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6.xml" ContentType="application/vnd.openxmlformats-officedocument.drawingml.chart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theme/themeOverride4.xml" ContentType="application/vnd.openxmlformats-officedocument.themeOverr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7" r:id="rId2"/>
    <p:sldId id="284" r:id="rId3"/>
    <p:sldId id="285" r:id="rId4"/>
    <p:sldId id="286" r:id="rId5"/>
    <p:sldId id="275" r:id="rId6"/>
    <p:sldId id="264" r:id="rId7"/>
    <p:sldId id="277" r:id="rId8"/>
    <p:sldId id="276" r:id="rId9"/>
    <p:sldId id="279" r:id="rId10"/>
    <p:sldId id="280" r:id="rId11"/>
    <p:sldId id="282" r:id="rId12"/>
    <p:sldId id="281" r:id="rId13"/>
    <p:sldId id="262" r:id="rId1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\\Lari\pruv$\PRUV_2015\2015_PROJETOS\P_2015_07_Governa&#231;a%20de%20Dados\C&#243;pia%20de%20SMP%20STEL%20Municipios%20Tecnologia%20(contagem%20de%20munic&#237;pios)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marcelnetto\Documents\C&#243;pia%20de%20Rela&#231;&#227;o%20de%20escolas%20rurais%20conectadas%20-%20maio%202015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celnetto\Documents\PBLE%20abril%20gr&#225;fico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celnetto\Documents\PBLE%20abril%20gr&#225;fico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marcelnetto\AppData\Local\Microsoft\Windows\Temporary%20Internet%20Files\Content.Outlook\1MIVY0FA\SCM%20-%20Acessos.xlsx" TargetMode="External"/><Relationship Id="rId1" Type="http://schemas.openxmlformats.org/officeDocument/2006/relationships/themeOverride" Target="../theme/themeOverride3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Planilha_do_Microsoft_Office_Excel1.xlsx"/><Relationship Id="rId1" Type="http://schemas.openxmlformats.org/officeDocument/2006/relationships/themeOverride" Target="../theme/themeOverrid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pt-BR" dirty="0" smtClean="0"/>
              <a:t>Quantidade</a:t>
            </a:r>
            <a:r>
              <a:rPr lang="pt-BR" baseline="0" dirty="0" smtClean="0"/>
              <a:t> </a:t>
            </a:r>
            <a:r>
              <a:rPr lang="pt-BR" baseline="0" dirty="0"/>
              <a:t>de municípios por </a:t>
            </a:r>
            <a:r>
              <a:rPr lang="pt-BR" baseline="0" dirty="0" smtClean="0"/>
              <a:t>tecnologia (SMP) – Brasil - </a:t>
            </a:r>
            <a:r>
              <a:rPr lang="pt-BR" sz="1800" b="1" i="0" u="none" strike="noStrike" baseline="0" dirty="0" smtClean="0">
                <a:effectLst/>
              </a:rPr>
              <a:t>Base: Junho/2014</a:t>
            </a:r>
            <a:endParaRPr lang="pt-BR" dirty="0"/>
          </a:p>
        </c:rich>
      </c:tx>
      <c:layout/>
    </c:title>
    <c:plotArea>
      <c:layout>
        <c:manualLayout>
          <c:layoutTarget val="inner"/>
          <c:xMode val="edge"/>
          <c:yMode val="edge"/>
          <c:x val="1.6724674269908715E-2"/>
          <c:y val="0.23087054184902642"/>
          <c:w val="0.96655065146018271"/>
          <c:h val="0.6675721477425911"/>
        </c:manualLayout>
      </c:layout>
      <c:barChart>
        <c:barDir val="col"/>
        <c:grouping val="clustered"/>
        <c:ser>
          <c:idx val="0"/>
          <c:order val="0"/>
          <c:dLbls>
            <c:showVal val="1"/>
          </c:dLbls>
          <c:cat>
            <c:strRef>
              <c:f>Plan2!$B$15991:$D$15991</c:f>
              <c:strCache>
                <c:ptCount val="3"/>
                <c:pt idx="0">
                  <c:v>2G</c:v>
                </c:pt>
                <c:pt idx="1">
                  <c:v>3G</c:v>
                </c:pt>
                <c:pt idx="2">
                  <c:v>4G</c:v>
                </c:pt>
              </c:strCache>
            </c:strRef>
          </c:cat>
          <c:val>
            <c:numRef>
              <c:f>Plan2!$B$15992:$D$15992</c:f>
              <c:numCache>
                <c:formatCode>General</c:formatCode>
                <c:ptCount val="3"/>
                <c:pt idx="0">
                  <c:v>5539</c:v>
                </c:pt>
                <c:pt idx="1">
                  <c:v>3776</c:v>
                </c:pt>
                <c:pt idx="2">
                  <c:v>149</c:v>
                </c:pt>
              </c:numCache>
            </c:numRef>
          </c:val>
        </c:ser>
        <c:dLbls/>
        <c:axId val="81189504"/>
        <c:axId val="82854272"/>
      </c:barChart>
      <c:catAx>
        <c:axId val="81189504"/>
        <c:scaling>
          <c:orientation val="minMax"/>
        </c:scaling>
        <c:axPos val="b"/>
        <c:tickLblPos val="nextTo"/>
        <c:crossAx val="82854272"/>
        <c:crosses val="autoZero"/>
        <c:auto val="1"/>
        <c:lblAlgn val="ctr"/>
        <c:lblOffset val="100"/>
      </c:catAx>
      <c:valAx>
        <c:axId val="82854272"/>
        <c:scaling>
          <c:orientation val="minMax"/>
        </c:scaling>
        <c:delete val="1"/>
        <c:axPos val="l"/>
        <c:numFmt formatCode="General" sourceLinked="1"/>
        <c:tickLblPos val="none"/>
        <c:crossAx val="81189504"/>
        <c:crosses val="autoZero"/>
        <c:crossBetween val="between"/>
      </c:valAx>
    </c:plotArea>
    <c:plotVisOnly val="1"/>
    <c:dispBlanksAs val="gap"/>
  </c:chart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 err="1"/>
              <a:t>Quantidade</a:t>
            </a:r>
            <a:r>
              <a:rPr lang="en-US" dirty="0"/>
              <a:t> de </a:t>
            </a:r>
            <a:r>
              <a:rPr lang="en-US" dirty="0" err="1"/>
              <a:t>escolas</a:t>
            </a:r>
            <a:r>
              <a:rPr lang="en-US" dirty="0"/>
              <a:t> </a:t>
            </a:r>
            <a:r>
              <a:rPr lang="en-US" dirty="0" err="1"/>
              <a:t>rurais</a:t>
            </a:r>
            <a:r>
              <a:rPr lang="en-US" dirty="0"/>
              <a:t> </a:t>
            </a:r>
            <a:r>
              <a:rPr lang="en-US" dirty="0" err="1"/>
              <a:t>conectadas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smtClean="0"/>
              <a:t>UF (Base: </a:t>
            </a:r>
            <a:r>
              <a:rPr lang="en-US" dirty="0" err="1" smtClean="0"/>
              <a:t>Maio</a:t>
            </a:r>
            <a:r>
              <a:rPr lang="en-US" dirty="0" smtClean="0"/>
              <a:t>/2015)</a:t>
            </a:r>
            <a:endParaRPr lang="en-US" dirty="0"/>
          </a:p>
        </c:rich>
      </c:tx>
      <c:layout/>
    </c:title>
    <c:plotArea>
      <c:layout>
        <c:manualLayout>
          <c:layoutTarget val="inner"/>
          <c:xMode val="edge"/>
          <c:yMode val="edge"/>
          <c:x val="2.8966907240914534E-3"/>
          <c:y val="0.14440981335666378"/>
          <c:w val="0.99565312973610887"/>
          <c:h val="0.79325393056685467"/>
        </c:manualLayout>
      </c:layout>
      <c:barChart>
        <c:barDir val="col"/>
        <c:grouping val="clustered"/>
        <c:ser>
          <c:idx val="0"/>
          <c:order val="0"/>
          <c:tx>
            <c:strRef>
              <c:f>Plan3!$B$2</c:f>
              <c:strCache>
                <c:ptCount val="1"/>
                <c:pt idx="0">
                  <c:v>Quantidade</c:v>
                </c:pt>
              </c:strCache>
            </c:strRef>
          </c:tx>
          <c:dLbls>
            <c:showVal val="1"/>
          </c:dLbls>
          <c:cat>
            <c:strRef>
              <c:f>Plan3!$A$3:$A$28</c:f>
              <c:strCache>
                <c:ptCount val="26"/>
                <c:pt idx="0">
                  <c:v>AC</c:v>
                </c:pt>
                <c:pt idx="1">
                  <c:v>AL</c:v>
                </c:pt>
                <c:pt idx="2">
                  <c:v>AM</c:v>
                </c:pt>
                <c:pt idx="3">
                  <c:v>AP</c:v>
                </c:pt>
                <c:pt idx="4">
                  <c:v>BA</c:v>
                </c:pt>
                <c:pt idx="5">
                  <c:v>CE</c:v>
                </c:pt>
                <c:pt idx="6">
                  <c:v>ES</c:v>
                </c:pt>
                <c:pt idx="7">
                  <c:v>GO</c:v>
                </c:pt>
                <c:pt idx="8">
                  <c:v>MA</c:v>
                </c:pt>
                <c:pt idx="9">
                  <c:v>MG</c:v>
                </c:pt>
                <c:pt idx="10">
                  <c:v>MS</c:v>
                </c:pt>
                <c:pt idx="11">
                  <c:v>MT</c:v>
                </c:pt>
                <c:pt idx="12">
                  <c:v>PA</c:v>
                </c:pt>
                <c:pt idx="13">
                  <c:v>PB</c:v>
                </c:pt>
                <c:pt idx="14">
                  <c:v>PE</c:v>
                </c:pt>
                <c:pt idx="15">
                  <c:v>PI</c:v>
                </c:pt>
                <c:pt idx="16">
                  <c:v>PR</c:v>
                </c:pt>
                <c:pt idx="17">
                  <c:v>RJ</c:v>
                </c:pt>
                <c:pt idx="18">
                  <c:v>RN</c:v>
                </c:pt>
                <c:pt idx="19">
                  <c:v>RO</c:v>
                </c:pt>
                <c:pt idx="20">
                  <c:v>RR</c:v>
                </c:pt>
                <c:pt idx="21">
                  <c:v>RS</c:v>
                </c:pt>
                <c:pt idx="22">
                  <c:v>SC</c:v>
                </c:pt>
                <c:pt idx="23">
                  <c:v>SE</c:v>
                </c:pt>
                <c:pt idx="24">
                  <c:v>SP</c:v>
                </c:pt>
                <c:pt idx="25">
                  <c:v>TO</c:v>
                </c:pt>
              </c:strCache>
            </c:strRef>
          </c:cat>
          <c:val>
            <c:numRef>
              <c:f>Plan3!$B$3:$B$28</c:f>
              <c:numCache>
                <c:formatCode>General</c:formatCode>
                <c:ptCount val="26"/>
                <c:pt idx="0">
                  <c:v>76</c:v>
                </c:pt>
                <c:pt idx="1">
                  <c:v>588</c:v>
                </c:pt>
                <c:pt idx="2">
                  <c:v>74</c:v>
                </c:pt>
                <c:pt idx="3">
                  <c:v>38</c:v>
                </c:pt>
                <c:pt idx="4">
                  <c:v>729</c:v>
                </c:pt>
                <c:pt idx="5">
                  <c:v>735</c:v>
                </c:pt>
                <c:pt idx="6">
                  <c:v>280</c:v>
                </c:pt>
                <c:pt idx="7">
                  <c:v>110</c:v>
                </c:pt>
                <c:pt idx="8">
                  <c:v>454</c:v>
                </c:pt>
                <c:pt idx="9">
                  <c:v>1732</c:v>
                </c:pt>
                <c:pt idx="10">
                  <c:v>68</c:v>
                </c:pt>
                <c:pt idx="11">
                  <c:v>77</c:v>
                </c:pt>
                <c:pt idx="12">
                  <c:v>593</c:v>
                </c:pt>
                <c:pt idx="13">
                  <c:v>489</c:v>
                </c:pt>
                <c:pt idx="14">
                  <c:v>971</c:v>
                </c:pt>
                <c:pt idx="15">
                  <c:v>668</c:v>
                </c:pt>
                <c:pt idx="16">
                  <c:v>472</c:v>
                </c:pt>
                <c:pt idx="17">
                  <c:v>462</c:v>
                </c:pt>
                <c:pt idx="18">
                  <c:v>456</c:v>
                </c:pt>
                <c:pt idx="19">
                  <c:v>47</c:v>
                </c:pt>
                <c:pt idx="20">
                  <c:v>4</c:v>
                </c:pt>
                <c:pt idx="21">
                  <c:v>360</c:v>
                </c:pt>
                <c:pt idx="22">
                  <c:v>377</c:v>
                </c:pt>
                <c:pt idx="23">
                  <c:v>649</c:v>
                </c:pt>
                <c:pt idx="24">
                  <c:v>662</c:v>
                </c:pt>
                <c:pt idx="25">
                  <c:v>25</c:v>
                </c:pt>
              </c:numCache>
            </c:numRef>
          </c:val>
        </c:ser>
        <c:dLbls/>
        <c:axId val="82952960"/>
        <c:axId val="82954496"/>
      </c:barChart>
      <c:catAx>
        <c:axId val="82952960"/>
        <c:scaling>
          <c:orientation val="minMax"/>
        </c:scaling>
        <c:axPos val="b"/>
        <c:tickLblPos val="nextTo"/>
        <c:crossAx val="82954496"/>
        <c:crosses val="autoZero"/>
        <c:auto val="1"/>
        <c:lblAlgn val="ctr"/>
        <c:lblOffset val="100"/>
      </c:catAx>
      <c:valAx>
        <c:axId val="82954496"/>
        <c:scaling>
          <c:orientation val="minMax"/>
        </c:scaling>
        <c:delete val="1"/>
        <c:axPos val="l"/>
        <c:numFmt formatCode="General" sourceLinked="1"/>
        <c:tickLblPos val="none"/>
        <c:crossAx val="82952960"/>
        <c:crosses val="autoZero"/>
        <c:crossBetween val="between"/>
      </c:valAx>
      <c:spPr>
        <a:ln>
          <a:noFill/>
        </a:ln>
      </c:spPr>
    </c:plotArea>
    <c:plotVisOnly val="1"/>
    <c:dispBlanksAs val="gap"/>
  </c:chart>
  <c:spPr>
    <a:ln>
      <a:noFill/>
    </a:ln>
  </c:spPr>
  <c:txPr>
    <a:bodyPr/>
    <a:lstStyle/>
    <a:p>
      <a:pPr>
        <a:defRPr sz="1100"/>
      </a:pPr>
      <a:endParaRPr lang="pt-BR"/>
    </a:p>
  </c:txPr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plotArea>
      <c:layout/>
      <c:pieChart>
        <c:varyColors val="1"/>
        <c:dLbls/>
        <c:firstSliceAng val="0"/>
      </c:pieChart>
    </c:plotArea>
    <c:legend>
      <c:legendPos val="r"/>
    </c:legend>
    <c:plotVisOnly val="1"/>
    <c:dispBlanksAs val="zero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plotArea>
      <c:layout/>
      <c:pie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2000"/>
                </a:pPr>
                <a:endParaRPr lang="pt-BR"/>
              </a:p>
            </c:txPr>
            <c:showVal val="1"/>
            <c:showLeaderLines val="1"/>
          </c:dLbls>
          <c:cat>
            <c:strRef>
              <c:f>Plan3!$A$6:$A$10</c:f>
              <c:strCache>
                <c:ptCount val="5"/>
                <c:pt idx="0">
                  <c:v>&lt;1 Mpbs</c:v>
                </c:pt>
                <c:pt idx="1">
                  <c:v>2 Mbps</c:v>
                </c:pt>
                <c:pt idx="2">
                  <c:v>3 a 5 Mbps</c:v>
                </c:pt>
                <c:pt idx="3">
                  <c:v>6 a 8 Mbps</c:v>
                </c:pt>
                <c:pt idx="4">
                  <c:v>10 a 15 Mbps</c:v>
                </c:pt>
              </c:strCache>
            </c:strRef>
          </c:cat>
          <c:val>
            <c:numRef>
              <c:f>Plan3!$B$6:$B$10</c:f>
              <c:numCache>
                <c:formatCode>0.00%</c:formatCode>
                <c:ptCount val="5"/>
                <c:pt idx="0">
                  <c:v>2.1600000000000005E-2</c:v>
                </c:pt>
                <c:pt idx="1">
                  <c:v>0.80859999999999999</c:v>
                </c:pt>
                <c:pt idx="2">
                  <c:v>0.13300000000000001</c:v>
                </c:pt>
                <c:pt idx="3">
                  <c:v>1.4500000000000001E-2</c:v>
                </c:pt>
                <c:pt idx="4">
                  <c:v>2.2300000000000004E-2</c:v>
                </c:pt>
              </c:numCache>
            </c:numRef>
          </c:val>
        </c:ser>
        <c:dLbls/>
        <c:firstSliceAng val="0"/>
      </c:pieChart>
    </c:plotArea>
    <c:legend>
      <c:legendPos val="r"/>
      <c:txPr>
        <a:bodyPr/>
        <a:lstStyle/>
        <a:p>
          <a:pPr>
            <a:defRPr sz="1800"/>
          </a:pPr>
          <a:endParaRPr lang="pt-BR"/>
        </a:p>
      </c:txPr>
    </c:legend>
    <c:plotVisOnly val="1"/>
    <c:dispBlanksAs val="zero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 err="1"/>
              <a:t>Acessos</a:t>
            </a:r>
            <a:r>
              <a:rPr lang="en-US" dirty="0"/>
              <a:t> SCM </a:t>
            </a:r>
            <a:r>
              <a:rPr lang="en-US" dirty="0" err="1"/>
              <a:t>por</a:t>
            </a:r>
            <a:r>
              <a:rPr lang="en-US" dirty="0"/>
              <a:t> UF </a:t>
            </a:r>
            <a:r>
              <a:rPr lang="en-US" dirty="0" smtClean="0"/>
              <a:t>(Base: </a:t>
            </a:r>
            <a:r>
              <a:rPr lang="en-US" dirty="0" err="1" smtClean="0"/>
              <a:t>Julho</a:t>
            </a:r>
            <a:r>
              <a:rPr lang="en-US" dirty="0" smtClean="0"/>
              <a:t>/2015)</a:t>
            </a:r>
            <a:endParaRPr lang="en-US" dirty="0"/>
          </a:p>
        </c:rich>
      </c:tx>
    </c:title>
    <c:plotArea>
      <c:layout/>
      <c:barChart>
        <c:barDir val="col"/>
        <c:grouping val="clustered"/>
        <c:ser>
          <c:idx val="0"/>
          <c:order val="0"/>
          <c:tx>
            <c:strRef>
              <c:f>'Acessos_SCM_2015-2016_-_UF'!$B$1</c:f>
              <c:strCache>
                <c:ptCount val="1"/>
                <c:pt idx="0">
                  <c:v>2015-07</c:v>
                </c:pt>
              </c:strCache>
            </c:strRef>
          </c:tx>
          <c:cat>
            <c:strRef>
              <c:f>'Acessos_SCM_2015-2016_-_UF'!$A$2:$A$28</c:f>
              <c:strCache>
                <c:ptCount val="27"/>
                <c:pt idx="0">
                  <c:v>AC</c:v>
                </c:pt>
                <c:pt idx="1">
                  <c:v>AL</c:v>
                </c:pt>
                <c:pt idx="2">
                  <c:v>AM</c:v>
                </c:pt>
                <c:pt idx="3">
                  <c:v>AP</c:v>
                </c:pt>
                <c:pt idx="4">
                  <c:v>BA</c:v>
                </c:pt>
                <c:pt idx="5">
                  <c:v>CE</c:v>
                </c:pt>
                <c:pt idx="6">
                  <c:v>DF</c:v>
                </c:pt>
                <c:pt idx="7">
                  <c:v>ES</c:v>
                </c:pt>
                <c:pt idx="8">
                  <c:v>GO</c:v>
                </c:pt>
                <c:pt idx="9">
                  <c:v>MA</c:v>
                </c:pt>
                <c:pt idx="10">
                  <c:v>MG</c:v>
                </c:pt>
                <c:pt idx="11">
                  <c:v>MS</c:v>
                </c:pt>
                <c:pt idx="12">
                  <c:v>MT</c:v>
                </c:pt>
                <c:pt idx="13">
                  <c:v>PA</c:v>
                </c:pt>
                <c:pt idx="14">
                  <c:v>PB</c:v>
                </c:pt>
                <c:pt idx="15">
                  <c:v>PE</c:v>
                </c:pt>
                <c:pt idx="16">
                  <c:v>PI</c:v>
                </c:pt>
                <c:pt idx="17">
                  <c:v>PR</c:v>
                </c:pt>
                <c:pt idx="18">
                  <c:v>RJ</c:v>
                </c:pt>
                <c:pt idx="19">
                  <c:v>RN</c:v>
                </c:pt>
                <c:pt idx="20">
                  <c:v>RO</c:v>
                </c:pt>
                <c:pt idx="21">
                  <c:v>RR</c:v>
                </c:pt>
                <c:pt idx="22">
                  <c:v>RS</c:v>
                </c:pt>
                <c:pt idx="23">
                  <c:v>SC</c:v>
                </c:pt>
                <c:pt idx="24">
                  <c:v>SE</c:v>
                </c:pt>
                <c:pt idx="25">
                  <c:v>SP</c:v>
                </c:pt>
                <c:pt idx="26">
                  <c:v>TO</c:v>
                </c:pt>
              </c:strCache>
            </c:strRef>
          </c:cat>
          <c:val>
            <c:numRef>
              <c:f>'Acessos_SCM_2015-2016_-_UF'!$B$2:$B$28</c:f>
              <c:numCache>
                <c:formatCode>General</c:formatCode>
                <c:ptCount val="27"/>
                <c:pt idx="0">
                  <c:v>49771</c:v>
                </c:pt>
                <c:pt idx="1">
                  <c:v>149318</c:v>
                </c:pt>
                <c:pt idx="2">
                  <c:v>224994</c:v>
                </c:pt>
                <c:pt idx="3">
                  <c:v>21991</c:v>
                </c:pt>
                <c:pt idx="4">
                  <c:v>787788</c:v>
                </c:pt>
                <c:pt idx="5">
                  <c:v>595681</c:v>
                </c:pt>
                <c:pt idx="6">
                  <c:v>626503</c:v>
                </c:pt>
                <c:pt idx="7">
                  <c:v>473551</c:v>
                </c:pt>
                <c:pt idx="8">
                  <c:v>773800</c:v>
                </c:pt>
                <c:pt idx="9">
                  <c:v>189771</c:v>
                </c:pt>
                <c:pt idx="10">
                  <c:v>2361763</c:v>
                </c:pt>
                <c:pt idx="11">
                  <c:v>324347</c:v>
                </c:pt>
                <c:pt idx="12">
                  <c:v>316016</c:v>
                </c:pt>
                <c:pt idx="13">
                  <c:v>267124</c:v>
                </c:pt>
                <c:pt idx="14">
                  <c:v>240531</c:v>
                </c:pt>
                <c:pt idx="15">
                  <c:v>511496</c:v>
                </c:pt>
                <c:pt idx="16">
                  <c:v>139501</c:v>
                </c:pt>
                <c:pt idx="17">
                  <c:v>1779461</c:v>
                </c:pt>
                <c:pt idx="18">
                  <c:v>2817467</c:v>
                </c:pt>
                <c:pt idx="19">
                  <c:v>245120</c:v>
                </c:pt>
                <c:pt idx="20">
                  <c:v>124014</c:v>
                </c:pt>
                <c:pt idx="21">
                  <c:v>33869</c:v>
                </c:pt>
                <c:pt idx="22">
                  <c:v>1569935</c:v>
                </c:pt>
                <c:pt idx="23">
                  <c:v>1070671</c:v>
                </c:pt>
                <c:pt idx="24">
                  <c:v>142648</c:v>
                </c:pt>
                <c:pt idx="25">
                  <c:v>9170386</c:v>
                </c:pt>
                <c:pt idx="26">
                  <c:v>90917</c:v>
                </c:pt>
              </c:numCache>
            </c:numRef>
          </c:val>
        </c:ser>
        <c:dLbls/>
        <c:axId val="89265280"/>
        <c:axId val="89266816"/>
      </c:barChart>
      <c:catAx>
        <c:axId val="89265280"/>
        <c:scaling>
          <c:orientation val="minMax"/>
        </c:scaling>
        <c:axPos val="b"/>
        <c:majorTickMark val="none"/>
        <c:tickLblPos val="nextTo"/>
        <c:crossAx val="89266816"/>
        <c:crosses val="autoZero"/>
        <c:auto val="1"/>
        <c:lblAlgn val="ctr"/>
        <c:lblOffset val="100"/>
      </c:catAx>
      <c:valAx>
        <c:axId val="89266816"/>
        <c:scaling>
          <c:orientation val="minMax"/>
        </c:scaling>
        <c:axPos val="l"/>
        <c:majorGridlines/>
        <c:numFmt formatCode="#,##0" sourceLinked="0"/>
        <c:majorTickMark val="none"/>
        <c:tickLblPos val="nextTo"/>
        <c:crossAx val="89265280"/>
        <c:crosses val="autoZero"/>
        <c:crossBetween val="between"/>
      </c:valAx>
    </c:plotArea>
    <c:plotVisOnly val="1"/>
    <c:dispBlanksAs val="gap"/>
  </c:chart>
  <c:spPr>
    <a:ln>
      <a:solidFill>
        <a:schemeClr val="tx1"/>
      </a:solidFill>
    </a:ln>
  </c:spPr>
  <c:externalData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 err="1"/>
              <a:t>Acessos</a:t>
            </a:r>
            <a:r>
              <a:rPr lang="en-US" dirty="0"/>
              <a:t> SCM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Faixa</a:t>
            </a:r>
            <a:r>
              <a:rPr lang="en-US" dirty="0"/>
              <a:t> de </a:t>
            </a:r>
            <a:r>
              <a:rPr lang="en-US" dirty="0" err="1"/>
              <a:t>Velocidade</a:t>
            </a:r>
            <a:r>
              <a:rPr lang="en-US" dirty="0"/>
              <a:t> </a:t>
            </a:r>
            <a:r>
              <a:rPr lang="en-US" dirty="0" smtClean="0"/>
              <a:t>(Base: </a:t>
            </a:r>
            <a:r>
              <a:rPr lang="en-US" dirty="0" err="1" smtClean="0"/>
              <a:t>Julho</a:t>
            </a:r>
            <a:r>
              <a:rPr lang="en-US" dirty="0" smtClean="0"/>
              <a:t>/2015)</a:t>
            </a:r>
            <a:endParaRPr lang="en-US" dirty="0"/>
          </a:p>
        </c:rich>
      </c:tx>
      <c:layout>
        <c:manualLayout>
          <c:xMode val="edge"/>
          <c:yMode val="edge"/>
          <c:x val="0.21583726838046993"/>
          <c:y val="1.290507016835528E-2"/>
        </c:manualLayout>
      </c:layout>
    </c:title>
    <c:plotArea>
      <c:layout/>
      <c:barChart>
        <c:barDir val="col"/>
        <c:grouping val="clustered"/>
        <c:ser>
          <c:idx val="0"/>
          <c:order val="0"/>
          <c:tx>
            <c:strRef>
              <c:f>'Acessos_SCM_2015-2016_-_UF'!$B$1</c:f>
              <c:strCache>
                <c:ptCount val="1"/>
                <c:pt idx="0">
                  <c:v>2015-07</c:v>
                </c:pt>
              </c:strCache>
            </c:strRef>
          </c:tx>
          <c:cat>
            <c:strRef>
              <c:f>'Acessos_SCM_2015-2016_-_Faixa_D'!$A$2:$A$6</c:f>
              <c:strCache>
                <c:ptCount val="5"/>
                <c:pt idx="0">
                  <c:v>0Kbps a 512Kbps</c:v>
                </c:pt>
                <c:pt idx="1">
                  <c:v>512kbps a 2Mbps</c:v>
                </c:pt>
                <c:pt idx="2">
                  <c:v>2Mbps a 12Mbps</c:v>
                </c:pt>
                <c:pt idx="3">
                  <c:v>12Mbps a 34Mbps</c:v>
                </c:pt>
                <c:pt idx="4">
                  <c:v>&gt; 34Mbps</c:v>
                </c:pt>
              </c:strCache>
            </c:strRef>
          </c:cat>
          <c:val>
            <c:numRef>
              <c:f>'Acessos_SCM_2015-2016_-_Faixa_D'!$B$2:$B$6</c:f>
              <c:numCache>
                <c:formatCode>General</c:formatCode>
                <c:ptCount val="5"/>
                <c:pt idx="0">
                  <c:v>1226446</c:v>
                </c:pt>
                <c:pt idx="1">
                  <c:v>7784992</c:v>
                </c:pt>
                <c:pt idx="2">
                  <c:v>10360157</c:v>
                </c:pt>
                <c:pt idx="3">
                  <c:v>4576825</c:v>
                </c:pt>
                <c:pt idx="4">
                  <c:v>1150014</c:v>
                </c:pt>
              </c:numCache>
            </c:numRef>
          </c:val>
        </c:ser>
        <c:dLbls/>
        <c:axId val="128353024"/>
        <c:axId val="128354560"/>
      </c:barChart>
      <c:catAx>
        <c:axId val="128353024"/>
        <c:scaling>
          <c:orientation val="minMax"/>
        </c:scaling>
        <c:axPos val="b"/>
        <c:majorTickMark val="none"/>
        <c:tickLblPos val="nextTo"/>
        <c:crossAx val="128354560"/>
        <c:crosses val="autoZero"/>
        <c:auto val="1"/>
        <c:lblAlgn val="ctr"/>
        <c:lblOffset val="100"/>
      </c:catAx>
      <c:valAx>
        <c:axId val="128354560"/>
        <c:scaling>
          <c:orientation val="minMax"/>
        </c:scaling>
        <c:axPos val="l"/>
        <c:majorGridlines/>
        <c:numFmt formatCode="#,##0" sourceLinked="0"/>
        <c:majorTickMark val="none"/>
        <c:tickLblPos val="nextTo"/>
        <c:crossAx val="128353024"/>
        <c:crosses val="autoZero"/>
        <c:crossBetween val="between"/>
      </c:valAx>
    </c:plotArea>
    <c:plotVisOnly val="1"/>
    <c:dispBlanksAs val="gap"/>
  </c:chart>
  <c:spPr>
    <a:ln>
      <a:solidFill>
        <a:schemeClr val="tx1"/>
      </a:solidFill>
    </a:ln>
  </c:spPr>
  <c:externalData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4ADBEE1-796F-4AD4-B65C-D8B689572C6A}" type="doc">
      <dgm:prSet loTypeId="urn:microsoft.com/office/officeart/2005/8/layout/hierarchy3" loCatId="relationship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pt-BR"/>
        </a:p>
      </dgm:t>
    </dgm:pt>
    <dgm:pt modelId="{7ACACB49-6BC9-4441-B6A1-B66EBEA5DA7C}">
      <dgm:prSet phldrT="[Texto]"/>
      <dgm:spPr/>
      <dgm:t>
        <a:bodyPr/>
        <a:lstStyle/>
        <a:p>
          <a:r>
            <a:rPr lang="pt-BR" dirty="0" smtClean="0"/>
            <a:t>Regime Público</a:t>
          </a:r>
          <a:endParaRPr lang="pt-BR" dirty="0"/>
        </a:p>
      </dgm:t>
    </dgm:pt>
    <dgm:pt modelId="{2E52D2DD-F6A4-4850-ABDD-17FC2168EFCE}" type="parTrans" cxnId="{0B449CD8-D74B-4204-ACEF-75533EF2A324}">
      <dgm:prSet/>
      <dgm:spPr/>
      <dgm:t>
        <a:bodyPr/>
        <a:lstStyle/>
        <a:p>
          <a:endParaRPr lang="pt-BR"/>
        </a:p>
      </dgm:t>
    </dgm:pt>
    <dgm:pt modelId="{C89CBFD4-12BC-4C2F-9D48-4B1F8BB4A4CE}" type="sibTrans" cxnId="{0B449CD8-D74B-4204-ACEF-75533EF2A324}">
      <dgm:prSet/>
      <dgm:spPr/>
      <dgm:t>
        <a:bodyPr/>
        <a:lstStyle/>
        <a:p>
          <a:endParaRPr lang="pt-BR"/>
        </a:p>
      </dgm:t>
    </dgm:pt>
    <dgm:pt modelId="{178434A7-D480-4454-8431-CF02AF4B6C01}">
      <dgm:prSet phldrT="[Texto]"/>
      <dgm:spPr/>
      <dgm:t>
        <a:bodyPr/>
        <a:lstStyle/>
        <a:p>
          <a:r>
            <a:rPr lang="pt-BR" dirty="0" smtClean="0"/>
            <a:t>Tradicional teoria dos serviços públicos</a:t>
          </a:r>
          <a:endParaRPr lang="pt-BR" dirty="0"/>
        </a:p>
      </dgm:t>
    </dgm:pt>
    <dgm:pt modelId="{FF0388C3-8C65-4024-9FD5-9C620EC34968}" type="parTrans" cxnId="{E505B4E2-4442-4BBA-BFC2-03900FAFA1C9}">
      <dgm:prSet/>
      <dgm:spPr/>
      <dgm:t>
        <a:bodyPr/>
        <a:lstStyle/>
        <a:p>
          <a:endParaRPr lang="pt-BR"/>
        </a:p>
      </dgm:t>
    </dgm:pt>
    <dgm:pt modelId="{C55A69F8-AAF7-45D1-9078-F555F8A84F06}" type="sibTrans" cxnId="{E505B4E2-4442-4BBA-BFC2-03900FAFA1C9}">
      <dgm:prSet/>
      <dgm:spPr/>
      <dgm:t>
        <a:bodyPr/>
        <a:lstStyle/>
        <a:p>
          <a:endParaRPr lang="pt-BR"/>
        </a:p>
      </dgm:t>
    </dgm:pt>
    <dgm:pt modelId="{AE635545-7FA2-46B8-BFFE-5F0FB7815952}">
      <dgm:prSet phldrT="[Texto]"/>
      <dgm:spPr/>
      <dgm:t>
        <a:bodyPr/>
        <a:lstStyle/>
        <a:p>
          <a:r>
            <a:rPr lang="pt-BR" dirty="0" smtClean="0"/>
            <a:t>Existência assegurada pelo Poder Público</a:t>
          </a:r>
          <a:endParaRPr lang="pt-BR" dirty="0"/>
        </a:p>
      </dgm:t>
    </dgm:pt>
    <dgm:pt modelId="{BC070B3A-B59F-4924-A546-CE3673566AA0}" type="parTrans" cxnId="{C84233BB-9435-44D9-B6C8-D4F115292612}">
      <dgm:prSet/>
      <dgm:spPr/>
      <dgm:t>
        <a:bodyPr/>
        <a:lstStyle/>
        <a:p>
          <a:endParaRPr lang="pt-BR"/>
        </a:p>
      </dgm:t>
    </dgm:pt>
    <dgm:pt modelId="{6F6E0117-AD48-4F51-AA4F-8EEA179FBC9C}" type="sibTrans" cxnId="{C84233BB-9435-44D9-B6C8-D4F115292612}">
      <dgm:prSet/>
      <dgm:spPr/>
      <dgm:t>
        <a:bodyPr/>
        <a:lstStyle/>
        <a:p>
          <a:endParaRPr lang="pt-BR"/>
        </a:p>
      </dgm:t>
    </dgm:pt>
    <dgm:pt modelId="{2D0D1DB9-2C60-43B0-A822-0BB1256563EE}">
      <dgm:prSet phldrT="[Texto]"/>
      <dgm:spPr/>
      <dgm:t>
        <a:bodyPr/>
        <a:lstStyle/>
        <a:p>
          <a:r>
            <a:rPr lang="pt-BR" dirty="0" smtClean="0"/>
            <a:t>Regime Privado</a:t>
          </a:r>
          <a:endParaRPr lang="pt-BR" dirty="0"/>
        </a:p>
      </dgm:t>
    </dgm:pt>
    <dgm:pt modelId="{256D69E6-CA93-4E6C-A859-673C49405103}" type="parTrans" cxnId="{CF0DB5D1-0E1B-4818-85E8-9240D6E16643}">
      <dgm:prSet/>
      <dgm:spPr/>
      <dgm:t>
        <a:bodyPr/>
        <a:lstStyle/>
        <a:p>
          <a:endParaRPr lang="pt-BR"/>
        </a:p>
      </dgm:t>
    </dgm:pt>
    <dgm:pt modelId="{527F721A-5008-4D57-A2A0-7F2E70B393F5}" type="sibTrans" cxnId="{CF0DB5D1-0E1B-4818-85E8-9240D6E16643}">
      <dgm:prSet/>
      <dgm:spPr/>
      <dgm:t>
        <a:bodyPr/>
        <a:lstStyle/>
        <a:p>
          <a:endParaRPr lang="pt-BR"/>
        </a:p>
      </dgm:t>
    </dgm:pt>
    <dgm:pt modelId="{69A1BC10-BBFA-41E4-A55A-3E698B804832}">
      <dgm:prSet phldrT="[Texto]"/>
      <dgm:spPr/>
      <dgm:t>
        <a:bodyPr/>
        <a:lstStyle/>
        <a:p>
          <a:r>
            <a:rPr lang="pt-BR" dirty="0" smtClean="0"/>
            <a:t>Princípios constitucionais da exploração de atividades econômicas</a:t>
          </a:r>
          <a:endParaRPr lang="pt-BR" dirty="0"/>
        </a:p>
      </dgm:t>
    </dgm:pt>
    <dgm:pt modelId="{E95FA7C6-F72D-4606-88D2-8EC3A241C0E3}" type="parTrans" cxnId="{29DAFF99-ED21-49AB-AD11-35A3BC88B1C4}">
      <dgm:prSet/>
      <dgm:spPr/>
      <dgm:t>
        <a:bodyPr/>
        <a:lstStyle/>
        <a:p>
          <a:endParaRPr lang="pt-BR"/>
        </a:p>
      </dgm:t>
    </dgm:pt>
    <dgm:pt modelId="{6B94A4C5-7838-4331-A704-35EE596C6EB9}" type="sibTrans" cxnId="{29DAFF99-ED21-49AB-AD11-35A3BC88B1C4}">
      <dgm:prSet/>
      <dgm:spPr/>
      <dgm:t>
        <a:bodyPr/>
        <a:lstStyle/>
        <a:p>
          <a:endParaRPr lang="pt-BR"/>
        </a:p>
      </dgm:t>
    </dgm:pt>
    <dgm:pt modelId="{44C0AA0A-8BD9-4825-B8AE-3CA4AC492DD8}">
      <dgm:prSet phldrT="[Texto]"/>
      <dgm:spPr/>
      <dgm:t>
        <a:bodyPr/>
        <a:lstStyle/>
        <a:p>
          <a:r>
            <a:rPr lang="pt-BR" dirty="0" smtClean="0"/>
            <a:t>Mínima interferência estatal</a:t>
          </a:r>
          <a:endParaRPr lang="pt-BR" dirty="0"/>
        </a:p>
      </dgm:t>
    </dgm:pt>
    <dgm:pt modelId="{221AACCC-3163-42E2-A401-68F2423E4BCC}" type="parTrans" cxnId="{C38B735E-422D-4C81-8FF1-744BEA952D88}">
      <dgm:prSet/>
      <dgm:spPr/>
      <dgm:t>
        <a:bodyPr/>
        <a:lstStyle/>
        <a:p>
          <a:endParaRPr lang="pt-BR"/>
        </a:p>
      </dgm:t>
    </dgm:pt>
    <dgm:pt modelId="{247CD586-3AE7-478C-A7DF-3CA521661427}" type="sibTrans" cxnId="{C38B735E-422D-4C81-8FF1-744BEA952D88}">
      <dgm:prSet/>
      <dgm:spPr/>
      <dgm:t>
        <a:bodyPr/>
        <a:lstStyle/>
        <a:p>
          <a:endParaRPr lang="pt-BR"/>
        </a:p>
      </dgm:t>
    </dgm:pt>
    <dgm:pt modelId="{D659A0AC-7F1E-4E34-A270-BFF3105B7BD2}">
      <dgm:prSet phldrT="[Texto]"/>
      <dgm:spPr/>
      <dgm:t>
        <a:bodyPr/>
        <a:lstStyle/>
        <a:p>
          <a:r>
            <a:rPr lang="pt-BR" dirty="0" smtClean="0"/>
            <a:t>Universalização e continuidade na prestação do serviço</a:t>
          </a:r>
          <a:endParaRPr lang="pt-BR" dirty="0"/>
        </a:p>
      </dgm:t>
    </dgm:pt>
    <dgm:pt modelId="{F19FDB78-C130-444C-A100-7D20CC9A95ED}" type="parTrans" cxnId="{2E336524-5533-4114-BCC7-E2DC39013994}">
      <dgm:prSet/>
      <dgm:spPr/>
      <dgm:t>
        <a:bodyPr/>
        <a:lstStyle/>
        <a:p>
          <a:endParaRPr lang="pt-BR"/>
        </a:p>
      </dgm:t>
    </dgm:pt>
    <dgm:pt modelId="{74164436-6D08-460A-B8CD-4EC5F34B142F}" type="sibTrans" cxnId="{2E336524-5533-4114-BCC7-E2DC39013994}">
      <dgm:prSet/>
      <dgm:spPr/>
      <dgm:t>
        <a:bodyPr/>
        <a:lstStyle/>
        <a:p>
          <a:endParaRPr lang="pt-BR"/>
        </a:p>
      </dgm:t>
    </dgm:pt>
    <dgm:pt modelId="{B8BDD42C-833F-4211-9375-CEE1AEBF0004}">
      <dgm:prSet phldrT="[Texto]"/>
      <dgm:spPr/>
      <dgm:t>
        <a:bodyPr/>
        <a:lstStyle/>
        <a:p>
          <a:r>
            <a:rPr lang="pt-BR" dirty="0" smtClean="0"/>
            <a:t>Concessão por prazo certo e determinado</a:t>
          </a:r>
          <a:endParaRPr lang="pt-BR" dirty="0"/>
        </a:p>
      </dgm:t>
    </dgm:pt>
    <dgm:pt modelId="{3CF54672-BB56-4432-A0DD-96382AC4D345}" type="parTrans" cxnId="{E1F020BE-21DF-4007-8C1C-D8CED0B2D2E3}">
      <dgm:prSet/>
      <dgm:spPr/>
      <dgm:t>
        <a:bodyPr/>
        <a:lstStyle/>
        <a:p>
          <a:endParaRPr lang="pt-BR"/>
        </a:p>
      </dgm:t>
    </dgm:pt>
    <dgm:pt modelId="{243B4A24-AEA7-4466-9D06-757813FDF706}" type="sibTrans" cxnId="{E1F020BE-21DF-4007-8C1C-D8CED0B2D2E3}">
      <dgm:prSet/>
      <dgm:spPr/>
      <dgm:t>
        <a:bodyPr/>
        <a:lstStyle/>
        <a:p>
          <a:endParaRPr lang="pt-BR"/>
        </a:p>
      </dgm:t>
    </dgm:pt>
    <dgm:pt modelId="{8CA53ED6-97CC-47EF-98E8-70A8E8E5FEB7}">
      <dgm:prSet phldrT="[Texto]"/>
      <dgm:spPr/>
      <dgm:t>
        <a:bodyPr/>
        <a:lstStyle/>
        <a:p>
          <a:r>
            <a:rPr lang="pt-BR" dirty="0" smtClean="0"/>
            <a:t>Liberdade como regra</a:t>
          </a:r>
          <a:endParaRPr lang="pt-BR" dirty="0"/>
        </a:p>
      </dgm:t>
    </dgm:pt>
    <dgm:pt modelId="{96ED5471-FF0D-41F7-9FD8-22417C47B53F}" type="parTrans" cxnId="{5EF02BB6-AC83-415D-96BC-3AEDC6905A71}">
      <dgm:prSet/>
      <dgm:spPr/>
      <dgm:t>
        <a:bodyPr/>
        <a:lstStyle/>
        <a:p>
          <a:endParaRPr lang="pt-BR"/>
        </a:p>
      </dgm:t>
    </dgm:pt>
    <dgm:pt modelId="{7877542B-E7F8-4BC5-BEA4-D9D52A64176C}" type="sibTrans" cxnId="{5EF02BB6-AC83-415D-96BC-3AEDC6905A71}">
      <dgm:prSet/>
      <dgm:spPr/>
      <dgm:t>
        <a:bodyPr/>
        <a:lstStyle/>
        <a:p>
          <a:endParaRPr lang="pt-BR"/>
        </a:p>
      </dgm:t>
    </dgm:pt>
    <dgm:pt modelId="{0E9AE503-A29D-42EF-B4EF-9B2B43E636B0}">
      <dgm:prSet phldrT="[Texto]"/>
      <dgm:spPr/>
      <dgm:t>
        <a:bodyPr/>
        <a:lstStyle/>
        <a:p>
          <a:r>
            <a:rPr lang="pt-BR" dirty="0" smtClean="0"/>
            <a:t>Autorização por tempo indeterminado</a:t>
          </a:r>
          <a:endParaRPr lang="pt-BR" dirty="0"/>
        </a:p>
      </dgm:t>
    </dgm:pt>
    <dgm:pt modelId="{8CEF72C5-EB5F-47A6-8B4B-E0670FBD605C}" type="parTrans" cxnId="{C4B4E74A-E948-4A0D-8662-CF8A03FBB674}">
      <dgm:prSet/>
      <dgm:spPr/>
      <dgm:t>
        <a:bodyPr/>
        <a:lstStyle/>
        <a:p>
          <a:endParaRPr lang="pt-BR"/>
        </a:p>
      </dgm:t>
    </dgm:pt>
    <dgm:pt modelId="{528CAACF-DA05-4CE3-B059-511C1FADE769}" type="sibTrans" cxnId="{C4B4E74A-E948-4A0D-8662-CF8A03FBB674}">
      <dgm:prSet/>
      <dgm:spPr/>
      <dgm:t>
        <a:bodyPr/>
        <a:lstStyle/>
        <a:p>
          <a:endParaRPr lang="pt-BR"/>
        </a:p>
      </dgm:t>
    </dgm:pt>
    <dgm:pt modelId="{01A7848D-788B-451F-8D32-242774E31C6B}">
      <dgm:prSet phldrT="[Texto]"/>
      <dgm:spPr/>
      <dgm:t>
        <a:bodyPr/>
        <a:lstStyle/>
        <a:p>
          <a:r>
            <a:rPr lang="pt-BR" dirty="0" smtClean="0"/>
            <a:t>Obrigações de atendimento previstas em Regulamento</a:t>
          </a:r>
          <a:endParaRPr lang="pt-BR" dirty="0"/>
        </a:p>
      </dgm:t>
    </dgm:pt>
    <dgm:pt modelId="{50797936-FFDE-4E35-9688-2541370BB59F}" type="parTrans" cxnId="{56170432-0E86-4551-A7C0-FC584E46DB7A}">
      <dgm:prSet/>
      <dgm:spPr/>
      <dgm:t>
        <a:bodyPr/>
        <a:lstStyle/>
        <a:p>
          <a:endParaRPr lang="pt-BR"/>
        </a:p>
      </dgm:t>
    </dgm:pt>
    <dgm:pt modelId="{017F26F4-C17C-4F14-8BA0-1896B9E7E12C}" type="sibTrans" cxnId="{56170432-0E86-4551-A7C0-FC584E46DB7A}">
      <dgm:prSet/>
      <dgm:spPr/>
      <dgm:t>
        <a:bodyPr/>
        <a:lstStyle/>
        <a:p>
          <a:endParaRPr lang="pt-BR"/>
        </a:p>
      </dgm:t>
    </dgm:pt>
    <dgm:pt modelId="{4C5471CB-BB49-4E91-A4E3-80F1D357FBCB}">
      <dgm:prSet phldrT="[Texto]"/>
      <dgm:spPr/>
      <dgm:t>
        <a:bodyPr/>
        <a:lstStyle/>
        <a:p>
          <a:r>
            <a:rPr lang="pt-BR" dirty="0" smtClean="0"/>
            <a:t>Compromissos de abrangência variável, de acordo com o Edital de RF</a:t>
          </a:r>
          <a:endParaRPr lang="pt-BR" dirty="0"/>
        </a:p>
      </dgm:t>
    </dgm:pt>
    <dgm:pt modelId="{16D4DEC3-4A04-44C0-A629-BD3CC64658AF}" type="parTrans" cxnId="{CC5B73EA-CD26-4610-A04D-B7212EDB7FA9}">
      <dgm:prSet/>
      <dgm:spPr/>
      <dgm:t>
        <a:bodyPr/>
        <a:lstStyle/>
        <a:p>
          <a:endParaRPr lang="pt-BR"/>
        </a:p>
      </dgm:t>
    </dgm:pt>
    <dgm:pt modelId="{3D675371-02CB-4E50-AF1E-A39B0963C1AF}" type="sibTrans" cxnId="{CC5B73EA-CD26-4610-A04D-B7212EDB7FA9}">
      <dgm:prSet/>
      <dgm:spPr/>
      <dgm:t>
        <a:bodyPr/>
        <a:lstStyle/>
        <a:p>
          <a:endParaRPr lang="pt-BR"/>
        </a:p>
      </dgm:t>
    </dgm:pt>
    <dgm:pt modelId="{9AEECE6E-FEFA-48EC-B5BF-32FCA42F9E3D}" type="pres">
      <dgm:prSet presAssocID="{A4ADBEE1-796F-4AD4-B65C-D8B689572C6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t-BR"/>
        </a:p>
      </dgm:t>
    </dgm:pt>
    <dgm:pt modelId="{8FF326BB-5B1F-4F7B-8E8C-4EF11340304C}" type="pres">
      <dgm:prSet presAssocID="{7ACACB49-6BC9-4441-B6A1-B66EBEA5DA7C}" presName="root" presStyleCnt="0"/>
      <dgm:spPr/>
    </dgm:pt>
    <dgm:pt modelId="{D2BC75DB-AFCB-48F1-9314-AD7242D42D08}" type="pres">
      <dgm:prSet presAssocID="{7ACACB49-6BC9-4441-B6A1-B66EBEA5DA7C}" presName="rootComposite" presStyleCnt="0"/>
      <dgm:spPr/>
    </dgm:pt>
    <dgm:pt modelId="{D1E283AB-CB54-4B43-A4C5-B944F05724CE}" type="pres">
      <dgm:prSet presAssocID="{7ACACB49-6BC9-4441-B6A1-B66EBEA5DA7C}" presName="rootText" presStyleLbl="node1" presStyleIdx="0" presStyleCnt="2" custScaleX="263595"/>
      <dgm:spPr/>
      <dgm:t>
        <a:bodyPr/>
        <a:lstStyle/>
        <a:p>
          <a:endParaRPr lang="pt-BR"/>
        </a:p>
      </dgm:t>
    </dgm:pt>
    <dgm:pt modelId="{3648E333-A8AA-497D-8F50-63DC178DD372}" type="pres">
      <dgm:prSet presAssocID="{7ACACB49-6BC9-4441-B6A1-B66EBEA5DA7C}" presName="rootConnector" presStyleLbl="node1" presStyleIdx="0" presStyleCnt="2"/>
      <dgm:spPr/>
      <dgm:t>
        <a:bodyPr/>
        <a:lstStyle/>
        <a:p>
          <a:endParaRPr lang="pt-BR"/>
        </a:p>
      </dgm:t>
    </dgm:pt>
    <dgm:pt modelId="{19246C79-4336-449F-B6B7-167778AD21D0}" type="pres">
      <dgm:prSet presAssocID="{7ACACB49-6BC9-4441-B6A1-B66EBEA5DA7C}" presName="childShape" presStyleCnt="0"/>
      <dgm:spPr/>
    </dgm:pt>
    <dgm:pt modelId="{D4A5817F-F694-46E8-9FF1-73018DD7C6FE}" type="pres">
      <dgm:prSet presAssocID="{FF0388C3-8C65-4024-9FD5-9C620EC34968}" presName="Name13" presStyleLbl="parChTrans1D2" presStyleIdx="0" presStyleCnt="10"/>
      <dgm:spPr/>
      <dgm:t>
        <a:bodyPr/>
        <a:lstStyle/>
        <a:p>
          <a:endParaRPr lang="pt-BR"/>
        </a:p>
      </dgm:t>
    </dgm:pt>
    <dgm:pt modelId="{5A43F000-5F9E-47F4-A6D2-23E4DFD68E3F}" type="pres">
      <dgm:prSet presAssocID="{178434A7-D480-4454-8431-CF02AF4B6C01}" presName="childText" presStyleLbl="bgAcc1" presStyleIdx="0" presStyleCnt="10" custScaleX="26359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635ABDD-4DB5-465F-808B-604AD82515C2}" type="pres">
      <dgm:prSet presAssocID="{BC070B3A-B59F-4924-A546-CE3673566AA0}" presName="Name13" presStyleLbl="parChTrans1D2" presStyleIdx="1" presStyleCnt="10"/>
      <dgm:spPr/>
      <dgm:t>
        <a:bodyPr/>
        <a:lstStyle/>
        <a:p>
          <a:endParaRPr lang="pt-BR"/>
        </a:p>
      </dgm:t>
    </dgm:pt>
    <dgm:pt modelId="{265FEF7A-7C80-4CBD-BF61-7343983E6C89}" type="pres">
      <dgm:prSet presAssocID="{AE635545-7FA2-46B8-BFFE-5F0FB7815952}" presName="childText" presStyleLbl="bgAcc1" presStyleIdx="1" presStyleCnt="10" custScaleX="26359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19D55E1-6583-493D-B93B-90778DEB5DB9}" type="pres">
      <dgm:prSet presAssocID="{F19FDB78-C130-444C-A100-7D20CC9A95ED}" presName="Name13" presStyleLbl="parChTrans1D2" presStyleIdx="2" presStyleCnt="10"/>
      <dgm:spPr/>
      <dgm:t>
        <a:bodyPr/>
        <a:lstStyle/>
        <a:p>
          <a:endParaRPr lang="pt-BR"/>
        </a:p>
      </dgm:t>
    </dgm:pt>
    <dgm:pt modelId="{796B7563-58CE-45F8-AF5E-8F05265CF764}" type="pres">
      <dgm:prSet presAssocID="{D659A0AC-7F1E-4E34-A270-BFF3105B7BD2}" presName="childText" presStyleLbl="bgAcc1" presStyleIdx="2" presStyleCnt="10" custScaleX="26359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190C178-6835-4942-B9B5-1D800CE194C8}" type="pres">
      <dgm:prSet presAssocID="{3CF54672-BB56-4432-A0DD-96382AC4D345}" presName="Name13" presStyleLbl="parChTrans1D2" presStyleIdx="3" presStyleCnt="10"/>
      <dgm:spPr/>
      <dgm:t>
        <a:bodyPr/>
        <a:lstStyle/>
        <a:p>
          <a:endParaRPr lang="pt-BR"/>
        </a:p>
      </dgm:t>
    </dgm:pt>
    <dgm:pt modelId="{36CAAE01-786A-4814-B79F-B81B5557743A}" type="pres">
      <dgm:prSet presAssocID="{B8BDD42C-833F-4211-9375-CEE1AEBF0004}" presName="childText" presStyleLbl="bgAcc1" presStyleIdx="3" presStyleCnt="10" custScaleX="26359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8EB255C-60BA-4D64-91BC-26C208F766E8}" type="pres">
      <dgm:prSet presAssocID="{50797936-FFDE-4E35-9688-2541370BB59F}" presName="Name13" presStyleLbl="parChTrans1D2" presStyleIdx="4" presStyleCnt="10"/>
      <dgm:spPr/>
      <dgm:t>
        <a:bodyPr/>
        <a:lstStyle/>
        <a:p>
          <a:endParaRPr lang="pt-BR"/>
        </a:p>
      </dgm:t>
    </dgm:pt>
    <dgm:pt modelId="{E485DAF8-DA6C-4144-BA11-AF998C813397}" type="pres">
      <dgm:prSet presAssocID="{01A7848D-788B-451F-8D32-242774E31C6B}" presName="childText" presStyleLbl="bgAcc1" presStyleIdx="4" presStyleCnt="10" custAng="0" custScaleX="26271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66DC0D0-0986-43B0-92A7-2780F76FDE7F}" type="pres">
      <dgm:prSet presAssocID="{2D0D1DB9-2C60-43B0-A822-0BB1256563EE}" presName="root" presStyleCnt="0"/>
      <dgm:spPr/>
    </dgm:pt>
    <dgm:pt modelId="{D488EB09-116D-47C2-8CF8-3BF18A4F5E37}" type="pres">
      <dgm:prSet presAssocID="{2D0D1DB9-2C60-43B0-A822-0BB1256563EE}" presName="rootComposite" presStyleCnt="0"/>
      <dgm:spPr/>
    </dgm:pt>
    <dgm:pt modelId="{7468C30C-2F04-4522-81C5-C75E49842E80}" type="pres">
      <dgm:prSet presAssocID="{2D0D1DB9-2C60-43B0-A822-0BB1256563EE}" presName="rootText" presStyleLbl="node1" presStyleIdx="1" presStyleCnt="2" custScaleX="263595"/>
      <dgm:spPr/>
      <dgm:t>
        <a:bodyPr/>
        <a:lstStyle/>
        <a:p>
          <a:endParaRPr lang="pt-BR"/>
        </a:p>
      </dgm:t>
    </dgm:pt>
    <dgm:pt modelId="{7CE3BA3D-8CE5-405C-9A2A-44DF13291D79}" type="pres">
      <dgm:prSet presAssocID="{2D0D1DB9-2C60-43B0-A822-0BB1256563EE}" presName="rootConnector" presStyleLbl="node1" presStyleIdx="1" presStyleCnt="2"/>
      <dgm:spPr/>
      <dgm:t>
        <a:bodyPr/>
        <a:lstStyle/>
        <a:p>
          <a:endParaRPr lang="pt-BR"/>
        </a:p>
      </dgm:t>
    </dgm:pt>
    <dgm:pt modelId="{C203CE7F-75DC-4E91-9410-EECAAF3A19B2}" type="pres">
      <dgm:prSet presAssocID="{2D0D1DB9-2C60-43B0-A822-0BB1256563EE}" presName="childShape" presStyleCnt="0"/>
      <dgm:spPr/>
    </dgm:pt>
    <dgm:pt modelId="{37399329-D98D-4CD7-BEDE-266766286FEA}" type="pres">
      <dgm:prSet presAssocID="{E95FA7C6-F72D-4606-88D2-8EC3A241C0E3}" presName="Name13" presStyleLbl="parChTrans1D2" presStyleIdx="5" presStyleCnt="10"/>
      <dgm:spPr/>
      <dgm:t>
        <a:bodyPr/>
        <a:lstStyle/>
        <a:p>
          <a:endParaRPr lang="pt-BR"/>
        </a:p>
      </dgm:t>
    </dgm:pt>
    <dgm:pt modelId="{1CCE3484-4813-43D6-84F3-A1193BE7CF29}" type="pres">
      <dgm:prSet presAssocID="{69A1BC10-BBFA-41E4-A55A-3E698B804832}" presName="childText" presStyleLbl="bgAcc1" presStyleIdx="5" presStyleCnt="10" custScaleX="26359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93E7562-3548-4CD3-930D-4950CAEDF701}" type="pres">
      <dgm:prSet presAssocID="{221AACCC-3163-42E2-A401-68F2423E4BCC}" presName="Name13" presStyleLbl="parChTrans1D2" presStyleIdx="6" presStyleCnt="10"/>
      <dgm:spPr/>
      <dgm:t>
        <a:bodyPr/>
        <a:lstStyle/>
        <a:p>
          <a:endParaRPr lang="pt-BR"/>
        </a:p>
      </dgm:t>
    </dgm:pt>
    <dgm:pt modelId="{9AAFC137-3078-4447-9F2F-C32898959A2C}" type="pres">
      <dgm:prSet presAssocID="{44C0AA0A-8BD9-4825-B8AE-3CA4AC492DD8}" presName="childText" presStyleLbl="bgAcc1" presStyleIdx="6" presStyleCnt="10" custScaleX="26359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0077008-6954-45EE-AA91-D304A52C1C23}" type="pres">
      <dgm:prSet presAssocID="{96ED5471-FF0D-41F7-9FD8-22417C47B53F}" presName="Name13" presStyleLbl="parChTrans1D2" presStyleIdx="7" presStyleCnt="10"/>
      <dgm:spPr/>
      <dgm:t>
        <a:bodyPr/>
        <a:lstStyle/>
        <a:p>
          <a:endParaRPr lang="pt-BR"/>
        </a:p>
      </dgm:t>
    </dgm:pt>
    <dgm:pt modelId="{56FB921C-A89F-4EC4-AE80-8860F59F8B94}" type="pres">
      <dgm:prSet presAssocID="{8CA53ED6-97CC-47EF-98E8-70A8E8E5FEB7}" presName="childText" presStyleLbl="bgAcc1" presStyleIdx="7" presStyleCnt="10" custScaleX="26359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B16F04B-E27D-4D58-93E1-052D0F9BAA6A}" type="pres">
      <dgm:prSet presAssocID="{8CEF72C5-EB5F-47A6-8B4B-E0670FBD605C}" presName="Name13" presStyleLbl="parChTrans1D2" presStyleIdx="8" presStyleCnt="10"/>
      <dgm:spPr/>
      <dgm:t>
        <a:bodyPr/>
        <a:lstStyle/>
        <a:p>
          <a:endParaRPr lang="pt-BR"/>
        </a:p>
      </dgm:t>
    </dgm:pt>
    <dgm:pt modelId="{82DB33CD-175D-4785-9320-BEAE1AB8FFB3}" type="pres">
      <dgm:prSet presAssocID="{0E9AE503-A29D-42EF-B4EF-9B2B43E636B0}" presName="childText" presStyleLbl="bgAcc1" presStyleIdx="8" presStyleCnt="10" custScaleX="26359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F6795B4-F2FE-432F-AB9A-48A334A235C5}" type="pres">
      <dgm:prSet presAssocID="{16D4DEC3-4A04-44C0-A629-BD3CC64658AF}" presName="Name13" presStyleLbl="parChTrans1D2" presStyleIdx="9" presStyleCnt="10"/>
      <dgm:spPr/>
      <dgm:t>
        <a:bodyPr/>
        <a:lstStyle/>
        <a:p>
          <a:endParaRPr lang="pt-BR"/>
        </a:p>
      </dgm:t>
    </dgm:pt>
    <dgm:pt modelId="{8C97B676-BB84-4605-A476-B5EA0CE01DF5}" type="pres">
      <dgm:prSet presAssocID="{4C5471CB-BB49-4E91-A4E3-80F1D357FBCB}" presName="childText" presStyleLbl="bgAcc1" presStyleIdx="9" presStyleCnt="10" custScaleX="26359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427C8BD0-3C67-4A7D-A1CC-1EAB00E40F30}" type="presOf" srcId="{E95FA7C6-F72D-4606-88D2-8EC3A241C0E3}" destId="{37399329-D98D-4CD7-BEDE-266766286FEA}" srcOrd="0" destOrd="0" presId="urn:microsoft.com/office/officeart/2005/8/layout/hierarchy3"/>
    <dgm:cxn modelId="{0B449CD8-D74B-4204-ACEF-75533EF2A324}" srcId="{A4ADBEE1-796F-4AD4-B65C-D8B689572C6A}" destId="{7ACACB49-6BC9-4441-B6A1-B66EBEA5DA7C}" srcOrd="0" destOrd="0" parTransId="{2E52D2DD-F6A4-4850-ABDD-17FC2168EFCE}" sibTransId="{C89CBFD4-12BC-4C2F-9D48-4B1F8BB4A4CE}"/>
    <dgm:cxn modelId="{5DE69714-7F1A-48E5-A8FF-3AC1AF3CBD0A}" type="presOf" srcId="{221AACCC-3163-42E2-A401-68F2423E4BCC}" destId="{193E7562-3548-4CD3-930D-4950CAEDF701}" srcOrd="0" destOrd="0" presId="urn:microsoft.com/office/officeart/2005/8/layout/hierarchy3"/>
    <dgm:cxn modelId="{4B47950B-CFAC-4879-B4A7-DC655E289481}" type="presOf" srcId="{FF0388C3-8C65-4024-9FD5-9C620EC34968}" destId="{D4A5817F-F694-46E8-9FF1-73018DD7C6FE}" srcOrd="0" destOrd="0" presId="urn:microsoft.com/office/officeart/2005/8/layout/hierarchy3"/>
    <dgm:cxn modelId="{2A3DB82E-8381-4E35-9FA2-B7BE81189409}" type="presOf" srcId="{8CEF72C5-EB5F-47A6-8B4B-E0670FBD605C}" destId="{FB16F04B-E27D-4D58-93E1-052D0F9BAA6A}" srcOrd="0" destOrd="0" presId="urn:microsoft.com/office/officeart/2005/8/layout/hierarchy3"/>
    <dgm:cxn modelId="{9436A196-7A43-4210-A9F8-00A19CC9961E}" type="presOf" srcId="{0E9AE503-A29D-42EF-B4EF-9B2B43E636B0}" destId="{82DB33CD-175D-4785-9320-BEAE1AB8FFB3}" srcOrd="0" destOrd="0" presId="urn:microsoft.com/office/officeart/2005/8/layout/hierarchy3"/>
    <dgm:cxn modelId="{365A2D32-95D7-47D6-81AC-4C1B7560E6E9}" type="presOf" srcId="{F19FDB78-C130-444C-A100-7D20CC9A95ED}" destId="{819D55E1-6583-493D-B93B-90778DEB5DB9}" srcOrd="0" destOrd="0" presId="urn:microsoft.com/office/officeart/2005/8/layout/hierarchy3"/>
    <dgm:cxn modelId="{62C6BEF1-1B36-441F-BDCE-569BCED22A0E}" type="presOf" srcId="{01A7848D-788B-451F-8D32-242774E31C6B}" destId="{E485DAF8-DA6C-4144-BA11-AF998C813397}" srcOrd="0" destOrd="0" presId="urn:microsoft.com/office/officeart/2005/8/layout/hierarchy3"/>
    <dgm:cxn modelId="{5362910E-6D63-4702-8522-977DBED19E63}" type="presOf" srcId="{16D4DEC3-4A04-44C0-A629-BD3CC64658AF}" destId="{2F6795B4-F2FE-432F-AB9A-48A334A235C5}" srcOrd="0" destOrd="0" presId="urn:microsoft.com/office/officeart/2005/8/layout/hierarchy3"/>
    <dgm:cxn modelId="{29DAFF99-ED21-49AB-AD11-35A3BC88B1C4}" srcId="{2D0D1DB9-2C60-43B0-A822-0BB1256563EE}" destId="{69A1BC10-BBFA-41E4-A55A-3E698B804832}" srcOrd="0" destOrd="0" parTransId="{E95FA7C6-F72D-4606-88D2-8EC3A241C0E3}" sibTransId="{6B94A4C5-7838-4331-A704-35EE596C6EB9}"/>
    <dgm:cxn modelId="{D57A5B2C-3FF6-4761-BF89-277AFE456FF9}" type="presOf" srcId="{178434A7-D480-4454-8431-CF02AF4B6C01}" destId="{5A43F000-5F9E-47F4-A6D2-23E4DFD68E3F}" srcOrd="0" destOrd="0" presId="urn:microsoft.com/office/officeart/2005/8/layout/hierarchy3"/>
    <dgm:cxn modelId="{5E30DEF7-AFEF-4BCF-A218-20F4804C86ED}" type="presOf" srcId="{AE635545-7FA2-46B8-BFFE-5F0FB7815952}" destId="{265FEF7A-7C80-4CBD-BF61-7343983E6C89}" srcOrd="0" destOrd="0" presId="urn:microsoft.com/office/officeart/2005/8/layout/hierarchy3"/>
    <dgm:cxn modelId="{B5672800-F857-44C3-8014-68028C927849}" type="presOf" srcId="{3CF54672-BB56-4432-A0DD-96382AC4D345}" destId="{3190C178-6835-4942-B9B5-1D800CE194C8}" srcOrd="0" destOrd="0" presId="urn:microsoft.com/office/officeart/2005/8/layout/hierarchy3"/>
    <dgm:cxn modelId="{BE065D5B-9E4E-4B47-8296-5CF4B185F445}" type="presOf" srcId="{8CA53ED6-97CC-47EF-98E8-70A8E8E5FEB7}" destId="{56FB921C-A89F-4EC4-AE80-8860F59F8B94}" srcOrd="0" destOrd="0" presId="urn:microsoft.com/office/officeart/2005/8/layout/hierarchy3"/>
    <dgm:cxn modelId="{C4B4E74A-E948-4A0D-8662-CF8A03FBB674}" srcId="{2D0D1DB9-2C60-43B0-A822-0BB1256563EE}" destId="{0E9AE503-A29D-42EF-B4EF-9B2B43E636B0}" srcOrd="3" destOrd="0" parTransId="{8CEF72C5-EB5F-47A6-8B4B-E0670FBD605C}" sibTransId="{528CAACF-DA05-4CE3-B059-511C1FADE769}"/>
    <dgm:cxn modelId="{CC5B73EA-CD26-4610-A04D-B7212EDB7FA9}" srcId="{2D0D1DB9-2C60-43B0-A822-0BB1256563EE}" destId="{4C5471CB-BB49-4E91-A4E3-80F1D357FBCB}" srcOrd="4" destOrd="0" parTransId="{16D4DEC3-4A04-44C0-A629-BD3CC64658AF}" sibTransId="{3D675371-02CB-4E50-AF1E-A39B0963C1AF}"/>
    <dgm:cxn modelId="{83505B56-D087-460B-93DB-B46D26681389}" type="presOf" srcId="{D659A0AC-7F1E-4E34-A270-BFF3105B7BD2}" destId="{796B7563-58CE-45F8-AF5E-8F05265CF764}" srcOrd="0" destOrd="0" presId="urn:microsoft.com/office/officeart/2005/8/layout/hierarchy3"/>
    <dgm:cxn modelId="{4C31588E-3408-4F82-8CD9-38A06358C8A4}" type="presOf" srcId="{7ACACB49-6BC9-4441-B6A1-B66EBEA5DA7C}" destId="{D1E283AB-CB54-4B43-A4C5-B944F05724CE}" srcOrd="0" destOrd="0" presId="urn:microsoft.com/office/officeart/2005/8/layout/hierarchy3"/>
    <dgm:cxn modelId="{576FAB26-71B6-4C1D-9B03-4C7B78782113}" type="presOf" srcId="{A4ADBEE1-796F-4AD4-B65C-D8B689572C6A}" destId="{9AEECE6E-FEFA-48EC-B5BF-32FCA42F9E3D}" srcOrd="0" destOrd="0" presId="urn:microsoft.com/office/officeart/2005/8/layout/hierarchy3"/>
    <dgm:cxn modelId="{E505B4E2-4442-4BBA-BFC2-03900FAFA1C9}" srcId="{7ACACB49-6BC9-4441-B6A1-B66EBEA5DA7C}" destId="{178434A7-D480-4454-8431-CF02AF4B6C01}" srcOrd="0" destOrd="0" parTransId="{FF0388C3-8C65-4024-9FD5-9C620EC34968}" sibTransId="{C55A69F8-AAF7-45D1-9078-F555F8A84F06}"/>
    <dgm:cxn modelId="{56170432-0E86-4551-A7C0-FC584E46DB7A}" srcId="{7ACACB49-6BC9-4441-B6A1-B66EBEA5DA7C}" destId="{01A7848D-788B-451F-8D32-242774E31C6B}" srcOrd="4" destOrd="0" parTransId="{50797936-FFDE-4E35-9688-2541370BB59F}" sibTransId="{017F26F4-C17C-4F14-8BA0-1896B9E7E12C}"/>
    <dgm:cxn modelId="{C38B735E-422D-4C81-8FF1-744BEA952D88}" srcId="{2D0D1DB9-2C60-43B0-A822-0BB1256563EE}" destId="{44C0AA0A-8BD9-4825-B8AE-3CA4AC492DD8}" srcOrd="1" destOrd="0" parTransId="{221AACCC-3163-42E2-A401-68F2423E4BCC}" sibTransId="{247CD586-3AE7-478C-A7DF-3CA521661427}"/>
    <dgm:cxn modelId="{3230A742-0DC6-4340-9A5A-B744C6AF973E}" type="presOf" srcId="{2D0D1DB9-2C60-43B0-A822-0BB1256563EE}" destId="{7468C30C-2F04-4522-81C5-C75E49842E80}" srcOrd="0" destOrd="0" presId="urn:microsoft.com/office/officeart/2005/8/layout/hierarchy3"/>
    <dgm:cxn modelId="{741EB081-107D-48A5-B6B1-4B8F219A8E4B}" type="presOf" srcId="{69A1BC10-BBFA-41E4-A55A-3E698B804832}" destId="{1CCE3484-4813-43D6-84F3-A1193BE7CF29}" srcOrd="0" destOrd="0" presId="urn:microsoft.com/office/officeart/2005/8/layout/hierarchy3"/>
    <dgm:cxn modelId="{F409E66C-5BA8-4995-A7C3-40ED0C02DFCE}" type="presOf" srcId="{B8BDD42C-833F-4211-9375-CEE1AEBF0004}" destId="{36CAAE01-786A-4814-B79F-B81B5557743A}" srcOrd="0" destOrd="0" presId="urn:microsoft.com/office/officeart/2005/8/layout/hierarchy3"/>
    <dgm:cxn modelId="{2E336524-5533-4114-BCC7-E2DC39013994}" srcId="{7ACACB49-6BC9-4441-B6A1-B66EBEA5DA7C}" destId="{D659A0AC-7F1E-4E34-A270-BFF3105B7BD2}" srcOrd="2" destOrd="0" parTransId="{F19FDB78-C130-444C-A100-7D20CC9A95ED}" sibTransId="{74164436-6D08-460A-B8CD-4EC5F34B142F}"/>
    <dgm:cxn modelId="{B2C07F16-AB37-43EB-AD6D-B7CBB96D6A81}" type="presOf" srcId="{BC070B3A-B59F-4924-A546-CE3673566AA0}" destId="{8635ABDD-4DB5-465F-808B-604AD82515C2}" srcOrd="0" destOrd="0" presId="urn:microsoft.com/office/officeart/2005/8/layout/hierarchy3"/>
    <dgm:cxn modelId="{5EF02BB6-AC83-415D-96BC-3AEDC6905A71}" srcId="{2D0D1DB9-2C60-43B0-A822-0BB1256563EE}" destId="{8CA53ED6-97CC-47EF-98E8-70A8E8E5FEB7}" srcOrd="2" destOrd="0" parTransId="{96ED5471-FF0D-41F7-9FD8-22417C47B53F}" sibTransId="{7877542B-E7F8-4BC5-BEA4-D9D52A64176C}"/>
    <dgm:cxn modelId="{5BCAB515-D317-422F-B69B-4676C7C0FBD9}" type="presOf" srcId="{96ED5471-FF0D-41F7-9FD8-22417C47B53F}" destId="{00077008-6954-45EE-AA91-D304A52C1C23}" srcOrd="0" destOrd="0" presId="urn:microsoft.com/office/officeart/2005/8/layout/hierarchy3"/>
    <dgm:cxn modelId="{12AFDD56-950C-468B-9D74-916F4BBD9E54}" type="presOf" srcId="{4C5471CB-BB49-4E91-A4E3-80F1D357FBCB}" destId="{8C97B676-BB84-4605-A476-B5EA0CE01DF5}" srcOrd="0" destOrd="0" presId="urn:microsoft.com/office/officeart/2005/8/layout/hierarchy3"/>
    <dgm:cxn modelId="{BB197B06-0142-4168-93C3-F6E72D202944}" type="presOf" srcId="{50797936-FFDE-4E35-9688-2541370BB59F}" destId="{98EB255C-60BA-4D64-91BC-26C208F766E8}" srcOrd="0" destOrd="0" presId="urn:microsoft.com/office/officeart/2005/8/layout/hierarchy3"/>
    <dgm:cxn modelId="{C84233BB-9435-44D9-B6C8-D4F115292612}" srcId="{7ACACB49-6BC9-4441-B6A1-B66EBEA5DA7C}" destId="{AE635545-7FA2-46B8-BFFE-5F0FB7815952}" srcOrd="1" destOrd="0" parTransId="{BC070B3A-B59F-4924-A546-CE3673566AA0}" sibTransId="{6F6E0117-AD48-4F51-AA4F-8EEA179FBC9C}"/>
    <dgm:cxn modelId="{36EEAC28-C281-4698-8355-668E4E23BD87}" type="presOf" srcId="{2D0D1DB9-2C60-43B0-A822-0BB1256563EE}" destId="{7CE3BA3D-8CE5-405C-9A2A-44DF13291D79}" srcOrd="1" destOrd="0" presId="urn:microsoft.com/office/officeart/2005/8/layout/hierarchy3"/>
    <dgm:cxn modelId="{CF0DB5D1-0E1B-4818-85E8-9240D6E16643}" srcId="{A4ADBEE1-796F-4AD4-B65C-D8B689572C6A}" destId="{2D0D1DB9-2C60-43B0-A822-0BB1256563EE}" srcOrd="1" destOrd="0" parTransId="{256D69E6-CA93-4E6C-A859-673C49405103}" sibTransId="{527F721A-5008-4D57-A2A0-7F2E70B393F5}"/>
    <dgm:cxn modelId="{E1F020BE-21DF-4007-8C1C-D8CED0B2D2E3}" srcId="{7ACACB49-6BC9-4441-B6A1-B66EBEA5DA7C}" destId="{B8BDD42C-833F-4211-9375-CEE1AEBF0004}" srcOrd="3" destOrd="0" parTransId="{3CF54672-BB56-4432-A0DD-96382AC4D345}" sibTransId="{243B4A24-AEA7-4466-9D06-757813FDF706}"/>
    <dgm:cxn modelId="{B9BB9883-65F9-4DED-AA86-C2D0CCD3550E}" type="presOf" srcId="{7ACACB49-6BC9-4441-B6A1-B66EBEA5DA7C}" destId="{3648E333-A8AA-497D-8F50-63DC178DD372}" srcOrd="1" destOrd="0" presId="urn:microsoft.com/office/officeart/2005/8/layout/hierarchy3"/>
    <dgm:cxn modelId="{E8375AF5-89C3-4804-AB36-D33DE1FCC66F}" type="presOf" srcId="{44C0AA0A-8BD9-4825-B8AE-3CA4AC492DD8}" destId="{9AAFC137-3078-4447-9F2F-C32898959A2C}" srcOrd="0" destOrd="0" presId="urn:microsoft.com/office/officeart/2005/8/layout/hierarchy3"/>
    <dgm:cxn modelId="{261378DC-C154-4689-A652-B4463EB22EDD}" type="presParOf" srcId="{9AEECE6E-FEFA-48EC-B5BF-32FCA42F9E3D}" destId="{8FF326BB-5B1F-4F7B-8E8C-4EF11340304C}" srcOrd="0" destOrd="0" presId="urn:microsoft.com/office/officeart/2005/8/layout/hierarchy3"/>
    <dgm:cxn modelId="{C926D9B1-A6CC-431F-8F4F-E5095429058D}" type="presParOf" srcId="{8FF326BB-5B1F-4F7B-8E8C-4EF11340304C}" destId="{D2BC75DB-AFCB-48F1-9314-AD7242D42D08}" srcOrd="0" destOrd="0" presId="urn:microsoft.com/office/officeart/2005/8/layout/hierarchy3"/>
    <dgm:cxn modelId="{D5B6D085-EA99-4981-84BD-50093296F894}" type="presParOf" srcId="{D2BC75DB-AFCB-48F1-9314-AD7242D42D08}" destId="{D1E283AB-CB54-4B43-A4C5-B944F05724CE}" srcOrd="0" destOrd="0" presId="urn:microsoft.com/office/officeart/2005/8/layout/hierarchy3"/>
    <dgm:cxn modelId="{44B11394-6388-4F32-9591-289C9027FFF2}" type="presParOf" srcId="{D2BC75DB-AFCB-48F1-9314-AD7242D42D08}" destId="{3648E333-A8AA-497D-8F50-63DC178DD372}" srcOrd="1" destOrd="0" presId="urn:microsoft.com/office/officeart/2005/8/layout/hierarchy3"/>
    <dgm:cxn modelId="{10CA9F03-F435-4D88-ABDE-00DDA55FB776}" type="presParOf" srcId="{8FF326BB-5B1F-4F7B-8E8C-4EF11340304C}" destId="{19246C79-4336-449F-B6B7-167778AD21D0}" srcOrd="1" destOrd="0" presId="urn:microsoft.com/office/officeart/2005/8/layout/hierarchy3"/>
    <dgm:cxn modelId="{D0BF7A37-3C40-40EF-A183-50E9E9F0C404}" type="presParOf" srcId="{19246C79-4336-449F-B6B7-167778AD21D0}" destId="{D4A5817F-F694-46E8-9FF1-73018DD7C6FE}" srcOrd="0" destOrd="0" presId="urn:microsoft.com/office/officeart/2005/8/layout/hierarchy3"/>
    <dgm:cxn modelId="{1B40C4C1-86FF-4725-8649-48293893F5D7}" type="presParOf" srcId="{19246C79-4336-449F-B6B7-167778AD21D0}" destId="{5A43F000-5F9E-47F4-A6D2-23E4DFD68E3F}" srcOrd="1" destOrd="0" presId="urn:microsoft.com/office/officeart/2005/8/layout/hierarchy3"/>
    <dgm:cxn modelId="{9301CEE0-E1BA-44C9-8352-8422E3E10C04}" type="presParOf" srcId="{19246C79-4336-449F-B6B7-167778AD21D0}" destId="{8635ABDD-4DB5-465F-808B-604AD82515C2}" srcOrd="2" destOrd="0" presId="urn:microsoft.com/office/officeart/2005/8/layout/hierarchy3"/>
    <dgm:cxn modelId="{EE273A16-BD42-4D6F-9D72-EB56171B951E}" type="presParOf" srcId="{19246C79-4336-449F-B6B7-167778AD21D0}" destId="{265FEF7A-7C80-4CBD-BF61-7343983E6C89}" srcOrd="3" destOrd="0" presId="urn:microsoft.com/office/officeart/2005/8/layout/hierarchy3"/>
    <dgm:cxn modelId="{88FE8065-2E89-4E3B-A931-D26644120460}" type="presParOf" srcId="{19246C79-4336-449F-B6B7-167778AD21D0}" destId="{819D55E1-6583-493D-B93B-90778DEB5DB9}" srcOrd="4" destOrd="0" presId="urn:microsoft.com/office/officeart/2005/8/layout/hierarchy3"/>
    <dgm:cxn modelId="{F3248C8B-7295-481A-9468-1EEEB58C087D}" type="presParOf" srcId="{19246C79-4336-449F-B6B7-167778AD21D0}" destId="{796B7563-58CE-45F8-AF5E-8F05265CF764}" srcOrd="5" destOrd="0" presId="urn:microsoft.com/office/officeart/2005/8/layout/hierarchy3"/>
    <dgm:cxn modelId="{2CF3EC77-516D-422B-8B23-B55F01F8C964}" type="presParOf" srcId="{19246C79-4336-449F-B6B7-167778AD21D0}" destId="{3190C178-6835-4942-B9B5-1D800CE194C8}" srcOrd="6" destOrd="0" presId="urn:microsoft.com/office/officeart/2005/8/layout/hierarchy3"/>
    <dgm:cxn modelId="{9EB4F04F-D434-41EF-9BA5-943E8E506E20}" type="presParOf" srcId="{19246C79-4336-449F-B6B7-167778AD21D0}" destId="{36CAAE01-786A-4814-B79F-B81B5557743A}" srcOrd="7" destOrd="0" presId="urn:microsoft.com/office/officeart/2005/8/layout/hierarchy3"/>
    <dgm:cxn modelId="{8C395887-9BC4-4B2B-B4D8-733D95E3CBAF}" type="presParOf" srcId="{19246C79-4336-449F-B6B7-167778AD21D0}" destId="{98EB255C-60BA-4D64-91BC-26C208F766E8}" srcOrd="8" destOrd="0" presId="urn:microsoft.com/office/officeart/2005/8/layout/hierarchy3"/>
    <dgm:cxn modelId="{EEF7649E-AD9A-40FD-B244-FE7BD139DC9F}" type="presParOf" srcId="{19246C79-4336-449F-B6B7-167778AD21D0}" destId="{E485DAF8-DA6C-4144-BA11-AF998C813397}" srcOrd="9" destOrd="0" presId="urn:microsoft.com/office/officeart/2005/8/layout/hierarchy3"/>
    <dgm:cxn modelId="{010A462C-60B8-4C89-8472-625F03FBCF08}" type="presParOf" srcId="{9AEECE6E-FEFA-48EC-B5BF-32FCA42F9E3D}" destId="{F66DC0D0-0986-43B0-92A7-2780F76FDE7F}" srcOrd="1" destOrd="0" presId="urn:microsoft.com/office/officeart/2005/8/layout/hierarchy3"/>
    <dgm:cxn modelId="{FB35325F-B966-45C4-A3F5-9FCB7279C5BC}" type="presParOf" srcId="{F66DC0D0-0986-43B0-92A7-2780F76FDE7F}" destId="{D488EB09-116D-47C2-8CF8-3BF18A4F5E37}" srcOrd="0" destOrd="0" presId="urn:microsoft.com/office/officeart/2005/8/layout/hierarchy3"/>
    <dgm:cxn modelId="{41A9CC58-899C-485B-A555-89A3ADA4292A}" type="presParOf" srcId="{D488EB09-116D-47C2-8CF8-3BF18A4F5E37}" destId="{7468C30C-2F04-4522-81C5-C75E49842E80}" srcOrd="0" destOrd="0" presId="urn:microsoft.com/office/officeart/2005/8/layout/hierarchy3"/>
    <dgm:cxn modelId="{FA7191C3-9EE0-4523-B3D6-824B2318F91E}" type="presParOf" srcId="{D488EB09-116D-47C2-8CF8-3BF18A4F5E37}" destId="{7CE3BA3D-8CE5-405C-9A2A-44DF13291D79}" srcOrd="1" destOrd="0" presId="urn:microsoft.com/office/officeart/2005/8/layout/hierarchy3"/>
    <dgm:cxn modelId="{F5ADAA23-FD17-431C-9FC9-F5AEF10806B4}" type="presParOf" srcId="{F66DC0D0-0986-43B0-92A7-2780F76FDE7F}" destId="{C203CE7F-75DC-4E91-9410-EECAAF3A19B2}" srcOrd="1" destOrd="0" presId="urn:microsoft.com/office/officeart/2005/8/layout/hierarchy3"/>
    <dgm:cxn modelId="{BC2B2C40-86AD-4503-8DCB-2AA2EB697E19}" type="presParOf" srcId="{C203CE7F-75DC-4E91-9410-EECAAF3A19B2}" destId="{37399329-D98D-4CD7-BEDE-266766286FEA}" srcOrd="0" destOrd="0" presId="urn:microsoft.com/office/officeart/2005/8/layout/hierarchy3"/>
    <dgm:cxn modelId="{A59AECDC-2314-4AC8-A92A-293B72099AF5}" type="presParOf" srcId="{C203CE7F-75DC-4E91-9410-EECAAF3A19B2}" destId="{1CCE3484-4813-43D6-84F3-A1193BE7CF29}" srcOrd="1" destOrd="0" presId="urn:microsoft.com/office/officeart/2005/8/layout/hierarchy3"/>
    <dgm:cxn modelId="{10A3F2AE-031F-4EE1-A12A-0F8BCE3EBA7C}" type="presParOf" srcId="{C203CE7F-75DC-4E91-9410-EECAAF3A19B2}" destId="{193E7562-3548-4CD3-930D-4950CAEDF701}" srcOrd="2" destOrd="0" presId="urn:microsoft.com/office/officeart/2005/8/layout/hierarchy3"/>
    <dgm:cxn modelId="{010A9701-8C3F-48C6-9D24-53010ADBBE66}" type="presParOf" srcId="{C203CE7F-75DC-4E91-9410-EECAAF3A19B2}" destId="{9AAFC137-3078-4447-9F2F-C32898959A2C}" srcOrd="3" destOrd="0" presId="urn:microsoft.com/office/officeart/2005/8/layout/hierarchy3"/>
    <dgm:cxn modelId="{51F3184B-02F8-42E2-8279-FD5E8D337EA5}" type="presParOf" srcId="{C203CE7F-75DC-4E91-9410-EECAAF3A19B2}" destId="{00077008-6954-45EE-AA91-D304A52C1C23}" srcOrd="4" destOrd="0" presId="urn:microsoft.com/office/officeart/2005/8/layout/hierarchy3"/>
    <dgm:cxn modelId="{0D0DB344-E76B-467A-9C23-83078C89B9DC}" type="presParOf" srcId="{C203CE7F-75DC-4E91-9410-EECAAF3A19B2}" destId="{56FB921C-A89F-4EC4-AE80-8860F59F8B94}" srcOrd="5" destOrd="0" presId="urn:microsoft.com/office/officeart/2005/8/layout/hierarchy3"/>
    <dgm:cxn modelId="{50827D87-7F5A-4497-8045-FB259871684C}" type="presParOf" srcId="{C203CE7F-75DC-4E91-9410-EECAAF3A19B2}" destId="{FB16F04B-E27D-4D58-93E1-052D0F9BAA6A}" srcOrd="6" destOrd="0" presId="urn:microsoft.com/office/officeart/2005/8/layout/hierarchy3"/>
    <dgm:cxn modelId="{04C789E3-E6A3-48EA-A95C-0F367EADF52F}" type="presParOf" srcId="{C203CE7F-75DC-4E91-9410-EECAAF3A19B2}" destId="{82DB33CD-175D-4785-9320-BEAE1AB8FFB3}" srcOrd="7" destOrd="0" presId="urn:microsoft.com/office/officeart/2005/8/layout/hierarchy3"/>
    <dgm:cxn modelId="{0731977A-09BF-4988-B7E4-85DB8F8D277B}" type="presParOf" srcId="{C203CE7F-75DC-4E91-9410-EECAAF3A19B2}" destId="{2F6795B4-F2FE-432F-AB9A-48A334A235C5}" srcOrd="8" destOrd="0" presId="urn:microsoft.com/office/officeart/2005/8/layout/hierarchy3"/>
    <dgm:cxn modelId="{F0F1D3AF-538D-416E-A096-9735EBCC7E7B}" type="presParOf" srcId="{C203CE7F-75DC-4E91-9410-EECAAF3A19B2}" destId="{8C97B676-BB84-4605-A476-B5EA0CE01DF5}" srcOrd="9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1E283AB-CB54-4B43-A4C5-B944F05724CE}">
      <dsp:nvSpPr>
        <dsp:cNvPr id="0" name=""/>
        <dsp:cNvSpPr/>
      </dsp:nvSpPr>
      <dsp:spPr>
        <a:xfrm>
          <a:off x="3905" y="428717"/>
          <a:ext cx="3571161" cy="677395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48260" rIns="72390" bIns="4826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800" kern="1200" dirty="0" smtClean="0"/>
            <a:t>Regime Público</a:t>
          </a:r>
          <a:endParaRPr lang="pt-BR" sz="3800" kern="1200" dirty="0"/>
        </a:p>
      </dsp:txBody>
      <dsp:txXfrm>
        <a:off x="3905" y="428717"/>
        <a:ext cx="3571161" cy="677395"/>
      </dsp:txXfrm>
    </dsp:sp>
    <dsp:sp modelId="{D4A5817F-F694-46E8-9FF1-73018DD7C6FE}">
      <dsp:nvSpPr>
        <dsp:cNvPr id="0" name=""/>
        <dsp:cNvSpPr/>
      </dsp:nvSpPr>
      <dsp:spPr>
        <a:xfrm>
          <a:off x="361021" y="1106113"/>
          <a:ext cx="357116" cy="5080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8046"/>
              </a:lnTo>
              <a:lnTo>
                <a:pt x="357116" y="508046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43F000-5F9E-47F4-A6D2-23E4DFD68E3F}">
      <dsp:nvSpPr>
        <dsp:cNvPr id="0" name=""/>
        <dsp:cNvSpPr/>
      </dsp:nvSpPr>
      <dsp:spPr>
        <a:xfrm>
          <a:off x="718137" y="1275462"/>
          <a:ext cx="2856929" cy="677395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dirty="0" smtClean="0"/>
            <a:t>Tradicional teoria dos serviços públicos</a:t>
          </a:r>
          <a:endParaRPr lang="pt-BR" sz="1400" kern="1200" dirty="0"/>
        </a:p>
      </dsp:txBody>
      <dsp:txXfrm>
        <a:off x="718137" y="1275462"/>
        <a:ext cx="2856929" cy="677395"/>
      </dsp:txXfrm>
    </dsp:sp>
    <dsp:sp modelId="{8635ABDD-4DB5-465F-808B-604AD82515C2}">
      <dsp:nvSpPr>
        <dsp:cNvPr id="0" name=""/>
        <dsp:cNvSpPr/>
      </dsp:nvSpPr>
      <dsp:spPr>
        <a:xfrm>
          <a:off x="361021" y="1106113"/>
          <a:ext cx="357116" cy="13547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54791"/>
              </a:lnTo>
              <a:lnTo>
                <a:pt x="357116" y="1354791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5FEF7A-7C80-4CBD-BF61-7343983E6C89}">
      <dsp:nvSpPr>
        <dsp:cNvPr id="0" name=""/>
        <dsp:cNvSpPr/>
      </dsp:nvSpPr>
      <dsp:spPr>
        <a:xfrm>
          <a:off x="718137" y="2122206"/>
          <a:ext cx="2856929" cy="677395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dirty="0" smtClean="0"/>
            <a:t>Existência assegurada pelo Poder Público</a:t>
          </a:r>
          <a:endParaRPr lang="pt-BR" sz="1400" kern="1200" dirty="0"/>
        </a:p>
      </dsp:txBody>
      <dsp:txXfrm>
        <a:off x="718137" y="2122206"/>
        <a:ext cx="2856929" cy="677395"/>
      </dsp:txXfrm>
    </dsp:sp>
    <dsp:sp modelId="{819D55E1-6583-493D-B93B-90778DEB5DB9}">
      <dsp:nvSpPr>
        <dsp:cNvPr id="0" name=""/>
        <dsp:cNvSpPr/>
      </dsp:nvSpPr>
      <dsp:spPr>
        <a:xfrm>
          <a:off x="361021" y="1106113"/>
          <a:ext cx="357116" cy="22015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01535"/>
              </a:lnTo>
              <a:lnTo>
                <a:pt x="357116" y="2201535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6B7563-58CE-45F8-AF5E-8F05265CF764}">
      <dsp:nvSpPr>
        <dsp:cNvPr id="0" name=""/>
        <dsp:cNvSpPr/>
      </dsp:nvSpPr>
      <dsp:spPr>
        <a:xfrm>
          <a:off x="718137" y="2968950"/>
          <a:ext cx="2856929" cy="677395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dirty="0" smtClean="0"/>
            <a:t>Universalização e continuidade na prestação do serviço</a:t>
          </a:r>
          <a:endParaRPr lang="pt-BR" sz="1400" kern="1200" dirty="0"/>
        </a:p>
      </dsp:txBody>
      <dsp:txXfrm>
        <a:off x="718137" y="2968950"/>
        <a:ext cx="2856929" cy="677395"/>
      </dsp:txXfrm>
    </dsp:sp>
    <dsp:sp modelId="{3190C178-6835-4942-B9B5-1D800CE194C8}">
      <dsp:nvSpPr>
        <dsp:cNvPr id="0" name=""/>
        <dsp:cNvSpPr/>
      </dsp:nvSpPr>
      <dsp:spPr>
        <a:xfrm>
          <a:off x="361021" y="1106113"/>
          <a:ext cx="357116" cy="30482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48280"/>
              </a:lnTo>
              <a:lnTo>
                <a:pt x="357116" y="3048280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CAAE01-786A-4814-B79F-B81B5557743A}">
      <dsp:nvSpPr>
        <dsp:cNvPr id="0" name=""/>
        <dsp:cNvSpPr/>
      </dsp:nvSpPr>
      <dsp:spPr>
        <a:xfrm>
          <a:off x="718137" y="3815695"/>
          <a:ext cx="2856929" cy="677395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dirty="0" smtClean="0"/>
            <a:t>Concessão por prazo certo e determinado</a:t>
          </a:r>
          <a:endParaRPr lang="pt-BR" sz="1400" kern="1200" dirty="0"/>
        </a:p>
      </dsp:txBody>
      <dsp:txXfrm>
        <a:off x="718137" y="3815695"/>
        <a:ext cx="2856929" cy="677395"/>
      </dsp:txXfrm>
    </dsp:sp>
    <dsp:sp modelId="{98EB255C-60BA-4D64-91BC-26C208F766E8}">
      <dsp:nvSpPr>
        <dsp:cNvPr id="0" name=""/>
        <dsp:cNvSpPr/>
      </dsp:nvSpPr>
      <dsp:spPr>
        <a:xfrm>
          <a:off x="361021" y="1106113"/>
          <a:ext cx="357116" cy="38950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95024"/>
              </a:lnTo>
              <a:lnTo>
                <a:pt x="357116" y="3895024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85DAF8-DA6C-4144-BA11-AF998C813397}">
      <dsp:nvSpPr>
        <dsp:cNvPr id="0" name=""/>
        <dsp:cNvSpPr/>
      </dsp:nvSpPr>
      <dsp:spPr>
        <a:xfrm>
          <a:off x="718137" y="4662439"/>
          <a:ext cx="2847337" cy="677395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dirty="0" smtClean="0"/>
            <a:t>Obrigações de atendimento previstas em Regulamento</a:t>
          </a:r>
          <a:endParaRPr lang="pt-BR" sz="1400" kern="1200" dirty="0"/>
        </a:p>
      </dsp:txBody>
      <dsp:txXfrm>
        <a:off x="718137" y="4662439"/>
        <a:ext cx="2847337" cy="677395"/>
      </dsp:txXfrm>
    </dsp:sp>
    <dsp:sp modelId="{7468C30C-2F04-4522-81C5-C75E49842E80}">
      <dsp:nvSpPr>
        <dsp:cNvPr id="0" name=""/>
        <dsp:cNvSpPr/>
      </dsp:nvSpPr>
      <dsp:spPr>
        <a:xfrm>
          <a:off x="3913764" y="428717"/>
          <a:ext cx="3571161" cy="677395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48260" rIns="72390" bIns="4826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800" kern="1200" dirty="0" smtClean="0"/>
            <a:t>Regime Privado</a:t>
          </a:r>
          <a:endParaRPr lang="pt-BR" sz="3800" kern="1200" dirty="0"/>
        </a:p>
      </dsp:txBody>
      <dsp:txXfrm>
        <a:off x="3913764" y="428717"/>
        <a:ext cx="3571161" cy="677395"/>
      </dsp:txXfrm>
    </dsp:sp>
    <dsp:sp modelId="{37399329-D98D-4CD7-BEDE-266766286FEA}">
      <dsp:nvSpPr>
        <dsp:cNvPr id="0" name=""/>
        <dsp:cNvSpPr/>
      </dsp:nvSpPr>
      <dsp:spPr>
        <a:xfrm>
          <a:off x="4270881" y="1106113"/>
          <a:ext cx="357116" cy="5080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8046"/>
              </a:lnTo>
              <a:lnTo>
                <a:pt x="357116" y="508046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CE3484-4813-43D6-84F3-A1193BE7CF29}">
      <dsp:nvSpPr>
        <dsp:cNvPr id="0" name=""/>
        <dsp:cNvSpPr/>
      </dsp:nvSpPr>
      <dsp:spPr>
        <a:xfrm>
          <a:off x="4627997" y="1275462"/>
          <a:ext cx="2856929" cy="677395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dirty="0" smtClean="0"/>
            <a:t>Princípios constitucionais da exploração de atividades econômicas</a:t>
          </a:r>
          <a:endParaRPr lang="pt-BR" sz="1400" kern="1200" dirty="0"/>
        </a:p>
      </dsp:txBody>
      <dsp:txXfrm>
        <a:off x="4627997" y="1275462"/>
        <a:ext cx="2856929" cy="677395"/>
      </dsp:txXfrm>
    </dsp:sp>
    <dsp:sp modelId="{193E7562-3548-4CD3-930D-4950CAEDF701}">
      <dsp:nvSpPr>
        <dsp:cNvPr id="0" name=""/>
        <dsp:cNvSpPr/>
      </dsp:nvSpPr>
      <dsp:spPr>
        <a:xfrm>
          <a:off x="4270881" y="1106113"/>
          <a:ext cx="357116" cy="13547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54791"/>
              </a:lnTo>
              <a:lnTo>
                <a:pt x="357116" y="1354791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AFC137-3078-4447-9F2F-C32898959A2C}">
      <dsp:nvSpPr>
        <dsp:cNvPr id="0" name=""/>
        <dsp:cNvSpPr/>
      </dsp:nvSpPr>
      <dsp:spPr>
        <a:xfrm>
          <a:off x="4627997" y="2122206"/>
          <a:ext cx="2856929" cy="677395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dirty="0" smtClean="0"/>
            <a:t>Mínima interferência estatal</a:t>
          </a:r>
          <a:endParaRPr lang="pt-BR" sz="1400" kern="1200" dirty="0"/>
        </a:p>
      </dsp:txBody>
      <dsp:txXfrm>
        <a:off x="4627997" y="2122206"/>
        <a:ext cx="2856929" cy="677395"/>
      </dsp:txXfrm>
    </dsp:sp>
    <dsp:sp modelId="{00077008-6954-45EE-AA91-D304A52C1C23}">
      <dsp:nvSpPr>
        <dsp:cNvPr id="0" name=""/>
        <dsp:cNvSpPr/>
      </dsp:nvSpPr>
      <dsp:spPr>
        <a:xfrm>
          <a:off x="4270881" y="1106113"/>
          <a:ext cx="357116" cy="22015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01535"/>
              </a:lnTo>
              <a:lnTo>
                <a:pt x="357116" y="2201535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FB921C-A89F-4EC4-AE80-8860F59F8B94}">
      <dsp:nvSpPr>
        <dsp:cNvPr id="0" name=""/>
        <dsp:cNvSpPr/>
      </dsp:nvSpPr>
      <dsp:spPr>
        <a:xfrm>
          <a:off x="4627997" y="2968950"/>
          <a:ext cx="2856929" cy="677395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dirty="0" smtClean="0"/>
            <a:t>Liberdade como regra</a:t>
          </a:r>
          <a:endParaRPr lang="pt-BR" sz="1400" kern="1200" dirty="0"/>
        </a:p>
      </dsp:txBody>
      <dsp:txXfrm>
        <a:off x="4627997" y="2968950"/>
        <a:ext cx="2856929" cy="677395"/>
      </dsp:txXfrm>
    </dsp:sp>
    <dsp:sp modelId="{FB16F04B-E27D-4D58-93E1-052D0F9BAA6A}">
      <dsp:nvSpPr>
        <dsp:cNvPr id="0" name=""/>
        <dsp:cNvSpPr/>
      </dsp:nvSpPr>
      <dsp:spPr>
        <a:xfrm>
          <a:off x="4270881" y="1106113"/>
          <a:ext cx="357116" cy="30482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48280"/>
              </a:lnTo>
              <a:lnTo>
                <a:pt x="357116" y="3048280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DB33CD-175D-4785-9320-BEAE1AB8FFB3}">
      <dsp:nvSpPr>
        <dsp:cNvPr id="0" name=""/>
        <dsp:cNvSpPr/>
      </dsp:nvSpPr>
      <dsp:spPr>
        <a:xfrm>
          <a:off x="4627997" y="3815695"/>
          <a:ext cx="2856929" cy="677395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dirty="0" smtClean="0"/>
            <a:t>Autorização por tempo indeterminado</a:t>
          </a:r>
          <a:endParaRPr lang="pt-BR" sz="1400" kern="1200" dirty="0"/>
        </a:p>
      </dsp:txBody>
      <dsp:txXfrm>
        <a:off x="4627997" y="3815695"/>
        <a:ext cx="2856929" cy="677395"/>
      </dsp:txXfrm>
    </dsp:sp>
    <dsp:sp modelId="{2F6795B4-F2FE-432F-AB9A-48A334A235C5}">
      <dsp:nvSpPr>
        <dsp:cNvPr id="0" name=""/>
        <dsp:cNvSpPr/>
      </dsp:nvSpPr>
      <dsp:spPr>
        <a:xfrm>
          <a:off x="4270881" y="1106113"/>
          <a:ext cx="357116" cy="38950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95024"/>
              </a:lnTo>
              <a:lnTo>
                <a:pt x="357116" y="3895024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97B676-BB84-4605-A476-B5EA0CE01DF5}">
      <dsp:nvSpPr>
        <dsp:cNvPr id="0" name=""/>
        <dsp:cNvSpPr/>
      </dsp:nvSpPr>
      <dsp:spPr>
        <a:xfrm>
          <a:off x="4627997" y="4662439"/>
          <a:ext cx="2856929" cy="677395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dirty="0" smtClean="0"/>
            <a:t>Compromissos de abrangência variável, de acordo com o Edital de RF</a:t>
          </a:r>
          <a:endParaRPr lang="pt-BR" sz="1400" kern="1200" dirty="0"/>
        </a:p>
      </dsp:txBody>
      <dsp:txXfrm>
        <a:off x="4627997" y="4662439"/>
        <a:ext cx="2856929" cy="6773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5FEEA7-0B1A-4BF2-A862-0DEA0C864E26}" type="datetimeFigureOut">
              <a:rPr lang="pt-BR" smtClean="0"/>
              <a:pPr/>
              <a:t>08/09/2015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07F8D5-78A7-455D-B3F1-B504D32975E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095366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07F8D5-78A7-455D-B3F1-B504D32975E9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5979960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07F8D5-78A7-455D-B3F1-B504D32975E9}" type="slidenum">
              <a:rPr lang="pt-BR" smtClean="0">
                <a:solidFill>
                  <a:prstClr val="black"/>
                </a:solidFill>
              </a:rPr>
              <a:pPr/>
              <a:t>10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913450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07F8D5-78A7-455D-B3F1-B504D32975E9}" type="slidenum">
              <a:rPr lang="pt-BR" smtClean="0"/>
              <a:pPr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8150665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07F8D5-78A7-455D-B3F1-B504D32975E9}" type="slidenum">
              <a:rPr lang="pt-BR" smtClean="0">
                <a:solidFill>
                  <a:prstClr val="black"/>
                </a:solidFill>
              </a:rPr>
              <a:pPr/>
              <a:t>12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9134505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07F8D5-78A7-455D-B3F1-B504D32975E9}" type="slidenum">
              <a:rPr lang="pt-BR" smtClean="0"/>
              <a:pPr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7472708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520F0F-0EB2-4AB2-9F89-2BB398205466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8245713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07F8D5-78A7-455D-B3F1-B504D32975E9}" type="slidenum">
              <a:rPr lang="pt-BR" smtClean="0"/>
              <a:pPr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0523511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07F8D5-78A7-455D-B3F1-B504D32975E9}" type="slidenum">
              <a:rPr lang="pt-BR" smtClean="0"/>
              <a:pPr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0523511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07F8D5-78A7-455D-B3F1-B504D32975E9}" type="slidenum">
              <a:rPr lang="pt-BR" smtClean="0"/>
              <a:pPr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0523511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07F8D5-78A7-455D-B3F1-B504D32975E9}" type="slidenum">
              <a:rPr lang="pt-BR" smtClean="0"/>
              <a:pPr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2292504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07F8D5-78A7-455D-B3F1-B504D32975E9}" type="slidenum">
              <a:rPr lang="pt-BR" smtClean="0"/>
              <a:pPr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8913450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07F8D5-78A7-455D-B3F1-B504D32975E9}" type="slidenum">
              <a:rPr lang="pt-BR" smtClean="0"/>
              <a:pPr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0523511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07F8D5-78A7-455D-B3F1-B504D32975E9}" type="slidenum">
              <a:rPr lang="pt-BR" smtClean="0"/>
              <a:pPr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8913450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591761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402144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2264293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1668254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42319018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1_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2ED51A-6114-49F8-AF75-F612383809E2}" type="datetimeFigureOut">
              <a:rPr lang="pt-BR" smtClean="0"/>
              <a:pPr/>
              <a:t>08/09/2015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CC697C6-0764-4C12-8D6D-660F483D26A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5154053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1_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2ED51A-6114-49F8-AF75-F612383809E2}" type="datetimeFigureOut">
              <a:rPr lang="pt-BR" smtClean="0"/>
              <a:pPr/>
              <a:t>08/09/2015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CC697C6-0764-4C12-8D6D-660F483D26A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722472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338438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899224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498492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834031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209035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524843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4198006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4011388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mestreazul"/>
          <p:cNvPicPr>
            <a:picLocks noChangeAspect="1" noChangeArrowheads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tângulo 9"/>
          <p:cNvSpPr/>
          <p:nvPr userDrawn="1"/>
        </p:nvSpPr>
        <p:spPr>
          <a:xfrm>
            <a:off x="0" y="596900"/>
            <a:ext cx="9144000" cy="6237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6366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1.jpe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Relationship Id="rId4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8" descr="mestreazu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ítulo 1"/>
          <p:cNvSpPr>
            <a:spLocks noGrp="1"/>
          </p:cNvSpPr>
          <p:nvPr>
            <p:ph type="ctrTitle" idx="4294967295"/>
          </p:nvPr>
        </p:nvSpPr>
        <p:spPr bwMode="auto">
          <a:xfrm>
            <a:off x="0" y="2636838"/>
            <a:ext cx="9144000" cy="2160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/>
          <a:lstStyle/>
          <a:p>
            <a:pPr eaLnBrk="1" hangingPunct="1">
              <a:spcBef>
                <a:spcPts val="3000"/>
              </a:spcBef>
              <a:spcAft>
                <a:spcPts val="3000"/>
              </a:spcAft>
            </a:pPr>
            <a:r>
              <a:rPr lang="pt-BR" altLang="pt-BR" sz="4800" b="1" dirty="0" smtClean="0">
                <a:solidFill>
                  <a:srgbClr val="FFFF00"/>
                </a:solidFill>
              </a:rPr>
              <a:t/>
            </a:r>
            <a:br>
              <a:rPr lang="pt-BR" altLang="pt-BR" sz="4800" b="1" dirty="0" smtClean="0">
                <a:solidFill>
                  <a:srgbClr val="FFFF00"/>
                </a:solidFill>
              </a:rPr>
            </a:br>
            <a:endParaRPr lang="pt-BR" altLang="pt-BR" sz="2400" i="1" dirty="0" smtClean="0">
              <a:solidFill>
                <a:srgbClr val="FFFF00"/>
              </a:solidFill>
            </a:endParaRPr>
          </a:p>
        </p:txBody>
      </p:sp>
      <p:sp>
        <p:nvSpPr>
          <p:cNvPr id="2052" name="Rectangle 73"/>
          <p:cNvSpPr>
            <a:spLocks noChangeArrowheads="1"/>
          </p:cNvSpPr>
          <p:nvPr/>
        </p:nvSpPr>
        <p:spPr bwMode="auto">
          <a:xfrm>
            <a:off x="323850" y="5949950"/>
            <a:ext cx="6335713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pt-BR" altLang="pt-BR" sz="1500" b="1" dirty="0" smtClean="0">
                <a:solidFill>
                  <a:srgbClr val="FFFF00"/>
                </a:solidFill>
                <a:latin typeface="Arial" charset="0"/>
              </a:rPr>
              <a:t>Karla Crosara Ikuma Rezende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pt-BR" altLang="pt-BR" sz="1500" dirty="0" smtClean="0">
                <a:solidFill>
                  <a:srgbClr val="FFFF00"/>
                </a:solidFill>
                <a:latin typeface="Arial" charset="0"/>
              </a:rPr>
              <a:t>Gerência de Universalização e Ampliação do Acesso – PRUV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pt-BR" altLang="pt-BR" sz="1500" dirty="0" smtClean="0">
                <a:solidFill>
                  <a:srgbClr val="FFFF00"/>
                </a:solidFill>
                <a:latin typeface="Arial" charset="0"/>
              </a:rPr>
              <a:t>Superintendência de Planejamento e Regulamentação - SPR</a:t>
            </a:r>
            <a:endParaRPr lang="pt-BR" altLang="pt-BR" sz="1500" dirty="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2053" name="Rectangle 73"/>
          <p:cNvSpPr>
            <a:spLocks noChangeArrowheads="1"/>
          </p:cNvSpPr>
          <p:nvPr/>
        </p:nvSpPr>
        <p:spPr bwMode="auto">
          <a:xfrm>
            <a:off x="6372225" y="5949950"/>
            <a:ext cx="2663825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pt-BR" altLang="pt-BR" sz="1500" dirty="0">
                <a:solidFill>
                  <a:srgbClr val="FFFF00"/>
                </a:solidFill>
                <a:latin typeface="Arial" charset="0"/>
              </a:rPr>
              <a:t>Brasília/DF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pt-BR" altLang="pt-BR" sz="1500" dirty="0" smtClean="0">
                <a:solidFill>
                  <a:srgbClr val="FFFF00"/>
                </a:solidFill>
                <a:latin typeface="Arial" charset="0"/>
              </a:rPr>
              <a:t>Setembro/2015</a:t>
            </a:r>
            <a:endParaRPr lang="pt-BR" altLang="pt-BR" sz="1500" dirty="0">
              <a:solidFill>
                <a:srgbClr val="FFFF00"/>
              </a:solidFill>
              <a:latin typeface="Arial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47755" y="1844824"/>
            <a:ext cx="2428875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2339752" y="3448228"/>
            <a:ext cx="61206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 smtClean="0">
                <a:solidFill>
                  <a:srgbClr val="FFFF00"/>
                </a:solidFill>
                <a:latin typeface="AR CENA" panose="02000000000000000000" pitchFamily="2" charset="0"/>
              </a:rPr>
              <a:t>Banda Larga no Brasil</a:t>
            </a:r>
            <a:endParaRPr lang="pt-BR" sz="4000" dirty="0">
              <a:solidFill>
                <a:srgbClr val="FFFF00"/>
              </a:solidFill>
              <a:latin typeface="AR CEN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60155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3"/>
          <p:cNvSpPr>
            <a:spLocks noChangeArrowheads="1"/>
          </p:cNvSpPr>
          <p:nvPr/>
        </p:nvSpPr>
        <p:spPr bwMode="auto">
          <a:xfrm>
            <a:off x="1371600" y="0"/>
            <a:ext cx="4929188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pt-BR" altLang="pt-BR" sz="1900" b="1" dirty="0" smtClean="0">
                <a:solidFill>
                  <a:srgbClr val="FFFF00"/>
                </a:solidFill>
                <a:latin typeface="Arial" charset="0"/>
              </a:rPr>
              <a:t>Banda Larga Fixa – Acessos por UF 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251520" y="836712"/>
            <a:ext cx="87849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dirty="0" smtClean="0">
                <a:solidFill>
                  <a:prstClr val="black"/>
                </a:solidFill>
              </a:rPr>
              <a:t>25,1 milhões de acessos – Todos os municípios com pelo menos um acesso.</a:t>
            </a:r>
            <a:endParaRPr lang="pt-BR" sz="2200" dirty="0">
              <a:solidFill>
                <a:prstClr val="black"/>
              </a:solidFill>
            </a:endParaRPr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556311666"/>
              </p:ext>
            </p:extLst>
          </p:nvPr>
        </p:nvGraphicFramePr>
        <p:xfrm>
          <a:off x="533399" y="1484784"/>
          <a:ext cx="8077201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2137204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3"/>
          <p:cNvSpPr>
            <a:spLocks noChangeArrowheads="1"/>
          </p:cNvSpPr>
          <p:nvPr/>
        </p:nvSpPr>
        <p:spPr bwMode="auto">
          <a:xfrm>
            <a:off x="1371600" y="0"/>
            <a:ext cx="4929188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pt-BR" altLang="pt-BR" sz="1900" b="1" dirty="0" smtClean="0">
                <a:solidFill>
                  <a:srgbClr val="FFFF00"/>
                </a:solidFill>
                <a:latin typeface="Arial" charset="0"/>
              </a:rPr>
              <a:t>Densidade SCM por 100 Domicílios (Base: Julho/2015)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3568" y="1044574"/>
            <a:ext cx="8015515" cy="6013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2267744" y="692696"/>
            <a:ext cx="5328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Quanto mais escuro, maior a densidade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601473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3"/>
          <p:cNvSpPr>
            <a:spLocks noChangeArrowheads="1"/>
          </p:cNvSpPr>
          <p:nvPr/>
        </p:nvSpPr>
        <p:spPr bwMode="auto">
          <a:xfrm>
            <a:off x="1371600" y="0"/>
            <a:ext cx="4929188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pt-BR" altLang="pt-BR" sz="1900" b="1" dirty="0" smtClean="0">
                <a:solidFill>
                  <a:srgbClr val="FFFF00"/>
                </a:solidFill>
                <a:latin typeface="Arial" charset="0"/>
              </a:rPr>
              <a:t>Acessos SCM por Faixa de Velocidade </a:t>
            </a: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553409948"/>
              </p:ext>
            </p:extLst>
          </p:nvPr>
        </p:nvGraphicFramePr>
        <p:xfrm>
          <a:off x="533399" y="692696"/>
          <a:ext cx="8077201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2518071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Conector de seta reta 25"/>
          <p:cNvCxnSpPr/>
          <p:nvPr/>
        </p:nvCxnSpPr>
        <p:spPr>
          <a:xfrm flipV="1">
            <a:off x="3460370" y="3634310"/>
            <a:ext cx="463558" cy="17533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1133" y="1860797"/>
            <a:ext cx="3952875" cy="2142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Elipse 28"/>
          <p:cNvSpPr/>
          <p:nvPr/>
        </p:nvSpPr>
        <p:spPr>
          <a:xfrm>
            <a:off x="1763688" y="1916832"/>
            <a:ext cx="1440160" cy="79492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0" name="Elipse 29"/>
          <p:cNvSpPr/>
          <p:nvPr/>
        </p:nvSpPr>
        <p:spPr>
          <a:xfrm>
            <a:off x="971600" y="1376772"/>
            <a:ext cx="2952328" cy="234026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31" name="Grupo 30"/>
          <p:cNvGrpSpPr/>
          <p:nvPr/>
        </p:nvGrpSpPr>
        <p:grpSpPr>
          <a:xfrm rot="20247611">
            <a:off x="3029211" y="1958496"/>
            <a:ext cx="1089916" cy="543672"/>
            <a:chOff x="4497179" y="1497123"/>
            <a:chExt cx="1089916" cy="543672"/>
          </a:xfrm>
        </p:grpSpPr>
        <p:cxnSp>
          <p:nvCxnSpPr>
            <p:cNvPr id="33" name="Conector de seta reta 32"/>
            <p:cNvCxnSpPr/>
            <p:nvPr/>
          </p:nvCxnSpPr>
          <p:spPr>
            <a:xfrm rot="3358782" flipV="1">
              <a:off x="4704033" y="1556305"/>
              <a:ext cx="531368" cy="437612"/>
            </a:xfrm>
            <a:prstGeom prst="straightConnector1">
              <a:avLst/>
            </a:prstGeom>
            <a:ln>
              <a:solidFill>
                <a:srgbClr val="FF000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CaixaDeTexto 33"/>
            <p:cNvSpPr txBox="1"/>
            <p:nvPr/>
          </p:nvSpPr>
          <p:spPr>
            <a:xfrm rot="1010023">
              <a:off x="4497179" y="1497123"/>
              <a:ext cx="1089916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900" b="1" dirty="0" smtClean="0"/>
                <a:t>Raio de 30km</a:t>
              </a:r>
              <a:endParaRPr lang="pt-BR" sz="900" b="1" dirty="0"/>
            </a:p>
          </p:txBody>
        </p:sp>
      </p:grpSp>
      <p:sp>
        <p:nvSpPr>
          <p:cNvPr id="32" name="Texto explicativo retangular com cantos arredondados 31"/>
          <p:cNvSpPr/>
          <p:nvPr/>
        </p:nvSpPr>
        <p:spPr>
          <a:xfrm>
            <a:off x="605576" y="1663417"/>
            <a:ext cx="1230120" cy="883485"/>
          </a:xfrm>
          <a:prstGeom prst="wedgeRoundRectCallout">
            <a:avLst>
              <a:gd name="adj1" fmla="val 76489"/>
              <a:gd name="adj2" fmla="val -11406"/>
              <a:gd name="adj3" fmla="val 16667"/>
            </a:avLst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5" name="CaixaDeTexto 34"/>
          <p:cNvSpPr txBox="1"/>
          <p:nvPr/>
        </p:nvSpPr>
        <p:spPr>
          <a:xfrm>
            <a:off x="3093639" y="1300870"/>
            <a:ext cx="13054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Município A</a:t>
            </a:r>
            <a:endParaRPr lang="pt-BR" sz="1400" dirty="0"/>
          </a:p>
        </p:txBody>
      </p:sp>
      <p:sp>
        <p:nvSpPr>
          <p:cNvPr id="43" name="Texto explicativo retangular com cantos arredondados 42"/>
          <p:cNvSpPr/>
          <p:nvPr/>
        </p:nvSpPr>
        <p:spPr>
          <a:xfrm>
            <a:off x="4384068" y="1386641"/>
            <a:ext cx="3500300" cy="1741647"/>
          </a:xfrm>
          <a:prstGeom prst="wedgeRoundRectCallout">
            <a:avLst>
              <a:gd name="adj1" fmla="val -70880"/>
              <a:gd name="adj2" fmla="val -13192"/>
              <a:gd name="adj3" fmla="val 16667"/>
            </a:avLst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58032" y="3407545"/>
            <a:ext cx="4149964" cy="2232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Elipse 8"/>
          <p:cNvSpPr/>
          <p:nvPr/>
        </p:nvSpPr>
        <p:spPr>
          <a:xfrm>
            <a:off x="4384068" y="3911601"/>
            <a:ext cx="1440160" cy="79492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/>
          <p:cNvSpPr txBox="1"/>
          <p:nvPr/>
        </p:nvSpPr>
        <p:spPr>
          <a:xfrm rot="10800000" flipV="1">
            <a:off x="2649702" y="5323666"/>
            <a:ext cx="13054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Município B</a:t>
            </a:r>
            <a:endParaRPr lang="pt-BR" sz="1400" dirty="0"/>
          </a:p>
        </p:txBody>
      </p:sp>
      <p:sp>
        <p:nvSpPr>
          <p:cNvPr id="13" name="CaixaDeTexto 12"/>
          <p:cNvSpPr txBox="1"/>
          <p:nvPr/>
        </p:nvSpPr>
        <p:spPr>
          <a:xfrm rot="15573306">
            <a:off x="4552903" y="3295833"/>
            <a:ext cx="108991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b="1" dirty="0" smtClean="0"/>
              <a:t>Raio de 30km</a:t>
            </a:r>
            <a:endParaRPr lang="pt-BR" sz="900" b="1" dirty="0"/>
          </a:p>
        </p:txBody>
      </p:sp>
      <p:sp>
        <p:nvSpPr>
          <p:cNvPr id="41" name="Elipse 40"/>
          <p:cNvSpPr/>
          <p:nvPr/>
        </p:nvSpPr>
        <p:spPr>
          <a:xfrm>
            <a:off x="3581968" y="3155517"/>
            <a:ext cx="2952328" cy="234026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4" name="Retângulo 43"/>
          <p:cNvSpPr/>
          <p:nvPr/>
        </p:nvSpPr>
        <p:spPr>
          <a:xfrm>
            <a:off x="1761531" y="4199276"/>
            <a:ext cx="239434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200" dirty="0"/>
              <a:t>Exemplo de distrito sede do município vizinho mais próximo </a:t>
            </a:r>
            <a:r>
              <a:rPr lang="pt-BR" sz="1200" dirty="0" smtClean="0"/>
              <a:t> que a Sede do Município a que pertence.</a:t>
            </a:r>
            <a:endParaRPr lang="pt-BR" sz="1200" dirty="0"/>
          </a:p>
        </p:txBody>
      </p:sp>
      <p:cxnSp>
        <p:nvCxnSpPr>
          <p:cNvPr id="45" name="Conector de seta reta 44"/>
          <p:cNvCxnSpPr>
            <a:stCxn id="9" idx="7"/>
          </p:cNvCxnSpPr>
          <p:nvPr/>
        </p:nvCxnSpPr>
        <p:spPr>
          <a:xfrm rot="17922065" flipV="1">
            <a:off x="4712766" y="3287762"/>
            <a:ext cx="531368" cy="437612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o explicativo retangular com cantos arredondados 45"/>
          <p:cNvSpPr/>
          <p:nvPr/>
        </p:nvSpPr>
        <p:spPr>
          <a:xfrm>
            <a:off x="5436096" y="5650009"/>
            <a:ext cx="2592289" cy="645234"/>
          </a:xfrm>
          <a:prstGeom prst="wedgeRoundRectCallout">
            <a:avLst>
              <a:gd name="adj1" fmla="val 27357"/>
              <a:gd name="adj2" fmla="val -68554"/>
              <a:gd name="adj3" fmla="val 16667"/>
            </a:avLst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7" name="Retângulo 46"/>
          <p:cNvSpPr/>
          <p:nvPr/>
        </p:nvSpPr>
        <p:spPr>
          <a:xfrm>
            <a:off x="5461817" y="5661248"/>
            <a:ext cx="28083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200" b="1" dirty="0" smtClean="0">
                <a:solidFill>
                  <a:srgbClr val="FF0000"/>
                </a:solidFill>
              </a:rPr>
              <a:t>Atendimento Rural</a:t>
            </a:r>
            <a:endParaRPr lang="pt-BR" sz="1200" b="1" dirty="0">
              <a:solidFill>
                <a:srgbClr val="FF0000"/>
              </a:solidFill>
            </a:endParaRPr>
          </a:p>
          <a:p>
            <a:r>
              <a:rPr lang="pt-BR" sz="1200" dirty="0"/>
              <a:t>Acesso Individual</a:t>
            </a:r>
            <a:r>
              <a:rPr lang="pt-BR" sz="1200" dirty="0" smtClean="0"/>
              <a:t>;</a:t>
            </a:r>
          </a:p>
          <a:p>
            <a:r>
              <a:rPr lang="pt-BR" sz="1200" dirty="0" smtClean="0"/>
              <a:t>Atendimento pela Concessionária Local</a:t>
            </a:r>
            <a:endParaRPr lang="pt-BR" sz="1200" dirty="0"/>
          </a:p>
        </p:txBody>
      </p:sp>
      <p:sp>
        <p:nvSpPr>
          <p:cNvPr id="48" name="CaixaDeTexto 47"/>
          <p:cNvSpPr txBox="1"/>
          <p:nvPr/>
        </p:nvSpPr>
        <p:spPr>
          <a:xfrm>
            <a:off x="4442030" y="1386642"/>
            <a:ext cx="33843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Voz </a:t>
            </a:r>
            <a:r>
              <a:rPr lang="pt-BR" sz="1200" dirty="0"/>
              <a:t>(STFC ou SMP) e dados, na área de até 30 km de qualquer sede </a:t>
            </a:r>
            <a:r>
              <a:rPr lang="pt-BR" sz="1200" dirty="0" smtClean="0"/>
              <a:t>municipal.</a:t>
            </a:r>
          </a:p>
          <a:p>
            <a:endParaRPr lang="pt-BR" sz="1200" dirty="0" smtClean="0"/>
          </a:p>
          <a:p>
            <a:r>
              <a:rPr lang="pt-BR" sz="1200" dirty="0" smtClean="0"/>
              <a:t>Atendimento com internet banda larga, de forma gratuita, a todas as escolas públicas rurais situadas nas áreas de prestação do serviço.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611560" y="1661899"/>
            <a:ext cx="12241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 smtClean="0">
                <a:solidFill>
                  <a:srgbClr val="FF0000"/>
                </a:solidFill>
              </a:rPr>
              <a:t>Distrito Sede</a:t>
            </a:r>
          </a:p>
          <a:p>
            <a:r>
              <a:rPr lang="pt-BR" sz="1200" dirty="0" smtClean="0"/>
              <a:t>Cobertura de 80% desta área com SMP</a:t>
            </a:r>
            <a:endParaRPr lang="pt-BR" sz="1200" dirty="0"/>
          </a:p>
        </p:txBody>
      </p:sp>
      <p:sp>
        <p:nvSpPr>
          <p:cNvPr id="58" name="Texto explicativo retangular com cantos arredondados 57"/>
          <p:cNvSpPr/>
          <p:nvPr/>
        </p:nvSpPr>
        <p:spPr>
          <a:xfrm>
            <a:off x="1664331" y="4076134"/>
            <a:ext cx="2493702" cy="1077282"/>
          </a:xfrm>
          <a:prstGeom prst="wedgeRoundRectCallout">
            <a:avLst>
              <a:gd name="adj1" fmla="val 38249"/>
              <a:gd name="adj2" fmla="val -66873"/>
              <a:gd name="adj3" fmla="val 16667"/>
            </a:avLst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CaixaDeTexto 1"/>
          <p:cNvSpPr txBox="1"/>
          <p:nvPr/>
        </p:nvSpPr>
        <p:spPr>
          <a:xfrm>
            <a:off x="4971009" y="2669731"/>
            <a:ext cx="2409303" cy="369332"/>
          </a:xfrm>
          <a:prstGeom prst="rect">
            <a:avLst/>
          </a:prstGeom>
          <a:noFill/>
          <a:ln w="1905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5565 Municípios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28" name="CaixaDeTexto 27"/>
          <p:cNvSpPr txBox="1"/>
          <p:nvPr/>
        </p:nvSpPr>
        <p:spPr>
          <a:xfrm>
            <a:off x="605576" y="3054322"/>
            <a:ext cx="2848809" cy="584775"/>
          </a:xfrm>
          <a:prstGeom prst="rect">
            <a:avLst/>
          </a:prstGeom>
          <a:noFill/>
          <a:ln w="1905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600" dirty="0" smtClean="0">
                <a:solidFill>
                  <a:srgbClr val="FF0000"/>
                </a:solidFill>
              </a:rPr>
              <a:t>5570 distritos sede com SMP</a:t>
            </a:r>
          </a:p>
          <a:p>
            <a:pPr algn="ctr"/>
            <a:r>
              <a:rPr lang="pt-BR" sz="1600" dirty="0" smtClean="0">
                <a:solidFill>
                  <a:srgbClr val="FF0000"/>
                </a:solidFill>
              </a:rPr>
              <a:t>100% cobertura 3G até 2019</a:t>
            </a:r>
            <a:endParaRPr lang="pt-BR" sz="1600" dirty="0">
              <a:solidFill>
                <a:srgbClr val="FF0000"/>
              </a:solidFill>
            </a:endParaRPr>
          </a:p>
        </p:txBody>
      </p:sp>
      <p:sp>
        <p:nvSpPr>
          <p:cNvPr id="36" name="Rectangle 73"/>
          <p:cNvSpPr>
            <a:spLocks noChangeArrowheads="1"/>
          </p:cNvSpPr>
          <p:nvPr/>
        </p:nvSpPr>
        <p:spPr bwMode="auto">
          <a:xfrm>
            <a:off x="1371600" y="0"/>
            <a:ext cx="4929188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pt-BR" altLang="pt-BR" sz="1900" b="1" dirty="0" smtClean="0">
                <a:solidFill>
                  <a:srgbClr val="FFFF00"/>
                </a:solidFill>
                <a:latin typeface="Arial" charset="0"/>
              </a:rPr>
              <a:t>Ilustração da aplicação das obrigações</a:t>
            </a:r>
            <a:endParaRPr lang="pt-BR" altLang="pt-BR" sz="1900" i="1" dirty="0">
              <a:solidFill>
                <a:srgbClr val="FFFF00"/>
              </a:solidFill>
              <a:latin typeface="Arial" charset="0"/>
            </a:endParaRPr>
          </a:p>
        </p:txBody>
      </p:sp>
      <p:pic>
        <p:nvPicPr>
          <p:cNvPr id="37" name="Picture 8" descr="mestreazul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Título 1"/>
          <p:cNvSpPr txBox="1">
            <a:spLocks/>
          </p:cNvSpPr>
          <p:nvPr/>
        </p:nvSpPr>
        <p:spPr bwMode="auto">
          <a:xfrm>
            <a:off x="0" y="2922588"/>
            <a:ext cx="9144000" cy="1011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pt-BR" altLang="pt-BR" sz="5300" b="1" smtClean="0">
                <a:solidFill>
                  <a:srgbClr val="FFFF00"/>
                </a:solidFill>
              </a:rPr>
              <a:t>Obrigado!</a:t>
            </a:r>
            <a:endParaRPr lang="pt-BR" altLang="pt-BR" sz="2500" i="1" dirty="0" smtClean="0">
              <a:solidFill>
                <a:srgbClr val="FFFF00"/>
              </a:solidFill>
            </a:endParaRPr>
          </a:p>
        </p:txBody>
      </p:sp>
      <p:pic>
        <p:nvPicPr>
          <p:cNvPr id="52" name="Picture 8" descr="mestreazul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" name="Rectangle 73"/>
          <p:cNvSpPr>
            <a:spLocks noChangeArrowheads="1"/>
          </p:cNvSpPr>
          <p:nvPr/>
        </p:nvSpPr>
        <p:spPr bwMode="auto">
          <a:xfrm>
            <a:off x="323850" y="5949950"/>
            <a:ext cx="6335713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pt-BR" altLang="pt-BR" sz="1500" b="1" dirty="0" smtClean="0">
                <a:solidFill>
                  <a:srgbClr val="FFFF00"/>
                </a:solidFill>
                <a:latin typeface="Arial" charset="0"/>
              </a:rPr>
              <a:t>Karla Crosara Ikuma Rezende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pt-BR" altLang="pt-BR" sz="1500" dirty="0" smtClean="0">
                <a:solidFill>
                  <a:srgbClr val="FFFF00"/>
                </a:solidFill>
                <a:latin typeface="Arial" charset="0"/>
              </a:rPr>
              <a:t>Gerência de Universalização e Ampliação do Acesso – PRUV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pt-BR" altLang="pt-BR" sz="1500" dirty="0" smtClean="0">
                <a:solidFill>
                  <a:srgbClr val="FFFF00"/>
                </a:solidFill>
                <a:latin typeface="Arial" charset="0"/>
              </a:rPr>
              <a:t>Superintendência de Planejamento e Regulamentação - SPR</a:t>
            </a:r>
            <a:endParaRPr lang="pt-BR" altLang="pt-BR" sz="1500" dirty="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54" name="Rectangle 73"/>
          <p:cNvSpPr>
            <a:spLocks noChangeArrowheads="1"/>
          </p:cNvSpPr>
          <p:nvPr/>
        </p:nvSpPr>
        <p:spPr bwMode="auto">
          <a:xfrm>
            <a:off x="6372225" y="5949950"/>
            <a:ext cx="2663825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pt-BR" altLang="pt-BR" sz="1500" dirty="0">
                <a:solidFill>
                  <a:srgbClr val="FFFF00"/>
                </a:solidFill>
                <a:latin typeface="Arial" charset="0"/>
              </a:rPr>
              <a:t>Brasília/DF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pt-BR" altLang="pt-BR" sz="1500" dirty="0" smtClean="0">
                <a:solidFill>
                  <a:srgbClr val="FFFF00"/>
                </a:solidFill>
                <a:latin typeface="Arial" charset="0"/>
              </a:rPr>
              <a:t>Setembro/2015</a:t>
            </a:r>
            <a:endParaRPr lang="pt-BR" altLang="pt-BR" sz="1500" dirty="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55" name="Título 1"/>
          <p:cNvSpPr txBox="1">
            <a:spLocks/>
          </p:cNvSpPr>
          <p:nvPr/>
        </p:nvSpPr>
        <p:spPr bwMode="auto">
          <a:xfrm>
            <a:off x="152400" y="3074988"/>
            <a:ext cx="9144000" cy="1011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pt-BR" altLang="pt-BR" sz="5300" b="1" dirty="0" smtClean="0">
                <a:solidFill>
                  <a:srgbClr val="FFFF00"/>
                </a:solidFill>
              </a:rPr>
              <a:t>Obrigada!</a:t>
            </a:r>
            <a:endParaRPr lang="pt-BR" altLang="pt-BR" sz="2500" i="1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78443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Espaço Reservado para Imagem 4"/>
          <p:cNvGraphicFramePr>
            <a:graphicFrameLocks noGrp="1"/>
          </p:cNvGraphicFramePr>
          <p:nvPr>
            <p:ph type="pic" idx="1"/>
            <p:extLst>
              <p:ext uri="{D42A27DB-BD31-4B8C-83A1-F6EECF244321}">
                <p14:modId xmlns:p14="http://schemas.microsoft.com/office/powerpoint/2010/main" xmlns="" val="3149836764"/>
              </p:ext>
            </p:extLst>
          </p:nvPr>
        </p:nvGraphicFramePr>
        <p:xfrm>
          <a:off x="899592" y="612774"/>
          <a:ext cx="7488832" cy="57685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aixaDeTexto 5"/>
          <p:cNvSpPr txBox="1"/>
          <p:nvPr/>
        </p:nvSpPr>
        <p:spPr>
          <a:xfrm rot="19411865">
            <a:off x="2044796" y="2288182"/>
            <a:ext cx="2304256" cy="861774"/>
          </a:xfrm>
          <a:prstGeom prst="rect">
            <a:avLst/>
          </a:prstGeom>
          <a:noFill/>
          <a:ln w="1905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5000" b="1" dirty="0" smtClean="0">
                <a:solidFill>
                  <a:srgbClr val="FF0000"/>
                </a:solidFill>
              </a:rPr>
              <a:t>STFC</a:t>
            </a:r>
            <a:endParaRPr lang="pt-BR" sz="5000" b="1" dirty="0">
              <a:solidFill>
                <a:srgbClr val="FF0000"/>
              </a:solidFill>
            </a:endParaRPr>
          </a:p>
        </p:txBody>
      </p:sp>
      <p:sp>
        <p:nvSpPr>
          <p:cNvPr id="7" name="CaixaDeTexto 6"/>
          <p:cNvSpPr txBox="1"/>
          <p:nvPr/>
        </p:nvSpPr>
        <p:spPr>
          <a:xfrm rot="19547246">
            <a:off x="5537991" y="1714619"/>
            <a:ext cx="2125032" cy="2554545"/>
          </a:xfrm>
          <a:prstGeom prst="rect">
            <a:avLst/>
          </a:prstGeom>
          <a:noFill/>
          <a:ln w="1905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 smtClean="0">
                <a:solidFill>
                  <a:srgbClr val="FF0000"/>
                </a:solidFill>
              </a:rPr>
              <a:t>SMP / SCM / TVA e outros</a:t>
            </a:r>
            <a:endParaRPr lang="pt-BR" sz="4000" b="1" dirty="0">
              <a:solidFill>
                <a:srgbClr val="FF0000"/>
              </a:solidFill>
            </a:endParaRPr>
          </a:p>
        </p:txBody>
      </p:sp>
      <p:sp>
        <p:nvSpPr>
          <p:cNvPr id="8" name="Rectangle 73"/>
          <p:cNvSpPr>
            <a:spLocks noChangeArrowheads="1"/>
          </p:cNvSpPr>
          <p:nvPr/>
        </p:nvSpPr>
        <p:spPr bwMode="auto">
          <a:xfrm>
            <a:off x="1371600" y="0"/>
            <a:ext cx="4929188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pt-BR" altLang="pt-BR" b="1" dirty="0" smtClean="0">
                <a:solidFill>
                  <a:srgbClr val="FFFF00"/>
                </a:solidFill>
                <a:latin typeface="Arial" charset="0"/>
              </a:rPr>
              <a:t>Regime jurídico de exploração do serviço</a:t>
            </a:r>
            <a:endParaRPr lang="pt-BR" altLang="pt-BR" i="1" dirty="0">
              <a:solidFill>
                <a:srgbClr val="FFFF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62857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3"/>
          <p:cNvSpPr>
            <a:spLocks noChangeArrowheads="1"/>
          </p:cNvSpPr>
          <p:nvPr/>
        </p:nvSpPr>
        <p:spPr bwMode="auto">
          <a:xfrm>
            <a:off x="1371600" y="44624"/>
            <a:ext cx="4929188" cy="476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pt-BR" altLang="pt-BR" sz="1900" b="1" dirty="0" smtClean="0">
                <a:solidFill>
                  <a:srgbClr val="FFFF00"/>
                </a:solidFill>
                <a:latin typeface="Arial" charset="0"/>
              </a:rPr>
              <a:t>Obrigações do Serviço Móvel Pessoal (Telefonia e banda larga móvel – 3G) </a:t>
            </a:r>
            <a:endParaRPr lang="pt-BR" altLang="pt-BR" sz="1900" i="1" dirty="0">
              <a:solidFill>
                <a:srgbClr val="FFFF00"/>
              </a:solidFill>
              <a:latin typeface="Arial" charset="0"/>
            </a:endParaRPr>
          </a:p>
        </p:txBody>
      </p:sp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53172678"/>
              </p:ext>
            </p:extLst>
          </p:nvPr>
        </p:nvGraphicFramePr>
        <p:xfrm>
          <a:off x="467544" y="692696"/>
          <a:ext cx="8352928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2651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3"/>
          <p:cNvSpPr>
            <a:spLocks noChangeArrowheads="1"/>
          </p:cNvSpPr>
          <p:nvPr/>
        </p:nvSpPr>
        <p:spPr bwMode="auto">
          <a:xfrm>
            <a:off x="1371600" y="44624"/>
            <a:ext cx="4929188" cy="476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pt-BR" altLang="pt-BR" sz="1900" b="1" dirty="0" smtClean="0">
                <a:solidFill>
                  <a:srgbClr val="FFFF00"/>
                </a:solidFill>
                <a:latin typeface="Arial" charset="0"/>
              </a:rPr>
              <a:t>Obrigações do Serviço Móvel Pessoal (3G e 4G- Compromissos)</a:t>
            </a:r>
            <a:endParaRPr lang="pt-BR" altLang="pt-BR" sz="1900" i="1" dirty="0">
              <a:solidFill>
                <a:srgbClr val="FFFF00"/>
              </a:solidFill>
              <a:latin typeface="Arial" charset="0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95318930"/>
              </p:ext>
            </p:extLst>
          </p:nvPr>
        </p:nvGraphicFramePr>
        <p:xfrm>
          <a:off x="0" y="584944"/>
          <a:ext cx="9108504" cy="62284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85699"/>
                <a:gridCol w="3933546"/>
                <a:gridCol w="4189259"/>
              </a:tblGrid>
              <a:tr h="174628"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6331" marR="66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3G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31" marR="66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4G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31" marR="66331" marT="0" marB="0"/>
                </a:tc>
              </a:tr>
              <a:tr h="1735808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>
                          <a:effectLst/>
                        </a:rPr>
                        <a:t> </a:t>
                      </a:r>
                      <a:r>
                        <a:rPr lang="pt-BR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2013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31" marR="6633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- Municípios com população acima de 100 (cem) mil </a:t>
                      </a:r>
                      <a:r>
                        <a:rPr lang="pt-BR" sz="1600" dirty="0" smtClean="0">
                          <a:effectLst/>
                        </a:rPr>
                        <a:t>habitantes; (</a:t>
                      </a:r>
                      <a:r>
                        <a:rPr lang="pt-BR" sz="1600" smtClean="0">
                          <a:effectLst/>
                        </a:rPr>
                        <a:t>267 municípios)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31" marR="6633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- Municípios designados como sede da Copa das Confederações de 2013</a:t>
                      </a:r>
                      <a:r>
                        <a:rPr lang="pt-BR" sz="1600" dirty="0" smtClean="0">
                          <a:effectLst/>
                        </a:rPr>
                        <a:t>; (6 municípios)</a:t>
                      </a:r>
                      <a:endParaRPr lang="pt-BR" sz="16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-   Municípios designados como sede ou subsede da Copa do Mundo de Futebol de 2014</a:t>
                      </a:r>
                      <a:r>
                        <a:rPr lang="pt-BR" sz="1600" dirty="0" smtClean="0">
                          <a:effectLst/>
                        </a:rPr>
                        <a:t>; (39</a:t>
                      </a:r>
                      <a:r>
                        <a:rPr lang="pt-BR" sz="1600" baseline="0" dirty="0" smtClean="0">
                          <a:effectLst/>
                        </a:rPr>
                        <a:t> municípios)</a:t>
                      </a:r>
                      <a:endParaRPr lang="pt-BR" sz="16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  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31" marR="66331" marT="0" marB="0"/>
                </a:tc>
              </a:tr>
              <a:tr h="52376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2014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31" marR="6633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 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31" marR="6633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- </a:t>
                      </a:r>
                      <a:r>
                        <a:rPr lang="pt-BR" sz="1600" dirty="0" smtClean="0">
                          <a:effectLst/>
                        </a:rPr>
                        <a:t>As capitais de</a:t>
                      </a:r>
                      <a:r>
                        <a:rPr lang="pt-BR" sz="1600" baseline="0" dirty="0" smtClean="0">
                          <a:effectLst/>
                        </a:rPr>
                        <a:t> Estado e </a:t>
                      </a:r>
                      <a:r>
                        <a:rPr lang="pt-BR" sz="1600" dirty="0" smtClean="0">
                          <a:effectLst/>
                        </a:rPr>
                        <a:t>Municípios </a:t>
                      </a:r>
                      <a:r>
                        <a:rPr lang="pt-BR" sz="1600" dirty="0">
                          <a:effectLst/>
                        </a:rPr>
                        <a:t>com mais de 500 (quinhentos) mil habitantes </a:t>
                      </a:r>
                      <a:r>
                        <a:rPr lang="pt-BR" sz="1600" dirty="0" smtClean="0">
                          <a:effectLst/>
                        </a:rPr>
                        <a:t>– maio de 2015; (43 municípios)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31" marR="66331" marT="0" marB="0"/>
                </a:tc>
              </a:tr>
              <a:tr h="52376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2015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31" marR="6633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 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31" marR="6633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- Municípios com mais de 200 (duzentos) mil </a:t>
                      </a:r>
                      <a:r>
                        <a:rPr lang="pt-BR" sz="1600" dirty="0" smtClean="0">
                          <a:effectLst/>
                        </a:rPr>
                        <a:t>habitantes – dezembro de 2015; (136 municípios)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31" marR="66331" marT="0" marB="0"/>
                </a:tc>
              </a:tr>
              <a:tr h="79358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2016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31" marR="6633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- Municípios com população entre 30 (trinta) e 100 (cem) mil habitantes, todas já </a:t>
                      </a:r>
                      <a:r>
                        <a:rPr lang="pt-BR" sz="1600" dirty="0" smtClean="0">
                          <a:effectLst/>
                        </a:rPr>
                        <a:t>atendidos </a:t>
                      </a:r>
                      <a:r>
                        <a:rPr lang="pt-BR" sz="1600" dirty="0">
                          <a:effectLst/>
                        </a:rPr>
                        <a:t>com SMP (2G);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31" marR="6633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- Municípios com mais de 100 (cem) mil </a:t>
                      </a:r>
                      <a:r>
                        <a:rPr lang="pt-BR" sz="1600" dirty="0" smtClean="0">
                          <a:effectLst/>
                        </a:rPr>
                        <a:t>habitantes; (288 municípios)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31" marR="66331" marT="0" marB="0"/>
                </a:tc>
              </a:tr>
              <a:tr h="53879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2017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31" marR="6633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 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31" marR="6633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- Municípios com população entre 30 (trinta) mil e 100 (cem) mil </a:t>
                      </a:r>
                      <a:r>
                        <a:rPr lang="pt-BR" sz="1600" dirty="0" smtClean="0">
                          <a:effectLst/>
                        </a:rPr>
                        <a:t>habitantes (790 municípios)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31" marR="66331" marT="0" marB="0"/>
                </a:tc>
              </a:tr>
              <a:tr h="112763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2019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31" marR="6633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- Municípios que já estavam </a:t>
                      </a:r>
                      <a:r>
                        <a:rPr lang="pt-BR" sz="1600" dirty="0" smtClean="0">
                          <a:effectLst/>
                        </a:rPr>
                        <a:t>atendidos </a:t>
                      </a:r>
                      <a:r>
                        <a:rPr lang="pt-BR" sz="1600" dirty="0">
                          <a:effectLst/>
                        </a:rPr>
                        <a:t>com o SMP (até 2008) e com população abaixo de 30 (trinta) mil habitantes.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31" marR="6633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 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331" marR="6633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867908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3"/>
          <p:cNvSpPr>
            <a:spLocks noGrp="1" noChangeArrowheads="1"/>
          </p:cNvSpPr>
          <p:nvPr>
            <p:ph type="title"/>
          </p:nvPr>
        </p:nvSpPr>
        <p:spPr bwMode="auto">
          <a:xfrm>
            <a:off x="1187450" y="188913"/>
            <a:ext cx="51133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pt-BR" altLang="pt-BR" sz="1900" b="1" dirty="0" smtClean="0">
                <a:solidFill>
                  <a:srgbClr val="FFFF00"/>
                </a:solidFill>
                <a:latin typeface="Arial" charset="0"/>
              </a:rPr>
              <a:t>Atendimento à Área Rural</a:t>
            </a:r>
          </a:p>
        </p:txBody>
      </p:sp>
      <p:sp>
        <p:nvSpPr>
          <p:cNvPr id="7" name="Retângulo 6"/>
          <p:cNvSpPr/>
          <p:nvPr/>
        </p:nvSpPr>
        <p:spPr>
          <a:xfrm>
            <a:off x="971600" y="1988839"/>
            <a:ext cx="7921575" cy="4176465"/>
          </a:xfrm>
          <a:prstGeom prst="rect">
            <a:avLst/>
          </a:prstGeom>
        </p:spPr>
        <p:txBody>
          <a:bodyPr/>
          <a:lstStyle/>
          <a:p>
            <a:pPr lvl="0" rtl="0"/>
            <a:r>
              <a:rPr lang="pt-BR" b="0" dirty="0" smtClean="0"/>
              <a:t>Localidades situadas a 30 Km das localidades sedes de todos municípios, alcançando em </a:t>
            </a:r>
            <a:r>
              <a:rPr lang="pt-BR" dirty="0" smtClean="0"/>
              <a:t>torno</a:t>
            </a:r>
            <a:r>
              <a:rPr lang="pt-BR" b="0" dirty="0" smtClean="0"/>
              <a:t> de:</a:t>
            </a:r>
          </a:p>
          <a:p>
            <a:pPr lvl="0" rtl="0">
              <a:buChar char="•"/>
            </a:pPr>
            <a:endParaRPr lang="pt-BR" dirty="0"/>
          </a:p>
          <a:p>
            <a:pPr lvl="1" rtl="0">
              <a:buChar char="•"/>
            </a:pPr>
            <a:r>
              <a:rPr lang="pt-BR" b="0" dirty="0" smtClean="0"/>
              <a:t>4,3 mil distritos;</a:t>
            </a:r>
            <a:endParaRPr lang="pt-BR" dirty="0"/>
          </a:p>
          <a:p>
            <a:pPr lvl="1" rtl="0">
              <a:buChar char="•"/>
            </a:pPr>
            <a:r>
              <a:rPr lang="pt-BR" b="0" dirty="0" smtClean="0"/>
              <a:t>91% da população rural.</a:t>
            </a:r>
            <a:endParaRPr lang="pt-BR" dirty="0"/>
          </a:p>
          <a:p>
            <a:pPr lvl="1" rtl="0">
              <a:buChar char="•"/>
            </a:pPr>
            <a:r>
              <a:rPr lang="pt-BR" b="0" dirty="0" smtClean="0"/>
              <a:t>aproximadamente 99 % da população brasileira.</a:t>
            </a:r>
          </a:p>
          <a:p>
            <a:pPr lvl="1" rtl="0"/>
            <a:endParaRPr lang="pt-BR" dirty="0"/>
          </a:p>
          <a:p>
            <a:pPr lvl="0" rtl="0"/>
            <a:r>
              <a:rPr lang="pt-BR" b="0" dirty="0" smtClean="0"/>
              <a:t>Conexões de dados com taxa de transmissão de 256 </a:t>
            </a:r>
            <a:r>
              <a:rPr lang="pt-BR" b="0" dirty="0" err="1" smtClean="0"/>
              <a:t>kbps</a:t>
            </a:r>
            <a:r>
              <a:rPr lang="pt-BR" b="0" dirty="0" smtClean="0"/>
              <a:t> de download, 128 </a:t>
            </a:r>
            <a:r>
              <a:rPr lang="pt-BR" b="0" dirty="0" err="1" smtClean="0"/>
              <a:t>kbps</a:t>
            </a:r>
            <a:r>
              <a:rPr lang="pt-BR" b="0" dirty="0" smtClean="0"/>
              <a:t> de upload e franquia mensal de 250 MB – 31/12/2015;</a:t>
            </a:r>
            <a:endParaRPr lang="pt-BR" dirty="0"/>
          </a:p>
          <a:p>
            <a:pPr lvl="0" rtl="0"/>
            <a:r>
              <a:rPr lang="pt-BR" b="0" dirty="0" smtClean="0"/>
              <a:t>1Mbps de download, 256 </a:t>
            </a:r>
            <a:r>
              <a:rPr lang="pt-BR" b="0" dirty="0" err="1" smtClean="0"/>
              <a:t>kbps</a:t>
            </a:r>
            <a:r>
              <a:rPr lang="pt-BR" b="0" dirty="0" smtClean="0"/>
              <a:t> de upload e franquia mensal de 500 MB – 31/12/2017</a:t>
            </a:r>
          </a:p>
          <a:p>
            <a:pPr lvl="0" rtl="0"/>
            <a:endParaRPr lang="pt-BR" dirty="0"/>
          </a:p>
          <a:p>
            <a:pPr lvl="0" rtl="0"/>
            <a:r>
              <a:rPr lang="pt-BR" b="0" dirty="0" smtClean="0"/>
              <a:t>Atendimento com conexão de dados, de forma gratuita, às escolas públicas rurais  situadas na área de cobertura  - 96% do total de escolas rurais.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598960" y="980728"/>
            <a:ext cx="8072434" cy="73866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lvl="0"/>
            <a:r>
              <a:rPr lang="pt-BR" sz="2400" dirty="0">
                <a:solidFill>
                  <a:schemeClr val="bg1"/>
                </a:solidFill>
              </a:rPr>
              <a:t>Oferta de serviços de voz (telefonia fixa) e dados (internet fixa)</a:t>
            </a:r>
          </a:p>
          <a:p>
            <a:endParaRPr lang="pt-BR" dirty="0"/>
          </a:p>
        </p:txBody>
      </p:sp>
      <p:sp>
        <p:nvSpPr>
          <p:cNvPr id="10" name="Seta para a direita 9"/>
          <p:cNvSpPr/>
          <p:nvPr/>
        </p:nvSpPr>
        <p:spPr>
          <a:xfrm>
            <a:off x="598960" y="1988838"/>
            <a:ext cx="392656" cy="43204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8899" y="3823864"/>
            <a:ext cx="427037" cy="50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4563" y="5266382"/>
            <a:ext cx="427037" cy="50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780316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Conector de seta reta 25"/>
          <p:cNvCxnSpPr/>
          <p:nvPr/>
        </p:nvCxnSpPr>
        <p:spPr>
          <a:xfrm flipV="1">
            <a:off x="3460370" y="3634310"/>
            <a:ext cx="463558" cy="17533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1133" y="1860797"/>
            <a:ext cx="3952875" cy="2142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Elipse 28"/>
          <p:cNvSpPr/>
          <p:nvPr/>
        </p:nvSpPr>
        <p:spPr>
          <a:xfrm>
            <a:off x="1763688" y="1916832"/>
            <a:ext cx="1440160" cy="79492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0" name="Elipse 29"/>
          <p:cNvSpPr/>
          <p:nvPr/>
        </p:nvSpPr>
        <p:spPr>
          <a:xfrm>
            <a:off x="971600" y="1376772"/>
            <a:ext cx="2952328" cy="234026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31" name="Grupo 30"/>
          <p:cNvGrpSpPr/>
          <p:nvPr/>
        </p:nvGrpSpPr>
        <p:grpSpPr>
          <a:xfrm rot="20247611">
            <a:off x="3029211" y="1958496"/>
            <a:ext cx="1089916" cy="543672"/>
            <a:chOff x="4497179" y="1497123"/>
            <a:chExt cx="1089916" cy="543672"/>
          </a:xfrm>
        </p:grpSpPr>
        <p:cxnSp>
          <p:nvCxnSpPr>
            <p:cNvPr id="33" name="Conector de seta reta 32"/>
            <p:cNvCxnSpPr/>
            <p:nvPr/>
          </p:nvCxnSpPr>
          <p:spPr>
            <a:xfrm rot="3358782" flipV="1">
              <a:off x="4704033" y="1556305"/>
              <a:ext cx="531368" cy="437612"/>
            </a:xfrm>
            <a:prstGeom prst="straightConnector1">
              <a:avLst/>
            </a:prstGeom>
            <a:ln>
              <a:solidFill>
                <a:srgbClr val="FF000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CaixaDeTexto 33"/>
            <p:cNvSpPr txBox="1"/>
            <p:nvPr/>
          </p:nvSpPr>
          <p:spPr>
            <a:xfrm rot="1010023">
              <a:off x="4497179" y="1497123"/>
              <a:ext cx="1089916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900" b="1" dirty="0" smtClean="0"/>
                <a:t>Raio de 30km</a:t>
              </a:r>
              <a:endParaRPr lang="pt-BR" sz="900" b="1" dirty="0"/>
            </a:p>
          </p:txBody>
        </p:sp>
      </p:grpSp>
      <p:sp>
        <p:nvSpPr>
          <p:cNvPr id="32" name="Texto explicativo retangular com cantos arredondados 31"/>
          <p:cNvSpPr/>
          <p:nvPr/>
        </p:nvSpPr>
        <p:spPr>
          <a:xfrm>
            <a:off x="605576" y="1663417"/>
            <a:ext cx="1230120" cy="883485"/>
          </a:xfrm>
          <a:prstGeom prst="wedgeRoundRectCallout">
            <a:avLst>
              <a:gd name="adj1" fmla="val 76489"/>
              <a:gd name="adj2" fmla="val -11406"/>
              <a:gd name="adj3" fmla="val 16667"/>
            </a:avLst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5" name="CaixaDeTexto 34"/>
          <p:cNvSpPr txBox="1"/>
          <p:nvPr/>
        </p:nvSpPr>
        <p:spPr>
          <a:xfrm>
            <a:off x="2771800" y="1052736"/>
            <a:ext cx="13054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Município A</a:t>
            </a:r>
            <a:endParaRPr lang="pt-BR" sz="1400" dirty="0"/>
          </a:p>
        </p:txBody>
      </p:sp>
      <p:sp>
        <p:nvSpPr>
          <p:cNvPr id="43" name="Texto explicativo retangular com cantos arredondados 42"/>
          <p:cNvSpPr/>
          <p:nvPr/>
        </p:nvSpPr>
        <p:spPr>
          <a:xfrm>
            <a:off x="4384068" y="1386641"/>
            <a:ext cx="3500300" cy="1741647"/>
          </a:xfrm>
          <a:prstGeom prst="wedgeRoundRectCallout">
            <a:avLst>
              <a:gd name="adj1" fmla="val -70880"/>
              <a:gd name="adj2" fmla="val -13192"/>
              <a:gd name="adj3" fmla="val 16667"/>
            </a:avLst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58032" y="3407545"/>
            <a:ext cx="4149964" cy="2232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Elipse 8"/>
          <p:cNvSpPr/>
          <p:nvPr/>
        </p:nvSpPr>
        <p:spPr>
          <a:xfrm>
            <a:off x="4384068" y="3911601"/>
            <a:ext cx="1440160" cy="79492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/>
          <p:cNvSpPr txBox="1"/>
          <p:nvPr/>
        </p:nvSpPr>
        <p:spPr>
          <a:xfrm rot="10800000" flipV="1">
            <a:off x="3698618" y="5445224"/>
            <a:ext cx="13054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Município B</a:t>
            </a:r>
            <a:endParaRPr lang="pt-BR" sz="1400" dirty="0"/>
          </a:p>
        </p:txBody>
      </p:sp>
      <p:sp>
        <p:nvSpPr>
          <p:cNvPr id="13" name="CaixaDeTexto 12"/>
          <p:cNvSpPr txBox="1"/>
          <p:nvPr/>
        </p:nvSpPr>
        <p:spPr>
          <a:xfrm rot="15573306">
            <a:off x="4552903" y="3295833"/>
            <a:ext cx="108991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b="1" dirty="0" smtClean="0"/>
              <a:t>Raio de 30km</a:t>
            </a:r>
            <a:endParaRPr lang="pt-BR" sz="900" b="1" dirty="0"/>
          </a:p>
        </p:txBody>
      </p:sp>
      <p:sp>
        <p:nvSpPr>
          <p:cNvPr id="41" name="Elipse 40"/>
          <p:cNvSpPr/>
          <p:nvPr/>
        </p:nvSpPr>
        <p:spPr>
          <a:xfrm>
            <a:off x="3581968" y="3155517"/>
            <a:ext cx="2952328" cy="234026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4" name="Retângulo 43"/>
          <p:cNvSpPr/>
          <p:nvPr/>
        </p:nvSpPr>
        <p:spPr>
          <a:xfrm>
            <a:off x="1761531" y="4199276"/>
            <a:ext cx="239434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200" dirty="0"/>
              <a:t>Exemplo de distrito sede do município vizinho mais próximo </a:t>
            </a:r>
            <a:r>
              <a:rPr lang="pt-BR" sz="1200" dirty="0" smtClean="0"/>
              <a:t> que a Sede do Município a que pertence.</a:t>
            </a:r>
            <a:endParaRPr lang="pt-BR" sz="1200" dirty="0"/>
          </a:p>
        </p:txBody>
      </p:sp>
      <p:cxnSp>
        <p:nvCxnSpPr>
          <p:cNvPr id="45" name="Conector de seta reta 44"/>
          <p:cNvCxnSpPr>
            <a:stCxn id="9" idx="7"/>
          </p:cNvCxnSpPr>
          <p:nvPr/>
        </p:nvCxnSpPr>
        <p:spPr>
          <a:xfrm rot="17922065" flipV="1">
            <a:off x="4712766" y="3287762"/>
            <a:ext cx="531368" cy="437612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o explicativo retangular com cantos arredondados 45"/>
          <p:cNvSpPr/>
          <p:nvPr/>
        </p:nvSpPr>
        <p:spPr>
          <a:xfrm>
            <a:off x="5436096" y="5650009"/>
            <a:ext cx="2592289" cy="645234"/>
          </a:xfrm>
          <a:prstGeom prst="wedgeRoundRectCallout">
            <a:avLst>
              <a:gd name="adj1" fmla="val 27357"/>
              <a:gd name="adj2" fmla="val -68554"/>
              <a:gd name="adj3" fmla="val 16667"/>
            </a:avLst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7" name="Retângulo 46"/>
          <p:cNvSpPr/>
          <p:nvPr/>
        </p:nvSpPr>
        <p:spPr>
          <a:xfrm>
            <a:off x="5461817" y="5661248"/>
            <a:ext cx="28083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200" b="1" dirty="0" smtClean="0">
                <a:solidFill>
                  <a:srgbClr val="FF0000"/>
                </a:solidFill>
              </a:rPr>
              <a:t>Atendimento Rural</a:t>
            </a:r>
            <a:endParaRPr lang="pt-BR" sz="1200" b="1" dirty="0">
              <a:solidFill>
                <a:srgbClr val="FF0000"/>
              </a:solidFill>
            </a:endParaRPr>
          </a:p>
          <a:p>
            <a:r>
              <a:rPr lang="pt-BR" sz="1200" dirty="0"/>
              <a:t>Acesso Individual</a:t>
            </a:r>
            <a:r>
              <a:rPr lang="pt-BR" sz="1200" dirty="0" smtClean="0"/>
              <a:t>;</a:t>
            </a:r>
          </a:p>
          <a:p>
            <a:r>
              <a:rPr lang="pt-BR" sz="1200" dirty="0" smtClean="0"/>
              <a:t>Atendimento pela Concessionária Local</a:t>
            </a:r>
            <a:endParaRPr lang="pt-BR" sz="1200" dirty="0"/>
          </a:p>
        </p:txBody>
      </p:sp>
      <p:sp>
        <p:nvSpPr>
          <p:cNvPr id="48" name="CaixaDeTexto 47"/>
          <p:cNvSpPr txBox="1"/>
          <p:nvPr/>
        </p:nvSpPr>
        <p:spPr>
          <a:xfrm>
            <a:off x="4442030" y="1386642"/>
            <a:ext cx="33843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Voz </a:t>
            </a:r>
            <a:r>
              <a:rPr lang="pt-BR" sz="1200" dirty="0"/>
              <a:t>(STFC </a:t>
            </a:r>
            <a:r>
              <a:rPr lang="pt-BR" sz="1200" dirty="0" smtClean="0"/>
              <a:t>) </a:t>
            </a:r>
            <a:r>
              <a:rPr lang="pt-BR" sz="1200" dirty="0"/>
              <a:t>e </a:t>
            </a:r>
            <a:r>
              <a:rPr lang="pt-BR" sz="1200" dirty="0" smtClean="0"/>
              <a:t>dados (SCM), </a:t>
            </a:r>
            <a:r>
              <a:rPr lang="pt-BR" sz="1200" dirty="0"/>
              <a:t>na área de até 30 km de qualquer sede </a:t>
            </a:r>
            <a:r>
              <a:rPr lang="pt-BR" sz="1200" dirty="0" smtClean="0"/>
              <a:t>municipal.</a:t>
            </a:r>
          </a:p>
          <a:p>
            <a:endParaRPr lang="pt-BR" sz="1200" dirty="0" smtClean="0"/>
          </a:p>
          <a:p>
            <a:r>
              <a:rPr lang="pt-BR" sz="1200" dirty="0" smtClean="0"/>
              <a:t>Atendimento com internet banda larga, de forma gratuita, a todas as escolas públicas rurais situadas nas áreas de prestação do serviço.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611560" y="1661899"/>
            <a:ext cx="12241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 smtClean="0">
                <a:solidFill>
                  <a:srgbClr val="FF0000"/>
                </a:solidFill>
              </a:rPr>
              <a:t>Distrito Sede</a:t>
            </a:r>
          </a:p>
          <a:p>
            <a:r>
              <a:rPr lang="pt-BR" sz="1200" dirty="0" smtClean="0"/>
              <a:t>Cobertura de 80% desta área com SMP</a:t>
            </a:r>
            <a:endParaRPr lang="pt-BR" sz="1200" dirty="0"/>
          </a:p>
        </p:txBody>
      </p:sp>
      <p:sp>
        <p:nvSpPr>
          <p:cNvPr id="58" name="Texto explicativo retangular com cantos arredondados 57"/>
          <p:cNvSpPr/>
          <p:nvPr/>
        </p:nvSpPr>
        <p:spPr>
          <a:xfrm>
            <a:off x="1664331" y="4076134"/>
            <a:ext cx="2493702" cy="1077282"/>
          </a:xfrm>
          <a:prstGeom prst="wedgeRoundRectCallout">
            <a:avLst>
              <a:gd name="adj1" fmla="val 38249"/>
              <a:gd name="adj2" fmla="val -66873"/>
              <a:gd name="adj3" fmla="val 16667"/>
            </a:avLst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CaixaDeTexto 1"/>
          <p:cNvSpPr txBox="1"/>
          <p:nvPr/>
        </p:nvSpPr>
        <p:spPr>
          <a:xfrm>
            <a:off x="4716016" y="2669731"/>
            <a:ext cx="2808312" cy="369332"/>
          </a:xfrm>
          <a:prstGeom prst="rect">
            <a:avLst/>
          </a:prstGeom>
          <a:noFill/>
          <a:ln w="1905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100% dos Municípios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28" name="CaixaDeTexto 27"/>
          <p:cNvSpPr txBox="1"/>
          <p:nvPr/>
        </p:nvSpPr>
        <p:spPr>
          <a:xfrm>
            <a:off x="605576" y="3054322"/>
            <a:ext cx="2848809" cy="584775"/>
          </a:xfrm>
          <a:prstGeom prst="rect">
            <a:avLst/>
          </a:prstGeom>
          <a:noFill/>
          <a:ln w="1905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600" dirty="0" smtClean="0">
                <a:solidFill>
                  <a:srgbClr val="FF0000"/>
                </a:solidFill>
              </a:rPr>
              <a:t>5570 distritos sede com cobertura 3G até 2019</a:t>
            </a:r>
            <a:endParaRPr lang="pt-BR" sz="1600" dirty="0">
              <a:solidFill>
                <a:srgbClr val="FF0000"/>
              </a:solidFill>
            </a:endParaRPr>
          </a:p>
        </p:txBody>
      </p:sp>
      <p:sp>
        <p:nvSpPr>
          <p:cNvPr id="36" name="Rectangle 73"/>
          <p:cNvSpPr>
            <a:spLocks noChangeArrowheads="1"/>
          </p:cNvSpPr>
          <p:nvPr/>
        </p:nvSpPr>
        <p:spPr bwMode="auto">
          <a:xfrm>
            <a:off x="1371600" y="0"/>
            <a:ext cx="4929188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pt-BR" altLang="pt-BR" sz="1900" b="1" dirty="0" smtClean="0">
                <a:solidFill>
                  <a:srgbClr val="FFFF00"/>
                </a:solidFill>
                <a:latin typeface="Arial" charset="0"/>
              </a:rPr>
              <a:t>Ilustração da aplicação das obrigações</a:t>
            </a:r>
          </a:p>
        </p:txBody>
      </p:sp>
    </p:spTree>
    <p:extLst>
      <p:ext uri="{BB962C8B-B14F-4D97-AF65-F5344CB8AC3E}">
        <p14:creationId xmlns:p14="http://schemas.microsoft.com/office/powerpoint/2010/main" xmlns="" val="1294975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3"/>
          <p:cNvSpPr>
            <a:spLocks noChangeArrowheads="1"/>
          </p:cNvSpPr>
          <p:nvPr/>
        </p:nvSpPr>
        <p:spPr bwMode="auto">
          <a:xfrm>
            <a:off x="1371600" y="0"/>
            <a:ext cx="4929188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pt-BR" altLang="pt-BR" sz="1900" b="1" dirty="0" smtClean="0">
                <a:solidFill>
                  <a:srgbClr val="FFFF00"/>
                </a:solidFill>
                <a:latin typeface="Arial" charset="0"/>
              </a:rPr>
              <a:t>Banda Larga nas Escolas Públicas Rurais 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2843808" y="836712"/>
            <a:ext cx="36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/>
              <a:t>11.196 </a:t>
            </a:r>
            <a:r>
              <a:rPr lang="pt-BR" sz="2400" dirty="0"/>
              <a:t>E</a:t>
            </a:r>
            <a:r>
              <a:rPr lang="pt-BR" sz="2400" dirty="0" smtClean="0"/>
              <a:t>scolas </a:t>
            </a:r>
            <a:r>
              <a:rPr lang="pt-BR" sz="2400" dirty="0"/>
              <a:t>C</a:t>
            </a:r>
            <a:r>
              <a:rPr lang="pt-BR" sz="2400" dirty="0" smtClean="0"/>
              <a:t>onectadas</a:t>
            </a:r>
            <a:endParaRPr lang="pt-BR" sz="2400" dirty="0"/>
          </a:p>
        </p:txBody>
      </p:sp>
      <p:graphicFrame>
        <p:nvGraphicFramePr>
          <p:cNvPr id="7" name="Grá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067012084"/>
              </p:ext>
            </p:extLst>
          </p:nvPr>
        </p:nvGraphicFramePr>
        <p:xfrm>
          <a:off x="395536" y="1412776"/>
          <a:ext cx="8496944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1997790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3"/>
          <p:cNvSpPr>
            <a:spLocks noGrp="1" noChangeArrowheads="1"/>
          </p:cNvSpPr>
          <p:nvPr>
            <p:ph type="title"/>
          </p:nvPr>
        </p:nvSpPr>
        <p:spPr bwMode="auto">
          <a:xfrm>
            <a:off x="1187450" y="188913"/>
            <a:ext cx="51133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pt-BR" altLang="pt-BR" sz="1900" b="1" dirty="0" smtClean="0">
                <a:solidFill>
                  <a:srgbClr val="FFFF00"/>
                </a:solidFill>
                <a:latin typeface="Arial" charset="0"/>
              </a:rPr>
              <a:t>Prestadoras e Outorgas – Edital 4G</a:t>
            </a:r>
          </a:p>
        </p:txBody>
      </p:sp>
      <p:grpSp>
        <p:nvGrpSpPr>
          <p:cNvPr id="5" name="Grupo 1"/>
          <p:cNvGrpSpPr>
            <a:grpSpLocks/>
          </p:cNvGrpSpPr>
          <p:nvPr/>
        </p:nvGrpSpPr>
        <p:grpSpPr bwMode="auto">
          <a:xfrm>
            <a:off x="179388" y="534988"/>
            <a:ext cx="8785099" cy="6207125"/>
            <a:chOff x="179388" y="0"/>
            <a:chExt cx="9215437" cy="6207125"/>
          </a:xfrm>
        </p:grpSpPr>
        <p:sp>
          <p:nvSpPr>
            <p:cNvPr id="6" name="Rectangle 73"/>
            <p:cNvSpPr>
              <a:spLocks noChangeArrowheads="1"/>
            </p:cNvSpPr>
            <p:nvPr/>
          </p:nvSpPr>
          <p:spPr bwMode="auto">
            <a:xfrm>
              <a:off x="1371600" y="0"/>
              <a:ext cx="4929188" cy="533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9pPr>
            </a:lstStyle>
            <a:p>
              <a:pPr algn="ctr" eaLnBrk="1" hangingPunct="1"/>
              <a:endParaRPr lang="pt-BR" altLang="pt-BR" i="1">
                <a:solidFill>
                  <a:srgbClr val="FFFF00"/>
                </a:solidFill>
                <a:latin typeface="Arial" charset="0"/>
              </a:endParaRPr>
            </a:p>
          </p:txBody>
        </p:sp>
        <p:sp>
          <p:nvSpPr>
            <p:cNvPr id="7" name="Freeform 4"/>
            <p:cNvSpPr>
              <a:spLocks/>
            </p:cNvSpPr>
            <p:nvPr/>
          </p:nvSpPr>
          <p:spPr bwMode="auto">
            <a:xfrm>
              <a:off x="5168900" y="5176838"/>
              <a:ext cx="1093788" cy="1030287"/>
            </a:xfrm>
            <a:custGeom>
              <a:avLst/>
              <a:gdLst>
                <a:gd name="T0" fmla="*/ 2147483647 w 280"/>
                <a:gd name="T1" fmla="*/ 2147483647 h 341"/>
                <a:gd name="T2" fmla="*/ 2147483647 w 280"/>
                <a:gd name="T3" fmla="*/ 2147483647 h 341"/>
                <a:gd name="T4" fmla="*/ 2147483647 w 280"/>
                <a:gd name="T5" fmla="*/ 2147483647 h 341"/>
                <a:gd name="T6" fmla="*/ 2147483647 w 280"/>
                <a:gd name="T7" fmla="*/ 2147483647 h 341"/>
                <a:gd name="T8" fmla="*/ 2147483647 w 280"/>
                <a:gd name="T9" fmla="*/ 2147483647 h 341"/>
                <a:gd name="T10" fmla="*/ 2147483647 w 280"/>
                <a:gd name="T11" fmla="*/ 2147483647 h 341"/>
                <a:gd name="T12" fmla="*/ 2147483647 w 280"/>
                <a:gd name="T13" fmla="*/ 2147483647 h 341"/>
                <a:gd name="T14" fmla="*/ 2147483647 w 280"/>
                <a:gd name="T15" fmla="*/ 2147483647 h 341"/>
                <a:gd name="T16" fmla="*/ 2147483647 w 280"/>
                <a:gd name="T17" fmla="*/ 2147483647 h 341"/>
                <a:gd name="T18" fmla="*/ 2147483647 w 280"/>
                <a:gd name="T19" fmla="*/ 2147483647 h 341"/>
                <a:gd name="T20" fmla="*/ 2147483647 w 280"/>
                <a:gd name="T21" fmla="*/ 2147483647 h 341"/>
                <a:gd name="T22" fmla="*/ 2147483647 w 280"/>
                <a:gd name="T23" fmla="*/ 2147483647 h 341"/>
                <a:gd name="T24" fmla="*/ 2147483647 w 280"/>
                <a:gd name="T25" fmla="*/ 0 h 341"/>
                <a:gd name="T26" fmla="*/ 2147483647 w 280"/>
                <a:gd name="T27" fmla="*/ 0 h 341"/>
                <a:gd name="T28" fmla="*/ 2147483647 w 280"/>
                <a:gd name="T29" fmla="*/ 2147483647 h 341"/>
                <a:gd name="T30" fmla="*/ 0 w 280"/>
                <a:gd name="T31" fmla="*/ 2147483647 h 341"/>
                <a:gd name="T32" fmla="*/ 0 w 280"/>
                <a:gd name="T33" fmla="*/ 2147483647 h 341"/>
                <a:gd name="T34" fmla="*/ 2147483647 w 280"/>
                <a:gd name="T35" fmla="*/ 2147483647 h 341"/>
                <a:gd name="T36" fmla="*/ 2147483647 w 280"/>
                <a:gd name="T37" fmla="*/ 2147483647 h 341"/>
                <a:gd name="T38" fmla="*/ 2147483647 w 280"/>
                <a:gd name="T39" fmla="*/ 2147483647 h 341"/>
                <a:gd name="T40" fmla="*/ 2147483647 w 280"/>
                <a:gd name="T41" fmla="*/ 2147483647 h 341"/>
                <a:gd name="T42" fmla="*/ 2147483647 w 280"/>
                <a:gd name="T43" fmla="*/ 2147483647 h 341"/>
                <a:gd name="T44" fmla="*/ 2147483647 w 280"/>
                <a:gd name="T45" fmla="*/ 2147483647 h 341"/>
                <a:gd name="T46" fmla="*/ 2147483647 w 280"/>
                <a:gd name="T47" fmla="*/ 2147483647 h 341"/>
                <a:gd name="T48" fmla="*/ 2147483647 w 280"/>
                <a:gd name="T49" fmla="*/ 2147483647 h 34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280" h="341">
                  <a:moveTo>
                    <a:pt x="146" y="340"/>
                  </a:moveTo>
                  <a:lnTo>
                    <a:pt x="175" y="323"/>
                  </a:lnTo>
                  <a:lnTo>
                    <a:pt x="198" y="258"/>
                  </a:lnTo>
                  <a:lnTo>
                    <a:pt x="226" y="231"/>
                  </a:lnTo>
                  <a:lnTo>
                    <a:pt x="255" y="156"/>
                  </a:lnTo>
                  <a:lnTo>
                    <a:pt x="279" y="108"/>
                  </a:lnTo>
                  <a:lnTo>
                    <a:pt x="269" y="91"/>
                  </a:lnTo>
                  <a:lnTo>
                    <a:pt x="269" y="64"/>
                  </a:lnTo>
                  <a:lnTo>
                    <a:pt x="255" y="64"/>
                  </a:lnTo>
                  <a:lnTo>
                    <a:pt x="241" y="48"/>
                  </a:lnTo>
                  <a:lnTo>
                    <a:pt x="212" y="32"/>
                  </a:lnTo>
                  <a:lnTo>
                    <a:pt x="198" y="16"/>
                  </a:lnTo>
                  <a:lnTo>
                    <a:pt x="161" y="0"/>
                  </a:lnTo>
                  <a:lnTo>
                    <a:pt x="117" y="0"/>
                  </a:lnTo>
                  <a:lnTo>
                    <a:pt x="80" y="32"/>
                  </a:lnTo>
                  <a:lnTo>
                    <a:pt x="0" y="167"/>
                  </a:lnTo>
                  <a:lnTo>
                    <a:pt x="0" y="183"/>
                  </a:lnTo>
                  <a:lnTo>
                    <a:pt x="28" y="183"/>
                  </a:lnTo>
                  <a:lnTo>
                    <a:pt x="80" y="215"/>
                  </a:lnTo>
                  <a:lnTo>
                    <a:pt x="94" y="215"/>
                  </a:lnTo>
                  <a:lnTo>
                    <a:pt x="146" y="275"/>
                  </a:lnTo>
                  <a:lnTo>
                    <a:pt x="161" y="258"/>
                  </a:lnTo>
                  <a:lnTo>
                    <a:pt x="161" y="291"/>
                  </a:lnTo>
                  <a:lnTo>
                    <a:pt x="146" y="307"/>
                  </a:lnTo>
                  <a:lnTo>
                    <a:pt x="146" y="34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8" name="Freeform 5"/>
            <p:cNvSpPr>
              <a:spLocks/>
            </p:cNvSpPr>
            <p:nvPr/>
          </p:nvSpPr>
          <p:spPr bwMode="auto">
            <a:xfrm>
              <a:off x="5168900" y="5176837"/>
              <a:ext cx="1093788" cy="1030288"/>
            </a:xfrm>
            <a:custGeom>
              <a:avLst/>
              <a:gdLst>
                <a:gd name="T0" fmla="*/ 146 w 280"/>
                <a:gd name="T1" fmla="*/ 340 h 341"/>
                <a:gd name="T2" fmla="*/ 175 w 280"/>
                <a:gd name="T3" fmla="*/ 323 h 341"/>
                <a:gd name="T4" fmla="*/ 198 w 280"/>
                <a:gd name="T5" fmla="*/ 258 h 341"/>
                <a:gd name="T6" fmla="*/ 226 w 280"/>
                <a:gd name="T7" fmla="*/ 231 h 341"/>
                <a:gd name="T8" fmla="*/ 255 w 280"/>
                <a:gd name="T9" fmla="*/ 156 h 341"/>
                <a:gd name="T10" fmla="*/ 279 w 280"/>
                <a:gd name="T11" fmla="*/ 108 h 341"/>
                <a:gd name="T12" fmla="*/ 269 w 280"/>
                <a:gd name="T13" fmla="*/ 91 h 341"/>
                <a:gd name="T14" fmla="*/ 269 w 280"/>
                <a:gd name="T15" fmla="*/ 64 h 341"/>
                <a:gd name="T16" fmla="*/ 255 w 280"/>
                <a:gd name="T17" fmla="*/ 64 h 341"/>
                <a:gd name="T18" fmla="*/ 241 w 280"/>
                <a:gd name="T19" fmla="*/ 48 h 341"/>
                <a:gd name="T20" fmla="*/ 212 w 280"/>
                <a:gd name="T21" fmla="*/ 32 h 341"/>
                <a:gd name="T22" fmla="*/ 198 w 280"/>
                <a:gd name="T23" fmla="*/ 16 h 341"/>
                <a:gd name="T24" fmla="*/ 161 w 280"/>
                <a:gd name="T25" fmla="*/ 0 h 341"/>
                <a:gd name="T26" fmla="*/ 117 w 280"/>
                <a:gd name="T27" fmla="*/ 0 h 341"/>
                <a:gd name="T28" fmla="*/ 80 w 280"/>
                <a:gd name="T29" fmla="*/ 32 h 341"/>
                <a:gd name="T30" fmla="*/ 0 w 280"/>
                <a:gd name="T31" fmla="*/ 167 h 341"/>
                <a:gd name="T32" fmla="*/ 0 w 280"/>
                <a:gd name="T33" fmla="*/ 183 h 341"/>
                <a:gd name="T34" fmla="*/ 28 w 280"/>
                <a:gd name="T35" fmla="*/ 183 h 341"/>
                <a:gd name="T36" fmla="*/ 80 w 280"/>
                <a:gd name="T37" fmla="*/ 215 h 341"/>
                <a:gd name="T38" fmla="*/ 94 w 280"/>
                <a:gd name="T39" fmla="*/ 215 h 341"/>
                <a:gd name="T40" fmla="*/ 146 w 280"/>
                <a:gd name="T41" fmla="*/ 275 h 341"/>
                <a:gd name="T42" fmla="*/ 161 w 280"/>
                <a:gd name="T43" fmla="*/ 258 h 341"/>
                <a:gd name="T44" fmla="*/ 161 w 280"/>
                <a:gd name="T45" fmla="*/ 291 h 341"/>
                <a:gd name="T46" fmla="*/ 146 w 280"/>
                <a:gd name="T47" fmla="*/ 307 h 341"/>
                <a:gd name="T48" fmla="*/ 146 w 280"/>
                <a:gd name="T49" fmla="*/ 340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80" h="341">
                  <a:moveTo>
                    <a:pt x="146" y="340"/>
                  </a:moveTo>
                  <a:lnTo>
                    <a:pt x="175" y="323"/>
                  </a:lnTo>
                  <a:lnTo>
                    <a:pt x="198" y="258"/>
                  </a:lnTo>
                  <a:lnTo>
                    <a:pt x="226" y="231"/>
                  </a:lnTo>
                  <a:lnTo>
                    <a:pt x="255" y="156"/>
                  </a:lnTo>
                  <a:lnTo>
                    <a:pt x="279" y="108"/>
                  </a:lnTo>
                  <a:lnTo>
                    <a:pt x="269" y="91"/>
                  </a:lnTo>
                  <a:lnTo>
                    <a:pt x="269" y="64"/>
                  </a:lnTo>
                  <a:lnTo>
                    <a:pt x="255" y="64"/>
                  </a:lnTo>
                  <a:lnTo>
                    <a:pt x="241" y="48"/>
                  </a:lnTo>
                  <a:lnTo>
                    <a:pt x="212" y="32"/>
                  </a:lnTo>
                  <a:lnTo>
                    <a:pt x="198" y="16"/>
                  </a:lnTo>
                  <a:lnTo>
                    <a:pt x="161" y="0"/>
                  </a:lnTo>
                  <a:lnTo>
                    <a:pt x="117" y="0"/>
                  </a:lnTo>
                  <a:lnTo>
                    <a:pt x="80" y="32"/>
                  </a:lnTo>
                  <a:lnTo>
                    <a:pt x="0" y="167"/>
                  </a:lnTo>
                  <a:lnTo>
                    <a:pt x="0" y="183"/>
                  </a:lnTo>
                  <a:lnTo>
                    <a:pt x="28" y="183"/>
                  </a:lnTo>
                  <a:lnTo>
                    <a:pt x="80" y="215"/>
                  </a:lnTo>
                  <a:lnTo>
                    <a:pt x="94" y="215"/>
                  </a:lnTo>
                  <a:lnTo>
                    <a:pt x="146" y="275"/>
                  </a:lnTo>
                  <a:lnTo>
                    <a:pt x="161" y="258"/>
                  </a:lnTo>
                  <a:lnTo>
                    <a:pt x="161" y="291"/>
                  </a:lnTo>
                  <a:lnTo>
                    <a:pt x="146" y="307"/>
                  </a:lnTo>
                  <a:lnTo>
                    <a:pt x="146" y="340"/>
                  </a:lnTo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9" name="Freeform 6"/>
            <p:cNvSpPr>
              <a:spLocks/>
            </p:cNvSpPr>
            <p:nvPr/>
          </p:nvSpPr>
          <p:spPr bwMode="auto">
            <a:xfrm>
              <a:off x="5626100" y="4989513"/>
              <a:ext cx="798513" cy="517525"/>
            </a:xfrm>
            <a:custGeom>
              <a:avLst/>
              <a:gdLst>
                <a:gd name="T0" fmla="*/ 2147483647 w 204"/>
                <a:gd name="T1" fmla="*/ 2147483647 h 171"/>
                <a:gd name="T2" fmla="*/ 2147483647 w 204"/>
                <a:gd name="T3" fmla="*/ 2147483647 h 171"/>
                <a:gd name="T4" fmla="*/ 2147483647 w 204"/>
                <a:gd name="T5" fmla="*/ 2147483647 h 171"/>
                <a:gd name="T6" fmla="*/ 2147483647 w 204"/>
                <a:gd name="T7" fmla="*/ 2147483647 h 171"/>
                <a:gd name="T8" fmla="*/ 2147483647 w 204"/>
                <a:gd name="T9" fmla="*/ 2147483647 h 171"/>
                <a:gd name="T10" fmla="*/ 2147483647 w 204"/>
                <a:gd name="T11" fmla="*/ 0 h 171"/>
                <a:gd name="T12" fmla="*/ 2147483647 w 204"/>
                <a:gd name="T13" fmla="*/ 0 h 171"/>
                <a:gd name="T14" fmla="*/ 2147483647 w 204"/>
                <a:gd name="T15" fmla="*/ 2147483647 h 171"/>
                <a:gd name="T16" fmla="*/ 2147483647 w 204"/>
                <a:gd name="T17" fmla="*/ 2147483647 h 171"/>
                <a:gd name="T18" fmla="*/ 2147483647 w 204"/>
                <a:gd name="T19" fmla="*/ 2147483647 h 171"/>
                <a:gd name="T20" fmla="*/ 0 w 204"/>
                <a:gd name="T21" fmla="*/ 2147483647 h 171"/>
                <a:gd name="T22" fmla="*/ 0 w 204"/>
                <a:gd name="T23" fmla="*/ 2147483647 h 171"/>
                <a:gd name="T24" fmla="*/ 2147483647 w 204"/>
                <a:gd name="T25" fmla="*/ 2147483647 h 171"/>
                <a:gd name="T26" fmla="*/ 2147483647 w 204"/>
                <a:gd name="T27" fmla="*/ 2147483647 h 171"/>
                <a:gd name="T28" fmla="*/ 2147483647 w 204"/>
                <a:gd name="T29" fmla="*/ 2147483647 h 171"/>
                <a:gd name="T30" fmla="*/ 2147483647 w 204"/>
                <a:gd name="T31" fmla="*/ 2147483647 h 171"/>
                <a:gd name="T32" fmla="*/ 2147483647 w 204"/>
                <a:gd name="T33" fmla="*/ 2147483647 h 171"/>
                <a:gd name="T34" fmla="*/ 2147483647 w 204"/>
                <a:gd name="T35" fmla="*/ 2147483647 h 171"/>
                <a:gd name="T36" fmla="*/ 2147483647 w 204"/>
                <a:gd name="T37" fmla="*/ 2147483647 h 171"/>
                <a:gd name="T38" fmla="*/ 2147483647 w 204"/>
                <a:gd name="T39" fmla="*/ 2147483647 h 171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204" h="171">
                  <a:moveTo>
                    <a:pt x="160" y="170"/>
                  </a:moveTo>
                  <a:lnTo>
                    <a:pt x="188" y="126"/>
                  </a:lnTo>
                  <a:lnTo>
                    <a:pt x="203" y="60"/>
                  </a:lnTo>
                  <a:lnTo>
                    <a:pt x="203" y="16"/>
                  </a:lnTo>
                  <a:lnTo>
                    <a:pt x="188" y="16"/>
                  </a:lnTo>
                  <a:lnTo>
                    <a:pt x="160" y="0"/>
                  </a:lnTo>
                  <a:lnTo>
                    <a:pt x="137" y="0"/>
                  </a:lnTo>
                  <a:lnTo>
                    <a:pt x="108" y="16"/>
                  </a:lnTo>
                  <a:lnTo>
                    <a:pt x="94" y="32"/>
                  </a:lnTo>
                  <a:lnTo>
                    <a:pt x="42" y="16"/>
                  </a:lnTo>
                  <a:lnTo>
                    <a:pt x="0" y="16"/>
                  </a:lnTo>
                  <a:lnTo>
                    <a:pt x="0" y="60"/>
                  </a:lnTo>
                  <a:lnTo>
                    <a:pt x="42" y="60"/>
                  </a:lnTo>
                  <a:lnTo>
                    <a:pt x="79" y="76"/>
                  </a:lnTo>
                  <a:lnTo>
                    <a:pt x="94" y="93"/>
                  </a:lnTo>
                  <a:lnTo>
                    <a:pt x="123" y="109"/>
                  </a:lnTo>
                  <a:lnTo>
                    <a:pt x="137" y="126"/>
                  </a:lnTo>
                  <a:lnTo>
                    <a:pt x="150" y="126"/>
                  </a:lnTo>
                  <a:lnTo>
                    <a:pt x="150" y="153"/>
                  </a:lnTo>
                  <a:lnTo>
                    <a:pt x="160" y="170"/>
                  </a:lnTo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0" name="Freeform 7"/>
            <p:cNvSpPr>
              <a:spLocks/>
            </p:cNvSpPr>
            <p:nvPr/>
          </p:nvSpPr>
          <p:spPr bwMode="auto">
            <a:xfrm>
              <a:off x="5626100" y="4989513"/>
              <a:ext cx="798513" cy="517525"/>
            </a:xfrm>
            <a:custGeom>
              <a:avLst/>
              <a:gdLst>
                <a:gd name="T0" fmla="*/ 2147483647 w 204"/>
                <a:gd name="T1" fmla="*/ 2147483647 h 171"/>
                <a:gd name="T2" fmla="*/ 2147483647 w 204"/>
                <a:gd name="T3" fmla="*/ 2147483647 h 171"/>
                <a:gd name="T4" fmla="*/ 2147483647 w 204"/>
                <a:gd name="T5" fmla="*/ 2147483647 h 171"/>
                <a:gd name="T6" fmla="*/ 2147483647 w 204"/>
                <a:gd name="T7" fmla="*/ 2147483647 h 171"/>
                <a:gd name="T8" fmla="*/ 2147483647 w 204"/>
                <a:gd name="T9" fmla="*/ 2147483647 h 171"/>
                <a:gd name="T10" fmla="*/ 2147483647 w 204"/>
                <a:gd name="T11" fmla="*/ 0 h 171"/>
                <a:gd name="T12" fmla="*/ 2147483647 w 204"/>
                <a:gd name="T13" fmla="*/ 0 h 171"/>
                <a:gd name="T14" fmla="*/ 2147483647 w 204"/>
                <a:gd name="T15" fmla="*/ 2147483647 h 171"/>
                <a:gd name="T16" fmla="*/ 2147483647 w 204"/>
                <a:gd name="T17" fmla="*/ 2147483647 h 171"/>
                <a:gd name="T18" fmla="*/ 2147483647 w 204"/>
                <a:gd name="T19" fmla="*/ 2147483647 h 171"/>
                <a:gd name="T20" fmla="*/ 0 w 204"/>
                <a:gd name="T21" fmla="*/ 2147483647 h 171"/>
                <a:gd name="T22" fmla="*/ 0 w 204"/>
                <a:gd name="T23" fmla="*/ 2147483647 h 171"/>
                <a:gd name="T24" fmla="*/ 2147483647 w 204"/>
                <a:gd name="T25" fmla="*/ 2147483647 h 171"/>
                <a:gd name="T26" fmla="*/ 2147483647 w 204"/>
                <a:gd name="T27" fmla="*/ 2147483647 h 171"/>
                <a:gd name="T28" fmla="*/ 2147483647 w 204"/>
                <a:gd name="T29" fmla="*/ 2147483647 h 171"/>
                <a:gd name="T30" fmla="*/ 2147483647 w 204"/>
                <a:gd name="T31" fmla="*/ 2147483647 h 171"/>
                <a:gd name="T32" fmla="*/ 2147483647 w 204"/>
                <a:gd name="T33" fmla="*/ 2147483647 h 171"/>
                <a:gd name="T34" fmla="*/ 2147483647 w 204"/>
                <a:gd name="T35" fmla="*/ 2147483647 h 171"/>
                <a:gd name="T36" fmla="*/ 2147483647 w 204"/>
                <a:gd name="T37" fmla="*/ 2147483647 h 171"/>
                <a:gd name="T38" fmla="*/ 2147483647 w 204"/>
                <a:gd name="T39" fmla="*/ 2147483647 h 171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204" h="171">
                  <a:moveTo>
                    <a:pt x="160" y="170"/>
                  </a:moveTo>
                  <a:lnTo>
                    <a:pt x="188" y="126"/>
                  </a:lnTo>
                  <a:lnTo>
                    <a:pt x="203" y="60"/>
                  </a:lnTo>
                  <a:lnTo>
                    <a:pt x="203" y="16"/>
                  </a:lnTo>
                  <a:lnTo>
                    <a:pt x="188" y="16"/>
                  </a:lnTo>
                  <a:lnTo>
                    <a:pt x="160" y="0"/>
                  </a:lnTo>
                  <a:lnTo>
                    <a:pt x="137" y="0"/>
                  </a:lnTo>
                  <a:lnTo>
                    <a:pt x="108" y="16"/>
                  </a:lnTo>
                  <a:lnTo>
                    <a:pt x="94" y="32"/>
                  </a:lnTo>
                  <a:lnTo>
                    <a:pt x="42" y="16"/>
                  </a:lnTo>
                  <a:lnTo>
                    <a:pt x="0" y="16"/>
                  </a:lnTo>
                  <a:lnTo>
                    <a:pt x="0" y="60"/>
                  </a:lnTo>
                  <a:lnTo>
                    <a:pt x="42" y="60"/>
                  </a:lnTo>
                  <a:lnTo>
                    <a:pt x="79" y="76"/>
                  </a:lnTo>
                  <a:lnTo>
                    <a:pt x="94" y="93"/>
                  </a:lnTo>
                  <a:lnTo>
                    <a:pt x="123" y="109"/>
                  </a:lnTo>
                  <a:lnTo>
                    <a:pt x="137" y="126"/>
                  </a:lnTo>
                  <a:lnTo>
                    <a:pt x="150" y="126"/>
                  </a:lnTo>
                  <a:lnTo>
                    <a:pt x="150" y="153"/>
                  </a:lnTo>
                  <a:lnTo>
                    <a:pt x="160" y="170"/>
                  </a:lnTo>
                </a:path>
              </a:pathLst>
            </a:custGeom>
            <a:solidFill>
              <a:srgbClr val="FFFF00"/>
            </a:solidFill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1" name="Freeform 8"/>
            <p:cNvSpPr>
              <a:spLocks/>
            </p:cNvSpPr>
            <p:nvPr/>
          </p:nvSpPr>
          <p:spPr bwMode="auto">
            <a:xfrm>
              <a:off x="5473700" y="4492625"/>
              <a:ext cx="1063625" cy="606425"/>
            </a:xfrm>
            <a:custGeom>
              <a:avLst/>
              <a:gdLst>
                <a:gd name="T0" fmla="*/ 2147483647 w 272"/>
                <a:gd name="T1" fmla="*/ 2147483647 h 201"/>
                <a:gd name="T2" fmla="*/ 2147483647 w 272"/>
                <a:gd name="T3" fmla="*/ 2147483647 h 201"/>
                <a:gd name="T4" fmla="*/ 2147483647 w 272"/>
                <a:gd name="T5" fmla="*/ 2147483647 h 201"/>
                <a:gd name="T6" fmla="*/ 2147483647 w 272"/>
                <a:gd name="T7" fmla="*/ 2147483647 h 201"/>
                <a:gd name="T8" fmla="*/ 2147483647 w 272"/>
                <a:gd name="T9" fmla="*/ 2147483647 h 201"/>
                <a:gd name="T10" fmla="*/ 2147483647 w 272"/>
                <a:gd name="T11" fmla="*/ 2147483647 h 201"/>
                <a:gd name="T12" fmla="*/ 2147483647 w 272"/>
                <a:gd name="T13" fmla="*/ 2147483647 h 201"/>
                <a:gd name="T14" fmla="*/ 2147483647 w 272"/>
                <a:gd name="T15" fmla="*/ 2147483647 h 201"/>
                <a:gd name="T16" fmla="*/ 2147483647 w 272"/>
                <a:gd name="T17" fmla="*/ 2147483647 h 201"/>
                <a:gd name="T18" fmla="*/ 2147483647 w 272"/>
                <a:gd name="T19" fmla="*/ 2147483647 h 201"/>
                <a:gd name="T20" fmla="*/ 2147483647 w 272"/>
                <a:gd name="T21" fmla="*/ 2147483647 h 201"/>
                <a:gd name="T22" fmla="*/ 2147483647 w 272"/>
                <a:gd name="T23" fmla="*/ 2147483647 h 201"/>
                <a:gd name="T24" fmla="*/ 2147483647 w 272"/>
                <a:gd name="T25" fmla="*/ 2147483647 h 201"/>
                <a:gd name="T26" fmla="*/ 2147483647 w 272"/>
                <a:gd name="T27" fmla="*/ 2147483647 h 201"/>
                <a:gd name="T28" fmla="*/ 2147483647 w 272"/>
                <a:gd name="T29" fmla="*/ 2147483647 h 201"/>
                <a:gd name="T30" fmla="*/ 2147483647 w 272"/>
                <a:gd name="T31" fmla="*/ 2147483647 h 201"/>
                <a:gd name="T32" fmla="*/ 2147483647 w 272"/>
                <a:gd name="T33" fmla="*/ 2147483647 h 201"/>
                <a:gd name="T34" fmla="*/ 2147483647 w 272"/>
                <a:gd name="T35" fmla="*/ 0 h 201"/>
                <a:gd name="T36" fmla="*/ 2147483647 w 272"/>
                <a:gd name="T37" fmla="*/ 0 h 201"/>
                <a:gd name="T38" fmla="*/ 2147483647 w 272"/>
                <a:gd name="T39" fmla="*/ 2147483647 h 201"/>
                <a:gd name="T40" fmla="*/ 2147483647 w 272"/>
                <a:gd name="T41" fmla="*/ 2147483647 h 201"/>
                <a:gd name="T42" fmla="*/ 2147483647 w 272"/>
                <a:gd name="T43" fmla="*/ 2147483647 h 201"/>
                <a:gd name="T44" fmla="*/ 2147483647 w 272"/>
                <a:gd name="T45" fmla="*/ 2147483647 h 201"/>
                <a:gd name="T46" fmla="*/ 0 w 272"/>
                <a:gd name="T47" fmla="*/ 2147483647 h 201"/>
                <a:gd name="T48" fmla="*/ 0 w 272"/>
                <a:gd name="T49" fmla="*/ 2147483647 h 201"/>
                <a:gd name="T50" fmla="*/ 2147483647 w 272"/>
                <a:gd name="T51" fmla="*/ 2147483647 h 201"/>
                <a:gd name="T52" fmla="*/ 2147483647 w 272"/>
                <a:gd name="T53" fmla="*/ 2147483647 h 201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272" h="201">
                  <a:moveTo>
                    <a:pt x="38" y="183"/>
                  </a:moveTo>
                  <a:lnTo>
                    <a:pt x="80" y="183"/>
                  </a:lnTo>
                  <a:lnTo>
                    <a:pt x="133" y="200"/>
                  </a:lnTo>
                  <a:lnTo>
                    <a:pt x="147" y="183"/>
                  </a:lnTo>
                  <a:lnTo>
                    <a:pt x="175" y="167"/>
                  </a:lnTo>
                  <a:lnTo>
                    <a:pt x="199" y="167"/>
                  </a:lnTo>
                  <a:lnTo>
                    <a:pt x="228" y="183"/>
                  </a:lnTo>
                  <a:lnTo>
                    <a:pt x="242" y="183"/>
                  </a:lnTo>
                  <a:lnTo>
                    <a:pt x="242" y="151"/>
                  </a:lnTo>
                  <a:lnTo>
                    <a:pt x="271" y="118"/>
                  </a:lnTo>
                  <a:lnTo>
                    <a:pt x="256" y="118"/>
                  </a:lnTo>
                  <a:lnTo>
                    <a:pt x="228" y="91"/>
                  </a:lnTo>
                  <a:lnTo>
                    <a:pt x="214" y="91"/>
                  </a:lnTo>
                  <a:lnTo>
                    <a:pt x="190" y="43"/>
                  </a:lnTo>
                  <a:lnTo>
                    <a:pt x="175" y="27"/>
                  </a:lnTo>
                  <a:lnTo>
                    <a:pt x="161" y="16"/>
                  </a:lnTo>
                  <a:lnTo>
                    <a:pt x="118" y="16"/>
                  </a:lnTo>
                  <a:lnTo>
                    <a:pt x="80" y="0"/>
                  </a:lnTo>
                  <a:lnTo>
                    <a:pt x="52" y="0"/>
                  </a:lnTo>
                  <a:lnTo>
                    <a:pt x="38" y="16"/>
                  </a:lnTo>
                  <a:lnTo>
                    <a:pt x="14" y="58"/>
                  </a:lnTo>
                  <a:lnTo>
                    <a:pt x="14" y="91"/>
                  </a:lnTo>
                  <a:lnTo>
                    <a:pt x="14" y="118"/>
                  </a:lnTo>
                  <a:lnTo>
                    <a:pt x="0" y="134"/>
                  </a:lnTo>
                  <a:lnTo>
                    <a:pt x="0" y="151"/>
                  </a:lnTo>
                  <a:lnTo>
                    <a:pt x="28" y="167"/>
                  </a:lnTo>
                  <a:lnTo>
                    <a:pt x="38" y="183"/>
                  </a:lnTo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2" name="Freeform 9"/>
            <p:cNvSpPr>
              <a:spLocks/>
            </p:cNvSpPr>
            <p:nvPr/>
          </p:nvSpPr>
          <p:spPr bwMode="auto">
            <a:xfrm>
              <a:off x="5473700" y="4492625"/>
              <a:ext cx="1063625" cy="606425"/>
            </a:xfrm>
            <a:custGeom>
              <a:avLst/>
              <a:gdLst>
                <a:gd name="T0" fmla="*/ 2147483647 w 272"/>
                <a:gd name="T1" fmla="*/ 2147483647 h 201"/>
                <a:gd name="T2" fmla="*/ 2147483647 w 272"/>
                <a:gd name="T3" fmla="*/ 2147483647 h 201"/>
                <a:gd name="T4" fmla="*/ 2147483647 w 272"/>
                <a:gd name="T5" fmla="*/ 2147483647 h 201"/>
                <a:gd name="T6" fmla="*/ 2147483647 w 272"/>
                <a:gd name="T7" fmla="*/ 2147483647 h 201"/>
                <a:gd name="T8" fmla="*/ 2147483647 w 272"/>
                <a:gd name="T9" fmla="*/ 2147483647 h 201"/>
                <a:gd name="T10" fmla="*/ 2147483647 w 272"/>
                <a:gd name="T11" fmla="*/ 2147483647 h 201"/>
                <a:gd name="T12" fmla="*/ 2147483647 w 272"/>
                <a:gd name="T13" fmla="*/ 2147483647 h 201"/>
                <a:gd name="T14" fmla="*/ 2147483647 w 272"/>
                <a:gd name="T15" fmla="*/ 2147483647 h 201"/>
                <a:gd name="T16" fmla="*/ 2147483647 w 272"/>
                <a:gd name="T17" fmla="*/ 2147483647 h 201"/>
                <a:gd name="T18" fmla="*/ 2147483647 w 272"/>
                <a:gd name="T19" fmla="*/ 2147483647 h 201"/>
                <a:gd name="T20" fmla="*/ 2147483647 w 272"/>
                <a:gd name="T21" fmla="*/ 2147483647 h 201"/>
                <a:gd name="T22" fmla="*/ 2147483647 w 272"/>
                <a:gd name="T23" fmla="*/ 2147483647 h 201"/>
                <a:gd name="T24" fmla="*/ 2147483647 w 272"/>
                <a:gd name="T25" fmla="*/ 2147483647 h 201"/>
                <a:gd name="T26" fmla="*/ 2147483647 w 272"/>
                <a:gd name="T27" fmla="*/ 2147483647 h 201"/>
                <a:gd name="T28" fmla="*/ 2147483647 w 272"/>
                <a:gd name="T29" fmla="*/ 2147483647 h 201"/>
                <a:gd name="T30" fmla="*/ 2147483647 w 272"/>
                <a:gd name="T31" fmla="*/ 2147483647 h 201"/>
                <a:gd name="T32" fmla="*/ 2147483647 w 272"/>
                <a:gd name="T33" fmla="*/ 2147483647 h 201"/>
                <a:gd name="T34" fmla="*/ 2147483647 w 272"/>
                <a:gd name="T35" fmla="*/ 0 h 201"/>
                <a:gd name="T36" fmla="*/ 2147483647 w 272"/>
                <a:gd name="T37" fmla="*/ 0 h 201"/>
                <a:gd name="T38" fmla="*/ 2147483647 w 272"/>
                <a:gd name="T39" fmla="*/ 2147483647 h 201"/>
                <a:gd name="T40" fmla="*/ 2147483647 w 272"/>
                <a:gd name="T41" fmla="*/ 2147483647 h 201"/>
                <a:gd name="T42" fmla="*/ 2147483647 w 272"/>
                <a:gd name="T43" fmla="*/ 2147483647 h 201"/>
                <a:gd name="T44" fmla="*/ 2147483647 w 272"/>
                <a:gd name="T45" fmla="*/ 2147483647 h 201"/>
                <a:gd name="T46" fmla="*/ 0 w 272"/>
                <a:gd name="T47" fmla="*/ 2147483647 h 201"/>
                <a:gd name="T48" fmla="*/ 0 w 272"/>
                <a:gd name="T49" fmla="*/ 2147483647 h 201"/>
                <a:gd name="T50" fmla="*/ 2147483647 w 272"/>
                <a:gd name="T51" fmla="*/ 2147483647 h 201"/>
                <a:gd name="T52" fmla="*/ 2147483647 w 272"/>
                <a:gd name="T53" fmla="*/ 2147483647 h 201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272" h="201">
                  <a:moveTo>
                    <a:pt x="38" y="183"/>
                  </a:moveTo>
                  <a:lnTo>
                    <a:pt x="80" y="183"/>
                  </a:lnTo>
                  <a:lnTo>
                    <a:pt x="133" y="200"/>
                  </a:lnTo>
                  <a:lnTo>
                    <a:pt x="147" y="183"/>
                  </a:lnTo>
                  <a:lnTo>
                    <a:pt x="175" y="167"/>
                  </a:lnTo>
                  <a:lnTo>
                    <a:pt x="199" y="167"/>
                  </a:lnTo>
                  <a:lnTo>
                    <a:pt x="228" y="183"/>
                  </a:lnTo>
                  <a:lnTo>
                    <a:pt x="242" y="183"/>
                  </a:lnTo>
                  <a:lnTo>
                    <a:pt x="242" y="151"/>
                  </a:lnTo>
                  <a:lnTo>
                    <a:pt x="271" y="118"/>
                  </a:lnTo>
                  <a:lnTo>
                    <a:pt x="256" y="118"/>
                  </a:lnTo>
                  <a:lnTo>
                    <a:pt x="228" y="91"/>
                  </a:lnTo>
                  <a:lnTo>
                    <a:pt x="214" y="91"/>
                  </a:lnTo>
                  <a:lnTo>
                    <a:pt x="190" y="43"/>
                  </a:lnTo>
                  <a:lnTo>
                    <a:pt x="175" y="27"/>
                  </a:lnTo>
                  <a:lnTo>
                    <a:pt x="161" y="16"/>
                  </a:lnTo>
                  <a:lnTo>
                    <a:pt x="118" y="16"/>
                  </a:lnTo>
                  <a:lnTo>
                    <a:pt x="80" y="0"/>
                  </a:lnTo>
                  <a:lnTo>
                    <a:pt x="52" y="0"/>
                  </a:lnTo>
                  <a:lnTo>
                    <a:pt x="38" y="16"/>
                  </a:lnTo>
                  <a:lnTo>
                    <a:pt x="14" y="58"/>
                  </a:lnTo>
                  <a:lnTo>
                    <a:pt x="14" y="91"/>
                  </a:lnTo>
                  <a:lnTo>
                    <a:pt x="14" y="118"/>
                  </a:lnTo>
                  <a:lnTo>
                    <a:pt x="0" y="134"/>
                  </a:lnTo>
                  <a:lnTo>
                    <a:pt x="0" y="151"/>
                  </a:lnTo>
                  <a:lnTo>
                    <a:pt x="28" y="167"/>
                  </a:lnTo>
                  <a:lnTo>
                    <a:pt x="38" y="183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3" name="Freeform 10"/>
            <p:cNvSpPr>
              <a:spLocks/>
            </p:cNvSpPr>
            <p:nvPr/>
          </p:nvSpPr>
          <p:spPr bwMode="auto">
            <a:xfrm>
              <a:off x="5684838" y="4068763"/>
              <a:ext cx="1374775" cy="788987"/>
            </a:xfrm>
            <a:custGeom>
              <a:avLst/>
              <a:gdLst>
                <a:gd name="T0" fmla="*/ 2147483647 w 352"/>
                <a:gd name="T1" fmla="*/ 2147483647 h 261"/>
                <a:gd name="T2" fmla="*/ 2147483647 w 352"/>
                <a:gd name="T3" fmla="*/ 2147483647 h 261"/>
                <a:gd name="T4" fmla="*/ 2147483647 w 352"/>
                <a:gd name="T5" fmla="*/ 2147483647 h 261"/>
                <a:gd name="T6" fmla="*/ 2147483647 w 352"/>
                <a:gd name="T7" fmla="*/ 2147483647 h 261"/>
                <a:gd name="T8" fmla="*/ 2147483647 w 352"/>
                <a:gd name="T9" fmla="*/ 2147483647 h 261"/>
                <a:gd name="T10" fmla="*/ 2147483647 w 352"/>
                <a:gd name="T11" fmla="*/ 2147483647 h 261"/>
                <a:gd name="T12" fmla="*/ 2147483647 w 352"/>
                <a:gd name="T13" fmla="*/ 2147483647 h 261"/>
                <a:gd name="T14" fmla="*/ 2147483647 w 352"/>
                <a:gd name="T15" fmla="*/ 2147483647 h 261"/>
                <a:gd name="T16" fmla="*/ 2147483647 w 352"/>
                <a:gd name="T17" fmla="*/ 2147483647 h 261"/>
                <a:gd name="T18" fmla="*/ 2147483647 w 352"/>
                <a:gd name="T19" fmla="*/ 2147483647 h 261"/>
                <a:gd name="T20" fmla="*/ 2147483647 w 352"/>
                <a:gd name="T21" fmla="*/ 2147483647 h 261"/>
                <a:gd name="T22" fmla="*/ 2147483647 w 352"/>
                <a:gd name="T23" fmla="*/ 0 h 261"/>
                <a:gd name="T24" fmla="*/ 2147483647 w 352"/>
                <a:gd name="T25" fmla="*/ 2147483647 h 261"/>
                <a:gd name="T26" fmla="*/ 2147483647 w 352"/>
                <a:gd name="T27" fmla="*/ 0 h 261"/>
                <a:gd name="T28" fmla="*/ 2147483647 w 352"/>
                <a:gd name="T29" fmla="*/ 0 h 261"/>
                <a:gd name="T30" fmla="*/ 2147483647 w 352"/>
                <a:gd name="T31" fmla="*/ 2147483647 h 261"/>
                <a:gd name="T32" fmla="*/ 2147483647 w 352"/>
                <a:gd name="T33" fmla="*/ 2147483647 h 261"/>
                <a:gd name="T34" fmla="*/ 2147483647 w 352"/>
                <a:gd name="T35" fmla="*/ 2147483647 h 261"/>
                <a:gd name="T36" fmla="*/ 0 w 352"/>
                <a:gd name="T37" fmla="*/ 2147483647 h 261"/>
                <a:gd name="T38" fmla="*/ 2147483647 w 352"/>
                <a:gd name="T39" fmla="*/ 2147483647 h 261"/>
                <a:gd name="T40" fmla="*/ 2147483647 w 352"/>
                <a:gd name="T41" fmla="*/ 2147483647 h 261"/>
                <a:gd name="T42" fmla="*/ 2147483647 w 352"/>
                <a:gd name="T43" fmla="*/ 2147483647 h 261"/>
                <a:gd name="T44" fmla="*/ 2147483647 w 352"/>
                <a:gd name="T45" fmla="*/ 2147483647 h 261"/>
                <a:gd name="T46" fmla="*/ 2147483647 w 352"/>
                <a:gd name="T47" fmla="*/ 2147483647 h 261"/>
                <a:gd name="T48" fmla="*/ 2147483647 w 352"/>
                <a:gd name="T49" fmla="*/ 2147483647 h 261"/>
                <a:gd name="T50" fmla="*/ 2147483647 w 352"/>
                <a:gd name="T51" fmla="*/ 2147483647 h 261"/>
                <a:gd name="T52" fmla="*/ 2147483647 w 352"/>
                <a:gd name="T53" fmla="*/ 2147483647 h 261"/>
                <a:gd name="T54" fmla="*/ 2147483647 w 352"/>
                <a:gd name="T55" fmla="*/ 2147483647 h 261"/>
                <a:gd name="T56" fmla="*/ 2147483647 w 352"/>
                <a:gd name="T57" fmla="*/ 2147483647 h 261"/>
                <a:gd name="T58" fmla="*/ 2147483647 w 352"/>
                <a:gd name="T59" fmla="*/ 2147483647 h 261"/>
                <a:gd name="T60" fmla="*/ 2147483647 w 352"/>
                <a:gd name="T61" fmla="*/ 2147483647 h 261"/>
                <a:gd name="T62" fmla="*/ 2147483647 w 352"/>
                <a:gd name="T63" fmla="*/ 2147483647 h 261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352" h="261">
                  <a:moveTo>
                    <a:pt x="336" y="168"/>
                  </a:moveTo>
                  <a:lnTo>
                    <a:pt x="336" y="157"/>
                  </a:lnTo>
                  <a:lnTo>
                    <a:pt x="351" y="141"/>
                  </a:lnTo>
                  <a:lnTo>
                    <a:pt x="322" y="141"/>
                  </a:lnTo>
                  <a:lnTo>
                    <a:pt x="298" y="141"/>
                  </a:lnTo>
                  <a:lnTo>
                    <a:pt x="270" y="124"/>
                  </a:lnTo>
                  <a:lnTo>
                    <a:pt x="256" y="92"/>
                  </a:lnTo>
                  <a:lnTo>
                    <a:pt x="256" y="76"/>
                  </a:lnTo>
                  <a:lnTo>
                    <a:pt x="241" y="65"/>
                  </a:lnTo>
                  <a:lnTo>
                    <a:pt x="241" y="32"/>
                  </a:lnTo>
                  <a:lnTo>
                    <a:pt x="227" y="16"/>
                  </a:lnTo>
                  <a:lnTo>
                    <a:pt x="203" y="0"/>
                  </a:lnTo>
                  <a:lnTo>
                    <a:pt x="161" y="16"/>
                  </a:lnTo>
                  <a:lnTo>
                    <a:pt x="137" y="0"/>
                  </a:lnTo>
                  <a:lnTo>
                    <a:pt x="94" y="0"/>
                  </a:lnTo>
                  <a:lnTo>
                    <a:pt x="66" y="48"/>
                  </a:lnTo>
                  <a:lnTo>
                    <a:pt x="42" y="92"/>
                  </a:lnTo>
                  <a:lnTo>
                    <a:pt x="14" y="124"/>
                  </a:lnTo>
                  <a:lnTo>
                    <a:pt x="0" y="141"/>
                  </a:lnTo>
                  <a:lnTo>
                    <a:pt x="28" y="141"/>
                  </a:lnTo>
                  <a:lnTo>
                    <a:pt x="66" y="157"/>
                  </a:lnTo>
                  <a:lnTo>
                    <a:pt x="109" y="157"/>
                  </a:lnTo>
                  <a:lnTo>
                    <a:pt x="123" y="168"/>
                  </a:lnTo>
                  <a:lnTo>
                    <a:pt x="137" y="184"/>
                  </a:lnTo>
                  <a:lnTo>
                    <a:pt x="161" y="232"/>
                  </a:lnTo>
                  <a:lnTo>
                    <a:pt x="176" y="232"/>
                  </a:lnTo>
                  <a:lnTo>
                    <a:pt x="203" y="260"/>
                  </a:lnTo>
                  <a:lnTo>
                    <a:pt x="218" y="260"/>
                  </a:lnTo>
                  <a:lnTo>
                    <a:pt x="227" y="249"/>
                  </a:lnTo>
                  <a:lnTo>
                    <a:pt x="270" y="216"/>
                  </a:lnTo>
                  <a:lnTo>
                    <a:pt x="308" y="184"/>
                  </a:lnTo>
                  <a:lnTo>
                    <a:pt x="336" y="168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4" name="Freeform 11"/>
            <p:cNvSpPr>
              <a:spLocks/>
            </p:cNvSpPr>
            <p:nvPr/>
          </p:nvSpPr>
          <p:spPr bwMode="auto">
            <a:xfrm>
              <a:off x="5684838" y="4068763"/>
              <a:ext cx="1374775" cy="788987"/>
            </a:xfrm>
            <a:custGeom>
              <a:avLst/>
              <a:gdLst>
                <a:gd name="T0" fmla="*/ 2147483647 w 352"/>
                <a:gd name="T1" fmla="*/ 2147483647 h 261"/>
                <a:gd name="T2" fmla="*/ 2147483647 w 352"/>
                <a:gd name="T3" fmla="*/ 2147483647 h 261"/>
                <a:gd name="T4" fmla="*/ 2147483647 w 352"/>
                <a:gd name="T5" fmla="*/ 2147483647 h 261"/>
                <a:gd name="T6" fmla="*/ 2147483647 w 352"/>
                <a:gd name="T7" fmla="*/ 2147483647 h 261"/>
                <a:gd name="T8" fmla="*/ 2147483647 w 352"/>
                <a:gd name="T9" fmla="*/ 2147483647 h 261"/>
                <a:gd name="T10" fmla="*/ 2147483647 w 352"/>
                <a:gd name="T11" fmla="*/ 2147483647 h 261"/>
                <a:gd name="T12" fmla="*/ 2147483647 w 352"/>
                <a:gd name="T13" fmla="*/ 2147483647 h 261"/>
                <a:gd name="T14" fmla="*/ 2147483647 w 352"/>
                <a:gd name="T15" fmla="*/ 2147483647 h 261"/>
                <a:gd name="T16" fmla="*/ 2147483647 w 352"/>
                <a:gd name="T17" fmla="*/ 2147483647 h 261"/>
                <a:gd name="T18" fmla="*/ 2147483647 w 352"/>
                <a:gd name="T19" fmla="*/ 2147483647 h 261"/>
                <a:gd name="T20" fmla="*/ 2147483647 w 352"/>
                <a:gd name="T21" fmla="*/ 2147483647 h 261"/>
                <a:gd name="T22" fmla="*/ 2147483647 w 352"/>
                <a:gd name="T23" fmla="*/ 0 h 261"/>
                <a:gd name="T24" fmla="*/ 2147483647 w 352"/>
                <a:gd name="T25" fmla="*/ 2147483647 h 261"/>
                <a:gd name="T26" fmla="*/ 2147483647 w 352"/>
                <a:gd name="T27" fmla="*/ 0 h 261"/>
                <a:gd name="T28" fmla="*/ 2147483647 w 352"/>
                <a:gd name="T29" fmla="*/ 0 h 261"/>
                <a:gd name="T30" fmla="*/ 2147483647 w 352"/>
                <a:gd name="T31" fmla="*/ 2147483647 h 261"/>
                <a:gd name="T32" fmla="*/ 2147483647 w 352"/>
                <a:gd name="T33" fmla="*/ 2147483647 h 261"/>
                <a:gd name="T34" fmla="*/ 2147483647 w 352"/>
                <a:gd name="T35" fmla="*/ 2147483647 h 261"/>
                <a:gd name="T36" fmla="*/ 0 w 352"/>
                <a:gd name="T37" fmla="*/ 2147483647 h 261"/>
                <a:gd name="T38" fmla="*/ 2147483647 w 352"/>
                <a:gd name="T39" fmla="*/ 2147483647 h 261"/>
                <a:gd name="T40" fmla="*/ 2147483647 w 352"/>
                <a:gd name="T41" fmla="*/ 2147483647 h 261"/>
                <a:gd name="T42" fmla="*/ 2147483647 w 352"/>
                <a:gd name="T43" fmla="*/ 2147483647 h 261"/>
                <a:gd name="T44" fmla="*/ 2147483647 w 352"/>
                <a:gd name="T45" fmla="*/ 2147483647 h 261"/>
                <a:gd name="T46" fmla="*/ 2147483647 w 352"/>
                <a:gd name="T47" fmla="*/ 2147483647 h 261"/>
                <a:gd name="T48" fmla="*/ 2147483647 w 352"/>
                <a:gd name="T49" fmla="*/ 2147483647 h 261"/>
                <a:gd name="T50" fmla="*/ 2147483647 w 352"/>
                <a:gd name="T51" fmla="*/ 2147483647 h 261"/>
                <a:gd name="T52" fmla="*/ 2147483647 w 352"/>
                <a:gd name="T53" fmla="*/ 2147483647 h 261"/>
                <a:gd name="T54" fmla="*/ 2147483647 w 352"/>
                <a:gd name="T55" fmla="*/ 2147483647 h 261"/>
                <a:gd name="T56" fmla="*/ 2147483647 w 352"/>
                <a:gd name="T57" fmla="*/ 2147483647 h 261"/>
                <a:gd name="T58" fmla="*/ 2147483647 w 352"/>
                <a:gd name="T59" fmla="*/ 2147483647 h 261"/>
                <a:gd name="T60" fmla="*/ 2147483647 w 352"/>
                <a:gd name="T61" fmla="*/ 2147483647 h 261"/>
                <a:gd name="T62" fmla="*/ 2147483647 w 352"/>
                <a:gd name="T63" fmla="*/ 2147483647 h 261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352" h="261">
                  <a:moveTo>
                    <a:pt x="336" y="168"/>
                  </a:moveTo>
                  <a:lnTo>
                    <a:pt x="336" y="157"/>
                  </a:lnTo>
                  <a:lnTo>
                    <a:pt x="351" y="141"/>
                  </a:lnTo>
                  <a:lnTo>
                    <a:pt x="322" y="141"/>
                  </a:lnTo>
                  <a:lnTo>
                    <a:pt x="298" y="141"/>
                  </a:lnTo>
                  <a:lnTo>
                    <a:pt x="270" y="124"/>
                  </a:lnTo>
                  <a:lnTo>
                    <a:pt x="256" y="92"/>
                  </a:lnTo>
                  <a:lnTo>
                    <a:pt x="256" y="76"/>
                  </a:lnTo>
                  <a:lnTo>
                    <a:pt x="241" y="65"/>
                  </a:lnTo>
                  <a:lnTo>
                    <a:pt x="241" y="32"/>
                  </a:lnTo>
                  <a:lnTo>
                    <a:pt x="227" y="16"/>
                  </a:lnTo>
                  <a:lnTo>
                    <a:pt x="203" y="0"/>
                  </a:lnTo>
                  <a:lnTo>
                    <a:pt x="161" y="16"/>
                  </a:lnTo>
                  <a:lnTo>
                    <a:pt x="137" y="0"/>
                  </a:lnTo>
                  <a:lnTo>
                    <a:pt x="94" y="0"/>
                  </a:lnTo>
                  <a:lnTo>
                    <a:pt x="66" y="48"/>
                  </a:lnTo>
                  <a:lnTo>
                    <a:pt x="42" y="92"/>
                  </a:lnTo>
                  <a:lnTo>
                    <a:pt x="14" y="124"/>
                  </a:lnTo>
                  <a:lnTo>
                    <a:pt x="0" y="141"/>
                  </a:lnTo>
                  <a:lnTo>
                    <a:pt x="28" y="141"/>
                  </a:lnTo>
                  <a:lnTo>
                    <a:pt x="66" y="157"/>
                  </a:lnTo>
                  <a:lnTo>
                    <a:pt x="109" y="157"/>
                  </a:lnTo>
                  <a:lnTo>
                    <a:pt x="123" y="168"/>
                  </a:lnTo>
                  <a:lnTo>
                    <a:pt x="137" y="184"/>
                  </a:lnTo>
                  <a:lnTo>
                    <a:pt x="161" y="232"/>
                  </a:lnTo>
                  <a:lnTo>
                    <a:pt x="176" y="232"/>
                  </a:lnTo>
                  <a:lnTo>
                    <a:pt x="203" y="260"/>
                  </a:lnTo>
                  <a:lnTo>
                    <a:pt x="218" y="260"/>
                  </a:lnTo>
                  <a:lnTo>
                    <a:pt x="227" y="249"/>
                  </a:lnTo>
                  <a:lnTo>
                    <a:pt x="270" y="216"/>
                  </a:lnTo>
                  <a:lnTo>
                    <a:pt x="308" y="184"/>
                  </a:lnTo>
                  <a:lnTo>
                    <a:pt x="336" y="168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5" name="Freeform 12"/>
            <p:cNvSpPr>
              <a:spLocks/>
            </p:cNvSpPr>
            <p:nvPr/>
          </p:nvSpPr>
          <p:spPr bwMode="auto">
            <a:xfrm>
              <a:off x="6935788" y="4214813"/>
              <a:ext cx="749300" cy="368300"/>
            </a:xfrm>
            <a:custGeom>
              <a:avLst/>
              <a:gdLst>
                <a:gd name="T0" fmla="*/ 2147483647 w 192"/>
                <a:gd name="T1" fmla="*/ 2147483647 h 122"/>
                <a:gd name="T2" fmla="*/ 2147483647 w 192"/>
                <a:gd name="T3" fmla="*/ 2147483647 h 122"/>
                <a:gd name="T4" fmla="*/ 2147483647 w 192"/>
                <a:gd name="T5" fmla="*/ 2147483647 h 122"/>
                <a:gd name="T6" fmla="*/ 0 w 192"/>
                <a:gd name="T7" fmla="*/ 2147483647 h 122"/>
                <a:gd name="T8" fmla="*/ 2147483647 w 192"/>
                <a:gd name="T9" fmla="*/ 2147483647 h 122"/>
                <a:gd name="T10" fmla="*/ 2147483647 w 192"/>
                <a:gd name="T11" fmla="*/ 2147483647 h 122"/>
                <a:gd name="T12" fmla="*/ 2147483647 w 192"/>
                <a:gd name="T13" fmla="*/ 2147483647 h 122"/>
                <a:gd name="T14" fmla="*/ 2147483647 w 192"/>
                <a:gd name="T15" fmla="*/ 2147483647 h 122"/>
                <a:gd name="T16" fmla="*/ 2147483647 w 192"/>
                <a:gd name="T17" fmla="*/ 2147483647 h 122"/>
                <a:gd name="T18" fmla="*/ 2147483647 w 192"/>
                <a:gd name="T19" fmla="*/ 0 h 122"/>
                <a:gd name="T20" fmla="*/ 2147483647 w 192"/>
                <a:gd name="T21" fmla="*/ 2147483647 h 122"/>
                <a:gd name="T22" fmla="*/ 2147483647 w 192"/>
                <a:gd name="T23" fmla="*/ 2147483647 h 122"/>
                <a:gd name="T24" fmla="*/ 2147483647 w 192"/>
                <a:gd name="T25" fmla="*/ 2147483647 h 122"/>
                <a:gd name="T26" fmla="*/ 2147483647 w 192"/>
                <a:gd name="T27" fmla="*/ 2147483647 h 122"/>
                <a:gd name="T28" fmla="*/ 2147483647 w 192"/>
                <a:gd name="T29" fmla="*/ 2147483647 h 122"/>
                <a:gd name="T30" fmla="*/ 2147483647 w 192"/>
                <a:gd name="T31" fmla="*/ 2147483647 h 122"/>
                <a:gd name="T32" fmla="*/ 2147483647 w 192"/>
                <a:gd name="T33" fmla="*/ 2147483647 h 122"/>
                <a:gd name="T34" fmla="*/ 2147483647 w 192"/>
                <a:gd name="T35" fmla="*/ 2147483647 h 12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92" h="122">
                  <a:moveTo>
                    <a:pt x="14" y="121"/>
                  </a:moveTo>
                  <a:lnTo>
                    <a:pt x="14" y="110"/>
                  </a:lnTo>
                  <a:lnTo>
                    <a:pt x="28" y="93"/>
                  </a:lnTo>
                  <a:lnTo>
                    <a:pt x="0" y="93"/>
                  </a:lnTo>
                  <a:lnTo>
                    <a:pt x="28" y="77"/>
                  </a:lnTo>
                  <a:lnTo>
                    <a:pt x="57" y="60"/>
                  </a:lnTo>
                  <a:lnTo>
                    <a:pt x="81" y="60"/>
                  </a:lnTo>
                  <a:lnTo>
                    <a:pt x="109" y="44"/>
                  </a:lnTo>
                  <a:lnTo>
                    <a:pt x="123" y="16"/>
                  </a:lnTo>
                  <a:lnTo>
                    <a:pt x="138" y="0"/>
                  </a:lnTo>
                  <a:lnTo>
                    <a:pt x="147" y="27"/>
                  </a:lnTo>
                  <a:lnTo>
                    <a:pt x="191" y="27"/>
                  </a:lnTo>
                  <a:lnTo>
                    <a:pt x="176" y="44"/>
                  </a:lnTo>
                  <a:lnTo>
                    <a:pt x="176" y="60"/>
                  </a:lnTo>
                  <a:lnTo>
                    <a:pt x="147" y="77"/>
                  </a:lnTo>
                  <a:lnTo>
                    <a:pt x="138" y="110"/>
                  </a:lnTo>
                  <a:lnTo>
                    <a:pt x="66" y="110"/>
                  </a:lnTo>
                  <a:lnTo>
                    <a:pt x="14" y="121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6" name="Freeform 13"/>
            <p:cNvSpPr>
              <a:spLocks/>
            </p:cNvSpPr>
            <p:nvPr/>
          </p:nvSpPr>
          <p:spPr bwMode="auto">
            <a:xfrm>
              <a:off x="6935788" y="4214813"/>
              <a:ext cx="749300" cy="368300"/>
            </a:xfrm>
            <a:custGeom>
              <a:avLst/>
              <a:gdLst>
                <a:gd name="T0" fmla="*/ 2147483647 w 192"/>
                <a:gd name="T1" fmla="*/ 2147483647 h 122"/>
                <a:gd name="T2" fmla="*/ 2147483647 w 192"/>
                <a:gd name="T3" fmla="*/ 2147483647 h 122"/>
                <a:gd name="T4" fmla="*/ 2147483647 w 192"/>
                <a:gd name="T5" fmla="*/ 2147483647 h 122"/>
                <a:gd name="T6" fmla="*/ 0 w 192"/>
                <a:gd name="T7" fmla="*/ 2147483647 h 122"/>
                <a:gd name="T8" fmla="*/ 2147483647 w 192"/>
                <a:gd name="T9" fmla="*/ 2147483647 h 122"/>
                <a:gd name="T10" fmla="*/ 2147483647 w 192"/>
                <a:gd name="T11" fmla="*/ 2147483647 h 122"/>
                <a:gd name="T12" fmla="*/ 2147483647 w 192"/>
                <a:gd name="T13" fmla="*/ 2147483647 h 122"/>
                <a:gd name="T14" fmla="*/ 2147483647 w 192"/>
                <a:gd name="T15" fmla="*/ 2147483647 h 122"/>
                <a:gd name="T16" fmla="*/ 2147483647 w 192"/>
                <a:gd name="T17" fmla="*/ 2147483647 h 122"/>
                <a:gd name="T18" fmla="*/ 2147483647 w 192"/>
                <a:gd name="T19" fmla="*/ 0 h 122"/>
                <a:gd name="T20" fmla="*/ 2147483647 w 192"/>
                <a:gd name="T21" fmla="*/ 2147483647 h 122"/>
                <a:gd name="T22" fmla="*/ 2147483647 w 192"/>
                <a:gd name="T23" fmla="*/ 2147483647 h 122"/>
                <a:gd name="T24" fmla="*/ 2147483647 w 192"/>
                <a:gd name="T25" fmla="*/ 2147483647 h 122"/>
                <a:gd name="T26" fmla="*/ 2147483647 w 192"/>
                <a:gd name="T27" fmla="*/ 2147483647 h 122"/>
                <a:gd name="T28" fmla="*/ 2147483647 w 192"/>
                <a:gd name="T29" fmla="*/ 2147483647 h 122"/>
                <a:gd name="T30" fmla="*/ 2147483647 w 192"/>
                <a:gd name="T31" fmla="*/ 2147483647 h 122"/>
                <a:gd name="T32" fmla="*/ 2147483647 w 192"/>
                <a:gd name="T33" fmla="*/ 2147483647 h 122"/>
                <a:gd name="T34" fmla="*/ 2147483647 w 192"/>
                <a:gd name="T35" fmla="*/ 2147483647 h 12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92" h="122">
                  <a:moveTo>
                    <a:pt x="14" y="121"/>
                  </a:moveTo>
                  <a:lnTo>
                    <a:pt x="14" y="110"/>
                  </a:lnTo>
                  <a:lnTo>
                    <a:pt x="28" y="93"/>
                  </a:lnTo>
                  <a:lnTo>
                    <a:pt x="0" y="93"/>
                  </a:lnTo>
                  <a:lnTo>
                    <a:pt x="28" y="77"/>
                  </a:lnTo>
                  <a:lnTo>
                    <a:pt x="57" y="60"/>
                  </a:lnTo>
                  <a:lnTo>
                    <a:pt x="81" y="60"/>
                  </a:lnTo>
                  <a:lnTo>
                    <a:pt x="109" y="44"/>
                  </a:lnTo>
                  <a:lnTo>
                    <a:pt x="123" y="16"/>
                  </a:lnTo>
                  <a:lnTo>
                    <a:pt x="138" y="0"/>
                  </a:lnTo>
                  <a:lnTo>
                    <a:pt x="147" y="27"/>
                  </a:lnTo>
                  <a:lnTo>
                    <a:pt x="191" y="27"/>
                  </a:lnTo>
                  <a:lnTo>
                    <a:pt x="176" y="44"/>
                  </a:lnTo>
                  <a:lnTo>
                    <a:pt x="176" y="60"/>
                  </a:lnTo>
                  <a:lnTo>
                    <a:pt x="147" y="77"/>
                  </a:lnTo>
                  <a:lnTo>
                    <a:pt x="138" y="110"/>
                  </a:lnTo>
                  <a:lnTo>
                    <a:pt x="66" y="110"/>
                  </a:lnTo>
                  <a:lnTo>
                    <a:pt x="14" y="121"/>
                  </a:lnTo>
                </a:path>
              </a:pathLst>
            </a:custGeom>
            <a:solidFill>
              <a:srgbClr val="FFFF00"/>
            </a:solidFill>
            <a:ln w="19050" cap="rnd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" name="Freeform 14"/>
            <p:cNvSpPr>
              <a:spLocks/>
            </p:cNvSpPr>
            <p:nvPr/>
          </p:nvSpPr>
          <p:spPr bwMode="auto">
            <a:xfrm>
              <a:off x="7488238" y="3790950"/>
              <a:ext cx="411162" cy="514350"/>
            </a:xfrm>
            <a:custGeom>
              <a:avLst/>
              <a:gdLst>
                <a:gd name="T0" fmla="*/ 2147483647 w 106"/>
                <a:gd name="T1" fmla="*/ 2147483647 h 170"/>
                <a:gd name="T2" fmla="*/ 2147483647 w 106"/>
                <a:gd name="T3" fmla="*/ 2147483647 h 170"/>
                <a:gd name="T4" fmla="*/ 2147483647 w 106"/>
                <a:gd name="T5" fmla="*/ 2147483647 h 170"/>
                <a:gd name="T6" fmla="*/ 2147483647 w 106"/>
                <a:gd name="T7" fmla="*/ 2147483647 h 170"/>
                <a:gd name="T8" fmla="*/ 2147483647 w 106"/>
                <a:gd name="T9" fmla="*/ 0 h 170"/>
                <a:gd name="T10" fmla="*/ 2147483647 w 106"/>
                <a:gd name="T11" fmla="*/ 0 h 170"/>
                <a:gd name="T12" fmla="*/ 2147483647 w 106"/>
                <a:gd name="T13" fmla="*/ 2147483647 h 170"/>
                <a:gd name="T14" fmla="*/ 2147483647 w 106"/>
                <a:gd name="T15" fmla="*/ 2147483647 h 170"/>
                <a:gd name="T16" fmla="*/ 2147483647 w 106"/>
                <a:gd name="T17" fmla="*/ 2147483647 h 170"/>
                <a:gd name="T18" fmla="*/ 2147483647 w 106"/>
                <a:gd name="T19" fmla="*/ 2147483647 h 170"/>
                <a:gd name="T20" fmla="*/ 2147483647 w 106"/>
                <a:gd name="T21" fmla="*/ 2147483647 h 170"/>
                <a:gd name="T22" fmla="*/ 0 w 106"/>
                <a:gd name="T23" fmla="*/ 2147483647 h 170"/>
                <a:gd name="T24" fmla="*/ 2147483647 w 106"/>
                <a:gd name="T25" fmla="*/ 2147483647 h 170"/>
                <a:gd name="T26" fmla="*/ 2147483647 w 106"/>
                <a:gd name="T27" fmla="*/ 2147483647 h 17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06" h="170">
                  <a:moveTo>
                    <a:pt x="53" y="169"/>
                  </a:moveTo>
                  <a:lnTo>
                    <a:pt x="81" y="109"/>
                  </a:lnTo>
                  <a:lnTo>
                    <a:pt x="90" y="49"/>
                  </a:lnTo>
                  <a:lnTo>
                    <a:pt x="105" y="16"/>
                  </a:lnTo>
                  <a:lnTo>
                    <a:pt x="90" y="0"/>
                  </a:lnTo>
                  <a:lnTo>
                    <a:pt x="66" y="0"/>
                  </a:lnTo>
                  <a:lnTo>
                    <a:pt x="53" y="16"/>
                  </a:lnTo>
                  <a:lnTo>
                    <a:pt x="53" y="32"/>
                  </a:lnTo>
                  <a:lnTo>
                    <a:pt x="38" y="65"/>
                  </a:lnTo>
                  <a:lnTo>
                    <a:pt x="38" y="76"/>
                  </a:lnTo>
                  <a:lnTo>
                    <a:pt x="9" y="109"/>
                  </a:lnTo>
                  <a:lnTo>
                    <a:pt x="0" y="141"/>
                  </a:lnTo>
                  <a:lnTo>
                    <a:pt x="9" y="169"/>
                  </a:lnTo>
                  <a:lnTo>
                    <a:pt x="53" y="16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8" name="Freeform 15"/>
            <p:cNvSpPr>
              <a:spLocks/>
            </p:cNvSpPr>
            <p:nvPr/>
          </p:nvSpPr>
          <p:spPr bwMode="auto">
            <a:xfrm>
              <a:off x="7488238" y="3790950"/>
              <a:ext cx="411162" cy="514350"/>
            </a:xfrm>
            <a:custGeom>
              <a:avLst/>
              <a:gdLst>
                <a:gd name="T0" fmla="*/ 2147483647 w 106"/>
                <a:gd name="T1" fmla="*/ 2147483647 h 170"/>
                <a:gd name="T2" fmla="*/ 2147483647 w 106"/>
                <a:gd name="T3" fmla="*/ 2147483647 h 170"/>
                <a:gd name="T4" fmla="*/ 2147483647 w 106"/>
                <a:gd name="T5" fmla="*/ 2147483647 h 170"/>
                <a:gd name="T6" fmla="*/ 2147483647 w 106"/>
                <a:gd name="T7" fmla="*/ 2147483647 h 170"/>
                <a:gd name="T8" fmla="*/ 2147483647 w 106"/>
                <a:gd name="T9" fmla="*/ 0 h 170"/>
                <a:gd name="T10" fmla="*/ 2147483647 w 106"/>
                <a:gd name="T11" fmla="*/ 0 h 170"/>
                <a:gd name="T12" fmla="*/ 2147483647 w 106"/>
                <a:gd name="T13" fmla="*/ 2147483647 h 170"/>
                <a:gd name="T14" fmla="*/ 2147483647 w 106"/>
                <a:gd name="T15" fmla="*/ 2147483647 h 170"/>
                <a:gd name="T16" fmla="*/ 2147483647 w 106"/>
                <a:gd name="T17" fmla="*/ 2147483647 h 170"/>
                <a:gd name="T18" fmla="*/ 2147483647 w 106"/>
                <a:gd name="T19" fmla="*/ 2147483647 h 170"/>
                <a:gd name="T20" fmla="*/ 2147483647 w 106"/>
                <a:gd name="T21" fmla="*/ 2147483647 h 170"/>
                <a:gd name="T22" fmla="*/ 0 w 106"/>
                <a:gd name="T23" fmla="*/ 2147483647 h 170"/>
                <a:gd name="T24" fmla="*/ 2147483647 w 106"/>
                <a:gd name="T25" fmla="*/ 2147483647 h 170"/>
                <a:gd name="T26" fmla="*/ 2147483647 w 106"/>
                <a:gd name="T27" fmla="*/ 2147483647 h 17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06" h="170">
                  <a:moveTo>
                    <a:pt x="53" y="169"/>
                  </a:moveTo>
                  <a:lnTo>
                    <a:pt x="81" y="109"/>
                  </a:lnTo>
                  <a:lnTo>
                    <a:pt x="90" y="49"/>
                  </a:lnTo>
                  <a:lnTo>
                    <a:pt x="105" y="16"/>
                  </a:lnTo>
                  <a:lnTo>
                    <a:pt x="90" y="0"/>
                  </a:lnTo>
                  <a:lnTo>
                    <a:pt x="66" y="0"/>
                  </a:lnTo>
                  <a:lnTo>
                    <a:pt x="53" y="16"/>
                  </a:lnTo>
                  <a:lnTo>
                    <a:pt x="53" y="32"/>
                  </a:lnTo>
                  <a:lnTo>
                    <a:pt x="38" y="65"/>
                  </a:lnTo>
                  <a:lnTo>
                    <a:pt x="38" y="76"/>
                  </a:lnTo>
                  <a:lnTo>
                    <a:pt x="9" y="109"/>
                  </a:lnTo>
                  <a:lnTo>
                    <a:pt x="0" y="141"/>
                  </a:lnTo>
                  <a:lnTo>
                    <a:pt x="9" y="169"/>
                  </a:lnTo>
                  <a:lnTo>
                    <a:pt x="53" y="169"/>
                  </a:lnTo>
                </a:path>
              </a:pathLst>
            </a:custGeom>
            <a:solidFill>
              <a:srgbClr val="FFFF00"/>
            </a:solidFill>
            <a:ln w="19050" cap="rnd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9" name="Freeform 16"/>
            <p:cNvSpPr>
              <a:spLocks/>
            </p:cNvSpPr>
            <p:nvPr/>
          </p:nvSpPr>
          <p:spPr bwMode="auto">
            <a:xfrm>
              <a:off x="6045200" y="3292475"/>
              <a:ext cx="1851025" cy="1204912"/>
            </a:xfrm>
            <a:custGeom>
              <a:avLst/>
              <a:gdLst>
                <a:gd name="T0" fmla="*/ 458 w 474"/>
                <a:gd name="T1" fmla="*/ 150 h 399"/>
                <a:gd name="T2" fmla="*/ 449 w 474"/>
                <a:gd name="T3" fmla="*/ 139 h 399"/>
                <a:gd name="T4" fmla="*/ 458 w 474"/>
                <a:gd name="T5" fmla="*/ 107 h 399"/>
                <a:gd name="T6" fmla="*/ 473 w 474"/>
                <a:gd name="T7" fmla="*/ 91 h 399"/>
                <a:gd name="T8" fmla="*/ 473 w 474"/>
                <a:gd name="T9" fmla="*/ 75 h 399"/>
                <a:gd name="T10" fmla="*/ 434 w 474"/>
                <a:gd name="T11" fmla="*/ 59 h 399"/>
                <a:gd name="T12" fmla="*/ 420 w 474"/>
                <a:gd name="T13" fmla="*/ 59 h 399"/>
                <a:gd name="T14" fmla="*/ 391 w 474"/>
                <a:gd name="T15" fmla="*/ 32 h 399"/>
                <a:gd name="T16" fmla="*/ 368 w 474"/>
                <a:gd name="T17" fmla="*/ 32 h 399"/>
                <a:gd name="T18" fmla="*/ 339 w 474"/>
                <a:gd name="T19" fmla="*/ 16 h 399"/>
                <a:gd name="T20" fmla="*/ 309 w 474"/>
                <a:gd name="T21" fmla="*/ 16 h 399"/>
                <a:gd name="T22" fmla="*/ 286 w 474"/>
                <a:gd name="T23" fmla="*/ 0 h 399"/>
                <a:gd name="T24" fmla="*/ 244 w 474"/>
                <a:gd name="T25" fmla="*/ 0 h 399"/>
                <a:gd name="T26" fmla="*/ 229 w 474"/>
                <a:gd name="T27" fmla="*/ 16 h 399"/>
                <a:gd name="T28" fmla="*/ 205 w 474"/>
                <a:gd name="T29" fmla="*/ 32 h 399"/>
                <a:gd name="T30" fmla="*/ 176 w 474"/>
                <a:gd name="T31" fmla="*/ 16 h 399"/>
                <a:gd name="T32" fmla="*/ 163 w 474"/>
                <a:gd name="T33" fmla="*/ 48 h 399"/>
                <a:gd name="T34" fmla="*/ 148 w 474"/>
                <a:gd name="T35" fmla="*/ 59 h 399"/>
                <a:gd name="T36" fmla="*/ 148 w 474"/>
                <a:gd name="T37" fmla="*/ 91 h 399"/>
                <a:gd name="T38" fmla="*/ 133 w 474"/>
                <a:gd name="T39" fmla="*/ 107 h 399"/>
                <a:gd name="T40" fmla="*/ 148 w 474"/>
                <a:gd name="T41" fmla="*/ 139 h 399"/>
                <a:gd name="T42" fmla="*/ 148 w 474"/>
                <a:gd name="T43" fmla="*/ 150 h 399"/>
                <a:gd name="T44" fmla="*/ 124 w 474"/>
                <a:gd name="T45" fmla="*/ 182 h 399"/>
                <a:gd name="T46" fmla="*/ 67 w 474"/>
                <a:gd name="T47" fmla="*/ 182 h 399"/>
                <a:gd name="T48" fmla="*/ 29 w 474"/>
                <a:gd name="T49" fmla="*/ 198 h 399"/>
                <a:gd name="T50" fmla="*/ 0 w 474"/>
                <a:gd name="T51" fmla="*/ 230 h 399"/>
                <a:gd name="T52" fmla="*/ 0 w 474"/>
                <a:gd name="T53" fmla="*/ 257 h 399"/>
                <a:gd name="T54" fmla="*/ 42 w 474"/>
                <a:gd name="T55" fmla="*/ 257 h 399"/>
                <a:gd name="T56" fmla="*/ 67 w 474"/>
                <a:gd name="T57" fmla="*/ 274 h 399"/>
                <a:gd name="T58" fmla="*/ 110 w 474"/>
                <a:gd name="T59" fmla="*/ 257 h 399"/>
                <a:gd name="T60" fmla="*/ 133 w 474"/>
                <a:gd name="T61" fmla="*/ 274 h 399"/>
                <a:gd name="T62" fmla="*/ 148 w 474"/>
                <a:gd name="T63" fmla="*/ 290 h 399"/>
                <a:gd name="T64" fmla="*/ 148 w 474"/>
                <a:gd name="T65" fmla="*/ 322 h 399"/>
                <a:gd name="T66" fmla="*/ 163 w 474"/>
                <a:gd name="T67" fmla="*/ 333 h 399"/>
                <a:gd name="T68" fmla="*/ 163 w 474"/>
                <a:gd name="T69" fmla="*/ 349 h 399"/>
                <a:gd name="T70" fmla="*/ 176 w 474"/>
                <a:gd name="T71" fmla="*/ 381 h 399"/>
                <a:gd name="T72" fmla="*/ 205 w 474"/>
                <a:gd name="T73" fmla="*/ 398 h 399"/>
                <a:gd name="T74" fmla="*/ 229 w 474"/>
                <a:gd name="T75" fmla="*/ 398 h 399"/>
                <a:gd name="T76" fmla="*/ 258 w 474"/>
                <a:gd name="T77" fmla="*/ 381 h 399"/>
                <a:gd name="T78" fmla="*/ 286 w 474"/>
                <a:gd name="T79" fmla="*/ 365 h 399"/>
                <a:gd name="T80" fmla="*/ 309 w 474"/>
                <a:gd name="T81" fmla="*/ 365 h 399"/>
                <a:gd name="T82" fmla="*/ 339 w 474"/>
                <a:gd name="T83" fmla="*/ 349 h 399"/>
                <a:gd name="T84" fmla="*/ 353 w 474"/>
                <a:gd name="T85" fmla="*/ 322 h 399"/>
                <a:gd name="T86" fmla="*/ 368 w 474"/>
                <a:gd name="T87" fmla="*/ 306 h 399"/>
                <a:gd name="T88" fmla="*/ 377 w 474"/>
                <a:gd name="T89" fmla="*/ 274 h 399"/>
                <a:gd name="T90" fmla="*/ 406 w 474"/>
                <a:gd name="T91" fmla="*/ 241 h 399"/>
                <a:gd name="T92" fmla="*/ 406 w 474"/>
                <a:gd name="T93" fmla="*/ 230 h 399"/>
                <a:gd name="T94" fmla="*/ 420 w 474"/>
                <a:gd name="T95" fmla="*/ 198 h 399"/>
                <a:gd name="T96" fmla="*/ 420 w 474"/>
                <a:gd name="T97" fmla="*/ 182 h 399"/>
                <a:gd name="T98" fmla="*/ 434 w 474"/>
                <a:gd name="T99" fmla="*/ 166 h 399"/>
                <a:gd name="T100" fmla="*/ 458 w 474"/>
                <a:gd name="T101" fmla="*/ 166 h 399"/>
                <a:gd name="T102" fmla="*/ 458 w 474"/>
                <a:gd name="T103" fmla="*/ 150 h 3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474" h="399">
                  <a:moveTo>
                    <a:pt x="458" y="150"/>
                  </a:moveTo>
                  <a:lnTo>
                    <a:pt x="449" y="139"/>
                  </a:lnTo>
                  <a:lnTo>
                    <a:pt x="458" y="107"/>
                  </a:lnTo>
                  <a:lnTo>
                    <a:pt x="473" y="91"/>
                  </a:lnTo>
                  <a:lnTo>
                    <a:pt x="473" y="75"/>
                  </a:lnTo>
                  <a:lnTo>
                    <a:pt x="434" y="59"/>
                  </a:lnTo>
                  <a:lnTo>
                    <a:pt x="420" y="59"/>
                  </a:lnTo>
                  <a:lnTo>
                    <a:pt x="391" y="32"/>
                  </a:lnTo>
                  <a:lnTo>
                    <a:pt x="368" y="32"/>
                  </a:lnTo>
                  <a:lnTo>
                    <a:pt x="339" y="16"/>
                  </a:lnTo>
                  <a:lnTo>
                    <a:pt x="309" y="16"/>
                  </a:lnTo>
                  <a:lnTo>
                    <a:pt x="286" y="0"/>
                  </a:lnTo>
                  <a:lnTo>
                    <a:pt x="244" y="0"/>
                  </a:lnTo>
                  <a:lnTo>
                    <a:pt x="229" y="16"/>
                  </a:lnTo>
                  <a:lnTo>
                    <a:pt x="205" y="32"/>
                  </a:lnTo>
                  <a:lnTo>
                    <a:pt x="176" y="16"/>
                  </a:lnTo>
                  <a:lnTo>
                    <a:pt x="163" y="48"/>
                  </a:lnTo>
                  <a:lnTo>
                    <a:pt x="148" y="59"/>
                  </a:lnTo>
                  <a:lnTo>
                    <a:pt x="148" y="91"/>
                  </a:lnTo>
                  <a:lnTo>
                    <a:pt x="133" y="107"/>
                  </a:lnTo>
                  <a:lnTo>
                    <a:pt x="148" y="139"/>
                  </a:lnTo>
                  <a:lnTo>
                    <a:pt x="148" y="150"/>
                  </a:lnTo>
                  <a:lnTo>
                    <a:pt x="124" y="182"/>
                  </a:lnTo>
                  <a:lnTo>
                    <a:pt x="67" y="182"/>
                  </a:lnTo>
                  <a:lnTo>
                    <a:pt x="29" y="198"/>
                  </a:lnTo>
                  <a:lnTo>
                    <a:pt x="0" y="230"/>
                  </a:lnTo>
                  <a:lnTo>
                    <a:pt x="0" y="257"/>
                  </a:lnTo>
                  <a:lnTo>
                    <a:pt x="42" y="257"/>
                  </a:lnTo>
                  <a:lnTo>
                    <a:pt x="67" y="274"/>
                  </a:lnTo>
                  <a:lnTo>
                    <a:pt x="110" y="257"/>
                  </a:lnTo>
                  <a:lnTo>
                    <a:pt x="133" y="274"/>
                  </a:lnTo>
                  <a:lnTo>
                    <a:pt x="148" y="290"/>
                  </a:lnTo>
                  <a:lnTo>
                    <a:pt x="148" y="322"/>
                  </a:lnTo>
                  <a:lnTo>
                    <a:pt x="163" y="333"/>
                  </a:lnTo>
                  <a:lnTo>
                    <a:pt x="163" y="349"/>
                  </a:lnTo>
                  <a:lnTo>
                    <a:pt x="176" y="381"/>
                  </a:lnTo>
                  <a:lnTo>
                    <a:pt x="205" y="398"/>
                  </a:lnTo>
                  <a:lnTo>
                    <a:pt x="229" y="398"/>
                  </a:lnTo>
                  <a:lnTo>
                    <a:pt x="258" y="381"/>
                  </a:lnTo>
                  <a:lnTo>
                    <a:pt x="286" y="365"/>
                  </a:lnTo>
                  <a:lnTo>
                    <a:pt x="309" y="365"/>
                  </a:lnTo>
                  <a:lnTo>
                    <a:pt x="339" y="349"/>
                  </a:lnTo>
                  <a:lnTo>
                    <a:pt x="353" y="322"/>
                  </a:lnTo>
                  <a:lnTo>
                    <a:pt x="368" y="306"/>
                  </a:lnTo>
                  <a:lnTo>
                    <a:pt x="377" y="274"/>
                  </a:lnTo>
                  <a:lnTo>
                    <a:pt x="406" y="241"/>
                  </a:lnTo>
                  <a:lnTo>
                    <a:pt x="406" y="230"/>
                  </a:lnTo>
                  <a:lnTo>
                    <a:pt x="420" y="198"/>
                  </a:lnTo>
                  <a:lnTo>
                    <a:pt x="420" y="182"/>
                  </a:lnTo>
                  <a:lnTo>
                    <a:pt x="434" y="166"/>
                  </a:lnTo>
                  <a:lnTo>
                    <a:pt x="458" y="166"/>
                  </a:lnTo>
                  <a:lnTo>
                    <a:pt x="458" y="150"/>
                  </a:lnTo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20" name="Freeform 17"/>
            <p:cNvSpPr>
              <a:spLocks/>
            </p:cNvSpPr>
            <p:nvPr/>
          </p:nvSpPr>
          <p:spPr bwMode="auto">
            <a:xfrm>
              <a:off x="6732588" y="2362200"/>
              <a:ext cx="1590675" cy="1482725"/>
            </a:xfrm>
            <a:custGeom>
              <a:avLst/>
              <a:gdLst>
                <a:gd name="T0" fmla="*/ 2147483647 w 407"/>
                <a:gd name="T1" fmla="*/ 2147483647 h 491"/>
                <a:gd name="T2" fmla="*/ 2147483647 w 407"/>
                <a:gd name="T3" fmla="*/ 2147483647 h 491"/>
                <a:gd name="T4" fmla="*/ 2147483647 w 407"/>
                <a:gd name="T5" fmla="*/ 2147483647 h 491"/>
                <a:gd name="T6" fmla="*/ 2147483647 w 407"/>
                <a:gd name="T7" fmla="*/ 2147483647 h 491"/>
                <a:gd name="T8" fmla="*/ 2147483647 w 407"/>
                <a:gd name="T9" fmla="*/ 2147483647 h 491"/>
                <a:gd name="T10" fmla="*/ 2147483647 w 407"/>
                <a:gd name="T11" fmla="*/ 2147483647 h 491"/>
                <a:gd name="T12" fmla="*/ 2147483647 w 407"/>
                <a:gd name="T13" fmla="*/ 2147483647 h 491"/>
                <a:gd name="T14" fmla="*/ 2147483647 w 407"/>
                <a:gd name="T15" fmla="*/ 2147483647 h 491"/>
                <a:gd name="T16" fmla="*/ 2147483647 w 407"/>
                <a:gd name="T17" fmla="*/ 2147483647 h 491"/>
                <a:gd name="T18" fmla="*/ 2147483647 w 407"/>
                <a:gd name="T19" fmla="*/ 2147483647 h 491"/>
                <a:gd name="T20" fmla="*/ 2147483647 w 407"/>
                <a:gd name="T21" fmla="*/ 2147483647 h 491"/>
                <a:gd name="T22" fmla="*/ 2147483647 w 407"/>
                <a:gd name="T23" fmla="*/ 2147483647 h 491"/>
                <a:gd name="T24" fmla="*/ 2147483647 w 407"/>
                <a:gd name="T25" fmla="*/ 2147483647 h 491"/>
                <a:gd name="T26" fmla="*/ 2147483647 w 407"/>
                <a:gd name="T27" fmla="*/ 2147483647 h 491"/>
                <a:gd name="T28" fmla="*/ 2147483647 w 407"/>
                <a:gd name="T29" fmla="*/ 2147483647 h 491"/>
                <a:gd name="T30" fmla="*/ 2147483647 w 407"/>
                <a:gd name="T31" fmla="*/ 2147483647 h 491"/>
                <a:gd name="T32" fmla="*/ 2147483647 w 407"/>
                <a:gd name="T33" fmla="*/ 2147483647 h 491"/>
                <a:gd name="T34" fmla="*/ 2147483647 w 407"/>
                <a:gd name="T35" fmla="*/ 2147483647 h 491"/>
                <a:gd name="T36" fmla="*/ 2147483647 w 407"/>
                <a:gd name="T37" fmla="*/ 2147483647 h 491"/>
                <a:gd name="T38" fmla="*/ 2147483647 w 407"/>
                <a:gd name="T39" fmla="*/ 2147483647 h 491"/>
                <a:gd name="T40" fmla="*/ 2147483647 w 407"/>
                <a:gd name="T41" fmla="*/ 2147483647 h 491"/>
                <a:gd name="T42" fmla="*/ 2147483647 w 407"/>
                <a:gd name="T43" fmla="*/ 2147483647 h 491"/>
                <a:gd name="T44" fmla="*/ 2147483647 w 407"/>
                <a:gd name="T45" fmla="*/ 2147483647 h 491"/>
                <a:gd name="T46" fmla="*/ 2147483647 w 407"/>
                <a:gd name="T47" fmla="*/ 2147483647 h 491"/>
                <a:gd name="T48" fmla="*/ 2147483647 w 407"/>
                <a:gd name="T49" fmla="*/ 2147483647 h 491"/>
                <a:gd name="T50" fmla="*/ 2147483647 w 407"/>
                <a:gd name="T51" fmla="*/ 2147483647 h 491"/>
                <a:gd name="T52" fmla="*/ 2147483647 w 407"/>
                <a:gd name="T53" fmla="*/ 2147483647 h 491"/>
                <a:gd name="T54" fmla="*/ 2147483647 w 407"/>
                <a:gd name="T55" fmla="*/ 2147483647 h 491"/>
                <a:gd name="T56" fmla="*/ 2147483647 w 407"/>
                <a:gd name="T57" fmla="*/ 2147483647 h 491"/>
                <a:gd name="T58" fmla="*/ 2147483647 w 407"/>
                <a:gd name="T59" fmla="*/ 2147483647 h 491"/>
                <a:gd name="T60" fmla="*/ 2147483647 w 407"/>
                <a:gd name="T61" fmla="*/ 2147483647 h 491"/>
                <a:gd name="T62" fmla="*/ 2147483647 w 407"/>
                <a:gd name="T63" fmla="*/ 2147483647 h 491"/>
                <a:gd name="T64" fmla="*/ 2147483647 w 407"/>
                <a:gd name="T65" fmla="*/ 2147483647 h 491"/>
                <a:gd name="T66" fmla="*/ 2147483647 w 407"/>
                <a:gd name="T67" fmla="*/ 2147483647 h 491"/>
                <a:gd name="T68" fmla="*/ 2147483647 w 407"/>
                <a:gd name="T69" fmla="*/ 2147483647 h 491"/>
                <a:gd name="T70" fmla="*/ 2147483647 w 407"/>
                <a:gd name="T71" fmla="*/ 2147483647 h 491"/>
                <a:gd name="T72" fmla="*/ 2147483647 w 407"/>
                <a:gd name="T73" fmla="*/ 2147483647 h 491"/>
                <a:gd name="T74" fmla="*/ 2147483647 w 407"/>
                <a:gd name="T75" fmla="*/ 0 h 491"/>
                <a:gd name="T76" fmla="*/ 2147483647 w 407"/>
                <a:gd name="T77" fmla="*/ 2147483647 h 491"/>
                <a:gd name="T78" fmla="*/ 2147483647 w 407"/>
                <a:gd name="T79" fmla="*/ 2147483647 h 491"/>
                <a:gd name="T80" fmla="*/ 2147483647 w 407"/>
                <a:gd name="T81" fmla="*/ 2147483647 h 491"/>
                <a:gd name="T82" fmla="*/ 2147483647 w 407"/>
                <a:gd name="T83" fmla="*/ 0 h 491"/>
                <a:gd name="T84" fmla="*/ 2147483647 w 407"/>
                <a:gd name="T85" fmla="*/ 2147483647 h 491"/>
                <a:gd name="T86" fmla="*/ 2147483647 w 407"/>
                <a:gd name="T87" fmla="*/ 2147483647 h 491"/>
                <a:gd name="T88" fmla="*/ 2147483647 w 407"/>
                <a:gd name="T89" fmla="*/ 2147483647 h 491"/>
                <a:gd name="T90" fmla="*/ 2147483647 w 407"/>
                <a:gd name="T91" fmla="*/ 2147483647 h 491"/>
                <a:gd name="T92" fmla="*/ 2147483647 w 407"/>
                <a:gd name="T93" fmla="*/ 2147483647 h 491"/>
                <a:gd name="T94" fmla="*/ 2147483647 w 407"/>
                <a:gd name="T95" fmla="*/ 2147483647 h 491"/>
                <a:gd name="T96" fmla="*/ 2147483647 w 407"/>
                <a:gd name="T97" fmla="*/ 2147483647 h 491"/>
                <a:gd name="T98" fmla="*/ 2147483647 w 407"/>
                <a:gd name="T99" fmla="*/ 2147483647 h 491"/>
                <a:gd name="T100" fmla="*/ 2147483647 w 407"/>
                <a:gd name="T101" fmla="*/ 2147483647 h 491"/>
                <a:gd name="T102" fmla="*/ 2147483647 w 407"/>
                <a:gd name="T103" fmla="*/ 2147483647 h 491"/>
                <a:gd name="T104" fmla="*/ 2147483647 w 407"/>
                <a:gd name="T105" fmla="*/ 2147483647 h 491"/>
                <a:gd name="T106" fmla="*/ 2147483647 w 407"/>
                <a:gd name="T107" fmla="*/ 2147483647 h 491"/>
                <a:gd name="T108" fmla="*/ 0 w 407"/>
                <a:gd name="T109" fmla="*/ 2147483647 h 491"/>
                <a:gd name="T110" fmla="*/ 2147483647 w 407"/>
                <a:gd name="T111" fmla="*/ 2147483647 h 491"/>
                <a:gd name="T112" fmla="*/ 2147483647 w 407"/>
                <a:gd name="T113" fmla="*/ 2147483647 h 491"/>
                <a:gd name="T114" fmla="*/ 2147483647 w 407"/>
                <a:gd name="T115" fmla="*/ 2147483647 h 491"/>
                <a:gd name="T116" fmla="*/ 2147483647 w 407"/>
                <a:gd name="T117" fmla="*/ 2147483647 h 491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407" h="491">
                  <a:moveTo>
                    <a:pt x="29" y="339"/>
                  </a:moveTo>
                  <a:lnTo>
                    <a:pt x="53" y="323"/>
                  </a:lnTo>
                  <a:lnTo>
                    <a:pt x="66" y="307"/>
                  </a:lnTo>
                  <a:lnTo>
                    <a:pt x="109" y="307"/>
                  </a:lnTo>
                  <a:lnTo>
                    <a:pt x="133" y="323"/>
                  </a:lnTo>
                  <a:lnTo>
                    <a:pt x="161" y="323"/>
                  </a:lnTo>
                  <a:lnTo>
                    <a:pt x="190" y="339"/>
                  </a:lnTo>
                  <a:lnTo>
                    <a:pt x="214" y="339"/>
                  </a:lnTo>
                  <a:lnTo>
                    <a:pt x="243" y="366"/>
                  </a:lnTo>
                  <a:lnTo>
                    <a:pt x="257" y="366"/>
                  </a:lnTo>
                  <a:lnTo>
                    <a:pt x="295" y="382"/>
                  </a:lnTo>
                  <a:lnTo>
                    <a:pt x="295" y="398"/>
                  </a:lnTo>
                  <a:lnTo>
                    <a:pt x="281" y="414"/>
                  </a:lnTo>
                  <a:lnTo>
                    <a:pt x="271" y="446"/>
                  </a:lnTo>
                  <a:lnTo>
                    <a:pt x="281" y="457"/>
                  </a:lnTo>
                  <a:lnTo>
                    <a:pt x="281" y="473"/>
                  </a:lnTo>
                  <a:lnTo>
                    <a:pt x="295" y="490"/>
                  </a:lnTo>
                  <a:lnTo>
                    <a:pt x="310" y="473"/>
                  </a:lnTo>
                  <a:lnTo>
                    <a:pt x="324" y="446"/>
                  </a:lnTo>
                  <a:lnTo>
                    <a:pt x="324" y="398"/>
                  </a:lnTo>
                  <a:lnTo>
                    <a:pt x="339" y="366"/>
                  </a:lnTo>
                  <a:lnTo>
                    <a:pt x="339" y="258"/>
                  </a:lnTo>
                  <a:lnTo>
                    <a:pt x="352" y="231"/>
                  </a:lnTo>
                  <a:lnTo>
                    <a:pt x="352" y="247"/>
                  </a:lnTo>
                  <a:lnTo>
                    <a:pt x="363" y="247"/>
                  </a:lnTo>
                  <a:lnTo>
                    <a:pt x="391" y="182"/>
                  </a:lnTo>
                  <a:lnTo>
                    <a:pt x="406" y="166"/>
                  </a:lnTo>
                  <a:lnTo>
                    <a:pt x="363" y="155"/>
                  </a:lnTo>
                  <a:lnTo>
                    <a:pt x="363" y="139"/>
                  </a:lnTo>
                  <a:lnTo>
                    <a:pt x="352" y="123"/>
                  </a:lnTo>
                  <a:lnTo>
                    <a:pt x="352" y="107"/>
                  </a:lnTo>
                  <a:lnTo>
                    <a:pt x="363" y="107"/>
                  </a:lnTo>
                  <a:lnTo>
                    <a:pt x="376" y="91"/>
                  </a:lnTo>
                  <a:lnTo>
                    <a:pt x="376" y="64"/>
                  </a:lnTo>
                  <a:lnTo>
                    <a:pt x="363" y="32"/>
                  </a:lnTo>
                  <a:lnTo>
                    <a:pt x="352" y="32"/>
                  </a:lnTo>
                  <a:lnTo>
                    <a:pt x="352" y="16"/>
                  </a:lnTo>
                  <a:lnTo>
                    <a:pt x="295" y="0"/>
                  </a:lnTo>
                  <a:lnTo>
                    <a:pt x="271" y="32"/>
                  </a:lnTo>
                  <a:lnTo>
                    <a:pt x="243" y="32"/>
                  </a:lnTo>
                  <a:lnTo>
                    <a:pt x="243" y="16"/>
                  </a:lnTo>
                  <a:lnTo>
                    <a:pt x="229" y="0"/>
                  </a:lnTo>
                  <a:lnTo>
                    <a:pt x="200" y="32"/>
                  </a:lnTo>
                  <a:lnTo>
                    <a:pt x="148" y="48"/>
                  </a:lnTo>
                  <a:lnTo>
                    <a:pt x="118" y="32"/>
                  </a:lnTo>
                  <a:lnTo>
                    <a:pt x="109" y="48"/>
                  </a:lnTo>
                  <a:lnTo>
                    <a:pt x="109" y="64"/>
                  </a:lnTo>
                  <a:lnTo>
                    <a:pt x="118" y="74"/>
                  </a:lnTo>
                  <a:lnTo>
                    <a:pt x="118" y="91"/>
                  </a:lnTo>
                  <a:lnTo>
                    <a:pt x="95" y="123"/>
                  </a:lnTo>
                  <a:lnTo>
                    <a:pt x="66" y="123"/>
                  </a:lnTo>
                  <a:lnTo>
                    <a:pt x="38" y="107"/>
                  </a:lnTo>
                  <a:lnTo>
                    <a:pt x="29" y="107"/>
                  </a:lnTo>
                  <a:lnTo>
                    <a:pt x="14" y="123"/>
                  </a:lnTo>
                  <a:lnTo>
                    <a:pt x="0" y="155"/>
                  </a:lnTo>
                  <a:lnTo>
                    <a:pt x="14" y="199"/>
                  </a:lnTo>
                  <a:lnTo>
                    <a:pt x="14" y="258"/>
                  </a:lnTo>
                  <a:lnTo>
                    <a:pt x="29" y="290"/>
                  </a:lnTo>
                  <a:lnTo>
                    <a:pt x="29" y="339"/>
                  </a:lnTo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" name="Freeform 18"/>
            <p:cNvSpPr>
              <a:spLocks/>
            </p:cNvSpPr>
            <p:nvPr/>
          </p:nvSpPr>
          <p:spPr bwMode="auto">
            <a:xfrm>
              <a:off x="6732588" y="2362200"/>
              <a:ext cx="1590675" cy="1482725"/>
            </a:xfrm>
            <a:custGeom>
              <a:avLst/>
              <a:gdLst>
                <a:gd name="T0" fmla="*/ 2147483647 w 407"/>
                <a:gd name="T1" fmla="*/ 2147483647 h 491"/>
                <a:gd name="T2" fmla="*/ 2147483647 w 407"/>
                <a:gd name="T3" fmla="*/ 2147483647 h 491"/>
                <a:gd name="T4" fmla="*/ 2147483647 w 407"/>
                <a:gd name="T5" fmla="*/ 2147483647 h 491"/>
                <a:gd name="T6" fmla="*/ 2147483647 w 407"/>
                <a:gd name="T7" fmla="*/ 2147483647 h 491"/>
                <a:gd name="T8" fmla="*/ 2147483647 w 407"/>
                <a:gd name="T9" fmla="*/ 2147483647 h 491"/>
                <a:gd name="T10" fmla="*/ 2147483647 w 407"/>
                <a:gd name="T11" fmla="*/ 2147483647 h 491"/>
                <a:gd name="T12" fmla="*/ 2147483647 w 407"/>
                <a:gd name="T13" fmla="*/ 2147483647 h 491"/>
                <a:gd name="T14" fmla="*/ 2147483647 w 407"/>
                <a:gd name="T15" fmla="*/ 2147483647 h 491"/>
                <a:gd name="T16" fmla="*/ 2147483647 w 407"/>
                <a:gd name="T17" fmla="*/ 2147483647 h 491"/>
                <a:gd name="T18" fmla="*/ 2147483647 w 407"/>
                <a:gd name="T19" fmla="*/ 2147483647 h 491"/>
                <a:gd name="T20" fmla="*/ 2147483647 w 407"/>
                <a:gd name="T21" fmla="*/ 2147483647 h 491"/>
                <a:gd name="T22" fmla="*/ 2147483647 w 407"/>
                <a:gd name="T23" fmla="*/ 2147483647 h 491"/>
                <a:gd name="T24" fmla="*/ 2147483647 w 407"/>
                <a:gd name="T25" fmla="*/ 2147483647 h 491"/>
                <a:gd name="T26" fmla="*/ 2147483647 w 407"/>
                <a:gd name="T27" fmla="*/ 2147483647 h 491"/>
                <a:gd name="T28" fmla="*/ 2147483647 w 407"/>
                <a:gd name="T29" fmla="*/ 2147483647 h 491"/>
                <a:gd name="T30" fmla="*/ 2147483647 w 407"/>
                <a:gd name="T31" fmla="*/ 2147483647 h 491"/>
                <a:gd name="T32" fmla="*/ 2147483647 w 407"/>
                <a:gd name="T33" fmla="*/ 2147483647 h 491"/>
                <a:gd name="T34" fmla="*/ 2147483647 w 407"/>
                <a:gd name="T35" fmla="*/ 2147483647 h 491"/>
                <a:gd name="T36" fmla="*/ 2147483647 w 407"/>
                <a:gd name="T37" fmla="*/ 2147483647 h 491"/>
                <a:gd name="T38" fmla="*/ 2147483647 w 407"/>
                <a:gd name="T39" fmla="*/ 2147483647 h 491"/>
                <a:gd name="T40" fmla="*/ 2147483647 w 407"/>
                <a:gd name="T41" fmla="*/ 2147483647 h 491"/>
                <a:gd name="T42" fmla="*/ 2147483647 w 407"/>
                <a:gd name="T43" fmla="*/ 2147483647 h 491"/>
                <a:gd name="T44" fmla="*/ 2147483647 w 407"/>
                <a:gd name="T45" fmla="*/ 2147483647 h 491"/>
                <a:gd name="T46" fmla="*/ 2147483647 w 407"/>
                <a:gd name="T47" fmla="*/ 2147483647 h 491"/>
                <a:gd name="T48" fmla="*/ 2147483647 w 407"/>
                <a:gd name="T49" fmla="*/ 2147483647 h 491"/>
                <a:gd name="T50" fmla="*/ 2147483647 w 407"/>
                <a:gd name="T51" fmla="*/ 2147483647 h 491"/>
                <a:gd name="T52" fmla="*/ 2147483647 w 407"/>
                <a:gd name="T53" fmla="*/ 2147483647 h 491"/>
                <a:gd name="T54" fmla="*/ 2147483647 w 407"/>
                <a:gd name="T55" fmla="*/ 2147483647 h 491"/>
                <a:gd name="T56" fmla="*/ 2147483647 w 407"/>
                <a:gd name="T57" fmla="*/ 2147483647 h 491"/>
                <a:gd name="T58" fmla="*/ 2147483647 w 407"/>
                <a:gd name="T59" fmla="*/ 2147483647 h 491"/>
                <a:gd name="T60" fmla="*/ 2147483647 w 407"/>
                <a:gd name="T61" fmla="*/ 2147483647 h 491"/>
                <a:gd name="T62" fmla="*/ 2147483647 w 407"/>
                <a:gd name="T63" fmla="*/ 2147483647 h 491"/>
                <a:gd name="T64" fmla="*/ 2147483647 w 407"/>
                <a:gd name="T65" fmla="*/ 2147483647 h 491"/>
                <a:gd name="T66" fmla="*/ 2147483647 w 407"/>
                <a:gd name="T67" fmla="*/ 2147483647 h 491"/>
                <a:gd name="T68" fmla="*/ 2147483647 w 407"/>
                <a:gd name="T69" fmla="*/ 2147483647 h 491"/>
                <a:gd name="T70" fmla="*/ 2147483647 w 407"/>
                <a:gd name="T71" fmla="*/ 2147483647 h 491"/>
                <a:gd name="T72" fmla="*/ 2147483647 w 407"/>
                <a:gd name="T73" fmla="*/ 2147483647 h 491"/>
                <a:gd name="T74" fmla="*/ 2147483647 w 407"/>
                <a:gd name="T75" fmla="*/ 0 h 491"/>
                <a:gd name="T76" fmla="*/ 2147483647 w 407"/>
                <a:gd name="T77" fmla="*/ 2147483647 h 491"/>
                <a:gd name="T78" fmla="*/ 2147483647 w 407"/>
                <a:gd name="T79" fmla="*/ 2147483647 h 491"/>
                <a:gd name="T80" fmla="*/ 2147483647 w 407"/>
                <a:gd name="T81" fmla="*/ 2147483647 h 491"/>
                <a:gd name="T82" fmla="*/ 2147483647 w 407"/>
                <a:gd name="T83" fmla="*/ 0 h 491"/>
                <a:gd name="T84" fmla="*/ 2147483647 w 407"/>
                <a:gd name="T85" fmla="*/ 2147483647 h 491"/>
                <a:gd name="T86" fmla="*/ 2147483647 w 407"/>
                <a:gd name="T87" fmla="*/ 2147483647 h 491"/>
                <a:gd name="T88" fmla="*/ 2147483647 w 407"/>
                <a:gd name="T89" fmla="*/ 2147483647 h 491"/>
                <a:gd name="T90" fmla="*/ 2147483647 w 407"/>
                <a:gd name="T91" fmla="*/ 2147483647 h 491"/>
                <a:gd name="T92" fmla="*/ 2147483647 w 407"/>
                <a:gd name="T93" fmla="*/ 2147483647 h 491"/>
                <a:gd name="T94" fmla="*/ 2147483647 w 407"/>
                <a:gd name="T95" fmla="*/ 2147483647 h 491"/>
                <a:gd name="T96" fmla="*/ 2147483647 w 407"/>
                <a:gd name="T97" fmla="*/ 2147483647 h 491"/>
                <a:gd name="T98" fmla="*/ 2147483647 w 407"/>
                <a:gd name="T99" fmla="*/ 2147483647 h 491"/>
                <a:gd name="T100" fmla="*/ 2147483647 w 407"/>
                <a:gd name="T101" fmla="*/ 2147483647 h 491"/>
                <a:gd name="T102" fmla="*/ 2147483647 w 407"/>
                <a:gd name="T103" fmla="*/ 2147483647 h 491"/>
                <a:gd name="T104" fmla="*/ 2147483647 w 407"/>
                <a:gd name="T105" fmla="*/ 2147483647 h 491"/>
                <a:gd name="T106" fmla="*/ 2147483647 w 407"/>
                <a:gd name="T107" fmla="*/ 2147483647 h 491"/>
                <a:gd name="T108" fmla="*/ 0 w 407"/>
                <a:gd name="T109" fmla="*/ 2147483647 h 491"/>
                <a:gd name="T110" fmla="*/ 2147483647 w 407"/>
                <a:gd name="T111" fmla="*/ 2147483647 h 491"/>
                <a:gd name="T112" fmla="*/ 2147483647 w 407"/>
                <a:gd name="T113" fmla="*/ 2147483647 h 491"/>
                <a:gd name="T114" fmla="*/ 2147483647 w 407"/>
                <a:gd name="T115" fmla="*/ 2147483647 h 491"/>
                <a:gd name="T116" fmla="*/ 2147483647 w 407"/>
                <a:gd name="T117" fmla="*/ 2147483647 h 491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407" h="491">
                  <a:moveTo>
                    <a:pt x="29" y="339"/>
                  </a:moveTo>
                  <a:lnTo>
                    <a:pt x="53" y="323"/>
                  </a:lnTo>
                  <a:lnTo>
                    <a:pt x="66" y="307"/>
                  </a:lnTo>
                  <a:lnTo>
                    <a:pt x="109" y="307"/>
                  </a:lnTo>
                  <a:lnTo>
                    <a:pt x="133" y="323"/>
                  </a:lnTo>
                  <a:lnTo>
                    <a:pt x="161" y="323"/>
                  </a:lnTo>
                  <a:lnTo>
                    <a:pt x="190" y="339"/>
                  </a:lnTo>
                  <a:lnTo>
                    <a:pt x="214" y="339"/>
                  </a:lnTo>
                  <a:lnTo>
                    <a:pt x="243" y="366"/>
                  </a:lnTo>
                  <a:lnTo>
                    <a:pt x="257" y="366"/>
                  </a:lnTo>
                  <a:lnTo>
                    <a:pt x="295" y="382"/>
                  </a:lnTo>
                  <a:lnTo>
                    <a:pt x="295" y="398"/>
                  </a:lnTo>
                  <a:lnTo>
                    <a:pt x="281" y="414"/>
                  </a:lnTo>
                  <a:lnTo>
                    <a:pt x="271" y="446"/>
                  </a:lnTo>
                  <a:lnTo>
                    <a:pt x="281" y="457"/>
                  </a:lnTo>
                  <a:lnTo>
                    <a:pt x="281" y="473"/>
                  </a:lnTo>
                  <a:lnTo>
                    <a:pt x="295" y="490"/>
                  </a:lnTo>
                  <a:lnTo>
                    <a:pt x="310" y="473"/>
                  </a:lnTo>
                  <a:lnTo>
                    <a:pt x="324" y="446"/>
                  </a:lnTo>
                  <a:lnTo>
                    <a:pt x="324" y="398"/>
                  </a:lnTo>
                  <a:lnTo>
                    <a:pt x="339" y="366"/>
                  </a:lnTo>
                  <a:lnTo>
                    <a:pt x="339" y="258"/>
                  </a:lnTo>
                  <a:lnTo>
                    <a:pt x="352" y="231"/>
                  </a:lnTo>
                  <a:lnTo>
                    <a:pt x="352" y="247"/>
                  </a:lnTo>
                  <a:lnTo>
                    <a:pt x="363" y="247"/>
                  </a:lnTo>
                  <a:lnTo>
                    <a:pt x="391" y="182"/>
                  </a:lnTo>
                  <a:lnTo>
                    <a:pt x="406" y="166"/>
                  </a:lnTo>
                  <a:lnTo>
                    <a:pt x="363" y="155"/>
                  </a:lnTo>
                  <a:lnTo>
                    <a:pt x="363" y="139"/>
                  </a:lnTo>
                  <a:lnTo>
                    <a:pt x="352" y="123"/>
                  </a:lnTo>
                  <a:lnTo>
                    <a:pt x="352" y="107"/>
                  </a:lnTo>
                  <a:lnTo>
                    <a:pt x="363" y="107"/>
                  </a:lnTo>
                  <a:lnTo>
                    <a:pt x="376" y="91"/>
                  </a:lnTo>
                  <a:lnTo>
                    <a:pt x="376" y="64"/>
                  </a:lnTo>
                  <a:lnTo>
                    <a:pt x="363" y="32"/>
                  </a:lnTo>
                  <a:lnTo>
                    <a:pt x="352" y="32"/>
                  </a:lnTo>
                  <a:lnTo>
                    <a:pt x="352" y="16"/>
                  </a:lnTo>
                  <a:lnTo>
                    <a:pt x="295" y="0"/>
                  </a:lnTo>
                  <a:lnTo>
                    <a:pt x="271" y="32"/>
                  </a:lnTo>
                  <a:lnTo>
                    <a:pt x="243" y="32"/>
                  </a:lnTo>
                  <a:lnTo>
                    <a:pt x="243" y="16"/>
                  </a:lnTo>
                  <a:lnTo>
                    <a:pt x="229" y="0"/>
                  </a:lnTo>
                  <a:lnTo>
                    <a:pt x="200" y="32"/>
                  </a:lnTo>
                  <a:lnTo>
                    <a:pt x="148" y="48"/>
                  </a:lnTo>
                  <a:lnTo>
                    <a:pt x="118" y="32"/>
                  </a:lnTo>
                  <a:lnTo>
                    <a:pt x="109" y="48"/>
                  </a:lnTo>
                  <a:lnTo>
                    <a:pt x="109" y="64"/>
                  </a:lnTo>
                  <a:lnTo>
                    <a:pt x="118" y="74"/>
                  </a:lnTo>
                  <a:lnTo>
                    <a:pt x="118" y="91"/>
                  </a:lnTo>
                  <a:lnTo>
                    <a:pt x="95" y="123"/>
                  </a:lnTo>
                  <a:lnTo>
                    <a:pt x="66" y="123"/>
                  </a:lnTo>
                  <a:lnTo>
                    <a:pt x="38" y="107"/>
                  </a:lnTo>
                  <a:lnTo>
                    <a:pt x="29" y="107"/>
                  </a:lnTo>
                  <a:lnTo>
                    <a:pt x="14" y="123"/>
                  </a:lnTo>
                  <a:lnTo>
                    <a:pt x="0" y="155"/>
                  </a:lnTo>
                  <a:lnTo>
                    <a:pt x="14" y="199"/>
                  </a:lnTo>
                  <a:lnTo>
                    <a:pt x="14" y="258"/>
                  </a:lnTo>
                  <a:lnTo>
                    <a:pt x="29" y="290"/>
                  </a:lnTo>
                  <a:lnTo>
                    <a:pt x="29" y="339"/>
                  </a:lnTo>
                </a:path>
              </a:pathLst>
            </a:custGeom>
            <a:noFill/>
            <a:ln w="19050" cap="rnd" cmpd="sng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2" name="Freeform 19"/>
            <p:cNvSpPr>
              <a:spLocks/>
            </p:cNvSpPr>
            <p:nvPr/>
          </p:nvSpPr>
          <p:spPr bwMode="auto">
            <a:xfrm>
              <a:off x="8107363" y="2552700"/>
              <a:ext cx="323850" cy="314325"/>
            </a:xfrm>
            <a:custGeom>
              <a:avLst/>
              <a:gdLst>
                <a:gd name="T0" fmla="*/ 2147483647 w 83"/>
                <a:gd name="T1" fmla="*/ 2147483647 h 104"/>
                <a:gd name="T2" fmla="*/ 2147483647 w 83"/>
                <a:gd name="T3" fmla="*/ 2147483647 h 104"/>
                <a:gd name="T4" fmla="*/ 2147483647 w 83"/>
                <a:gd name="T5" fmla="*/ 2147483647 h 104"/>
                <a:gd name="T6" fmla="*/ 2147483647 w 83"/>
                <a:gd name="T7" fmla="*/ 0 h 104"/>
                <a:gd name="T8" fmla="*/ 2147483647 w 83"/>
                <a:gd name="T9" fmla="*/ 0 h 104"/>
                <a:gd name="T10" fmla="*/ 2147483647 w 83"/>
                <a:gd name="T11" fmla="*/ 2147483647 h 104"/>
                <a:gd name="T12" fmla="*/ 2147483647 w 83"/>
                <a:gd name="T13" fmla="*/ 2147483647 h 104"/>
                <a:gd name="T14" fmla="*/ 0 w 83"/>
                <a:gd name="T15" fmla="*/ 2147483647 h 104"/>
                <a:gd name="T16" fmla="*/ 0 w 83"/>
                <a:gd name="T17" fmla="*/ 2147483647 h 104"/>
                <a:gd name="T18" fmla="*/ 2147483647 w 83"/>
                <a:gd name="T19" fmla="*/ 2147483647 h 104"/>
                <a:gd name="T20" fmla="*/ 2147483647 w 83"/>
                <a:gd name="T21" fmla="*/ 2147483647 h 104"/>
                <a:gd name="T22" fmla="*/ 2147483647 w 83"/>
                <a:gd name="T23" fmla="*/ 2147483647 h 10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83" h="104">
                  <a:moveTo>
                    <a:pt x="52" y="103"/>
                  </a:moveTo>
                  <a:lnTo>
                    <a:pt x="82" y="43"/>
                  </a:lnTo>
                  <a:lnTo>
                    <a:pt x="67" y="27"/>
                  </a:lnTo>
                  <a:lnTo>
                    <a:pt x="38" y="0"/>
                  </a:lnTo>
                  <a:lnTo>
                    <a:pt x="23" y="0"/>
                  </a:lnTo>
                  <a:lnTo>
                    <a:pt x="23" y="27"/>
                  </a:lnTo>
                  <a:lnTo>
                    <a:pt x="9" y="43"/>
                  </a:lnTo>
                  <a:lnTo>
                    <a:pt x="0" y="43"/>
                  </a:lnTo>
                  <a:lnTo>
                    <a:pt x="0" y="59"/>
                  </a:lnTo>
                  <a:lnTo>
                    <a:pt x="9" y="75"/>
                  </a:lnTo>
                  <a:lnTo>
                    <a:pt x="9" y="92"/>
                  </a:lnTo>
                  <a:lnTo>
                    <a:pt x="52" y="103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3" name="Freeform 20"/>
            <p:cNvSpPr>
              <a:spLocks/>
            </p:cNvSpPr>
            <p:nvPr/>
          </p:nvSpPr>
          <p:spPr bwMode="auto">
            <a:xfrm>
              <a:off x="8107363" y="2552700"/>
              <a:ext cx="323850" cy="314325"/>
            </a:xfrm>
            <a:custGeom>
              <a:avLst/>
              <a:gdLst>
                <a:gd name="T0" fmla="*/ 52 w 83"/>
                <a:gd name="T1" fmla="*/ 103 h 104"/>
                <a:gd name="T2" fmla="*/ 82 w 83"/>
                <a:gd name="T3" fmla="*/ 43 h 104"/>
                <a:gd name="T4" fmla="*/ 67 w 83"/>
                <a:gd name="T5" fmla="*/ 27 h 104"/>
                <a:gd name="T6" fmla="*/ 38 w 83"/>
                <a:gd name="T7" fmla="*/ 0 h 104"/>
                <a:gd name="T8" fmla="*/ 23 w 83"/>
                <a:gd name="T9" fmla="*/ 0 h 104"/>
                <a:gd name="T10" fmla="*/ 23 w 83"/>
                <a:gd name="T11" fmla="*/ 27 h 104"/>
                <a:gd name="T12" fmla="*/ 9 w 83"/>
                <a:gd name="T13" fmla="*/ 43 h 104"/>
                <a:gd name="T14" fmla="*/ 0 w 83"/>
                <a:gd name="T15" fmla="*/ 43 h 104"/>
                <a:gd name="T16" fmla="*/ 0 w 83"/>
                <a:gd name="T17" fmla="*/ 59 h 104"/>
                <a:gd name="T18" fmla="*/ 9 w 83"/>
                <a:gd name="T19" fmla="*/ 75 h 104"/>
                <a:gd name="T20" fmla="*/ 9 w 83"/>
                <a:gd name="T21" fmla="*/ 92 h 104"/>
                <a:gd name="T22" fmla="*/ 52 w 83"/>
                <a:gd name="T23" fmla="*/ 103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3" h="104">
                  <a:moveTo>
                    <a:pt x="52" y="103"/>
                  </a:moveTo>
                  <a:lnTo>
                    <a:pt x="82" y="43"/>
                  </a:lnTo>
                  <a:lnTo>
                    <a:pt x="67" y="27"/>
                  </a:lnTo>
                  <a:lnTo>
                    <a:pt x="38" y="0"/>
                  </a:lnTo>
                  <a:lnTo>
                    <a:pt x="23" y="0"/>
                  </a:lnTo>
                  <a:lnTo>
                    <a:pt x="23" y="27"/>
                  </a:lnTo>
                  <a:lnTo>
                    <a:pt x="9" y="43"/>
                  </a:lnTo>
                  <a:lnTo>
                    <a:pt x="0" y="43"/>
                  </a:lnTo>
                  <a:lnTo>
                    <a:pt x="0" y="59"/>
                  </a:lnTo>
                  <a:lnTo>
                    <a:pt x="9" y="75"/>
                  </a:lnTo>
                  <a:lnTo>
                    <a:pt x="9" y="92"/>
                  </a:lnTo>
                  <a:lnTo>
                    <a:pt x="52" y="103"/>
                  </a:lnTo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19050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24" name="Freeform 21"/>
            <p:cNvSpPr>
              <a:spLocks/>
            </p:cNvSpPr>
            <p:nvPr/>
          </p:nvSpPr>
          <p:spPr bwMode="auto">
            <a:xfrm>
              <a:off x="8151813" y="2408237"/>
              <a:ext cx="538162" cy="280988"/>
            </a:xfrm>
            <a:custGeom>
              <a:avLst/>
              <a:gdLst>
                <a:gd name="T0" fmla="*/ 70 w 138"/>
                <a:gd name="T1" fmla="*/ 92 h 93"/>
                <a:gd name="T2" fmla="*/ 94 w 138"/>
                <a:gd name="T3" fmla="*/ 75 h 93"/>
                <a:gd name="T4" fmla="*/ 108 w 138"/>
                <a:gd name="T5" fmla="*/ 48 h 93"/>
                <a:gd name="T6" fmla="*/ 137 w 138"/>
                <a:gd name="T7" fmla="*/ 0 h 93"/>
                <a:gd name="T8" fmla="*/ 94 w 138"/>
                <a:gd name="T9" fmla="*/ 0 h 93"/>
                <a:gd name="T10" fmla="*/ 80 w 138"/>
                <a:gd name="T11" fmla="*/ 16 h 93"/>
                <a:gd name="T12" fmla="*/ 70 w 138"/>
                <a:gd name="T13" fmla="*/ 16 h 93"/>
                <a:gd name="T14" fmla="*/ 42 w 138"/>
                <a:gd name="T15" fmla="*/ 0 h 93"/>
                <a:gd name="T16" fmla="*/ 14 w 138"/>
                <a:gd name="T17" fmla="*/ 0 h 93"/>
                <a:gd name="T18" fmla="*/ 0 w 138"/>
                <a:gd name="T19" fmla="*/ 16 h 93"/>
                <a:gd name="T20" fmla="*/ 14 w 138"/>
                <a:gd name="T21" fmla="*/ 48 h 93"/>
                <a:gd name="T22" fmla="*/ 28 w 138"/>
                <a:gd name="T23" fmla="*/ 48 h 93"/>
                <a:gd name="T24" fmla="*/ 56 w 138"/>
                <a:gd name="T25" fmla="*/ 75 h 93"/>
                <a:gd name="T26" fmla="*/ 70 w 138"/>
                <a:gd name="T27" fmla="*/ 92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38" h="93">
                  <a:moveTo>
                    <a:pt x="70" y="92"/>
                  </a:moveTo>
                  <a:lnTo>
                    <a:pt x="94" y="75"/>
                  </a:lnTo>
                  <a:lnTo>
                    <a:pt x="108" y="48"/>
                  </a:lnTo>
                  <a:lnTo>
                    <a:pt x="137" y="0"/>
                  </a:lnTo>
                  <a:lnTo>
                    <a:pt x="94" y="0"/>
                  </a:lnTo>
                  <a:lnTo>
                    <a:pt x="80" y="16"/>
                  </a:lnTo>
                  <a:lnTo>
                    <a:pt x="70" y="16"/>
                  </a:lnTo>
                  <a:lnTo>
                    <a:pt x="42" y="0"/>
                  </a:lnTo>
                  <a:lnTo>
                    <a:pt x="14" y="0"/>
                  </a:lnTo>
                  <a:lnTo>
                    <a:pt x="0" y="16"/>
                  </a:lnTo>
                  <a:lnTo>
                    <a:pt x="14" y="48"/>
                  </a:lnTo>
                  <a:lnTo>
                    <a:pt x="28" y="48"/>
                  </a:lnTo>
                  <a:lnTo>
                    <a:pt x="56" y="75"/>
                  </a:lnTo>
                  <a:lnTo>
                    <a:pt x="70" y="92"/>
                  </a:lnTo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25" name="Freeform 22"/>
            <p:cNvSpPr>
              <a:spLocks/>
            </p:cNvSpPr>
            <p:nvPr/>
          </p:nvSpPr>
          <p:spPr bwMode="auto">
            <a:xfrm>
              <a:off x="8151813" y="2408238"/>
              <a:ext cx="538162" cy="280987"/>
            </a:xfrm>
            <a:custGeom>
              <a:avLst/>
              <a:gdLst>
                <a:gd name="T0" fmla="*/ 2147483647 w 138"/>
                <a:gd name="T1" fmla="*/ 2147483647 h 93"/>
                <a:gd name="T2" fmla="*/ 2147483647 w 138"/>
                <a:gd name="T3" fmla="*/ 2147483647 h 93"/>
                <a:gd name="T4" fmla="*/ 2147483647 w 138"/>
                <a:gd name="T5" fmla="*/ 2147483647 h 93"/>
                <a:gd name="T6" fmla="*/ 2147483647 w 138"/>
                <a:gd name="T7" fmla="*/ 0 h 93"/>
                <a:gd name="T8" fmla="*/ 2147483647 w 138"/>
                <a:gd name="T9" fmla="*/ 0 h 93"/>
                <a:gd name="T10" fmla="*/ 2147483647 w 138"/>
                <a:gd name="T11" fmla="*/ 2147483647 h 93"/>
                <a:gd name="T12" fmla="*/ 2147483647 w 138"/>
                <a:gd name="T13" fmla="*/ 2147483647 h 93"/>
                <a:gd name="T14" fmla="*/ 2147483647 w 138"/>
                <a:gd name="T15" fmla="*/ 0 h 93"/>
                <a:gd name="T16" fmla="*/ 2147483647 w 138"/>
                <a:gd name="T17" fmla="*/ 0 h 93"/>
                <a:gd name="T18" fmla="*/ 0 w 138"/>
                <a:gd name="T19" fmla="*/ 2147483647 h 93"/>
                <a:gd name="T20" fmla="*/ 2147483647 w 138"/>
                <a:gd name="T21" fmla="*/ 2147483647 h 93"/>
                <a:gd name="T22" fmla="*/ 2147483647 w 138"/>
                <a:gd name="T23" fmla="*/ 2147483647 h 93"/>
                <a:gd name="T24" fmla="*/ 2147483647 w 138"/>
                <a:gd name="T25" fmla="*/ 2147483647 h 93"/>
                <a:gd name="T26" fmla="*/ 2147483647 w 138"/>
                <a:gd name="T27" fmla="*/ 2147483647 h 9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38" h="93">
                  <a:moveTo>
                    <a:pt x="70" y="92"/>
                  </a:moveTo>
                  <a:lnTo>
                    <a:pt x="94" y="75"/>
                  </a:lnTo>
                  <a:lnTo>
                    <a:pt x="108" y="48"/>
                  </a:lnTo>
                  <a:lnTo>
                    <a:pt x="137" y="0"/>
                  </a:lnTo>
                  <a:lnTo>
                    <a:pt x="94" y="0"/>
                  </a:lnTo>
                  <a:lnTo>
                    <a:pt x="80" y="16"/>
                  </a:lnTo>
                  <a:lnTo>
                    <a:pt x="70" y="16"/>
                  </a:lnTo>
                  <a:lnTo>
                    <a:pt x="42" y="0"/>
                  </a:lnTo>
                  <a:lnTo>
                    <a:pt x="14" y="0"/>
                  </a:lnTo>
                  <a:lnTo>
                    <a:pt x="0" y="16"/>
                  </a:lnTo>
                  <a:lnTo>
                    <a:pt x="14" y="48"/>
                  </a:lnTo>
                  <a:lnTo>
                    <a:pt x="28" y="48"/>
                  </a:lnTo>
                  <a:lnTo>
                    <a:pt x="56" y="75"/>
                  </a:lnTo>
                  <a:lnTo>
                    <a:pt x="70" y="92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6" name="Freeform 23"/>
            <p:cNvSpPr>
              <a:spLocks/>
            </p:cNvSpPr>
            <p:nvPr/>
          </p:nvSpPr>
          <p:spPr bwMode="auto">
            <a:xfrm>
              <a:off x="7620000" y="2133600"/>
              <a:ext cx="1128713" cy="328613"/>
            </a:xfrm>
            <a:custGeom>
              <a:avLst/>
              <a:gdLst>
                <a:gd name="T0" fmla="*/ 2147483647 w 289"/>
                <a:gd name="T1" fmla="*/ 0 h 109"/>
                <a:gd name="T2" fmla="*/ 2147483647 w 289"/>
                <a:gd name="T3" fmla="*/ 0 h 109"/>
                <a:gd name="T4" fmla="*/ 2147483647 w 289"/>
                <a:gd name="T5" fmla="*/ 2147483647 h 109"/>
                <a:gd name="T6" fmla="*/ 2147483647 w 289"/>
                <a:gd name="T7" fmla="*/ 2147483647 h 109"/>
                <a:gd name="T8" fmla="*/ 2147483647 w 289"/>
                <a:gd name="T9" fmla="*/ 2147483647 h 109"/>
                <a:gd name="T10" fmla="*/ 2147483647 w 289"/>
                <a:gd name="T11" fmla="*/ 2147483647 h 109"/>
                <a:gd name="T12" fmla="*/ 2147483647 w 289"/>
                <a:gd name="T13" fmla="*/ 2147483647 h 109"/>
                <a:gd name="T14" fmla="*/ 2147483647 w 289"/>
                <a:gd name="T15" fmla="*/ 2147483647 h 109"/>
                <a:gd name="T16" fmla="*/ 2147483647 w 289"/>
                <a:gd name="T17" fmla="*/ 2147483647 h 109"/>
                <a:gd name="T18" fmla="*/ 2147483647 w 289"/>
                <a:gd name="T19" fmla="*/ 2147483647 h 109"/>
                <a:gd name="T20" fmla="*/ 2147483647 w 289"/>
                <a:gd name="T21" fmla="*/ 2147483647 h 109"/>
                <a:gd name="T22" fmla="*/ 2147483647 w 289"/>
                <a:gd name="T23" fmla="*/ 2147483647 h 109"/>
                <a:gd name="T24" fmla="*/ 2147483647 w 289"/>
                <a:gd name="T25" fmla="*/ 2147483647 h 109"/>
                <a:gd name="T26" fmla="*/ 2147483647 w 289"/>
                <a:gd name="T27" fmla="*/ 2147483647 h 109"/>
                <a:gd name="T28" fmla="*/ 2147483647 w 289"/>
                <a:gd name="T29" fmla="*/ 2147483647 h 109"/>
                <a:gd name="T30" fmla="*/ 2147483647 w 289"/>
                <a:gd name="T31" fmla="*/ 2147483647 h 109"/>
                <a:gd name="T32" fmla="*/ 2147483647 w 289"/>
                <a:gd name="T33" fmla="*/ 2147483647 h 109"/>
                <a:gd name="T34" fmla="*/ 0 w 289"/>
                <a:gd name="T35" fmla="*/ 2147483647 h 109"/>
                <a:gd name="T36" fmla="*/ 2147483647 w 289"/>
                <a:gd name="T37" fmla="*/ 2147483647 h 109"/>
                <a:gd name="T38" fmla="*/ 2147483647 w 289"/>
                <a:gd name="T39" fmla="*/ 2147483647 h 109"/>
                <a:gd name="T40" fmla="*/ 2147483647 w 289"/>
                <a:gd name="T41" fmla="*/ 2147483647 h 109"/>
                <a:gd name="T42" fmla="*/ 2147483647 w 289"/>
                <a:gd name="T43" fmla="*/ 2147483647 h 109"/>
                <a:gd name="T44" fmla="*/ 2147483647 w 289"/>
                <a:gd name="T45" fmla="*/ 2147483647 h 109"/>
                <a:gd name="T46" fmla="*/ 2147483647 w 289"/>
                <a:gd name="T47" fmla="*/ 2147483647 h 109"/>
                <a:gd name="T48" fmla="*/ 2147483647 w 289"/>
                <a:gd name="T49" fmla="*/ 2147483647 h 109"/>
                <a:gd name="T50" fmla="*/ 2147483647 w 289"/>
                <a:gd name="T51" fmla="*/ 2147483647 h 109"/>
                <a:gd name="T52" fmla="*/ 2147483647 w 289"/>
                <a:gd name="T53" fmla="*/ 2147483647 h 109"/>
                <a:gd name="T54" fmla="*/ 2147483647 w 289"/>
                <a:gd name="T55" fmla="*/ 2147483647 h 109"/>
                <a:gd name="T56" fmla="*/ 2147483647 w 289"/>
                <a:gd name="T57" fmla="*/ 2147483647 h 109"/>
                <a:gd name="T58" fmla="*/ 2147483647 w 289"/>
                <a:gd name="T59" fmla="*/ 2147483647 h 109"/>
                <a:gd name="T60" fmla="*/ 2147483647 w 289"/>
                <a:gd name="T61" fmla="*/ 2147483647 h 109"/>
                <a:gd name="T62" fmla="*/ 2147483647 w 289"/>
                <a:gd name="T63" fmla="*/ 2147483647 h 109"/>
                <a:gd name="T64" fmla="*/ 2147483647 w 289"/>
                <a:gd name="T65" fmla="*/ 0 h 10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89" h="109">
                  <a:moveTo>
                    <a:pt x="288" y="0"/>
                  </a:moveTo>
                  <a:lnTo>
                    <a:pt x="273" y="0"/>
                  </a:lnTo>
                  <a:lnTo>
                    <a:pt x="245" y="32"/>
                  </a:lnTo>
                  <a:lnTo>
                    <a:pt x="216" y="32"/>
                  </a:lnTo>
                  <a:lnTo>
                    <a:pt x="206" y="32"/>
                  </a:lnTo>
                  <a:lnTo>
                    <a:pt x="192" y="48"/>
                  </a:lnTo>
                  <a:lnTo>
                    <a:pt x="162" y="48"/>
                  </a:lnTo>
                  <a:lnTo>
                    <a:pt x="177" y="16"/>
                  </a:lnTo>
                  <a:lnTo>
                    <a:pt x="162" y="16"/>
                  </a:lnTo>
                  <a:lnTo>
                    <a:pt x="134" y="32"/>
                  </a:lnTo>
                  <a:lnTo>
                    <a:pt x="125" y="48"/>
                  </a:lnTo>
                  <a:lnTo>
                    <a:pt x="81" y="32"/>
                  </a:lnTo>
                  <a:lnTo>
                    <a:pt x="66" y="32"/>
                  </a:lnTo>
                  <a:lnTo>
                    <a:pt x="53" y="16"/>
                  </a:lnTo>
                  <a:lnTo>
                    <a:pt x="29" y="16"/>
                  </a:lnTo>
                  <a:lnTo>
                    <a:pt x="14" y="32"/>
                  </a:lnTo>
                  <a:lnTo>
                    <a:pt x="14" y="59"/>
                  </a:lnTo>
                  <a:lnTo>
                    <a:pt x="0" y="75"/>
                  </a:lnTo>
                  <a:lnTo>
                    <a:pt x="14" y="91"/>
                  </a:lnTo>
                  <a:lnTo>
                    <a:pt x="14" y="108"/>
                  </a:lnTo>
                  <a:lnTo>
                    <a:pt x="42" y="108"/>
                  </a:lnTo>
                  <a:lnTo>
                    <a:pt x="66" y="75"/>
                  </a:lnTo>
                  <a:lnTo>
                    <a:pt x="125" y="91"/>
                  </a:lnTo>
                  <a:lnTo>
                    <a:pt x="125" y="108"/>
                  </a:lnTo>
                  <a:lnTo>
                    <a:pt x="134" y="108"/>
                  </a:lnTo>
                  <a:lnTo>
                    <a:pt x="149" y="91"/>
                  </a:lnTo>
                  <a:lnTo>
                    <a:pt x="177" y="91"/>
                  </a:lnTo>
                  <a:lnTo>
                    <a:pt x="206" y="108"/>
                  </a:lnTo>
                  <a:lnTo>
                    <a:pt x="216" y="108"/>
                  </a:lnTo>
                  <a:lnTo>
                    <a:pt x="230" y="91"/>
                  </a:lnTo>
                  <a:lnTo>
                    <a:pt x="273" y="91"/>
                  </a:lnTo>
                  <a:lnTo>
                    <a:pt x="288" y="48"/>
                  </a:lnTo>
                  <a:lnTo>
                    <a:pt x="28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7" name="Freeform 24"/>
            <p:cNvSpPr>
              <a:spLocks/>
            </p:cNvSpPr>
            <p:nvPr/>
          </p:nvSpPr>
          <p:spPr bwMode="auto">
            <a:xfrm>
              <a:off x="7620000" y="2133600"/>
              <a:ext cx="1128713" cy="328612"/>
            </a:xfrm>
            <a:custGeom>
              <a:avLst/>
              <a:gdLst>
                <a:gd name="T0" fmla="*/ 288 w 289"/>
                <a:gd name="T1" fmla="*/ 0 h 109"/>
                <a:gd name="T2" fmla="*/ 273 w 289"/>
                <a:gd name="T3" fmla="*/ 0 h 109"/>
                <a:gd name="T4" fmla="*/ 245 w 289"/>
                <a:gd name="T5" fmla="*/ 32 h 109"/>
                <a:gd name="T6" fmla="*/ 216 w 289"/>
                <a:gd name="T7" fmla="*/ 32 h 109"/>
                <a:gd name="T8" fmla="*/ 206 w 289"/>
                <a:gd name="T9" fmla="*/ 32 h 109"/>
                <a:gd name="T10" fmla="*/ 192 w 289"/>
                <a:gd name="T11" fmla="*/ 48 h 109"/>
                <a:gd name="T12" fmla="*/ 162 w 289"/>
                <a:gd name="T13" fmla="*/ 48 h 109"/>
                <a:gd name="T14" fmla="*/ 177 w 289"/>
                <a:gd name="T15" fmla="*/ 16 h 109"/>
                <a:gd name="T16" fmla="*/ 162 w 289"/>
                <a:gd name="T17" fmla="*/ 16 h 109"/>
                <a:gd name="T18" fmla="*/ 134 w 289"/>
                <a:gd name="T19" fmla="*/ 32 h 109"/>
                <a:gd name="T20" fmla="*/ 125 w 289"/>
                <a:gd name="T21" fmla="*/ 48 h 109"/>
                <a:gd name="T22" fmla="*/ 81 w 289"/>
                <a:gd name="T23" fmla="*/ 32 h 109"/>
                <a:gd name="T24" fmla="*/ 66 w 289"/>
                <a:gd name="T25" fmla="*/ 32 h 109"/>
                <a:gd name="T26" fmla="*/ 53 w 289"/>
                <a:gd name="T27" fmla="*/ 16 h 109"/>
                <a:gd name="T28" fmla="*/ 29 w 289"/>
                <a:gd name="T29" fmla="*/ 16 h 109"/>
                <a:gd name="T30" fmla="*/ 14 w 289"/>
                <a:gd name="T31" fmla="*/ 32 h 109"/>
                <a:gd name="T32" fmla="*/ 14 w 289"/>
                <a:gd name="T33" fmla="*/ 59 h 109"/>
                <a:gd name="T34" fmla="*/ 0 w 289"/>
                <a:gd name="T35" fmla="*/ 75 h 109"/>
                <a:gd name="T36" fmla="*/ 14 w 289"/>
                <a:gd name="T37" fmla="*/ 91 h 109"/>
                <a:gd name="T38" fmla="*/ 14 w 289"/>
                <a:gd name="T39" fmla="*/ 108 h 109"/>
                <a:gd name="T40" fmla="*/ 42 w 289"/>
                <a:gd name="T41" fmla="*/ 108 h 109"/>
                <a:gd name="T42" fmla="*/ 66 w 289"/>
                <a:gd name="T43" fmla="*/ 75 h 109"/>
                <a:gd name="T44" fmla="*/ 125 w 289"/>
                <a:gd name="T45" fmla="*/ 91 h 109"/>
                <a:gd name="T46" fmla="*/ 125 w 289"/>
                <a:gd name="T47" fmla="*/ 108 h 109"/>
                <a:gd name="T48" fmla="*/ 134 w 289"/>
                <a:gd name="T49" fmla="*/ 108 h 109"/>
                <a:gd name="T50" fmla="*/ 149 w 289"/>
                <a:gd name="T51" fmla="*/ 91 h 109"/>
                <a:gd name="T52" fmla="*/ 177 w 289"/>
                <a:gd name="T53" fmla="*/ 91 h 109"/>
                <a:gd name="T54" fmla="*/ 206 w 289"/>
                <a:gd name="T55" fmla="*/ 108 h 109"/>
                <a:gd name="T56" fmla="*/ 216 w 289"/>
                <a:gd name="T57" fmla="*/ 108 h 109"/>
                <a:gd name="T58" fmla="*/ 230 w 289"/>
                <a:gd name="T59" fmla="*/ 91 h 109"/>
                <a:gd name="T60" fmla="*/ 273 w 289"/>
                <a:gd name="T61" fmla="*/ 91 h 109"/>
                <a:gd name="T62" fmla="*/ 288 w 289"/>
                <a:gd name="T63" fmla="*/ 48 h 109"/>
                <a:gd name="T64" fmla="*/ 288 w 289"/>
                <a:gd name="T65" fmla="*/ 0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89" h="109">
                  <a:moveTo>
                    <a:pt x="288" y="0"/>
                  </a:moveTo>
                  <a:lnTo>
                    <a:pt x="273" y="0"/>
                  </a:lnTo>
                  <a:lnTo>
                    <a:pt x="245" y="32"/>
                  </a:lnTo>
                  <a:lnTo>
                    <a:pt x="216" y="32"/>
                  </a:lnTo>
                  <a:lnTo>
                    <a:pt x="206" y="32"/>
                  </a:lnTo>
                  <a:lnTo>
                    <a:pt x="192" y="48"/>
                  </a:lnTo>
                  <a:lnTo>
                    <a:pt x="162" y="48"/>
                  </a:lnTo>
                  <a:lnTo>
                    <a:pt x="177" y="16"/>
                  </a:lnTo>
                  <a:lnTo>
                    <a:pt x="162" y="16"/>
                  </a:lnTo>
                  <a:lnTo>
                    <a:pt x="134" y="32"/>
                  </a:lnTo>
                  <a:lnTo>
                    <a:pt x="125" y="48"/>
                  </a:lnTo>
                  <a:lnTo>
                    <a:pt x="81" y="32"/>
                  </a:lnTo>
                  <a:lnTo>
                    <a:pt x="66" y="32"/>
                  </a:lnTo>
                  <a:lnTo>
                    <a:pt x="53" y="16"/>
                  </a:lnTo>
                  <a:lnTo>
                    <a:pt x="29" y="16"/>
                  </a:lnTo>
                  <a:lnTo>
                    <a:pt x="14" y="32"/>
                  </a:lnTo>
                  <a:lnTo>
                    <a:pt x="14" y="59"/>
                  </a:lnTo>
                  <a:lnTo>
                    <a:pt x="0" y="75"/>
                  </a:lnTo>
                  <a:lnTo>
                    <a:pt x="14" y="91"/>
                  </a:lnTo>
                  <a:lnTo>
                    <a:pt x="14" y="108"/>
                  </a:lnTo>
                  <a:lnTo>
                    <a:pt x="42" y="108"/>
                  </a:lnTo>
                  <a:lnTo>
                    <a:pt x="66" y="75"/>
                  </a:lnTo>
                  <a:lnTo>
                    <a:pt x="125" y="91"/>
                  </a:lnTo>
                  <a:lnTo>
                    <a:pt x="125" y="108"/>
                  </a:lnTo>
                  <a:lnTo>
                    <a:pt x="134" y="108"/>
                  </a:lnTo>
                  <a:lnTo>
                    <a:pt x="149" y="91"/>
                  </a:lnTo>
                  <a:lnTo>
                    <a:pt x="177" y="91"/>
                  </a:lnTo>
                  <a:lnTo>
                    <a:pt x="206" y="108"/>
                  </a:lnTo>
                  <a:lnTo>
                    <a:pt x="216" y="108"/>
                  </a:lnTo>
                  <a:lnTo>
                    <a:pt x="230" y="91"/>
                  </a:lnTo>
                  <a:lnTo>
                    <a:pt x="273" y="91"/>
                  </a:lnTo>
                  <a:lnTo>
                    <a:pt x="288" y="48"/>
                  </a:lnTo>
                  <a:lnTo>
                    <a:pt x="288" y="0"/>
                  </a:lnTo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28" name="Freeform 25"/>
            <p:cNvSpPr>
              <a:spLocks/>
            </p:cNvSpPr>
            <p:nvPr/>
          </p:nvSpPr>
          <p:spPr bwMode="auto">
            <a:xfrm>
              <a:off x="7950200" y="1949450"/>
              <a:ext cx="798513" cy="334963"/>
            </a:xfrm>
            <a:custGeom>
              <a:avLst/>
              <a:gdLst>
                <a:gd name="T0" fmla="*/ 2147483647 w 204"/>
                <a:gd name="T1" fmla="*/ 2147483647 h 111"/>
                <a:gd name="T2" fmla="*/ 2147483647 w 204"/>
                <a:gd name="T3" fmla="*/ 2147483647 h 111"/>
                <a:gd name="T4" fmla="*/ 2147483647 w 204"/>
                <a:gd name="T5" fmla="*/ 2147483647 h 111"/>
                <a:gd name="T6" fmla="*/ 2147483647 w 204"/>
                <a:gd name="T7" fmla="*/ 2147483647 h 111"/>
                <a:gd name="T8" fmla="*/ 2147483647 w 204"/>
                <a:gd name="T9" fmla="*/ 2147483647 h 111"/>
                <a:gd name="T10" fmla="*/ 2147483647 w 204"/>
                <a:gd name="T11" fmla="*/ 2147483647 h 111"/>
                <a:gd name="T12" fmla="*/ 2147483647 w 204"/>
                <a:gd name="T13" fmla="*/ 2147483647 h 111"/>
                <a:gd name="T14" fmla="*/ 2147483647 w 204"/>
                <a:gd name="T15" fmla="*/ 2147483647 h 111"/>
                <a:gd name="T16" fmla="*/ 2147483647 w 204"/>
                <a:gd name="T17" fmla="*/ 2147483647 h 111"/>
                <a:gd name="T18" fmla="*/ 2147483647 w 204"/>
                <a:gd name="T19" fmla="*/ 0 h 111"/>
                <a:gd name="T20" fmla="*/ 2147483647 w 204"/>
                <a:gd name="T21" fmla="*/ 2147483647 h 111"/>
                <a:gd name="T22" fmla="*/ 2147483647 w 204"/>
                <a:gd name="T23" fmla="*/ 2147483647 h 111"/>
                <a:gd name="T24" fmla="*/ 2147483647 w 204"/>
                <a:gd name="T25" fmla="*/ 2147483647 h 111"/>
                <a:gd name="T26" fmla="*/ 2147483647 w 204"/>
                <a:gd name="T27" fmla="*/ 2147483647 h 111"/>
                <a:gd name="T28" fmla="*/ 0 w 204"/>
                <a:gd name="T29" fmla="*/ 2147483647 h 111"/>
                <a:gd name="T30" fmla="*/ 2147483647 w 204"/>
                <a:gd name="T31" fmla="*/ 2147483647 h 111"/>
                <a:gd name="T32" fmla="*/ 2147483647 w 204"/>
                <a:gd name="T33" fmla="*/ 2147483647 h 111"/>
                <a:gd name="T34" fmla="*/ 2147483647 w 204"/>
                <a:gd name="T35" fmla="*/ 2147483647 h 111"/>
                <a:gd name="T36" fmla="*/ 2147483647 w 204"/>
                <a:gd name="T37" fmla="*/ 2147483647 h 111"/>
                <a:gd name="T38" fmla="*/ 2147483647 w 204"/>
                <a:gd name="T39" fmla="*/ 2147483647 h 111"/>
                <a:gd name="T40" fmla="*/ 2147483647 w 204"/>
                <a:gd name="T41" fmla="*/ 2147483647 h 111"/>
                <a:gd name="T42" fmla="*/ 2147483647 w 204"/>
                <a:gd name="T43" fmla="*/ 2147483647 h 111"/>
                <a:gd name="T44" fmla="*/ 2147483647 w 204"/>
                <a:gd name="T45" fmla="*/ 2147483647 h 111"/>
                <a:gd name="T46" fmla="*/ 2147483647 w 204"/>
                <a:gd name="T47" fmla="*/ 2147483647 h 111"/>
                <a:gd name="T48" fmla="*/ 2147483647 w 204"/>
                <a:gd name="T49" fmla="*/ 2147483647 h 11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204" h="111">
                  <a:moveTo>
                    <a:pt x="203" y="60"/>
                  </a:moveTo>
                  <a:lnTo>
                    <a:pt x="188" y="27"/>
                  </a:lnTo>
                  <a:lnTo>
                    <a:pt x="146" y="27"/>
                  </a:lnTo>
                  <a:lnTo>
                    <a:pt x="132" y="16"/>
                  </a:lnTo>
                  <a:lnTo>
                    <a:pt x="123" y="16"/>
                  </a:lnTo>
                  <a:lnTo>
                    <a:pt x="123" y="27"/>
                  </a:lnTo>
                  <a:lnTo>
                    <a:pt x="123" y="44"/>
                  </a:lnTo>
                  <a:lnTo>
                    <a:pt x="66" y="44"/>
                  </a:lnTo>
                  <a:lnTo>
                    <a:pt x="94" y="16"/>
                  </a:lnTo>
                  <a:lnTo>
                    <a:pt x="79" y="0"/>
                  </a:lnTo>
                  <a:lnTo>
                    <a:pt x="66" y="16"/>
                  </a:lnTo>
                  <a:lnTo>
                    <a:pt x="42" y="27"/>
                  </a:lnTo>
                  <a:lnTo>
                    <a:pt x="28" y="27"/>
                  </a:lnTo>
                  <a:lnTo>
                    <a:pt x="14" y="77"/>
                  </a:lnTo>
                  <a:lnTo>
                    <a:pt x="0" y="93"/>
                  </a:lnTo>
                  <a:lnTo>
                    <a:pt x="42" y="110"/>
                  </a:lnTo>
                  <a:lnTo>
                    <a:pt x="52" y="93"/>
                  </a:lnTo>
                  <a:lnTo>
                    <a:pt x="79" y="77"/>
                  </a:lnTo>
                  <a:lnTo>
                    <a:pt x="94" y="77"/>
                  </a:lnTo>
                  <a:lnTo>
                    <a:pt x="79" y="110"/>
                  </a:lnTo>
                  <a:lnTo>
                    <a:pt x="108" y="110"/>
                  </a:lnTo>
                  <a:lnTo>
                    <a:pt x="123" y="93"/>
                  </a:lnTo>
                  <a:lnTo>
                    <a:pt x="160" y="93"/>
                  </a:lnTo>
                  <a:lnTo>
                    <a:pt x="188" y="60"/>
                  </a:lnTo>
                  <a:lnTo>
                    <a:pt x="203" y="6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9" name="Freeform 26"/>
            <p:cNvSpPr>
              <a:spLocks/>
            </p:cNvSpPr>
            <p:nvPr/>
          </p:nvSpPr>
          <p:spPr bwMode="auto">
            <a:xfrm>
              <a:off x="7950200" y="1949450"/>
              <a:ext cx="798513" cy="334962"/>
            </a:xfrm>
            <a:custGeom>
              <a:avLst/>
              <a:gdLst>
                <a:gd name="T0" fmla="*/ 203 w 204"/>
                <a:gd name="T1" fmla="*/ 60 h 111"/>
                <a:gd name="T2" fmla="*/ 188 w 204"/>
                <a:gd name="T3" fmla="*/ 27 h 111"/>
                <a:gd name="T4" fmla="*/ 146 w 204"/>
                <a:gd name="T5" fmla="*/ 27 h 111"/>
                <a:gd name="T6" fmla="*/ 132 w 204"/>
                <a:gd name="T7" fmla="*/ 16 h 111"/>
                <a:gd name="T8" fmla="*/ 123 w 204"/>
                <a:gd name="T9" fmla="*/ 16 h 111"/>
                <a:gd name="T10" fmla="*/ 123 w 204"/>
                <a:gd name="T11" fmla="*/ 27 h 111"/>
                <a:gd name="T12" fmla="*/ 123 w 204"/>
                <a:gd name="T13" fmla="*/ 44 h 111"/>
                <a:gd name="T14" fmla="*/ 66 w 204"/>
                <a:gd name="T15" fmla="*/ 44 h 111"/>
                <a:gd name="T16" fmla="*/ 94 w 204"/>
                <a:gd name="T17" fmla="*/ 16 h 111"/>
                <a:gd name="T18" fmla="*/ 79 w 204"/>
                <a:gd name="T19" fmla="*/ 0 h 111"/>
                <a:gd name="T20" fmla="*/ 66 w 204"/>
                <a:gd name="T21" fmla="*/ 16 h 111"/>
                <a:gd name="T22" fmla="*/ 42 w 204"/>
                <a:gd name="T23" fmla="*/ 27 h 111"/>
                <a:gd name="T24" fmla="*/ 28 w 204"/>
                <a:gd name="T25" fmla="*/ 27 h 111"/>
                <a:gd name="T26" fmla="*/ 14 w 204"/>
                <a:gd name="T27" fmla="*/ 77 h 111"/>
                <a:gd name="T28" fmla="*/ 0 w 204"/>
                <a:gd name="T29" fmla="*/ 93 h 111"/>
                <a:gd name="T30" fmla="*/ 42 w 204"/>
                <a:gd name="T31" fmla="*/ 110 h 111"/>
                <a:gd name="T32" fmla="*/ 52 w 204"/>
                <a:gd name="T33" fmla="*/ 93 h 111"/>
                <a:gd name="T34" fmla="*/ 79 w 204"/>
                <a:gd name="T35" fmla="*/ 77 h 111"/>
                <a:gd name="T36" fmla="*/ 94 w 204"/>
                <a:gd name="T37" fmla="*/ 77 h 111"/>
                <a:gd name="T38" fmla="*/ 79 w 204"/>
                <a:gd name="T39" fmla="*/ 110 h 111"/>
                <a:gd name="T40" fmla="*/ 108 w 204"/>
                <a:gd name="T41" fmla="*/ 110 h 111"/>
                <a:gd name="T42" fmla="*/ 123 w 204"/>
                <a:gd name="T43" fmla="*/ 93 h 111"/>
                <a:gd name="T44" fmla="*/ 160 w 204"/>
                <a:gd name="T45" fmla="*/ 93 h 111"/>
                <a:gd name="T46" fmla="*/ 188 w 204"/>
                <a:gd name="T47" fmla="*/ 60 h 111"/>
                <a:gd name="T48" fmla="*/ 203 w 204"/>
                <a:gd name="T49" fmla="*/ 60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04" h="111">
                  <a:moveTo>
                    <a:pt x="203" y="60"/>
                  </a:moveTo>
                  <a:lnTo>
                    <a:pt x="188" y="27"/>
                  </a:lnTo>
                  <a:lnTo>
                    <a:pt x="146" y="27"/>
                  </a:lnTo>
                  <a:lnTo>
                    <a:pt x="132" y="16"/>
                  </a:lnTo>
                  <a:lnTo>
                    <a:pt x="123" y="16"/>
                  </a:lnTo>
                  <a:lnTo>
                    <a:pt x="123" y="27"/>
                  </a:lnTo>
                  <a:lnTo>
                    <a:pt x="123" y="44"/>
                  </a:lnTo>
                  <a:lnTo>
                    <a:pt x="66" y="44"/>
                  </a:lnTo>
                  <a:lnTo>
                    <a:pt x="94" y="16"/>
                  </a:lnTo>
                  <a:lnTo>
                    <a:pt x="79" y="0"/>
                  </a:lnTo>
                  <a:lnTo>
                    <a:pt x="66" y="16"/>
                  </a:lnTo>
                  <a:lnTo>
                    <a:pt x="42" y="27"/>
                  </a:lnTo>
                  <a:lnTo>
                    <a:pt x="28" y="27"/>
                  </a:lnTo>
                  <a:lnTo>
                    <a:pt x="14" y="77"/>
                  </a:lnTo>
                  <a:lnTo>
                    <a:pt x="0" y="93"/>
                  </a:lnTo>
                  <a:lnTo>
                    <a:pt x="42" y="110"/>
                  </a:lnTo>
                  <a:lnTo>
                    <a:pt x="52" y="93"/>
                  </a:lnTo>
                  <a:lnTo>
                    <a:pt x="79" y="77"/>
                  </a:lnTo>
                  <a:lnTo>
                    <a:pt x="94" y="77"/>
                  </a:lnTo>
                  <a:lnTo>
                    <a:pt x="79" y="110"/>
                  </a:lnTo>
                  <a:lnTo>
                    <a:pt x="108" y="110"/>
                  </a:lnTo>
                  <a:lnTo>
                    <a:pt x="123" y="93"/>
                  </a:lnTo>
                  <a:lnTo>
                    <a:pt x="160" y="93"/>
                  </a:lnTo>
                  <a:lnTo>
                    <a:pt x="188" y="60"/>
                  </a:lnTo>
                  <a:lnTo>
                    <a:pt x="203" y="60"/>
                  </a:lnTo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30" name="Freeform 27"/>
            <p:cNvSpPr>
              <a:spLocks/>
            </p:cNvSpPr>
            <p:nvPr/>
          </p:nvSpPr>
          <p:spPr bwMode="auto">
            <a:xfrm>
              <a:off x="8059738" y="1755775"/>
              <a:ext cx="633412" cy="328613"/>
            </a:xfrm>
            <a:custGeom>
              <a:avLst/>
              <a:gdLst>
                <a:gd name="T0" fmla="*/ 2147483647 w 162"/>
                <a:gd name="T1" fmla="*/ 2147483647 h 109"/>
                <a:gd name="T2" fmla="*/ 2147483647 w 162"/>
                <a:gd name="T3" fmla="*/ 2147483647 h 109"/>
                <a:gd name="T4" fmla="*/ 2147483647 w 162"/>
                <a:gd name="T5" fmla="*/ 2147483647 h 109"/>
                <a:gd name="T6" fmla="*/ 2147483647 w 162"/>
                <a:gd name="T7" fmla="*/ 2147483647 h 109"/>
                <a:gd name="T8" fmla="*/ 2147483647 w 162"/>
                <a:gd name="T9" fmla="*/ 0 h 109"/>
                <a:gd name="T10" fmla="*/ 2147483647 w 162"/>
                <a:gd name="T11" fmla="*/ 0 h 109"/>
                <a:gd name="T12" fmla="*/ 2147483647 w 162"/>
                <a:gd name="T13" fmla="*/ 2147483647 h 109"/>
                <a:gd name="T14" fmla="*/ 2147483647 w 162"/>
                <a:gd name="T15" fmla="*/ 2147483647 h 109"/>
                <a:gd name="T16" fmla="*/ 0 w 162"/>
                <a:gd name="T17" fmla="*/ 2147483647 h 109"/>
                <a:gd name="T18" fmla="*/ 2147483647 w 162"/>
                <a:gd name="T19" fmla="*/ 2147483647 h 109"/>
                <a:gd name="T20" fmla="*/ 2147483647 w 162"/>
                <a:gd name="T21" fmla="*/ 2147483647 h 109"/>
                <a:gd name="T22" fmla="*/ 2147483647 w 162"/>
                <a:gd name="T23" fmla="*/ 2147483647 h 109"/>
                <a:gd name="T24" fmla="*/ 2147483647 w 162"/>
                <a:gd name="T25" fmla="*/ 2147483647 h 109"/>
                <a:gd name="T26" fmla="*/ 2147483647 w 162"/>
                <a:gd name="T27" fmla="*/ 2147483647 h 109"/>
                <a:gd name="T28" fmla="*/ 2147483647 w 162"/>
                <a:gd name="T29" fmla="*/ 2147483647 h 109"/>
                <a:gd name="T30" fmla="*/ 2147483647 w 162"/>
                <a:gd name="T31" fmla="*/ 2147483647 h 109"/>
                <a:gd name="T32" fmla="*/ 2147483647 w 162"/>
                <a:gd name="T33" fmla="*/ 2147483647 h 109"/>
                <a:gd name="T34" fmla="*/ 2147483647 w 162"/>
                <a:gd name="T35" fmla="*/ 2147483647 h 109"/>
                <a:gd name="T36" fmla="*/ 2147483647 w 162"/>
                <a:gd name="T37" fmla="*/ 2147483647 h 10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62" h="109">
                  <a:moveTo>
                    <a:pt x="161" y="91"/>
                  </a:moveTo>
                  <a:lnTo>
                    <a:pt x="146" y="32"/>
                  </a:lnTo>
                  <a:lnTo>
                    <a:pt x="132" y="16"/>
                  </a:lnTo>
                  <a:lnTo>
                    <a:pt x="104" y="16"/>
                  </a:lnTo>
                  <a:lnTo>
                    <a:pt x="66" y="0"/>
                  </a:lnTo>
                  <a:lnTo>
                    <a:pt x="52" y="0"/>
                  </a:lnTo>
                  <a:lnTo>
                    <a:pt x="37" y="16"/>
                  </a:lnTo>
                  <a:lnTo>
                    <a:pt x="23" y="48"/>
                  </a:lnTo>
                  <a:lnTo>
                    <a:pt x="0" y="91"/>
                  </a:lnTo>
                  <a:lnTo>
                    <a:pt x="14" y="91"/>
                  </a:lnTo>
                  <a:lnTo>
                    <a:pt x="37" y="81"/>
                  </a:lnTo>
                  <a:lnTo>
                    <a:pt x="52" y="64"/>
                  </a:lnTo>
                  <a:lnTo>
                    <a:pt x="66" y="81"/>
                  </a:lnTo>
                  <a:lnTo>
                    <a:pt x="37" y="108"/>
                  </a:lnTo>
                  <a:lnTo>
                    <a:pt x="94" y="108"/>
                  </a:lnTo>
                  <a:lnTo>
                    <a:pt x="94" y="81"/>
                  </a:lnTo>
                  <a:lnTo>
                    <a:pt x="104" y="81"/>
                  </a:lnTo>
                  <a:lnTo>
                    <a:pt x="118" y="91"/>
                  </a:lnTo>
                  <a:lnTo>
                    <a:pt x="161" y="91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1" name="Freeform 28"/>
            <p:cNvSpPr>
              <a:spLocks/>
            </p:cNvSpPr>
            <p:nvPr/>
          </p:nvSpPr>
          <p:spPr bwMode="auto">
            <a:xfrm>
              <a:off x="8059738" y="1755775"/>
              <a:ext cx="633412" cy="328612"/>
            </a:xfrm>
            <a:custGeom>
              <a:avLst/>
              <a:gdLst>
                <a:gd name="T0" fmla="*/ 161 w 162"/>
                <a:gd name="T1" fmla="*/ 91 h 109"/>
                <a:gd name="T2" fmla="*/ 146 w 162"/>
                <a:gd name="T3" fmla="*/ 32 h 109"/>
                <a:gd name="T4" fmla="*/ 132 w 162"/>
                <a:gd name="T5" fmla="*/ 16 h 109"/>
                <a:gd name="T6" fmla="*/ 104 w 162"/>
                <a:gd name="T7" fmla="*/ 16 h 109"/>
                <a:gd name="T8" fmla="*/ 66 w 162"/>
                <a:gd name="T9" fmla="*/ 0 h 109"/>
                <a:gd name="T10" fmla="*/ 52 w 162"/>
                <a:gd name="T11" fmla="*/ 0 h 109"/>
                <a:gd name="T12" fmla="*/ 37 w 162"/>
                <a:gd name="T13" fmla="*/ 16 h 109"/>
                <a:gd name="T14" fmla="*/ 23 w 162"/>
                <a:gd name="T15" fmla="*/ 48 h 109"/>
                <a:gd name="T16" fmla="*/ 0 w 162"/>
                <a:gd name="T17" fmla="*/ 91 h 109"/>
                <a:gd name="T18" fmla="*/ 14 w 162"/>
                <a:gd name="T19" fmla="*/ 91 h 109"/>
                <a:gd name="T20" fmla="*/ 37 w 162"/>
                <a:gd name="T21" fmla="*/ 81 h 109"/>
                <a:gd name="T22" fmla="*/ 52 w 162"/>
                <a:gd name="T23" fmla="*/ 64 h 109"/>
                <a:gd name="T24" fmla="*/ 66 w 162"/>
                <a:gd name="T25" fmla="*/ 81 h 109"/>
                <a:gd name="T26" fmla="*/ 37 w 162"/>
                <a:gd name="T27" fmla="*/ 108 h 109"/>
                <a:gd name="T28" fmla="*/ 94 w 162"/>
                <a:gd name="T29" fmla="*/ 108 h 109"/>
                <a:gd name="T30" fmla="*/ 94 w 162"/>
                <a:gd name="T31" fmla="*/ 81 h 109"/>
                <a:gd name="T32" fmla="*/ 104 w 162"/>
                <a:gd name="T33" fmla="*/ 81 h 109"/>
                <a:gd name="T34" fmla="*/ 118 w 162"/>
                <a:gd name="T35" fmla="*/ 91 h 109"/>
                <a:gd name="T36" fmla="*/ 161 w 162"/>
                <a:gd name="T37" fmla="*/ 91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62" h="109">
                  <a:moveTo>
                    <a:pt x="161" y="91"/>
                  </a:moveTo>
                  <a:lnTo>
                    <a:pt x="146" y="32"/>
                  </a:lnTo>
                  <a:lnTo>
                    <a:pt x="132" y="16"/>
                  </a:lnTo>
                  <a:lnTo>
                    <a:pt x="104" y="16"/>
                  </a:lnTo>
                  <a:lnTo>
                    <a:pt x="66" y="0"/>
                  </a:lnTo>
                  <a:lnTo>
                    <a:pt x="52" y="0"/>
                  </a:lnTo>
                  <a:lnTo>
                    <a:pt x="37" y="16"/>
                  </a:lnTo>
                  <a:lnTo>
                    <a:pt x="23" y="48"/>
                  </a:lnTo>
                  <a:lnTo>
                    <a:pt x="0" y="91"/>
                  </a:lnTo>
                  <a:lnTo>
                    <a:pt x="14" y="91"/>
                  </a:lnTo>
                  <a:lnTo>
                    <a:pt x="37" y="81"/>
                  </a:lnTo>
                  <a:lnTo>
                    <a:pt x="52" y="64"/>
                  </a:lnTo>
                  <a:lnTo>
                    <a:pt x="66" y="81"/>
                  </a:lnTo>
                  <a:lnTo>
                    <a:pt x="37" y="108"/>
                  </a:lnTo>
                  <a:lnTo>
                    <a:pt x="94" y="108"/>
                  </a:lnTo>
                  <a:lnTo>
                    <a:pt x="94" y="81"/>
                  </a:lnTo>
                  <a:lnTo>
                    <a:pt x="104" y="81"/>
                  </a:lnTo>
                  <a:lnTo>
                    <a:pt x="118" y="91"/>
                  </a:lnTo>
                  <a:lnTo>
                    <a:pt x="161" y="91"/>
                  </a:lnTo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32" name="Freeform 29"/>
            <p:cNvSpPr>
              <a:spLocks/>
            </p:cNvSpPr>
            <p:nvPr/>
          </p:nvSpPr>
          <p:spPr bwMode="auto">
            <a:xfrm>
              <a:off x="7581900" y="1528762"/>
              <a:ext cx="744538" cy="698500"/>
            </a:xfrm>
            <a:custGeom>
              <a:avLst/>
              <a:gdLst>
                <a:gd name="T0" fmla="*/ 190 w 191"/>
                <a:gd name="T1" fmla="*/ 74 h 231"/>
                <a:gd name="T2" fmla="*/ 147 w 191"/>
                <a:gd name="T3" fmla="*/ 48 h 231"/>
                <a:gd name="T4" fmla="*/ 137 w 191"/>
                <a:gd name="T5" fmla="*/ 48 h 231"/>
                <a:gd name="T6" fmla="*/ 109 w 191"/>
                <a:gd name="T7" fmla="*/ 16 h 231"/>
                <a:gd name="T8" fmla="*/ 66 w 191"/>
                <a:gd name="T9" fmla="*/ 0 h 231"/>
                <a:gd name="T10" fmla="*/ 0 w 191"/>
                <a:gd name="T11" fmla="*/ 0 h 231"/>
                <a:gd name="T12" fmla="*/ 0 w 191"/>
                <a:gd name="T13" fmla="*/ 32 h 231"/>
                <a:gd name="T14" fmla="*/ 0 w 191"/>
                <a:gd name="T15" fmla="*/ 64 h 231"/>
                <a:gd name="T16" fmla="*/ 14 w 191"/>
                <a:gd name="T17" fmla="*/ 123 h 231"/>
                <a:gd name="T18" fmla="*/ 14 w 191"/>
                <a:gd name="T19" fmla="*/ 155 h 231"/>
                <a:gd name="T20" fmla="*/ 42 w 191"/>
                <a:gd name="T21" fmla="*/ 197 h 231"/>
                <a:gd name="T22" fmla="*/ 42 w 191"/>
                <a:gd name="T23" fmla="*/ 213 h 231"/>
                <a:gd name="T24" fmla="*/ 66 w 191"/>
                <a:gd name="T25" fmla="*/ 213 h 231"/>
                <a:gd name="T26" fmla="*/ 80 w 191"/>
                <a:gd name="T27" fmla="*/ 230 h 231"/>
                <a:gd name="T28" fmla="*/ 95 w 191"/>
                <a:gd name="T29" fmla="*/ 230 h 231"/>
                <a:gd name="T30" fmla="*/ 109 w 191"/>
                <a:gd name="T31" fmla="*/ 213 h 231"/>
                <a:gd name="T32" fmla="*/ 123 w 191"/>
                <a:gd name="T33" fmla="*/ 165 h 231"/>
                <a:gd name="T34" fmla="*/ 147 w 191"/>
                <a:gd name="T35" fmla="*/ 123 h 231"/>
                <a:gd name="T36" fmla="*/ 161 w 191"/>
                <a:gd name="T37" fmla="*/ 90 h 231"/>
                <a:gd name="T38" fmla="*/ 175 w 191"/>
                <a:gd name="T39" fmla="*/ 74 h 231"/>
                <a:gd name="T40" fmla="*/ 190 w 191"/>
                <a:gd name="T41" fmla="*/ 74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91" h="231">
                  <a:moveTo>
                    <a:pt x="190" y="74"/>
                  </a:moveTo>
                  <a:lnTo>
                    <a:pt x="147" y="48"/>
                  </a:lnTo>
                  <a:lnTo>
                    <a:pt x="137" y="48"/>
                  </a:lnTo>
                  <a:lnTo>
                    <a:pt x="109" y="1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32"/>
                  </a:lnTo>
                  <a:lnTo>
                    <a:pt x="0" y="64"/>
                  </a:lnTo>
                  <a:lnTo>
                    <a:pt x="14" y="123"/>
                  </a:lnTo>
                  <a:lnTo>
                    <a:pt x="14" y="155"/>
                  </a:lnTo>
                  <a:lnTo>
                    <a:pt x="42" y="197"/>
                  </a:lnTo>
                  <a:lnTo>
                    <a:pt x="42" y="213"/>
                  </a:lnTo>
                  <a:lnTo>
                    <a:pt x="66" y="213"/>
                  </a:lnTo>
                  <a:lnTo>
                    <a:pt x="80" y="230"/>
                  </a:lnTo>
                  <a:lnTo>
                    <a:pt x="95" y="230"/>
                  </a:lnTo>
                  <a:lnTo>
                    <a:pt x="109" y="213"/>
                  </a:lnTo>
                  <a:lnTo>
                    <a:pt x="123" y="165"/>
                  </a:lnTo>
                  <a:lnTo>
                    <a:pt x="147" y="123"/>
                  </a:lnTo>
                  <a:lnTo>
                    <a:pt x="161" y="90"/>
                  </a:lnTo>
                  <a:lnTo>
                    <a:pt x="175" y="74"/>
                  </a:lnTo>
                  <a:lnTo>
                    <a:pt x="190" y="74"/>
                  </a:lnTo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33" name="Freeform 30"/>
            <p:cNvSpPr>
              <a:spLocks/>
            </p:cNvSpPr>
            <p:nvPr/>
          </p:nvSpPr>
          <p:spPr bwMode="auto">
            <a:xfrm>
              <a:off x="7581900" y="1528763"/>
              <a:ext cx="744538" cy="698500"/>
            </a:xfrm>
            <a:custGeom>
              <a:avLst/>
              <a:gdLst>
                <a:gd name="T0" fmla="*/ 2147483647 w 191"/>
                <a:gd name="T1" fmla="*/ 2147483647 h 231"/>
                <a:gd name="T2" fmla="*/ 2147483647 w 191"/>
                <a:gd name="T3" fmla="*/ 2147483647 h 231"/>
                <a:gd name="T4" fmla="*/ 2147483647 w 191"/>
                <a:gd name="T5" fmla="*/ 2147483647 h 231"/>
                <a:gd name="T6" fmla="*/ 2147483647 w 191"/>
                <a:gd name="T7" fmla="*/ 2147483647 h 231"/>
                <a:gd name="T8" fmla="*/ 2147483647 w 191"/>
                <a:gd name="T9" fmla="*/ 0 h 231"/>
                <a:gd name="T10" fmla="*/ 0 w 191"/>
                <a:gd name="T11" fmla="*/ 0 h 231"/>
                <a:gd name="T12" fmla="*/ 0 w 191"/>
                <a:gd name="T13" fmla="*/ 2147483647 h 231"/>
                <a:gd name="T14" fmla="*/ 0 w 191"/>
                <a:gd name="T15" fmla="*/ 2147483647 h 231"/>
                <a:gd name="T16" fmla="*/ 2147483647 w 191"/>
                <a:gd name="T17" fmla="*/ 2147483647 h 231"/>
                <a:gd name="T18" fmla="*/ 2147483647 w 191"/>
                <a:gd name="T19" fmla="*/ 2147483647 h 231"/>
                <a:gd name="T20" fmla="*/ 2147483647 w 191"/>
                <a:gd name="T21" fmla="*/ 2147483647 h 231"/>
                <a:gd name="T22" fmla="*/ 2147483647 w 191"/>
                <a:gd name="T23" fmla="*/ 2147483647 h 231"/>
                <a:gd name="T24" fmla="*/ 2147483647 w 191"/>
                <a:gd name="T25" fmla="*/ 2147483647 h 231"/>
                <a:gd name="T26" fmla="*/ 2147483647 w 191"/>
                <a:gd name="T27" fmla="*/ 2147483647 h 231"/>
                <a:gd name="T28" fmla="*/ 2147483647 w 191"/>
                <a:gd name="T29" fmla="*/ 2147483647 h 231"/>
                <a:gd name="T30" fmla="*/ 2147483647 w 191"/>
                <a:gd name="T31" fmla="*/ 2147483647 h 231"/>
                <a:gd name="T32" fmla="*/ 2147483647 w 191"/>
                <a:gd name="T33" fmla="*/ 2147483647 h 231"/>
                <a:gd name="T34" fmla="*/ 2147483647 w 191"/>
                <a:gd name="T35" fmla="*/ 2147483647 h 231"/>
                <a:gd name="T36" fmla="*/ 2147483647 w 191"/>
                <a:gd name="T37" fmla="*/ 2147483647 h 231"/>
                <a:gd name="T38" fmla="*/ 2147483647 w 191"/>
                <a:gd name="T39" fmla="*/ 2147483647 h 231"/>
                <a:gd name="T40" fmla="*/ 2147483647 w 191"/>
                <a:gd name="T41" fmla="*/ 2147483647 h 23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91" h="231">
                  <a:moveTo>
                    <a:pt x="190" y="74"/>
                  </a:moveTo>
                  <a:lnTo>
                    <a:pt x="147" y="48"/>
                  </a:lnTo>
                  <a:lnTo>
                    <a:pt x="137" y="48"/>
                  </a:lnTo>
                  <a:lnTo>
                    <a:pt x="109" y="1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32"/>
                  </a:lnTo>
                  <a:lnTo>
                    <a:pt x="0" y="64"/>
                  </a:lnTo>
                  <a:lnTo>
                    <a:pt x="14" y="123"/>
                  </a:lnTo>
                  <a:lnTo>
                    <a:pt x="14" y="155"/>
                  </a:lnTo>
                  <a:lnTo>
                    <a:pt x="42" y="197"/>
                  </a:lnTo>
                  <a:lnTo>
                    <a:pt x="42" y="213"/>
                  </a:lnTo>
                  <a:lnTo>
                    <a:pt x="66" y="213"/>
                  </a:lnTo>
                  <a:lnTo>
                    <a:pt x="80" y="230"/>
                  </a:lnTo>
                  <a:lnTo>
                    <a:pt x="95" y="230"/>
                  </a:lnTo>
                  <a:lnTo>
                    <a:pt x="109" y="213"/>
                  </a:lnTo>
                  <a:lnTo>
                    <a:pt x="123" y="165"/>
                  </a:lnTo>
                  <a:lnTo>
                    <a:pt x="147" y="123"/>
                  </a:lnTo>
                  <a:lnTo>
                    <a:pt x="161" y="90"/>
                  </a:lnTo>
                  <a:lnTo>
                    <a:pt x="175" y="74"/>
                  </a:lnTo>
                  <a:lnTo>
                    <a:pt x="190" y="74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34" name="Freeform 31"/>
            <p:cNvSpPr>
              <a:spLocks/>
            </p:cNvSpPr>
            <p:nvPr/>
          </p:nvSpPr>
          <p:spPr bwMode="auto">
            <a:xfrm>
              <a:off x="6797675" y="1528763"/>
              <a:ext cx="950913" cy="1208087"/>
            </a:xfrm>
            <a:custGeom>
              <a:avLst/>
              <a:gdLst>
                <a:gd name="T0" fmla="*/ 2147483647 w 243"/>
                <a:gd name="T1" fmla="*/ 0 h 400"/>
                <a:gd name="T2" fmla="*/ 2147483647 w 243"/>
                <a:gd name="T3" fmla="*/ 2147483647 h 400"/>
                <a:gd name="T4" fmla="*/ 2147483647 w 243"/>
                <a:gd name="T5" fmla="*/ 2147483647 h 400"/>
                <a:gd name="T6" fmla="*/ 2147483647 w 243"/>
                <a:gd name="T7" fmla="*/ 2147483647 h 400"/>
                <a:gd name="T8" fmla="*/ 2147483647 w 243"/>
                <a:gd name="T9" fmla="*/ 2147483647 h 400"/>
                <a:gd name="T10" fmla="*/ 2147483647 w 243"/>
                <a:gd name="T11" fmla="*/ 2147483647 h 400"/>
                <a:gd name="T12" fmla="*/ 2147483647 w 243"/>
                <a:gd name="T13" fmla="*/ 2147483647 h 400"/>
                <a:gd name="T14" fmla="*/ 2147483647 w 243"/>
                <a:gd name="T15" fmla="*/ 2147483647 h 400"/>
                <a:gd name="T16" fmla="*/ 2147483647 w 243"/>
                <a:gd name="T17" fmla="*/ 2147483647 h 400"/>
                <a:gd name="T18" fmla="*/ 2147483647 w 243"/>
                <a:gd name="T19" fmla="*/ 2147483647 h 400"/>
                <a:gd name="T20" fmla="*/ 2147483647 w 243"/>
                <a:gd name="T21" fmla="*/ 2147483647 h 400"/>
                <a:gd name="T22" fmla="*/ 2147483647 w 243"/>
                <a:gd name="T23" fmla="*/ 2147483647 h 400"/>
                <a:gd name="T24" fmla="*/ 0 w 243"/>
                <a:gd name="T25" fmla="*/ 2147483647 h 400"/>
                <a:gd name="T26" fmla="*/ 2147483647 w 243"/>
                <a:gd name="T27" fmla="*/ 2147483647 h 400"/>
                <a:gd name="T28" fmla="*/ 2147483647 w 243"/>
                <a:gd name="T29" fmla="*/ 2147483647 h 400"/>
                <a:gd name="T30" fmla="*/ 2147483647 w 243"/>
                <a:gd name="T31" fmla="*/ 2147483647 h 400"/>
                <a:gd name="T32" fmla="*/ 2147483647 w 243"/>
                <a:gd name="T33" fmla="*/ 2147483647 h 400"/>
                <a:gd name="T34" fmla="*/ 2147483647 w 243"/>
                <a:gd name="T35" fmla="*/ 2147483647 h 400"/>
                <a:gd name="T36" fmla="*/ 2147483647 w 243"/>
                <a:gd name="T37" fmla="*/ 2147483647 h 400"/>
                <a:gd name="T38" fmla="*/ 2147483647 w 243"/>
                <a:gd name="T39" fmla="*/ 2147483647 h 400"/>
                <a:gd name="T40" fmla="*/ 2147483647 w 243"/>
                <a:gd name="T41" fmla="*/ 2147483647 h 400"/>
                <a:gd name="T42" fmla="*/ 2147483647 w 243"/>
                <a:gd name="T43" fmla="*/ 2147483647 h 400"/>
                <a:gd name="T44" fmla="*/ 2147483647 w 243"/>
                <a:gd name="T45" fmla="*/ 2147483647 h 400"/>
                <a:gd name="T46" fmla="*/ 2147483647 w 243"/>
                <a:gd name="T47" fmla="*/ 2147483647 h 400"/>
                <a:gd name="T48" fmla="*/ 2147483647 w 243"/>
                <a:gd name="T49" fmla="*/ 2147483647 h 400"/>
                <a:gd name="T50" fmla="*/ 2147483647 w 243"/>
                <a:gd name="T51" fmla="*/ 2147483647 h 400"/>
                <a:gd name="T52" fmla="*/ 2147483647 w 243"/>
                <a:gd name="T53" fmla="*/ 2147483647 h 400"/>
                <a:gd name="T54" fmla="*/ 2147483647 w 243"/>
                <a:gd name="T55" fmla="*/ 2147483647 h 400"/>
                <a:gd name="T56" fmla="*/ 2147483647 w 243"/>
                <a:gd name="T57" fmla="*/ 2147483647 h 400"/>
                <a:gd name="T58" fmla="*/ 2147483647 w 243"/>
                <a:gd name="T59" fmla="*/ 2147483647 h 400"/>
                <a:gd name="T60" fmla="*/ 2147483647 w 243"/>
                <a:gd name="T61" fmla="*/ 2147483647 h 400"/>
                <a:gd name="T62" fmla="*/ 2147483647 w 243"/>
                <a:gd name="T63" fmla="*/ 2147483647 h 400"/>
                <a:gd name="T64" fmla="*/ 2147483647 w 243"/>
                <a:gd name="T65" fmla="*/ 2147483647 h 400"/>
                <a:gd name="T66" fmla="*/ 2147483647 w 243"/>
                <a:gd name="T67" fmla="*/ 2147483647 h 400"/>
                <a:gd name="T68" fmla="*/ 2147483647 w 243"/>
                <a:gd name="T69" fmla="*/ 0 h 400"/>
                <a:gd name="T70" fmla="*/ 2147483647 w 243"/>
                <a:gd name="T71" fmla="*/ 0 h 400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243" h="400">
                  <a:moveTo>
                    <a:pt x="185" y="0"/>
                  </a:moveTo>
                  <a:lnTo>
                    <a:pt x="175" y="16"/>
                  </a:lnTo>
                  <a:lnTo>
                    <a:pt x="161" y="16"/>
                  </a:lnTo>
                  <a:lnTo>
                    <a:pt x="147" y="32"/>
                  </a:lnTo>
                  <a:lnTo>
                    <a:pt x="132" y="64"/>
                  </a:lnTo>
                  <a:lnTo>
                    <a:pt x="132" y="91"/>
                  </a:lnTo>
                  <a:lnTo>
                    <a:pt x="118" y="140"/>
                  </a:lnTo>
                  <a:lnTo>
                    <a:pt x="118" y="167"/>
                  </a:lnTo>
                  <a:lnTo>
                    <a:pt x="103" y="183"/>
                  </a:lnTo>
                  <a:lnTo>
                    <a:pt x="67" y="199"/>
                  </a:lnTo>
                  <a:lnTo>
                    <a:pt x="38" y="216"/>
                  </a:lnTo>
                  <a:lnTo>
                    <a:pt x="14" y="248"/>
                  </a:lnTo>
                  <a:lnTo>
                    <a:pt x="0" y="307"/>
                  </a:lnTo>
                  <a:lnTo>
                    <a:pt x="14" y="366"/>
                  </a:lnTo>
                  <a:lnTo>
                    <a:pt x="14" y="382"/>
                  </a:lnTo>
                  <a:lnTo>
                    <a:pt x="23" y="382"/>
                  </a:lnTo>
                  <a:lnTo>
                    <a:pt x="52" y="399"/>
                  </a:lnTo>
                  <a:lnTo>
                    <a:pt x="80" y="399"/>
                  </a:lnTo>
                  <a:lnTo>
                    <a:pt x="103" y="366"/>
                  </a:lnTo>
                  <a:lnTo>
                    <a:pt x="103" y="350"/>
                  </a:lnTo>
                  <a:lnTo>
                    <a:pt x="94" y="339"/>
                  </a:lnTo>
                  <a:lnTo>
                    <a:pt x="94" y="324"/>
                  </a:lnTo>
                  <a:lnTo>
                    <a:pt x="103" y="307"/>
                  </a:lnTo>
                  <a:lnTo>
                    <a:pt x="132" y="324"/>
                  </a:lnTo>
                  <a:lnTo>
                    <a:pt x="185" y="307"/>
                  </a:lnTo>
                  <a:lnTo>
                    <a:pt x="213" y="275"/>
                  </a:lnTo>
                  <a:lnTo>
                    <a:pt x="227" y="259"/>
                  </a:lnTo>
                  <a:lnTo>
                    <a:pt x="227" y="232"/>
                  </a:lnTo>
                  <a:lnTo>
                    <a:pt x="242" y="216"/>
                  </a:lnTo>
                  <a:lnTo>
                    <a:pt x="242" y="199"/>
                  </a:lnTo>
                  <a:lnTo>
                    <a:pt x="213" y="156"/>
                  </a:lnTo>
                  <a:lnTo>
                    <a:pt x="213" y="124"/>
                  </a:lnTo>
                  <a:lnTo>
                    <a:pt x="199" y="64"/>
                  </a:lnTo>
                  <a:lnTo>
                    <a:pt x="199" y="32"/>
                  </a:lnTo>
                  <a:lnTo>
                    <a:pt x="199" y="0"/>
                  </a:lnTo>
                  <a:lnTo>
                    <a:pt x="185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5" name="Freeform 32"/>
            <p:cNvSpPr>
              <a:spLocks/>
            </p:cNvSpPr>
            <p:nvPr/>
          </p:nvSpPr>
          <p:spPr bwMode="auto">
            <a:xfrm>
              <a:off x="6797675" y="1528762"/>
              <a:ext cx="950913" cy="1208088"/>
            </a:xfrm>
            <a:custGeom>
              <a:avLst/>
              <a:gdLst>
                <a:gd name="T0" fmla="*/ 185 w 243"/>
                <a:gd name="T1" fmla="*/ 0 h 400"/>
                <a:gd name="T2" fmla="*/ 175 w 243"/>
                <a:gd name="T3" fmla="*/ 16 h 400"/>
                <a:gd name="T4" fmla="*/ 161 w 243"/>
                <a:gd name="T5" fmla="*/ 16 h 400"/>
                <a:gd name="T6" fmla="*/ 147 w 243"/>
                <a:gd name="T7" fmla="*/ 32 h 400"/>
                <a:gd name="T8" fmla="*/ 132 w 243"/>
                <a:gd name="T9" fmla="*/ 64 h 400"/>
                <a:gd name="T10" fmla="*/ 132 w 243"/>
                <a:gd name="T11" fmla="*/ 91 h 400"/>
                <a:gd name="T12" fmla="*/ 118 w 243"/>
                <a:gd name="T13" fmla="*/ 140 h 400"/>
                <a:gd name="T14" fmla="*/ 118 w 243"/>
                <a:gd name="T15" fmla="*/ 167 h 400"/>
                <a:gd name="T16" fmla="*/ 103 w 243"/>
                <a:gd name="T17" fmla="*/ 183 h 400"/>
                <a:gd name="T18" fmla="*/ 67 w 243"/>
                <a:gd name="T19" fmla="*/ 199 h 400"/>
                <a:gd name="T20" fmla="*/ 38 w 243"/>
                <a:gd name="T21" fmla="*/ 216 h 400"/>
                <a:gd name="T22" fmla="*/ 14 w 243"/>
                <a:gd name="T23" fmla="*/ 248 h 400"/>
                <a:gd name="T24" fmla="*/ 0 w 243"/>
                <a:gd name="T25" fmla="*/ 307 h 400"/>
                <a:gd name="T26" fmla="*/ 14 w 243"/>
                <a:gd name="T27" fmla="*/ 366 h 400"/>
                <a:gd name="T28" fmla="*/ 14 w 243"/>
                <a:gd name="T29" fmla="*/ 382 h 400"/>
                <a:gd name="T30" fmla="*/ 23 w 243"/>
                <a:gd name="T31" fmla="*/ 382 h 400"/>
                <a:gd name="T32" fmla="*/ 52 w 243"/>
                <a:gd name="T33" fmla="*/ 399 h 400"/>
                <a:gd name="T34" fmla="*/ 80 w 243"/>
                <a:gd name="T35" fmla="*/ 399 h 400"/>
                <a:gd name="T36" fmla="*/ 103 w 243"/>
                <a:gd name="T37" fmla="*/ 366 h 400"/>
                <a:gd name="T38" fmla="*/ 103 w 243"/>
                <a:gd name="T39" fmla="*/ 350 h 400"/>
                <a:gd name="T40" fmla="*/ 94 w 243"/>
                <a:gd name="T41" fmla="*/ 339 h 400"/>
                <a:gd name="T42" fmla="*/ 94 w 243"/>
                <a:gd name="T43" fmla="*/ 324 h 400"/>
                <a:gd name="T44" fmla="*/ 103 w 243"/>
                <a:gd name="T45" fmla="*/ 307 h 400"/>
                <a:gd name="T46" fmla="*/ 132 w 243"/>
                <a:gd name="T47" fmla="*/ 324 h 400"/>
                <a:gd name="T48" fmla="*/ 185 w 243"/>
                <a:gd name="T49" fmla="*/ 307 h 400"/>
                <a:gd name="T50" fmla="*/ 213 w 243"/>
                <a:gd name="T51" fmla="*/ 275 h 400"/>
                <a:gd name="T52" fmla="*/ 227 w 243"/>
                <a:gd name="T53" fmla="*/ 259 h 400"/>
                <a:gd name="T54" fmla="*/ 227 w 243"/>
                <a:gd name="T55" fmla="*/ 232 h 400"/>
                <a:gd name="T56" fmla="*/ 242 w 243"/>
                <a:gd name="T57" fmla="*/ 216 h 400"/>
                <a:gd name="T58" fmla="*/ 242 w 243"/>
                <a:gd name="T59" fmla="*/ 199 h 400"/>
                <a:gd name="T60" fmla="*/ 213 w 243"/>
                <a:gd name="T61" fmla="*/ 156 h 400"/>
                <a:gd name="T62" fmla="*/ 213 w 243"/>
                <a:gd name="T63" fmla="*/ 124 h 400"/>
                <a:gd name="T64" fmla="*/ 199 w 243"/>
                <a:gd name="T65" fmla="*/ 64 h 400"/>
                <a:gd name="T66" fmla="*/ 199 w 243"/>
                <a:gd name="T67" fmla="*/ 32 h 400"/>
                <a:gd name="T68" fmla="*/ 199 w 243"/>
                <a:gd name="T69" fmla="*/ 0 h 400"/>
                <a:gd name="T70" fmla="*/ 185 w 243"/>
                <a:gd name="T71" fmla="*/ 0 h 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43" h="400">
                  <a:moveTo>
                    <a:pt x="185" y="0"/>
                  </a:moveTo>
                  <a:lnTo>
                    <a:pt x="175" y="16"/>
                  </a:lnTo>
                  <a:lnTo>
                    <a:pt x="161" y="16"/>
                  </a:lnTo>
                  <a:lnTo>
                    <a:pt x="147" y="32"/>
                  </a:lnTo>
                  <a:lnTo>
                    <a:pt x="132" y="64"/>
                  </a:lnTo>
                  <a:lnTo>
                    <a:pt x="132" y="91"/>
                  </a:lnTo>
                  <a:lnTo>
                    <a:pt x="118" y="140"/>
                  </a:lnTo>
                  <a:lnTo>
                    <a:pt x="118" y="167"/>
                  </a:lnTo>
                  <a:lnTo>
                    <a:pt x="103" y="183"/>
                  </a:lnTo>
                  <a:lnTo>
                    <a:pt x="67" y="199"/>
                  </a:lnTo>
                  <a:lnTo>
                    <a:pt x="38" y="216"/>
                  </a:lnTo>
                  <a:lnTo>
                    <a:pt x="14" y="248"/>
                  </a:lnTo>
                  <a:lnTo>
                    <a:pt x="0" y="307"/>
                  </a:lnTo>
                  <a:lnTo>
                    <a:pt x="14" y="366"/>
                  </a:lnTo>
                  <a:lnTo>
                    <a:pt x="14" y="382"/>
                  </a:lnTo>
                  <a:lnTo>
                    <a:pt x="23" y="382"/>
                  </a:lnTo>
                  <a:lnTo>
                    <a:pt x="52" y="399"/>
                  </a:lnTo>
                  <a:lnTo>
                    <a:pt x="80" y="399"/>
                  </a:lnTo>
                  <a:lnTo>
                    <a:pt x="103" y="366"/>
                  </a:lnTo>
                  <a:lnTo>
                    <a:pt x="103" y="350"/>
                  </a:lnTo>
                  <a:lnTo>
                    <a:pt x="94" y="339"/>
                  </a:lnTo>
                  <a:lnTo>
                    <a:pt x="94" y="324"/>
                  </a:lnTo>
                  <a:lnTo>
                    <a:pt x="103" y="307"/>
                  </a:lnTo>
                  <a:lnTo>
                    <a:pt x="132" y="324"/>
                  </a:lnTo>
                  <a:lnTo>
                    <a:pt x="185" y="307"/>
                  </a:lnTo>
                  <a:lnTo>
                    <a:pt x="213" y="275"/>
                  </a:lnTo>
                  <a:lnTo>
                    <a:pt x="227" y="259"/>
                  </a:lnTo>
                  <a:lnTo>
                    <a:pt x="227" y="232"/>
                  </a:lnTo>
                  <a:lnTo>
                    <a:pt x="242" y="216"/>
                  </a:lnTo>
                  <a:lnTo>
                    <a:pt x="242" y="199"/>
                  </a:lnTo>
                  <a:lnTo>
                    <a:pt x="213" y="156"/>
                  </a:lnTo>
                  <a:lnTo>
                    <a:pt x="213" y="124"/>
                  </a:lnTo>
                  <a:lnTo>
                    <a:pt x="199" y="64"/>
                  </a:lnTo>
                  <a:lnTo>
                    <a:pt x="199" y="32"/>
                  </a:lnTo>
                  <a:lnTo>
                    <a:pt x="199" y="0"/>
                  </a:lnTo>
                  <a:lnTo>
                    <a:pt x="185" y="0"/>
                  </a:lnTo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36" name="Freeform 33"/>
            <p:cNvSpPr>
              <a:spLocks/>
            </p:cNvSpPr>
            <p:nvPr/>
          </p:nvSpPr>
          <p:spPr bwMode="auto">
            <a:xfrm>
              <a:off x="6365875" y="1239838"/>
              <a:ext cx="1155700" cy="1395412"/>
            </a:xfrm>
            <a:custGeom>
              <a:avLst/>
              <a:gdLst>
                <a:gd name="T0" fmla="*/ 2147483647 w 296"/>
                <a:gd name="T1" fmla="*/ 0 h 462"/>
                <a:gd name="T2" fmla="*/ 2147483647 w 296"/>
                <a:gd name="T3" fmla="*/ 2147483647 h 462"/>
                <a:gd name="T4" fmla="*/ 2147483647 w 296"/>
                <a:gd name="T5" fmla="*/ 2147483647 h 462"/>
                <a:gd name="T6" fmla="*/ 2147483647 w 296"/>
                <a:gd name="T7" fmla="*/ 2147483647 h 462"/>
                <a:gd name="T8" fmla="*/ 2147483647 w 296"/>
                <a:gd name="T9" fmla="*/ 2147483647 h 462"/>
                <a:gd name="T10" fmla="*/ 2147483647 w 296"/>
                <a:gd name="T11" fmla="*/ 2147483647 h 462"/>
                <a:gd name="T12" fmla="*/ 0 w 296"/>
                <a:gd name="T13" fmla="*/ 2147483647 h 462"/>
                <a:gd name="T14" fmla="*/ 2147483647 w 296"/>
                <a:gd name="T15" fmla="*/ 2147483647 h 462"/>
                <a:gd name="T16" fmla="*/ 2147483647 w 296"/>
                <a:gd name="T17" fmla="*/ 2147483647 h 462"/>
                <a:gd name="T18" fmla="*/ 2147483647 w 296"/>
                <a:gd name="T19" fmla="*/ 2147483647 h 462"/>
                <a:gd name="T20" fmla="*/ 2147483647 w 296"/>
                <a:gd name="T21" fmla="*/ 2147483647 h 462"/>
                <a:gd name="T22" fmla="*/ 2147483647 w 296"/>
                <a:gd name="T23" fmla="*/ 2147483647 h 462"/>
                <a:gd name="T24" fmla="*/ 2147483647 w 296"/>
                <a:gd name="T25" fmla="*/ 2147483647 h 462"/>
                <a:gd name="T26" fmla="*/ 2147483647 w 296"/>
                <a:gd name="T27" fmla="*/ 2147483647 h 462"/>
                <a:gd name="T28" fmla="*/ 2147483647 w 296"/>
                <a:gd name="T29" fmla="*/ 2147483647 h 462"/>
                <a:gd name="T30" fmla="*/ 2147483647 w 296"/>
                <a:gd name="T31" fmla="*/ 2147483647 h 462"/>
                <a:gd name="T32" fmla="*/ 2147483647 w 296"/>
                <a:gd name="T33" fmla="*/ 2147483647 h 462"/>
                <a:gd name="T34" fmla="*/ 2147483647 w 296"/>
                <a:gd name="T35" fmla="*/ 2147483647 h 462"/>
                <a:gd name="T36" fmla="*/ 2147483647 w 296"/>
                <a:gd name="T37" fmla="*/ 2147483647 h 462"/>
                <a:gd name="T38" fmla="*/ 2147483647 w 296"/>
                <a:gd name="T39" fmla="*/ 2147483647 h 462"/>
                <a:gd name="T40" fmla="*/ 2147483647 w 296"/>
                <a:gd name="T41" fmla="*/ 2147483647 h 462"/>
                <a:gd name="T42" fmla="*/ 2147483647 w 296"/>
                <a:gd name="T43" fmla="*/ 2147483647 h 462"/>
                <a:gd name="T44" fmla="*/ 2147483647 w 296"/>
                <a:gd name="T45" fmla="*/ 2147483647 h 462"/>
                <a:gd name="T46" fmla="*/ 2147483647 w 296"/>
                <a:gd name="T47" fmla="*/ 2147483647 h 462"/>
                <a:gd name="T48" fmla="*/ 2147483647 w 296"/>
                <a:gd name="T49" fmla="*/ 2147483647 h 462"/>
                <a:gd name="T50" fmla="*/ 2147483647 w 296"/>
                <a:gd name="T51" fmla="*/ 2147483647 h 462"/>
                <a:gd name="T52" fmla="*/ 2147483647 w 296"/>
                <a:gd name="T53" fmla="*/ 2147483647 h 462"/>
                <a:gd name="T54" fmla="*/ 2147483647 w 296"/>
                <a:gd name="T55" fmla="*/ 2147483647 h 462"/>
                <a:gd name="T56" fmla="*/ 2147483647 w 296"/>
                <a:gd name="T57" fmla="*/ 2147483647 h 462"/>
                <a:gd name="T58" fmla="*/ 2147483647 w 296"/>
                <a:gd name="T59" fmla="*/ 2147483647 h 462"/>
                <a:gd name="T60" fmla="*/ 2147483647 w 296"/>
                <a:gd name="T61" fmla="*/ 2147483647 h 462"/>
                <a:gd name="T62" fmla="*/ 2147483647 w 296"/>
                <a:gd name="T63" fmla="*/ 2147483647 h 462"/>
                <a:gd name="T64" fmla="*/ 2147483647 w 296"/>
                <a:gd name="T65" fmla="*/ 2147483647 h 462"/>
                <a:gd name="T66" fmla="*/ 2147483647 w 296"/>
                <a:gd name="T67" fmla="*/ 2147483647 h 462"/>
                <a:gd name="T68" fmla="*/ 2147483647 w 296"/>
                <a:gd name="T69" fmla="*/ 2147483647 h 462"/>
                <a:gd name="T70" fmla="*/ 2147483647 w 296"/>
                <a:gd name="T71" fmla="*/ 2147483647 h 462"/>
                <a:gd name="T72" fmla="*/ 2147483647 w 296"/>
                <a:gd name="T73" fmla="*/ 2147483647 h 462"/>
                <a:gd name="T74" fmla="*/ 2147483647 w 296"/>
                <a:gd name="T75" fmla="*/ 2147483647 h 462"/>
                <a:gd name="T76" fmla="*/ 2147483647 w 296"/>
                <a:gd name="T77" fmla="*/ 2147483647 h 462"/>
                <a:gd name="T78" fmla="*/ 2147483647 w 296"/>
                <a:gd name="T79" fmla="*/ 2147483647 h 462"/>
                <a:gd name="T80" fmla="*/ 2147483647 w 296"/>
                <a:gd name="T81" fmla="*/ 2147483647 h 462"/>
                <a:gd name="T82" fmla="*/ 2147483647 w 296"/>
                <a:gd name="T83" fmla="*/ 2147483647 h 462"/>
                <a:gd name="T84" fmla="*/ 2147483647 w 296"/>
                <a:gd name="T85" fmla="*/ 0 h 462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296" h="462">
                  <a:moveTo>
                    <a:pt x="95" y="0"/>
                  </a:moveTo>
                  <a:lnTo>
                    <a:pt x="95" y="48"/>
                  </a:lnTo>
                  <a:lnTo>
                    <a:pt x="80" y="108"/>
                  </a:lnTo>
                  <a:lnTo>
                    <a:pt x="66" y="157"/>
                  </a:lnTo>
                  <a:lnTo>
                    <a:pt x="42" y="184"/>
                  </a:lnTo>
                  <a:lnTo>
                    <a:pt x="14" y="200"/>
                  </a:lnTo>
                  <a:lnTo>
                    <a:pt x="0" y="216"/>
                  </a:lnTo>
                  <a:lnTo>
                    <a:pt x="29" y="216"/>
                  </a:lnTo>
                  <a:lnTo>
                    <a:pt x="42" y="233"/>
                  </a:lnTo>
                  <a:lnTo>
                    <a:pt x="42" y="249"/>
                  </a:lnTo>
                  <a:lnTo>
                    <a:pt x="29" y="276"/>
                  </a:lnTo>
                  <a:lnTo>
                    <a:pt x="42" y="325"/>
                  </a:lnTo>
                  <a:lnTo>
                    <a:pt x="66" y="342"/>
                  </a:lnTo>
                  <a:lnTo>
                    <a:pt x="80" y="325"/>
                  </a:lnTo>
                  <a:lnTo>
                    <a:pt x="95" y="342"/>
                  </a:lnTo>
                  <a:lnTo>
                    <a:pt x="95" y="352"/>
                  </a:lnTo>
                  <a:lnTo>
                    <a:pt x="80" y="369"/>
                  </a:lnTo>
                  <a:lnTo>
                    <a:pt x="66" y="401"/>
                  </a:lnTo>
                  <a:lnTo>
                    <a:pt x="80" y="433"/>
                  </a:lnTo>
                  <a:lnTo>
                    <a:pt x="109" y="461"/>
                  </a:lnTo>
                  <a:lnTo>
                    <a:pt x="124" y="461"/>
                  </a:lnTo>
                  <a:lnTo>
                    <a:pt x="109" y="401"/>
                  </a:lnTo>
                  <a:lnTo>
                    <a:pt x="124" y="342"/>
                  </a:lnTo>
                  <a:lnTo>
                    <a:pt x="148" y="309"/>
                  </a:lnTo>
                  <a:lnTo>
                    <a:pt x="176" y="293"/>
                  </a:lnTo>
                  <a:lnTo>
                    <a:pt x="214" y="276"/>
                  </a:lnTo>
                  <a:lnTo>
                    <a:pt x="228" y="260"/>
                  </a:lnTo>
                  <a:lnTo>
                    <a:pt x="228" y="233"/>
                  </a:lnTo>
                  <a:lnTo>
                    <a:pt x="242" y="184"/>
                  </a:lnTo>
                  <a:lnTo>
                    <a:pt x="242" y="157"/>
                  </a:lnTo>
                  <a:lnTo>
                    <a:pt x="256" y="124"/>
                  </a:lnTo>
                  <a:lnTo>
                    <a:pt x="271" y="108"/>
                  </a:lnTo>
                  <a:lnTo>
                    <a:pt x="285" y="108"/>
                  </a:lnTo>
                  <a:lnTo>
                    <a:pt x="295" y="91"/>
                  </a:lnTo>
                  <a:lnTo>
                    <a:pt x="285" y="91"/>
                  </a:lnTo>
                  <a:lnTo>
                    <a:pt x="256" y="75"/>
                  </a:lnTo>
                  <a:lnTo>
                    <a:pt x="214" y="65"/>
                  </a:lnTo>
                  <a:lnTo>
                    <a:pt x="190" y="48"/>
                  </a:lnTo>
                  <a:lnTo>
                    <a:pt x="176" y="75"/>
                  </a:lnTo>
                  <a:lnTo>
                    <a:pt x="176" y="48"/>
                  </a:lnTo>
                  <a:lnTo>
                    <a:pt x="148" y="32"/>
                  </a:lnTo>
                  <a:lnTo>
                    <a:pt x="133" y="16"/>
                  </a:lnTo>
                  <a:lnTo>
                    <a:pt x="95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7" name="Freeform 34"/>
            <p:cNvSpPr>
              <a:spLocks/>
            </p:cNvSpPr>
            <p:nvPr/>
          </p:nvSpPr>
          <p:spPr bwMode="auto">
            <a:xfrm>
              <a:off x="6365875" y="1239838"/>
              <a:ext cx="1155700" cy="1395412"/>
            </a:xfrm>
            <a:custGeom>
              <a:avLst/>
              <a:gdLst>
                <a:gd name="T0" fmla="*/ 2147483647 w 296"/>
                <a:gd name="T1" fmla="*/ 0 h 462"/>
                <a:gd name="T2" fmla="*/ 2147483647 w 296"/>
                <a:gd name="T3" fmla="*/ 2147483647 h 462"/>
                <a:gd name="T4" fmla="*/ 2147483647 w 296"/>
                <a:gd name="T5" fmla="*/ 2147483647 h 462"/>
                <a:gd name="T6" fmla="*/ 2147483647 w 296"/>
                <a:gd name="T7" fmla="*/ 2147483647 h 462"/>
                <a:gd name="T8" fmla="*/ 2147483647 w 296"/>
                <a:gd name="T9" fmla="*/ 2147483647 h 462"/>
                <a:gd name="T10" fmla="*/ 2147483647 w 296"/>
                <a:gd name="T11" fmla="*/ 2147483647 h 462"/>
                <a:gd name="T12" fmla="*/ 0 w 296"/>
                <a:gd name="T13" fmla="*/ 2147483647 h 462"/>
                <a:gd name="T14" fmla="*/ 2147483647 w 296"/>
                <a:gd name="T15" fmla="*/ 2147483647 h 462"/>
                <a:gd name="T16" fmla="*/ 2147483647 w 296"/>
                <a:gd name="T17" fmla="*/ 2147483647 h 462"/>
                <a:gd name="T18" fmla="*/ 2147483647 w 296"/>
                <a:gd name="T19" fmla="*/ 2147483647 h 462"/>
                <a:gd name="T20" fmla="*/ 2147483647 w 296"/>
                <a:gd name="T21" fmla="*/ 2147483647 h 462"/>
                <a:gd name="T22" fmla="*/ 2147483647 w 296"/>
                <a:gd name="T23" fmla="*/ 2147483647 h 462"/>
                <a:gd name="T24" fmla="*/ 2147483647 w 296"/>
                <a:gd name="T25" fmla="*/ 2147483647 h 462"/>
                <a:gd name="T26" fmla="*/ 2147483647 w 296"/>
                <a:gd name="T27" fmla="*/ 2147483647 h 462"/>
                <a:gd name="T28" fmla="*/ 2147483647 w 296"/>
                <a:gd name="T29" fmla="*/ 2147483647 h 462"/>
                <a:gd name="T30" fmla="*/ 2147483647 w 296"/>
                <a:gd name="T31" fmla="*/ 2147483647 h 462"/>
                <a:gd name="T32" fmla="*/ 2147483647 w 296"/>
                <a:gd name="T33" fmla="*/ 2147483647 h 462"/>
                <a:gd name="T34" fmla="*/ 2147483647 w 296"/>
                <a:gd name="T35" fmla="*/ 2147483647 h 462"/>
                <a:gd name="T36" fmla="*/ 2147483647 w 296"/>
                <a:gd name="T37" fmla="*/ 2147483647 h 462"/>
                <a:gd name="T38" fmla="*/ 2147483647 w 296"/>
                <a:gd name="T39" fmla="*/ 2147483647 h 462"/>
                <a:gd name="T40" fmla="*/ 2147483647 w 296"/>
                <a:gd name="T41" fmla="*/ 2147483647 h 462"/>
                <a:gd name="T42" fmla="*/ 2147483647 w 296"/>
                <a:gd name="T43" fmla="*/ 2147483647 h 462"/>
                <a:gd name="T44" fmla="*/ 2147483647 w 296"/>
                <a:gd name="T45" fmla="*/ 2147483647 h 462"/>
                <a:gd name="T46" fmla="*/ 2147483647 w 296"/>
                <a:gd name="T47" fmla="*/ 2147483647 h 462"/>
                <a:gd name="T48" fmla="*/ 2147483647 w 296"/>
                <a:gd name="T49" fmla="*/ 2147483647 h 462"/>
                <a:gd name="T50" fmla="*/ 2147483647 w 296"/>
                <a:gd name="T51" fmla="*/ 2147483647 h 462"/>
                <a:gd name="T52" fmla="*/ 2147483647 w 296"/>
                <a:gd name="T53" fmla="*/ 2147483647 h 462"/>
                <a:gd name="T54" fmla="*/ 2147483647 w 296"/>
                <a:gd name="T55" fmla="*/ 2147483647 h 462"/>
                <a:gd name="T56" fmla="*/ 2147483647 w 296"/>
                <a:gd name="T57" fmla="*/ 2147483647 h 462"/>
                <a:gd name="T58" fmla="*/ 2147483647 w 296"/>
                <a:gd name="T59" fmla="*/ 2147483647 h 462"/>
                <a:gd name="T60" fmla="*/ 2147483647 w 296"/>
                <a:gd name="T61" fmla="*/ 2147483647 h 462"/>
                <a:gd name="T62" fmla="*/ 2147483647 w 296"/>
                <a:gd name="T63" fmla="*/ 2147483647 h 462"/>
                <a:gd name="T64" fmla="*/ 2147483647 w 296"/>
                <a:gd name="T65" fmla="*/ 2147483647 h 462"/>
                <a:gd name="T66" fmla="*/ 2147483647 w 296"/>
                <a:gd name="T67" fmla="*/ 2147483647 h 462"/>
                <a:gd name="T68" fmla="*/ 2147483647 w 296"/>
                <a:gd name="T69" fmla="*/ 2147483647 h 462"/>
                <a:gd name="T70" fmla="*/ 2147483647 w 296"/>
                <a:gd name="T71" fmla="*/ 2147483647 h 462"/>
                <a:gd name="T72" fmla="*/ 2147483647 w 296"/>
                <a:gd name="T73" fmla="*/ 2147483647 h 462"/>
                <a:gd name="T74" fmla="*/ 2147483647 w 296"/>
                <a:gd name="T75" fmla="*/ 2147483647 h 462"/>
                <a:gd name="T76" fmla="*/ 2147483647 w 296"/>
                <a:gd name="T77" fmla="*/ 2147483647 h 462"/>
                <a:gd name="T78" fmla="*/ 2147483647 w 296"/>
                <a:gd name="T79" fmla="*/ 2147483647 h 462"/>
                <a:gd name="T80" fmla="*/ 2147483647 w 296"/>
                <a:gd name="T81" fmla="*/ 2147483647 h 462"/>
                <a:gd name="T82" fmla="*/ 2147483647 w 296"/>
                <a:gd name="T83" fmla="*/ 2147483647 h 462"/>
                <a:gd name="T84" fmla="*/ 2147483647 w 296"/>
                <a:gd name="T85" fmla="*/ 0 h 462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296" h="462">
                  <a:moveTo>
                    <a:pt x="95" y="0"/>
                  </a:moveTo>
                  <a:lnTo>
                    <a:pt x="95" y="48"/>
                  </a:lnTo>
                  <a:lnTo>
                    <a:pt x="80" y="108"/>
                  </a:lnTo>
                  <a:lnTo>
                    <a:pt x="66" y="157"/>
                  </a:lnTo>
                  <a:lnTo>
                    <a:pt x="42" y="184"/>
                  </a:lnTo>
                  <a:lnTo>
                    <a:pt x="14" y="200"/>
                  </a:lnTo>
                  <a:lnTo>
                    <a:pt x="0" y="216"/>
                  </a:lnTo>
                  <a:lnTo>
                    <a:pt x="29" y="216"/>
                  </a:lnTo>
                  <a:lnTo>
                    <a:pt x="42" y="233"/>
                  </a:lnTo>
                  <a:lnTo>
                    <a:pt x="42" y="249"/>
                  </a:lnTo>
                  <a:lnTo>
                    <a:pt x="29" y="276"/>
                  </a:lnTo>
                  <a:lnTo>
                    <a:pt x="42" y="325"/>
                  </a:lnTo>
                  <a:lnTo>
                    <a:pt x="66" y="342"/>
                  </a:lnTo>
                  <a:lnTo>
                    <a:pt x="80" y="325"/>
                  </a:lnTo>
                  <a:lnTo>
                    <a:pt x="95" y="342"/>
                  </a:lnTo>
                  <a:lnTo>
                    <a:pt x="95" y="352"/>
                  </a:lnTo>
                  <a:lnTo>
                    <a:pt x="80" y="369"/>
                  </a:lnTo>
                  <a:lnTo>
                    <a:pt x="66" y="401"/>
                  </a:lnTo>
                  <a:lnTo>
                    <a:pt x="80" y="433"/>
                  </a:lnTo>
                  <a:lnTo>
                    <a:pt x="109" y="461"/>
                  </a:lnTo>
                  <a:lnTo>
                    <a:pt x="124" y="461"/>
                  </a:lnTo>
                  <a:lnTo>
                    <a:pt x="109" y="401"/>
                  </a:lnTo>
                  <a:lnTo>
                    <a:pt x="124" y="342"/>
                  </a:lnTo>
                  <a:lnTo>
                    <a:pt x="148" y="309"/>
                  </a:lnTo>
                  <a:lnTo>
                    <a:pt x="176" y="293"/>
                  </a:lnTo>
                  <a:lnTo>
                    <a:pt x="214" y="276"/>
                  </a:lnTo>
                  <a:lnTo>
                    <a:pt x="228" y="260"/>
                  </a:lnTo>
                  <a:lnTo>
                    <a:pt x="228" y="233"/>
                  </a:lnTo>
                  <a:lnTo>
                    <a:pt x="242" y="184"/>
                  </a:lnTo>
                  <a:lnTo>
                    <a:pt x="242" y="157"/>
                  </a:lnTo>
                  <a:lnTo>
                    <a:pt x="256" y="124"/>
                  </a:lnTo>
                  <a:lnTo>
                    <a:pt x="271" y="108"/>
                  </a:lnTo>
                  <a:lnTo>
                    <a:pt x="285" y="108"/>
                  </a:lnTo>
                  <a:lnTo>
                    <a:pt x="295" y="91"/>
                  </a:lnTo>
                  <a:lnTo>
                    <a:pt x="285" y="91"/>
                  </a:lnTo>
                  <a:lnTo>
                    <a:pt x="256" y="75"/>
                  </a:lnTo>
                  <a:lnTo>
                    <a:pt x="214" y="65"/>
                  </a:lnTo>
                  <a:lnTo>
                    <a:pt x="190" y="48"/>
                  </a:lnTo>
                  <a:lnTo>
                    <a:pt x="176" y="75"/>
                  </a:lnTo>
                  <a:lnTo>
                    <a:pt x="176" y="48"/>
                  </a:lnTo>
                  <a:lnTo>
                    <a:pt x="148" y="32"/>
                  </a:lnTo>
                  <a:lnTo>
                    <a:pt x="133" y="16"/>
                  </a:lnTo>
                  <a:lnTo>
                    <a:pt x="95" y="0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8" name="Freeform 35"/>
            <p:cNvSpPr>
              <a:spLocks/>
            </p:cNvSpPr>
            <p:nvPr/>
          </p:nvSpPr>
          <p:spPr bwMode="auto">
            <a:xfrm>
              <a:off x="5992813" y="1900238"/>
              <a:ext cx="860425" cy="1293812"/>
            </a:xfrm>
            <a:custGeom>
              <a:avLst/>
              <a:gdLst>
                <a:gd name="T0" fmla="*/ 2147483647 w 220"/>
                <a:gd name="T1" fmla="*/ 0 h 428"/>
                <a:gd name="T2" fmla="*/ 2147483647 w 220"/>
                <a:gd name="T3" fmla="*/ 2147483647 h 428"/>
                <a:gd name="T4" fmla="*/ 2147483647 w 220"/>
                <a:gd name="T5" fmla="*/ 2147483647 h 428"/>
                <a:gd name="T6" fmla="*/ 2147483647 w 220"/>
                <a:gd name="T7" fmla="*/ 2147483647 h 428"/>
                <a:gd name="T8" fmla="*/ 2147483647 w 220"/>
                <a:gd name="T9" fmla="*/ 2147483647 h 428"/>
                <a:gd name="T10" fmla="*/ 2147483647 w 220"/>
                <a:gd name="T11" fmla="*/ 2147483647 h 428"/>
                <a:gd name="T12" fmla="*/ 2147483647 w 220"/>
                <a:gd name="T13" fmla="*/ 2147483647 h 428"/>
                <a:gd name="T14" fmla="*/ 2147483647 w 220"/>
                <a:gd name="T15" fmla="*/ 2147483647 h 428"/>
                <a:gd name="T16" fmla="*/ 0 w 220"/>
                <a:gd name="T17" fmla="*/ 2147483647 h 428"/>
                <a:gd name="T18" fmla="*/ 0 w 220"/>
                <a:gd name="T19" fmla="*/ 2147483647 h 428"/>
                <a:gd name="T20" fmla="*/ 2147483647 w 220"/>
                <a:gd name="T21" fmla="*/ 2147483647 h 428"/>
                <a:gd name="T22" fmla="*/ 0 w 220"/>
                <a:gd name="T23" fmla="*/ 2147483647 h 428"/>
                <a:gd name="T24" fmla="*/ 2147483647 w 220"/>
                <a:gd name="T25" fmla="*/ 2147483647 h 428"/>
                <a:gd name="T26" fmla="*/ 2147483647 w 220"/>
                <a:gd name="T27" fmla="*/ 2147483647 h 428"/>
                <a:gd name="T28" fmla="*/ 2147483647 w 220"/>
                <a:gd name="T29" fmla="*/ 2147483647 h 428"/>
                <a:gd name="T30" fmla="*/ 2147483647 w 220"/>
                <a:gd name="T31" fmla="*/ 2147483647 h 428"/>
                <a:gd name="T32" fmla="*/ 2147483647 w 220"/>
                <a:gd name="T33" fmla="*/ 2147483647 h 428"/>
                <a:gd name="T34" fmla="*/ 2147483647 w 220"/>
                <a:gd name="T35" fmla="*/ 2147483647 h 428"/>
                <a:gd name="T36" fmla="*/ 2147483647 w 220"/>
                <a:gd name="T37" fmla="*/ 2147483647 h 428"/>
                <a:gd name="T38" fmla="*/ 2147483647 w 220"/>
                <a:gd name="T39" fmla="*/ 2147483647 h 428"/>
                <a:gd name="T40" fmla="*/ 2147483647 w 220"/>
                <a:gd name="T41" fmla="*/ 2147483647 h 428"/>
                <a:gd name="T42" fmla="*/ 2147483647 w 220"/>
                <a:gd name="T43" fmla="*/ 2147483647 h 428"/>
                <a:gd name="T44" fmla="*/ 2147483647 w 220"/>
                <a:gd name="T45" fmla="*/ 2147483647 h 428"/>
                <a:gd name="T46" fmla="*/ 2147483647 w 220"/>
                <a:gd name="T47" fmla="*/ 2147483647 h 428"/>
                <a:gd name="T48" fmla="*/ 2147483647 w 220"/>
                <a:gd name="T49" fmla="*/ 2147483647 h 428"/>
                <a:gd name="T50" fmla="*/ 2147483647 w 220"/>
                <a:gd name="T51" fmla="*/ 2147483647 h 428"/>
                <a:gd name="T52" fmla="*/ 2147483647 w 220"/>
                <a:gd name="T53" fmla="*/ 2147483647 h 428"/>
                <a:gd name="T54" fmla="*/ 2147483647 w 220"/>
                <a:gd name="T55" fmla="*/ 2147483647 h 428"/>
                <a:gd name="T56" fmla="*/ 2147483647 w 220"/>
                <a:gd name="T57" fmla="*/ 2147483647 h 428"/>
                <a:gd name="T58" fmla="*/ 2147483647 w 220"/>
                <a:gd name="T59" fmla="*/ 2147483647 h 428"/>
                <a:gd name="T60" fmla="*/ 2147483647 w 220"/>
                <a:gd name="T61" fmla="*/ 2147483647 h 428"/>
                <a:gd name="T62" fmla="*/ 2147483647 w 220"/>
                <a:gd name="T63" fmla="*/ 2147483647 h 428"/>
                <a:gd name="T64" fmla="*/ 2147483647 w 220"/>
                <a:gd name="T65" fmla="*/ 2147483647 h 428"/>
                <a:gd name="T66" fmla="*/ 2147483647 w 220"/>
                <a:gd name="T67" fmla="*/ 2147483647 h 428"/>
                <a:gd name="T68" fmla="*/ 2147483647 w 220"/>
                <a:gd name="T69" fmla="*/ 2147483647 h 428"/>
                <a:gd name="T70" fmla="*/ 2147483647 w 220"/>
                <a:gd name="T71" fmla="*/ 2147483647 h 428"/>
                <a:gd name="T72" fmla="*/ 2147483647 w 220"/>
                <a:gd name="T73" fmla="*/ 2147483647 h 428"/>
                <a:gd name="T74" fmla="*/ 2147483647 w 220"/>
                <a:gd name="T75" fmla="*/ 0 h 428"/>
                <a:gd name="T76" fmla="*/ 2147483647 w 220"/>
                <a:gd name="T77" fmla="*/ 0 h 428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220" h="428">
                  <a:moveTo>
                    <a:pt x="95" y="0"/>
                  </a:moveTo>
                  <a:lnTo>
                    <a:pt x="110" y="16"/>
                  </a:lnTo>
                  <a:lnTo>
                    <a:pt x="110" y="32"/>
                  </a:lnTo>
                  <a:lnTo>
                    <a:pt x="66" y="75"/>
                  </a:lnTo>
                  <a:lnTo>
                    <a:pt x="57" y="108"/>
                  </a:lnTo>
                  <a:lnTo>
                    <a:pt x="57" y="151"/>
                  </a:lnTo>
                  <a:lnTo>
                    <a:pt x="42" y="184"/>
                  </a:lnTo>
                  <a:lnTo>
                    <a:pt x="14" y="226"/>
                  </a:lnTo>
                  <a:lnTo>
                    <a:pt x="0" y="275"/>
                  </a:lnTo>
                  <a:lnTo>
                    <a:pt x="0" y="318"/>
                  </a:lnTo>
                  <a:lnTo>
                    <a:pt x="14" y="367"/>
                  </a:lnTo>
                  <a:lnTo>
                    <a:pt x="0" y="410"/>
                  </a:lnTo>
                  <a:lnTo>
                    <a:pt x="14" y="410"/>
                  </a:lnTo>
                  <a:lnTo>
                    <a:pt x="42" y="399"/>
                  </a:lnTo>
                  <a:lnTo>
                    <a:pt x="66" y="399"/>
                  </a:lnTo>
                  <a:lnTo>
                    <a:pt x="80" y="410"/>
                  </a:lnTo>
                  <a:lnTo>
                    <a:pt x="110" y="427"/>
                  </a:lnTo>
                  <a:lnTo>
                    <a:pt x="123" y="410"/>
                  </a:lnTo>
                  <a:lnTo>
                    <a:pt x="147" y="399"/>
                  </a:lnTo>
                  <a:lnTo>
                    <a:pt x="204" y="410"/>
                  </a:lnTo>
                  <a:lnTo>
                    <a:pt x="204" y="351"/>
                  </a:lnTo>
                  <a:lnTo>
                    <a:pt x="190" y="307"/>
                  </a:lnTo>
                  <a:lnTo>
                    <a:pt x="204" y="275"/>
                  </a:lnTo>
                  <a:lnTo>
                    <a:pt x="219" y="259"/>
                  </a:lnTo>
                  <a:lnTo>
                    <a:pt x="219" y="242"/>
                  </a:lnTo>
                  <a:lnTo>
                    <a:pt x="204" y="242"/>
                  </a:lnTo>
                  <a:lnTo>
                    <a:pt x="176" y="215"/>
                  </a:lnTo>
                  <a:lnTo>
                    <a:pt x="161" y="184"/>
                  </a:lnTo>
                  <a:lnTo>
                    <a:pt x="176" y="151"/>
                  </a:lnTo>
                  <a:lnTo>
                    <a:pt x="190" y="135"/>
                  </a:lnTo>
                  <a:lnTo>
                    <a:pt x="190" y="124"/>
                  </a:lnTo>
                  <a:lnTo>
                    <a:pt x="176" y="108"/>
                  </a:lnTo>
                  <a:lnTo>
                    <a:pt x="161" y="124"/>
                  </a:lnTo>
                  <a:lnTo>
                    <a:pt x="138" y="108"/>
                  </a:lnTo>
                  <a:lnTo>
                    <a:pt x="123" y="59"/>
                  </a:lnTo>
                  <a:lnTo>
                    <a:pt x="138" y="32"/>
                  </a:lnTo>
                  <a:lnTo>
                    <a:pt x="138" y="16"/>
                  </a:lnTo>
                  <a:lnTo>
                    <a:pt x="123" y="0"/>
                  </a:lnTo>
                  <a:lnTo>
                    <a:pt x="95" y="0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9" name="Freeform 36"/>
            <p:cNvSpPr>
              <a:spLocks/>
            </p:cNvSpPr>
            <p:nvPr/>
          </p:nvSpPr>
          <p:spPr bwMode="auto">
            <a:xfrm>
              <a:off x="5992813" y="1900238"/>
              <a:ext cx="860425" cy="1293812"/>
            </a:xfrm>
            <a:custGeom>
              <a:avLst/>
              <a:gdLst>
                <a:gd name="T0" fmla="*/ 2147483647 w 220"/>
                <a:gd name="T1" fmla="*/ 0 h 428"/>
                <a:gd name="T2" fmla="*/ 2147483647 w 220"/>
                <a:gd name="T3" fmla="*/ 2147483647 h 428"/>
                <a:gd name="T4" fmla="*/ 2147483647 w 220"/>
                <a:gd name="T5" fmla="*/ 2147483647 h 428"/>
                <a:gd name="T6" fmla="*/ 2147483647 w 220"/>
                <a:gd name="T7" fmla="*/ 2147483647 h 428"/>
                <a:gd name="T8" fmla="*/ 2147483647 w 220"/>
                <a:gd name="T9" fmla="*/ 2147483647 h 428"/>
                <a:gd name="T10" fmla="*/ 2147483647 w 220"/>
                <a:gd name="T11" fmla="*/ 2147483647 h 428"/>
                <a:gd name="T12" fmla="*/ 2147483647 w 220"/>
                <a:gd name="T13" fmla="*/ 2147483647 h 428"/>
                <a:gd name="T14" fmla="*/ 2147483647 w 220"/>
                <a:gd name="T15" fmla="*/ 2147483647 h 428"/>
                <a:gd name="T16" fmla="*/ 0 w 220"/>
                <a:gd name="T17" fmla="*/ 2147483647 h 428"/>
                <a:gd name="T18" fmla="*/ 0 w 220"/>
                <a:gd name="T19" fmla="*/ 2147483647 h 428"/>
                <a:gd name="T20" fmla="*/ 2147483647 w 220"/>
                <a:gd name="T21" fmla="*/ 2147483647 h 428"/>
                <a:gd name="T22" fmla="*/ 0 w 220"/>
                <a:gd name="T23" fmla="*/ 2147483647 h 428"/>
                <a:gd name="T24" fmla="*/ 2147483647 w 220"/>
                <a:gd name="T25" fmla="*/ 2147483647 h 428"/>
                <a:gd name="T26" fmla="*/ 2147483647 w 220"/>
                <a:gd name="T27" fmla="*/ 2147483647 h 428"/>
                <a:gd name="T28" fmla="*/ 2147483647 w 220"/>
                <a:gd name="T29" fmla="*/ 2147483647 h 428"/>
                <a:gd name="T30" fmla="*/ 2147483647 w 220"/>
                <a:gd name="T31" fmla="*/ 2147483647 h 428"/>
                <a:gd name="T32" fmla="*/ 2147483647 w 220"/>
                <a:gd name="T33" fmla="*/ 2147483647 h 428"/>
                <a:gd name="T34" fmla="*/ 2147483647 w 220"/>
                <a:gd name="T35" fmla="*/ 2147483647 h 428"/>
                <a:gd name="T36" fmla="*/ 2147483647 w 220"/>
                <a:gd name="T37" fmla="*/ 2147483647 h 428"/>
                <a:gd name="T38" fmla="*/ 2147483647 w 220"/>
                <a:gd name="T39" fmla="*/ 2147483647 h 428"/>
                <a:gd name="T40" fmla="*/ 2147483647 w 220"/>
                <a:gd name="T41" fmla="*/ 2147483647 h 428"/>
                <a:gd name="T42" fmla="*/ 2147483647 w 220"/>
                <a:gd name="T43" fmla="*/ 2147483647 h 428"/>
                <a:gd name="T44" fmla="*/ 2147483647 w 220"/>
                <a:gd name="T45" fmla="*/ 2147483647 h 428"/>
                <a:gd name="T46" fmla="*/ 2147483647 w 220"/>
                <a:gd name="T47" fmla="*/ 2147483647 h 428"/>
                <a:gd name="T48" fmla="*/ 2147483647 w 220"/>
                <a:gd name="T49" fmla="*/ 2147483647 h 428"/>
                <a:gd name="T50" fmla="*/ 2147483647 w 220"/>
                <a:gd name="T51" fmla="*/ 2147483647 h 428"/>
                <a:gd name="T52" fmla="*/ 2147483647 w 220"/>
                <a:gd name="T53" fmla="*/ 2147483647 h 428"/>
                <a:gd name="T54" fmla="*/ 2147483647 w 220"/>
                <a:gd name="T55" fmla="*/ 2147483647 h 428"/>
                <a:gd name="T56" fmla="*/ 2147483647 w 220"/>
                <a:gd name="T57" fmla="*/ 2147483647 h 428"/>
                <a:gd name="T58" fmla="*/ 2147483647 w 220"/>
                <a:gd name="T59" fmla="*/ 2147483647 h 428"/>
                <a:gd name="T60" fmla="*/ 2147483647 w 220"/>
                <a:gd name="T61" fmla="*/ 2147483647 h 428"/>
                <a:gd name="T62" fmla="*/ 2147483647 w 220"/>
                <a:gd name="T63" fmla="*/ 2147483647 h 428"/>
                <a:gd name="T64" fmla="*/ 2147483647 w 220"/>
                <a:gd name="T65" fmla="*/ 2147483647 h 428"/>
                <a:gd name="T66" fmla="*/ 2147483647 w 220"/>
                <a:gd name="T67" fmla="*/ 2147483647 h 428"/>
                <a:gd name="T68" fmla="*/ 2147483647 w 220"/>
                <a:gd name="T69" fmla="*/ 2147483647 h 428"/>
                <a:gd name="T70" fmla="*/ 2147483647 w 220"/>
                <a:gd name="T71" fmla="*/ 2147483647 h 428"/>
                <a:gd name="T72" fmla="*/ 2147483647 w 220"/>
                <a:gd name="T73" fmla="*/ 2147483647 h 428"/>
                <a:gd name="T74" fmla="*/ 2147483647 w 220"/>
                <a:gd name="T75" fmla="*/ 0 h 428"/>
                <a:gd name="T76" fmla="*/ 2147483647 w 220"/>
                <a:gd name="T77" fmla="*/ 0 h 428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220" h="428">
                  <a:moveTo>
                    <a:pt x="95" y="0"/>
                  </a:moveTo>
                  <a:lnTo>
                    <a:pt x="110" y="16"/>
                  </a:lnTo>
                  <a:lnTo>
                    <a:pt x="110" y="32"/>
                  </a:lnTo>
                  <a:lnTo>
                    <a:pt x="66" y="75"/>
                  </a:lnTo>
                  <a:lnTo>
                    <a:pt x="57" y="108"/>
                  </a:lnTo>
                  <a:lnTo>
                    <a:pt x="57" y="151"/>
                  </a:lnTo>
                  <a:lnTo>
                    <a:pt x="42" y="184"/>
                  </a:lnTo>
                  <a:lnTo>
                    <a:pt x="14" y="226"/>
                  </a:lnTo>
                  <a:lnTo>
                    <a:pt x="0" y="275"/>
                  </a:lnTo>
                  <a:lnTo>
                    <a:pt x="0" y="318"/>
                  </a:lnTo>
                  <a:lnTo>
                    <a:pt x="14" y="367"/>
                  </a:lnTo>
                  <a:lnTo>
                    <a:pt x="0" y="410"/>
                  </a:lnTo>
                  <a:lnTo>
                    <a:pt x="14" y="410"/>
                  </a:lnTo>
                  <a:lnTo>
                    <a:pt x="42" y="399"/>
                  </a:lnTo>
                  <a:lnTo>
                    <a:pt x="66" y="399"/>
                  </a:lnTo>
                  <a:lnTo>
                    <a:pt x="80" y="410"/>
                  </a:lnTo>
                  <a:lnTo>
                    <a:pt x="110" y="427"/>
                  </a:lnTo>
                  <a:lnTo>
                    <a:pt x="123" y="410"/>
                  </a:lnTo>
                  <a:lnTo>
                    <a:pt x="147" y="399"/>
                  </a:lnTo>
                  <a:lnTo>
                    <a:pt x="204" y="410"/>
                  </a:lnTo>
                  <a:lnTo>
                    <a:pt x="204" y="351"/>
                  </a:lnTo>
                  <a:lnTo>
                    <a:pt x="190" y="307"/>
                  </a:lnTo>
                  <a:lnTo>
                    <a:pt x="204" y="275"/>
                  </a:lnTo>
                  <a:lnTo>
                    <a:pt x="219" y="259"/>
                  </a:lnTo>
                  <a:lnTo>
                    <a:pt x="219" y="242"/>
                  </a:lnTo>
                  <a:lnTo>
                    <a:pt x="204" y="242"/>
                  </a:lnTo>
                  <a:lnTo>
                    <a:pt x="176" y="215"/>
                  </a:lnTo>
                  <a:lnTo>
                    <a:pt x="161" y="184"/>
                  </a:lnTo>
                  <a:lnTo>
                    <a:pt x="176" y="151"/>
                  </a:lnTo>
                  <a:lnTo>
                    <a:pt x="190" y="135"/>
                  </a:lnTo>
                  <a:lnTo>
                    <a:pt x="190" y="124"/>
                  </a:lnTo>
                  <a:lnTo>
                    <a:pt x="176" y="108"/>
                  </a:lnTo>
                  <a:lnTo>
                    <a:pt x="161" y="124"/>
                  </a:lnTo>
                  <a:lnTo>
                    <a:pt x="138" y="108"/>
                  </a:lnTo>
                  <a:lnTo>
                    <a:pt x="123" y="59"/>
                  </a:lnTo>
                  <a:lnTo>
                    <a:pt x="138" y="32"/>
                  </a:lnTo>
                  <a:lnTo>
                    <a:pt x="138" y="16"/>
                  </a:lnTo>
                  <a:lnTo>
                    <a:pt x="123" y="0"/>
                  </a:lnTo>
                  <a:lnTo>
                    <a:pt x="95" y="0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0" name="Freeform 37"/>
            <p:cNvSpPr>
              <a:spLocks/>
            </p:cNvSpPr>
            <p:nvPr/>
          </p:nvSpPr>
          <p:spPr bwMode="auto">
            <a:xfrm>
              <a:off x="5626100" y="3105150"/>
              <a:ext cx="1230313" cy="882650"/>
            </a:xfrm>
            <a:custGeom>
              <a:avLst/>
              <a:gdLst>
                <a:gd name="T0" fmla="*/ 95 w 315"/>
                <a:gd name="T1" fmla="*/ 10 h 292"/>
                <a:gd name="T2" fmla="*/ 95 w 315"/>
                <a:gd name="T3" fmla="*/ 43 h 292"/>
                <a:gd name="T4" fmla="*/ 80 w 315"/>
                <a:gd name="T5" fmla="*/ 75 h 292"/>
                <a:gd name="T6" fmla="*/ 56 w 315"/>
                <a:gd name="T7" fmla="*/ 91 h 292"/>
                <a:gd name="T8" fmla="*/ 42 w 315"/>
                <a:gd name="T9" fmla="*/ 118 h 292"/>
                <a:gd name="T10" fmla="*/ 14 w 315"/>
                <a:gd name="T11" fmla="*/ 151 h 292"/>
                <a:gd name="T12" fmla="*/ 0 w 315"/>
                <a:gd name="T13" fmla="*/ 199 h 292"/>
                <a:gd name="T14" fmla="*/ 0 w 315"/>
                <a:gd name="T15" fmla="*/ 226 h 292"/>
                <a:gd name="T16" fmla="*/ 28 w 315"/>
                <a:gd name="T17" fmla="*/ 242 h 292"/>
                <a:gd name="T18" fmla="*/ 80 w 315"/>
                <a:gd name="T19" fmla="*/ 291 h 292"/>
                <a:gd name="T20" fmla="*/ 109 w 315"/>
                <a:gd name="T21" fmla="*/ 291 h 292"/>
                <a:gd name="T22" fmla="*/ 138 w 315"/>
                <a:gd name="T23" fmla="*/ 258 h 292"/>
                <a:gd name="T24" fmla="*/ 175 w 315"/>
                <a:gd name="T25" fmla="*/ 242 h 292"/>
                <a:gd name="T26" fmla="*/ 233 w 315"/>
                <a:gd name="T27" fmla="*/ 242 h 292"/>
                <a:gd name="T28" fmla="*/ 257 w 315"/>
                <a:gd name="T29" fmla="*/ 209 h 292"/>
                <a:gd name="T30" fmla="*/ 257 w 315"/>
                <a:gd name="T31" fmla="*/ 199 h 292"/>
                <a:gd name="T32" fmla="*/ 242 w 315"/>
                <a:gd name="T33" fmla="*/ 166 h 292"/>
                <a:gd name="T34" fmla="*/ 257 w 315"/>
                <a:gd name="T35" fmla="*/ 151 h 292"/>
                <a:gd name="T36" fmla="*/ 257 w 315"/>
                <a:gd name="T37" fmla="*/ 118 h 292"/>
                <a:gd name="T38" fmla="*/ 271 w 315"/>
                <a:gd name="T39" fmla="*/ 108 h 292"/>
                <a:gd name="T40" fmla="*/ 285 w 315"/>
                <a:gd name="T41" fmla="*/ 75 h 292"/>
                <a:gd name="T42" fmla="*/ 314 w 315"/>
                <a:gd name="T43" fmla="*/ 91 h 292"/>
                <a:gd name="T44" fmla="*/ 314 w 315"/>
                <a:gd name="T45" fmla="*/ 43 h 292"/>
                <a:gd name="T46" fmla="*/ 299 w 315"/>
                <a:gd name="T47" fmla="*/ 10 h 292"/>
                <a:gd name="T48" fmla="*/ 242 w 315"/>
                <a:gd name="T49" fmla="*/ 0 h 292"/>
                <a:gd name="T50" fmla="*/ 218 w 315"/>
                <a:gd name="T51" fmla="*/ 10 h 292"/>
                <a:gd name="T52" fmla="*/ 204 w 315"/>
                <a:gd name="T53" fmla="*/ 27 h 292"/>
                <a:gd name="T54" fmla="*/ 175 w 315"/>
                <a:gd name="T55" fmla="*/ 10 h 292"/>
                <a:gd name="T56" fmla="*/ 162 w 315"/>
                <a:gd name="T57" fmla="*/ 0 h 292"/>
                <a:gd name="T58" fmla="*/ 138 w 315"/>
                <a:gd name="T59" fmla="*/ 0 h 292"/>
                <a:gd name="T60" fmla="*/ 109 w 315"/>
                <a:gd name="T61" fmla="*/ 10 h 292"/>
                <a:gd name="T62" fmla="*/ 95 w 315"/>
                <a:gd name="T63" fmla="*/ 10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315" h="292">
                  <a:moveTo>
                    <a:pt x="95" y="10"/>
                  </a:moveTo>
                  <a:lnTo>
                    <a:pt x="95" y="43"/>
                  </a:lnTo>
                  <a:lnTo>
                    <a:pt x="80" y="75"/>
                  </a:lnTo>
                  <a:lnTo>
                    <a:pt x="56" y="91"/>
                  </a:lnTo>
                  <a:lnTo>
                    <a:pt x="42" y="118"/>
                  </a:lnTo>
                  <a:lnTo>
                    <a:pt x="14" y="151"/>
                  </a:lnTo>
                  <a:lnTo>
                    <a:pt x="0" y="199"/>
                  </a:lnTo>
                  <a:lnTo>
                    <a:pt x="0" y="226"/>
                  </a:lnTo>
                  <a:lnTo>
                    <a:pt x="28" y="242"/>
                  </a:lnTo>
                  <a:lnTo>
                    <a:pt x="80" y="291"/>
                  </a:lnTo>
                  <a:lnTo>
                    <a:pt x="109" y="291"/>
                  </a:lnTo>
                  <a:lnTo>
                    <a:pt x="138" y="258"/>
                  </a:lnTo>
                  <a:lnTo>
                    <a:pt x="175" y="242"/>
                  </a:lnTo>
                  <a:lnTo>
                    <a:pt x="233" y="242"/>
                  </a:lnTo>
                  <a:lnTo>
                    <a:pt x="257" y="209"/>
                  </a:lnTo>
                  <a:lnTo>
                    <a:pt x="257" y="199"/>
                  </a:lnTo>
                  <a:lnTo>
                    <a:pt x="242" y="166"/>
                  </a:lnTo>
                  <a:lnTo>
                    <a:pt x="257" y="151"/>
                  </a:lnTo>
                  <a:lnTo>
                    <a:pt x="257" y="118"/>
                  </a:lnTo>
                  <a:lnTo>
                    <a:pt x="271" y="108"/>
                  </a:lnTo>
                  <a:lnTo>
                    <a:pt x="285" y="75"/>
                  </a:lnTo>
                  <a:lnTo>
                    <a:pt x="314" y="91"/>
                  </a:lnTo>
                  <a:lnTo>
                    <a:pt x="314" y="43"/>
                  </a:lnTo>
                  <a:lnTo>
                    <a:pt x="299" y="10"/>
                  </a:lnTo>
                  <a:lnTo>
                    <a:pt x="242" y="0"/>
                  </a:lnTo>
                  <a:lnTo>
                    <a:pt x="218" y="10"/>
                  </a:lnTo>
                  <a:lnTo>
                    <a:pt x="204" y="27"/>
                  </a:lnTo>
                  <a:lnTo>
                    <a:pt x="175" y="10"/>
                  </a:lnTo>
                  <a:lnTo>
                    <a:pt x="162" y="0"/>
                  </a:lnTo>
                  <a:lnTo>
                    <a:pt x="138" y="0"/>
                  </a:lnTo>
                  <a:lnTo>
                    <a:pt x="109" y="10"/>
                  </a:lnTo>
                  <a:lnTo>
                    <a:pt x="95" y="10"/>
                  </a:lnTo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41" name="Freeform 38"/>
            <p:cNvSpPr>
              <a:spLocks/>
            </p:cNvSpPr>
            <p:nvPr/>
          </p:nvSpPr>
          <p:spPr bwMode="auto">
            <a:xfrm>
              <a:off x="4992688" y="3709988"/>
              <a:ext cx="1055687" cy="1011237"/>
            </a:xfrm>
            <a:custGeom>
              <a:avLst/>
              <a:gdLst>
                <a:gd name="T0" fmla="*/ 2147483647 w 270"/>
                <a:gd name="T1" fmla="*/ 2147483647 h 335"/>
                <a:gd name="T2" fmla="*/ 2147483647 w 270"/>
                <a:gd name="T3" fmla="*/ 2147483647 h 335"/>
                <a:gd name="T4" fmla="*/ 2147483647 w 270"/>
                <a:gd name="T5" fmla="*/ 0 h 335"/>
                <a:gd name="T6" fmla="*/ 2147483647 w 270"/>
                <a:gd name="T7" fmla="*/ 0 h 335"/>
                <a:gd name="T8" fmla="*/ 2147483647 w 270"/>
                <a:gd name="T9" fmla="*/ 2147483647 h 335"/>
                <a:gd name="T10" fmla="*/ 2147483647 w 270"/>
                <a:gd name="T11" fmla="*/ 2147483647 h 335"/>
                <a:gd name="T12" fmla="*/ 2147483647 w 270"/>
                <a:gd name="T13" fmla="*/ 2147483647 h 335"/>
                <a:gd name="T14" fmla="*/ 2147483647 w 270"/>
                <a:gd name="T15" fmla="*/ 2147483647 h 335"/>
                <a:gd name="T16" fmla="*/ 0 w 270"/>
                <a:gd name="T17" fmla="*/ 2147483647 h 335"/>
                <a:gd name="T18" fmla="*/ 0 w 270"/>
                <a:gd name="T19" fmla="*/ 2147483647 h 335"/>
                <a:gd name="T20" fmla="*/ 2147483647 w 270"/>
                <a:gd name="T21" fmla="*/ 2147483647 h 335"/>
                <a:gd name="T22" fmla="*/ 2147483647 w 270"/>
                <a:gd name="T23" fmla="*/ 2147483647 h 335"/>
                <a:gd name="T24" fmla="*/ 0 w 270"/>
                <a:gd name="T25" fmla="*/ 2147483647 h 335"/>
                <a:gd name="T26" fmla="*/ 0 w 270"/>
                <a:gd name="T27" fmla="*/ 2147483647 h 335"/>
                <a:gd name="T28" fmla="*/ 2147483647 w 270"/>
                <a:gd name="T29" fmla="*/ 2147483647 h 335"/>
                <a:gd name="T30" fmla="*/ 2147483647 w 270"/>
                <a:gd name="T31" fmla="*/ 2147483647 h 335"/>
                <a:gd name="T32" fmla="*/ 2147483647 w 270"/>
                <a:gd name="T33" fmla="*/ 2147483647 h 335"/>
                <a:gd name="T34" fmla="*/ 2147483647 w 270"/>
                <a:gd name="T35" fmla="*/ 2147483647 h 335"/>
                <a:gd name="T36" fmla="*/ 2147483647 w 270"/>
                <a:gd name="T37" fmla="*/ 2147483647 h 335"/>
                <a:gd name="T38" fmla="*/ 2147483647 w 270"/>
                <a:gd name="T39" fmla="*/ 2147483647 h 335"/>
                <a:gd name="T40" fmla="*/ 2147483647 w 270"/>
                <a:gd name="T41" fmla="*/ 2147483647 h 335"/>
                <a:gd name="T42" fmla="*/ 2147483647 w 270"/>
                <a:gd name="T43" fmla="*/ 2147483647 h 335"/>
                <a:gd name="T44" fmla="*/ 2147483647 w 270"/>
                <a:gd name="T45" fmla="*/ 2147483647 h 335"/>
                <a:gd name="T46" fmla="*/ 2147483647 w 270"/>
                <a:gd name="T47" fmla="*/ 2147483647 h 335"/>
                <a:gd name="T48" fmla="*/ 2147483647 w 270"/>
                <a:gd name="T49" fmla="*/ 2147483647 h 335"/>
                <a:gd name="T50" fmla="*/ 2147483647 w 270"/>
                <a:gd name="T51" fmla="*/ 2147483647 h 335"/>
                <a:gd name="T52" fmla="*/ 2147483647 w 270"/>
                <a:gd name="T53" fmla="*/ 2147483647 h 335"/>
                <a:gd name="T54" fmla="*/ 2147483647 w 270"/>
                <a:gd name="T55" fmla="*/ 2147483647 h 335"/>
                <a:gd name="T56" fmla="*/ 2147483647 w 270"/>
                <a:gd name="T57" fmla="*/ 2147483647 h 335"/>
                <a:gd name="T58" fmla="*/ 2147483647 w 270"/>
                <a:gd name="T59" fmla="*/ 2147483647 h 335"/>
                <a:gd name="T60" fmla="*/ 2147483647 w 270"/>
                <a:gd name="T61" fmla="*/ 2147483647 h 335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270" h="335">
                  <a:moveTo>
                    <a:pt x="160" y="10"/>
                  </a:moveTo>
                  <a:lnTo>
                    <a:pt x="150" y="10"/>
                  </a:lnTo>
                  <a:lnTo>
                    <a:pt x="136" y="0"/>
                  </a:lnTo>
                  <a:lnTo>
                    <a:pt x="123" y="0"/>
                  </a:lnTo>
                  <a:lnTo>
                    <a:pt x="108" y="10"/>
                  </a:lnTo>
                  <a:lnTo>
                    <a:pt x="80" y="26"/>
                  </a:lnTo>
                  <a:lnTo>
                    <a:pt x="42" y="10"/>
                  </a:lnTo>
                  <a:lnTo>
                    <a:pt x="14" y="10"/>
                  </a:lnTo>
                  <a:lnTo>
                    <a:pt x="0" y="26"/>
                  </a:lnTo>
                  <a:lnTo>
                    <a:pt x="0" y="75"/>
                  </a:lnTo>
                  <a:lnTo>
                    <a:pt x="14" y="91"/>
                  </a:lnTo>
                  <a:lnTo>
                    <a:pt x="14" y="118"/>
                  </a:lnTo>
                  <a:lnTo>
                    <a:pt x="0" y="151"/>
                  </a:lnTo>
                  <a:lnTo>
                    <a:pt x="0" y="242"/>
                  </a:lnTo>
                  <a:lnTo>
                    <a:pt x="14" y="259"/>
                  </a:lnTo>
                  <a:lnTo>
                    <a:pt x="70" y="259"/>
                  </a:lnTo>
                  <a:lnTo>
                    <a:pt x="80" y="275"/>
                  </a:lnTo>
                  <a:lnTo>
                    <a:pt x="94" y="317"/>
                  </a:lnTo>
                  <a:lnTo>
                    <a:pt x="108" y="334"/>
                  </a:lnTo>
                  <a:lnTo>
                    <a:pt x="136" y="334"/>
                  </a:lnTo>
                  <a:lnTo>
                    <a:pt x="136" y="317"/>
                  </a:lnTo>
                  <a:lnTo>
                    <a:pt x="160" y="275"/>
                  </a:lnTo>
                  <a:lnTo>
                    <a:pt x="174" y="259"/>
                  </a:lnTo>
                  <a:lnTo>
                    <a:pt x="216" y="210"/>
                  </a:lnTo>
                  <a:lnTo>
                    <a:pt x="240" y="167"/>
                  </a:lnTo>
                  <a:lnTo>
                    <a:pt x="269" y="118"/>
                  </a:lnTo>
                  <a:lnTo>
                    <a:pt x="269" y="91"/>
                  </a:lnTo>
                  <a:lnTo>
                    <a:pt x="240" y="91"/>
                  </a:lnTo>
                  <a:lnTo>
                    <a:pt x="188" y="43"/>
                  </a:lnTo>
                  <a:lnTo>
                    <a:pt x="160" y="26"/>
                  </a:lnTo>
                  <a:lnTo>
                    <a:pt x="160" y="1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2" name="Freeform 39"/>
            <p:cNvSpPr>
              <a:spLocks/>
            </p:cNvSpPr>
            <p:nvPr/>
          </p:nvSpPr>
          <p:spPr bwMode="auto">
            <a:xfrm>
              <a:off x="4992688" y="3709987"/>
              <a:ext cx="1055687" cy="1011238"/>
            </a:xfrm>
            <a:custGeom>
              <a:avLst/>
              <a:gdLst>
                <a:gd name="T0" fmla="*/ 160 w 270"/>
                <a:gd name="T1" fmla="*/ 10 h 335"/>
                <a:gd name="T2" fmla="*/ 150 w 270"/>
                <a:gd name="T3" fmla="*/ 10 h 335"/>
                <a:gd name="T4" fmla="*/ 136 w 270"/>
                <a:gd name="T5" fmla="*/ 0 h 335"/>
                <a:gd name="T6" fmla="*/ 123 w 270"/>
                <a:gd name="T7" fmla="*/ 0 h 335"/>
                <a:gd name="T8" fmla="*/ 108 w 270"/>
                <a:gd name="T9" fmla="*/ 10 h 335"/>
                <a:gd name="T10" fmla="*/ 80 w 270"/>
                <a:gd name="T11" fmla="*/ 26 h 335"/>
                <a:gd name="T12" fmla="*/ 42 w 270"/>
                <a:gd name="T13" fmla="*/ 10 h 335"/>
                <a:gd name="T14" fmla="*/ 14 w 270"/>
                <a:gd name="T15" fmla="*/ 10 h 335"/>
                <a:gd name="T16" fmla="*/ 0 w 270"/>
                <a:gd name="T17" fmla="*/ 26 h 335"/>
                <a:gd name="T18" fmla="*/ 0 w 270"/>
                <a:gd name="T19" fmla="*/ 75 h 335"/>
                <a:gd name="T20" fmla="*/ 14 w 270"/>
                <a:gd name="T21" fmla="*/ 91 h 335"/>
                <a:gd name="T22" fmla="*/ 14 w 270"/>
                <a:gd name="T23" fmla="*/ 118 h 335"/>
                <a:gd name="T24" fmla="*/ 0 w 270"/>
                <a:gd name="T25" fmla="*/ 151 h 335"/>
                <a:gd name="T26" fmla="*/ 0 w 270"/>
                <a:gd name="T27" fmla="*/ 242 h 335"/>
                <a:gd name="T28" fmla="*/ 14 w 270"/>
                <a:gd name="T29" fmla="*/ 259 h 335"/>
                <a:gd name="T30" fmla="*/ 70 w 270"/>
                <a:gd name="T31" fmla="*/ 259 h 335"/>
                <a:gd name="T32" fmla="*/ 80 w 270"/>
                <a:gd name="T33" fmla="*/ 275 h 335"/>
                <a:gd name="T34" fmla="*/ 94 w 270"/>
                <a:gd name="T35" fmla="*/ 317 h 335"/>
                <a:gd name="T36" fmla="*/ 108 w 270"/>
                <a:gd name="T37" fmla="*/ 334 h 335"/>
                <a:gd name="T38" fmla="*/ 136 w 270"/>
                <a:gd name="T39" fmla="*/ 334 h 335"/>
                <a:gd name="T40" fmla="*/ 136 w 270"/>
                <a:gd name="T41" fmla="*/ 317 h 335"/>
                <a:gd name="T42" fmla="*/ 160 w 270"/>
                <a:gd name="T43" fmla="*/ 275 h 335"/>
                <a:gd name="T44" fmla="*/ 174 w 270"/>
                <a:gd name="T45" fmla="*/ 259 h 335"/>
                <a:gd name="T46" fmla="*/ 216 w 270"/>
                <a:gd name="T47" fmla="*/ 210 h 335"/>
                <a:gd name="T48" fmla="*/ 240 w 270"/>
                <a:gd name="T49" fmla="*/ 167 h 335"/>
                <a:gd name="T50" fmla="*/ 269 w 270"/>
                <a:gd name="T51" fmla="*/ 118 h 335"/>
                <a:gd name="T52" fmla="*/ 269 w 270"/>
                <a:gd name="T53" fmla="*/ 91 h 335"/>
                <a:gd name="T54" fmla="*/ 240 w 270"/>
                <a:gd name="T55" fmla="*/ 91 h 335"/>
                <a:gd name="T56" fmla="*/ 188 w 270"/>
                <a:gd name="T57" fmla="*/ 43 h 335"/>
                <a:gd name="T58" fmla="*/ 160 w 270"/>
                <a:gd name="T59" fmla="*/ 26 h 335"/>
                <a:gd name="T60" fmla="*/ 160 w 270"/>
                <a:gd name="T61" fmla="*/ 10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270" h="335">
                  <a:moveTo>
                    <a:pt x="160" y="10"/>
                  </a:moveTo>
                  <a:lnTo>
                    <a:pt x="150" y="10"/>
                  </a:lnTo>
                  <a:lnTo>
                    <a:pt x="136" y="0"/>
                  </a:lnTo>
                  <a:lnTo>
                    <a:pt x="123" y="0"/>
                  </a:lnTo>
                  <a:lnTo>
                    <a:pt x="108" y="10"/>
                  </a:lnTo>
                  <a:lnTo>
                    <a:pt x="80" y="26"/>
                  </a:lnTo>
                  <a:lnTo>
                    <a:pt x="42" y="10"/>
                  </a:lnTo>
                  <a:lnTo>
                    <a:pt x="14" y="10"/>
                  </a:lnTo>
                  <a:lnTo>
                    <a:pt x="0" y="26"/>
                  </a:lnTo>
                  <a:lnTo>
                    <a:pt x="0" y="75"/>
                  </a:lnTo>
                  <a:lnTo>
                    <a:pt x="14" y="91"/>
                  </a:lnTo>
                  <a:lnTo>
                    <a:pt x="14" y="118"/>
                  </a:lnTo>
                  <a:lnTo>
                    <a:pt x="0" y="151"/>
                  </a:lnTo>
                  <a:lnTo>
                    <a:pt x="0" y="242"/>
                  </a:lnTo>
                  <a:lnTo>
                    <a:pt x="14" y="259"/>
                  </a:lnTo>
                  <a:lnTo>
                    <a:pt x="70" y="259"/>
                  </a:lnTo>
                  <a:lnTo>
                    <a:pt x="80" y="275"/>
                  </a:lnTo>
                  <a:lnTo>
                    <a:pt x="94" y="317"/>
                  </a:lnTo>
                  <a:lnTo>
                    <a:pt x="108" y="334"/>
                  </a:lnTo>
                  <a:lnTo>
                    <a:pt x="136" y="334"/>
                  </a:lnTo>
                  <a:lnTo>
                    <a:pt x="136" y="317"/>
                  </a:lnTo>
                  <a:lnTo>
                    <a:pt x="160" y="275"/>
                  </a:lnTo>
                  <a:lnTo>
                    <a:pt x="174" y="259"/>
                  </a:lnTo>
                  <a:lnTo>
                    <a:pt x="216" y="210"/>
                  </a:lnTo>
                  <a:lnTo>
                    <a:pt x="240" y="167"/>
                  </a:lnTo>
                  <a:lnTo>
                    <a:pt x="269" y="118"/>
                  </a:lnTo>
                  <a:lnTo>
                    <a:pt x="269" y="91"/>
                  </a:lnTo>
                  <a:lnTo>
                    <a:pt x="240" y="91"/>
                  </a:lnTo>
                  <a:lnTo>
                    <a:pt x="188" y="43"/>
                  </a:lnTo>
                  <a:lnTo>
                    <a:pt x="160" y="26"/>
                  </a:lnTo>
                  <a:lnTo>
                    <a:pt x="160" y="10"/>
                  </a:lnTo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43" name="Freeform 40"/>
            <p:cNvSpPr>
              <a:spLocks/>
            </p:cNvSpPr>
            <p:nvPr/>
          </p:nvSpPr>
          <p:spPr bwMode="auto">
            <a:xfrm>
              <a:off x="4279900" y="2227263"/>
              <a:ext cx="1776413" cy="1617662"/>
            </a:xfrm>
            <a:custGeom>
              <a:avLst/>
              <a:gdLst>
                <a:gd name="T0" fmla="*/ 2147483647 w 455"/>
                <a:gd name="T1" fmla="*/ 2147483647 h 536"/>
                <a:gd name="T2" fmla="*/ 2147483647 w 455"/>
                <a:gd name="T3" fmla="*/ 2147483647 h 536"/>
                <a:gd name="T4" fmla="*/ 2147483647 w 455"/>
                <a:gd name="T5" fmla="*/ 2147483647 h 536"/>
                <a:gd name="T6" fmla="*/ 2147483647 w 455"/>
                <a:gd name="T7" fmla="*/ 2147483647 h 536"/>
                <a:gd name="T8" fmla="*/ 2147483647 w 455"/>
                <a:gd name="T9" fmla="*/ 2147483647 h 536"/>
                <a:gd name="T10" fmla="*/ 2147483647 w 455"/>
                <a:gd name="T11" fmla="*/ 0 h 536"/>
                <a:gd name="T12" fmla="*/ 2147483647 w 455"/>
                <a:gd name="T13" fmla="*/ 2147483647 h 536"/>
                <a:gd name="T14" fmla="*/ 2147483647 w 455"/>
                <a:gd name="T15" fmla="*/ 2147483647 h 536"/>
                <a:gd name="T16" fmla="*/ 2147483647 w 455"/>
                <a:gd name="T17" fmla="*/ 2147483647 h 536"/>
                <a:gd name="T18" fmla="*/ 2147483647 w 455"/>
                <a:gd name="T19" fmla="*/ 2147483647 h 536"/>
                <a:gd name="T20" fmla="*/ 0 w 455"/>
                <a:gd name="T21" fmla="*/ 2147483647 h 536"/>
                <a:gd name="T22" fmla="*/ 0 w 455"/>
                <a:gd name="T23" fmla="*/ 2147483647 h 536"/>
                <a:gd name="T24" fmla="*/ 2147483647 w 455"/>
                <a:gd name="T25" fmla="*/ 2147483647 h 536"/>
                <a:gd name="T26" fmla="*/ 2147483647 w 455"/>
                <a:gd name="T27" fmla="*/ 2147483647 h 536"/>
                <a:gd name="T28" fmla="*/ 2147483647 w 455"/>
                <a:gd name="T29" fmla="*/ 2147483647 h 536"/>
                <a:gd name="T30" fmla="*/ 2147483647 w 455"/>
                <a:gd name="T31" fmla="*/ 2147483647 h 536"/>
                <a:gd name="T32" fmla="*/ 2147483647 w 455"/>
                <a:gd name="T33" fmla="*/ 2147483647 h 536"/>
                <a:gd name="T34" fmla="*/ 2147483647 w 455"/>
                <a:gd name="T35" fmla="*/ 2147483647 h 536"/>
                <a:gd name="T36" fmla="*/ 2147483647 w 455"/>
                <a:gd name="T37" fmla="*/ 2147483647 h 536"/>
                <a:gd name="T38" fmla="*/ 2147483647 w 455"/>
                <a:gd name="T39" fmla="*/ 2147483647 h 536"/>
                <a:gd name="T40" fmla="*/ 2147483647 w 455"/>
                <a:gd name="T41" fmla="*/ 2147483647 h 536"/>
                <a:gd name="T42" fmla="*/ 2147483647 w 455"/>
                <a:gd name="T43" fmla="*/ 2147483647 h 536"/>
                <a:gd name="T44" fmla="*/ 2147483647 w 455"/>
                <a:gd name="T45" fmla="*/ 2147483647 h 536"/>
                <a:gd name="T46" fmla="*/ 2147483647 w 455"/>
                <a:gd name="T47" fmla="*/ 2147483647 h 536"/>
                <a:gd name="T48" fmla="*/ 2147483647 w 455"/>
                <a:gd name="T49" fmla="*/ 2147483647 h 536"/>
                <a:gd name="T50" fmla="*/ 2147483647 w 455"/>
                <a:gd name="T51" fmla="*/ 2147483647 h 536"/>
                <a:gd name="T52" fmla="*/ 2147483647 w 455"/>
                <a:gd name="T53" fmla="*/ 2147483647 h 536"/>
                <a:gd name="T54" fmla="*/ 2147483647 w 455"/>
                <a:gd name="T55" fmla="*/ 2147483647 h 536"/>
                <a:gd name="T56" fmla="*/ 2147483647 w 455"/>
                <a:gd name="T57" fmla="*/ 2147483647 h 536"/>
                <a:gd name="T58" fmla="*/ 2147483647 w 455"/>
                <a:gd name="T59" fmla="*/ 2147483647 h 536"/>
                <a:gd name="T60" fmla="*/ 2147483647 w 455"/>
                <a:gd name="T61" fmla="*/ 2147483647 h 536"/>
                <a:gd name="T62" fmla="*/ 2147483647 w 455"/>
                <a:gd name="T63" fmla="*/ 2147483647 h 536"/>
                <a:gd name="T64" fmla="*/ 2147483647 w 455"/>
                <a:gd name="T65" fmla="*/ 2147483647 h 536"/>
                <a:gd name="T66" fmla="*/ 2147483647 w 455"/>
                <a:gd name="T67" fmla="*/ 2147483647 h 536"/>
                <a:gd name="T68" fmla="*/ 2147483647 w 455"/>
                <a:gd name="T69" fmla="*/ 2147483647 h 536"/>
                <a:gd name="T70" fmla="*/ 2147483647 w 455"/>
                <a:gd name="T71" fmla="*/ 2147483647 h 536"/>
                <a:gd name="T72" fmla="*/ 2147483647 w 455"/>
                <a:gd name="T73" fmla="*/ 2147483647 h 536"/>
                <a:gd name="T74" fmla="*/ 2147483647 w 455"/>
                <a:gd name="T75" fmla="*/ 2147483647 h 536"/>
                <a:gd name="T76" fmla="*/ 2147483647 w 455"/>
                <a:gd name="T77" fmla="*/ 2147483647 h 536"/>
                <a:gd name="T78" fmla="*/ 2147483647 w 455"/>
                <a:gd name="T79" fmla="*/ 2147483647 h 536"/>
                <a:gd name="T80" fmla="*/ 2147483647 w 455"/>
                <a:gd name="T81" fmla="*/ 2147483647 h 536"/>
                <a:gd name="T82" fmla="*/ 2147483647 w 455"/>
                <a:gd name="T83" fmla="*/ 2147483647 h 536"/>
                <a:gd name="T84" fmla="*/ 2147483647 w 455"/>
                <a:gd name="T85" fmla="*/ 2147483647 h 536"/>
                <a:gd name="T86" fmla="*/ 2147483647 w 455"/>
                <a:gd name="T87" fmla="*/ 2147483647 h 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455" h="536">
                  <a:moveTo>
                    <a:pt x="454" y="118"/>
                  </a:moveTo>
                  <a:lnTo>
                    <a:pt x="212" y="107"/>
                  </a:lnTo>
                  <a:lnTo>
                    <a:pt x="184" y="92"/>
                  </a:lnTo>
                  <a:lnTo>
                    <a:pt x="174" y="75"/>
                  </a:lnTo>
                  <a:lnTo>
                    <a:pt x="161" y="43"/>
                  </a:lnTo>
                  <a:lnTo>
                    <a:pt x="132" y="0"/>
                  </a:lnTo>
                  <a:lnTo>
                    <a:pt x="132" y="27"/>
                  </a:lnTo>
                  <a:lnTo>
                    <a:pt x="118" y="59"/>
                  </a:lnTo>
                  <a:lnTo>
                    <a:pt x="118" y="92"/>
                  </a:lnTo>
                  <a:lnTo>
                    <a:pt x="9" y="92"/>
                  </a:lnTo>
                  <a:lnTo>
                    <a:pt x="0" y="118"/>
                  </a:lnTo>
                  <a:lnTo>
                    <a:pt x="0" y="199"/>
                  </a:lnTo>
                  <a:lnTo>
                    <a:pt x="66" y="210"/>
                  </a:lnTo>
                  <a:lnTo>
                    <a:pt x="66" y="275"/>
                  </a:lnTo>
                  <a:lnTo>
                    <a:pt x="38" y="335"/>
                  </a:lnTo>
                  <a:lnTo>
                    <a:pt x="52" y="383"/>
                  </a:lnTo>
                  <a:lnTo>
                    <a:pt x="38" y="400"/>
                  </a:lnTo>
                  <a:lnTo>
                    <a:pt x="52" y="427"/>
                  </a:lnTo>
                  <a:lnTo>
                    <a:pt x="52" y="459"/>
                  </a:lnTo>
                  <a:lnTo>
                    <a:pt x="118" y="475"/>
                  </a:lnTo>
                  <a:lnTo>
                    <a:pt x="147" y="475"/>
                  </a:lnTo>
                  <a:lnTo>
                    <a:pt x="147" y="491"/>
                  </a:lnTo>
                  <a:lnTo>
                    <a:pt x="161" y="518"/>
                  </a:lnTo>
                  <a:lnTo>
                    <a:pt x="184" y="535"/>
                  </a:lnTo>
                  <a:lnTo>
                    <a:pt x="184" y="518"/>
                  </a:lnTo>
                  <a:lnTo>
                    <a:pt x="197" y="502"/>
                  </a:lnTo>
                  <a:lnTo>
                    <a:pt x="226" y="502"/>
                  </a:lnTo>
                  <a:lnTo>
                    <a:pt x="264" y="518"/>
                  </a:lnTo>
                  <a:lnTo>
                    <a:pt x="293" y="502"/>
                  </a:lnTo>
                  <a:lnTo>
                    <a:pt x="306" y="491"/>
                  </a:lnTo>
                  <a:lnTo>
                    <a:pt x="321" y="491"/>
                  </a:lnTo>
                  <a:lnTo>
                    <a:pt x="335" y="502"/>
                  </a:lnTo>
                  <a:lnTo>
                    <a:pt x="344" y="502"/>
                  </a:lnTo>
                  <a:lnTo>
                    <a:pt x="344" y="491"/>
                  </a:lnTo>
                  <a:lnTo>
                    <a:pt x="359" y="443"/>
                  </a:lnTo>
                  <a:lnTo>
                    <a:pt x="388" y="411"/>
                  </a:lnTo>
                  <a:lnTo>
                    <a:pt x="401" y="383"/>
                  </a:lnTo>
                  <a:lnTo>
                    <a:pt x="425" y="367"/>
                  </a:lnTo>
                  <a:lnTo>
                    <a:pt x="439" y="335"/>
                  </a:lnTo>
                  <a:lnTo>
                    <a:pt x="439" y="302"/>
                  </a:lnTo>
                  <a:lnTo>
                    <a:pt x="454" y="259"/>
                  </a:lnTo>
                  <a:lnTo>
                    <a:pt x="439" y="210"/>
                  </a:lnTo>
                  <a:lnTo>
                    <a:pt x="439" y="167"/>
                  </a:lnTo>
                  <a:lnTo>
                    <a:pt x="454" y="118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4" name="Freeform 41"/>
            <p:cNvSpPr>
              <a:spLocks/>
            </p:cNvSpPr>
            <p:nvPr/>
          </p:nvSpPr>
          <p:spPr bwMode="auto">
            <a:xfrm>
              <a:off x="4279900" y="2227262"/>
              <a:ext cx="1776413" cy="1617663"/>
            </a:xfrm>
            <a:custGeom>
              <a:avLst/>
              <a:gdLst>
                <a:gd name="T0" fmla="*/ 454 w 455"/>
                <a:gd name="T1" fmla="*/ 118 h 536"/>
                <a:gd name="T2" fmla="*/ 212 w 455"/>
                <a:gd name="T3" fmla="*/ 107 h 536"/>
                <a:gd name="T4" fmla="*/ 184 w 455"/>
                <a:gd name="T5" fmla="*/ 92 h 536"/>
                <a:gd name="T6" fmla="*/ 174 w 455"/>
                <a:gd name="T7" fmla="*/ 75 h 536"/>
                <a:gd name="T8" fmla="*/ 161 w 455"/>
                <a:gd name="T9" fmla="*/ 43 h 536"/>
                <a:gd name="T10" fmla="*/ 132 w 455"/>
                <a:gd name="T11" fmla="*/ 0 h 536"/>
                <a:gd name="T12" fmla="*/ 132 w 455"/>
                <a:gd name="T13" fmla="*/ 27 h 536"/>
                <a:gd name="T14" fmla="*/ 118 w 455"/>
                <a:gd name="T15" fmla="*/ 59 h 536"/>
                <a:gd name="T16" fmla="*/ 118 w 455"/>
                <a:gd name="T17" fmla="*/ 92 h 536"/>
                <a:gd name="T18" fmla="*/ 9 w 455"/>
                <a:gd name="T19" fmla="*/ 92 h 536"/>
                <a:gd name="T20" fmla="*/ 0 w 455"/>
                <a:gd name="T21" fmla="*/ 118 h 536"/>
                <a:gd name="T22" fmla="*/ 0 w 455"/>
                <a:gd name="T23" fmla="*/ 199 h 536"/>
                <a:gd name="T24" fmla="*/ 66 w 455"/>
                <a:gd name="T25" fmla="*/ 210 h 536"/>
                <a:gd name="T26" fmla="*/ 66 w 455"/>
                <a:gd name="T27" fmla="*/ 275 h 536"/>
                <a:gd name="T28" fmla="*/ 38 w 455"/>
                <a:gd name="T29" fmla="*/ 335 h 536"/>
                <a:gd name="T30" fmla="*/ 52 w 455"/>
                <a:gd name="T31" fmla="*/ 383 h 536"/>
                <a:gd name="T32" fmla="*/ 38 w 455"/>
                <a:gd name="T33" fmla="*/ 400 h 536"/>
                <a:gd name="T34" fmla="*/ 52 w 455"/>
                <a:gd name="T35" fmla="*/ 427 h 536"/>
                <a:gd name="T36" fmla="*/ 52 w 455"/>
                <a:gd name="T37" fmla="*/ 459 h 536"/>
                <a:gd name="T38" fmla="*/ 118 w 455"/>
                <a:gd name="T39" fmla="*/ 475 h 536"/>
                <a:gd name="T40" fmla="*/ 147 w 455"/>
                <a:gd name="T41" fmla="*/ 475 h 536"/>
                <a:gd name="T42" fmla="*/ 147 w 455"/>
                <a:gd name="T43" fmla="*/ 491 h 536"/>
                <a:gd name="T44" fmla="*/ 161 w 455"/>
                <a:gd name="T45" fmla="*/ 518 h 536"/>
                <a:gd name="T46" fmla="*/ 184 w 455"/>
                <a:gd name="T47" fmla="*/ 535 h 536"/>
                <a:gd name="T48" fmla="*/ 184 w 455"/>
                <a:gd name="T49" fmla="*/ 518 h 536"/>
                <a:gd name="T50" fmla="*/ 197 w 455"/>
                <a:gd name="T51" fmla="*/ 502 h 536"/>
                <a:gd name="T52" fmla="*/ 226 w 455"/>
                <a:gd name="T53" fmla="*/ 502 h 536"/>
                <a:gd name="T54" fmla="*/ 264 w 455"/>
                <a:gd name="T55" fmla="*/ 518 h 536"/>
                <a:gd name="T56" fmla="*/ 293 w 455"/>
                <a:gd name="T57" fmla="*/ 502 h 536"/>
                <a:gd name="T58" fmla="*/ 306 w 455"/>
                <a:gd name="T59" fmla="*/ 491 h 536"/>
                <a:gd name="T60" fmla="*/ 321 w 455"/>
                <a:gd name="T61" fmla="*/ 491 h 536"/>
                <a:gd name="T62" fmla="*/ 335 w 455"/>
                <a:gd name="T63" fmla="*/ 502 h 536"/>
                <a:gd name="T64" fmla="*/ 344 w 455"/>
                <a:gd name="T65" fmla="*/ 502 h 536"/>
                <a:gd name="T66" fmla="*/ 344 w 455"/>
                <a:gd name="T67" fmla="*/ 491 h 536"/>
                <a:gd name="T68" fmla="*/ 359 w 455"/>
                <a:gd name="T69" fmla="*/ 443 h 536"/>
                <a:gd name="T70" fmla="*/ 388 w 455"/>
                <a:gd name="T71" fmla="*/ 411 h 536"/>
                <a:gd name="T72" fmla="*/ 401 w 455"/>
                <a:gd name="T73" fmla="*/ 383 h 536"/>
                <a:gd name="T74" fmla="*/ 425 w 455"/>
                <a:gd name="T75" fmla="*/ 367 h 536"/>
                <a:gd name="T76" fmla="*/ 439 w 455"/>
                <a:gd name="T77" fmla="*/ 335 h 536"/>
                <a:gd name="T78" fmla="*/ 439 w 455"/>
                <a:gd name="T79" fmla="*/ 302 h 536"/>
                <a:gd name="T80" fmla="*/ 454 w 455"/>
                <a:gd name="T81" fmla="*/ 259 h 536"/>
                <a:gd name="T82" fmla="*/ 439 w 455"/>
                <a:gd name="T83" fmla="*/ 210 h 536"/>
                <a:gd name="T84" fmla="*/ 439 w 455"/>
                <a:gd name="T85" fmla="*/ 167 h 536"/>
                <a:gd name="T86" fmla="*/ 454 w 455"/>
                <a:gd name="T87" fmla="*/ 118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55" h="536">
                  <a:moveTo>
                    <a:pt x="454" y="118"/>
                  </a:moveTo>
                  <a:lnTo>
                    <a:pt x="212" y="107"/>
                  </a:lnTo>
                  <a:lnTo>
                    <a:pt x="184" y="92"/>
                  </a:lnTo>
                  <a:lnTo>
                    <a:pt x="174" y="75"/>
                  </a:lnTo>
                  <a:lnTo>
                    <a:pt x="161" y="43"/>
                  </a:lnTo>
                  <a:lnTo>
                    <a:pt x="132" y="0"/>
                  </a:lnTo>
                  <a:lnTo>
                    <a:pt x="132" y="27"/>
                  </a:lnTo>
                  <a:lnTo>
                    <a:pt x="118" y="59"/>
                  </a:lnTo>
                  <a:lnTo>
                    <a:pt x="118" y="92"/>
                  </a:lnTo>
                  <a:lnTo>
                    <a:pt x="9" y="92"/>
                  </a:lnTo>
                  <a:lnTo>
                    <a:pt x="0" y="118"/>
                  </a:lnTo>
                  <a:lnTo>
                    <a:pt x="0" y="199"/>
                  </a:lnTo>
                  <a:lnTo>
                    <a:pt x="66" y="210"/>
                  </a:lnTo>
                  <a:lnTo>
                    <a:pt x="66" y="275"/>
                  </a:lnTo>
                  <a:lnTo>
                    <a:pt x="38" y="335"/>
                  </a:lnTo>
                  <a:lnTo>
                    <a:pt x="52" y="383"/>
                  </a:lnTo>
                  <a:lnTo>
                    <a:pt x="38" y="400"/>
                  </a:lnTo>
                  <a:lnTo>
                    <a:pt x="52" y="427"/>
                  </a:lnTo>
                  <a:lnTo>
                    <a:pt x="52" y="459"/>
                  </a:lnTo>
                  <a:lnTo>
                    <a:pt x="118" y="475"/>
                  </a:lnTo>
                  <a:lnTo>
                    <a:pt x="147" y="475"/>
                  </a:lnTo>
                  <a:lnTo>
                    <a:pt x="147" y="491"/>
                  </a:lnTo>
                  <a:lnTo>
                    <a:pt x="161" y="518"/>
                  </a:lnTo>
                  <a:lnTo>
                    <a:pt x="184" y="535"/>
                  </a:lnTo>
                  <a:lnTo>
                    <a:pt x="184" y="518"/>
                  </a:lnTo>
                  <a:lnTo>
                    <a:pt x="197" y="502"/>
                  </a:lnTo>
                  <a:lnTo>
                    <a:pt x="226" y="502"/>
                  </a:lnTo>
                  <a:lnTo>
                    <a:pt x="264" y="518"/>
                  </a:lnTo>
                  <a:lnTo>
                    <a:pt x="293" y="502"/>
                  </a:lnTo>
                  <a:lnTo>
                    <a:pt x="306" y="491"/>
                  </a:lnTo>
                  <a:lnTo>
                    <a:pt x="321" y="491"/>
                  </a:lnTo>
                  <a:lnTo>
                    <a:pt x="335" y="502"/>
                  </a:lnTo>
                  <a:lnTo>
                    <a:pt x="344" y="502"/>
                  </a:lnTo>
                  <a:lnTo>
                    <a:pt x="344" y="491"/>
                  </a:lnTo>
                  <a:lnTo>
                    <a:pt x="359" y="443"/>
                  </a:lnTo>
                  <a:lnTo>
                    <a:pt x="388" y="411"/>
                  </a:lnTo>
                  <a:lnTo>
                    <a:pt x="401" y="383"/>
                  </a:lnTo>
                  <a:lnTo>
                    <a:pt x="425" y="367"/>
                  </a:lnTo>
                  <a:lnTo>
                    <a:pt x="439" y="335"/>
                  </a:lnTo>
                  <a:lnTo>
                    <a:pt x="439" y="302"/>
                  </a:lnTo>
                  <a:lnTo>
                    <a:pt x="454" y="259"/>
                  </a:lnTo>
                  <a:lnTo>
                    <a:pt x="439" y="210"/>
                  </a:lnTo>
                  <a:lnTo>
                    <a:pt x="439" y="167"/>
                  </a:lnTo>
                  <a:lnTo>
                    <a:pt x="454" y="118"/>
                  </a:lnTo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45" name="Freeform 42"/>
            <p:cNvSpPr>
              <a:spLocks/>
            </p:cNvSpPr>
            <p:nvPr/>
          </p:nvSpPr>
          <p:spPr bwMode="auto">
            <a:xfrm>
              <a:off x="3367088" y="2362200"/>
              <a:ext cx="1176337" cy="879475"/>
            </a:xfrm>
            <a:custGeom>
              <a:avLst/>
              <a:gdLst>
                <a:gd name="T0" fmla="*/ 2147483647 w 301"/>
                <a:gd name="T1" fmla="*/ 2147483647 h 291"/>
                <a:gd name="T2" fmla="*/ 2147483647 w 301"/>
                <a:gd name="T3" fmla="*/ 2147483647 h 291"/>
                <a:gd name="T4" fmla="*/ 2147483647 w 301"/>
                <a:gd name="T5" fmla="*/ 2147483647 h 291"/>
                <a:gd name="T6" fmla="*/ 2147483647 w 301"/>
                <a:gd name="T7" fmla="*/ 2147483647 h 291"/>
                <a:gd name="T8" fmla="*/ 2147483647 w 301"/>
                <a:gd name="T9" fmla="*/ 2147483647 h 291"/>
                <a:gd name="T10" fmla="*/ 2147483647 w 301"/>
                <a:gd name="T11" fmla="*/ 2147483647 h 291"/>
                <a:gd name="T12" fmla="*/ 2147483647 w 301"/>
                <a:gd name="T13" fmla="*/ 2147483647 h 291"/>
                <a:gd name="T14" fmla="*/ 2147483647 w 301"/>
                <a:gd name="T15" fmla="*/ 0 h 291"/>
                <a:gd name="T16" fmla="*/ 2147483647 w 301"/>
                <a:gd name="T17" fmla="*/ 2147483647 h 291"/>
                <a:gd name="T18" fmla="*/ 2147483647 w 301"/>
                <a:gd name="T19" fmla="*/ 2147483647 h 291"/>
                <a:gd name="T20" fmla="*/ 2147483647 w 301"/>
                <a:gd name="T21" fmla="*/ 2147483647 h 291"/>
                <a:gd name="T22" fmla="*/ 2147483647 w 301"/>
                <a:gd name="T23" fmla="*/ 2147483647 h 291"/>
                <a:gd name="T24" fmla="*/ 2147483647 w 301"/>
                <a:gd name="T25" fmla="*/ 2147483647 h 291"/>
                <a:gd name="T26" fmla="*/ 2147483647 w 301"/>
                <a:gd name="T27" fmla="*/ 2147483647 h 291"/>
                <a:gd name="T28" fmla="*/ 0 w 301"/>
                <a:gd name="T29" fmla="*/ 2147483647 h 291"/>
                <a:gd name="T30" fmla="*/ 2147483647 w 301"/>
                <a:gd name="T31" fmla="*/ 2147483647 h 291"/>
                <a:gd name="T32" fmla="*/ 2147483647 w 301"/>
                <a:gd name="T33" fmla="*/ 2147483647 h 291"/>
                <a:gd name="T34" fmla="*/ 2147483647 w 301"/>
                <a:gd name="T35" fmla="*/ 2147483647 h 291"/>
                <a:gd name="T36" fmla="*/ 2147483647 w 301"/>
                <a:gd name="T37" fmla="*/ 2147483647 h 291"/>
                <a:gd name="T38" fmla="*/ 2147483647 w 301"/>
                <a:gd name="T39" fmla="*/ 2147483647 h 291"/>
                <a:gd name="T40" fmla="*/ 2147483647 w 301"/>
                <a:gd name="T41" fmla="*/ 2147483647 h 291"/>
                <a:gd name="T42" fmla="*/ 2147483647 w 301"/>
                <a:gd name="T43" fmla="*/ 2147483647 h 291"/>
                <a:gd name="T44" fmla="*/ 2147483647 w 301"/>
                <a:gd name="T45" fmla="*/ 2147483647 h 291"/>
                <a:gd name="T46" fmla="*/ 2147483647 w 301"/>
                <a:gd name="T47" fmla="*/ 2147483647 h 291"/>
                <a:gd name="T48" fmla="*/ 2147483647 w 301"/>
                <a:gd name="T49" fmla="*/ 2147483647 h 291"/>
                <a:gd name="T50" fmla="*/ 2147483647 w 301"/>
                <a:gd name="T51" fmla="*/ 2147483647 h 291"/>
                <a:gd name="T52" fmla="*/ 2147483647 w 301"/>
                <a:gd name="T53" fmla="*/ 2147483647 h 291"/>
                <a:gd name="T54" fmla="*/ 2147483647 w 301"/>
                <a:gd name="T55" fmla="*/ 2147483647 h 291"/>
                <a:gd name="T56" fmla="*/ 2147483647 w 301"/>
                <a:gd name="T57" fmla="*/ 2147483647 h 291"/>
                <a:gd name="T58" fmla="*/ 2147483647 w 301"/>
                <a:gd name="T59" fmla="*/ 2147483647 h 291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301" h="291">
                  <a:moveTo>
                    <a:pt x="242" y="48"/>
                  </a:moveTo>
                  <a:lnTo>
                    <a:pt x="219" y="48"/>
                  </a:lnTo>
                  <a:lnTo>
                    <a:pt x="204" y="63"/>
                  </a:lnTo>
                  <a:lnTo>
                    <a:pt x="190" y="63"/>
                  </a:lnTo>
                  <a:lnTo>
                    <a:pt x="190" y="32"/>
                  </a:lnTo>
                  <a:lnTo>
                    <a:pt x="176" y="16"/>
                  </a:lnTo>
                  <a:lnTo>
                    <a:pt x="161" y="16"/>
                  </a:lnTo>
                  <a:lnTo>
                    <a:pt x="138" y="0"/>
                  </a:lnTo>
                  <a:lnTo>
                    <a:pt x="110" y="16"/>
                  </a:lnTo>
                  <a:lnTo>
                    <a:pt x="110" y="32"/>
                  </a:lnTo>
                  <a:lnTo>
                    <a:pt x="95" y="48"/>
                  </a:lnTo>
                  <a:lnTo>
                    <a:pt x="71" y="63"/>
                  </a:lnTo>
                  <a:lnTo>
                    <a:pt x="71" y="74"/>
                  </a:lnTo>
                  <a:lnTo>
                    <a:pt x="29" y="90"/>
                  </a:lnTo>
                  <a:lnTo>
                    <a:pt x="0" y="123"/>
                  </a:lnTo>
                  <a:lnTo>
                    <a:pt x="14" y="139"/>
                  </a:lnTo>
                  <a:lnTo>
                    <a:pt x="42" y="123"/>
                  </a:lnTo>
                  <a:lnTo>
                    <a:pt x="57" y="123"/>
                  </a:lnTo>
                  <a:lnTo>
                    <a:pt x="71" y="139"/>
                  </a:lnTo>
                  <a:lnTo>
                    <a:pt x="71" y="182"/>
                  </a:lnTo>
                  <a:lnTo>
                    <a:pt x="95" y="230"/>
                  </a:lnTo>
                  <a:lnTo>
                    <a:pt x="152" y="246"/>
                  </a:lnTo>
                  <a:lnTo>
                    <a:pt x="176" y="257"/>
                  </a:lnTo>
                  <a:lnTo>
                    <a:pt x="242" y="273"/>
                  </a:lnTo>
                  <a:lnTo>
                    <a:pt x="271" y="290"/>
                  </a:lnTo>
                  <a:lnTo>
                    <a:pt x="300" y="230"/>
                  </a:lnTo>
                  <a:lnTo>
                    <a:pt x="300" y="166"/>
                  </a:lnTo>
                  <a:lnTo>
                    <a:pt x="233" y="155"/>
                  </a:lnTo>
                  <a:lnTo>
                    <a:pt x="233" y="74"/>
                  </a:lnTo>
                  <a:lnTo>
                    <a:pt x="242" y="48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6" name="Freeform 43"/>
            <p:cNvSpPr>
              <a:spLocks/>
            </p:cNvSpPr>
            <p:nvPr/>
          </p:nvSpPr>
          <p:spPr bwMode="auto">
            <a:xfrm>
              <a:off x="3367088" y="2362200"/>
              <a:ext cx="1176337" cy="879475"/>
            </a:xfrm>
            <a:custGeom>
              <a:avLst/>
              <a:gdLst>
                <a:gd name="T0" fmla="*/ 2147483647 w 301"/>
                <a:gd name="T1" fmla="*/ 2147483647 h 291"/>
                <a:gd name="T2" fmla="*/ 2147483647 w 301"/>
                <a:gd name="T3" fmla="*/ 2147483647 h 291"/>
                <a:gd name="T4" fmla="*/ 2147483647 w 301"/>
                <a:gd name="T5" fmla="*/ 2147483647 h 291"/>
                <a:gd name="T6" fmla="*/ 2147483647 w 301"/>
                <a:gd name="T7" fmla="*/ 2147483647 h 291"/>
                <a:gd name="T8" fmla="*/ 2147483647 w 301"/>
                <a:gd name="T9" fmla="*/ 2147483647 h 291"/>
                <a:gd name="T10" fmla="*/ 2147483647 w 301"/>
                <a:gd name="T11" fmla="*/ 2147483647 h 291"/>
                <a:gd name="T12" fmla="*/ 2147483647 w 301"/>
                <a:gd name="T13" fmla="*/ 2147483647 h 291"/>
                <a:gd name="T14" fmla="*/ 2147483647 w 301"/>
                <a:gd name="T15" fmla="*/ 0 h 291"/>
                <a:gd name="T16" fmla="*/ 2147483647 w 301"/>
                <a:gd name="T17" fmla="*/ 2147483647 h 291"/>
                <a:gd name="T18" fmla="*/ 2147483647 w 301"/>
                <a:gd name="T19" fmla="*/ 2147483647 h 291"/>
                <a:gd name="T20" fmla="*/ 2147483647 w 301"/>
                <a:gd name="T21" fmla="*/ 2147483647 h 291"/>
                <a:gd name="T22" fmla="*/ 2147483647 w 301"/>
                <a:gd name="T23" fmla="*/ 2147483647 h 291"/>
                <a:gd name="T24" fmla="*/ 2147483647 w 301"/>
                <a:gd name="T25" fmla="*/ 2147483647 h 291"/>
                <a:gd name="T26" fmla="*/ 2147483647 w 301"/>
                <a:gd name="T27" fmla="*/ 2147483647 h 291"/>
                <a:gd name="T28" fmla="*/ 0 w 301"/>
                <a:gd name="T29" fmla="*/ 2147483647 h 291"/>
                <a:gd name="T30" fmla="*/ 2147483647 w 301"/>
                <a:gd name="T31" fmla="*/ 2147483647 h 291"/>
                <a:gd name="T32" fmla="*/ 2147483647 w 301"/>
                <a:gd name="T33" fmla="*/ 2147483647 h 291"/>
                <a:gd name="T34" fmla="*/ 2147483647 w 301"/>
                <a:gd name="T35" fmla="*/ 2147483647 h 291"/>
                <a:gd name="T36" fmla="*/ 2147483647 w 301"/>
                <a:gd name="T37" fmla="*/ 2147483647 h 291"/>
                <a:gd name="T38" fmla="*/ 2147483647 w 301"/>
                <a:gd name="T39" fmla="*/ 2147483647 h 291"/>
                <a:gd name="T40" fmla="*/ 2147483647 w 301"/>
                <a:gd name="T41" fmla="*/ 2147483647 h 291"/>
                <a:gd name="T42" fmla="*/ 2147483647 w 301"/>
                <a:gd name="T43" fmla="*/ 2147483647 h 291"/>
                <a:gd name="T44" fmla="*/ 2147483647 w 301"/>
                <a:gd name="T45" fmla="*/ 2147483647 h 291"/>
                <a:gd name="T46" fmla="*/ 2147483647 w 301"/>
                <a:gd name="T47" fmla="*/ 2147483647 h 291"/>
                <a:gd name="T48" fmla="*/ 2147483647 w 301"/>
                <a:gd name="T49" fmla="*/ 2147483647 h 291"/>
                <a:gd name="T50" fmla="*/ 2147483647 w 301"/>
                <a:gd name="T51" fmla="*/ 2147483647 h 291"/>
                <a:gd name="T52" fmla="*/ 2147483647 w 301"/>
                <a:gd name="T53" fmla="*/ 2147483647 h 291"/>
                <a:gd name="T54" fmla="*/ 2147483647 w 301"/>
                <a:gd name="T55" fmla="*/ 2147483647 h 291"/>
                <a:gd name="T56" fmla="*/ 2147483647 w 301"/>
                <a:gd name="T57" fmla="*/ 2147483647 h 291"/>
                <a:gd name="T58" fmla="*/ 2147483647 w 301"/>
                <a:gd name="T59" fmla="*/ 2147483647 h 291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301" h="291">
                  <a:moveTo>
                    <a:pt x="242" y="48"/>
                  </a:moveTo>
                  <a:lnTo>
                    <a:pt x="219" y="48"/>
                  </a:lnTo>
                  <a:lnTo>
                    <a:pt x="204" y="63"/>
                  </a:lnTo>
                  <a:lnTo>
                    <a:pt x="190" y="63"/>
                  </a:lnTo>
                  <a:lnTo>
                    <a:pt x="190" y="32"/>
                  </a:lnTo>
                  <a:lnTo>
                    <a:pt x="176" y="16"/>
                  </a:lnTo>
                  <a:lnTo>
                    <a:pt x="161" y="16"/>
                  </a:lnTo>
                  <a:lnTo>
                    <a:pt x="138" y="0"/>
                  </a:lnTo>
                  <a:lnTo>
                    <a:pt x="110" y="16"/>
                  </a:lnTo>
                  <a:lnTo>
                    <a:pt x="110" y="32"/>
                  </a:lnTo>
                  <a:lnTo>
                    <a:pt x="95" y="48"/>
                  </a:lnTo>
                  <a:lnTo>
                    <a:pt x="71" y="63"/>
                  </a:lnTo>
                  <a:lnTo>
                    <a:pt x="71" y="74"/>
                  </a:lnTo>
                  <a:lnTo>
                    <a:pt x="29" y="90"/>
                  </a:lnTo>
                  <a:lnTo>
                    <a:pt x="0" y="123"/>
                  </a:lnTo>
                  <a:lnTo>
                    <a:pt x="14" y="139"/>
                  </a:lnTo>
                  <a:lnTo>
                    <a:pt x="42" y="123"/>
                  </a:lnTo>
                  <a:lnTo>
                    <a:pt x="57" y="123"/>
                  </a:lnTo>
                  <a:lnTo>
                    <a:pt x="71" y="139"/>
                  </a:lnTo>
                  <a:lnTo>
                    <a:pt x="71" y="182"/>
                  </a:lnTo>
                  <a:lnTo>
                    <a:pt x="95" y="230"/>
                  </a:lnTo>
                  <a:lnTo>
                    <a:pt x="152" y="246"/>
                  </a:lnTo>
                  <a:lnTo>
                    <a:pt x="176" y="257"/>
                  </a:lnTo>
                  <a:lnTo>
                    <a:pt x="242" y="273"/>
                  </a:lnTo>
                  <a:lnTo>
                    <a:pt x="271" y="290"/>
                  </a:lnTo>
                  <a:lnTo>
                    <a:pt x="300" y="230"/>
                  </a:lnTo>
                  <a:lnTo>
                    <a:pt x="300" y="166"/>
                  </a:lnTo>
                  <a:lnTo>
                    <a:pt x="233" y="155"/>
                  </a:lnTo>
                  <a:lnTo>
                    <a:pt x="233" y="74"/>
                  </a:lnTo>
                  <a:lnTo>
                    <a:pt x="242" y="48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7" name="Freeform 44"/>
            <p:cNvSpPr>
              <a:spLocks/>
            </p:cNvSpPr>
            <p:nvPr/>
          </p:nvSpPr>
          <p:spPr bwMode="auto">
            <a:xfrm>
              <a:off x="2217738" y="2362200"/>
              <a:ext cx="1208087" cy="554038"/>
            </a:xfrm>
            <a:custGeom>
              <a:avLst/>
              <a:gdLst>
                <a:gd name="T0" fmla="*/ 0 w 309"/>
                <a:gd name="T1" fmla="*/ 0 h 183"/>
                <a:gd name="T2" fmla="*/ 2147483647 w 309"/>
                <a:gd name="T3" fmla="*/ 2147483647 h 183"/>
                <a:gd name="T4" fmla="*/ 2147483647 w 309"/>
                <a:gd name="T5" fmla="*/ 2147483647 h 183"/>
                <a:gd name="T6" fmla="*/ 2147483647 w 309"/>
                <a:gd name="T7" fmla="*/ 2147483647 h 183"/>
                <a:gd name="T8" fmla="*/ 2147483647 w 309"/>
                <a:gd name="T9" fmla="*/ 2147483647 h 183"/>
                <a:gd name="T10" fmla="*/ 2147483647 w 309"/>
                <a:gd name="T11" fmla="*/ 2147483647 h 183"/>
                <a:gd name="T12" fmla="*/ 2147483647 w 309"/>
                <a:gd name="T13" fmla="*/ 2147483647 h 183"/>
                <a:gd name="T14" fmla="*/ 2147483647 w 309"/>
                <a:gd name="T15" fmla="*/ 2147483647 h 183"/>
                <a:gd name="T16" fmla="*/ 2147483647 w 309"/>
                <a:gd name="T17" fmla="*/ 2147483647 h 183"/>
                <a:gd name="T18" fmla="*/ 2147483647 w 309"/>
                <a:gd name="T19" fmla="*/ 2147483647 h 183"/>
                <a:gd name="T20" fmla="*/ 2147483647 w 309"/>
                <a:gd name="T21" fmla="*/ 2147483647 h 183"/>
                <a:gd name="T22" fmla="*/ 2147483647 w 309"/>
                <a:gd name="T23" fmla="*/ 2147483647 h 183"/>
                <a:gd name="T24" fmla="*/ 2147483647 w 309"/>
                <a:gd name="T25" fmla="*/ 2147483647 h 183"/>
                <a:gd name="T26" fmla="*/ 2147483647 w 309"/>
                <a:gd name="T27" fmla="*/ 2147483647 h 183"/>
                <a:gd name="T28" fmla="*/ 2147483647 w 309"/>
                <a:gd name="T29" fmla="*/ 2147483647 h 183"/>
                <a:gd name="T30" fmla="*/ 2147483647 w 309"/>
                <a:gd name="T31" fmla="*/ 2147483647 h 183"/>
                <a:gd name="T32" fmla="*/ 2147483647 w 309"/>
                <a:gd name="T33" fmla="*/ 2147483647 h 183"/>
                <a:gd name="T34" fmla="*/ 2147483647 w 309"/>
                <a:gd name="T35" fmla="*/ 2147483647 h 183"/>
                <a:gd name="T36" fmla="*/ 2147483647 w 309"/>
                <a:gd name="T37" fmla="*/ 2147483647 h 183"/>
                <a:gd name="T38" fmla="*/ 2147483647 w 309"/>
                <a:gd name="T39" fmla="*/ 2147483647 h 183"/>
                <a:gd name="T40" fmla="*/ 0 w 309"/>
                <a:gd name="T41" fmla="*/ 2147483647 h 183"/>
                <a:gd name="T42" fmla="*/ 0 w 309"/>
                <a:gd name="T43" fmla="*/ 0 h 183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309" h="183">
                  <a:moveTo>
                    <a:pt x="0" y="0"/>
                  </a:moveTo>
                  <a:lnTo>
                    <a:pt x="28" y="16"/>
                  </a:lnTo>
                  <a:lnTo>
                    <a:pt x="66" y="32"/>
                  </a:lnTo>
                  <a:lnTo>
                    <a:pt x="109" y="32"/>
                  </a:lnTo>
                  <a:lnTo>
                    <a:pt x="147" y="48"/>
                  </a:lnTo>
                  <a:lnTo>
                    <a:pt x="203" y="74"/>
                  </a:lnTo>
                  <a:lnTo>
                    <a:pt x="241" y="106"/>
                  </a:lnTo>
                  <a:lnTo>
                    <a:pt x="293" y="122"/>
                  </a:lnTo>
                  <a:lnTo>
                    <a:pt x="308" y="139"/>
                  </a:lnTo>
                  <a:lnTo>
                    <a:pt x="269" y="165"/>
                  </a:lnTo>
                  <a:lnTo>
                    <a:pt x="213" y="182"/>
                  </a:lnTo>
                  <a:lnTo>
                    <a:pt x="147" y="182"/>
                  </a:lnTo>
                  <a:lnTo>
                    <a:pt x="133" y="165"/>
                  </a:lnTo>
                  <a:lnTo>
                    <a:pt x="133" y="122"/>
                  </a:lnTo>
                  <a:lnTo>
                    <a:pt x="109" y="155"/>
                  </a:lnTo>
                  <a:lnTo>
                    <a:pt x="80" y="155"/>
                  </a:lnTo>
                  <a:lnTo>
                    <a:pt x="66" y="139"/>
                  </a:lnTo>
                  <a:lnTo>
                    <a:pt x="52" y="139"/>
                  </a:lnTo>
                  <a:lnTo>
                    <a:pt x="42" y="106"/>
                  </a:lnTo>
                  <a:lnTo>
                    <a:pt x="14" y="74"/>
                  </a:lnTo>
                  <a:lnTo>
                    <a:pt x="0" y="48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8" name="Freeform 45"/>
            <p:cNvSpPr>
              <a:spLocks/>
            </p:cNvSpPr>
            <p:nvPr/>
          </p:nvSpPr>
          <p:spPr bwMode="auto">
            <a:xfrm>
              <a:off x="2217738" y="2362200"/>
              <a:ext cx="1208087" cy="554038"/>
            </a:xfrm>
            <a:custGeom>
              <a:avLst/>
              <a:gdLst>
                <a:gd name="T0" fmla="*/ 0 w 309"/>
                <a:gd name="T1" fmla="*/ 0 h 183"/>
                <a:gd name="T2" fmla="*/ 2147483647 w 309"/>
                <a:gd name="T3" fmla="*/ 2147483647 h 183"/>
                <a:gd name="T4" fmla="*/ 2147483647 w 309"/>
                <a:gd name="T5" fmla="*/ 2147483647 h 183"/>
                <a:gd name="T6" fmla="*/ 2147483647 w 309"/>
                <a:gd name="T7" fmla="*/ 2147483647 h 183"/>
                <a:gd name="T8" fmla="*/ 2147483647 w 309"/>
                <a:gd name="T9" fmla="*/ 2147483647 h 183"/>
                <a:gd name="T10" fmla="*/ 2147483647 w 309"/>
                <a:gd name="T11" fmla="*/ 2147483647 h 183"/>
                <a:gd name="T12" fmla="*/ 2147483647 w 309"/>
                <a:gd name="T13" fmla="*/ 2147483647 h 183"/>
                <a:gd name="T14" fmla="*/ 2147483647 w 309"/>
                <a:gd name="T15" fmla="*/ 2147483647 h 183"/>
                <a:gd name="T16" fmla="*/ 2147483647 w 309"/>
                <a:gd name="T17" fmla="*/ 2147483647 h 183"/>
                <a:gd name="T18" fmla="*/ 2147483647 w 309"/>
                <a:gd name="T19" fmla="*/ 2147483647 h 183"/>
                <a:gd name="T20" fmla="*/ 2147483647 w 309"/>
                <a:gd name="T21" fmla="*/ 2147483647 h 183"/>
                <a:gd name="T22" fmla="*/ 2147483647 w 309"/>
                <a:gd name="T23" fmla="*/ 2147483647 h 183"/>
                <a:gd name="T24" fmla="*/ 2147483647 w 309"/>
                <a:gd name="T25" fmla="*/ 2147483647 h 183"/>
                <a:gd name="T26" fmla="*/ 2147483647 w 309"/>
                <a:gd name="T27" fmla="*/ 2147483647 h 183"/>
                <a:gd name="T28" fmla="*/ 2147483647 w 309"/>
                <a:gd name="T29" fmla="*/ 2147483647 h 183"/>
                <a:gd name="T30" fmla="*/ 2147483647 w 309"/>
                <a:gd name="T31" fmla="*/ 2147483647 h 183"/>
                <a:gd name="T32" fmla="*/ 2147483647 w 309"/>
                <a:gd name="T33" fmla="*/ 2147483647 h 183"/>
                <a:gd name="T34" fmla="*/ 2147483647 w 309"/>
                <a:gd name="T35" fmla="*/ 2147483647 h 183"/>
                <a:gd name="T36" fmla="*/ 2147483647 w 309"/>
                <a:gd name="T37" fmla="*/ 2147483647 h 183"/>
                <a:gd name="T38" fmla="*/ 2147483647 w 309"/>
                <a:gd name="T39" fmla="*/ 2147483647 h 183"/>
                <a:gd name="T40" fmla="*/ 0 w 309"/>
                <a:gd name="T41" fmla="*/ 2147483647 h 183"/>
                <a:gd name="T42" fmla="*/ 0 w 309"/>
                <a:gd name="T43" fmla="*/ 0 h 183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309" h="183">
                  <a:moveTo>
                    <a:pt x="0" y="0"/>
                  </a:moveTo>
                  <a:lnTo>
                    <a:pt x="28" y="16"/>
                  </a:lnTo>
                  <a:lnTo>
                    <a:pt x="66" y="32"/>
                  </a:lnTo>
                  <a:lnTo>
                    <a:pt x="109" y="32"/>
                  </a:lnTo>
                  <a:lnTo>
                    <a:pt x="147" y="48"/>
                  </a:lnTo>
                  <a:lnTo>
                    <a:pt x="203" y="74"/>
                  </a:lnTo>
                  <a:lnTo>
                    <a:pt x="241" y="106"/>
                  </a:lnTo>
                  <a:lnTo>
                    <a:pt x="293" y="122"/>
                  </a:lnTo>
                  <a:lnTo>
                    <a:pt x="308" y="139"/>
                  </a:lnTo>
                  <a:lnTo>
                    <a:pt x="269" y="165"/>
                  </a:lnTo>
                  <a:lnTo>
                    <a:pt x="213" y="182"/>
                  </a:lnTo>
                  <a:lnTo>
                    <a:pt x="147" y="182"/>
                  </a:lnTo>
                  <a:lnTo>
                    <a:pt x="133" y="165"/>
                  </a:lnTo>
                  <a:lnTo>
                    <a:pt x="133" y="122"/>
                  </a:lnTo>
                  <a:lnTo>
                    <a:pt x="109" y="155"/>
                  </a:lnTo>
                  <a:lnTo>
                    <a:pt x="80" y="155"/>
                  </a:lnTo>
                  <a:lnTo>
                    <a:pt x="66" y="139"/>
                  </a:lnTo>
                  <a:lnTo>
                    <a:pt x="52" y="139"/>
                  </a:lnTo>
                  <a:lnTo>
                    <a:pt x="42" y="106"/>
                  </a:lnTo>
                  <a:lnTo>
                    <a:pt x="14" y="74"/>
                  </a:lnTo>
                  <a:lnTo>
                    <a:pt x="0" y="48"/>
                  </a:lnTo>
                  <a:lnTo>
                    <a:pt x="0" y="0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9" name="Freeform 46"/>
            <p:cNvSpPr>
              <a:spLocks/>
            </p:cNvSpPr>
            <p:nvPr/>
          </p:nvSpPr>
          <p:spPr bwMode="auto">
            <a:xfrm>
              <a:off x="4537075" y="747713"/>
              <a:ext cx="2201863" cy="1838325"/>
            </a:xfrm>
            <a:custGeom>
              <a:avLst/>
              <a:gdLst>
                <a:gd name="T0" fmla="*/ 0 w 564"/>
                <a:gd name="T1" fmla="*/ 2147483647 h 609"/>
                <a:gd name="T2" fmla="*/ 2147483647 w 564"/>
                <a:gd name="T3" fmla="*/ 2147483647 h 609"/>
                <a:gd name="T4" fmla="*/ 2147483647 w 564"/>
                <a:gd name="T5" fmla="*/ 2147483647 h 609"/>
                <a:gd name="T6" fmla="*/ 2147483647 w 564"/>
                <a:gd name="T7" fmla="*/ 2147483647 h 609"/>
                <a:gd name="T8" fmla="*/ 2147483647 w 564"/>
                <a:gd name="T9" fmla="*/ 2147483647 h 609"/>
                <a:gd name="T10" fmla="*/ 2147483647 w 564"/>
                <a:gd name="T11" fmla="*/ 2147483647 h 609"/>
                <a:gd name="T12" fmla="*/ 2147483647 w 564"/>
                <a:gd name="T13" fmla="*/ 2147483647 h 609"/>
                <a:gd name="T14" fmla="*/ 2147483647 w 564"/>
                <a:gd name="T15" fmla="*/ 2147483647 h 609"/>
                <a:gd name="T16" fmla="*/ 2147483647 w 564"/>
                <a:gd name="T17" fmla="*/ 2147483647 h 609"/>
                <a:gd name="T18" fmla="*/ 2147483647 w 564"/>
                <a:gd name="T19" fmla="*/ 2147483647 h 609"/>
                <a:gd name="T20" fmla="*/ 2147483647 w 564"/>
                <a:gd name="T21" fmla="*/ 2147483647 h 609"/>
                <a:gd name="T22" fmla="*/ 2147483647 w 564"/>
                <a:gd name="T23" fmla="*/ 2147483647 h 609"/>
                <a:gd name="T24" fmla="*/ 2147483647 w 564"/>
                <a:gd name="T25" fmla="*/ 2147483647 h 609"/>
                <a:gd name="T26" fmla="*/ 2147483647 w 564"/>
                <a:gd name="T27" fmla="*/ 2147483647 h 609"/>
                <a:gd name="T28" fmla="*/ 2147483647 w 564"/>
                <a:gd name="T29" fmla="*/ 2147483647 h 609"/>
                <a:gd name="T30" fmla="*/ 2147483647 w 564"/>
                <a:gd name="T31" fmla="*/ 2147483647 h 609"/>
                <a:gd name="T32" fmla="*/ 2147483647 w 564"/>
                <a:gd name="T33" fmla="*/ 2147483647 h 609"/>
                <a:gd name="T34" fmla="*/ 2147483647 w 564"/>
                <a:gd name="T35" fmla="*/ 2147483647 h 609"/>
                <a:gd name="T36" fmla="*/ 2147483647 w 564"/>
                <a:gd name="T37" fmla="*/ 2147483647 h 609"/>
                <a:gd name="T38" fmla="*/ 2147483647 w 564"/>
                <a:gd name="T39" fmla="*/ 2147483647 h 609"/>
                <a:gd name="T40" fmla="*/ 2147483647 w 564"/>
                <a:gd name="T41" fmla="*/ 2147483647 h 609"/>
                <a:gd name="T42" fmla="*/ 2147483647 w 564"/>
                <a:gd name="T43" fmla="*/ 2147483647 h 609"/>
                <a:gd name="T44" fmla="*/ 2147483647 w 564"/>
                <a:gd name="T45" fmla="*/ 2147483647 h 609"/>
                <a:gd name="T46" fmla="*/ 2147483647 w 564"/>
                <a:gd name="T47" fmla="*/ 2147483647 h 609"/>
                <a:gd name="T48" fmla="*/ 2147483647 w 564"/>
                <a:gd name="T49" fmla="*/ 2147483647 h 609"/>
                <a:gd name="T50" fmla="*/ 2147483647 w 564"/>
                <a:gd name="T51" fmla="*/ 2147483647 h 609"/>
                <a:gd name="T52" fmla="*/ 2147483647 w 564"/>
                <a:gd name="T53" fmla="*/ 2147483647 h 609"/>
                <a:gd name="T54" fmla="*/ 2147483647 w 564"/>
                <a:gd name="T55" fmla="*/ 2147483647 h 609"/>
                <a:gd name="T56" fmla="*/ 2147483647 w 564"/>
                <a:gd name="T57" fmla="*/ 2147483647 h 609"/>
                <a:gd name="T58" fmla="*/ 2147483647 w 564"/>
                <a:gd name="T59" fmla="*/ 2147483647 h 609"/>
                <a:gd name="T60" fmla="*/ 2147483647 w 564"/>
                <a:gd name="T61" fmla="*/ 2147483647 h 609"/>
                <a:gd name="T62" fmla="*/ 2147483647 w 564"/>
                <a:gd name="T63" fmla="*/ 2147483647 h 609"/>
                <a:gd name="T64" fmla="*/ 2147483647 w 564"/>
                <a:gd name="T65" fmla="*/ 2147483647 h 609"/>
                <a:gd name="T66" fmla="*/ 2147483647 w 564"/>
                <a:gd name="T67" fmla="*/ 2147483647 h 609"/>
                <a:gd name="T68" fmla="*/ 2147483647 w 564"/>
                <a:gd name="T69" fmla="*/ 2147483647 h 609"/>
                <a:gd name="T70" fmla="*/ 2147483647 w 564"/>
                <a:gd name="T71" fmla="*/ 2147483647 h 609"/>
                <a:gd name="T72" fmla="*/ 2147483647 w 564"/>
                <a:gd name="T73" fmla="*/ 2147483647 h 609"/>
                <a:gd name="T74" fmla="*/ 2147483647 w 564"/>
                <a:gd name="T75" fmla="*/ 2147483647 h 609"/>
                <a:gd name="T76" fmla="*/ 2147483647 w 564"/>
                <a:gd name="T77" fmla="*/ 2147483647 h 609"/>
                <a:gd name="T78" fmla="*/ 2147483647 w 564"/>
                <a:gd name="T79" fmla="*/ 2147483647 h 609"/>
                <a:gd name="T80" fmla="*/ 2147483647 w 564"/>
                <a:gd name="T81" fmla="*/ 2147483647 h 609"/>
                <a:gd name="T82" fmla="*/ 2147483647 w 564"/>
                <a:gd name="T83" fmla="*/ 2147483647 h 609"/>
                <a:gd name="T84" fmla="*/ 2147483647 w 564"/>
                <a:gd name="T85" fmla="*/ 2147483647 h 609"/>
                <a:gd name="T86" fmla="*/ 2147483647 w 564"/>
                <a:gd name="T87" fmla="*/ 2147483647 h 609"/>
                <a:gd name="T88" fmla="*/ 2147483647 w 564"/>
                <a:gd name="T89" fmla="*/ 2147483647 h 609"/>
                <a:gd name="T90" fmla="*/ 2147483647 w 564"/>
                <a:gd name="T91" fmla="*/ 0 h 609"/>
                <a:gd name="T92" fmla="*/ 2147483647 w 564"/>
                <a:gd name="T93" fmla="*/ 0 h 609"/>
                <a:gd name="T94" fmla="*/ 2147483647 w 564"/>
                <a:gd name="T95" fmla="*/ 2147483647 h 609"/>
                <a:gd name="T96" fmla="*/ 2147483647 w 564"/>
                <a:gd name="T97" fmla="*/ 2147483647 h 609"/>
                <a:gd name="T98" fmla="*/ 2147483647 w 564"/>
                <a:gd name="T99" fmla="*/ 2147483647 h 609"/>
                <a:gd name="T100" fmla="*/ 2147483647 w 564"/>
                <a:gd name="T101" fmla="*/ 2147483647 h 609"/>
                <a:gd name="T102" fmla="*/ 2147483647 w 564"/>
                <a:gd name="T103" fmla="*/ 2147483647 h 609"/>
                <a:gd name="T104" fmla="*/ 2147483647 w 564"/>
                <a:gd name="T105" fmla="*/ 2147483647 h 609"/>
                <a:gd name="T106" fmla="*/ 0 w 564"/>
                <a:gd name="T107" fmla="*/ 2147483647 h 609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564" h="609">
                  <a:moveTo>
                    <a:pt x="0" y="59"/>
                  </a:moveTo>
                  <a:lnTo>
                    <a:pt x="14" y="107"/>
                  </a:lnTo>
                  <a:lnTo>
                    <a:pt x="14" y="140"/>
                  </a:lnTo>
                  <a:lnTo>
                    <a:pt x="38" y="199"/>
                  </a:lnTo>
                  <a:lnTo>
                    <a:pt x="52" y="215"/>
                  </a:lnTo>
                  <a:lnTo>
                    <a:pt x="80" y="215"/>
                  </a:lnTo>
                  <a:lnTo>
                    <a:pt x="109" y="231"/>
                  </a:lnTo>
                  <a:lnTo>
                    <a:pt x="109" y="258"/>
                  </a:lnTo>
                  <a:lnTo>
                    <a:pt x="117" y="274"/>
                  </a:lnTo>
                  <a:lnTo>
                    <a:pt x="66" y="441"/>
                  </a:lnTo>
                  <a:lnTo>
                    <a:pt x="66" y="490"/>
                  </a:lnTo>
                  <a:lnTo>
                    <a:pt x="94" y="533"/>
                  </a:lnTo>
                  <a:lnTo>
                    <a:pt x="109" y="565"/>
                  </a:lnTo>
                  <a:lnTo>
                    <a:pt x="117" y="581"/>
                  </a:lnTo>
                  <a:lnTo>
                    <a:pt x="146" y="597"/>
                  </a:lnTo>
                  <a:lnTo>
                    <a:pt x="388" y="608"/>
                  </a:lnTo>
                  <a:lnTo>
                    <a:pt x="415" y="565"/>
                  </a:lnTo>
                  <a:lnTo>
                    <a:pt x="430" y="533"/>
                  </a:lnTo>
                  <a:lnTo>
                    <a:pt x="430" y="490"/>
                  </a:lnTo>
                  <a:lnTo>
                    <a:pt x="439" y="457"/>
                  </a:lnTo>
                  <a:lnTo>
                    <a:pt x="482" y="414"/>
                  </a:lnTo>
                  <a:lnTo>
                    <a:pt x="482" y="398"/>
                  </a:lnTo>
                  <a:lnTo>
                    <a:pt x="468" y="382"/>
                  </a:lnTo>
                  <a:lnTo>
                    <a:pt x="482" y="366"/>
                  </a:lnTo>
                  <a:lnTo>
                    <a:pt x="510" y="349"/>
                  </a:lnTo>
                  <a:lnTo>
                    <a:pt x="534" y="322"/>
                  </a:lnTo>
                  <a:lnTo>
                    <a:pt x="548" y="274"/>
                  </a:lnTo>
                  <a:lnTo>
                    <a:pt x="563" y="215"/>
                  </a:lnTo>
                  <a:lnTo>
                    <a:pt x="563" y="167"/>
                  </a:lnTo>
                  <a:lnTo>
                    <a:pt x="548" y="150"/>
                  </a:lnTo>
                  <a:lnTo>
                    <a:pt x="497" y="140"/>
                  </a:lnTo>
                  <a:lnTo>
                    <a:pt x="482" y="167"/>
                  </a:lnTo>
                  <a:lnTo>
                    <a:pt x="453" y="199"/>
                  </a:lnTo>
                  <a:lnTo>
                    <a:pt x="439" y="231"/>
                  </a:lnTo>
                  <a:lnTo>
                    <a:pt x="430" y="274"/>
                  </a:lnTo>
                  <a:lnTo>
                    <a:pt x="430" y="231"/>
                  </a:lnTo>
                  <a:lnTo>
                    <a:pt x="373" y="215"/>
                  </a:lnTo>
                  <a:lnTo>
                    <a:pt x="350" y="183"/>
                  </a:lnTo>
                  <a:lnTo>
                    <a:pt x="321" y="183"/>
                  </a:lnTo>
                  <a:lnTo>
                    <a:pt x="293" y="150"/>
                  </a:lnTo>
                  <a:lnTo>
                    <a:pt x="279" y="107"/>
                  </a:lnTo>
                  <a:lnTo>
                    <a:pt x="255" y="59"/>
                  </a:lnTo>
                  <a:lnTo>
                    <a:pt x="226" y="48"/>
                  </a:lnTo>
                  <a:lnTo>
                    <a:pt x="212" y="48"/>
                  </a:lnTo>
                  <a:lnTo>
                    <a:pt x="188" y="32"/>
                  </a:lnTo>
                  <a:lnTo>
                    <a:pt x="188" y="0"/>
                  </a:lnTo>
                  <a:lnTo>
                    <a:pt x="146" y="0"/>
                  </a:lnTo>
                  <a:lnTo>
                    <a:pt x="132" y="16"/>
                  </a:lnTo>
                  <a:lnTo>
                    <a:pt x="146" y="16"/>
                  </a:lnTo>
                  <a:lnTo>
                    <a:pt x="132" y="32"/>
                  </a:lnTo>
                  <a:lnTo>
                    <a:pt x="94" y="32"/>
                  </a:lnTo>
                  <a:lnTo>
                    <a:pt x="52" y="48"/>
                  </a:lnTo>
                  <a:lnTo>
                    <a:pt x="14" y="59"/>
                  </a:lnTo>
                  <a:lnTo>
                    <a:pt x="0" y="59"/>
                  </a:lnTo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50" name="Freeform 47"/>
            <p:cNvSpPr>
              <a:spLocks/>
            </p:cNvSpPr>
            <p:nvPr/>
          </p:nvSpPr>
          <p:spPr bwMode="auto">
            <a:xfrm>
              <a:off x="4537075" y="747713"/>
              <a:ext cx="2201863" cy="1838325"/>
            </a:xfrm>
            <a:custGeom>
              <a:avLst/>
              <a:gdLst>
                <a:gd name="T0" fmla="*/ 0 w 564"/>
                <a:gd name="T1" fmla="*/ 2147483647 h 609"/>
                <a:gd name="T2" fmla="*/ 2147483647 w 564"/>
                <a:gd name="T3" fmla="*/ 2147483647 h 609"/>
                <a:gd name="T4" fmla="*/ 2147483647 w 564"/>
                <a:gd name="T5" fmla="*/ 2147483647 h 609"/>
                <a:gd name="T6" fmla="*/ 2147483647 w 564"/>
                <a:gd name="T7" fmla="*/ 2147483647 h 609"/>
                <a:gd name="T8" fmla="*/ 2147483647 w 564"/>
                <a:gd name="T9" fmla="*/ 2147483647 h 609"/>
                <a:gd name="T10" fmla="*/ 2147483647 w 564"/>
                <a:gd name="T11" fmla="*/ 2147483647 h 609"/>
                <a:gd name="T12" fmla="*/ 2147483647 w 564"/>
                <a:gd name="T13" fmla="*/ 2147483647 h 609"/>
                <a:gd name="T14" fmla="*/ 2147483647 w 564"/>
                <a:gd name="T15" fmla="*/ 2147483647 h 609"/>
                <a:gd name="T16" fmla="*/ 2147483647 w 564"/>
                <a:gd name="T17" fmla="*/ 2147483647 h 609"/>
                <a:gd name="T18" fmla="*/ 2147483647 w 564"/>
                <a:gd name="T19" fmla="*/ 2147483647 h 609"/>
                <a:gd name="T20" fmla="*/ 2147483647 w 564"/>
                <a:gd name="T21" fmla="*/ 2147483647 h 609"/>
                <a:gd name="T22" fmla="*/ 2147483647 w 564"/>
                <a:gd name="T23" fmla="*/ 2147483647 h 609"/>
                <a:gd name="T24" fmla="*/ 2147483647 w 564"/>
                <a:gd name="T25" fmla="*/ 2147483647 h 609"/>
                <a:gd name="T26" fmla="*/ 2147483647 w 564"/>
                <a:gd name="T27" fmla="*/ 2147483647 h 609"/>
                <a:gd name="T28" fmla="*/ 2147483647 w 564"/>
                <a:gd name="T29" fmla="*/ 2147483647 h 609"/>
                <a:gd name="T30" fmla="*/ 2147483647 w 564"/>
                <a:gd name="T31" fmla="*/ 2147483647 h 609"/>
                <a:gd name="T32" fmla="*/ 2147483647 w 564"/>
                <a:gd name="T33" fmla="*/ 2147483647 h 609"/>
                <a:gd name="T34" fmla="*/ 2147483647 w 564"/>
                <a:gd name="T35" fmla="*/ 2147483647 h 609"/>
                <a:gd name="T36" fmla="*/ 2147483647 w 564"/>
                <a:gd name="T37" fmla="*/ 2147483647 h 609"/>
                <a:gd name="T38" fmla="*/ 2147483647 w 564"/>
                <a:gd name="T39" fmla="*/ 2147483647 h 609"/>
                <a:gd name="T40" fmla="*/ 2147483647 w 564"/>
                <a:gd name="T41" fmla="*/ 2147483647 h 609"/>
                <a:gd name="T42" fmla="*/ 2147483647 w 564"/>
                <a:gd name="T43" fmla="*/ 2147483647 h 609"/>
                <a:gd name="T44" fmla="*/ 2147483647 w 564"/>
                <a:gd name="T45" fmla="*/ 2147483647 h 609"/>
                <a:gd name="T46" fmla="*/ 2147483647 w 564"/>
                <a:gd name="T47" fmla="*/ 2147483647 h 609"/>
                <a:gd name="T48" fmla="*/ 2147483647 w 564"/>
                <a:gd name="T49" fmla="*/ 2147483647 h 609"/>
                <a:gd name="T50" fmla="*/ 2147483647 w 564"/>
                <a:gd name="T51" fmla="*/ 2147483647 h 609"/>
                <a:gd name="T52" fmla="*/ 2147483647 w 564"/>
                <a:gd name="T53" fmla="*/ 2147483647 h 609"/>
                <a:gd name="T54" fmla="*/ 2147483647 w 564"/>
                <a:gd name="T55" fmla="*/ 2147483647 h 609"/>
                <a:gd name="T56" fmla="*/ 2147483647 w 564"/>
                <a:gd name="T57" fmla="*/ 2147483647 h 609"/>
                <a:gd name="T58" fmla="*/ 2147483647 w 564"/>
                <a:gd name="T59" fmla="*/ 2147483647 h 609"/>
                <a:gd name="T60" fmla="*/ 2147483647 w 564"/>
                <a:gd name="T61" fmla="*/ 2147483647 h 609"/>
                <a:gd name="T62" fmla="*/ 2147483647 w 564"/>
                <a:gd name="T63" fmla="*/ 2147483647 h 609"/>
                <a:gd name="T64" fmla="*/ 2147483647 w 564"/>
                <a:gd name="T65" fmla="*/ 2147483647 h 609"/>
                <a:gd name="T66" fmla="*/ 2147483647 w 564"/>
                <a:gd name="T67" fmla="*/ 2147483647 h 609"/>
                <a:gd name="T68" fmla="*/ 2147483647 w 564"/>
                <a:gd name="T69" fmla="*/ 2147483647 h 609"/>
                <a:gd name="T70" fmla="*/ 2147483647 w 564"/>
                <a:gd name="T71" fmla="*/ 2147483647 h 609"/>
                <a:gd name="T72" fmla="*/ 2147483647 w 564"/>
                <a:gd name="T73" fmla="*/ 2147483647 h 609"/>
                <a:gd name="T74" fmla="*/ 2147483647 w 564"/>
                <a:gd name="T75" fmla="*/ 2147483647 h 609"/>
                <a:gd name="T76" fmla="*/ 2147483647 w 564"/>
                <a:gd name="T77" fmla="*/ 2147483647 h 609"/>
                <a:gd name="T78" fmla="*/ 2147483647 w 564"/>
                <a:gd name="T79" fmla="*/ 2147483647 h 609"/>
                <a:gd name="T80" fmla="*/ 2147483647 w 564"/>
                <a:gd name="T81" fmla="*/ 2147483647 h 609"/>
                <a:gd name="T82" fmla="*/ 2147483647 w 564"/>
                <a:gd name="T83" fmla="*/ 2147483647 h 609"/>
                <a:gd name="T84" fmla="*/ 2147483647 w 564"/>
                <a:gd name="T85" fmla="*/ 2147483647 h 609"/>
                <a:gd name="T86" fmla="*/ 2147483647 w 564"/>
                <a:gd name="T87" fmla="*/ 2147483647 h 609"/>
                <a:gd name="T88" fmla="*/ 2147483647 w 564"/>
                <a:gd name="T89" fmla="*/ 2147483647 h 609"/>
                <a:gd name="T90" fmla="*/ 2147483647 w 564"/>
                <a:gd name="T91" fmla="*/ 0 h 609"/>
                <a:gd name="T92" fmla="*/ 2147483647 w 564"/>
                <a:gd name="T93" fmla="*/ 0 h 609"/>
                <a:gd name="T94" fmla="*/ 2147483647 w 564"/>
                <a:gd name="T95" fmla="*/ 2147483647 h 609"/>
                <a:gd name="T96" fmla="*/ 2147483647 w 564"/>
                <a:gd name="T97" fmla="*/ 2147483647 h 609"/>
                <a:gd name="T98" fmla="*/ 2147483647 w 564"/>
                <a:gd name="T99" fmla="*/ 2147483647 h 609"/>
                <a:gd name="T100" fmla="*/ 2147483647 w 564"/>
                <a:gd name="T101" fmla="*/ 2147483647 h 609"/>
                <a:gd name="T102" fmla="*/ 2147483647 w 564"/>
                <a:gd name="T103" fmla="*/ 2147483647 h 609"/>
                <a:gd name="T104" fmla="*/ 2147483647 w 564"/>
                <a:gd name="T105" fmla="*/ 2147483647 h 609"/>
                <a:gd name="T106" fmla="*/ 0 w 564"/>
                <a:gd name="T107" fmla="*/ 2147483647 h 609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564" h="609">
                  <a:moveTo>
                    <a:pt x="0" y="59"/>
                  </a:moveTo>
                  <a:lnTo>
                    <a:pt x="14" y="107"/>
                  </a:lnTo>
                  <a:lnTo>
                    <a:pt x="14" y="140"/>
                  </a:lnTo>
                  <a:lnTo>
                    <a:pt x="38" y="199"/>
                  </a:lnTo>
                  <a:lnTo>
                    <a:pt x="52" y="215"/>
                  </a:lnTo>
                  <a:lnTo>
                    <a:pt x="80" y="215"/>
                  </a:lnTo>
                  <a:lnTo>
                    <a:pt x="109" y="231"/>
                  </a:lnTo>
                  <a:lnTo>
                    <a:pt x="109" y="258"/>
                  </a:lnTo>
                  <a:lnTo>
                    <a:pt x="117" y="274"/>
                  </a:lnTo>
                  <a:lnTo>
                    <a:pt x="66" y="441"/>
                  </a:lnTo>
                  <a:lnTo>
                    <a:pt x="66" y="490"/>
                  </a:lnTo>
                  <a:lnTo>
                    <a:pt x="94" y="533"/>
                  </a:lnTo>
                  <a:lnTo>
                    <a:pt x="109" y="565"/>
                  </a:lnTo>
                  <a:lnTo>
                    <a:pt x="117" y="581"/>
                  </a:lnTo>
                  <a:lnTo>
                    <a:pt x="146" y="597"/>
                  </a:lnTo>
                  <a:lnTo>
                    <a:pt x="388" y="608"/>
                  </a:lnTo>
                  <a:lnTo>
                    <a:pt x="415" y="565"/>
                  </a:lnTo>
                  <a:lnTo>
                    <a:pt x="430" y="533"/>
                  </a:lnTo>
                  <a:lnTo>
                    <a:pt x="430" y="490"/>
                  </a:lnTo>
                  <a:lnTo>
                    <a:pt x="439" y="457"/>
                  </a:lnTo>
                  <a:lnTo>
                    <a:pt x="482" y="414"/>
                  </a:lnTo>
                  <a:lnTo>
                    <a:pt x="482" y="398"/>
                  </a:lnTo>
                  <a:lnTo>
                    <a:pt x="468" y="382"/>
                  </a:lnTo>
                  <a:lnTo>
                    <a:pt x="482" y="366"/>
                  </a:lnTo>
                  <a:lnTo>
                    <a:pt x="510" y="349"/>
                  </a:lnTo>
                  <a:lnTo>
                    <a:pt x="534" y="322"/>
                  </a:lnTo>
                  <a:lnTo>
                    <a:pt x="548" y="274"/>
                  </a:lnTo>
                  <a:lnTo>
                    <a:pt x="563" y="215"/>
                  </a:lnTo>
                  <a:lnTo>
                    <a:pt x="563" y="167"/>
                  </a:lnTo>
                  <a:lnTo>
                    <a:pt x="548" y="150"/>
                  </a:lnTo>
                  <a:lnTo>
                    <a:pt x="497" y="140"/>
                  </a:lnTo>
                  <a:lnTo>
                    <a:pt x="482" y="167"/>
                  </a:lnTo>
                  <a:lnTo>
                    <a:pt x="453" y="199"/>
                  </a:lnTo>
                  <a:lnTo>
                    <a:pt x="439" y="231"/>
                  </a:lnTo>
                  <a:lnTo>
                    <a:pt x="430" y="274"/>
                  </a:lnTo>
                  <a:lnTo>
                    <a:pt x="430" y="231"/>
                  </a:lnTo>
                  <a:lnTo>
                    <a:pt x="373" y="215"/>
                  </a:lnTo>
                  <a:lnTo>
                    <a:pt x="350" y="183"/>
                  </a:lnTo>
                  <a:lnTo>
                    <a:pt x="321" y="183"/>
                  </a:lnTo>
                  <a:lnTo>
                    <a:pt x="293" y="150"/>
                  </a:lnTo>
                  <a:lnTo>
                    <a:pt x="279" y="107"/>
                  </a:lnTo>
                  <a:lnTo>
                    <a:pt x="255" y="59"/>
                  </a:lnTo>
                  <a:lnTo>
                    <a:pt x="226" y="48"/>
                  </a:lnTo>
                  <a:lnTo>
                    <a:pt x="212" y="48"/>
                  </a:lnTo>
                  <a:lnTo>
                    <a:pt x="188" y="32"/>
                  </a:lnTo>
                  <a:lnTo>
                    <a:pt x="188" y="0"/>
                  </a:lnTo>
                  <a:lnTo>
                    <a:pt x="146" y="0"/>
                  </a:lnTo>
                  <a:lnTo>
                    <a:pt x="132" y="16"/>
                  </a:lnTo>
                  <a:lnTo>
                    <a:pt x="146" y="16"/>
                  </a:lnTo>
                  <a:lnTo>
                    <a:pt x="132" y="32"/>
                  </a:lnTo>
                  <a:lnTo>
                    <a:pt x="94" y="32"/>
                  </a:lnTo>
                  <a:lnTo>
                    <a:pt x="52" y="48"/>
                  </a:lnTo>
                  <a:lnTo>
                    <a:pt x="14" y="59"/>
                  </a:lnTo>
                  <a:lnTo>
                    <a:pt x="0" y="59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51" name="Freeform 48"/>
            <p:cNvSpPr>
              <a:spLocks/>
            </p:cNvSpPr>
            <p:nvPr/>
          </p:nvSpPr>
          <p:spPr bwMode="auto">
            <a:xfrm>
              <a:off x="5267325" y="511175"/>
              <a:ext cx="839788" cy="785813"/>
            </a:xfrm>
            <a:custGeom>
              <a:avLst/>
              <a:gdLst>
                <a:gd name="T0" fmla="*/ 2147483647 w 215"/>
                <a:gd name="T1" fmla="*/ 2147483647 h 260"/>
                <a:gd name="T2" fmla="*/ 2147483647 w 215"/>
                <a:gd name="T3" fmla="*/ 2147483647 h 260"/>
                <a:gd name="T4" fmla="*/ 2147483647 w 215"/>
                <a:gd name="T5" fmla="*/ 2147483647 h 260"/>
                <a:gd name="T6" fmla="*/ 2147483647 w 215"/>
                <a:gd name="T7" fmla="*/ 2147483647 h 260"/>
                <a:gd name="T8" fmla="*/ 2147483647 w 215"/>
                <a:gd name="T9" fmla="*/ 2147483647 h 260"/>
                <a:gd name="T10" fmla="*/ 2147483647 w 215"/>
                <a:gd name="T11" fmla="*/ 2147483647 h 260"/>
                <a:gd name="T12" fmla="*/ 2147483647 w 215"/>
                <a:gd name="T13" fmla="*/ 2147483647 h 260"/>
                <a:gd name="T14" fmla="*/ 0 w 215"/>
                <a:gd name="T15" fmla="*/ 2147483647 h 260"/>
                <a:gd name="T16" fmla="*/ 0 w 215"/>
                <a:gd name="T17" fmla="*/ 2147483647 h 260"/>
                <a:gd name="T18" fmla="*/ 2147483647 w 215"/>
                <a:gd name="T19" fmla="*/ 2147483647 h 260"/>
                <a:gd name="T20" fmla="*/ 2147483647 w 215"/>
                <a:gd name="T21" fmla="*/ 2147483647 h 260"/>
                <a:gd name="T22" fmla="*/ 2147483647 w 215"/>
                <a:gd name="T23" fmla="*/ 2147483647 h 260"/>
                <a:gd name="T24" fmla="*/ 2147483647 w 215"/>
                <a:gd name="T25" fmla="*/ 2147483647 h 260"/>
                <a:gd name="T26" fmla="*/ 2147483647 w 215"/>
                <a:gd name="T27" fmla="*/ 0 h 260"/>
                <a:gd name="T28" fmla="*/ 2147483647 w 215"/>
                <a:gd name="T29" fmla="*/ 0 h 260"/>
                <a:gd name="T30" fmla="*/ 2147483647 w 215"/>
                <a:gd name="T31" fmla="*/ 2147483647 h 260"/>
                <a:gd name="T32" fmla="*/ 2147483647 w 215"/>
                <a:gd name="T33" fmla="*/ 2147483647 h 260"/>
                <a:gd name="T34" fmla="*/ 2147483647 w 215"/>
                <a:gd name="T35" fmla="*/ 2147483647 h 260"/>
                <a:gd name="T36" fmla="*/ 2147483647 w 215"/>
                <a:gd name="T37" fmla="*/ 2147483647 h 260"/>
                <a:gd name="T38" fmla="*/ 2147483647 w 215"/>
                <a:gd name="T39" fmla="*/ 2147483647 h 260"/>
                <a:gd name="T40" fmla="*/ 2147483647 w 215"/>
                <a:gd name="T41" fmla="*/ 2147483647 h 260"/>
                <a:gd name="T42" fmla="*/ 2147483647 w 215"/>
                <a:gd name="T43" fmla="*/ 2147483647 h 260"/>
                <a:gd name="T44" fmla="*/ 2147483647 w 215"/>
                <a:gd name="T45" fmla="*/ 2147483647 h 260"/>
                <a:gd name="T46" fmla="*/ 2147483647 w 215"/>
                <a:gd name="T47" fmla="*/ 2147483647 h 260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5" h="260">
                  <a:moveTo>
                    <a:pt x="161" y="259"/>
                  </a:moveTo>
                  <a:lnTo>
                    <a:pt x="133" y="259"/>
                  </a:lnTo>
                  <a:lnTo>
                    <a:pt x="104" y="226"/>
                  </a:lnTo>
                  <a:lnTo>
                    <a:pt x="89" y="183"/>
                  </a:lnTo>
                  <a:lnTo>
                    <a:pt x="66" y="134"/>
                  </a:lnTo>
                  <a:lnTo>
                    <a:pt x="38" y="124"/>
                  </a:lnTo>
                  <a:lnTo>
                    <a:pt x="23" y="124"/>
                  </a:lnTo>
                  <a:lnTo>
                    <a:pt x="0" y="107"/>
                  </a:lnTo>
                  <a:lnTo>
                    <a:pt x="0" y="75"/>
                  </a:lnTo>
                  <a:lnTo>
                    <a:pt x="38" y="91"/>
                  </a:lnTo>
                  <a:lnTo>
                    <a:pt x="80" y="91"/>
                  </a:lnTo>
                  <a:lnTo>
                    <a:pt x="118" y="59"/>
                  </a:lnTo>
                  <a:lnTo>
                    <a:pt x="147" y="16"/>
                  </a:lnTo>
                  <a:lnTo>
                    <a:pt x="161" y="0"/>
                  </a:lnTo>
                  <a:lnTo>
                    <a:pt x="171" y="0"/>
                  </a:lnTo>
                  <a:lnTo>
                    <a:pt x="171" y="43"/>
                  </a:lnTo>
                  <a:lnTo>
                    <a:pt x="185" y="91"/>
                  </a:lnTo>
                  <a:lnTo>
                    <a:pt x="199" y="124"/>
                  </a:lnTo>
                  <a:lnTo>
                    <a:pt x="214" y="134"/>
                  </a:lnTo>
                  <a:lnTo>
                    <a:pt x="214" y="151"/>
                  </a:lnTo>
                  <a:lnTo>
                    <a:pt x="199" y="167"/>
                  </a:lnTo>
                  <a:lnTo>
                    <a:pt x="171" y="199"/>
                  </a:lnTo>
                  <a:lnTo>
                    <a:pt x="161" y="242"/>
                  </a:lnTo>
                  <a:lnTo>
                    <a:pt x="161" y="2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52" name="Freeform 49"/>
            <p:cNvSpPr>
              <a:spLocks/>
            </p:cNvSpPr>
            <p:nvPr/>
          </p:nvSpPr>
          <p:spPr bwMode="auto">
            <a:xfrm>
              <a:off x="5267325" y="511175"/>
              <a:ext cx="839788" cy="785813"/>
            </a:xfrm>
            <a:custGeom>
              <a:avLst/>
              <a:gdLst>
                <a:gd name="T0" fmla="*/ 2147483647 w 215"/>
                <a:gd name="T1" fmla="*/ 2147483647 h 260"/>
                <a:gd name="T2" fmla="*/ 2147483647 w 215"/>
                <a:gd name="T3" fmla="*/ 2147483647 h 260"/>
                <a:gd name="T4" fmla="*/ 2147483647 w 215"/>
                <a:gd name="T5" fmla="*/ 2147483647 h 260"/>
                <a:gd name="T6" fmla="*/ 2147483647 w 215"/>
                <a:gd name="T7" fmla="*/ 2147483647 h 260"/>
                <a:gd name="T8" fmla="*/ 2147483647 w 215"/>
                <a:gd name="T9" fmla="*/ 2147483647 h 260"/>
                <a:gd name="T10" fmla="*/ 2147483647 w 215"/>
                <a:gd name="T11" fmla="*/ 2147483647 h 260"/>
                <a:gd name="T12" fmla="*/ 2147483647 w 215"/>
                <a:gd name="T13" fmla="*/ 2147483647 h 260"/>
                <a:gd name="T14" fmla="*/ 0 w 215"/>
                <a:gd name="T15" fmla="*/ 2147483647 h 260"/>
                <a:gd name="T16" fmla="*/ 0 w 215"/>
                <a:gd name="T17" fmla="*/ 2147483647 h 260"/>
                <a:gd name="T18" fmla="*/ 2147483647 w 215"/>
                <a:gd name="T19" fmla="*/ 2147483647 h 260"/>
                <a:gd name="T20" fmla="*/ 2147483647 w 215"/>
                <a:gd name="T21" fmla="*/ 2147483647 h 260"/>
                <a:gd name="T22" fmla="*/ 2147483647 w 215"/>
                <a:gd name="T23" fmla="*/ 2147483647 h 260"/>
                <a:gd name="T24" fmla="*/ 2147483647 w 215"/>
                <a:gd name="T25" fmla="*/ 2147483647 h 260"/>
                <a:gd name="T26" fmla="*/ 2147483647 w 215"/>
                <a:gd name="T27" fmla="*/ 0 h 260"/>
                <a:gd name="T28" fmla="*/ 2147483647 w 215"/>
                <a:gd name="T29" fmla="*/ 0 h 260"/>
                <a:gd name="T30" fmla="*/ 2147483647 w 215"/>
                <a:gd name="T31" fmla="*/ 2147483647 h 260"/>
                <a:gd name="T32" fmla="*/ 2147483647 w 215"/>
                <a:gd name="T33" fmla="*/ 2147483647 h 260"/>
                <a:gd name="T34" fmla="*/ 2147483647 w 215"/>
                <a:gd name="T35" fmla="*/ 2147483647 h 260"/>
                <a:gd name="T36" fmla="*/ 2147483647 w 215"/>
                <a:gd name="T37" fmla="*/ 2147483647 h 260"/>
                <a:gd name="T38" fmla="*/ 2147483647 w 215"/>
                <a:gd name="T39" fmla="*/ 2147483647 h 260"/>
                <a:gd name="T40" fmla="*/ 2147483647 w 215"/>
                <a:gd name="T41" fmla="*/ 2147483647 h 260"/>
                <a:gd name="T42" fmla="*/ 2147483647 w 215"/>
                <a:gd name="T43" fmla="*/ 2147483647 h 260"/>
                <a:gd name="T44" fmla="*/ 2147483647 w 215"/>
                <a:gd name="T45" fmla="*/ 2147483647 h 260"/>
                <a:gd name="T46" fmla="*/ 2147483647 w 215"/>
                <a:gd name="T47" fmla="*/ 2147483647 h 260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5" h="260">
                  <a:moveTo>
                    <a:pt x="161" y="259"/>
                  </a:moveTo>
                  <a:lnTo>
                    <a:pt x="133" y="259"/>
                  </a:lnTo>
                  <a:lnTo>
                    <a:pt x="104" y="226"/>
                  </a:lnTo>
                  <a:lnTo>
                    <a:pt x="89" y="183"/>
                  </a:lnTo>
                  <a:lnTo>
                    <a:pt x="66" y="134"/>
                  </a:lnTo>
                  <a:lnTo>
                    <a:pt x="38" y="124"/>
                  </a:lnTo>
                  <a:lnTo>
                    <a:pt x="23" y="124"/>
                  </a:lnTo>
                  <a:lnTo>
                    <a:pt x="0" y="107"/>
                  </a:lnTo>
                  <a:lnTo>
                    <a:pt x="0" y="75"/>
                  </a:lnTo>
                  <a:lnTo>
                    <a:pt x="38" y="91"/>
                  </a:lnTo>
                  <a:lnTo>
                    <a:pt x="80" y="91"/>
                  </a:lnTo>
                  <a:lnTo>
                    <a:pt x="118" y="59"/>
                  </a:lnTo>
                  <a:lnTo>
                    <a:pt x="147" y="16"/>
                  </a:lnTo>
                  <a:lnTo>
                    <a:pt x="161" y="0"/>
                  </a:lnTo>
                  <a:lnTo>
                    <a:pt x="171" y="0"/>
                  </a:lnTo>
                  <a:lnTo>
                    <a:pt x="171" y="43"/>
                  </a:lnTo>
                  <a:lnTo>
                    <a:pt x="185" y="91"/>
                  </a:lnTo>
                  <a:lnTo>
                    <a:pt x="199" y="124"/>
                  </a:lnTo>
                  <a:lnTo>
                    <a:pt x="214" y="134"/>
                  </a:lnTo>
                  <a:lnTo>
                    <a:pt x="214" y="151"/>
                  </a:lnTo>
                  <a:lnTo>
                    <a:pt x="199" y="167"/>
                  </a:lnTo>
                  <a:lnTo>
                    <a:pt x="171" y="199"/>
                  </a:lnTo>
                  <a:lnTo>
                    <a:pt x="161" y="242"/>
                  </a:lnTo>
                  <a:lnTo>
                    <a:pt x="161" y="259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3" name="Freeform 50"/>
            <p:cNvSpPr>
              <a:spLocks/>
            </p:cNvSpPr>
            <p:nvPr/>
          </p:nvSpPr>
          <p:spPr bwMode="auto">
            <a:xfrm>
              <a:off x="3640138" y="339725"/>
              <a:ext cx="950912" cy="1011238"/>
            </a:xfrm>
            <a:custGeom>
              <a:avLst/>
              <a:gdLst>
                <a:gd name="T0" fmla="*/ 2147483647 w 243"/>
                <a:gd name="T1" fmla="*/ 2147483647 h 335"/>
                <a:gd name="T2" fmla="*/ 2147483647 w 243"/>
                <a:gd name="T3" fmla="*/ 2147483647 h 335"/>
                <a:gd name="T4" fmla="*/ 2147483647 w 243"/>
                <a:gd name="T5" fmla="*/ 2147483647 h 335"/>
                <a:gd name="T6" fmla="*/ 2147483647 w 243"/>
                <a:gd name="T7" fmla="*/ 2147483647 h 335"/>
                <a:gd name="T8" fmla="*/ 2147483647 w 243"/>
                <a:gd name="T9" fmla="*/ 2147483647 h 335"/>
                <a:gd name="T10" fmla="*/ 2147483647 w 243"/>
                <a:gd name="T11" fmla="*/ 2147483647 h 335"/>
                <a:gd name="T12" fmla="*/ 2147483647 w 243"/>
                <a:gd name="T13" fmla="*/ 2147483647 h 335"/>
                <a:gd name="T14" fmla="*/ 2147483647 w 243"/>
                <a:gd name="T15" fmla="*/ 2147483647 h 335"/>
                <a:gd name="T16" fmla="*/ 2147483647 w 243"/>
                <a:gd name="T17" fmla="*/ 2147483647 h 335"/>
                <a:gd name="T18" fmla="*/ 2147483647 w 243"/>
                <a:gd name="T19" fmla="*/ 2147483647 h 335"/>
                <a:gd name="T20" fmla="*/ 2147483647 w 243"/>
                <a:gd name="T21" fmla="*/ 2147483647 h 335"/>
                <a:gd name="T22" fmla="*/ 2147483647 w 243"/>
                <a:gd name="T23" fmla="*/ 2147483647 h 335"/>
                <a:gd name="T24" fmla="*/ 2147483647 w 243"/>
                <a:gd name="T25" fmla="*/ 2147483647 h 335"/>
                <a:gd name="T26" fmla="*/ 2147483647 w 243"/>
                <a:gd name="T27" fmla="*/ 2147483647 h 335"/>
                <a:gd name="T28" fmla="*/ 2147483647 w 243"/>
                <a:gd name="T29" fmla="*/ 2147483647 h 335"/>
                <a:gd name="T30" fmla="*/ 2147483647 w 243"/>
                <a:gd name="T31" fmla="*/ 2147483647 h 335"/>
                <a:gd name="T32" fmla="*/ 2147483647 w 243"/>
                <a:gd name="T33" fmla="*/ 2147483647 h 335"/>
                <a:gd name="T34" fmla="*/ 2147483647 w 243"/>
                <a:gd name="T35" fmla="*/ 2147483647 h 335"/>
                <a:gd name="T36" fmla="*/ 2147483647 w 243"/>
                <a:gd name="T37" fmla="*/ 2147483647 h 335"/>
                <a:gd name="T38" fmla="*/ 0 w 243"/>
                <a:gd name="T39" fmla="*/ 2147483647 h 335"/>
                <a:gd name="T40" fmla="*/ 2147483647 w 243"/>
                <a:gd name="T41" fmla="*/ 2147483647 h 335"/>
                <a:gd name="T42" fmla="*/ 2147483647 w 243"/>
                <a:gd name="T43" fmla="*/ 2147483647 h 335"/>
                <a:gd name="T44" fmla="*/ 2147483647 w 243"/>
                <a:gd name="T45" fmla="*/ 2147483647 h 335"/>
                <a:gd name="T46" fmla="*/ 2147483647 w 243"/>
                <a:gd name="T47" fmla="*/ 2147483647 h 335"/>
                <a:gd name="T48" fmla="*/ 2147483647 w 243"/>
                <a:gd name="T49" fmla="*/ 2147483647 h 335"/>
                <a:gd name="T50" fmla="*/ 2147483647 w 243"/>
                <a:gd name="T51" fmla="*/ 2147483647 h 335"/>
                <a:gd name="T52" fmla="*/ 2147483647 w 243"/>
                <a:gd name="T53" fmla="*/ 0 h 335"/>
                <a:gd name="T54" fmla="*/ 2147483647 w 243"/>
                <a:gd name="T55" fmla="*/ 2147483647 h 335"/>
                <a:gd name="T56" fmla="*/ 2147483647 w 243"/>
                <a:gd name="T57" fmla="*/ 2147483647 h 335"/>
                <a:gd name="T58" fmla="*/ 2147483647 w 243"/>
                <a:gd name="T59" fmla="*/ 2147483647 h 335"/>
                <a:gd name="T60" fmla="*/ 2147483647 w 243"/>
                <a:gd name="T61" fmla="*/ 2147483647 h 335"/>
                <a:gd name="T62" fmla="*/ 2147483647 w 243"/>
                <a:gd name="T63" fmla="*/ 2147483647 h 335"/>
                <a:gd name="T64" fmla="*/ 2147483647 w 243"/>
                <a:gd name="T65" fmla="*/ 2147483647 h 335"/>
                <a:gd name="T66" fmla="*/ 2147483647 w 243"/>
                <a:gd name="T67" fmla="*/ 2147483647 h 335"/>
                <a:gd name="T68" fmla="*/ 2147483647 w 243"/>
                <a:gd name="T69" fmla="*/ 2147483647 h 335"/>
                <a:gd name="T70" fmla="*/ 2147483647 w 243"/>
                <a:gd name="T71" fmla="*/ 2147483647 h 335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243" h="335">
                  <a:moveTo>
                    <a:pt x="242" y="274"/>
                  </a:moveTo>
                  <a:lnTo>
                    <a:pt x="199" y="274"/>
                  </a:lnTo>
                  <a:lnTo>
                    <a:pt x="185" y="285"/>
                  </a:lnTo>
                  <a:lnTo>
                    <a:pt x="185" y="301"/>
                  </a:lnTo>
                  <a:lnTo>
                    <a:pt x="170" y="317"/>
                  </a:lnTo>
                  <a:lnTo>
                    <a:pt x="161" y="317"/>
                  </a:lnTo>
                  <a:lnTo>
                    <a:pt x="147" y="301"/>
                  </a:lnTo>
                  <a:lnTo>
                    <a:pt x="132" y="301"/>
                  </a:lnTo>
                  <a:lnTo>
                    <a:pt x="118" y="334"/>
                  </a:lnTo>
                  <a:lnTo>
                    <a:pt x="90" y="317"/>
                  </a:lnTo>
                  <a:lnTo>
                    <a:pt x="80" y="301"/>
                  </a:lnTo>
                  <a:lnTo>
                    <a:pt x="90" y="285"/>
                  </a:lnTo>
                  <a:lnTo>
                    <a:pt x="90" y="242"/>
                  </a:lnTo>
                  <a:lnTo>
                    <a:pt x="80" y="209"/>
                  </a:lnTo>
                  <a:lnTo>
                    <a:pt x="80" y="182"/>
                  </a:lnTo>
                  <a:lnTo>
                    <a:pt x="66" y="166"/>
                  </a:lnTo>
                  <a:lnTo>
                    <a:pt x="38" y="150"/>
                  </a:lnTo>
                  <a:lnTo>
                    <a:pt x="23" y="118"/>
                  </a:lnTo>
                  <a:lnTo>
                    <a:pt x="23" y="91"/>
                  </a:lnTo>
                  <a:lnTo>
                    <a:pt x="0" y="74"/>
                  </a:lnTo>
                  <a:lnTo>
                    <a:pt x="9" y="58"/>
                  </a:lnTo>
                  <a:lnTo>
                    <a:pt x="66" y="74"/>
                  </a:lnTo>
                  <a:lnTo>
                    <a:pt x="80" y="74"/>
                  </a:lnTo>
                  <a:lnTo>
                    <a:pt x="90" y="91"/>
                  </a:lnTo>
                  <a:lnTo>
                    <a:pt x="104" y="58"/>
                  </a:lnTo>
                  <a:lnTo>
                    <a:pt x="161" y="26"/>
                  </a:lnTo>
                  <a:lnTo>
                    <a:pt x="161" y="0"/>
                  </a:lnTo>
                  <a:lnTo>
                    <a:pt x="185" y="10"/>
                  </a:lnTo>
                  <a:lnTo>
                    <a:pt x="185" y="42"/>
                  </a:lnTo>
                  <a:lnTo>
                    <a:pt x="199" y="42"/>
                  </a:lnTo>
                  <a:lnTo>
                    <a:pt x="213" y="74"/>
                  </a:lnTo>
                  <a:lnTo>
                    <a:pt x="199" y="118"/>
                  </a:lnTo>
                  <a:lnTo>
                    <a:pt x="213" y="182"/>
                  </a:lnTo>
                  <a:lnTo>
                    <a:pt x="227" y="193"/>
                  </a:lnTo>
                  <a:lnTo>
                    <a:pt x="242" y="242"/>
                  </a:lnTo>
                  <a:lnTo>
                    <a:pt x="242" y="274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54" name="Freeform 52"/>
            <p:cNvSpPr>
              <a:spLocks/>
            </p:cNvSpPr>
            <p:nvPr/>
          </p:nvSpPr>
          <p:spPr bwMode="auto">
            <a:xfrm>
              <a:off x="2214563" y="838200"/>
              <a:ext cx="2790825" cy="1898650"/>
            </a:xfrm>
            <a:custGeom>
              <a:avLst/>
              <a:gdLst>
                <a:gd name="T0" fmla="*/ 2147483647 w 714"/>
                <a:gd name="T1" fmla="*/ 2147483647 h 629"/>
                <a:gd name="T2" fmla="*/ 2147483647 w 714"/>
                <a:gd name="T3" fmla="*/ 2147483647 h 629"/>
                <a:gd name="T4" fmla="*/ 2147483647 w 714"/>
                <a:gd name="T5" fmla="*/ 2147483647 h 629"/>
                <a:gd name="T6" fmla="*/ 2147483647 w 714"/>
                <a:gd name="T7" fmla="*/ 2147483647 h 629"/>
                <a:gd name="T8" fmla="*/ 2147483647 w 714"/>
                <a:gd name="T9" fmla="*/ 2147483647 h 629"/>
                <a:gd name="T10" fmla="*/ 2147483647 w 714"/>
                <a:gd name="T11" fmla="*/ 2147483647 h 629"/>
                <a:gd name="T12" fmla="*/ 2147483647 w 714"/>
                <a:gd name="T13" fmla="*/ 2147483647 h 629"/>
                <a:gd name="T14" fmla="*/ 2147483647 w 714"/>
                <a:gd name="T15" fmla="*/ 2147483647 h 629"/>
                <a:gd name="T16" fmla="*/ 2147483647 w 714"/>
                <a:gd name="T17" fmla="*/ 2147483647 h 629"/>
                <a:gd name="T18" fmla="*/ 2147483647 w 714"/>
                <a:gd name="T19" fmla="*/ 2147483647 h 629"/>
                <a:gd name="T20" fmla="*/ 2147483647 w 714"/>
                <a:gd name="T21" fmla="*/ 2147483647 h 629"/>
                <a:gd name="T22" fmla="*/ 2147483647 w 714"/>
                <a:gd name="T23" fmla="*/ 2147483647 h 629"/>
                <a:gd name="T24" fmla="*/ 2147483647 w 714"/>
                <a:gd name="T25" fmla="*/ 2147483647 h 629"/>
                <a:gd name="T26" fmla="*/ 2147483647 w 714"/>
                <a:gd name="T27" fmla="*/ 2147483647 h 629"/>
                <a:gd name="T28" fmla="*/ 2147483647 w 714"/>
                <a:gd name="T29" fmla="*/ 2147483647 h 629"/>
                <a:gd name="T30" fmla="*/ 2147483647 w 714"/>
                <a:gd name="T31" fmla="*/ 2147483647 h 629"/>
                <a:gd name="T32" fmla="*/ 2147483647 w 714"/>
                <a:gd name="T33" fmla="*/ 2147483647 h 629"/>
                <a:gd name="T34" fmla="*/ 2147483647 w 714"/>
                <a:gd name="T35" fmla="*/ 2147483647 h 629"/>
                <a:gd name="T36" fmla="*/ 2147483647 w 714"/>
                <a:gd name="T37" fmla="*/ 2147483647 h 629"/>
                <a:gd name="T38" fmla="*/ 2147483647 w 714"/>
                <a:gd name="T39" fmla="*/ 2147483647 h 629"/>
                <a:gd name="T40" fmla="*/ 2147483647 w 714"/>
                <a:gd name="T41" fmla="*/ 2147483647 h 629"/>
                <a:gd name="T42" fmla="*/ 2147483647 w 714"/>
                <a:gd name="T43" fmla="*/ 2147483647 h 629"/>
                <a:gd name="T44" fmla="*/ 2147483647 w 714"/>
                <a:gd name="T45" fmla="*/ 2147483647 h 629"/>
                <a:gd name="T46" fmla="*/ 0 w 714"/>
                <a:gd name="T47" fmla="*/ 2147483647 h 629"/>
                <a:gd name="T48" fmla="*/ 2147483647 w 714"/>
                <a:gd name="T49" fmla="*/ 2147483647 h 629"/>
                <a:gd name="T50" fmla="*/ 2147483647 w 714"/>
                <a:gd name="T51" fmla="*/ 2147483647 h 629"/>
                <a:gd name="T52" fmla="*/ 2147483647 w 714"/>
                <a:gd name="T53" fmla="*/ 2147483647 h 629"/>
                <a:gd name="T54" fmla="*/ 2147483647 w 714"/>
                <a:gd name="T55" fmla="*/ 2147483647 h 629"/>
                <a:gd name="T56" fmla="*/ 2147483647 w 714"/>
                <a:gd name="T57" fmla="*/ 2147483647 h 629"/>
                <a:gd name="T58" fmla="*/ 2147483647 w 714"/>
                <a:gd name="T59" fmla="*/ 2147483647 h 629"/>
                <a:gd name="T60" fmla="*/ 2147483647 w 714"/>
                <a:gd name="T61" fmla="*/ 2147483647 h 629"/>
                <a:gd name="T62" fmla="*/ 2147483647 w 714"/>
                <a:gd name="T63" fmla="*/ 2147483647 h 629"/>
                <a:gd name="T64" fmla="*/ 2147483647 w 714"/>
                <a:gd name="T65" fmla="*/ 2147483647 h 629"/>
                <a:gd name="T66" fmla="*/ 2147483647 w 714"/>
                <a:gd name="T67" fmla="*/ 2147483647 h 629"/>
                <a:gd name="T68" fmla="*/ 2147483647 w 714"/>
                <a:gd name="T69" fmla="*/ 2147483647 h 629"/>
                <a:gd name="T70" fmla="*/ 2147483647 w 714"/>
                <a:gd name="T71" fmla="*/ 2147483647 h 62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714" h="629">
                  <a:moveTo>
                    <a:pt x="432" y="0"/>
                  </a:moveTo>
                  <a:lnTo>
                    <a:pt x="446" y="16"/>
                  </a:lnTo>
                  <a:lnTo>
                    <a:pt x="446" y="43"/>
                  </a:lnTo>
                  <a:lnTo>
                    <a:pt x="456" y="75"/>
                  </a:lnTo>
                  <a:lnTo>
                    <a:pt x="456" y="119"/>
                  </a:lnTo>
                  <a:lnTo>
                    <a:pt x="446" y="135"/>
                  </a:lnTo>
                  <a:lnTo>
                    <a:pt x="456" y="151"/>
                  </a:lnTo>
                  <a:lnTo>
                    <a:pt x="485" y="168"/>
                  </a:lnTo>
                  <a:lnTo>
                    <a:pt x="499" y="135"/>
                  </a:lnTo>
                  <a:lnTo>
                    <a:pt x="514" y="135"/>
                  </a:lnTo>
                  <a:lnTo>
                    <a:pt x="527" y="151"/>
                  </a:lnTo>
                  <a:lnTo>
                    <a:pt x="537" y="151"/>
                  </a:lnTo>
                  <a:lnTo>
                    <a:pt x="551" y="135"/>
                  </a:lnTo>
                  <a:lnTo>
                    <a:pt x="551" y="119"/>
                  </a:lnTo>
                  <a:lnTo>
                    <a:pt x="565" y="108"/>
                  </a:lnTo>
                  <a:lnTo>
                    <a:pt x="609" y="108"/>
                  </a:lnTo>
                  <a:lnTo>
                    <a:pt x="633" y="168"/>
                  </a:lnTo>
                  <a:lnTo>
                    <a:pt x="647" y="184"/>
                  </a:lnTo>
                  <a:lnTo>
                    <a:pt x="675" y="184"/>
                  </a:lnTo>
                  <a:lnTo>
                    <a:pt x="704" y="200"/>
                  </a:lnTo>
                  <a:lnTo>
                    <a:pt x="704" y="227"/>
                  </a:lnTo>
                  <a:lnTo>
                    <a:pt x="713" y="243"/>
                  </a:lnTo>
                  <a:lnTo>
                    <a:pt x="660" y="411"/>
                  </a:lnTo>
                  <a:lnTo>
                    <a:pt x="660" y="487"/>
                  </a:lnTo>
                  <a:lnTo>
                    <a:pt x="647" y="520"/>
                  </a:lnTo>
                  <a:lnTo>
                    <a:pt x="647" y="552"/>
                  </a:lnTo>
                  <a:lnTo>
                    <a:pt x="537" y="552"/>
                  </a:lnTo>
                  <a:lnTo>
                    <a:pt x="514" y="552"/>
                  </a:lnTo>
                  <a:lnTo>
                    <a:pt x="499" y="568"/>
                  </a:lnTo>
                  <a:lnTo>
                    <a:pt x="485" y="568"/>
                  </a:lnTo>
                  <a:lnTo>
                    <a:pt x="485" y="536"/>
                  </a:lnTo>
                  <a:lnTo>
                    <a:pt x="470" y="520"/>
                  </a:lnTo>
                  <a:lnTo>
                    <a:pt x="456" y="520"/>
                  </a:lnTo>
                  <a:lnTo>
                    <a:pt x="432" y="503"/>
                  </a:lnTo>
                  <a:lnTo>
                    <a:pt x="404" y="520"/>
                  </a:lnTo>
                  <a:lnTo>
                    <a:pt x="404" y="536"/>
                  </a:lnTo>
                  <a:lnTo>
                    <a:pt x="390" y="552"/>
                  </a:lnTo>
                  <a:lnTo>
                    <a:pt x="366" y="568"/>
                  </a:lnTo>
                  <a:lnTo>
                    <a:pt x="366" y="579"/>
                  </a:lnTo>
                  <a:lnTo>
                    <a:pt x="322" y="595"/>
                  </a:lnTo>
                  <a:lnTo>
                    <a:pt x="294" y="628"/>
                  </a:lnTo>
                  <a:lnTo>
                    <a:pt x="242" y="611"/>
                  </a:lnTo>
                  <a:lnTo>
                    <a:pt x="204" y="579"/>
                  </a:lnTo>
                  <a:lnTo>
                    <a:pt x="147" y="552"/>
                  </a:lnTo>
                  <a:lnTo>
                    <a:pt x="109" y="536"/>
                  </a:lnTo>
                  <a:lnTo>
                    <a:pt x="66" y="536"/>
                  </a:lnTo>
                  <a:lnTo>
                    <a:pt x="28" y="520"/>
                  </a:lnTo>
                  <a:lnTo>
                    <a:pt x="0" y="503"/>
                  </a:lnTo>
                  <a:lnTo>
                    <a:pt x="14" y="476"/>
                  </a:lnTo>
                  <a:lnTo>
                    <a:pt x="28" y="460"/>
                  </a:lnTo>
                  <a:lnTo>
                    <a:pt x="28" y="444"/>
                  </a:lnTo>
                  <a:lnTo>
                    <a:pt x="42" y="411"/>
                  </a:lnTo>
                  <a:lnTo>
                    <a:pt x="66" y="384"/>
                  </a:lnTo>
                  <a:lnTo>
                    <a:pt x="133" y="351"/>
                  </a:lnTo>
                  <a:lnTo>
                    <a:pt x="147" y="351"/>
                  </a:lnTo>
                  <a:lnTo>
                    <a:pt x="161" y="292"/>
                  </a:lnTo>
                  <a:lnTo>
                    <a:pt x="175" y="200"/>
                  </a:lnTo>
                  <a:lnTo>
                    <a:pt x="147" y="168"/>
                  </a:lnTo>
                  <a:lnTo>
                    <a:pt x="133" y="108"/>
                  </a:lnTo>
                  <a:lnTo>
                    <a:pt x="147" y="92"/>
                  </a:lnTo>
                  <a:lnTo>
                    <a:pt x="175" y="92"/>
                  </a:lnTo>
                  <a:lnTo>
                    <a:pt x="175" y="75"/>
                  </a:lnTo>
                  <a:lnTo>
                    <a:pt x="147" y="59"/>
                  </a:lnTo>
                  <a:lnTo>
                    <a:pt x="147" y="43"/>
                  </a:lnTo>
                  <a:lnTo>
                    <a:pt x="213" y="27"/>
                  </a:lnTo>
                  <a:lnTo>
                    <a:pt x="256" y="27"/>
                  </a:lnTo>
                  <a:lnTo>
                    <a:pt x="271" y="43"/>
                  </a:lnTo>
                  <a:lnTo>
                    <a:pt x="284" y="75"/>
                  </a:lnTo>
                  <a:lnTo>
                    <a:pt x="308" y="92"/>
                  </a:lnTo>
                  <a:lnTo>
                    <a:pt x="366" y="75"/>
                  </a:lnTo>
                  <a:lnTo>
                    <a:pt x="390" y="43"/>
                  </a:lnTo>
                  <a:lnTo>
                    <a:pt x="432" y="16"/>
                  </a:lnTo>
                  <a:lnTo>
                    <a:pt x="432" y="0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5" name="Freeform 53"/>
            <p:cNvSpPr>
              <a:spLocks/>
            </p:cNvSpPr>
            <p:nvPr/>
          </p:nvSpPr>
          <p:spPr bwMode="auto">
            <a:xfrm>
              <a:off x="5948363" y="1103313"/>
              <a:ext cx="463550" cy="280987"/>
            </a:xfrm>
            <a:custGeom>
              <a:avLst/>
              <a:gdLst>
                <a:gd name="T0" fmla="*/ 2147483647 w 119"/>
                <a:gd name="T1" fmla="*/ 2147483647 h 93"/>
                <a:gd name="T2" fmla="*/ 2147483647 w 119"/>
                <a:gd name="T3" fmla="*/ 2147483647 h 93"/>
                <a:gd name="T4" fmla="*/ 2147483647 w 119"/>
                <a:gd name="T5" fmla="*/ 2147483647 h 93"/>
                <a:gd name="T6" fmla="*/ 2147483647 w 119"/>
                <a:gd name="T7" fmla="*/ 2147483647 h 93"/>
                <a:gd name="T8" fmla="*/ 2147483647 w 119"/>
                <a:gd name="T9" fmla="*/ 2147483647 h 93"/>
                <a:gd name="T10" fmla="*/ 0 w 119"/>
                <a:gd name="T11" fmla="*/ 2147483647 h 93"/>
                <a:gd name="T12" fmla="*/ 2147483647 w 119"/>
                <a:gd name="T13" fmla="*/ 2147483647 h 93"/>
                <a:gd name="T14" fmla="*/ 2147483647 w 119"/>
                <a:gd name="T15" fmla="*/ 0 h 93"/>
                <a:gd name="T16" fmla="*/ 2147483647 w 119"/>
                <a:gd name="T17" fmla="*/ 0 h 93"/>
                <a:gd name="T18" fmla="*/ 2147483647 w 119"/>
                <a:gd name="T19" fmla="*/ 2147483647 h 93"/>
                <a:gd name="T20" fmla="*/ 2147483647 w 119"/>
                <a:gd name="T21" fmla="*/ 0 h 93"/>
                <a:gd name="T22" fmla="*/ 2147483647 w 119"/>
                <a:gd name="T23" fmla="*/ 2147483647 h 9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19" h="93">
                  <a:moveTo>
                    <a:pt x="118" y="16"/>
                  </a:moveTo>
                  <a:lnTo>
                    <a:pt x="108" y="48"/>
                  </a:lnTo>
                  <a:lnTo>
                    <a:pt x="80" y="75"/>
                  </a:lnTo>
                  <a:lnTo>
                    <a:pt x="52" y="92"/>
                  </a:lnTo>
                  <a:lnTo>
                    <a:pt x="28" y="75"/>
                  </a:lnTo>
                  <a:lnTo>
                    <a:pt x="0" y="64"/>
                  </a:lnTo>
                  <a:lnTo>
                    <a:pt x="14" y="16"/>
                  </a:lnTo>
                  <a:lnTo>
                    <a:pt x="37" y="0"/>
                  </a:lnTo>
                  <a:lnTo>
                    <a:pt x="52" y="0"/>
                  </a:lnTo>
                  <a:lnTo>
                    <a:pt x="80" y="16"/>
                  </a:lnTo>
                  <a:lnTo>
                    <a:pt x="108" y="0"/>
                  </a:lnTo>
                  <a:lnTo>
                    <a:pt x="118" y="16"/>
                  </a:lnTo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56" name="Freeform 54"/>
            <p:cNvSpPr>
              <a:spLocks/>
            </p:cNvSpPr>
            <p:nvPr/>
          </p:nvSpPr>
          <p:spPr bwMode="auto">
            <a:xfrm>
              <a:off x="5948363" y="1103313"/>
              <a:ext cx="463550" cy="280987"/>
            </a:xfrm>
            <a:custGeom>
              <a:avLst/>
              <a:gdLst>
                <a:gd name="T0" fmla="*/ 2147483647 w 119"/>
                <a:gd name="T1" fmla="*/ 2147483647 h 93"/>
                <a:gd name="T2" fmla="*/ 2147483647 w 119"/>
                <a:gd name="T3" fmla="*/ 2147483647 h 93"/>
                <a:gd name="T4" fmla="*/ 2147483647 w 119"/>
                <a:gd name="T5" fmla="*/ 2147483647 h 93"/>
                <a:gd name="T6" fmla="*/ 2147483647 w 119"/>
                <a:gd name="T7" fmla="*/ 2147483647 h 93"/>
                <a:gd name="T8" fmla="*/ 2147483647 w 119"/>
                <a:gd name="T9" fmla="*/ 2147483647 h 93"/>
                <a:gd name="T10" fmla="*/ 0 w 119"/>
                <a:gd name="T11" fmla="*/ 2147483647 h 93"/>
                <a:gd name="T12" fmla="*/ 2147483647 w 119"/>
                <a:gd name="T13" fmla="*/ 2147483647 h 93"/>
                <a:gd name="T14" fmla="*/ 2147483647 w 119"/>
                <a:gd name="T15" fmla="*/ 0 h 93"/>
                <a:gd name="T16" fmla="*/ 2147483647 w 119"/>
                <a:gd name="T17" fmla="*/ 0 h 93"/>
                <a:gd name="T18" fmla="*/ 2147483647 w 119"/>
                <a:gd name="T19" fmla="*/ 2147483647 h 93"/>
                <a:gd name="T20" fmla="*/ 2147483647 w 119"/>
                <a:gd name="T21" fmla="*/ 0 h 93"/>
                <a:gd name="T22" fmla="*/ 2147483647 w 119"/>
                <a:gd name="T23" fmla="*/ 2147483647 h 9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19" h="93">
                  <a:moveTo>
                    <a:pt x="118" y="16"/>
                  </a:moveTo>
                  <a:lnTo>
                    <a:pt x="108" y="48"/>
                  </a:lnTo>
                  <a:lnTo>
                    <a:pt x="80" y="75"/>
                  </a:lnTo>
                  <a:lnTo>
                    <a:pt x="52" y="92"/>
                  </a:lnTo>
                  <a:lnTo>
                    <a:pt x="28" y="75"/>
                  </a:lnTo>
                  <a:lnTo>
                    <a:pt x="0" y="64"/>
                  </a:lnTo>
                  <a:lnTo>
                    <a:pt x="14" y="16"/>
                  </a:lnTo>
                  <a:lnTo>
                    <a:pt x="37" y="0"/>
                  </a:lnTo>
                  <a:lnTo>
                    <a:pt x="52" y="0"/>
                  </a:lnTo>
                  <a:lnTo>
                    <a:pt x="80" y="16"/>
                  </a:lnTo>
                  <a:lnTo>
                    <a:pt x="108" y="0"/>
                  </a:lnTo>
                  <a:lnTo>
                    <a:pt x="118" y="16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57" name="Freeform 55"/>
            <p:cNvSpPr>
              <a:spLocks/>
            </p:cNvSpPr>
            <p:nvPr/>
          </p:nvSpPr>
          <p:spPr bwMode="auto">
            <a:xfrm>
              <a:off x="6048375" y="1022350"/>
              <a:ext cx="157163" cy="103187"/>
            </a:xfrm>
            <a:custGeom>
              <a:avLst/>
              <a:gdLst>
                <a:gd name="T0" fmla="*/ 0 w 40"/>
                <a:gd name="T1" fmla="*/ 33 h 34"/>
                <a:gd name="T2" fmla="*/ 9 w 40"/>
                <a:gd name="T3" fmla="*/ 0 h 34"/>
                <a:gd name="T4" fmla="*/ 24 w 40"/>
                <a:gd name="T5" fmla="*/ 0 h 34"/>
                <a:gd name="T6" fmla="*/ 39 w 40"/>
                <a:gd name="T7" fmla="*/ 33 h 34"/>
                <a:gd name="T8" fmla="*/ 0 w 40"/>
                <a:gd name="T9" fmla="*/ 33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34">
                  <a:moveTo>
                    <a:pt x="0" y="33"/>
                  </a:moveTo>
                  <a:lnTo>
                    <a:pt x="9" y="0"/>
                  </a:lnTo>
                  <a:lnTo>
                    <a:pt x="24" y="0"/>
                  </a:lnTo>
                  <a:lnTo>
                    <a:pt x="39" y="33"/>
                  </a:lnTo>
                  <a:lnTo>
                    <a:pt x="0" y="33"/>
                  </a:lnTo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58" name="Freeform 56"/>
            <p:cNvSpPr>
              <a:spLocks/>
            </p:cNvSpPr>
            <p:nvPr/>
          </p:nvSpPr>
          <p:spPr bwMode="auto">
            <a:xfrm>
              <a:off x="6048375" y="1022350"/>
              <a:ext cx="157163" cy="103188"/>
            </a:xfrm>
            <a:custGeom>
              <a:avLst/>
              <a:gdLst>
                <a:gd name="T0" fmla="*/ 0 w 40"/>
                <a:gd name="T1" fmla="*/ 2147483647 h 34"/>
                <a:gd name="T2" fmla="*/ 2147483647 w 40"/>
                <a:gd name="T3" fmla="*/ 0 h 34"/>
                <a:gd name="T4" fmla="*/ 2147483647 w 40"/>
                <a:gd name="T5" fmla="*/ 0 h 34"/>
                <a:gd name="T6" fmla="*/ 2147483647 w 40"/>
                <a:gd name="T7" fmla="*/ 2147483647 h 34"/>
                <a:gd name="T8" fmla="*/ 0 w 40"/>
                <a:gd name="T9" fmla="*/ 2147483647 h 3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0" h="34">
                  <a:moveTo>
                    <a:pt x="0" y="33"/>
                  </a:moveTo>
                  <a:lnTo>
                    <a:pt x="9" y="0"/>
                  </a:lnTo>
                  <a:lnTo>
                    <a:pt x="24" y="0"/>
                  </a:lnTo>
                  <a:lnTo>
                    <a:pt x="39" y="33"/>
                  </a:lnTo>
                  <a:lnTo>
                    <a:pt x="0" y="33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9" name="Oval 60"/>
            <p:cNvSpPr>
              <a:spLocks noChangeArrowheads="1"/>
            </p:cNvSpPr>
            <p:nvPr/>
          </p:nvSpPr>
          <p:spPr bwMode="auto">
            <a:xfrm>
              <a:off x="6472238" y="4445000"/>
              <a:ext cx="211137" cy="22542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9pPr>
            </a:lstStyle>
            <a:p>
              <a:pPr eaLnBrk="1" hangingPunct="1"/>
              <a:endParaRPr lang="pt-BR" altLang="pt-BR"/>
            </a:p>
          </p:txBody>
        </p:sp>
        <p:sp>
          <p:nvSpPr>
            <p:cNvPr id="60" name="Freeform 61"/>
            <p:cNvSpPr>
              <a:spLocks/>
            </p:cNvSpPr>
            <p:nvPr/>
          </p:nvSpPr>
          <p:spPr bwMode="auto">
            <a:xfrm>
              <a:off x="3605213" y="333375"/>
              <a:ext cx="1004887" cy="1011238"/>
            </a:xfrm>
            <a:custGeom>
              <a:avLst/>
              <a:gdLst>
                <a:gd name="T0" fmla="*/ 2147483647 w 243"/>
                <a:gd name="T1" fmla="*/ 2147483647 h 335"/>
                <a:gd name="T2" fmla="*/ 2147483647 w 243"/>
                <a:gd name="T3" fmla="*/ 2147483647 h 335"/>
                <a:gd name="T4" fmla="*/ 2147483647 w 243"/>
                <a:gd name="T5" fmla="*/ 2147483647 h 335"/>
                <a:gd name="T6" fmla="*/ 2147483647 w 243"/>
                <a:gd name="T7" fmla="*/ 2147483647 h 335"/>
                <a:gd name="T8" fmla="*/ 2147483647 w 243"/>
                <a:gd name="T9" fmla="*/ 2147483647 h 335"/>
                <a:gd name="T10" fmla="*/ 2147483647 w 243"/>
                <a:gd name="T11" fmla="*/ 2147483647 h 335"/>
                <a:gd name="T12" fmla="*/ 2147483647 w 243"/>
                <a:gd name="T13" fmla="*/ 2147483647 h 335"/>
                <a:gd name="T14" fmla="*/ 2147483647 w 243"/>
                <a:gd name="T15" fmla="*/ 2147483647 h 335"/>
                <a:gd name="T16" fmla="*/ 2147483647 w 243"/>
                <a:gd name="T17" fmla="*/ 2147483647 h 335"/>
                <a:gd name="T18" fmla="*/ 2147483647 w 243"/>
                <a:gd name="T19" fmla="*/ 2147483647 h 335"/>
                <a:gd name="T20" fmla="*/ 2147483647 w 243"/>
                <a:gd name="T21" fmla="*/ 2147483647 h 335"/>
                <a:gd name="T22" fmla="*/ 2147483647 w 243"/>
                <a:gd name="T23" fmla="*/ 2147483647 h 335"/>
                <a:gd name="T24" fmla="*/ 2147483647 w 243"/>
                <a:gd name="T25" fmla="*/ 2147483647 h 335"/>
                <a:gd name="T26" fmla="*/ 2147483647 w 243"/>
                <a:gd name="T27" fmla="*/ 2147483647 h 335"/>
                <a:gd name="T28" fmla="*/ 2147483647 w 243"/>
                <a:gd name="T29" fmla="*/ 2147483647 h 335"/>
                <a:gd name="T30" fmla="*/ 2147483647 w 243"/>
                <a:gd name="T31" fmla="*/ 2147483647 h 335"/>
                <a:gd name="T32" fmla="*/ 2147483647 w 243"/>
                <a:gd name="T33" fmla="*/ 2147483647 h 335"/>
                <a:gd name="T34" fmla="*/ 2147483647 w 243"/>
                <a:gd name="T35" fmla="*/ 2147483647 h 335"/>
                <a:gd name="T36" fmla="*/ 2147483647 w 243"/>
                <a:gd name="T37" fmla="*/ 2147483647 h 335"/>
                <a:gd name="T38" fmla="*/ 0 w 243"/>
                <a:gd name="T39" fmla="*/ 2147483647 h 335"/>
                <a:gd name="T40" fmla="*/ 2147483647 w 243"/>
                <a:gd name="T41" fmla="*/ 2147483647 h 335"/>
                <a:gd name="T42" fmla="*/ 2147483647 w 243"/>
                <a:gd name="T43" fmla="*/ 2147483647 h 335"/>
                <a:gd name="T44" fmla="*/ 2147483647 w 243"/>
                <a:gd name="T45" fmla="*/ 2147483647 h 335"/>
                <a:gd name="T46" fmla="*/ 2147483647 w 243"/>
                <a:gd name="T47" fmla="*/ 2147483647 h 335"/>
                <a:gd name="T48" fmla="*/ 2147483647 w 243"/>
                <a:gd name="T49" fmla="*/ 2147483647 h 335"/>
                <a:gd name="T50" fmla="*/ 2147483647 w 243"/>
                <a:gd name="T51" fmla="*/ 2147483647 h 335"/>
                <a:gd name="T52" fmla="*/ 2147483647 w 243"/>
                <a:gd name="T53" fmla="*/ 0 h 335"/>
                <a:gd name="T54" fmla="*/ 2147483647 w 243"/>
                <a:gd name="T55" fmla="*/ 2147483647 h 335"/>
                <a:gd name="T56" fmla="*/ 2147483647 w 243"/>
                <a:gd name="T57" fmla="*/ 2147483647 h 335"/>
                <a:gd name="T58" fmla="*/ 2147483647 w 243"/>
                <a:gd name="T59" fmla="*/ 2147483647 h 335"/>
                <a:gd name="T60" fmla="*/ 2147483647 w 243"/>
                <a:gd name="T61" fmla="*/ 2147483647 h 335"/>
                <a:gd name="T62" fmla="*/ 2147483647 w 243"/>
                <a:gd name="T63" fmla="*/ 2147483647 h 335"/>
                <a:gd name="T64" fmla="*/ 2147483647 w 243"/>
                <a:gd name="T65" fmla="*/ 2147483647 h 335"/>
                <a:gd name="T66" fmla="*/ 2147483647 w 243"/>
                <a:gd name="T67" fmla="*/ 2147483647 h 335"/>
                <a:gd name="T68" fmla="*/ 2147483647 w 243"/>
                <a:gd name="T69" fmla="*/ 2147483647 h 335"/>
                <a:gd name="T70" fmla="*/ 2147483647 w 243"/>
                <a:gd name="T71" fmla="*/ 2147483647 h 335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243" h="335">
                  <a:moveTo>
                    <a:pt x="242" y="274"/>
                  </a:moveTo>
                  <a:lnTo>
                    <a:pt x="199" y="274"/>
                  </a:lnTo>
                  <a:lnTo>
                    <a:pt x="185" y="285"/>
                  </a:lnTo>
                  <a:lnTo>
                    <a:pt x="185" y="301"/>
                  </a:lnTo>
                  <a:lnTo>
                    <a:pt x="170" y="317"/>
                  </a:lnTo>
                  <a:lnTo>
                    <a:pt x="161" y="317"/>
                  </a:lnTo>
                  <a:lnTo>
                    <a:pt x="147" y="301"/>
                  </a:lnTo>
                  <a:lnTo>
                    <a:pt x="132" y="301"/>
                  </a:lnTo>
                  <a:lnTo>
                    <a:pt x="118" y="334"/>
                  </a:lnTo>
                  <a:lnTo>
                    <a:pt x="90" y="317"/>
                  </a:lnTo>
                  <a:lnTo>
                    <a:pt x="80" y="301"/>
                  </a:lnTo>
                  <a:lnTo>
                    <a:pt x="90" y="285"/>
                  </a:lnTo>
                  <a:lnTo>
                    <a:pt x="90" y="242"/>
                  </a:lnTo>
                  <a:lnTo>
                    <a:pt x="80" y="209"/>
                  </a:lnTo>
                  <a:lnTo>
                    <a:pt x="80" y="182"/>
                  </a:lnTo>
                  <a:lnTo>
                    <a:pt x="66" y="166"/>
                  </a:lnTo>
                  <a:lnTo>
                    <a:pt x="38" y="150"/>
                  </a:lnTo>
                  <a:lnTo>
                    <a:pt x="23" y="118"/>
                  </a:lnTo>
                  <a:lnTo>
                    <a:pt x="23" y="91"/>
                  </a:lnTo>
                  <a:lnTo>
                    <a:pt x="0" y="74"/>
                  </a:lnTo>
                  <a:lnTo>
                    <a:pt x="9" y="58"/>
                  </a:lnTo>
                  <a:lnTo>
                    <a:pt x="66" y="74"/>
                  </a:lnTo>
                  <a:lnTo>
                    <a:pt x="80" y="74"/>
                  </a:lnTo>
                  <a:lnTo>
                    <a:pt x="90" y="91"/>
                  </a:lnTo>
                  <a:lnTo>
                    <a:pt x="104" y="58"/>
                  </a:lnTo>
                  <a:lnTo>
                    <a:pt x="161" y="26"/>
                  </a:lnTo>
                  <a:lnTo>
                    <a:pt x="161" y="0"/>
                  </a:lnTo>
                  <a:lnTo>
                    <a:pt x="185" y="10"/>
                  </a:lnTo>
                  <a:lnTo>
                    <a:pt x="185" y="42"/>
                  </a:lnTo>
                  <a:lnTo>
                    <a:pt x="199" y="42"/>
                  </a:lnTo>
                  <a:lnTo>
                    <a:pt x="213" y="74"/>
                  </a:lnTo>
                  <a:lnTo>
                    <a:pt x="199" y="118"/>
                  </a:lnTo>
                  <a:lnTo>
                    <a:pt x="213" y="182"/>
                  </a:lnTo>
                  <a:lnTo>
                    <a:pt x="227" y="193"/>
                  </a:lnTo>
                  <a:lnTo>
                    <a:pt x="242" y="242"/>
                  </a:lnTo>
                  <a:lnTo>
                    <a:pt x="242" y="274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61" name="Line 76"/>
            <p:cNvSpPr>
              <a:spLocks noChangeShapeType="1"/>
            </p:cNvSpPr>
            <p:nvPr/>
          </p:nvSpPr>
          <p:spPr bwMode="auto">
            <a:xfrm>
              <a:off x="6038850" y="4078288"/>
              <a:ext cx="150813" cy="15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62" name="Line 77"/>
            <p:cNvSpPr>
              <a:spLocks noChangeShapeType="1"/>
            </p:cNvSpPr>
            <p:nvPr/>
          </p:nvSpPr>
          <p:spPr bwMode="auto">
            <a:xfrm flipV="1">
              <a:off x="5934075" y="4078288"/>
              <a:ext cx="11430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63" name="Line 78"/>
            <p:cNvSpPr>
              <a:spLocks noChangeShapeType="1"/>
            </p:cNvSpPr>
            <p:nvPr/>
          </p:nvSpPr>
          <p:spPr bwMode="auto">
            <a:xfrm rot="163661" flipH="1">
              <a:off x="6038850" y="4078288"/>
              <a:ext cx="200025" cy="47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64" name="Rectangle 93"/>
            <p:cNvSpPr>
              <a:spLocks noChangeArrowheads="1"/>
            </p:cNvSpPr>
            <p:nvPr/>
          </p:nvSpPr>
          <p:spPr bwMode="auto">
            <a:xfrm>
              <a:off x="1055688" y="3298825"/>
              <a:ext cx="142875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9pPr>
            </a:lstStyle>
            <a:p>
              <a:pPr eaLnBrk="1" hangingPunct="1">
                <a:lnSpc>
                  <a:spcPct val="130000"/>
                </a:lnSpc>
              </a:pPr>
              <a:r>
                <a:rPr lang="en-US" altLang="pt-BR" dirty="0" smtClean="0">
                  <a:latin typeface="Calibri" pitchFamily="34" charset="0"/>
                </a:rPr>
                <a:t>STFC </a:t>
              </a:r>
              <a:r>
                <a:rPr lang="en-US" altLang="pt-BR" dirty="0">
                  <a:latin typeface="Calibri" pitchFamily="34" charset="0"/>
                </a:rPr>
                <a:t>e SCM</a:t>
              </a:r>
              <a:endParaRPr lang="pt-BR" altLang="pt-BR" dirty="0">
                <a:latin typeface="Calibri" pitchFamily="34" charset="0"/>
              </a:endParaRPr>
            </a:p>
          </p:txBody>
        </p:sp>
        <p:sp>
          <p:nvSpPr>
            <p:cNvPr id="65" name="Rectangle 112"/>
            <p:cNvSpPr>
              <a:spLocks noChangeArrowheads="1"/>
            </p:cNvSpPr>
            <p:nvPr/>
          </p:nvSpPr>
          <p:spPr bwMode="auto">
            <a:xfrm>
              <a:off x="179388" y="3328988"/>
              <a:ext cx="862012" cy="325437"/>
            </a:xfrm>
            <a:prstGeom prst="rect">
              <a:avLst/>
            </a:prstGeom>
            <a:solidFill>
              <a:srgbClr val="FF0000"/>
            </a:solidFill>
            <a:ln w="19050" cap="rnd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9pPr>
            </a:lstStyle>
            <a:p>
              <a:pPr algn="ctr" eaLnBrk="1" hangingPunct="1"/>
              <a:endParaRPr lang="pt-BR" altLang="pt-BR" sz="800">
                <a:solidFill>
                  <a:schemeClr val="bg1"/>
                </a:solidFill>
                <a:latin typeface="Verdana" pitchFamily="34" charset="0"/>
              </a:endParaRPr>
            </a:p>
          </p:txBody>
        </p:sp>
        <p:sp>
          <p:nvSpPr>
            <p:cNvPr id="66" name="Rectangle 112"/>
            <p:cNvSpPr>
              <a:spLocks noChangeArrowheads="1"/>
            </p:cNvSpPr>
            <p:nvPr/>
          </p:nvSpPr>
          <p:spPr bwMode="auto">
            <a:xfrm>
              <a:off x="184150" y="3824288"/>
              <a:ext cx="862013" cy="325437"/>
            </a:xfrm>
            <a:prstGeom prst="rect">
              <a:avLst/>
            </a:prstGeom>
            <a:solidFill>
              <a:srgbClr val="FFFF00"/>
            </a:solidFill>
            <a:ln w="19050" cap="rnd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9pPr>
            </a:lstStyle>
            <a:p>
              <a:pPr algn="ctr" eaLnBrk="1" hangingPunct="1"/>
              <a:endParaRPr lang="pt-BR" altLang="pt-BR" sz="800">
                <a:solidFill>
                  <a:schemeClr val="bg1"/>
                </a:solidFill>
                <a:latin typeface="Verdana" pitchFamily="34" charset="0"/>
              </a:endParaRPr>
            </a:p>
          </p:txBody>
        </p:sp>
        <p:sp>
          <p:nvSpPr>
            <p:cNvPr id="67" name="Rectangle 112"/>
            <p:cNvSpPr>
              <a:spLocks noChangeArrowheads="1"/>
            </p:cNvSpPr>
            <p:nvPr/>
          </p:nvSpPr>
          <p:spPr bwMode="auto">
            <a:xfrm>
              <a:off x="193675" y="4310062"/>
              <a:ext cx="862013" cy="325438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19050" cap="rnd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pt-BR" sz="800">
                <a:solidFill>
                  <a:schemeClr val="bg1"/>
                </a:solidFill>
                <a:latin typeface="Verdana" pitchFamily="34" charset="0"/>
              </a:endParaRPr>
            </a:p>
          </p:txBody>
        </p:sp>
        <p:sp>
          <p:nvSpPr>
            <p:cNvPr id="68" name="Rectangle 93"/>
            <p:cNvSpPr>
              <a:spLocks noChangeArrowheads="1"/>
            </p:cNvSpPr>
            <p:nvPr/>
          </p:nvSpPr>
          <p:spPr bwMode="auto">
            <a:xfrm>
              <a:off x="1055688" y="3783013"/>
              <a:ext cx="2370137" cy="3984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9pPr>
            </a:lstStyle>
            <a:p>
              <a:pPr eaLnBrk="1" hangingPunct="1">
                <a:lnSpc>
                  <a:spcPct val="130000"/>
                </a:lnSpc>
              </a:pPr>
              <a:r>
                <a:rPr lang="en-US" altLang="pt-BR" dirty="0" smtClean="0">
                  <a:latin typeface="Calibri" pitchFamily="34" charset="0"/>
                </a:rPr>
                <a:t>STFC </a:t>
              </a:r>
              <a:r>
                <a:rPr lang="en-US" altLang="pt-BR" dirty="0">
                  <a:latin typeface="Calibri" pitchFamily="34" charset="0"/>
                </a:rPr>
                <a:t>e SCM</a:t>
              </a:r>
              <a:endParaRPr lang="pt-BR" altLang="pt-BR" dirty="0">
                <a:latin typeface="Calibri" pitchFamily="34" charset="0"/>
              </a:endParaRPr>
            </a:p>
          </p:txBody>
        </p:sp>
        <p:sp>
          <p:nvSpPr>
            <p:cNvPr id="69" name="Rectangle 93"/>
            <p:cNvSpPr>
              <a:spLocks noChangeArrowheads="1"/>
            </p:cNvSpPr>
            <p:nvPr/>
          </p:nvSpPr>
          <p:spPr bwMode="auto">
            <a:xfrm>
              <a:off x="1063625" y="4273550"/>
              <a:ext cx="1852613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9pPr>
            </a:lstStyle>
            <a:p>
              <a:pPr eaLnBrk="1" hangingPunct="1">
                <a:lnSpc>
                  <a:spcPct val="130000"/>
                </a:lnSpc>
              </a:pPr>
              <a:r>
                <a:rPr lang="en-US" altLang="pt-BR">
                  <a:latin typeface="Calibri" pitchFamily="34" charset="0"/>
                </a:rPr>
                <a:t>STFC e SCM</a:t>
              </a:r>
              <a:endParaRPr lang="pt-BR" altLang="pt-BR">
                <a:latin typeface="Calibri" pitchFamily="34" charset="0"/>
              </a:endParaRPr>
            </a:p>
          </p:txBody>
        </p:sp>
        <p:cxnSp>
          <p:nvCxnSpPr>
            <p:cNvPr id="70" name="Conector reto 69"/>
            <p:cNvCxnSpPr>
              <a:stCxn id="59" idx="5"/>
            </p:cNvCxnSpPr>
            <p:nvPr/>
          </p:nvCxnSpPr>
          <p:spPr>
            <a:xfrm>
              <a:off x="6651625" y="4637087"/>
              <a:ext cx="407988" cy="46196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Rectangle 93"/>
            <p:cNvSpPr>
              <a:spLocks noChangeArrowheads="1"/>
            </p:cNvSpPr>
            <p:nvPr/>
          </p:nvSpPr>
          <p:spPr bwMode="auto">
            <a:xfrm>
              <a:off x="7081838" y="5100638"/>
              <a:ext cx="1608137" cy="603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9pPr>
            </a:lstStyle>
            <a:p>
              <a:pPr eaLnBrk="1" hangingPunct="1">
                <a:lnSpc>
                  <a:spcPct val="130000"/>
                </a:lnSpc>
              </a:pPr>
              <a:r>
                <a:rPr lang="en-US" altLang="pt-BR" sz="1400">
                  <a:latin typeface="Calibri" pitchFamily="34" charset="0"/>
                </a:rPr>
                <a:t>Áreas de Registro 11 e 12</a:t>
              </a:r>
              <a:endParaRPr lang="pt-BR" altLang="pt-BR" sz="1400">
                <a:latin typeface="Calibri" pitchFamily="34" charset="0"/>
              </a:endParaRPr>
            </a:p>
          </p:txBody>
        </p:sp>
        <p:sp>
          <p:nvSpPr>
            <p:cNvPr id="72" name="Retângulo 71"/>
            <p:cNvSpPr/>
            <p:nvPr/>
          </p:nvSpPr>
          <p:spPr>
            <a:xfrm>
              <a:off x="6472238" y="3397250"/>
              <a:ext cx="130175" cy="46037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3175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  <p:sp>
          <p:nvSpPr>
            <p:cNvPr id="73" name="Rectangle 93"/>
            <p:cNvSpPr>
              <a:spLocks noChangeArrowheads="1"/>
            </p:cNvSpPr>
            <p:nvPr/>
          </p:nvSpPr>
          <p:spPr bwMode="auto">
            <a:xfrm>
              <a:off x="3059113" y="1647825"/>
              <a:ext cx="1428750" cy="3984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9pPr>
            </a:lstStyle>
            <a:p>
              <a:pPr algn="ctr" eaLnBrk="1" hangingPunct="1">
                <a:lnSpc>
                  <a:spcPct val="130000"/>
                </a:lnSpc>
              </a:pPr>
              <a:r>
                <a:rPr lang="en-US" altLang="pt-BR" sz="1600">
                  <a:solidFill>
                    <a:schemeClr val="bg1"/>
                  </a:solidFill>
                  <a:latin typeface="Calibri" pitchFamily="34" charset="0"/>
                </a:rPr>
                <a:t>CLARO</a:t>
              </a:r>
              <a:endParaRPr lang="pt-BR" altLang="pt-BR" sz="1600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74" name="Rectangle 93"/>
            <p:cNvSpPr>
              <a:spLocks noChangeArrowheads="1"/>
            </p:cNvSpPr>
            <p:nvPr/>
          </p:nvSpPr>
          <p:spPr bwMode="auto">
            <a:xfrm>
              <a:off x="4943475" y="1647825"/>
              <a:ext cx="142875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9pPr>
            </a:lstStyle>
            <a:p>
              <a:pPr algn="ctr" eaLnBrk="1" hangingPunct="1">
                <a:lnSpc>
                  <a:spcPct val="130000"/>
                </a:lnSpc>
              </a:pPr>
              <a:r>
                <a:rPr lang="en-US" altLang="pt-BR" sz="1600">
                  <a:solidFill>
                    <a:schemeClr val="bg1"/>
                  </a:solidFill>
                  <a:latin typeface="Calibri" pitchFamily="34" charset="0"/>
                </a:rPr>
                <a:t>CLARO</a:t>
              </a:r>
              <a:endParaRPr lang="pt-BR" altLang="pt-BR" sz="1600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75" name="Rectangle 93"/>
            <p:cNvSpPr>
              <a:spLocks noChangeArrowheads="1"/>
            </p:cNvSpPr>
            <p:nvPr/>
          </p:nvSpPr>
          <p:spPr bwMode="auto">
            <a:xfrm>
              <a:off x="2063750" y="2446338"/>
              <a:ext cx="142875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9pPr>
            </a:lstStyle>
            <a:p>
              <a:pPr algn="ctr" eaLnBrk="1" hangingPunct="1">
                <a:lnSpc>
                  <a:spcPct val="130000"/>
                </a:lnSpc>
              </a:pPr>
              <a:r>
                <a:rPr lang="en-US" altLang="pt-BR" sz="1000">
                  <a:solidFill>
                    <a:schemeClr val="bg1"/>
                  </a:solidFill>
                  <a:latin typeface="Calibri" pitchFamily="34" charset="0"/>
                </a:rPr>
                <a:t>CLARO</a:t>
              </a:r>
              <a:endParaRPr lang="pt-BR" altLang="pt-BR" sz="1000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76" name="Rectangle 93"/>
            <p:cNvSpPr>
              <a:spLocks noChangeArrowheads="1"/>
            </p:cNvSpPr>
            <p:nvPr/>
          </p:nvSpPr>
          <p:spPr bwMode="auto">
            <a:xfrm>
              <a:off x="3348038" y="2671763"/>
              <a:ext cx="1427162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9pPr>
            </a:lstStyle>
            <a:p>
              <a:pPr algn="ctr" eaLnBrk="1" hangingPunct="1">
                <a:lnSpc>
                  <a:spcPct val="130000"/>
                </a:lnSpc>
              </a:pPr>
              <a:r>
                <a:rPr lang="en-US" altLang="pt-BR" sz="1000">
                  <a:solidFill>
                    <a:schemeClr val="bg1"/>
                  </a:solidFill>
                  <a:latin typeface="Calibri" pitchFamily="34" charset="0"/>
                </a:rPr>
                <a:t>CLARO</a:t>
              </a:r>
              <a:endParaRPr lang="pt-BR" altLang="pt-BR" sz="1000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77" name="Rectangle 93"/>
            <p:cNvSpPr>
              <a:spLocks noChangeArrowheads="1"/>
            </p:cNvSpPr>
            <p:nvPr/>
          </p:nvSpPr>
          <p:spPr bwMode="auto">
            <a:xfrm>
              <a:off x="3492500" y="623888"/>
              <a:ext cx="1427163" cy="3984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9pPr>
            </a:lstStyle>
            <a:p>
              <a:pPr algn="ctr" eaLnBrk="1" hangingPunct="1">
                <a:lnSpc>
                  <a:spcPct val="130000"/>
                </a:lnSpc>
              </a:pPr>
              <a:r>
                <a:rPr lang="en-US" altLang="pt-BR" sz="1000">
                  <a:solidFill>
                    <a:schemeClr val="bg1"/>
                  </a:solidFill>
                  <a:latin typeface="Calibri" pitchFamily="34" charset="0"/>
                </a:rPr>
                <a:t>CLARO</a:t>
              </a:r>
              <a:endParaRPr lang="pt-BR" altLang="pt-BR" sz="1000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78" name="Rectangle 93"/>
            <p:cNvSpPr>
              <a:spLocks noChangeArrowheads="1"/>
            </p:cNvSpPr>
            <p:nvPr/>
          </p:nvSpPr>
          <p:spPr bwMode="auto">
            <a:xfrm>
              <a:off x="5087938" y="692150"/>
              <a:ext cx="1428750" cy="3984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9pPr>
            </a:lstStyle>
            <a:p>
              <a:pPr algn="ctr" eaLnBrk="1" hangingPunct="1">
                <a:lnSpc>
                  <a:spcPct val="130000"/>
                </a:lnSpc>
              </a:pPr>
              <a:r>
                <a:rPr lang="en-US" altLang="pt-BR" sz="1000">
                  <a:solidFill>
                    <a:schemeClr val="bg1"/>
                  </a:solidFill>
                  <a:latin typeface="Calibri" pitchFamily="34" charset="0"/>
                </a:rPr>
                <a:t>CLARO</a:t>
              </a:r>
              <a:endParaRPr lang="pt-BR" altLang="pt-BR" sz="1000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79" name="Rectangle 93"/>
            <p:cNvSpPr>
              <a:spLocks noChangeArrowheads="1"/>
            </p:cNvSpPr>
            <p:nvPr/>
          </p:nvSpPr>
          <p:spPr bwMode="auto">
            <a:xfrm>
              <a:off x="6227763" y="1587500"/>
              <a:ext cx="1428750" cy="3984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9pPr>
            </a:lstStyle>
            <a:p>
              <a:pPr algn="ctr" eaLnBrk="1" hangingPunct="1">
                <a:lnSpc>
                  <a:spcPct val="130000"/>
                </a:lnSpc>
              </a:pPr>
              <a:r>
                <a:rPr lang="en-US" altLang="pt-BR" sz="1000">
                  <a:solidFill>
                    <a:schemeClr val="bg1"/>
                  </a:solidFill>
                  <a:latin typeface="Calibri" pitchFamily="34" charset="0"/>
                </a:rPr>
                <a:t>CLARO</a:t>
              </a:r>
              <a:endParaRPr lang="pt-BR" altLang="pt-BR" sz="1000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80" name="Rectangle 93"/>
            <p:cNvSpPr>
              <a:spLocks noChangeArrowheads="1"/>
            </p:cNvSpPr>
            <p:nvPr/>
          </p:nvSpPr>
          <p:spPr bwMode="auto">
            <a:xfrm>
              <a:off x="5684838" y="2473325"/>
              <a:ext cx="1427162" cy="3984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9pPr>
            </a:lstStyle>
            <a:p>
              <a:pPr algn="ctr" eaLnBrk="1" hangingPunct="1">
                <a:lnSpc>
                  <a:spcPct val="130000"/>
                </a:lnSpc>
              </a:pPr>
              <a:r>
                <a:rPr lang="en-US" altLang="pt-BR" sz="1000">
                  <a:solidFill>
                    <a:schemeClr val="bg1"/>
                  </a:solidFill>
                  <a:latin typeface="Calibri" pitchFamily="34" charset="0"/>
                </a:rPr>
                <a:t>CLARO</a:t>
              </a:r>
              <a:endParaRPr lang="pt-BR" altLang="pt-BR" sz="1000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81" name="Rectangle 93"/>
            <p:cNvSpPr>
              <a:spLocks noChangeArrowheads="1"/>
            </p:cNvSpPr>
            <p:nvPr/>
          </p:nvSpPr>
          <p:spPr bwMode="auto">
            <a:xfrm>
              <a:off x="6756400" y="2736850"/>
              <a:ext cx="1427163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9pPr>
            </a:lstStyle>
            <a:p>
              <a:pPr algn="ctr" eaLnBrk="1" hangingPunct="1">
                <a:lnSpc>
                  <a:spcPct val="130000"/>
                </a:lnSpc>
              </a:pPr>
              <a:r>
                <a:rPr lang="en-US" altLang="pt-BR" sz="1600">
                  <a:solidFill>
                    <a:schemeClr val="bg1"/>
                  </a:solidFill>
                  <a:latin typeface="Calibri" pitchFamily="34" charset="0"/>
                </a:rPr>
                <a:t>CLARO</a:t>
              </a:r>
              <a:endParaRPr lang="pt-BR" altLang="pt-BR" sz="1600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82" name="Rectangle 93"/>
            <p:cNvSpPr>
              <a:spLocks noChangeArrowheads="1"/>
            </p:cNvSpPr>
            <p:nvPr/>
          </p:nvSpPr>
          <p:spPr bwMode="auto">
            <a:xfrm>
              <a:off x="5684838" y="4221163"/>
              <a:ext cx="1427162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9pPr>
            </a:lstStyle>
            <a:p>
              <a:pPr algn="ctr" eaLnBrk="1" hangingPunct="1">
                <a:lnSpc>
                  <a:spcPct val="130000"/>
                </a:lnSpc>
              </a:pPr>
              <a:r>
                <a:rPr lang="en-US" altLang="pt-BR" sz="1000">
                  <a:solidFill>
                    <a:schemeClr val="bg1"/>
                  </a:solidFill>
                  <a:latin typeface="Calibri" pitchFamily="34" charset="0"/>
                </a:rPr>
                <a:t>VIVO e </a:t>
              </a:r>
            </a:p>
            <a:p>
              <a:pPr algn="ctr" eaLnBrk="1" hangingPunct="1">
                <a:lnSpc>
                  <a:spcPct val="130000"/>
                </a:lnSpc>
              </a:pPr>
              <a:r>
                <a:rPr lang="en-US" altLang="pt-BR" sz="1000">
                  <a:solidFill>
                    <a:schemeClr val="bg1"/>
                  </a:solidFill>
                  <a:latin typeface="Calibri" pitchFamily="34" charset="0"/>
                </a:rPr>
                <a:t>CLARO</a:t>
              </a:r>
              <a:endParaRPr lang="pt-BR" altLang="pt-BR" sz="1000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83" name="Rectangle 93"/>
            <p:cNvSpPr>
              <a:spLocks noChangeArrowheads="1"/>
            </p:cNvSpPr>
            <p:nvPr/>
          </p:nvSpPr>
          <p:spPr bwMode="auto">
            <a:xfrm>
              <a:off x="7248525" y="3908425"/>
              <a:ext cx="1427163" cy="3984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9pPr>
            </a:lstStyle>
            <a:p>
              <a:pPr algn="ctr" eaLnBrk="1" hangingPunct="1">
                <a:lnSpc>
                  <a:spcPct val="130000"/>
                </a:lnSpc>
              </a:pPr>
              <a:r>
                <a:rPr lang="en-US" altLang="pt-BR" sz="1000">
                  <a:latin typeface="Calibri" pitchFamily="34" charset="0"/>
                </a:rPr>
                <a:t>TIM</a:t>
              </a:r>
              <a:endParaRPr lang="pt-BR" altLang="pt-BR" sz="1000">
                <a:latin typeface="Calibri" pitchFamily="34" charset="0"/>
              </a:endParaRPr>
            </a:p>
          </p:txBody>
        </p:sp>
        <p:sp>
          <p:nvSpPr>
            <p:cNvPr id="84" name="Rectangle 93"/>
            <p:cNvSpPr>
              <a:spLocks noChangeArrowheads="1"/>
            </p:cNvSpPr>
            <p:nvPr/>
          </p:nvSpPr>
          <p:spPr bwMode="auto">
            <a:xfrm>
              <a:off x="6948488" y="4398963"/>
              <a:ext cx="1427162" cy="3984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9pPr>
            </a:lstStyle>
            <a:p>
              <a:pPr algn="ctr" eaLnBrk="1" hangingPunct="1">
                <a:lnSpc>
                  <a:spcPct val="130000"/>
                </a:lnSpc>
              </a:pPr>
              <a:r>
                <a:rPr lang="en-US" altLang="pt-BR" sz="1000">
                  <a:latin typeface="Calibri" pitchFamily="34" charset="0"/>
                </a:rPr>
                <a:t>TIM</a:t>
              </a:r>
              <a:endParaRPr lang="pt-BR" altLang="pt-BR" sz="1000">
                <a:latin typeface="Calibri" pitchFamily="34" charset="0"/>
              </a:endParaRPr>
            </a:p>
          </p:txBody>
        </p:sp>
        <p:sp>
          <p:nvSpPr>
            <p:cNvPr id="85" name="Rectangle 93"/>
            <p:cNvSpPr>
              <a:spLocks noChangeArrowheads="1"/>
            </p:cNvSpPr>
            <p:nvPr/>
          </p:nvSpPr>
          <p:spPr bwMode="auto">
            <a:xfrm>
              <a:off x="5254625" y="4618038"/>
              <a:ext cx="1428750" cy="3984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9pPr>
            </a:lstStyle>
            <a:p>
              <a:pPr algn="ctr" eaLnBrk="1" hangingPunct="1">
                <a:lnSpc>
                  <a:spcPct val="130000"/>
                </a:lnSpc>
              </a:pPr>
              <a:r>
                <a:rPr lang="en-US" altLang="pt-BR" sz="1000">
                  <a:latin typeface="Calibri" pitchFamily="34" charset="0"/>
                </a:rPr>
                <a:t>TIM</a:t>
              </a:r>
              <a:endParaRPr lang="pt-BR" altLang="pt-BR" sz="1000">
                <a:latin typeface="Calibri" pitchFamily="34" charset="0"/>
              </a:endParaRPr>
            </a:p>
          </p:txBody>
        </p:sp>
        <p:sp>
          <p:nvSpPr>
            <p:cNvPr id="86" name="Rectangle 93"/>
            <p:cNvSpPr>
              <a:spLocks noChangeArrowheads="1"/>
            </p:cNvSpPr>
            <p:nvPr/>
          </p:nvSpPr>
          <p:spPr bwMode="auto">
            <a:xfrm>
              <a:off x="5435600" y="4975225"/>
              <a:ext cx="1428750" cy="3984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9pPr>
            </a:lstStyle>
            <a:p>
              <a:pPr algn="ctr" eaLnBrk="1" hangingPunct="1">
                <a:lnSpc>
                  <a:spcPct val="130000"/>
                </a:lnSpc>
              </a:pPr>
              <a:r>
                <a:rPr lang="en-US" altLang="pt-BR" sz="1000">
                  <a:latin typeface="Calibri" pitchFamily="34" charset="0"/>
                </a:rPr>
                <a:t>TIM</a:t>
              </a:r>
              <a:endParaRPr lang="pt-BR" altLang="pt-BR" sz="1000">
                <a:latin typeface="Calibri" pitchFamily="34" charset="0"/>
              </a:endParaRPr>
            </a:p>
          </p:txBody>
        </p:sp>
        <p:sp>
          <p:nvSpPr>
            <p:cNvPr id="87" name="Rectangle 93"/>
            <p:cNvSpPr>
              <a:spLocks noChangeArrowheads="1"/>
            </p:cNvSpPr>
            <p:nvPr/>
          </p:nvSpPr>
          <p:spPr bwMode="auto">
            <a:xfrm>
              <a:off x="4454525" y="2935288"/>
              <a:ext cx="142875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9pPr>
            </a:lstStyle>
            <a:p>
              <a:pPr algn="ctr" eaLnBrk="1" hangingPunct="1">
                <a:lnSpc>
                  <a:spcPct val="130000"/>
                </a:lnSpc>
              </a:pPr>
              <a:r>
                <a:rPr lang="en-US" altLang="pt-BR" sz="1600">
                  <a:latin typeface="Calibri" pitchFamily="34" charset="0"/>
                </a:rPr>
                <a:t>OI</a:t>
              </a:r>
              <a:endParaRPr lang="pt-BR" altLang="pt-BR" sz="1600">
                <a:latin typeface="Calibri" pitchFamily="34" charset="0"/>
              </a:endParaRPr>
            </a:p>
          </p:txBody>
        </p:sp>
        <p:sp>
          <p:nvSpPr>
            <p:cNvPr id="88" name="Rectangle 93"/>
            <p:cNvSpPr>
              <a:spLocks noChangeArrowheads="1"/>
            </p:cNvSpPr>
            <p:nvPr/>
          </p:nvSpPr>
          <p:spPr bwMode="auto">
            <a:xfrm>
              <a:off x="5522913" y="3346450"/>
              <a:ext cx="1427162" cy="3984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9pPr>
            </a:lstStyle>
            <a:p>
              <a:pPr algn="ctr" eaLnBrk="1" hangingPunct="1">
                <a:lnSpc>
                  <a:spcPct val="130000"/>
                </a:lnSpc>
              </a:pPr>
              <a:r>
                <a:rPr lang="en-US" altLang="pt-BR" sz="1600">
                  <a:latin typeface="Calibri" pitchFamily="34" charset="0"/>
                </a:rPr>
                <a:t>OI</a:t>
              </a:r>
              <a:endParaRPr lang="pt-BR" altLang="pt-BR" sz="1600">
                <a:latin typeface="Calibri" pitchFamily="34" charset="0"/>
              </a:endParaRPr>
            </a:p>
          </p:txBody>
        </p:sp>
        <p:sp>
          <p:nvSpPr>
            <p:cNvPr id="89" name="Rectangle 93"/>
            <p:cNvSpPr>
              <a:spLocks noChangeArrowheads="1"/>
            </p:cNvSpPr>
            <p:nvPr/>
          </p:nvSpPr>
          <p:spPr bwMode="auto">
            <a:xfrm>
              <a:off x="4818063" y="3954463"/>
              <a:ext cx="1427162" cy="3984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9pPr>
            </a:lstStyle>
            <a:p>
              <a:pPr algn="ctr" eaLnBrk="1" hangingPunct="1">
                <a:lnSpc>
                  <a:spcPct val="130000"/>
                </a:lnSpc>
              </a:pPr>
              <a:r>
                <a:rPr lang="en-US" altLang="pt-BR" sz="1600">
                  <a:latin typeface="Calibri" pitchFamily="34" charset="0"/>
                </a:rPr>
                <a:t>OI</a:t>
              </a:r>
              <a:endParaRPr lang="pt-BR" altLang="pt-BR" sz="1600">
                <a:latin typeface="Calibri" pitchFamily="34" charset="0"/>
              </a:endParaRPr>
            </a:p>
          </p:txBody>
        </p:sp>
        <p:sp>
          <p:nvSpPr>
            <p:cNvPr id="90" name="Rectangle 93"/>
            <p:cNvSpPr>
              <a:spLocks noChangeArrowheads="1"/>
            </p:cNvSpPr>
            <p:nvPr/>
          </p:nvSpPr>
          <p:spPr bwMode="auto">
            <a:xfrm>
              <a:off x="5084763" y="5373688"/>
              <a:ext cx="142875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9pPr>
            </a:lstStyle>
            <a:p>
              <a:pPr algn="ctr" eaLnBrk="1" hangingPunct="1">
                <a:lnSpc>
                  <a:spcPct val="130000"/>
                </a:lnSpc>
              </a:pPr>
              <a:r>
                <a:rPr lang="en-US" altLang="pt-BR" sz="1600">
                  <a:latin typeface="Calibri" pitchFamily="34" charset="0"/>
                </a:rPr>
                <a:t>OI</a:t>
              </a:r>
              <a:endParaRPr lang="pt-BR" altLang="pt-BR" sz="1600">
                <a:latin typeface="Calibri" pitchFamily="34" charset="0"/>
              </a:endParaRPr>
            </a:p>
          </p:txBody>
        </p:sp>
        <p:sp>
          <p:nvSpPr>
            <p:cNvPr id="91" name="Rectangle 93"/>
            <p:cNvSpPr>
              <a:spLocks noChangeArrowheads="1"/>
            </p:cNvSpPr>
            <p:nvPr/>
          </p:nvSpPr>
          <p:spPr bwMode="auto">
            <a:xfrm>
              <a:off x="6397625" y="3654425"/>
              <a:ext cx="142875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9pPr>
            </a:lstStyle>
            <a:p>
              <a:pPr algn="ctr" eaLnBrk="1" hangingPunct="1">
                <a:lnSpc>
                  <a:spcPct val="130000"/>
                </a:lnSpc>
              </a:pPr>
              <a:r>
                <a:rPr lang="en-US" altLang="pt-BR" sz="1600">
                  <a:latin typeface="Calibri" pitchFamily="34" charset="0"/>
                </a:rPr>
                <a:t>VIVO</a:t>
              </a:r>
              <a:endParaRPr lang="pt-BR" altLang="pt-BR" sz="1600">
                <a:latin typeface="Calibri" pitchFamily="34" charset="0"/>
              </a:endParaRPr>
            </a:p>
          </p:txBody>
        </p:sp>
        <p:sp>
          <p:nvSpPr>
            <p:cNvPr id="92" name="Rectangle 93"/>
            <p:cNvSpPr>
              <a:spLocks noChangeArrowheads="1"/>
            </p:cNvSpPr>
            <p:nvPr/>
          </p:nvSpPr>
          <p:spPr bwMode="auto">
            <a:xfrm>
              <a:off x="6921500" y="1985963"/>
              <a:ext cx="890588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9pPr>
            </a:lstStyle>
            <a:p>
              <a:pPr algn="ctr" eaLnBrk="1" hangingPunct="1">
                <a:lnSpc>
                  <a:spcPct val="130000"/>
                </a:lnSpc>
              </a:pPr>
              <a:r>
                <a:rPr lang="en-US" altLang="pt-BR" sz="1400">
                  <a:latin typeface="Calibri" pitchFamily="34" charset="0"/>
                </a:rPr>
                <a:t>VIVO</a:t>
              </a:r>
              <a:endParaRPr lang="pt-BR" altLang="pt-BR" sz="1400">
                <a:latin typeface="Calibri" pitchFamily="34" charset="0"/>
              </a:endParaRPr>
            </a:p>
          </p:txBody>
        </p:sp>
        <p:sp>
          <p:nvSpPr>
            <p:cNvPr id="93" name="Rectangle 93"/>
            <p:cNvSpPr>
              <a:spLocks noChangeArrowheads="1"/>
            </p:cNvSpPr>
            <p:nvPr/>
          </p:nvSpPr>
          <p:spPr bwMode="auto">
            <a:xfrm>
              <a:off x="7464425" y="1666875"/>
              <a:ext cx="890588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9pPr>
            </a:lstStyle>
            <a:p>
              <a:pPr algn="ctr" eaLnBrk="1" hangingPunct="1">
                <a:lnSpc>
                  <a:spcPct val="130000"/>
                </a:lnSpc>
              </a:pPr>
              <a:r>
                <a:rPr lang="en-US" altLang="pt-BR" sz="1400">
                  <a:latin typeface="Calibri" pitchFamily="34" charset="0"/>
                </a:rPr>
                <a:t>VIVO</a:t>
              </a:r>
              <a:endParaRPr lang="pt-BR" altLang="pt-BR" sz="1400">
                <a:latin typeface="Calibri" pitchFamily="34" charset="0"/>
              </a:endParaRPr>
            </a:p>
          </p:txBody>
        </p:sp>
        <p:sp>
          <p:nvSpPr>
            <p:cNvPr id="94" name="Rectangle 93"/>
            <p:cNvSpPr>
              <a:spLocks noChangeArrowheads="1"/>
            </p:cNvSpPr>
            <p:nvPr/>
          </p:nvSpPr>
          <p:spPr bwMode="auto">
            <a:xfrm>
              <a:off x="8388350" y="1590675"/>
              <a:ext cx="903288" cy="3984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9pPr>
            </a:lstStyle>
            <a:p>
              <a:pPr algn="ctr" eaLnBrk="1" hangingPunct="1">
                <a:lnSpc>
                  <a:spcPct val="130000"/>
                </a:lnSpc>
              </a:pPr>
              <a:r>
                <a:rPr lang="en-US" altLang="pt-BR" sz="1000">
                  <a:latin typeface="Calibri" pitchFamily="34" charset="0"/>
                </a:rPr>
                <a:t>VIVO</a:t>
              </a:r>
              <a:endParaRPr lang="pt-BR" altLang="pt-BR" sz="1000">
                <a:latin typeface="Calibri" pitchFamily="34" charset="0"/>
              </a:endParaRPr>
            </a:p>
          </p:txBody>
        </p:sp>
        <p:sp>
          <p:nvSpPr>
            <p:cNvPr id="95" name="Rectangle 93"/>
            <p:cNvSpPr>
              <a:spLocks noChangeArrowheads="1"/>
            </p:cNvSpPr>
            <p:nvPr/>
          </p:nvSpPr>
          <p:spPr bwMode="auto">
            <a:xfrm>
              <a:off x="8459788" y="1844675"/>
              <a:ext cx="904875" cy="3984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9pPr>
            </a:lstStyle>
            <a:p>
              <a:pPr algn="ctr" eaLnBrk="1" hangingPunct="1">
                <a:lnSpc>
                  <a:spcPct val="130000"/>
                </a:lnSpc>
              </a:pPr>
              <a:r>
                <a:rPr lang="en-US" altLang="pt-BR" sz="1000">
                  <a:latin typeface="Calibri" pitchFamily="34" charset="0"/>
                </a:rPr>
                <a:t>VIVO</a:t>
              </a:r>
              <a:endParaRPr lang="pt-BR" altLang="pt-BR" sz="1000">
                <a:latin typeface="Calibri" pitchFamily="34" charset="0"/>
              </a:endParaRPr>
            </a:p>
          </p:txBody>
        </p:sp>
        <p:sp>
          <p:nvSpPr>
            <p:cNvPr id="96" name="Rectangle 93"/>
            <p:cNvSpPr>
              <a:spLocks noChangeArrowheads="1"/>
            </p:cNvSpPr>
            <p:nvPr/>
          </p:nvSpPr>
          <p:spPr bwMode="auto">
            <a:xfrm>
              <a:off x="8489950" y="2095500"/>
              <a:ext cx="904875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9pPr>
            </a:lstStyle>
            <a:p>
              <a:pPr algn="ctr" eaLnBrk="1" hangingPunct="1">
                <a:lnSpc>
                  <a:spcPct val="130000"/>
                </a:lnSpc>
              </a:pPr>
              <a:r>
                <a:rPr lang="en-US" altLang="pt-BR" sz="1000">
                  <a:latin typeface="Calibri" pitchFamily="34" charset="0"/>
                </a:rPr>
                <a:t>VIVO</a:t>
              </a:r>
              <a:endParaRPr lang="pt-BR" altLang="pt-BR" sz="1000">
                <a:latin typeface="Calibri" pitchFamily="34" charset="0"/>
              </a:endParaRPr>
            </a:p>
          </p:txBody>
        </p:sp>
        <p:sp>
          <p:nvSpPr>
            <p:cNvPr id="97" name="Rectangle 93"/>
            <p:cNvSpPr>
              <a:spLocks noChangeArrowheads="1"/>
            </p:cNvSpPr>
            <p:nvPr/>
          </p:nvSpPr>
          <p:spPr bwMode="auto">
            <a:xfrm>
              <a:off x="8316913" y="2382838"/>
              <a:ext cx="903287" cy="3984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9pPr>
            </a:lstStyle>
            <a:p>
              <a:pPr algn="ctr" eaLnBrk="1" hangingPunct="1">
                <a:lnSpc>
                  <a:spcPct val="130000"/>
                </a:lnSpc>
              </a:pPr>
              <a:r>
                <a:rPr lang="en-US" altLang="pt-BR" sz="1000">
                  <a:latin typeface="Calibri" pitchFamily="34" charset="0"/>
                </a:rPr>
                <a:t>VIVO</a:t>
              </a:r>
              <a:endParaRPr lang="pt-BR" altLang="pt-BR" sz="1000">
                <a:latin typeface="Calibri" pitchFamily="34" charset="0"/>
              </a:endParaRPr>
            </a:p>
          </p:txBody>
        </p:sp>
        <p:sp>
          <p:nvSpPr>
            <p:cNvPr id="98" name="Rectangle 93"/>
            <p:cNvSpPr>
              <a:spLocks noChangeArrowheads="1"/>
            </p:cNvSpPr>
            <p:nvPr/>
          </p:nvSpPr>
          <p:spPr bwMode="auto">
            <a:xfrm>
              <a:off x="8132763" y="2638425"/>
              <a:ext cx="903287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Microsoft Sans Serif" pitchFamily="34" charset="0"/>
                  <a:cs typeface="Times New Roman" pitchFamily="18" charset="0"/>
                </a:defRPr>
              </a:lvl9pPr>
            </a:lstStyle>
            <a:p>
              <a:pPr algn="ctr" eaLnBrk="1" hangingPunct="1">
                <a:lnSpc>
                  <a:spcPct val="130000"/>
                </a:lnSpc>
              </a:pPr>
              <a:r>
                <a:rPr lang="en-US" altLang="pt-BR" sz="1000">
                  <a:latin typeface="Calibri" pitchFamily="34" charset="0"/>
                </a:rPr>
                <a:t>VIVO</a:t>
              </a:r>
              <a:endParaRPr lang="pt-BR" altLang="pt-BR" sz="1000"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3235267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3"/>
          <p:cNvSpPr>
            <a:spLocks noChangeArrowheads="1"/>
          </p:cNvSpPr>
          <p:nvPr/>
        </p:nvSpPr>
        <p:spPr bwMode="auto">
          <a:xfrm>
            <a:off x="1371600" y="0"/>
            <a:ext cx="4929188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pt-BR" altLang="pt-BR" sz="1900" b="1" dirty="0" smtClean="0">
                <a:solidFill>
                  <a:srgbClr val="FFFF00"/>
                </a:solidFill>
                <a:latin typeface="Arial" charset="0"/>
              </a:rPr>
              <a:t>Banda Larga nas Escolas Públicas Urbanas - PBLE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683568" y="836712"/>
            <a:ext cx="74168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/>
              <a:t>63.285 escolas</a:t>
            </a:r>
            <a:r>
              <a:rPr lang="pt-BR" dirty="0" smtClean="0"/>
              <a:t> </a:t>
            </a:r>
            <a:r>
              <a:rPr lang="pt-BR" sz="2800" dirty="0" smtClean="0"/>
              <a:t>conectadas (Base: Junho/2015)</a:t>
            </a:r>
            <a:endParaRPr lang="pt-BR" sz="28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5579842" y="2102899"/>
            <a:ext cx="14418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Distribuição por velocidade</a:t>
            </a:r>
            <a:endParaRPr lang="pt-BR" dirty="0"/>
          </a:p>
        </p:txBody>
      </p:sp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795402349"/>
              </p:ext>
            </p:extLst>
          </p:nvPr>
        </p:nvGraphicFramePr>
        <p:xfrm>
          <a:off x="611560" y="2067624"/>
          <a:ext cx="6120680" cy="43137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Grá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260170770"/>
              </p:ext>
            </p:extLst>
          </p:nvPr>
        </p:nvGraphicFramePr>
        <p:xfrm>
          <a:off x="971600" y="2057400"/>
          <a:ext cx="6264696" cy="41799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CaixaDeTexto 8"/>
          <p:cNvSpPr txBox="1"/>
          <p:nvPr/>
        </p:nvSpPr>
        <p:spPr>
          <a:xfrm>
            <a:off x="251520" y="1359932"/>
            <a:ext cx="864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Termo Aditivo ao Termo de Autorização do Serviço de Comunicação Multimídia – Obrigação de conexão gratuita às escolas públicas urbanas até </a:t>
            </a:r>
            <a:r>
              <a:rPr lang="pt-BR" dirty="0"/>
              <a:t>31 de dezembro </a:t>
            </a:r>
            <a:r>
              <a:rPr lang="pt-BR" dirty="0" smtClean="0"/>
              <a:t>de 2025.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79972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833</TotalTime>
  <Words>892</Words>
  <Application>Microsoft Office PowerPoint</Application>
  <PresentationFormat>Apresentação na tela (4:3)</PresentationFormat>
  <Paragraphs>158</Paragraphs>
  <Slides>13</Slides>
  <Notes>13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4" baseType="lpstr">
      <vt:lpstr>1_Tema do Office</vt:lpstr>
      <vt:lpstr> </vt:lpstr>
      <vt:lpstr>Slide 2</vt:lpstr>
      <vt:lpstr>Slide 3</vt:lpstr>
      <vt:lpstr>Slide 4</vt:lpstr>
      <vt:lpstr>Atendimento à Área Rural</vt:lpstr>
      <vt:lpstr>Slide 6</vt:lpstr>
      <vt:lpstr>Slide 7</vt:lpstr>
      <vt:lpstr>Prestadoras e Outorgas – Edital 4G</vt:lpstr>
      <vt:lpstr>Slide 9</vt:lpstr>
      <vt:lpstr>Slide 10</vt:lpstr>
      <vt:lpstr>Slide 11</vt:lpstr>
      <vt:lpstr>Slide 12</vt:lpstr>
      <vt:lpstr>Slide 13</vt:lpstr>
    </vt:vector>
  </TitlesOfParts>
  <Company>Anatel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Edital de Licitação nº 004/2012/PVCP/SPV-Anatel Banda larga urbana e rural</dc:title>
  <dc:creator>Windows User</dc:creator>
  <cp:lastModifiedBy>Adriana Nunes Gomes</cp:lastModifiedBy>
  <cp:revision>237</cp:revision>
  <dcterms:created xsi:type="dcterms:W3CDTF">2015-06-11T18:38:11Z</dcterms:created>
  <dcterms:modified xsi:type="dcterms:W3CDTF">2015-09-08T19:13:47Z</dcterms:modified>
</cp:coreProperties>
</file>