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61163" cy="9942513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01B07-452B-4F3C-9C5B-1F39ED18BBC8}" type="datetimeFigureOut">
              <a:rPr lang="es-AR" smtClean="0"/>
              <a:t>22/11/2016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F51CB-45F4-41E3-AB0E-CCC918BF54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60582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01B07-452B-4F3C-9C5B-1F39ED18BBC8}" type="datetimeFigureOut">
              <a:rPr lang="es-AR" smtClean="0"/>
              <a:t>22/11/2016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F51CB-45F4-41E3-AB0E-CCC918BF54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82081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01B07-452B-4F3C-9C5B-1F39ED18BBC8}" type="datetimeFigureOut">
              <a:rPr lang="es-AR" smtClean="0"/>
              <a:t>22/11/2016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F51CB-45F4-41E3-AB0E-CCC918BF54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28709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01B07-452B-4F3C-9C5B-1F39ED18BBC8}" type="datetimeFigureOut">
              <a:rPr lang="es-AR" smtClean="0"/>
              <a:t>22/11/2016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F51CB-45F4-41E3-AB0E-CCC918BF54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26819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01B07-452B-4F3C-9C5B-1F39ED18BBC8}" type="datetimeFigureOut">
              <a:rPr lang="es-AR" smtClean="0"/>
              <a:t>22/11/2016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F51CB-45F4-41E3-AB0E-CCC918BF54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67080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01B07-452B-4F3C-9C5B-1F39ED18BBC8}" type="datetimeFigureOut">
              <a:rPr lang="es-AR" smtClean="0"/>
              <a:t>22/11/2016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F51CB-45F4-41E3-AB0E-CCC918BF54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01949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01B07-452B-4F3C-9C5B-1F39ED18BBC8}" type="datetimeFigureOut">
              <a:rPr lang="es-AR" smtClean="0"/>
              <a:t>22/11/2016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F51CB-45F4-41E3-AB0E-CCC918BF54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30190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01B07-452B-4F3C-9C5B-1F39ED18BBC8}" type="datetimeFigureOut">
              <a:rPr lang="es-AR" smtClean="0"/>
              <a:t>22/11/2016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F51CB-45F4-41E3-AB0E-CCC918BF54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45514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01B07-452B-4F3C-9C5B-1F39ED18BBC8}" type="datetimeFigureOut">
              <a:rPr lang="es-AR" smtClean="0"/>
              <a:t>22/11/2016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F51CB-45F4-41E3-AB0E-CCC918BF54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63384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01B07-452B-4F3C-9C5B-1F39ED18BBC8}" type="datetimeFigureOut">
              <a:rPr lang="es-AR" smtClean="0"/>
              <a:t>22/11/2016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F51CB-45F4-41E3-AB0E-CCC918BF54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88528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01B07-452B-4F3C-9C5B-1F39ED18BBC8}" type="datetimeFigureOut">
              <a:rPr lang="es-AR" smtClean="0"/>
              <a:t>22/11/2016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F51CB-45F4-41E3-AB0E-CCC918BF54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79427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01B07-452B-4F3C-9C5B-1F39ED18BBC8}" type="datetimeFigureOut">
              <a:rPr lang="es-AR" smtClean="0"/>
              <a:t>22/11/2016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F51CB-45F4-41E3-AB0E-CCC918BF54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54964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35 Grupo"/>
          <p:cNvGrpSpPr/>
          <p:nvPr/>
        </p:nvGrpSpPr>
        <p:grpSpPr>
          <a:xfrm>
            <a:off x="2411760" y="188640"/>
            <a:ext cx="4320480" cy="750858"/>
            <a:chOff x="2411760" y="188640"/>
            <a:chExt cx="4320480" cy="750858"/>
          </a:xfrm>
        </p:grpSpPr>
        <p:sp>
          <p:nvSpPr>
            <p:cNvPr id="4" name="3 CuadroTexto"/>
            <p:cNvSpPr txBox="1"/>
            <p:nvPr/>
          </p:nvSpPr>
          <p:spPr>
            <a:xfrm>
              <a:off x="2411760" y="188640"/>
              <a:ext cx="43204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000" b="1" dirty="0" smtClean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anose="020E0502030303020204" pitchFamily="34" charset="0"/>
                </a:rPr>
                <a:t>LA PREVISIÓN EN LA ARGENTINA</a:t>
              </a:r>
              <a:endParaRPr lang="es-AR" sz="20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endParaRPr>
            </a:p>
          </p:txBody>
        </p:sp>
        <p:sp>
          <p:nvSpPr>
            <p:cNvPr id="5" name="4 CuadroTexto"/>
            <p:cNvSpPr txBox="1"/>
            <p:nvPr/>
          </p:nvSpPr>
          <p:spPr>
            <a:xfrm>
              <a:off x="2411760" y="539388"/>
              <a:ext cx="43204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000" b="1" dirty="0" smtClean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anose="020E0502030303020204" pitchFamily="34" charset="0"/>
                </a:rPr>
                <a:t>EVOLUCIÓN HISTÓRICA</a:t>
              </a:r>
              <a:endParaRPr lang="es-AR" sz="20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anose="020E0502030303020204" pitchFamily="34" charset="0"/>
              </a:endParaRPr>
            </a:p>
          </p:txBody>
        </p:sp>
      </p:grp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7803833"/>
              </p:ext>
            </p:extLst>
          </p:nvPr>
        </p:nvGraphicFramePr>
        <p:xfrm>
          <a:off x="467544" y="1282615"/>
          <a:ext cx="828092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  <a:gridCol w="5760640"/>
                <a:gridCol w="122413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latin typeface="Candara" panose="020E0502030303020204" pitchFamily="34" charset="0"/>
                        </a:rPr>
                        <a:t>AÑO</a:t>
                      </a:r>
                      <a:endParaRPr lang="es-AR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latin typeface="Candara" panose="020E0502030303020204" pitchFamily="34" charset="0"/>
                        </a:rPr>
                        <a:t>COBERTURA</a:t>
                      </a:r>
                      <a:endParaRPr lang="es-AR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latin typeface="Candara" panose="020E0502030303020204" pitchFamily="34" charset="0"/>
                        </a:rPr>
                        <a:t>Nº LEY</a:t>
                      </a:r>
                      <a:endParaRPr lang="es-AR" dirty="0">
                        <a:latin typeface="Candara" panose="020E0502030303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033304"/>
              </p:ext>
            </p:extLst>
          </p:nvPr>
        </p:nvGraphicFramePr>
        <p:xfrm>
          <a:off x="459249" y="1844824"/>
          <a:ext cx="8280921" cy="3708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96144"/>
                <a:gridCol w="5760640"/>
                <a:gridCol w="122413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ndara" panose="020E0502030303020204" pitchFamily="34" charset="0"/>
                        </a:rPr>
                        <a:t>1904</a:t>
                      </a:r>
                      <a:endParaRPr lang="es-AR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ndara" panose="020E0502030303020204" pitchFamily="34" charset="0"/>
                        </a:rPr>
                        <a:t>Servidores Públicos</a:t>
                      </a:r>
                      <a:endParaRPr lang="es-AR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ndara" panose="020E0502030303020204" pitchFamily="34" charset="0"/>
                        </a:rPr>
                        <a:t>4.349</a:t>
                      </a:r>
                      <a:endParaRPr lang="es-AR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1931161"/>
              </p:ext>
            </p:extLst>
          </p:nvPr>
        </p:nvGraphicFramePr>
        <p:xfrm>
          <a:off x="467543" y="2448598"/>
          <a:ext cx="8280921" cy="64008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96144"/>
                <a:gridCol w="5760640"/>
                <a:gridCol w="1224137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ndara" panose="020E0502030303020204" pitchFamily="34" charset="0"/>
                        </a:rPr>
                        <a:t>1969</a:t>
                      </a:r>
                      <a:endParaRPr lang="es-AR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ndara" panose="020E0502030303020204" pitchFamily="34" charset="0"/>
                        </a:rPr>
                        <a:t>Industria y Comercio</a:t>
                      </a:r>
                      <a:r>
                        <a:rPr lang="es-ES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ndara" panose="020E0502030303020204" pitchFamily="34" charset="0"/>
                        </a:rPr>
                        <a:t> – Estado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ndara" panose="020E0502030303020204" pitchFamily="34" charset="0"/>
                        </a:rPr>
                        <a:t>Autónomos</a:t>
                      </a:r>
                      <a:endParaRPr lang="es-AR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ndara" panose="020E0502030303020204" pitchFamily="34" charset="0"/>
                        </a:rPr>
                        <a:t>18.037</a:t>
                      </a:r>
                    </a:p>
                    <a:p>
                      <a:pPr algn="ctr"/>
                      <a:r>
                        <a:rPr lang="es-ES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ndara" panose="020E0502030303020204" pitchFamily="34" charset="0"/>
                        </a:rPr>
                        <a:t>18.038</a:t>
                      </a:r>
                      <a:endParaRPr lang="es-AR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2160712"/>
              </p:ext>
            </p:extLst>
          </p:nvPr>
        </p:nvGraphicFramePr>
        <p:xfrm>
          <a:off x="467544" y="3318482"/>
          <a:ext cx="8280921" cy="3708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96144"/>
                <a:gridCol w="5760640"/>
                <a:gridCol w="122413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ndara" panose="020E0502030303020204" pitchFamily="34" charset="0"/>
                        </a:rPr>
                        <a:t>1991</a:t>
                      </a:r>
                      <a:endParaRPr lang="es-AR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ndara" panose="020E0502030303020204" pitchFamily="34" charset="0"/>
                        </a:rPr>
                        <a:t>Instituto</a:t>
                      </a:r>
                      <a:r>
                        <a:rPr lang="es-ES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ndara" panose="020E0502030303020204" pitchFamily="34" charset="0"/>
                        </a:rPr>
                        <a:t> de Previsión Social / ANSES </a:t>
                      </a:r>
                      <a:endParaRPr lang="es-AR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AR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10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0154589"/>
              </p:ext>
            </p:extLst>
          </p:nvPr>
        </p:nvGraphicFramePr>
        <p:xfrm>
          <a:off x="467544" y="3911134"/>
          <a:ext cx="8280921" cy="3708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96144"/>
                <a:gridCol w="2880320"/>
                <a:gridCol w="2880320"/>
                <a:gridCol w="122413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ndara" panose="020E0502030303020204" pitchFamily="34" charset="0"/>
                        </a:rPr>
                        <a:t>1994</a:t>
                      </a:r>
                      <a:endParaRPr lang="es-AR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ndara" panose="020E0502030303020204" pitchFamily="34" charset="0"/>
                        </a:rPr>
                        <a:t>Reparto</a:t>
                      </a:r>
                      <a:endParaRPr lang="es-AR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ndara" panose="020E0502030303020204" pitchFamily="34" charset="0"/>
                        </a:rPr>
                        <a:t>Capitalización AFJP</a:t>
                      </a:r>
                      <a:endParaRPr lang="es-AR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ndara" panose="020E0502030303020204" pitchFamily="34" charset="0"/>
                        </a:rPr>
                        <a:t>24.241</a:t>
                      </a:r>
                      <a:endParaRPr lang="es-AR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1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3592624"/>
              </p:ext>
            </p:extLst>
          </p:nvPr>
        </p:nvGraphicFramePr>
        <p:xfrm>
          <a:off x="467544" y="5196156"/>
          <a:ext cx="8280921" cy="3708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96144"/>
                <a:gridCol w="2880320"/>
                <a:gridCol w="2880320"/>
                <a:gridCol w="122413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ndara" panose="020E0502030303020204" pitchFamily="34" charset="0"/>
                        </a:rPr>
                        <a:t>2008</a:t>
                      </a:r>
                      <a:endParaRPr lang="es-AR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ndara" panose="020E0502030303020204" pitchFamily="34" charset="0"/>
                        </a:rPr>
                        <a:t>Reparto</a:t>
                      </a:r>
                      <a:endParaRPr lang="es-AR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ndara" panose="020E0502030303020204" pitchFamily="34" charset="0"/>
                        </a:rPr>
                        <a:t>Fondo de Sustentabilidad</a:t>
                      </a:r>
                      <a:endParaRPr lang="es-AR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ndara" panose="020E0502030303020204" pitchFamily="34" charset="0"/>
                        </a:rPr>
                        <a:t>26.425</a:t>
                      </a:r>
                      <a:endParaRPr lang="es-AR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1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1081941"/>
              </p:ext>
            </p:extLst>
          </p:nvPr>
        </p:nvGraphicFramePr>
        <p:xfrm>
          <a:off x="467544" y="5858083"/>
          <a:ext cx="8280921" cy="3708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96144"/>
                <a:gridCol w="5760640"/>
                <a:gridCol w="122413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ndara" panose="020E0502030303020204" pitchFamily="34" charset="0"/>
                        </a:rPr>
                        <a:t>2016</a:t>
                      </a:r>
                      <a:endParaRPr lang="es-AR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ndara" panose="020E0502030303020204" pitchFamily="34" charset="0"/>
                        </a:rPr>
                        <a:t>Reparación Histórica</a:t>
                      </a:r>
                      <a:endParaRPr lang="es-AR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ndara" panose="020E0502030303020204" pitchFamily="34" charset="0"/>
                        </a:rPr>
                        <a:t>27.260</a:t>
                      </a:r>
                      <a:endParaRPr lang="es-AR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27" name="26 Grupo"/>
          <p:cNvGrpSpPr/>
          <p:nvPr/>
        </p:nvGrpSpPr>
        <p:grpSpPr>
          <a:xfrm>
            <a:off x="3897679" y="3656146"/>
            <a:ext cx="1656184" cy="290765"/>
            <a:chOff x="3810355" y="3656146"/>
            <a:chExt cx="1656184" cy="290765"/>
          </a:xfrm>
        </p:grpSpPr>
        <p:cxnSp>
          <p:nvCxnSpPr>
            <p:cNvPr id="18" name="17 Conector recto de flecha"/>
            <p:cNvCxnSpPr/>
            <p:nvPr/>
          </p:nvCxnSpPr>
          <p:spPr>
            <a:xfrm>
              <a:off x="4674451" y="3658879"/>
              <a:ext cx="792088" cy="288032"/>
            </a:xfrm>
            <a:prstGeom prst="straightConnector1">
              <a:avLst/>
            </a:prstGeom>
            <a:ln w="101600" cap="sq" cmpd="sng">
              <a:solidFill>
                <a:schemeClr val="accent3">
                  <a:lumMod val="60000"/>
                  <a:lumOff val="40000"/>
                </a:schemeClr>
              </a:solidFill>
              <a:round/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21 Conector recto de flecha"/>
            <p:cNvCxnSpPr/>
            <p:nvPr/>
          </p:nvCxnSpPr>
          <p:spPr>
            <a:xfrm flipH="1">
              <a:off x="3810355" y="3656146"/>
              <a:ext cx="792088" cy="288032"/>
            </a:xfrm>
            <a:prstGeom prst="straightConnector1">
              <a:avLst/>
            </a:prstGeom>
            <a:ln w="101600" cap="sq" cmpd="sng">
              <a:solidFill>
                <a:schemeClr val="accent3">
                  <a:lumMod val="60000"/>
                  <a:lumOff val="40000"/>
                </a:schemeClr>
              </a:solidFill>
              <a:round/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4" name="23 Conector recto de flecha"/>
          <p:cNvCxnSpPr/>
          <p:nvPr/>
        </p:nvCxnSpPr>
        <p:spPr>
          <a:xfrm>
            <a:off x="4725771" y="2160566"/>
            <a:ext cx="0" cy="360040"/>
          </a:xfrm>
          <a:prstGeom prst="straightConnector1">
            <a:avLst/>
          </a:prstGeom>
          <a:ln w="101600" cap="sq" cmpd="sng">
            <a:solidFill>
              <a:schemeClr val="accent3">
                <a:lumMod val="60000"/>
                <a:lumOff val="40000"/>
              </a:schemeClr>
            </a:solidFill>
            <a:round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 de flecha"/>
          <p:cNvCxnSpPr/>
          <p:nvPr/>
        </p:nvCxnSpPr>
        <p:spPr>
          <a:xfrm>
            <a:off x="4725771" y="3024662"/>
            <a:ext cx="0" cy="360040"/>
          </a:xfrm>
          <a:prstGeom prst="straightConnector1">
            <a:avLst/>
          </a:prstGeom>
          <a:ln w="101600" cap="sq" cmpd="sng">
            <a:solidFill>
              <a:schemeClr val="accent3">
                <a:lumMod val="60000"/>
                <a:lumOff val="40000"/>
              </a:schemeClr>
            </a:solidFill>
            <a:round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 de flecha"/>
          <p:cNvCxnSpPr/>
          <p:nvPr/>
        </p:nvCxnSpPr>
        <p:spPr>
          <a:xfrm flipH="1">
            <a:off x="3707904" y="4234943"/>
            <a:ext cx="2487104" cy="1021855"/>
          </a:xfrm>
          <a:prstGeom prst="straightConnector1">
            <a:avLst/>
          </a:prstGeom>
          <a:ln w="101600" cap="sq" cmpd="sng">
            <a:solidFill>
              <a:schemeClr val="accent3">
                <a:lumMod val="60000"/>
                <a:lumOff val="40000"/>
              </a:schemeClr>
            </a:solidFill>
            <a:prstDash val="solid"/>
            <a:round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34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16632"/>
            <a:ext cx="544612" cy="869362"/>
          </a:xfrm>
          <a:prstGeom prst="rect">
            <a:avLst/>
          </a:prstGeom>
        </p:spPr>
      </p:pic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5399792"/>
              </p:ext>
            </p:extLst>
          </p:nvPr>
        </p:nvGraphicFramePr>
        <p:xfrm>
          <a:off x="467544" y="4542296"/>
          <a:ext cx="8280921" cy="3708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96144"/>
                <a:gridCol w="5760640"/>
                <a:gridCol w="122413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ndara" panose="020E0502030303020204" pitchFamily="34" charset="0"/>
                        </a:rPr>
                        <a:t>2006</a:t>
                      </a:r>
                      <a:endParaRPr lang="es-AR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ndara" panose="020E0502030303020204" pitchFamily="34" charset="0"/>
                        </a:rPr>
                        <a:t>Inclusión</a:t>
                      </a:r>
                      <a:r>
                        <a:rPr lang="es-ES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ndara" panose="020E0502030303020204" pitchFamily="34" charset="0"/>
                        </a:rPr>
                        <a:t> Previsional – Moratoria</a:t>
                      </a:r>
                      <a:endParaRPr lang="es-AR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ndara" panose="020E0502030303020204" pitchFamily="34" charset="0"/>
                        </a:rPr>
                        <a:t>24.476</a:t>
                      </a:r>
                      <a:endParaRPr lang="es-AR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ndara" panose="020E0502030303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28" name="27 Conector recto de flecha"/>
          <p:cNvCxnSpPr/>
          <p:nvPr/>
        </p:nvCxnSpPr>
        <p:spPr>
          <a:xfrm>
            <a:off x="6444208" y="4248798"/>
            <a:ext cx="0" cy="1008000"/>
          </a:xfrm>
          <a:prstGeom prst="straightConnector1">
            <a:avLst/>
          </a:prstGeom>
          <a:ln w="101600" cap="sq" cmpd="sng">
            <a:solidFill>
              <a:schemeClr val="accent2">
                <a:lumMod val="60000"/>
                <a:lumOff val="40000"/>
              </a:schemeClr>
            </a:solidFill>
            <a:round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 de flecha"/>
          <p:cNvCxnSpPr/>
          <p:nvPr/>
        </p:nvCxnSpPr>
        <p:spPr>
          <a:xfrm>
            <a:off x="3275856" y="4913458"/>
            <a:ext cx="0" cy="360040"/>
          </a:xfrm>
          <a:prstGeom prst="straightConnector1">
            <a:avLst/>
          </a:prstGeom>
          <a:ln w="101600" cap="sq" cmpd="sng">
            <a:solidFill>
              <a:schemeClr val="accent3">
                <a:lumMod val="60000"/>
                <a:lumOff val="40000"/>
              </a:schemeClr>
            </a:solidFill>
            <a:round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9473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52</Words>
  <Application>Microsoft Office PowerPoint</Application>
  <PresentationFormat>Presentación en pantalla (4:3)</PresentationFormat>
  <Paragraphs>29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OISS Secretaria</dc:creator>
  <cp:lastModifiedBy>OISS Secretaria</cp:lastModifiedBy>
  <cp:revision>12</cp:revision>
  <cp:lastPrinted>2016-11-22T13:47:08Z</cp:lastPrinted>
  <dcterms:created xsi:type="dcterms:W3CDTF">2016-11-21T14:38:34Z</dcterms:created>
  <dcterms:modified xsi:type="dcterms:W3CDTF">2016-11-22T13:47:43Z</dcterms:modified>
</cp:coreProperties>
</file>