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56" r:id="rId3"/>
    <p:sldMasterId id="2147483658" r:id="rId4"/>
    <p:sldMasterId id="2147483660" r:id="rId5"/>
    <p:sldMasterId id="2147483662" r:id="rId6"/>
  </p:sldMasterIdLst>
  <p:notesMasterIdLst>
    <p:notesMasterId r:id="rId19"/>
  </p:notesMasterIdLst>
  <p:sldIdLst>
    <p:sldId id="516" r:id="rId7"/>
    <p:sldId id="517" r:id="rId8"/>
    <p:sldId id="538" r:id="rId9"/>
    <p:sldId id="537" r:id="rId10"/>
    <p:sldId id="539" r:id="rId11"/>
    <p:sldId id="541" r:id="rId12"/>
    <p:sldId id="540" r:id="rId13"/>
    <p:sldId id="543" r:id="rId14"/>
    <p:sldId id="544" r:id="rId15"/>
    <p:sldId id="545" r:id="rId16"/>
    <p:sldId id="546" r:id="rId17"/>
    <p:sldId id="534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6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544"/>
    <a:srgbClr val="506AB3"/>
    <a:srgbClr val="5ADCE7"/>
    <a:srgbClr val="E71DA3"/>
    <a:srgbClr val="88C1E9"/>
    <a:srgbClr val="EEF4FB"/>
    <a:srgbClr val="B5E7E1"/>
    <a:srgbClr val="6FCDFB"/>
    <a:srgbClr val="7C3645"/>
    <a:srgbClr val="7C4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9" autoAdjust="0"/>
    <p:restoredTop sz="97270" autoAdjust="0"/>
  </p:normalViewPr>
  <p:slideViewPr>
    <p:cSldViewPr snapToGrid="0" snapToObjects="1">
      <p:cViewPr varScale="1">
        <p:scale>
          <a:sx n="111" d="100"/>
          <a:sy n="111" d="100"/>
        </p:scale>
        <p:origin x="-1160" y="-104"/>
      </p:cViewPr>
      <p:guideLst>
        <p:guide orient="horz" pos="196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3DF6-F8D2-41E0-BFD0-3CA067EDA92B}" type="datetimeFigureOut">
              <a:rPr lang="pt-BR" smtClean="0"/>
              <a:pPr/>
              <a:t>02/12/14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1A5E-01A1-498C-A714-236C352F1F1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4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28426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4075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94186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2189"/>
            <a:ext cx="8229600" cy="800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087C2"/>
                </a:solidFill>
                <a:latin typeface="Lucida Sans" pitchFamily="34" charset="0"/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9445"/>
            <a:ext cx="8229600" cy="3243834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pitchFamily="34" charset="0"/>
              </a:defRPr>
            </a:lvl1pPr>
            <a:lvl2pPr>
              <a:defRPr>
                <a:latin typeface="Lucida Sans" pitchFamily="34" charset="0"/>
              </a:defRPr>
            </a:lvl2pPr>
            <a:lvl3pPr>
              <a:defRPr>
                <a:latin typeface="Lucida Sans" pitchFamily="34" charset="0"/>
              </a:defRPr>
            </a:lvl3pPr>
            <a:lvl4pPr>
              <a:defRPr>
                <a:latin typeface="Lucida Sans" pitchFamily="34" charset="0"/>
              </a:defRPr>
            </a:lvl4pPr>
            <a:lvl5pPr>
              <a:defRPr>
                <a:latin typeface="Lucida Sans" pitchFamily="34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920487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1737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55672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604496"/>
      </p:ext>
    </p:extLst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27760"/>
            <a:ext cx="9210336" cy="51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5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Oncoguia-nova-fonte-apo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40460"/>
            <a:ext cx="9232900" cy="5196660"/>
          </a:xfrm>
          <a:prstGeom prst="rect">
            <a:avLst/>
          </a:prstGeom>
        </p:spPr>
      </p:pic>
      <p:pic>
        <p:nvPicPr>
          <p:cNvPr id="3" name="Picture 2" descr="Untitled-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848528"/>
            <a:ext cx="939800" cy="1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1 at 8.41.32 AM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-6351"/>
            <a:ext cx="9188450" cy="51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1 at 8.41.47 A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-12283"/>
            <a:ext cx="9188450" cy="51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21 at 8.42.01 A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761"/>
            <a:ext cx="9188450" cy="51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1 at 8.42.14 A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9579"/>
            <a:ext cx="9194800" cy="51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7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5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queremos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7F7F7F"/>
                </a:solidFill>
              </a:rPr>
              <a:t>Menos</a:t>
            </a:r>
            <a:r>
              <a:rPr lang="en-US" sz="4000" dirty="0" smtClean="0">
                <a:solidFill>
                  <a:srgbClr val="7F7F7F"/>
                </a:solidFill>
              </a:rPr>
              <a:t> </a:t>
            </a:r>
            <a:r>
              <a:rPr lang="en-US" sz="4000" dirty="0" err="1" smtClean="0">
                <a:solidFill>
                  <a:srgbClr val="7F7F7F"/>
                </a:solidFill>
              </a:rPr>
              <a:t>sofrimento</a:t>
            </a:r>
            <a:r>
              <a:rPr lang="en-US" sz="4000" dirty="0" smtClean="0">
                <a:solidFill>
                  <a:srgbClr val="7F7F7F"/>
                </a:solidFill>
              </a:rPr>
              <a:t>, </a:t>
            </a:r>
            <a:r>
              <a:rPr lang="en-US" sz="4000" dirty="0" err="1" smtClean="0">
                <a:solidFill>
                  <a:srgbClr val="7F7F7F"/>
                </a:solidFill>
              </a:rPr>
              <a:t>preconceito</a:t>
            </a:r>
            <a:r>
              <a:rPr lang="en-US" sz="4000" dirty="0" smtClean="0">
                <a:solidFill>
                  <a:srgbClr val="7F7F7F"/>
                </a:solidFill>
              </a:rPr>
              <a:t> e </a:t>
            </a:r>
            <a:r>
              <a:rPr lang="en-US" sz="4000" dirty="0" err="1" smtClean="0">
                <a:solidFill>
                  <a:srgbClr val="7F7F7F"/>
                </a:solidFill>
              </a:rPr>
              <a:t>mortes</a:t>
            </a:r>
            <a:r>
              <a:rPr lang="en-US" sz="4000" dirty="0" smtClean="0">
                <a:solidFill>
                  <a:srgbClr val="7F7F7F"/>
                </a:solidFill>
              </a:rPr>
              <a:t> </a:t>
            </a:r>
            <a:r>
              <a:rPr lang="en-US" sz="4000" dirty="0" err="1" smtClean="0">
                <a:solidFill>
                  <a:srgbClr val="7F7F7F"/>
                </a:solidFill>
              </a:rPr>
              <a:t>causadas</a:t>
            </a:r>
            <a:r>
              <a:rPr lang="en-US" sz="4000" dirty="0" smtClean="0">
                <a:solidFill>
                  <a:srgbClr val="7F7F7F"/>
                </a:solidFill>
              </a:rPr>
              <a:t> </a:t>
            </a:r>
            <a:r>
              <a:rPr lang="en-US" sz="4000" dirty="0" err="1" smtClean="0">
                <a:solidFill>
                  <a:srgbClr val="7F7F7F"/>
                </a:solidFill>
              </a:rPr>
              <a:t>pelo</a:t>
            </a:r>
            <a:r>
              <a:rPr lang="en-US" sz="4000" dirty="0" smtClean="0">
                <a:solidFill>
                  <a:srgbClr val="7F7F7F"/>
                </a:solidFill>
              </a:rPr>
              <a:t> </a:t>
            </a:r>
            <a:r>
              <a:rPr lang="en-US" sz="4000" dirty="0" err="1" smtClean="0">
                <a:solidFill>
                  <a:srgbClr val="7F7F7F"/>
                </a:solidFill>
              </a:rPr>
              <a:t>c</a:t>
            </a:r>
            <a:r>
              <a:rPr lang="en-US" sz="4000" dirty="0" err="1" smtClean="0">
                <a:solidFill>
                  <a:srgbClr val="7F7F7F"/>
                </a:solidFill>
              </a:rPr>
              <a:t>âncer</a:t>
            </a:r>
            <a:endParaRPr lang="en-US" sz="4000" dirty="0" smtClean="0">
              <a:solidFill>
                <a:srgbClr val="7F7F7F"/>
              </a:solidFill>
            </a:endParaRPr>
          </a:p>
          <a:p>
            <a:r>
              <a:rPr lang="en-US" sz="4000" dirty="0" err="1" smtClean="0">
                <a:solidFill>
                  <a:srgbClr val="7F7F7F"/>
                </a:solidFill>
              </a:rPr>
              <a:t>Mais</a:t>
            </a:r>
            <a:r>
              <a:rPr lang="en-US" sz="4000" dirty="0" smtClean="0">
                <a:solidFill>
                  <a:srgbClr val="7F7F7F"/>
                </a:solidFill>
              </a:rPr>
              <a:t> </a:t>
            </a:r>
            <a:r>
              <a:rPr lang="en-US" sz="4000" dirty="0" err="1" smtClean="0">
                <a:solidFill>
                  <a:srgbClr val="7F7F7F"/>
                </a:solidFill>
              </a:rPr>
              <a:t>qualidade</a:t>
            </a:r>
            <a:r>
              <a:rPr lang="en-US" sz="4000" dirty="0" smtClean="0">
                <a:solidFill>
                  <a:srgbClr val="7F7F7F"/>
                </a:solidFill>
              </a:rPr>
              <a:t> de Vida</a:t>
            </a:r>
          </a:p>
          <a:p>
            <a:r>
              <a:rPr lang="en-US" sz="4000" dirty="0" err="1" smtClean="0">
                <a:solidFill>
                  <a:srgbClr val="7F7F7F"/>
                </a:solidFill>
              </a:rPr>
              <a:t>Salvar</a:t>
            </a:r>
            <a:r>
              <a:rPr lang="en-US" sz="4000" dirty="0" smtClean="0">
                <a:solidFill>
                  <a:srgbClr val="7F7F7F"/>
                </a:solidFill>
              </a:rPr>
              <a:t> </a:t>
            </a:r>
            <a:r>
              <a:rPr lang="en-US" sz="4000" dirty="0" err="1" smtClean="0">
                <a:solidFill>
                  <a:srgbClr val="7F7F7F"/>
                </a:solidFill>
              </a:rPr>
              <a:t>Vidas</a:t>
            </a:r>
            <a:r>
              <a:rPr lang="en-US" sz="4000" dirty="0" smtClean="0">
                <a:solidFill>
                  <a:srgbClr val="7F7F7F"/>
                </a:solidFill>
              </a:rPr>
              <a:t>!</a:t>
            </a:r>
            <a:endParaRPr lang="en-US" sz="4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85501"/>
      </p:ext>
    </p:extLst>
  </p:cSld>
  <p:clrMapOvr>
    <a:masterClrMapping/>
  </p:clrMapOvr>
  <p:transition xmlns:p14="http://schemas.microsoft.com/office/powerpoint/2010/main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224" y="1235812"/>
            <a:ext cx="708551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F7F7F"/>
                </a:solidFill>
              </a:rPr>
              <a:t>Muito</a:t>
            </a:r>
            <a:r>
              <a:rPr lang="en-US" sz="4400" dirty="0" smtClean="0">
                <a:solidFill>
                  <a:srgbClr val="7F7F7F"/>
                </a:solidFill>
              </a:rPr>
              <a:t> </a:t>
            </a:r>
            <a:r>
              <a:rPr lang="en-US" sz="4400" dirty="0" err="1" smtClean="0">
                <a:solidFill>
                  <a:srgbClr val="7F7F7F"/>
                </a:solidFill>
              </a:rPr>
              <a:t>obrigada</a:t>
            </a:r>
            <a:r>
              <a:rPr lang="en-US" sz="4400" dirty="0" smtClean="0">
                <a:solidFill>
                  <a:srgbClr val="7F7F7F"/>
                </a:solidFill>
              </a:rPr>
              <a:t>!</a:t>
            </a:r>
          </a:p>
          <a:p>
            <a:pPr algn="ctr"/>
            <a:r>
              <a:rPr lang="en-US" sz="4400" dirty="0" err="1" smtClean="0">
                <a:solidFill>
                  <a:srgbClr val="7F7F7F"/>
                </a:solidFill>
              </a:rPr>
              <a:t>Instituto</a:t>
            </a:r>
            <a:r>
              <a:rPr lang="en-US" sz="4400" dirty="0" smtClean="0">
                <a:solidFill>
                  <a:srgbClr val="7F7F7F"/>
                </a:solidFill>
              </a:rPr>
              <a:t> </a:t>
            </a:r>
            <a:r>
              <a:rPr lang="en-US" sz="4400" dirty="0" err="1" smtClean="0">
                <a:solidFill>
                  <a:srgbClr val="7F7F7F"/>
                </a:solidFill>
              </a:rPr>
              <a:t>Oncoguia</a:t>
            </a:r>
            <a:endParaRPr lang="en-US" sz="4400" dirty="0" smtClean="0">
              <a:solidFill>
                <a:srgbClr val="7F7F7F"/>
              </a:solidFill>
            </a:endParaRPr>
          </a:p>
          <a:p>
            <a:pPr algn="ctr"/>
            <a:r>
              <a:rPr lang="en-US" sz="4400" dirty="0" smtClean="0">
                <a:solidFill>
                  <a:srgbClr val="7F7F7F"/>
                </a:solidFill>
              </a:rPr>
              <a:t>lucianaholtz@oncoguia.org.br</a:t>
            </a:r>
            <a:endParaRPr lang="en-US" sz="4400" dirty="0">
              <a:solidFill>
                <a:srgbClr val="7F7F7F"/>
              </a:solidFill>
            </a:endParaRPr>
          </a:p>
          <a:p>
            <a:pPr algn="ctr"/>
            <a:r>
              <a:rPr lang="en-US" sz="4400" dirty="0" smtClean="0">
                <a:solidFill>
                  <a:srgbClr val="7F7F7F"/>
                </a:solidFill>
              </a:rPr>
              <a:t>08007731666</a:t>
            </a:r>
          </a:p>
        </p:txBody>
      </p:sp>
    </p:spTree>
    <p:extLst>
      <p:ext uri="{BB962C8B-B14F-4D97-AF65-F5344CB8AC3E}">
        <p14:creationId xmlns:p14="http://schemas.microsoft.com/office/powerpoint/2010/main" val="4161629644"/>
      </p:ext>
    </p:extLst>
  </p:cSld>
  <p:clrMapOvr>
    <a:masterClrMapping/>
  </p:clrMapOvr>
  <p:transition xmlns:p14="http://schemas.microsoft.com/office/powerpoint/2010/main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955975"/>
      </p:ext>
    </p:extLst>
  </p:cSld>
  <p:clrMapOvr>
    <a:masterClrMapping/>
  </p:clrMapOvr>
  <p:transition xmlns:p14="http://schemas.microsoft.com/office/powerpoint/2010/main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41" y="180975"/>
            <a:ext cx="392524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9" y="285748"/>
            <a:ext cx="1516505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8" y="3600938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0" y="1085370"/>
            <a:ext cx="1347787" cy="98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17" y="478629"/>
            <a:ext cx="2095214" cy="95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628773"/>
            <a:ext cx="1447799" cy="81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17" y="3983385"/>
            <a:ext cx="2097290" cy="78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 descr="Oncoguia 22-06-2014 {patricia cecatti} 03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1169" y="2069306"/>
            <a:ext cx="2297448" cy="153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8" descr="Sem títul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98301" y="2646938"/>
            <a:ext cx="2073930" cy="10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82402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494" y="205482"/>
            <a:ext cx="2608484" cy="3457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460" y="523829"/>
            <a:ext cx="4152983" cy="39703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2009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comecei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sentir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muitas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dores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abdominais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dores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insuportáveis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ginecologista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achando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fosse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alguma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inflamação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fiz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todos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exames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necessários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mas não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acusou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nada, 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continuava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sentir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dores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começou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sangramento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pelas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fezes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voltei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édico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expliquei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estava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acontecendo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orientou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passar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com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 gastro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Marquei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consulta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fiz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uma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colonoscopia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veio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noticia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estava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âncer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no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intestino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algn="just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Maria, 49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anos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943499">
            <a:off x="5366681" y="2544141"/>
            <a:ext cx="3261229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17 mil </a:t>
            </a:r>
            <a:r>
              <a:rPr lang="en-US" sz="3600" b="1" dirty="0" err="1" smtClean="0">
                <a:solidFill>
                  <a:srgbClr val="FF0000"/>
                </a:solidFill>
              </a:rPr>
              <a:t>mulheres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15 mil </a:t>
            </a:r>
            <a:r>
              <a:rPr lang="en-US" sz="3600" b="1" dirty="0" err="1" smtClean="0">
                <a:solidFill>
                  <a:srgbClr val="FF0000"/>
                </a:solidFill>
              </a:rPr>
              <a:t>homens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2014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35392"/>
      </p:ext>
    </p:extLst>
  </p:cSld>
  <p:clrMapOvr>
    <a:masterClrMapping/>
  </p:clrMapOvr>
  <p:transition xmlns:p14="http://schemas.microsoft.com/office/powerpoint/2010/main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39"/>
            <a:ext cx="8229600" cy="8001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Da </a:t>
            </a:r>
            <a:r>
              <a:rPr lang="en-US" sz="3600" dirty="0" err="1">
                <a:latin typeface="+mj-lt"/>
              </a:rPr>
              <a:t>P</a:t>
            </a:r>
            <a:r>
              <a:rPr lang="en-US" sz="3600" dirty="0" err="1" smtClean="0">
                <a:latin typeface="+mj-lt"/>
              </a:rPr>
              <a:t>revenção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ao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Vivendo</a:t>
            </a:r>
            <a:r>
              <a:rPr lang="en-US" sz="3600" dirty="0" smtClean="0">
                <a:latin typeface="+mj-lt"/>
              </a:rPr>
              <a:t> com 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3600" dirty="0" err="1" smtClean="0">
                <a:latin typeface="+mj-lt"/>
              </a:rPr>
              <a:t>c</a:t>
            </a:r>
            <a:r>
              <a:rPr lang="en-US" sz="3600" dirty="0" err="1" smtClean="0">
                <a:latin typeface="+mj-lt"/>
              </a:rPr>
              <a:t>âncer</a:t>
            </a:r>
            <a:r>
              <a:rPr lang="en-US" sz="3600" dirty="0" smtClean="0">
                <a:latin typeface="+mj-lt"/>
              </a:rPr>
              <a:t> de </a:t>
            </a:r>
            <a:r>
              <a:rPr lang="en-US" sz="3600" dirty="0" err="1" smtClean="0">
                <a:latin typeface="+mj-lt"/>
              </a:rPr>
              <a:t>intestino</a:t>
            </a:r>
            <a:endParaRPr lang="en-US" sz="3600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347" r="-18317"/>
          <a:stretch/>
        </p:blipFill>
        <p:spPr>
          <a:xfrm>
            <a:off x="571607" y="1535498"/>
            <a:ext cx="8229600" cy="3243263"/>
          </a:xfrm>
        </p:spPr>
      </p:pic>
      <p:sp>
        <p:nvSpPr>
          <p:cNvPr id="5" name="TextBox 4"/>
          <p:cNvSpPr txBox="1"/>
          <p:nvPr/>
        </p:nvSpPr>
        <p:spPr>
          <a:xfrm rot="20071473">
            <a:off x="188608" y="2312355"/>
            <a:ext cx="33482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Qual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médico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devo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ir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83261">
            <a:off x="2431568" y="2974660"/>
            <a:ext cx="2654493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Colonoscopia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543213">
            <a:off x="3728672" y="2609492"/>
            <a:ext cx="5083042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Onde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farei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meu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tratamento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7998219"/>
      </p:ext>
    </p:extLst>
  </p:cSld>
  <p:clrMapOvr>
    <a:masterClrMapping/>
  </p:clrMapOvr>
  <p:transition xmlns:p14="http://schemas.microsoft.com/office/powerpoint/2010/main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0208" y="638395"/>
            <a:ext cx="5373834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F7F7F"/>
                </a:solidFill>
              </a:rPr>
              <a:t>Ana, 53 </a:t>
            </a:r>
            <a:r>
              <a:rPr lang="en-US" sz="2400" b="1" dirty="0" err="1" smtClean="0">
                <a:solidFill>
                  <a:srgbClr val="7F7F7F"/>
                </a:solidFill>
              </a:rPr>
              <a:t>anos</a:t>
            </a:r>
            <a:endParaRPr lang="en-US" sz="2400" b="1" dirty="0" smtClean="0">
              <a:solidFill>
                <a:srgbClr val="7F7F7F"/>
              </a:solidFill>
            </a:endParaRPr>
          </a:p>
          <a:p>
            <a:r>
              <a:rPr lang="en-US" sz="2400" dirty="0" smtClean="0">
                <a:solidFill>
                  <a:srgbClr val="7F7F7F"/>
                </a:solidFill>
              </a:rPr>
              <a:t>- </a:t>
            </a:r>
            <a:r>
              <a:rPr lang="en-US" sz="2400" dirty="0" err="1" smtClean="0">
                <a:solidFill>
                  <a:srgbClr val="7F7F7F"/>
                </a:solidFill>
              </a:rPr>
              <a:t>Dores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abdominais</a:t>
            </a:r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smtClean="0">
                <a:solidFill>
                  <a:srgbClr val="7F7F7F"/>
                </a:solidFill>
              </a:rPr>
              <a:t>- </a:t>
            </a:r>
            <a:r>
              <a:rPr lang="en-US" sz="2400" dirty="0" err="1" smtClean="0">
                <a:solidFill>
                  <a:srgbClr val="7F7F7F"/>
                </a:solidFill>
              </a:rPr>
              <a:t>Intestino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preso</a:t>
            </a:r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smtClean="0">
                <a:solidFill>
                  <a:srgbClr val="7F7F7F"/>
                </a:solidFill>
              </a:rPr>
              <a:t>- </a:t>
            </a:r>
            <a:r>
              <a:rPr lang="en-US" sz="2400" dirty="0" err="1" smtClean="0">
                <a:solidFill>
                  <a:srgbClr val="7F7F7F"/>
                </a:solidFill>
              </a:rPr>
              <a:t>Notou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sangue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nas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fezes</a:t>
            </a:r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smtClean="0">
                <a:solidFill>
                  <a:srgbClr val="7F7F7F"/>
                </a:solidFill>
              </a:rPr>
              <a:t>- </a:t>
            </a:r>
            <a:r>
              <a:rPr lang="en-US" sz="2400" dirty="0" err="1" smtClean="0">
                <a:solidFill>
                  <a:srgbClr val="7F7F7F"/>
                </a:solidFill>
              </a:rPr>
              <a:t>Procurou</a:t>
            </a:r>
            <a:r>
              <a:rPr lang="en-US" sz="2400" dirty="0" smtClean="0">
                <a:solidFill>
                  <a:srgbClr val="7F7F7F"/>
                </a:solidFill>
              </a:rPr>
              <a:t> a UBS </a:t>
            </a:r>
            <a:r>
              <a:rPr lang="en-US" sz="2400" dirty="0" err="1" smtClean="0">
                <a:solidFill>
                  <a:srgbClr val="7F7F7F"/>
                </a:solidFill>
              </a:rPr>
              <a:t>mais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perto</a:t>
            </a:r>
            <a:r>
              <a:rPr lang="en-US" sz="2400" dirty="0" smtClean="0">
                <a:solidFill>
                  <a:srgbClr val="7F7F7F"/>
                </a:solidFill>
              </a:rPr>
              <a:t> da </a:t>
            </a:r>
            <a:r>
              <a:rPr lang="en-US" sz="2400" dirty="0" err="1" smtClean="0">
                <a:solidFill>
                  <a:srgbClr val="7F7F7F"/>
                </a:solidFill>
              </a:rPr>
              <a:t>sua</a:t>
            </a:r>
            <a:r>
              <a:rPr lang="en-US" sz="2400" dirty="0" smtClean="0">
                <a:solidFill>
                  <a:srgbClr val="7F7F7F"/>
                </a:solidFill>
              </a:rPr>
              <a:t> casa</a:t>
            </a:r>
          </a:p>
          <a:p>
            <a:endParaRPr lang="en-US" sz="2400" dirty="0" smtClean="0">
              <a:solidFill>
                <a:srgbClr val="7F7F7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F7F7F"/>
                </a:solidFill>
              </a:rPr>
              <a:t>“</a:t>
            </a:r>
            <a:r>
              <a:rPr lang="en-US" sz="2400" b="1" dirty="0" err="1" smtClean="0">
                <a:solidFill>
                  <a:srgbClr val="7F7F7F"/>
                </a:solidFill>
              </a:rPr>
              <a:t>nunca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ouvi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falar</a:t>
            </a:r>
            <a:r>
              <a:rPr lang="en-US" sz="2400" b="1" dirty="0" smtClean="0">
                <a:solidFill>
                  <a:srgbClr val="7F7F7F"/>
                </a:solidFill>
              </a:rPr>
              <a:t> de </a:t>
            </a:r>
            <a:r>
              <a:rPr lang="en-US" sz="2400" b="1" dirty="0" err="1" smtClean="0">
                <a:solidFill>
                  <a:srgbClr val="7F7F7F"/>
                </a:solidFill>
              </a:rPr>
              <a:t>colonoscopia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nem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sabia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que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existia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câncer</a:t>
            </a:r>
            <a:r>
              <a:rPr lang="en-US" sz="2400" b="1" dirty="0" smtClean="0">
                <a:solidFill>
                  <a:srgbClr val="7F7F7F"/>
                </a:solidFill>
              </a:rPr>
              <a:t> no </a:t>
            </a:r>
            <a:r>
              <a:rPr lang="en-US" sz="2400" b="1" dirty="0" err="1" smtClean="0">
                <a:solidFill>
                  <a:srgbClr val="7F7F7F"/>
                </a:solidFill>
              </a:rPr>
              <a:t>intestino</a:t>
            </a:r>
            <a:r>
              <a:rPr lang="en-US" sz="2400" b="1" dirty="0">
                <a:solidFill>
                  <a:srgbClr val="7F7F7F"/>
                </a:solidFill>
              </a:rPr>
              <a:t>"</a:t>
            </a:r>
            <a:endParaRPr lang="en-US" sz="2400" b="1" dirty="0" smtClean="0">
              <a:solidFill>
                <a:srgbClr val="7F7F7F"/>
              </a:solidFill>
            </a:endParaRPr>
          </a:p>
          <a:p>
            <a:r>
              <a:rPr lang="en-US" sz="2400" dirty="0" smtClean="0">
                <a:solidFill>
                  <a:srgbClr val="7F7F7F"/>
                </a:solidFill>
              </a:rPr>
              <a:t> </a:t>
            </a:r>
            <a:endParaRPr lang="en-US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3586"/>
      </p:ext>
    </p:extLst>
  </p:cSld>
  <p:clrMapOvr>
    <a:masterClrMapping/>
  </p:clrMapOvr>
  <p:transition xmlns:p14="http://schemas.microsoft.com/office/powerpoint/2010/main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14" y="166785"/>
            <a:ext cx="7990537" cy="489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F7F7F"/>
                </a:solidFill>
              </a:rPr>
              <a:t>E </a:t>
            </a:r>
            <a:r>
              <a:rPr lang="en-US" sz="2400" b="1" dirty="0" err="1" smtClean="0">
                <a:solidFill>
                  <a:srgbClr val="7F7F7F"/>
                </a:solidFill>
              </a:rPr>
              <a:t>chegando</a:t>
            </a:r>
            <a:r>
              <a:rPr lang="en-US" sz="2400" b="1" dirty="0" smtClean="0">
                <a:solidFill>
                  <a:srgbClr val="7F7F7F"/>
                </a:solidFill>
              </a:rPr>
              <a:t> la….</a:t>
            </a:r>
          </a:p>
          <a:p>
            <a:endParaRPr lang="en-US" sz="2400" dirty="0" smtClean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7F7F7F"/>
                </a:solidFill>
              </a:rPr>
              <a:t>Na UBS, </a:t>
            </a:r>
            <a:r>
              <a:rPr lang="en-US" sz="2400" b="1" dirty="0" smtClean="0">
                <a:solidFill>
                  <a:srgbClr val="7F7F7F"/>
                </a:solidFill>
              </a:rPr>
              <a:t>n</a:t>
            </a:r>
            <a:r>
              <a:rPr lang="en-US" sz="2400" b="1" dirty="0" smtClean="0">
                <a:solidFill>
                  <a:srgbClr val="7F7F7F"/>
                </a:solidFill>
              </a:rPr>
              <a:t>ão </a:t>
            </a:r>
            <a:r>
              <a:rPr lang="en-US" sz="2400" b="1" dirty="0" err="1" smtClean="0">
                <a:solidFill>
                  <a:srgbClr val="7F7F7F"/>
                </a:solidFill>
              </a:rPr>
              <a:t>tinha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médico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7F7F7F"/>
                </a:solidFill>
              </a:rPr>
              <a:t>Demorou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mais</a:t>
            </a:r>
            <a:r>
              <a:rPr lang="en-US" sz="2400" b="1" dirty="0" smtClean="0">
                <a:solidFill>
                  <a:srgbClr val="7F7F7F"/>
                </a:solidFill>
              </a:rPr>
              <a:t> de 30 </a:t>
            </a:r>
            <a:r>
              <a:rPr lang="en-US" sz="2400" b="1" dirty="0" err="1" smtClean="0">
                <a:solidFill>
                  <a:srgbClr val="7F7F7F"/>
                </a:solidFill>
              </a:rPr>
              <a:t>dias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para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passar</a:t>
            </a:r>
            <a:r>
              <a:rPr lang="en-US" sz="2400" dirty="0" smtClean="0">
                <a:solidFill>
                  <a:srgbClr val="7F7F7F"/>
                </a:solidFill>
              </a:rPr>
              <a:t> com o </a:t>
            </a:r>
            <a:r>
              <a:rPr lang="en-US" sz="2400" dirty="0" err="1" smtClean="0">
                <a:solidFill>
                  <a:srgbClr val="7F7F7F"/>
                </a:solidFill>
              </a:rPr>
              <a:t>médico</a:t>
            </a:r>
            <a:endParaRPr lang="en-US" sz="2400" dirty="0" smtClean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7F7F7F"/>
                </a:solidFill>
              </a:rPr>
              <a:t>Médico</a:t>
            </a:r>
            <a:r>
              <a:rPr lang="en-US" sz="2400" dirty="0" smtClean="0">
                <a:solidFill>
                  <a:srgbClr val="7F7F7F"/>
                </a:solidFill>
              </a:rPr>
              <a:t> não </a:t>
            </a:r>
            <a:r>
              <a:rPr lang="en-US" sz="2400" dirty="0" err="1" smtClean="0">
                <a:solidFill>
                  <a:srgbClr val="7F7F7F"/>
                </a:solidFill>
              </a:rPr>
              <a:t>examinou</a:t>
            </a:r>
            <a:r>
              <a:rPr lang="en-US" sz="2400" dirty="0" smtClean="0">
                <a:solidFill>
                  <a:srgbClr val="7F7F7F"/>
                </a:solidFill>
              </a:rPr>
              <a:t> e </a:t>
            </a:r>
            <a:r>
              <a:rPr lang="en-US" sz="2400" b="1" dirty="0" err="1" smtClean="0">
                <a:solidFill>
                  <a:srgbClr val="7F7F7F"/>
                </a:solidFill>
              </a:rPr>
              <a:t>deu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vermifugo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7F7F7F"/>
                </a:solidFill>
              </a:rPr>
              <a:t>Dona Maria </a:t>
            </a:r>
            <a:r>
              <a:rPr lang="en-US" sz="2400" b="1" dirty="0" err="1" smtClean="0">
                <a:solidFill>
                  <a:srgbClr val="7F7F7F"/>
                </a:solidFill>
              </a:rPr>
              <a:t>continuou</a:t>
            </a:r>
            <a:r>
              <a:rPr lang="en-US" sz="2400" b="1" dirty="0" smtClean="0">
                <a:solidFill>
                  <a:srgbClr val="7F7F7F"/>
                </a:solidFill>
              </a:rPr>
              <a:t> com </a:t>
            </a:r>
            <a:r>
              <a:rPr lang="en-US" sz="2400" b="1" dirty="0" err="1" smtClean="0">
                <a:solidFill>
                  <a:srgbClr val="7F7F7F"/>
                </a:solidFill>
              </a:rPr>
              <a:t>sintomas</a:t>
            </a:r>
            <a:r>
              <a:rPr lang="en-US" sz="2400" dirty="0" smtClean="0">
                <a:solidFill>
                  <a:srgbClr val="7F7F7F"/>
                </a:solidFill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7F7F7F"/>
                </a:solidFill>
              </a:rPr>
              <a:t>Voltou</a:t>
            </a:r>
            <a:r>
              <a:rPr lang="en-US" sz="2400" dirty="0" smtClean="0">
                <a:solidFill>
                  <a:srgbClr val="7F7F7F"/>
                </a:solidFill>
              </a:rPr>
              <a:t> no </a:t>
            </a:r>
            <a:r>
              <a:rPr lang="en-US" sz="2400" dirty="0" err="1" smtClean="0">
                <a:solidFill>
                  <a:srgbClr val="7F7F7F"/>
                </a:solidFill>
              </a:rPr>
              <a:t>médico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b="1" dirty="0" smtClean="0">
                <a:solidFill>
                  <a:srgbClr val="7F7F7F"/>
                </a:solidFill>
              </a:rPr>
              <a:t>3 </a:t>
            </a:r>
            <a:r>
              <a:rPr lang="en-US" sz="2400" b="1" dirty="0" err="1" smtClean="0">
                <a:solidFill>
                  <a:srgbClr val="7F7F7F"/>
                </a:solidFill>
              </a:rPr>
              <a:t>meses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depois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dirty="0" smtClean="0">
                <a:solidFill>
                  <a:srgbClr val="7F7F7F"/>
                </a:solidFill>
              </a:rPr>
              <a:t>e </a:t>
            </a:r>
            <a:r>
              <a:rPr lang="en-US" sz="2400" dirty="0" err="1" smtClean="0">
                <a:solidFill>
                  <a:srgbClr val="7F7F7F"/>
                </a:solidFill>
              </a:rPr>
              <a:t>dessa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vez</a:t>
            </a:r>
            <a:r>
              <a:rPr lang="en-US" sz="2400" dirty="0" smtClean="0">
                <a:solidFill>
                  <a:srgbClr val="7F7F7F"/>
                </a:solidFill>
              </a:rPr>
              <a:t>, um novo </a:t>
            </a:r>
            <a:r>
              <a:rPr lang="en-US" sz="2400" dirty="0" err="1" smtClean="0">
                <a:solidFill>
                  <a:srgbClr val="7F7F7F"/>
                </a:solidFill>
              </a:rPr>
              <a:t>médico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ouviu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suas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queixas</a:t>
            </a:r>
            <a:r>
              <a:rPr lang="en-US" sz="2400" b="1" dirty="0" smtClean="0">
                <a:solidFill>
                  <a:srgbClr val="7F7F7F"/>
                </a:solidFill>
              </a:rPr>
              <a:t> e </a:t>
            </a:r>
            <a:r>
              <a:rPr lang="en-US" sz="2400" b="1" dirty="0" err="1" smtClean="0">
                <a:solidFill>
                  <a:srgbClr val="7F7F7F"/>
                </a:solidFill>
              </a:rPr>
              <a:t>pediu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uma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colonoscopia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7F7F7F"/>
                </a:solidFill>
              </a:rPr>
              <a:t>Ela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aguardou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uma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fila</a:t>
            </a:r>
            <a:r>
              <a:rPr lang="en-US" sz="2400" b="1" dirty="0" smtClean="0">
                <a:solidFill>
                  <a:srgbClr val="7F7F7F"/>
                </a:solidFill>
              </a:rPr>
              <a:t> de </a:t>
            </a:r>
            <a:r>
              <a:rPr lang="en-US" sz="2400" b="1" dirty="0" err="1" smtClean="0">
                <a:solidFill>
                  <a:srgbClr val="7F7F7F"/>
                </a:solidFill>
              </a:rPr>
              <a:t>seis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meses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para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fazer</a:t>
            </a:r>
            <a:r>
              <a:rPr lang="en-US" sz="2400" b="1" dirty="0" smtClean="0">
                <a:solidFill>
                  <a:srgbClr val="7F7F7F"/>
                </a:solidFill>
              </a:rPr>
              <a:t> o </a:t>
            </a:r>
            <a:r>
              <a:rPr lang="en-US" sz="2400" b="1" dirty="0" err="1" smtClean="0">
                <a:solidFill>
                  <a:srgbClr val="7F7F7F"/>
                </a:solidFill>
              </a:rPr>
              <a:t>exame</a:t>
            </a:r>
            <a:endParaRPr lang="en-US" sz="2400" b="1" dirty="0" smtClean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7F7F7F"/>
                </a:solidFill>
              </a:rPr>
              <a:t>E </a:t>
            </a:r>
            <a:r>
              <a:rPr lang="en-US" sz="2400" dirty="0" err="1">
                <a:solidFill>
                  <a:srgbClr val="7F7F7F"/>
                </a:solidFill>
              </a:rPr>
              <a:t>s</a:t>
            </a:r>
            <a:r>
              <a:rPr lang="en-US" sz="2400" dirty="0" err="1" smtClean="0">
                <a:solidFill>
                  <a:srgbClr val="7F7F7F"/>
                </a:solidFill>
              </a:rPr>
              <a:t>im</a:t>
            </a:r>
            <a:r>
              <a:rPr lang="en-US" sz="2400" dirty="0" smtClean="0">
                <a:solidFill>
                  <a:srgbClr val="7F7F7F"/>
                </a:solidFill>
              </a:rPr>
              <a:t>, </a:t>
            </a:r>
            <a:r>
              <a:rPr lang="en-US" sz="2400" dirty="0" err="1" smtClean="0">
                <a:solidFill>
                  <a:srgbClr val="7F7F7F"/>
                </a:solidFill>
              </a:rPr>
              <a:t>quando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veio</a:t>
            </a:r>
            <a:r>
              <a:rPr lang="en-US" sz="2400" dirty="0" smtClean="0">
                <a:solidFill>
                  <a:srgbClr val="7F7F7F"/>
                </a:solidFill>
              </a:rPr>
              <a:t> o </a:t>
            </a:r>
            <a:r>
              <a:rPr lang="en-US" sz="2400" dirty="0" err="1" smtClean="0">
                <a:solidFill>
                  <a:srgbClr val="7F7F7F"/>
                </a:solidFill>
              </a:rPr>
              <a:t>resultado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ja</a:t>
            </a:r>
            <a:r>
              <a:rPr lang="en-US" sz="2400" dirty="0" smtClean="0">
                <a:solidFill>
                  <a:srgbClr val="7F7F7F"/>
                </a:solidFill>
              </a:rPr>
              <a:t> se </a:t>
            </a:r>
            <a:r>
              <a:rPr lang="en-US" sz="2400" dirty="0" err="1" smtClean="0">
                <a:solidFill>
                  <a:srgbClr val="7F7F7F"/>
                </a:solidFill>
              </a:rPr>
              <a:t>tratava</a:t>
            </a:r>
            <a:r>
              <a:rPr lang="en-US" sz="2400" dirty="0" smtClean="0">
                <a:solidFill>
                  <a:srgbClr val="7F7F7F"/>
                </a:solidFill>
              </a:rPr>
              <a:t> de um </a:t>
            </a:r>
            <a:r>
              <a:rPr lang="en-US" sz="2400" b="1" dirty="0" err="1" smtClean="0">
                <a:solidFill>
                  <a:srgbClr val="7F7F7F"/>
                </a:solidFill>
              </a:rPr>
              <a:t>câncer</a:t>
            </a:r>
            <a:r>
              <a:rPr lang="en-US" sz="2400" b="1" dirty="0" smtClean="0">
                <a:solidFill>
                  <a:srgbClr val="7F7F7F"/>
                </a:solidFill>
              </a:rPr>
              <a:t> </a:t>
            </a:r>
            <a:r>
              <a:rPr lang="en-US" sz="2400" b="1" dirty="0" err="1" smtClean="0">
                <a:solidFill>
                  <a:srgbClr val="7F7F7F"/>
                </a:solidFill>
              </a:rPr>
              <a:t>colorretal</a:t>
            </a:r>
            <a:r>
              <a:rPr lang="en-US" sz="2400" b="1" dirty="0">
                <a:solidFill>
                  <a:srgbClr val="7F7F7F"/>
                </a:solidFill>
              </a:rPr>
              <a:t> </a:t>
            </a:r>
            <a:r>
              <a:rPr lang="en-US" sz="2400" b="1" dirty="0" smtClean="0">
                <a:solidFill>
                  <a:srgbClr val="7F7F7F"/>
                </a:solidFill>
              </a:rPr>
              <a:t>com </a:t>
            </a:r>
            <a:r>
              <a:rPr lang="en-US" sz="2400" b="1" dirty="0" err="1" smtClean="0">
                <a:solidFill>
                  <a:srgbClr val="7F7F7F"/>
                </a:solidFill>
              </a:rPr>
              <a:t>metastase</a:t>
            </a:r>
            <a:r>
              <a:rPr lang="en-US" sz="2400" b="1" dirty="0" smtClean="0">
                <a:solidFill>
                  <a:srgbClr val="7F7F7F"/>
                </a:solidFill>
              </a:rPr>
              <a:t> no </a:t>
            </a:r>
            <a:r>
              <a:rPr lang="en-US" sz="2400" b="1" dirty="0" err="1" smtClean="0">
                <a:solidFill>
                  <a:srgbClr val="7F7F7F"/>
                </a:solidFill>
              </a:rPr>
              <a:t>fígado</a:t>
            </a:r>
            <a:endParaRPr lang="en-US" sz="2400" b="1" dirty="0" smtClean="0">
              <a:solidFill>
                <a:srgbClr val="7F7F7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7F7F7F"/>
                </a:solidFill>
              </a:rPr>
              <a:t>Hoje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esta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em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tratamento</a:t>
            </a:r>
            <a:r>
              <a:rPr lang="en-US" sz="2400" dirty="0" smtClean="0">
                <a:solidFill>
                  <a:srgbClr val="7F7F7F"/>
                </a:solidFill>
              </a:rPr>
              <a:t>…. E </a:t>
            </a:r>
            <a:r>
              <a:rPr lang="en-US" sz="2400" dirty="0" err="1" smtClean="0">
                <a:solidFill>
                  <a:srgbClr val="7F7F7F"/>
                </a:solidFill>
              </a:rPr>
              <a:t>também</a:t>
            </a:r>
            <a:r>
              <a:rPr lang="en-US" sz="2400" dirty="0" smtClean="0">
                <a:solidFill>
                  <a:srgbClr val="7F7F7F"/>
                </a:solidFill>
              </a:rPr>
              <a:t> não tem </a:t>
            </a:r>
            <a:r>
              <a:rPr lang="en-US" sz="2400" dirty="0" err="1" smtClean="0">
                <a:solidFill>
                  <a:srgbClr val="7F7F7F"/>
                </a:solidFill>
              </a:rPr>
              <a:t>acesso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ao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melhor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tratamento</a:t>
            </a:r>
            <a:r>
              <a:rPr lang="en-US" sz="2400" dirty="0" smtClean="0">
                <a:solidFill>
                  <a:srgbClr val="7F7F7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332634"/>
      </p:ext>
    </p:extLst>
  </p:cSld>
  <p:clrMapOvr>
    <a:masterClrMapping/>
  </p:clrMapOvr>
  <p:transition xmlns:p14="http://schemas.microsoft.com/office/powerpoint/2010/main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5" y="184679"/>
            <a:ext cx="8229600" cy="800100"/>
          </a:xfrm>
        </p:spPr>
        <p:txBody>
          <a:bodyPr/>
          <a:lstStyle/>
          <a:p>
            <a:pPr algn="l"/>
            <a:r>
              <a:rPr lang="en-US" sz="3600" dirty="0" smtClean="0"/>
              <a:t>Se </a:t>
            </a:r>
            <a:r>
              <a:rPr lang="en-US" sz="3600" dirty="0" err="1" smtClean="0"/>
              <a:t>Anas</a:t>
            </a:r>
            <a:r>
              <a:rPr lang="en-US" sz="3600" dirty="0" smtClean="0"/>
              <a:t> e </a:t>
            </a:r>
            <a:r>
              <a:rPr lang="en-US" sz="3600" dirty="0" err="1" smtClean="0"/>
              <a:t>Joses</a:t>
            </a:r>
            <a:r>
              <a:rPr lang="en-US" sz="3600" dirty="0" smtClean="0"/>
              <a:t> </a:t>
            </a:r>
            <a:r>
              <a:rPr lang="en-US" sz="3600" dirty="0" err="1" smtClean="0"/>
              <a:t>tivessem</a:t>
            </a:r>
            <a:r>
              <a:rPr lang="en-US" sz="3600" dirty="0" smtClean="0"/>
              <a:t> ACESSO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89" y="881795"/>
            <a:ext cx="8229600" cy="3243834"/>
          </a:xfrm>
        </p:spPr>
        <p:txBody>
          <a:bodyPr/>
          <a:lstStyle/>
          <a:p>
            <a:r>
              <a:rPr lang="en-US" sz="2800" dirty="0">
                <a:solidFill>
                  <a:srgbClr val="7F7F7F"/>
                </a:solidFill>
              </a:rPr>
              <a:t>A</a:t>
            </a:r>
            <a:r>
              <a:rPr lang="en-US" sz="2800" dirty="0" smtClean="0">
                <a:solidFill>
                  <a:srgbClr val="7F7F7F"/>
                </a:solidFill>
              </a:rPr>
              <a:t> </a:t>
            </a:r>
            <a:r>
              <a:rPr lang="en-US" sz="2800" dirty="0" err="1" smtClean="0">
                <a:solidFill>
                  <a:srgbClr val="7F7F7F"/>
                </a:solidFill>
              </a:rPr>
              <a:t>informa</a:t>
            </a:r>
            <a:r>
              <a:rPr lang="en-US" sz="2800" dirty="0" err="1" smtClean="0">
                <a:solidFill>
                  <a:srgbClr val="7F7F7F"/>
                </a:solidFill>
              </a:rPr>
              <a:t>ção</a:t>
            </a:r>
            <a:r>
              <a:rPr lang="en-US" sz="2800" dirty="0" smtClean="0">
                <a:solidFill>
                  <a:srgbClr val="7F7F7F"/>
                </a:solidFill>
              </a:rPr>
              <a:t> </a:t>
            </a:r>
            <a:r>
              <a:rPr lang="en-US" sz="2800" dirty="0" err="1" smtClean="0">
                <a:solidFill>
                  <a:srgbClr val="7F7F7F"/>
                </a:solidFill>
              </a:rPr>
              <a:t>sobre</a:t>
            </a:r>
            <a:r>
              <a:rPr lang="en-US" sz="2800" dirty="0" smtClean="0">
                <a:solidFill>
                  <a:srgbClr val="7F7F7F"/>
                </a:solidFill>
              </a:rPr>
              <a:t> o </a:t>
            </a:r>
            <a:r>
              <a:rPr lang="en-US" sz="2800" dirty="0" err="1" smtClean="0">
                <a:solidFill>
                  <a:srgbClr val="7F7F7F"/>
                </a:solidFill>
              </a:rPr>
              <a:t>c</a:t>
            </a:r>
            <a:r>
              <a:rPr lang="en-US" sz="2800" dirty="0" err="1" smtClean="0">
                <a:solidFill>
                  <a:srgbClr val="7F7F7F"/>
                </a:solidFill>
              </a:rPr>
              <a:t>âncer</a:t>
            </a:r>
            <a:r>
              <a:rPr lang="en-US" sz="2800" dirty="0" smtClean="0">
                <a:solidFill>
                  <a:srgbClr val="7F7F7F"/>
                </a:solidFill>
              </a:rPr>
              <a:t> de </a:t>
            </a:r>
            <a:r>
              <a:rPr lang="en-US" sz="2800" dirty="0" err="1" smtClean="0">
                <a:solidFill>
                  <a:srgbClr val="7F7F7F"/>
                </a:solidFill>
              </a:rPr>
              <a:t>intestino</a:t>
            </a:r>
            <a:r>
              <a:rPr lang="en-US" sz="2800" dirty="0" smtClean="0">
                <a:solidFill>
                  <a:srgbClr val="7F7F7F"/>
                </a:solidFill>
              </a:rPr>
              <a:t> e </a:t>
            </a:r>
            <a:r>
              <a:rPr lang="en-US" sz="2800" dirty="0" err="1" smtClean="0">
                <a:solidFill>
                  <a:srgbClr val="7F7F7F"/>
                </a:solidFill>
              </a:rPr>
              <a:t>seus</a:t>
            </a:r>
            <a:r>
              <a:rPr lang="en-US" sz="2800" dirty="0" smtClean="0">
                <a:solidFill>
                  <a:srgbClr val="7F7F7F"/>
                </a:solidFill>
              </a:rPr>
              <a:t> </a:t>
            </a:r>
            <a:r>
              <a:rPr lang="en-US" sz="2800" dirty="0" err="1" smtClean="0">
                <a:solidFill>
                  <a:srgbClr val="7F7F7F"/>
                </a:solidFill>
              </a:rPr>
              <a:t>exames</a:t>
            </a:r>
            <a:r>
              <a:rPr lang="en-US" sz="2800" dirty="0" smtClean="0">
                <a:solidFill>
                  <a:srgbClr val="7F7F7F"/>
                </a:solidFill>
              </a:rPr>
              <a:t> </a:t>
            </a:r>
            <a:r>
              <a:rPr lang="en-US" sz="2800" dirty="0" err="1" smtClean="0">
                <a:solidFill>
                  <a:srgbClr val="7F7F7F"/>
                </a:solidFill>
              </a:rPr>
              <a:t>preventivos</a:t>
            </a:r>
            <a:r>
              <a:rPr lang="en-US" sz="2800" dirty="0" smtClean="0">
                <a:solidFill>
                  <a:srgbClr val="7F7F7F"/>
                </a:solidFill>
              </a:rPr>
              <a:t>: </a:t>
            </a:r>
            <a:r>
              <a:rPr lang="en-US" sz="2800" dirty="0" err="1" smtClean="0">
                <a:solidFill>
                  <a:srgbClr val="7F7F7F"/>
                </a:solidFill>
              </a:rPr>
              <a:t>sangue</a:t>
            </a:r>
            <a:r>
              <a:rPr lang="en-US" sz="2800" dirty="0" smtClean="0">
                <a:solidFill>
                  <a:srgbClr val="7F7F7F"/>
                </a:solidFill>
              </a:rPr>
              <a:t> </a:t>
            </a:r>
            <a:r>
              <a:rPr lang="en-US" sz="2800" dirty="0" err="1" smtClean="0">
                <a:solidFill>
                  <a:srgbClr val="7F7F7F"/>
                </a:solidFill>
              </a:rPr>
              <a:t>oculto</a:t>
            </a:r>
            <a:r>
              <a:rPr lang="en-US" sz="2800" dirty="0" smtClean="0">
                <a:solidFill>
                  <a:srgbClr val="7F7F7F"/>
                </a:solidFill>
              </a:rPr>
              <a:t> e </a:t>
            </a:r>
            <a:r>
              <a:rPr lang="en-US" sz="2800" dirty="0" err="1" smtClean="0">
                <a:solidFill>
                  <a:srgbClr val="7F7F7F"/>
                </a:solidFill>
              </a:rPr>
              <a:t>colonoscopia</a:t>
            </a:r>
            <a:endParaRPr lang="en-US" sz="2800" dirty="0" smtClean="0">
              <a:solidFill>
                <a:srgbClr val="7F7F7F"/>
              </a:solidFill>
            </a:endParaRPr>
          </a:p>
          <a:p>
            <a:r>
              <a:rPr lang="en-US" sz="2800" dirty="0" err="1" smtClean="0">
                <a:solidFill>
                  <a:srgbClr val="7F7F7F"/>
                </a:solidFill>
              </a:rPr>
              <a:t>Que</a:t>
            </a:r>
            <a:r>
              <a:rPr lang="en-US" sz="2800" dirty="0" smtClean="0">
                <a:solidFill>
                  <a:srgbClr val="7F7F7F"/>
                </a:solidFill>
              </a:rPr>
              <a:t> </a:t>
            </a:r>
            <a:r>
              <a:rPr lang="en-US" sz="2800" dirty="0" err="1" smtClean="0">
                <a:solidFill>
                  <a:srgbClr val="7F7F7F"/>
                </a:solidFill>
              </a:rPr>
              <a:t>sedentarismo</a:t>
            </a:r>
            <a:r>
              <a:rPr lang="en-US" sz="2800" dirty="0" smtClean="0">
                <a:solidFill>
                  <a:srgbClr val="7F7F7F"/>
                </a:solidFill>
              </a:rPr>
              <a:t> e </a:t>
            </a:r>
            <a:r>
              <a:rPr lang="en-US" sz="2800" dirty="0" err="1" smtClean="0">
                <a:solidFill>
                  <a:srgbClr val="7F7F7F"/>
                </a:solidFill>
              </a:rPr>
              <a:t>odesidade</a:t>
            </a:r>
            <a:r>
              <a:rPr lang="en-US" sz="2800" dirty="0" smtClean="0">
                <a:solidFill>
                  <a:srgbClr val="7F7F7F"/>
                </a:solidFill>
              </a:rPr>
              <a:t> tem </a:t>
            </a:r>
            <a:r>
              <a:rPr lang="en-US" sz="2800" dirty="0" err="1" smtClean="0">
                <a:solidFill>
                  <a:srgbClr val="7F7F7F"/>
                </a:solidFill>
              </a:rPr>
              <a:t>rela</a:t>
            </a:r>
            <a:r>
              <a:rPr lang="en-US" sz="2800" dirty="0" err="1" smtClean="0">
                <a:solidFill>
                  <a:srgbClr val="7F7F7F"/>
                </a:solidFill>
              </a:rPr>
              <a:t>ção</a:t>
            </a:r>
            <a:r>
              <a:rPr lang="en-US" sz="2800" dirty="0" smtClean="0">
                <a:solidFill>
                  <a:srgbClr val="7F7F7F"/>
                </a:solidFill>
              </a:rPr>
              <a:t> com </a:t>
            </a:r>
            <a:r>
              <a:rPr lang="en-US" sz="2800" dirty="0" err="1" smtClean="0">
                <a:solidFill>
                  <a:srgbClr val="7F7F7F"/>
                </a:solidFill>
              </a:rPr>
              <a:t>câncer</a:t>
            </a:r>
            <a:r>
              <a:rPr lang="en-US" sz="2800" dirty="0" smtClean="0">
                <a:solidFill>
                  <a:srgbClr val="7F7F7F"/>
                </a:solidFill>
              </a:rPr>
              <a:t> de </a:t>
            </a:r>
            <a:r>
              <a:rPr lang="en-US" sz="2800" dirty="0" err="1" smtClean="0">
                <a:solidFill>
                  <a:srgbClr val="7F7F7F"/>
                </a:solidFill>
              </a:rPr>
              <a:t>intestino</a:t>
            </a:r>
            <a:endParaRPr lang="en-US" sz="2800" dirty="0" smtClean="0">
              <a:solidFill>
                <a:srgbClr val="7F7F7F"/>
              </a:solidFill>
            </a:endParaRPr>
          </a:p>
          <a:p>
            <a:r>
              <a:rPr lang="en-US" sz="2800" dirty="0" err="1" smtClean="0">
                <a:solidFill>
                  <a:srgbClr val="7F7F7F"/>
                </a:solidFill>
              </a:rPr>
              <a:t>Aos</a:t>
            </a:r>
            <a:r>
              <a:rPr lang="en-US" sz="2800" dirty="0" smtClean="0">
                <a:solidFill>
                  <a:srgbClr val="7F7F7F"/>
                </a:solidFill>
              </a:rPr>
              <a:t> 50 </a:t>
            </a:r>
            <a:r>
              <a:rPr lang="en-US" sz="2800" dirty="0" err="1" smtClean="0">
                <a:solidFill>
                  <a:srgbClr val="7F7F7F"/>
                </a:solidFill>
              </a:rPr>
              <a:t>anos</a:t>
            </a:r>
            <a:r>
              <a:rPr lang="en-US" sz="2800" dirty="0" smtClean="0">
                <a:solidFill>
                  <a:srgbClr val="7F7F7F"/>
                </a:solidFill>
              </a:rPr>
              <a:t> – SOF</a:t>
            </a:r>
          </a:p>
          <a:p>
            <a:r>
              <a:rPr lang="en-US" sz="2800" dirty="0" smtClean="0">
                <a:solidFill>
                  <a:srgbClr val="7F7F7F"/>
                </a:solidFill>
              </a:rPr>
              <a:t>SOF </a:t>
            </a:r>
            <a:r>
              <a:rPr lang="en-US" sz="2800" dirty="0" err="1" smtClean="0">
                <a:solidFill>
                  <a:srgbClr val="7F7F7F"/>
                </a:solidFill>
              </a:rPr>
              <a:t>alterado</a:t>
            </a:r>
            <a:r>
              <a:rPr lang="en-US" sz="2800" dirty="0">
                <a:solidFill>
                  <a:srgbClr val="7F7F7F"/>
                </a:solidFill>
              </a:rPr>
              <a:t> </a:t>
            </a:r>
            <a:r>
              <a:rPr lang="en-US" sz="2800" dirty="0" smtClean="0">
                <a:solidFill>
                  <a:srgbClr val="7F7F7F"/>
                </a:solidFill>
              </a:rPr>
              <a:t>– </a:t>
            </a:r>
            <a:r>
              <a:rPr lang="en-US" sz="2800" dirty="0" err="1" smtClean="0">
                <a:solidFill>
                  <a:srgbClr val="7F7F7F"/>
                </a:solidFill>
              </a:rPr>
              <a:t>colono</a:t>
            </a:r>
            <a:r>
              <a:rPr lang="en-US" sz="2800" dirty="0" smtClean="0">
                <a:solidFill>
                  <a:srgbClr val="7F7F7F"/>
                </a:solidFill>
              </a:rPr>
              <a:t> </a:t>
            </a:r>
            <a:r>
              <a:rPr lang="en-US" sz="2800" dirty="0" err="1" smtClean="0">
                <a:solidFill>
                  <a:srgbClr val="7F7F7F"/>
                </a:solidFill>
              </a:rPr>
              <a:t>em</a:t>
            </a:r>
            <a:r>
              <a:rPr lang="en-US" sz="2800" dirty="0" smtClean="0">
                <a:solidFill>
                  <a:srgbClr val="7F7F7F"/>
                </a:solidFill>
              </a:rPr>
              <a:t> 1 </a:t>
            </a:r>
            <a:r>
              <a:rPr lang="en-US" sz="2800" dirty="0" err="1" smtClean="0">
                <a:solidFill>
                  <a:srgbClr val="7F7F7F"/>
                </a:solidFill>
              </a:rPr>
              <a:t>m</a:t>
            </a:r>
            <a:r>
              <a:rPr lang="en-US" sz="2800" dirty="0" err="1" smtClean="0">
                <a:solidFill>
                  <a:srgbClr val="7F7F7F"/>
                </a:solidFill>
              </a:rPr>
              <a:t>ês</a:t>
            </a:r>
            <a:endParaRPr lang="en-US" sz="2800" dirty="0" smtClean="0">
              <a:solidFill>
                <a:srgbClr val="7F7F7F"/>
              </a:solidFill>
            </a:endParaRPr>
          </a:p>
          <a:p>
            <a:r>
              <a:rPr lang="en-US" sz="2800" dirty="0" smtClean="0">
                <a:solidFill>
                  <a:srgbClr val="7F7F7F"/>
                </a:solidFill>
              </a:rPr>
              <a:t>Com </a:t>
            </a:r>
            <a:r>
              <a:rPr lang="en-US" sz="2800" dirty="0" err="1" smtClean="0">
                <a:solidFill>
                  <a:srgbClr val="7F7F7F"/>
                </a:solidFill>
              </a:rPr>
              <a:t>sintomas</a:t>
            </a:r>
            <a:r>
              <a:rPr lang="en-US" sz="2800" dirty="0" smtClean="0">
                <a:solidFill>
                  <a:srgbClr val="7F7F7F"/>
                </a:solidFill>
              </a:rPr>
              <a:t> – </a:t>
            </a:r>
            <a:r>
              <a:rPr lang="en-US" sz="2800" dirty="0" err="1" smtClean="0">
                <a:solidFill>
                  <a:srgbClr val="7F7F7F"/>
                </a:solidFill>
              </a:rPr>
              <a:t>colonoscopia</a:t>
            </a:r>
            <a:r>
              <a:rPr lang="en-US" sz="2800" dirty="0" smtClean="0">
                <a:solidFill>
                  <a:srgbClr val="7F7F7F"/>
                </a:solidFill>
              </a:rPr>
              <a:t> </a:t>
            </a:r>
            <a:r>
              <a:rPr lang="en-US" sz="2800" dirty="0" err="1" smtClean="0">
                <a:solidFill>
                  <a:srgbClr val="7F7F7F"/>
                </a:solidFill>
              </a:rPr>
              <a:t>em</a:t>
            </a:r>
            <a:r>
              <a:rPr lang="en-US" sz="2800" dirty="0" smtClean="0">
                <a:solidFill>
                  <a:srgbClr val="7F7F7F"/>
                </a:solidFill>
              </a:rPr>
              <a:t> 1 </a:t>
            </a:r>
            <a:r>
              <a:rPr lang="en-US" sz="2800" dirty="0" err="1" smtClean="0">
                <a:solidFill>
                  <a:srgbClr val="7F7F7F"/>
                </a:solidFill>
              </a:rPr>
              <a:t>mês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157298"/>
      </p:ext>
    </p:extLst>
  </p:cSld>
  <p:clrMapOvr>
    <a:masterClrMapping/>
  </p:clrMapOvr>
  <p:transition xmlns:p14="http://schemas.microsoft.com/office/powerpoint/2010/main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3916" r="-93916"/>
          <a:stretch>
            <a:fillRect/>
          </a:stretch>
        </p:blipFill>
        <p:spPr>
          <a:xfrm>
            <a:off x="-2974282" y="817637"/>
            <a:ext cx="10048529" cy="32432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558" y="817637"/>
            <a:ext cx="4178079" cy="2052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286" y="3460167"/>
            <a:ext cx="4900558" cy="9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98050"/>
      </p:ext>
    </p:extLst>
  </p:cSld>
  <p:clrMapOvr>
    <a:masterClrMapping/>
  </p:clrMapOvr>
  <p:transition xmlns:p14="http://schemas.microsoft.com/office/powerpoint/2010/main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71" y="1027443"/>
            <a:ext cx="6934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5956"/>
      </p:ext>
    </p:extLst>
  </p:cSld>
  <p:clrMapOvr>
    <a:masterClrMapping/>
  </p:clrMapOvr>
  <p:transition xmlns:p14="http://schemas.microsoft.com/office/powerpoint/2010/main">
    <p:zoom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15348</TotalTime>
  <Words>322</Words>
  <Application>Microsoft Macintosh PowerPoint</Application>
  <PresentationFormat>On-screen Show (16:9)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PowerPoint Presentation</vt:lpstr>
      <vt:lpstr>PowerPoint Presentation</vt:lpstr>
      <vt:lpstr>PowerPoint Presentation</vt:lpstr>
      <vt:lpstr>Da Prevenção ao Vivendo com  câncer de intestino</vt:lpstr>
      <vt:lpstr>PowerPoint Presentation</vt:lpstr>
      <vt:lpstr>PowerPoint Presentation</vt:lpstr>
      <vt:lpstr>Se Anas e Joses tivessem ACESSO</vt:lpstr>
      <vt:lpstr>PowerPoint Presentation</vt:lpstr>
      <vt:lpstr>PowerPoint Presentation</vt:lpstr>
      <vt:lpstr>O que queremos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Designer Chefe</dc:creator>
  <cp:lastModifiedBy>Luciana Holtz</cp:lastModifiedBy>
  <cp:revision>716</cp:revision>
  <dcterms:created xsi:type="dcterms:W3CDTF">2011-12-08T13:08:19Z</dcterms:created>
  <dcterms:modified xsi:type="dcterms:W3CDTF">2014-12-04T11:22:13Z</dcterms:modified>
</cp:coreProperties>
</file>