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3" r:id="rId12"/>
    <p:sldId id="271" r:id="rId13"/>
    <p:sldId id="274" r:id="rId14"/>
    <p:sldId id="284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6" r:id="rId26"/>
    <p:sldId id="268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25120653820397E-2"/>
          <c:y val="0.16280226605058445"/>
          <c:w val="0.92860299748031461"/>
          <c:h val="0.7380070247203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excesso_peso!$C$30</c:f>
              <c:strCache>
                <c:ptCount val="1"/>
                <c:pt idx="0">
                  <c:v>2006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excesso_peso!$B$31:$B$33</c:f>
              <c:strCache>
                <c:ptCount val="3"/>
                <c:pt idx="0">
                  <c:v>Total</c:v>
                </c:pt>
                <c:pt idx="1">
                  <c:v>Masculino</c:v>
                </c:pt>
                <c:pt idx="2">
                  <c:v>Feminino</c:v>
                </c:pt>
              </c:strCache>
            </c:strRef>
          </c:cat>
          <c:val>
            <c:numRef>
              <c:f>excesso_peso!$C$31:$C$33</c:f>
              <c:numCache>
                <c:formatCode>0.0</c:formatCode>
                <c:ptCount val="3"/>
                <c:pt idx="0">
                  <c:v>11.8</c:v>
                </c:pt>
                <c:pt idx="1">
                  <c:v>11.4</c:v>
                </c:pt>
                <c:pt idx="2">
                  <c:v>12.1</c:v>
                </c:pt>
              </c:numCache>
            </c:numRef>
          </c:val>
        </c:ser>
        <c:ser>
          <c:idx val="1"/>
          <c:order val="1"/>
          <c:tx>
            <c:strRef>
              <c:f>excesso_peso!$D$30</c:f>
              <c:strCache>
                <c:ptCount val="1"/>
                <c:pt idx="0">
                  <c:v>2007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excesso_peso!$B$31:$B$33</c:f>
              <c:strCache>
                <c:ptCount val="3"/>
                <c:pt idx="0">
                  <c:v>Total</c:v>
                </c:pt>
                <c:pt idx="1">
                  <c:v>Masculino</c:v>
                </c:pt>
                <c:pt idx="2">
                  <c:v>Feminino</c:v>
                </c:pt>
              </c:strCache>
            </c:strRef>
          </c:cat>
          <c:val>
            <c:numRef>
              <c:f>excesso_peso!$D$31:$D$33</c:f>
              <c:numCache>
                <c:formatCode>0.0</c:formatCode>
                <c:ptCount val="3"/>
                <c:pt idx="0">
                  <c:v>13.3</c:v>
                </c:pt>
                <c:pt idx="1">
                  <c:v>13.6</c:v>
                </c:pt>
                <c:pt idx="2">
                  <c:v>13.1</c:v>
                </c:pt>
              </c:numCache>
            </c:numRef>
          </c:val>
        </c:ser>
        <c:ser>
          <c:idx val="2"/>
          <c:order val="2"/>
          <c:tx>
            <c:strRef>
              <c:f>excesso_peso!$E$30</c:f>
              <c:strCache>
                <c:ptCount val="1"/>
                <c:pt idx="0">
                  <c:v>2008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excesso_peso!$B$31:$B$33</c:f>
              <c:strCache>
                <c:ptCount val="3"/>
                <c:pt idx="0">
                  <c:v>Total</c:v>
                </c:pt>
                <c:pt idx="1">
                  <c:v>Masculino</c:v>
                </c:pt>
                <c:pt idx="2">
                  <c:v>Feminino</c:v>
                </c:pt>
              </c:strCache>
            </c:strRef>
          </c:cat>
          <c:val>
            <c:numRef>
              <c:f>excesso_peso!$E$31:$E$33</c:f>
              <c:numCache>
                <c:formatCode>0.0</c:formatCode>
                <c:ptCount val="3"/>
                <c:pt idx="0">
                  <c:v>13.7</c:v>
                </c:pt>
                <c:pt idx="1">
                  <c:v>13.4</c:v>
                </c:pt>
                <c:pt idx="2">
                  <c:v>13.9</c:v>
                </c:pt>
              </c:numCache>
            </c:numRef>
          </c:val>
        </c:ser>
        <c:ser>
          <c:idx val="3"/>
          <c:order val="3"/>
          <c:tx>
            <c:strRef>
              <c:f>excesso_peso!$F$30</c:f>
              <c:strCache>
                <c:ptCount val="1"/>
                <c:pt idx="0">
                  <c:v>2009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excesso_peso!$B$31:$B$33</c:f>
              <c:strCache>
                <c:ptCount val="3"/>
                <c:pt idx="0">
                  <c:v>Total</c:v>
                </c:pt>
                <c:pt idx="1">
                  <c:v>Masculino</c:v>
                </c:pt>
                <c:pt idx="2">
                  <c:v>Feminino</c:v>
                </c:pt>
              </c:strCache>
            </c:strRef>
          </c:cat>
          <c:val>
            <c:numRef>
              <c:f>excesso_peso!$F$31:$F$33</c:f>
              <c:numCache>
                <c:formatCode>0.0</c:formatCode>
                <c:ptCount val="3"/>
                <c:pt idx="0">
                  <c:v>14.3</c:v>
                </c:pt>
                <c:pt idx="1">
                  <c:v>13.9</c:v>
                </c:pt>
                <c:pt idx="2">
                  <c:v>14.7</c:v>
                </c:pt>
              </c:numCache>
            </c:numRef>
          </c:val>
        </c:ser>
        <c:ser>
          <c:idx val="4"/>
          <c:order val="4"/>
          <c:tx>
            <c:strRef>
              <c:f>excesso_peso!$G$30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excesso_peso!$B$31:$B$33</c:f>
              <c:strCache>
                <c:ptCount val="3"/>
                <c:pt idx="0">
                  <c:v>Total</c:v>
                </c:pt>
                <c:pt idx="1">
                  <c:v>Masculino</c:v>
                </c:pt>
                <c:pt idx="2">
                  <c:v>Feminino</c:v>
                </c:pt>
              </c:strCache>
            </c:strRef>
          </c:cat>
          <c:val>
            <c:numRef>
              <c:f>excesso_peso!$G$31:$G$33</c:f>
              <c:numCache>
                <c:formatCode>0.0</c:formatCode>
                <c:ptCount val="3"/>
                <c:pt idx="0">
                  <c:v>15.1</c:v>
                </c:pt>
                <c:pt idx="1">
                  <c:v>14.4</c:v>
                </c:pt>
                <c:pt idx="2">
                  <c:v>15.6</c:v>
                </c:pt>
              </c:numCache>
            </c:numRef>
          </c:val>
        </c:ser>
        <c:ser>
          <c:idx val="5"/>
          <c:order val="5"/>
          <c:tx>
            <c:strRef>
              <c:f>excesso_peso!$H$30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excesso_peso!$B$31:$B$33</c:f>
              <c:strCache>
                <c:ptCount val="3"/>
                <c:pt idx="0">
                  <c:v>Total</c:v>
                </c:pt>
                <c:pt idx="1">
                  <c:v>Masculino</c:v>
                </c:pt>
                <c:pt idx="2">
                  <c:v>Feminino</c:v>
                </c:pt>
              </c:strCache>
            </c:strRef>
          </c:cat>
          <c:val>
            <c:numRef>
              <c:f>excesso_peso!$H$31:$H$33</c:f>
              <c:numCache>
                <c:formatCode>0.0</c:formatCode>
                <c:ptCount val="3"/>
                <c:pt idx="0">
                  <c:v>16</c:v>
                </c:pt>
                <c:pt idx="1">
                  <c:v>15.5</c:v>
                </c:pt>
                <c:pt idx="2">
                  <c:v>16.5</c:v>
                </c:pt>
              </c:numCache>
            </c:numRef>
          </c:val>
        </c:ser>
        <c:ser>
          <c:idx val="6"/>
          <c:order val="6"/>
          <c:tx>
            <c:strRef>
              <c:f>excesso_peso!$I$30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excesso_peso!$B$31:$B$33</c:f>
              <c:strCache>
                <c:ptCount val="3"/>
                <c:pt idx="0">
                  <c:v>Total</c:v>
                </c:pt>
                <c:pt idx="1">
                  <c:v>Masculino</c:v>
                </c:pt>
                <c:pt idx="2">
                  <c:v>Feminino</c:v>
                </c:pt>
              </c:strCache>
            </c:strRef>
          </c:cat>
          <c:val>
            <c:numRef>
              <c:f>excesso_peso!$I$31:$I$33</c:f>
              <c:numCache>
                <c:formatCode>0.0</c:formatCode>
                <c:ptCount val="3"/>
                <c:pt idx="0">
                  <c:v>17.399999999999999</c:v>
                </c:pt>
                <c:pt idx="1">
                  <c:v>16.5</c:v>
                </c:pt>
                <c:pt idx="2">
                  <c:v>18.2</c:v>
                </c:pt>
              </c:numCache>
            </c:numRef>
          </c:val>
        </c:ser>
        <c:ser>
          <c:idx val="7"/>
          <c:order val="7"/>
          <c:tx>
            <c:strRef>
              <c:f>excesso_peso!$J$30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8.8626292466765285E-3"/>
                  <c:y val="-2.74037691293705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excesso_peso!$B$31:$B$33</c:f>
              <c:strCache>
                <c:ptCount val="3"/>
                <c:pt idx="0">
                  <c:v>Total</c:v>
                </c:pt>
                <c:pt idx="1">
                  <c:v>Masculino</c:v>
                </c:pt>
                <c:pt idx="2">
                  <c:v>Feminino</c:v>
                </c:pt>
              </c:strCache>
            </c:strRef>
          </c:cat>
          <c:val>
            <c:numRef>
              <c:f>excesso_peso!$J$31:$J$33</c:f>
              <c:numCache>
                <c:formatCode>0.0</c:formatCode>
                <c:ptCount val="3"/>
                <c:pt idx="0">
                  <c:v>17.5</c:v>
                </c:pt>
                <c:pt idx="1">
                  <c:v>17.5</c:v>
                </c:pt>
                <c:pt idx="2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405264"/>
        <c:axId val="224405656"/>
      </c:barChart>
      <c:catAx>
        <c:axId val="22440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pt-BR"/>
          </a:p>
        </c:txPr>
        <c:crossAx val="224405656"/>
        <c:crosses val="autoZero"/>
        <c:auto val="1"/>
        <c:lblAlgn val="ctr"/>
        <c:lblOffset val="100"/>
        <c:noMultiLvlLbl val="0"/>
      </c:catAx>
      <c:valAx>
        <c:axId val="2244056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pt-BR" sz="1200"/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0.5091525304303404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pt-BR"/>
          </a:p>
        </c:txPr>
        <c:crossAx val="22440526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8.5257340656139602E-2"/>
          <c:y val="2.9464119675623551E-2"/>
          <c:w val="0.63924667651403355"/>
          <c:h val="7.7289408330685122E-2"/>
        </c:manualLayout>
      </c:layout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C27BA-F6F8-4B93-91FE-EFF33775BFC5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3BAB1-9EED-458D-A428-D0C63377B2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0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B024FD1-8CF4-4461-A91C-7335C26515F5}" type="slidenum">
              <a:rPr lang="pt-BR" altLang="pt-BR" sz="1200" smtClean="0"/>
              <a:pPr/>
              <a:t>7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40780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FCBBC1D-D3D5-457A-BA3D-BCDBAE6D6DB5}" type="slidenum">
              <a:rPr lang="pt-BR" altLang="pt-BR" sz="1200" smtClean="0">
                <a:solidFill>
                  <a:srgbClr val="000000"/>
                </a:solidFill>
              </a:rPr>
              <a:pPr/>
              <a:t>8</a:t>
            </a:fld>
            <a:endParaRPr lang="pt-BR" altLang="pt-BR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9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3652-1D3E-4879-A833-B5D1E96D069B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BCA4-B367-4B77-973F-67F7568882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3652-1D3E-4879-A833-B5D1E96D069B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BCA4-B367-4B77-973F-67F7568882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3652-1D3E-4879-A833-B5D1E96D069B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BCA4-B367-4B77-973F-67F7568882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24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3652-1D3E-4879-A833-B5D1E96D069B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BCA4-B367-4B77-973F-67F7568882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3652-1D3E-4879-A833-B5D1E96D069B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BCA4-B367-4B77-973F-67F7568882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3652-1D3E-4879-A833-B5D1E96D069B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BCA4-B367-4B77-973F-67F7568882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3652-1D3E-4879-A833-B5D1E96D069B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BCA4-B367-4B77-973F-67F7568882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3652-1D3E-4879-A833-B5D1E96D069B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BCA4-B367-4B77-973F-67F7568882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3652-1D3E-4879-A833-B5D1E96D069B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BCA4-B367-4B77-973F-67F7568882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3652-1D3E-4879-A833-B5D1E96D069B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BCA4-B367-4B77-973F-67F7568882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3652-1D3E-4879-A833-B5D1E96D069B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BCA4-B367-4B77-973F-67F7568882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E3652-1D3E-4879-A833-B5D1E96D069B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4BCA4-B367-4B77-973F-67F7568882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oleObject" Target="../embeddings/Planilha_do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Planilha_do_Microsoft_Excel_97-20032.xls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Obesidade infantil- influencia da propaganda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Elias </a:t>
            </a:r>
            <a:r>
              <a:rPr lang="pt-BR" dirty="0" err="1" smtClean="0"/>
              <a:t>Hanna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Excesso de peso em homens</a:t>
            </a:r>
            <a:endParaRPr lang="pt-BR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05" t="40407" r="29875" b="7506"/>
          <a:stretch>
            <a:fillRect/>
          </a:stretch>
        </p:blipFill>
        <p:spPr bwMode="auto">
          <a:xfrm>
            <a:off x="1285852" y="1382812"/>
            <a:ext cx="6572296" cy="516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Obesidade em homens</a:t>
            </a:r>
            <a:endParaRPr lang="pt-BR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875" t="18309" r="20405" b="29604"/>
          <a:stretch>
            <a:fillRect/>
          </a:stretch>
        </p:blipFill>
        <p:spPr bwMode="auto">
          <a:xfrm>
            <a:off x="857224" y="1387913"/>
            <a:ext cx="6786610" cy="53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Excesso de peso em </a:t>
            </a:r>
            <a:r>
              <a:rPr lang="pt-BR" dirty="0" err="1" smtClean="0"/>
              <a:t>mulhers</a:t>
            </a:r>
            <a:endParaRPr lang="pt-BR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221" t="15152" r="31059" b="34339"/>
          <a:stretch>
            <a:fillRect/>
          </a:stretch>
        </p:blipFill>
        <p:spPr bwMode="auto">
          <a:xfrm>
            <a:off x="1000100" y="1071546"/>
            <a:ext cx="7152730" cy="544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Obesidade em mulheres</a:t>
            </a:r>
            <a:endParaRPr lang="pt-BR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875" t="29358" r="21589" b="21711"/>
          <a:stretch>
            <a:fillRect/>
          </a:stretch>
        </p:blipFill>
        <p:spPr bwMode="auto">
          <a:xfrm>
            <a:off x="1142976" y="1214422"/>
            <a:ext cx="6917964" cy="523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Obesidade infantil</a:t>
            </a:r>
            <a:endParaRPr lang="pt-BR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15" t="21466" r="7383" b="5927"/>
          <a:stretch>
            <a:fillRect/>
          </a:stretch>
        </p:blipFill>
        <p:spPr bwMode="auto">
          <a:xfrm>
            <a:off x="571472" y="1428736"/>
            <a:ext cx="7665608" cy="476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Consumo frutas e hortaliças-homens</a:t>
            </a:r>
            <a:endParaRPr lang="pt-BR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691" t="23044" r="21589" b="26447"/>
          <a:stretch>
            <a:fillRect/>
          </a:stretch>
        </p:blipFill>
        <p:spPr bwMode="auto">
          <a:xfrm>
            <a:off x="1071538" y="1326682"/>
            <a:ext cx="6929486" cy="527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875" t="26201" r="20405" b="23290"/>
          <a:stretch>
            <a:fillRect/>
          </a:stretch>
        </p:blipFill>
        <p:spPr bwMode="auto">
          <a:xfrm>
            <a:off x="428596" y="717757"/>
            <a:ext cx="7715304" cy="58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Consumo de carnes com excesso de gordura- homens</a:t>
            </a:r>
            <a:endParaRPr lang="pt-BR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221" t="19888" r="28692" b="29603"/>
          <a:stretch>
            <a:fillRect/>
          </a:stretch>
        </p:blipFill>
        <p:spPr bwMode="auto">
          <a:xfrm>
            <a:off x="1071538" y="1506645"/>
            <a:ext cx="7358114" cy="535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Carnes com excesso de gorduras-mulheres</a:t>
            </a:r>
            <a:endParaRPr lang="pt-BR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05" t="24623" r="29875" b="28025"/>
          <a:stretch>
            <a:fillRect/>
          </a:stretch>
        </p:blipFill>
        <p:spPr bwMode="auto">
          <a:xfrm>
            <a:off x="1142976" y="1643050"/>
            <a:ext cx="7000924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Consumo de doces- homens</a:t>
            </a:r>
            <a:endParaRPr lang="pt-BR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05" t="11996" r="29875" b="40652"/>
          <a:stretch>
            <a:fillRect/>
          </a:stretch>
        </p:blipFill>
        <p:spPr bwMode="auto">
          <a:xfrm>
            <a:off x="714348" y="1214422"/>
            <a:ext cx="750095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32" t="29358" r="51184" b="10663"/>
          <a:stretch>
            <a:fillRect/>
          </a:stretch>
        </p:blipFill>
        <p:spPr bwMode="auto">
          <a:xfrm>
            <a:off x="1428728" y="214266"/>
            <a:ext cx="6643734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Consumo de guloseimas- mulheres</a:t>
            </a:r>
            <a:endParaRPr lang="pt-BR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221" t="23044" r="29875" b="26447"/>
          <a:stretch>
            <a:fillRect/>
          </a:stretch>
        </p:blipFill>
        <p:spPr bwMode="auto">
          <a:xfrm>
            <a:off x="642910" y="1329032"/>
            <a:ext cx="7143800" cy="531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Homens e consumo de refrigerantes</a:t>
            </a:r>
            <a:endParaRPr lang="pt-BR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411" t="26444" r="20685" b="24236"/>
          <a:stretch>
            <a:fillRect/>
          </a:stretch>
        </p:blipFill>
        <p:spPr bwMode="auto">
          <a:xfrm>
            <a:off x="928662" y="1357298"/>
            <a:ext cx="7286676" cy="529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Mulheres e consumo de refrigerantes</a:t>
            </a:r>
            <a:endParaRPr lang="pt-BR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875" t="19888" r="21589" b="29603"/>
          <a:stretch>
            <a:fillRect/>
          </a:stretch>
        </p:blipFill>
        <p:spPr bwMode="auto">
          <a:xfrm>
            <a:off x="1000101" y="1393863"/>
            <a:ext cx="7000924" cy="54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Homens e TV</a:t>
            </a:r>
            <a:endParaRPr lang="pt-BR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05" t="23044" r="29875" b="32760"/>
          <a:stretch>
            <a:fillRect/>
          </a:stretch>
        </p:blipFill>
        <p:spPr bwMode="auto">
          <a:xfrm>
            <a:off x="500034" y="1357298"/>
            <a:ext cx="7572428" cy="50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Mulheres e TV</a:t>
            </a:r>
            <a:endParaRPr lang="pt-BR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05" t="30936" r="31059" b="23290"/>
          <a:stretch>
            <a:fillRect/>
          </a:stretch>
        </p:blipFill>
        <p:spPr bwMode="auto">
          <a:xfrm>
            <a:off x="362085" y="1285860"/>
            <a:ext cx="7638939" cy="540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Crianças e </a:t>
            </a:r>
            <a:r>
              <a:rPr lang="pt-BR" dirty="0" err="1" smtClean="0"/>
              <a:t>Tv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assistem uma média de 3 a 4 horas de TV por dia</a:t>
            </a:r>
          </a:p>
          <a:p>
            <a:r>
              <a:rPr lang="pt-BR" dirty="0" smtClean="0"/>
              <a:t>Atividade numero 1 depois da escola -6 a 17 anos de idade</a:t>
            </a:r>
          </a:p>
          <a:p>
            <a:r>
              <a:rPr lang="pt-BR" dirty="0" smtClean="0"/>
              <a:t>gastam 1.500 horas em frente à TV anualmente</a:t>
            </a:r>
          </a:p>
          <a:p>
            <a:r>
              <a:rPr lang="pt-BR" dirty="0" smtClean="0"/>
              <a:t>900 horas em sala de aula</a:t>
            </a:r>
          </a:p>
          <a:p>
            <a:r>
              <a:rPr lang="pt-BR" dirty="0" smtClean="0"/>
              <a:t>criança média vê&gt; 20.000 comerciais de cada ano</a:t>
            </a:r>
          </a:p>
          <a:p>
            <a:r>
              <a:rPr lang="pt-BR" dirty="0" smtClean="0"/>
              <a:t>Alimentos e brinquedos são os dois produtos mais anunciados.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Crianças e TV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 maioria das crianças com menos de 6 anos não entendem que o objetivo da propaganda é vender um produto</a:t>
            </a:r>
          </a:p>
          <a:p>
            <a:r>
              <a:rPr lang="pt-BR" dirty="0" smtClean="0"/>
              <a:t>Crianças até 8 anos não conseguem distinguir a  publicidade da programação regular de televisão</a:t>
            </a:r>
          </a:p>
          <a:p>
            <a:r>
              <a:rPr lang="pt-BR" dirty="0" smtClean="0"/>
              <a:t>As crianças que assistem 4 ou mais horas de TV por dia são mais propensos a acreditar  nas reivindicações de publicidade do que as crianças que assistem TV com menos </a:t>
            </a:r>
            <a:r>
              <a:rPr lang="pt-BR" dirty="0" err="1" smtClean="0"/>
              <a:t>frequência</a:t>
            </a:r>
            <a:endParaRPr lang="pt-BR" dirty="0" smtClean="0"/>
          </a:p>
          <a:p>
            <a:r>
              <a:rPr lang="pt-BR" dirty="0" smtClean="0"/>
              <a:t>9 em cada 10 anúncios de comida na manhã de sábado na TV são de cereais açucarados, doces, salgadinhos,refrigerantes, </a:t>
            </a:r>
            <a:r>
              <a:rPr lang="pt-BR" dirty="0" err="1" smtClean="0"/>
              <a:t>fast</a:t>
            </a:r>
            <a:r>
              <a:rPr lang="pt-BR" dirty="0" smtClean="0"/>
              <a:t> </a:t>
            </a:r>
            <a:r>
              <a:rPr lang="pt-BR" dirty="0" err="1" smtClean="0"/>
              <a:t>foods</a:t>
            </a:r>
            <a:r>
              <a:rPr lang="pt-BR" dirty="0" smtClean="0"/>
              <a:t> gordurosos e outros </a:t>
            </a:r>
            <a:r>
              <a:rPr lang="pt-BR" dirty="0" err="1" smtClean="0"/>
              <a:t>junk</a:t>
            </a:r>
            <a:r>
              <a:rPr lang="pt-BR" dirty="0" smtClean="0"/>
              <a:t> </a:t>
            </a:r>
            <a:r>
              <a:rPr lang="pt-BR" dirty="0" err="1" smtClean="0"/>
              <a:t>food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Marketing – Pais e filhos - Datafolha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+mj-lt"/>
              </a:rPr>
              <a:t>- Para os pais, o maior influenciador dos pedidos dos filhos, entre sete itens estimulados,são as propagandas (38%). Em seguida estão os personagens ou filmes e programas de TV (18% e 16%, respectivamente).</a:t>
            </a:r>
          </a:p>
          <a:p>
            <a:r>
              <a:rPr lang="pt-BR" sz="2400" dirty="0" smtClean="0"/>
              <a:t>73% dos pais concordam que deveria haver restrição ao marketing e propaganda voltada às crianças.</a:t>
            </a:r>
          </a:p>
          <a:p>
            <a:r>
              <a:rPr lang="pt-BR" sz="2400" dirty="0" smtClean="0"/>
              <a:t> O consumismo infantil, a disponibilidade de dinheiro, as questões relativas </a:t>
            </a:r>
            <a:r>
              <a:rPr lang="pt-BR" sz="2400" dirty="0" err="1" smtClean="0"/>
              <a:t>àalimentação</a:t>
            </a:r>
            <a:r>
              <a:rPr lang="pt-BR" sz="2400" dirty="0" smtClean="0"/>
              <a:t>, sexo e violência são os principais argumentos dos entrevistados que disseram que deveria haver restrição às propagandas.</a:t>
            </a:r>
            <a:endParaRPr lang="pt-B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Alimentação e infância- Datafolha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 </a:t>
            </a:r>
            <a:r>
              <a:rPr lang="pt-BR" sz="2400" dirty="0" smtClean="0"/>
              <a:t>Pedidos dos filhos:Os pais apontaram, espontaneamente, alguns pedidos que os filhos costumam fazer – as guloseimas foram as mais mencionadas: chocolate/bala/chiclete/doce/bolacha – 43%; bolacha salgada/salgadinho – 34%; sorvete – 32%</a:t>
            </a:r>
          </a:p>
          <a:p>
            <a:r>
              <a:rPr lang="pt-BR" sz="2400" dirty="0" smtClean="0"/>
              <a:t>Os pedidos mais freqüentes são observados nas duas faixas etárias estudadas (de 3 a 7 e de 8 a 11 anos completos), mas os percentuais são mais altos entre os mais novos.</a:t>
            </a:r>
          </a:p>
          <a:p>
            <a:r>
              <a:rPr lang="pt-BR" sz="2400" dirty="0" smtClean="0"/>
              <a:t> </a:t>
            </a:r>
            <a:r>
              <a:rPr lang="pt-BR" sz="2400" dirty="0" err="1" smtClean="0"/>
              <a:t>Frequência</a:t>
            </a:r>
            <a:r>
              <a:rPr lang="pt-BR" sz="2400" dirty="0" smtClean="0"/>
              <a:t> de consumo:  bolachas (82%), refrigerantes (70%) e salgadinhos (64%) são alimentos consumidos algumas vezes por semana,  pelas crianças de 3 a 11 anos.</a:t>
            </a:r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É preciso que haja regulamentação urgente da mídia direcionada a crianças</a:t>
            </a:r>
          </a:p>
          <a:p>
            <a:r>
              <a:rPr lang="pt-BR" dirty="0" smtClean="0"/>
              <a:t>É preciso proibir a oferta de brindes associada ao consumo de alimentos destinados às crianças</a:t>
            </a:r>
          </a:p>
          <a:p>
            <a:r>
              <a:rPr lang="pt-BR" dirty="0" smtClean="0"/>
              <a:t>É preciso promover campanhas de alimentação saudável</a:t>
            </a:r>
          </a:p>
          <a:p>
            <a:r>
              <a:rPr lang="pt-BR" dirty="0" smtClean="0"/>
              <a:t>Se a dieta é resultante de uma escolha individual, não há dúvidas de que essa escolha é mediada pelo grau de informação disponível sobre os alimentos que serão consumidos. Em todo o mundo, é possível verificar uma tendência no sentido de uma ação reguladora do Estado em relação ao marketing de alimentos. </a:t>
            </a:r>
          </a:p>
          <a:p>
            <a:r>
              <a:rPr lang="pt-BR" dirty="0" smtClean="0"/>
              <a:t>Medidas de regulamentação do marketing visam proteger a saúde pública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7780" r="46449" b="15398"/>
          <a:stretch>
            <a:fillRect/>
          </a:stretch>
        </p:blipFill>
        <p:spPr bwMode="auto">
          <a:xfrm>
            <a:off x="571472" y="428604"/>
            <a:ext cx="7786742" cy="619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2"/>
          <p:cNvSpPr>
            <a:spLocks noChangeArrowheads="1"/>
          </p:cNvSpPr>
          <p:nvPr/>
        </p:nvSpPr>
        <p:spPr bwMode="auto">
          <a:xfrm>
            <a:off x="395288" y="1110829"/>
            <a:ext cx="87487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400" b="1" dirty="0"/>
              <a:t>Evolução da frequência de obesidade*, VIGITEL 2006 a 2013</a:t>
            </a:r>
          </a:p>
        </p:txBody>
      </p:sp>
      <p:sp>
        <p:nvSpPr>
          <p:cNvPr id="21507" name="CaixaDeTexto 6"/>
          <p:cNvSpPr txBox="1">
            <a:spLocks noChangeArrowheads="1"/>
          </p:cNvSpPr>
          <p:nvPr/>
        </p:nvSpPr>
        <p:spPr bwMode="auto">
          <a:xfrm>
            <a:off x="467544" y="6248345"/>
            <a:ext cx="815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200" b="1" dirty="0">
                <a:ea typeface="MS PGothic" pitchFamily="34" charset="-128"/>
              </a:rPr>
              <a:t>Aumento significativo no total, homens e mulheres (2006-2013)         p &lt;0,01</a:t>
            </a:r>
          </a:p>
        </p:txBody>
      </p:sp>
      <p:cxnSp>
        <p:nvCxnSpPr>
          <p:cNvPr id="14" name="Conector de seta reta 2"/>
          <p:cNvCxnSpPr/>
          <p:nvPr/>
        </p:nvCxnSpPr>
        <p:spPr>
          <a:xfrm>
            <a:off x="5220072" y="6386844"/>
            <a:ext cx="2327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Retângulo 1"/>
          <p:cNvSpPr>
            <a:spLocks noChangeArrowheads="1"/>
          </p:cNvSpPr>
          <p:nvPr/>
        </p:nvSpPr>
        <p:spPr bwMode="auto">
          <a:xfrm>
            <a:off x="395288" y="6479758"/>
            <a:ext cx="63103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100"/>
              <a:t>* Realizada imputação de dados faltantes sobre peso ou altura para todos os anos</a:t>
            </a:r>
          </a:p>
        </p:txBody>
      </p:sp>
      <p:graphicFrame>
        <p:nvGraphicFramePr>
          <p:cNvPr id="2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521683"/>
              </p:ext>
            </p:extLst>
          </p:nvPr>
        </p:nvGraphicFramePr>
        <p:xfrm>
          <a:off x="282574" y="1895475"/>
          <a:ext cx="8753475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11" name="CaixaDeTexto 3"/>
          <p:cNvSpPr txBox="1">
            <a:spLocks noChangeArrowheads="1"/>
          </p:cNvSpPr>
          <p:nvPr/>
        </p:nvSpPr>
        <p:spPr bwMode="auto">
          <a:xfrm>
            <a:off x="468313" y="260350"/>
            <a:ext cx="8401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 err="1" smtClean="0"/>
              <a:t>Metas</a:t>
            </a:r>
            <a:r>
              <a:rPr lang="en-US" altLang="pt-BR" sz="2800" b="1" dirty="0" smtClean="0"/>
              <a:t> </a:t>
            </a:r>
            <a:r>
              <a:rPr lang="en-US" altLang="pt-BR" sz="2800" b="1" dirty="0"/>
              <a:t>do Plano DCNT – </a:t>
            </a:r>
            <a:r>
              <a:rPr lang="en-US" altLang="pt-BR" sz="2800" b="1" dirty="0" err="1"/>
              <a:t>Obesidade</a:t>
            </a:r>
            <a:endParaRPr lang="pt-BR" altLang="pt-BR" sz="2800" b="1" dirty="0"/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6705600" y="1628775"/>
            <a:ext cx="2330450" cy="738188"/>
          </a:xfrm>
          <a:prstGeom prst="rect">
            <a:avLst/>
          </a:prstGeom>
          <a:solidFill>
            <a:srgbClr val="FFF3E7"/>
          </a:solidFill>
          <a:ln>
            <a:solidFill>
              <a:srgbClr val="E2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pt-BR" sz="1400" b="1" dirty="0" smtClean="0">
                <a:solidFill>
                  <a:srgbClr val="E20000"/>
                </a:solidFill>
              </a:rPr>
              <a:t>2010 – 2013: + 15%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pt-BR" sz="1400" b="1" dirty="0" smtClean="0">
                <a:solidFill>
                  <a:srgbClr val="E20000"/>
                </a:solidFill>
              </a:rPr>
              <a:t>2012 – 2013: </a:t>
            </a:r>
            <a:r>
              <a:rPr lang="en-US" altLang="pt-BR" sz="1400" b="1" dirty="0" err="1" smtClean="0">
                <a:solidFill>
                  <a:srgbClr val="E20000"/>
                </a:solidFill>
              </a:rPr>
              <a:t>tendência</a:t>
            </a:r>
            <a:r>
              <a:rPr lang="en-US" altLang="pt-BR" sz="1400" b="1" dirty="0" smtClean="0">
                <a:solidFill>
                  <a:srgbClr val="E20000"/>
                </a:solidFill>
              </a:rPr>
              <a:t> de </a:t>
            </a:r>
            <a:r>
              <a:rPr lang="en-US" altLang="pt-BR" sz="1400" b="1" dirty="0" err="1" smtClean="0">
                <a:solidFill>
                  <a:srgbClr val="E20000"/>
                </a:solidFill>
              </a:rPr>
              <a:t>estabilização</a:t>
            </a:r>
            <a:endParaRPr lang="pt-BR" altLang="pt-BR" sz="1400" b="1" dirty="0" smtClean="0">
              <a:solidFill>
                <a:srgbClr val="E20000"/>
              </a:solidFill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0" y="980728"/>
            <a:ext cx="8496300" cy="0"/>
          </a:xfrm>
          <a:prstGeom prst="lin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9" t="90644" r="1692" b="3643"/>
          <a:stretch/>
        </p:blipFill>
        <p:spPr bwMode="auto">
          <a:xfrm>
            <a:off x="6807200" y="6525490"/>
            <a:ext cx="23368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680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Chart 5"/>
          <p:cNvGraphicFramePr>
            <a:graphicFrameLocks/>
          </p:cNvGraphicFramePr>
          <p:nvPr/>
        </p:nvGraphicFramePr>
        <p:xfrm>
          <a:off x="250825" y="1989138"/>
          <a:ext cx="8726488" cy="399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lanilha" r:id="rId4" imgW="8724833" imgH="4400468" progId="Excel.Sheet.8">
                  <p:embed/>
                </p:oleObj>
              </mc:Choice>
              <mc:Fallback>
                <p:oleObj name="Planilha" r:id="rId4" imgW="8724833" imgH="4400468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89138"/>
                        <a:ext cx="8726488" cy="399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179388" y="6092825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Fonte: IBGE. </a:t>
            </a:r>
            <a:r>
              <a:rPr lang="en-US" altLang="en-US" sz="1400" dirty="0" err="1"/>
              <a:t>Pesquisa</a:t>
            </a:r>
            <a:r>
              <a:rPr lang="en-US" altLang="en-US" sz="1400" dirty="0"/>
              <a:t> de </a:t>
            </a:r>
            <a:r>
              <a:rPr lang="en-US" altLang="en-US" sz="1400" dirty="0" err="1"/>
              <a:t>Orçamentos</a:t>
            </a:r>
            <a:r>
              <a:rPr lang="en-US" altLang="en-US" sz="1400" dirty="0"/>
              <a:t> </a:t>
            </a:r>
            <a:r>
              <a:rPr lang="en-US" altLang="en-US" sz="1400" dirty="0" err="1"/>
              <a:t>Familiares</a:t>
            </a:r>
            <a:r>
              <a:rPr lang="en-US" altLang="en-US" sz="1400" dirty="0"/>
              <a:t> - POF 2008-2009.  </a:t>
            </a:r>
            <a:r>
              <a:rPr lang="pt-BR" altLang="en-US" sz="1400" dirty="0"/>
              <a:t>Antropometria e estado nutricional de crianças, adolescentes e adultos no Brasil. </a:t>
            </a:r>
            <a:endParaRPr lang="en-US" altLang="en-US" sz="1400" dirty="0"/>
          </a:p>
        </p:txBody>
      </p:sp>
      <p:sp>
        <p:nvSpPr>
          <p:cNvPr id="23557" name="CaixaDeTexto 3"/>
          <p:cNvSpPr txBox="1">
            <a:spLocks noChangeArrowheads="1"/>
          </p:cNvSpPr>
          <p:nvPr/>
        </p:nvSpPr>
        <p:spPr bwMode="auto">
          <a:xfrm>
            <a:off x="468313" y="260350"/>
            <a:ext cx="8401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 err="1" smtClean="0"/>
              <a:t>Metas</a:t>
            </a:r>
            <a:r>
              <a:rPr lang="en-US" altLang="pt-BR" sz="2800" b="1" dirty="0" smtClean="0"/>
              <a:t> </a:t>
            </a:r>
            <a:r>
              <a:rPr lang="en-US" altLang="pt-BR" sz="2800" b="1" dirty="0"/>
              <a:t>do Plano DCNT – </a:t>
            </a:r>
            <a:r>
              <a:rPr lang="en-US" altLang="pt-BR" sz="2800" b="1" dirty="0" err="1"/>
              <a:t>Obesidade</a:t>
            </a:r>
            <a:endParaRPr lang="pt-BR" altLang="pt-BR" sz="2800" b="1" dirty="0"/>
          </a:p>
        </p:txBody>
      </p:sp>
      <p:sp>
        <p:nvSpPr>
          <p:cNvPr id="23559" name="CaixaDeTexto 1"/>
          <p:cNvSpPr txBox="1">
            <a:spLocks noChangeArrowheads="1"/>
          </p:cNvSpPr>
          <p:nvPr/>
        </p:nvSpPr>
        <p:spPr bwMode="auto">
          <a:xfrm>
            <a:off x="250825" y="3357563"/>
            <a:ext cx="1460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100"/>
              <a:t>%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980728"/>
            <a:ext cx="8496300" cy="0"/>
          </a:xfrm>
          <a:prstGeom prst="lin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9" t="90644" r="1692" b="3643"/>
          <a:stretch/>
        </p:blipFill>
        <p:spPr bwMode="auto">
          <a:xfrm>
            <a:off x="6807200" y="6525490"/>
            <a:ext cx="23368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6875" y="1052736"/>
            <a:ext cx="8278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Prevalência de déficit de altura, déficit de peso, excesso de peso e          obesidade na população de </a:t>
            </a:r>
            <a:r>
              <a:rPr lang="pt-BR" altLang="en-US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 9 anos</a:t>
            </a:r>
            <a:r>
              <a:rPr lang="pt-B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 por sexo.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Brasil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1974 -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1975, 1989 e 2008-2009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08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179388" y="6092825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Fonte: IBGE. Pesquisa de Orçamentos Familiares - POF 2008-2009.  </a:t>
            </a:r>
            <a:r>
              <a:rPr lang="pt-BR" altLang="en-US" sz="1400"/>
              <a:t>Antropometria e estado nutricional de crianças, adolescentes e adultos no Brasil. </a:t>
            </a:r>
            <a:endParaRPr lang="en-US" altLang="en-US" sz="140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49683" r="39084" b="22586"/>
          <a:stretch>
            <a:fillRect/>
          </a:stretch>
        </p:blipFill>
        <p:spPr bwMode="auto">
          <a:xfrm>
            <a:off x="395288" y="2085975"/>
            <a:ext cx="83534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aixaDeTexto 3"/>
          <p:cNvSpPr txBox="1">
            <a:spLocks noChangeArrowheads="1"/>
          </p:cNvSpPr>
          <p:nvPr/>
        </p:nvSpPr>
        <p:spPr bwMode="auto">
          <a:xfrm>
            <a:off x="468313" y="260350"/>
            <a:ext cx="8401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 err="1" smtClean="0"/>
              <a:t>Metas</a:t>
            </a:r>
            <a:r>
              <a:rPr lang="en-US" altLang="pt-BR" sz="2800" b="1" dirty="0" smtClean="0"/>
              <a:t> </a:t>
            </a:r>
            <a:r>
              <a:rPr lang="en-US" altLang="pt-BR" sz="2800" b="1" dirty="0"/>
              <a:t>do Plano DCNT – </a:t>
            </a:r>
            <a:r>
              <a:rPr lang="en-US" altLang="pt-BR" sz="2800" b="1" dirty="0" err="1"/>
              <a:t>Obesidade</a:t>
            </a:r>
            <a:endParaRPr lang="pt-BR" altLang="pt-BR" sz="2800" b="1" dirty="0"/>
          </a:p>
        </p:txBody>
      </p:sp>
      <p:sp>
        <p:nvSpPr>
          <p:cNvPr id="25607" name="CaixaDeTexto 6"/>
          <p:cNvSpPr txBox="1">
            <a:spLocks noChangeArrowheads="1"/>
          </p:cNvSpPr>
          <p:nvPr/>
        </p:nvSpPr>
        <p:spPr bwMode="auto">
          <a:xfrm>
            <a:off x="684213" y="3727450"/>
            <a:ext cx="1444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100"/>
              <a:t>%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980728"/>
            <a:ext cx="8496300" cy="0"/>
          </a:xfrm>
          <a:prstGeom prst="lin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9" t="90644" r="1692" b="3643"/>
          <a:stretch/>
        </p:blipFill>
        <p:spPr bwMode="auto">
          <a:xfrm>
            <a:off x="6807200" y="6525490"/>
            <a:ext cx="23368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5536" y="1045185"/>
            <a:ext cx="81007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Prevalência de déficit de altura, déficit de peso, excesso de peso e </a:t>
            </a:r>
            <a:r>
              <a:rPr lang="pt-BR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obesidade </a:t>
            </a:r>
            <a:r>
              <a:rPr lang="pt-B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na população de </a:t>
            </a:r>
            <a:r>
              <a:rPr lang="pt-BR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a 19 anos</a:t>
            </a:r>
            <a:r>
              <a:rPr lang="pt-B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por sexo.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Brasil - 1974-1975, 1989 e 2008-2009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5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23850" y="262855"/>
            <a:ext cx="8785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Plano de DCNT -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Consumo alimentar</a:t>
            </a:r>
          </a:p>
        </p:txBody>
      </p:sp>
      <p:sp>
        <p:nvSpPr>
          <p:cNvPr id="27652" name="Rectangle 22"/>
          <p:cNvSpPr>
            <a:spLocks noChangeArrowheads="1"/>
          </p:cNvSpPr>
          <p:nvPr/>
        </p:nvSpPr>
        <p:spPr bwMode="auto">
          <a:xfrm>
            <a:off x="323528" y="1268413"/>
            <a:ext cx="797999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ea typeface="MS PGothic" pitchFamily="34" charset="-128"/>
              </a:rPr>
              <a:t>Evolução da frequência do consumo recomendado de frutas e hortaliças</a:t>
            </a:r>
            <a:r>
              <a:rPr lang="pt-BR" altLang="pt-BR" sz="2000" b="1" baseline="30000" dirty="0">
                <a:ea typeface="MS PGothic" pitchFamily="34" charset="-128"/>
              </a:rPr>
              <a:t>1</a:t>
            </a:r>
            <a:r>
              <a:rPr lang="pt-BR" altLang="pt-BR" sz="2000" b="1" dirty="0">
                <a:ea typeface="MS PGothic" pitchFamily="34" charset="-128"/>
              </a:rPr>
              <a:t>, segundo sexo. VIGITEL 2008 a 2013.</a:t>
            </a:r>
          </a:p>
        </p:txBody>
      </p:sp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406400" y="6505575"/>
            <a:ext cx="582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 baseline="30000">
                <a:solidFill>
                  <a:srgbClr val="000000"/>
                </a:solidFill>
                <a:ea typeface="MS PGothic" pitchFamily="34" charset="-128"/>
              </a:rPr>
              <a:t>1</a:t>
            </a:r>
            <a:r>
              <a:rPr lang="en-US" altLang="pt-BR" sz="1400">
                <a:solidFill>
                  <a:srgbClr val="000000"/>
                </a:solidFill>
                <a:ea typeface="MS PGothic" pitchFamily="34" charset="-128"/>
              </a:rPr>
              <a:t>consumo de 5 ou mais porções por dia, em 5 ou mais dias da semana</a:t>
            </a:r>
          </a:p>
        </p:txBody>
      </p:sp>
      <p:graphicFrame>
        <p:nvGraphicFramePr>
          <p:cNvPr id="27654" name="Gráfico 6"/>
          <p:cNvGraphicFramePr>
            <a:graphicFrameLocks/>
          </p:cNvGraphicFramePr>
          <p:nvPr/>
        </p:nvGraphicFramePr>
        <p:xfrm>
          <a:off x="171450" y="2370138"/>
          <a:ext cx="8153400" cy="391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5" imgW="8157155" imgH="3913971" progId="Excel.Sheet.8">
                  <p:embed/>
                </p:oleObj>
              </mc:Choice>
              <mc:Fallback>
                <p:oleObj r:id="rId5" imgW="8157155" imgH="3913971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2370138"/>
                        <a:ext cx="8153400" cy="391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CaixaDeTexto 6"/>
          <p:cNvSpPr txBox="1">
            <a:spLocks noChangeArrowheads="1"/>
          </p:cNvSpPr>
          <p:nvPr/>
        </p:nvSpPr>
        <p:spPr bwMode="auto">
          <a:xfrm>
            <a:off x="80963" y="6216650"/>
            <a:ext cx="8307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ea typeface="MS PGothic" pitchFamily="34" charset="-128"/>
              </a:rPr>
              <a:t>*Aumento significativo em homens, mulheres e  ambos os sexos (2009-2013)          p &lt;0,05</a:t>
            </a:r>
          </a:p>
        </p:txBody>
      </p:sp>
      <p:sp>
        <p:nvSpPr>
          <p:cNvPr id="27656" name="CaixaDeTexto 1"/>
          <p:cNvSpPr txBox="1">
            <a:spLocks noChangeArrowheads="1"/>
          </p:cNvSpPr>
          <p:nvPr/>
        </p:nvSpPr>
        <p:spPr bwMode="auto">
          <a:xfrm>
            <a:off x="6989763" y="2092325"/>
            <a:ext cx="1958975" cy="30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Meta = 24% em 2022</a:t>
            </a:r>
            <a:endParaRPr lang="pt-BR" altLang="en-US" sz="1400"/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6989763" y="2465388"/>
            <a:ext cx="195897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CC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pt-BR" sz="1400" b="1" dirty="0" smtClean="0">
                <a:solidFill>
                  <a:srgbClr val="008000"/>
                </a:solidFill>
              </a:rPr>
              <a:t>2010 – 2013: + 21%</a:t>
            </a:r>
            <a:endParaRPr lang="pt-BR" altLang="pt-BR" sz="1400" b="1" dirty="0" smtClean="0">
              <a:solidFill>
                <a:srgbClr val="008000"/>
              </a:solidFill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0" y="980728"/>
            <a:ext cx="8496300" cy="0"/>
          </a:xfrm>
          <a:prstGeom prst="lin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9" t="90644" r="1692" b="3643"/>
          <a:stretch/>
        </p:blipFill>
        <p:spPr bwMode="auto">
          <a:xfrm>
            <a:off x="6807200" y="6525490"/>
            <a:ext cx="23368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0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entágono 1"/>
          <p:cNvSpPr>
            <a:spLocks noChangeArrowheads="1"/>
          </p:cNvSpPr>
          <p:nvPr/>
        </p:nvSpPr>
        <p:spPr bwMode="auto">
          <a:xfrm>
            <a:off x="611188" y="3933825"/>
            <a:ext cx="4392860" cy="1511300"/>
          </a:xfrm>
          <a:prstGeom prst="homePlate">
            <a:avLst>
              <a:gd name="adj" fmla="val 50041"/>
            </a:avLst>
          </a:prstGeom>
          <a:solidFill>
            <a:srgbClr val="A0C95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29699" name="Rectangle 22"/>
          <p:cNvSpPr>
            <a:spLocks noChangeArrowheads="1"/>
          </p:cNvSpPr>
          <p:nvPr/>
        </p:nvSpPr>
        <p:spPr bwMode="auto">
          <a:xfrm>
            <a:off x="468313" y="1254125"/>
            <a:ext cx="8675687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0000"/>
                </a:solidFill>
                <a:ea typeface="MS PGothic" pitchFamily="34" charset="-128"/>
              </a:rPr>
              <a:t>PNS: a partir dos exames laboratoriais coletados será calculada a média de ingestão de sódio estimada na população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0000"/>
                </a:solidFill>
                <a:ea typeface="MS PGothic" pitchFamily="34" charset="-128"/>
              </a:rPr>
              <a:t>POF 2015: estimar consumo excessivo do sódio</a:t>
            </a:r>
          </a:p>
        </p:txBody>
      </p:sp>
      <p:sp>
        <p:nvSpPr>
          <p:cNvPr id="29700" name="CaixaDeTexto 7"/>
          <p:cNvSpPr txBox="1">
            <a:spLocks noChangeArrowheads="1"/>
          </p:cNvSpPr>
          <p:nvPr/>
        </p:nvSpPr>
        <p:spPr bwMode="auto">
          <a:xfrm>
            <a:off x="755650" y="3944938"/>
            <a:ext cx="3492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/>
              <a:t>Consumo</a:t>
            </a:r>
            <a:r>
              <a:rPr lang="en-US" altLang="en-US" sz="1800" b="1" dirty="0"/>
              <a:t> de </a:t>
            </a:r>
            <a:r>
              <a:rPr lang="en-US" altLang="en-US" sz="1800" b="1" dirty="0" err="1"/>
              <a:t>sal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preconizado</a:t>
            </a:r>
            <a:r>
              <a:rPr lang="en-US" altLang="en-US" sz="1800" b="1" dirty="0"/>
              <a:t> pela OMS = 5g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Meta do </a:t>
            </a:r>
            <a:r>
              <a:rPr lang="en-US" altLang="en-US" sz="1800" b="1" dirty="0" err="1"/>
              <a:t>consumo</a:t>
            </a:r>
            <a:r>
              <a:rPr lang="en-US" altLang="en-US" sz="1800" b="1" dirty="0"/>
              <a:t> de </a:t>
            </a:r>
            <a:r>
              <a:rPr lang="en-US" altLang="en-US" sz="1800" b="1" dirty="0" err="1"/>
              <a:t>sódio</a:t>
            </a:r>
            <a:r>
              <a:rPr lang="en-US" altLang="en-US" sz="1800" b="1" dirty="0"/>
              <a:t> pela OMS = 2g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3851" y="44450"/>
            <a:ext cx="83526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Plano de DCNT -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Consumo médio de sal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980728"/>
            <a:ext cx="8496300" cy="0"/>
          </a:xfrm>
          <a:prstGeom prst="lin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9" t="90644" r="1692" b="3643"/>
          <a:stretch/>
        </p:blipFill>
        <p:spPr bwMode="auto">
          <a:xfrm>
            <a:off x="6807200" y="6525490"/>
            <a:ext cx="23368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5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035050"/>
            <a:ext cx="7399338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188913"/>
            <a:ext cx="8785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Globais DCNT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908720"/>
            <a:ext cx="8496300" cy="0"/>
          </a:xfrm>
          <a:prstGeom prst="lin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9" t="90644" r="1692" b="3643"/>
          <a:stretch/>
        </p:blipFill>
        <p:spPr bwMode="auto">
          <a:xfrm>
            <a:off x="6807200" y="6525490"/>
            <a:ext cx="23368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013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716</Words>
  <Application>Microsoft Office PowerPoint</Application>
  <PresentationFormat>Apresentação na tela (4:3)</PresentationFormat>
  <Paragraphs>73</Paragraphs>
  <Slides>29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MS PGothic</vt:lpstr>
      <vt:lpstr>Arial</vt:lpstr>
      <vt:lpstr>Calibri</vt:lpstr>
      <vt:lpstr>Tema do Office</vt:lpstr>
      <vt:lpstr>Planilha</vt:lpstr>
      <vt:lpstr>Planilha do Microsoft Excel 97-2003</vt:lpstr>
      <vt:lpstr>Obesidade infantil- influencia da propaganda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Excesso de peso em homens</vt:lpstr>
      <vt:lpstr>Obesidade em homens</vt:lpstr>
      <vt:lpstr>Excesso de peso em mulhers</vt:lpstr>
      <vt:lpstr>Obesidade em mulheres</vt:lpstr>
      <vt:lpstr>Obesidade infantil</vt:lpstr>
      <vt:lpstr>Consumo frutas e hortaliças-homens</vt:lpstr>
      <vt:lpstr>Apresentação do PowerPoint</vt:lpstr>
      <vt:lpstr>Consumo de carnes com excesso de gordura- homens</vt:lpstr>
      <vt:lpstr>Carnes com excesso de gorduras-mulheres</vt:lpstr>
      <vt:lpstr>Consumo de doces- homens</vt:lpstr>
      <vt:lpstr>Consumo de guloseimas- mulheres</vt:lpstr>
      <vt:lpstr>Homens e consumo de refrigerantes</vt:lpstr>
      <vt:lpstr>Mulheres e consumo de refrigerantes</vt:lpstr>
      <vt:lpstr>Homens e TV</vt:lpstr>
      <vt:lpstr>Mulheres e TV</vt:lpstr>
      <vt:lpstr>Crianças e Tv</vt:lpstr>
      <vt:lpstr>Crianças e TV</vt:lpstr>
      <vt:lpstr>Marketing – Pais e filhos - Datafolha</vt:lpstr>
      <vt:lpstr>Alimentação e infância- Datafolha</vt:lpstr>
      <vt:lpstr>Conclusão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Obesidade infantil- influencia da propaganda</dc:title>
  <dc:creator>User</dc:creator>
  <cp:lastModifiedBy>Pedro Glukhas Cassar Nunes</cp:lastModifiedBy>
  <cp:revision>5</cp:revision>
  <dcterms:created xsi:type="dcterms:W3CDTF">2015-12-03T17:46:18Z</dcterms:created>
  <dcterms:modified xsi:type="dcterms:W3CDTF">2015-12-16T13:23:26Z</dcterms:modified>
</cp:coreProperties>
</file>