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59_71293E47.xml" ContentType="application/vnd.ms-powerpoint.comments+xml"/>
  <Override PartName="/ppt/comments/modernComment_15C_EA2350FA.xml" ContentType="application/vnd.ms-powerpoint.comments+xml"/>
  <Override PartName="/ppt/comments/modernComment_15D_9A26FBA0.xml" ContentType="application/vnd.ms-powerpoint.comments+xml"/>
  <Override PartName="/ppt/comments/modernComment_15E_B4C3FB5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61" r:id="rId4"/>
    <p:sldId id="353" r:id="rId5"/>
    <p:sldId id="354" r:id="rId6"/>
    <p:sldId id="357" r:id="rId7"/>
    <p:sldId id="355" r:id="rId8"/>
    <p:sldId id="358" r:id="rId9"/>
    <p:sldId id="359" r:id="rId10"/>
    <p:sldId id="356" r:id="rId11"/>
    <p:sldId id="360" r:id="rId12"/>
    <p:sldId id="351" r:id="rId13"/>
    <p:sldId id="344" r:id="rId14"/>
    <p:sldId id="345" r:id="rId15"/>
    <p:sldId id="348" r:id="rId16"/>
    <p:sldId id="349" r:id="rId17"/>
    <p:sldId id="350" r:id="rId18"/>
    <p:sldId id="362" r:id="rId19"/>
    <p:sldId id="36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55D4F-ED98-D841-E63E-BB38291CD25C}" name="Marianna Camargo" initials="MC" userId="e1fca95c4396053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52743"/>
    <a:srgbClr val="BF9000"/>
    <a:srgbClr val="A98B35"/>
    <a:srgbClr val="9C7B42"/>
    <a:srgbClr val="DAC580"/>
    <a:srgbClr val="98763E"/>
    <a:srgbClr val="FFC50D"/>
    <a:srgbClr val="184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0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59_71293E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F7B8DA-99B4-FC4A-84B4-D4455C49FE8C}" authorId="{BBE55D4F-ED98-D841-E63E-BB38291CD25C}" created="2023-11-20T15:31:28.961">
    <pc:sldMkLst xmlns:pc="http://schemas.microsoft.com/office/powerpoint/2013/main/command">
      <pc:docMk/>
      <pc:sldMk cId="1898528327" sldId="345"/>
    </pc:sldMkLst>
    <p188:txBody>
      <a:bodyPr/>
      <a:lstStyle/>
      <a:p>
        <a:r>
          <a:rPr lang="pt-BR"/>
          <a:t>Destacar que nesse cenário teremos mais agilidade no credenciamento e recredenciamento bem como se dará maior espaço para a IFES/ICT escolher a fundação que melhor lhe atenda</a:t>
        </a:r>
      </a:p>
    </p188:txBody>
  </p188:cm>
</p188:cmLst>
</file>

<file path=ppt/comments/modernComment_15C_EA2350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04D811-5D31-B745-A98F-7612DF411A7F}" authorId="{BBE55D4F-ED98-D841-E63E-BB38291CD25C}" created="2023-11-20T15:33:30.462">
    <pc:sldMkLst xmlns:pc="http://schemas.microsoft.com/office/powerpoint/2013/main/command">
      <pc:docMk/>
      <pc:sldMk cId="3928183034" sldId="348"/>
    </pc:sldMkLst>
    <p188:txBody>
      <a:bodyPr/>
      <a:lstStyle/>
      <a:p>
        <a:r>
          <a:rPr lang="pt-BR"/>
          <a:t>Ponto vital da nossa proposta! Hoje temos a DOA na Lei de inovação, mas não na lei de fundações, demonstrando que a nossa legislação está defasada. Hoje a DOA é um risco para as fundações e para as apoiadas, o que é uma lástima pois é essencial para desenvolvimento tanto de quem apoia quanto de quem é apoiado</a:t>
        </a:r>
      </a:p>
    </p188:txBody>
  </p188:cm>
</p188:cmLst>
</file>

<file path=ppt/comments/modernComment_15D_9A26FB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FCC4AD-738A-8C46-83D9-487A5C4FD2E3}" authorId="{BBE55D4F-ED98-D841-E63E-BB38291CD25C}" created="2023-11-20T15:36:18.627">
    <pc:sldMkLst xmlns:pc="http://schemas.microsoft.com/office/powerpoint/2013/main/command">
      <pc:docMk/>
      <pc:sldMk cId="2586246048" sldId="349"/>
    </pc:sldMkLst>
    <p188:txBody>
      <a:bodyPr/>
      <a:lstStyle/>
      <a:p>
        <a:r>
          <a:rPr lang="pt-BR"/>
          <a:t>Nesta proposta estamos pacificando a questão da tributação de bolsas e aumentando a abrangência para todas as naturezas: ensino e extensão.</a:t>
        </a:r>
      </a:p>
    </p188:txBody>
  </p188:cm>
</p188:cmLst>
</file>

<file path=ppt/comments/modernComment_15E_B4C3FB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315026-B182-444C-BEBD-3BB6CAEE3C8A}" authorId="{BBE55D4F-ED98-D841-E63E-BB38291CD25C}" created="2023-11-20T15:38:16.801">
    <pc:sldMkLst xmlns:pc="http://schemas.microsoft.com/office/powerpoint/2013/main/command">
      <pc:docMk/>
      <pc:sldMk cId="3032742739" sldId="350"/>
    </pc:sldMkLst>
    <p188:txBody>
      <a:bodyPr/>
      <a:lstStyle/>
      <a:p>
        <a:r>
          <a:rPr lang="pt-BR"/>
          <a:t>Proposta que iguala as aquisições das FA as da FINEP</a:t>
        </a:r>
      </a:p>
    </p188:txBody>
  </p188:cm>
  <p188:cm id="{60FAC36F-BDC7-524C-B71E-841F356F5906}" authorId="{BBE55D4F-ED98-D841-E63E-BB38291CD25C}" created="2023-11-20T15:42:09.872">
    <pc:sldMkLst xmlns:pc="http://schemas.microsoft.com/office/powerpoint/2013/main/command">
      <pc:docMk/>
      <pc:sldMk cId="3032742739" sldId="350"/>
    </pc:sldMkLst>
    <p188:txBody>
      <a:bodyPr/>
      <a:lstStyle/>
      <a:p>
        <a:r>
          <a:rPr lang="pt-BR"/>
          <a:t>Atualmente nosso decreto de compras dispõem sobre uma “mini”licitação, que não acompanha a celeridade necessária a PDI. O ideal é que a FA faça ampla pesquisa de mercado e adquira o menor preço, tornando o processo mais célere e mantendo a economicidade.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AD0CB-1A6A-45ED-8B49-0D6F383CD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6F1D30-67E7-4622-8BE9-49944412C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4C657-1654-46C7-9038-05351A0D6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AFD138-9EDB-49C4-8D99-02F59E9C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410C31-C095-4183-BF9D-BE2EFB9F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22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9E3D6-5179-4A3E-BD72-5F1C37AE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87777A-DDC7-4EA1-9E4B-34B450D02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BAECC5-972A-4F01-B87D-C66A4DF8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162010-E564-4449-8374-3546E957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7E06A0-DF99-4196-B129-39F02CCC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85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FC357B-E56F-4B9D-8FDF-963F74F7E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7307CC-AFE5-4EB7-B02D-161DF7F4B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91859B-42D6-485D-ACC2-58C977B2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56CA83-6DB9-410B-996E-41DED0A6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956B59-3292-41F6-BD59-7CFB8DF4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57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1ED9B-AA58-4B53-A252-B6C91DFF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BA3140-9B36-4BCC-B6C3-0A450DFC0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71F288-8800-4925-97DC-7B7A2430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675D51-C4CF-403B-BBB1-4A328951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BAA941-79AA-42FB-A195-07F79696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26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5D1D1-C400-42F1-B465-BFA3A2FC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79A4A2-012A-4901-973F-CB2D5A708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1DB28C-2134-4026-B14E-65A4F4C0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6E1692-A8D6-4711-ADFD-C01BD554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D1A2B4-145F-4DCF-AC6B-F16B7FEC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39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8C79B-C93B-4539-98B6-7ECC10C2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54A0B4-4A1C-4DA5-80E3-184268045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A7ABF6-8045-4B90-9542-AF4B0AC12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40EABD-DE8D-4F46-9490-AFB6ADAE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AA7BF6-18E2-45FE-B67A-635798B7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B62F56-EB9D-41CC-93C8-0077E9DD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79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909B5-D18C-46B3-A6AA-629C6879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A9EA92-1948-4A38-B33D-A3B96116E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6EED26-C6E6-4253-A77A-419661D83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20C2C6-11A7-4F71-85ED-F0A17088A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3E4E4D3-0A0C-45ED-9FF7-8C2986CF6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70EF3B6-8A03-4C0E-8806-6F9A2C14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7405BF-A764-49E9-A6CA-FE343949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2CD30E3-8D36-4B96-86E3-749A4E13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5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050B4-7DA1-4AE9-8F96-EA0C87E4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DC6EBCE-D848-498B-B58E-CB03FB61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3F8A5D-87E3-47DA-88DA-874F5800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D15973-E667-4685-A975-B55B817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56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A7EBDB4-72F1-4AE5-A073-166D3BDC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0A8073A-F36D-45D3-944A-580501E8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ED1890-CC8C-4B26-9E54-17DAA94E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41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ADAB0-63C2-42A7-81A9-E475FED6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69079E-F62B-4D78-AD3D-70A6CEEC3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E3BE54-2B99-4CAE-A07C-03D6D3C9B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BAF5EC-1CB5-4F67-A5AC-816AD7C0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FFC490-63C4-43A9-B7C9-80BA31ABF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F94F76-82E7-4003-92C4-2A61949D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61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56188-A9CE-442A-BE36-8436DFC1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C476C8E-7368-4BA3-B520-95A6AF21C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624678-B7D0-4FF4-B475-3271B1C99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D1964A-D44D-4701-BA81-61DCE854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4927AE-AC84-4F6A-8482-BD62FCE3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C42327-596F-4EB4-9957-EB06C0F3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72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841C573-0D83-4839-8C5C-0F48BD13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46201E-D9AC-4D9F-9B6B-430066FEB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F055A7-6EAD-45E0-AB59-6C9380AB2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8CF8-07F0-4819-840F-32EF0A3C39F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FFD305-76D1-480B-B0A0-1E15EB5E3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121C02-5CE9-4E42-BBD3-60EF640D4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A59D-EBF5-4A56-83AD-6637B7F9D3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53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59_71293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5C_EA2350FA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5D_9A26FBA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planalto.gov.br/CCIVIL_03/LEIS/L5172.htm#art106i" TargetMode="External"/><Relationship Id="rId4" Type="http://schemas.openxmlformats.org/officeDocument/2006/relationships/hyperlink" Target="http://www.planalto.gov.br/CCIVIL_03/LEIS/L9250.htm#art2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5E_B4C3FB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0269D128-CF51-47A9-B525-146854175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0" y="178433"/>
            <a:ext cx="3207920" cy="1080000"/>
          </a:xfrm>
          <a:prstGeom prst="rect">
            <a:avLst/>
          </a:prstGeom>
          <a:solidFill>
            <a:srgbClr val="F8F8F8"/>
          </a:solidFill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CD1768C-A34E-016F-E5CE-6B4DFF978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88" y="1554480"/>
            <a:ext cx="7710488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000" b="1" dirty="0">
                <a:solidFill>
                  <a:srgbClr val="FFFF00"/>
                </a:solidFill>
                <a:latin typeface="Arial" panose="020B0604020202020204" pitchFamily="34" charset="0"/>
              </a:rPr>
              <a:t>AUDIÊNCIA PÚBLICA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3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9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COMISSÃO DE CIÊNCIA, TECNOLOGIA, INOVAÇÃO E INFORMÁTICA (CCT) DO SENADO FEDERAL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6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Tema: Simplificação da Legislação de Ciência, Tecnologia e Inovação e Disseminar Boas Práticas já Adotadas no Brasil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30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0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APRESENTAÇÃO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30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30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Conselho Nacional das Fundações de Apoio às Instituições de Ensino Superior e de Pesquisa Científica e Tecnológica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pt-BR" altLang="pt-BR" sz="26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Prof. Dr. </a:t>
            </a:r>
            <a:r>
              <a:rPr lang="pt-BR" altLang="pt-BR" sz="2600" b="1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Antonio</a:t>
            </a:r>
            <a:r>
              <a:rPr lang="pt-BR" altLang="pt-BR" sz="26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Fernando de Souza Queiroz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pt-BR" altLang="pt-BR" sz="14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Diretor da FAPEX e Presidente do CONFIES</a:t>
            </a:r>
            <a:endParaRPr lang="pt-BR" altLang="pt-BR" sz="2000" dirty="0"/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D58EC424-F81A-C40F-C73E-C8DF8732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1244" y="4071144"/>
            <a:ext cx="2173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 dirty="0">
                <a:solidFill>
                  <a:schemeClr val="bg1"/>
                </a:solidFill>
                <a:latin typeface="Arial" panose="020B0604020202020204" pitchFamily="34" charset="0"/>
              </a:rPr>
              <a:t>22/11/2023</a:t>
            </a:r>
          </a:p>
          <a:p>
            <a:pPr algn="ctr" eaLnBrk="1" hangingPunct="1"/>
            <a:endParaRPr lang="pt-BR" altLang="pt-BR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800" dirty="0">
                <a:solidFill>
                  <a:schemeClr val="bg1"/>
                </a:solidFill>
                <a:latin typeface="Arial" panose="020B0604020202020204" pitchFamily="34" charset="0"/>
              </a:rPr>
              <a:t>Ala das Comissões</a:t>
            </a:r>
          </a:p>
          <a:p>
            <a:pPr algn="ctr" eaLnBrk="1" hangingPunct="1"/>
            <a:r>
              <a:rPr lang="pt-BR" altLang="pt-BR" sz="1800" dirty="0">
                <a:solidFill>
                  <a:schemeClr val="bg1"/>
                </a:solidFill>
                <a:latin typeface="Arial" panose="020B0604020202020204" pitchFamily="34" charset="0"/>
              </a:rPr>
              <a:t>Senado Federal</a:t>
            </a:r>
          </a:p>
        </p:txBody>
      </p:sp>
    </p:spTree>
    <p:extLst>
      <p:ext uri="{BB962C8B-B14F-4D97-AF65-F5344CB8AC3E}">
        <p14:creationId xmlns:p14="http://schemas.microsoft.com/office/powerpoint/2010/main" val="3445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424467" y="990651"/>
            <a:ext cx="10303597" cy="5667323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9.283, DE 07/02/2018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(~05 anos)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</a:p>
          <a:p>
            <a:pPr algn="ctr">
              <a:lnSpc>
                <a:spcPct val="12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Subseção II</a:t>
            </a:r>
          </a:p>
          <a:p>
            <a:pPr algn="ctr">
              <a:lnSpc>
                <a:spcPct val="120000"/>
              </a:lnSpc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2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 execução do convênio para pesquisa, desenvolvimento e inovação</a:t>
            </a:r>
          </a:p>
          <a:p>
            <a:pPr algn="ctr">
              <a:lnSpc>
                <a:spcPct val="120000"/>
              </a:lnSpc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2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Art. 45.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convenente terá responsabilidade exclusiva pelo gerenciamento administrativo e financeiro dos recursos recebidos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inclusive quanto às despesas de custeio, de investimento e de pessoal, e pelo pagamento dos encargos trabalhistas, previdenciários, fiscais e comerciais relacionados à execução do objeto previsto no convênio para pesquisa, desenvolvimento e inovação, hipótese em que a inadimplência do convenente em relação ao referido pagamento não implicará responsabilidade solidária ou subsidiária do concedente.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8254DAE-7BD4-14C6-AC16-13F65C2D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9434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424467" y="990651"/>
            <a:ext cx="10303597" cy="5667323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9.283, DE 07/02/2018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(~06 anos)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</a:p>
          <a:p>
            <a:pPr algn="ctr">
              <a:lnSpc>
                <a:spcPct val="12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CAPÍTULO VII - DA PRESTAÇÃO DE CONTAS</a:t>
            </a:r>
          </a:p>
          <a:p>
            <a:pPr algn="ctr">
              <a:lnSpc>
                <a:spcPct val="120000"/>
              </a:lnSpc>
            </a:pPr>
            <a:endParaRPr lang="pt-BR" sz="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2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Seção I - Disposições gerais</a:t>
            </a:r>
          </a:p>
          <a:p>
            <a:pPr algn="ctr">
              <a:lnSpc>
                <a:spcPct val="120000"/>
              </a:lnSpc>
            </a:pPr>
            <a:endParaRPr lang="pt-BR" sz="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Art. 47. A prestação de contas observará as seguintes etapas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pt-B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 -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monitoramento e avaliação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por meio de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formulário de </a:t>
            </a:r>
            <a:r>
              <a:rPr lang="pt-BR" sz="22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resultado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2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(estamos sendo cobrados pelo financeiro e não pelos resultados)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 e</a:t>
            </a:r>
          </a:p>
          <a:p>
            <a:pPr algn="just">
              <a:lnSpc>
                <a:spcPct val="100000"/>
              </a:lnSpc>
            </a:pPr>
            <a:endParaRPr lang="pt-B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II -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prestação de contas final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por meio da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apresentação de relatório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§ 1º O disposto neste Capítulo aplica-se aos seguintes instrumentos:</a:t>
            </a:r>
          </a:p>
          <a:p>
            <a:pPr algn="just">
              <a:lnSpc>
                <a:spcPct val="100000"/>
              </a:lnSpc>
            </a:pPr>
            <a:endParaRPr lang="pt-BR" sz="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 -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convênio para pesquisa, desenvolvimento e inovação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8254DAE-7BD4-14C6-AC16-13F65C2D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764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348267" y="1040357"/>
            <a:ext cx="10303597" cy="60199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76213" algn="just">
              <a:lnSpc>
                <a:spcPct val="100000"/>
              </a:lnSpc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AS FA PRECISAM URGENTE!!!!</a:t>
            </a:r>
          </a:p>
          <a:p>
            <a:pPr indent="176213" algn="just">
              <a:lnSpc>
                <a:spcPct val="10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00000"/>
              </a:lnSpc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Lei?</a:t>
            </a:r>
          </a:p>
          <a:p>
            <a:pPr indent="176213" algn="just">
              <a:lnSpc>
                <a:spcPct val="100000"/>
              </a:lnSpc>
            </a:pPr>
            <a:endParaRPr lang="pt-B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00000"/>
              </a:lnSpc>
            </a:pPr>
            <a:endParaRPr lang="pt-B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00000"/>
              </a:lnSpc>
            </a:pPr>
            <a:endParaRPr lang="pt-B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00000"/>
              </a:lnSpc>
            </a:pPr>
            <a:endParaRPr lang="pt-B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00000"/>
              </a:lnSpc>
            </a:pPr>
            <a:endParaRPr lang="pt-B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00000"/>
              </a:lnSpc>
            </a:pPr>
            <a:endParaRPr lang="pt-BR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00000"/>
              </a:lnSpc>
            </a:pPr>
            <a:endParaRPr lang="pt-BR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do recredenciamento MEC;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Inúmeras emendas desde 1994;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Vedações centradas no Acórdão 2731/2008 TCU – exemplo: entendimento de que a expressão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“recursos públicos”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texto da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Lei 8.958/1994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abrange todos os recursos financeiros aplicados nos projetos executados pelas IFES.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accent1">
                  <a:lumMod val="50000"/>
                </a:schemeClr>
              </a:solidFill>
              <a:latin typeface="Metropolis" panose="00000500000000000000" pitchFamily="50" charset="0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8254DAE-7BD4-14C6-AC16-13F65C2D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E3F25DC-0DDB-6A50-7C2C-95DF4F6D9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791037"/>
            <a:ext cx="3733800" cy="19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775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406882" y="1110695"/>
            <a:ext cx="10303597" cy="60199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inicial do MEC;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há mais de 3 anos; 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Consolidação das propostas no Colégio de Procuradores do CONFIES – Uberlândia – 04/2023.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accent1">
                  <a:lumMod val="50000"/>
                </a:schemeClr>
              </a:solidFill>
              <a:latin typeface="Metropolis" panose="00000500000000000000" pitchFamily="50" charset="0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A6A5D498-1F26-90BE-758D-D389A714E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6499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308632" y="874703"/>
            <a:ext cx="10019454" cy="5108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Metropolis" panose="000005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8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Pontos de destaque</a:t>
            </a:r>
            <a:r>
              <a:rPr lang="pt-BR" sz="3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Credenciamento e Recredenciamento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Art. 4º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§ 5º Os pedidos de credenciamento, recredenciamento e autorização de fundação de apoio para atuar perante IFES ou </a:t>
            </a:r>
            <a:r>
              <a:rPr lang="pt-BR" sz="2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ICTs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serão homologados por ato conjunto dos titulares dos Ministérios da Educação e da Ciência, Tecnologia e Inovação, num prazo máximo de 60 (sessenta) dias após o encaminhamento de declaração do dirigente máximo de cada instituição a ser apoiada que ateste o cumprimento dos requisitos desta Lei.</a:t>
            </a:r>
            <a:endParaRPr lang="pt-BR" sz="1800" b="1" dirty="0">
              <a:solidFill>
                <a:srgbClr val="052743"/>
              </a:solidFill>
              <a:latin typeface="Metropolis" panose="00000500000000000000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DABB7C5-EFA2-403D-9FD4-4D41A9757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5019277-A1B0-43E3-9EA5-E240FC70B238}"/>
              </a:ext>
            </a:extLst>
          </p:cNvPr>
          <p:cNvSpPr txBox="1"/>
          <p:nvPr/>
        </p:nvSpPr>
        <p:spPr>
          <a:xfrm>
            <a:off x="1264829" y="6124289"/>
            <a:ext cx="10803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Destaco </a:t>
            </a:r>
            <a:r>
              <a:rPr lang="pt-BR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que nesse cenário teremos mais agilidade no credenciamento e recredenciamento, bem como se dará maior espaço para a IFES/ICT escolher a fundação que melhor lhe atenda</a:t>
            </a:r>
            <a:endParaRPr lang="pt-BR" sz="2000" b="1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28327"/>
      </p:ext>
    </p:extLst>
  </p:cSld>
  <p:clrMapOvr>
    <a:masterClrMapping/>
  </p:clrMapOvr>
  <p:transition spd="med">
    <p:pull/>
  </p:transition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348267" y="1004397"/>
            <a:ext cx="10720194" cy="39125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Bef>
                <a:spcPts val="2000"/>
              </a:spcBef>
              <a:spcAft>
                <a:spcPts val="800"/>
              </a:spcAft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Pontos de destaque</a:t>
            </a: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DOA (Despesas Operacionais e Administrativas)</a:t>
            </a:r>
          </a:p>
          <a:p>
            <a:pPr algn="just">
              <a:lnSpc>
                <a:spcPct val="100000"/>
              </a:lnSpc>
              <a:spcBef>
                <a:spcPts val="2000"/>
              </a:spcBef>
              <a:spcAft>
                <a:spcPts val="1200"/>
              </a:spcAft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Art. 12.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Os ajustes firmados entre as IFES ou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ICTs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, as instituições de apoio, agências de fomento, a Financiadora de Estudos e Projetos – FINEP,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empresas públicas ou sociedades de economia mista, suas subsidiárias ou controladas e as entidades nacionais de direito privado sem fins lucrativos voltadas para atividades de pesquisa, cujo objeto seja compatível com a finalidade desta Lei, poderão prever a destinação de, no mínimo, cinco por cento, até o máximo de quinze por cento do valor total dos recursos financeiros destinados à execução do projeto, para cobertura de despesas operacionais e administrativas da fundação, necessárias à execução desses acordos, convênios e contratos.</a:t>
            </a:r>
            <a:endParaRPr lang="pt-BR" sz="2000" b="1" dirty="0">
              <a:solidFill>
                <a:srgbClr val="052743"/>
              </a:solidFill>
              <a:latin typeface="Metropolis" panose="00000500000000000000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DABB7C5-EFA2-403D-9FD4-4D41A9757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9AEBDEF-8C8B-48EF-8F68-D6F7C94470F7}"/>
              </a:ext>
            </a:extLst>
          </p:cNvPr>
          <p:cNvSpPr txBox="1"/>
          <p:nvPr/>
        </p:nvSpPr>
        <p:spPr>
          <a:xfrm>
            <a:off x="1348267" y="5527379"/>
            <a:ext cx="10720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Ponto vital da nossa proposta! Hoje temos a DOA na Lei de inovação, mas não na lei de fundações, demonstrando que a nossa legislação </a:t>
            </a:r>
            <a:r>
              <a:rPr lang="pt-BR" sz="18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está defasada</a:t>
            </a:r>
            <a:r>
              <a:rPr lang="pt-BR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. Hoje a DOA é um risco para as fundações e para as apoiadas, o que é uma lástima pois é essencial para desenvolvimento tanto de quem apoia quanto de quem é apoiado</a:t>
            </a:r>
            <a:endParaRPr lang="pt-BR" sz="2000" b="1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83034"/>
      </p:ext>
    </p:extLst>
  </p:cSld>
  <p:clrMapOvr>
    <a:masterClrMapping/>
  </p:clrMapOvr>
  <p:transition spd="med">
    <p:pull/>
  </p:transition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348267" y="794847"/>
            <a:ext cx="10720194" cy="49872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Metropolis" panose="000005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88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Pontos de destaque</a:t>
            </a:r>
            <a:r>
              <a:rPr lang="pt-BR" sz="8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Tributação de Bolsas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5000" b="1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Art.19.</a:t>
            </a:r>
            <a:r>
              <a:rPr lang="pt-BR" sz="5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 A bolsa concedida nos termos desta Lei e da legislação tributária vigente, são instrumentos de incentivo às atividades de ensino, de pesquisa, de extensão, de estímulo à inovação, caracteriza-se como doação, não configura vínculo empregatício, não caracteriza contraprestação de serviços, nem vantagem para o doador, para efeitos do disposto no </a:t>
            </a:r>
            <a:r>
              <a:rPr lang="pt-BR" sz="50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26 da Lei nº 9.250, de 26 de dezembro de 1995</a:t>
            </a:r>
            <a:r>
              <a:rPr lang="pt-BR" sz="5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, e não integra a base de cálculo da contribuição previdenciária, aplicando-se o disposto neste artigo a fato pretérito, como previsto no </a:t>
            </a:r>
            <a:r>
              <a:rPr lang="pt-BR" sz="50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inciso I do art. 106 da Lei nº 5.172, de 25 de outubro de 1966</a:t>
            </a:r>
            <a:r>
              <a:rPr lang="pt-BR" sz="5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e art. 28, incisos I a III, da Lei nº 8.212, de 24 de julho de 1991.</a:t>
            </a:r>
            <a:endParaRPr lang="pt-BR" sz="1800" b="1" dirty="0">
              <a:solidFill>
                <a:srgbClr val="052743"/>
              </a:solidFill>
              <a:latin typeface="Metropolis" panose="00000500000000000000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DABB7C5-EFA2-403D-9FD4-4D41A9757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D622233-0689-4C9F-B23E-FCE24EAC2752}"/>
              </a:ext>
            </a:extLst>
          </p:cNvPr>
          <p:cNvSpPr txBox="1"/>
          <p:nvPr/>
        </p:nvSpPr>
        <p:spPr>
          <a:xfrm>
            <a:off x="1263460" y="6012043"/>
            <a:ext cx="10928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Nesta proposta estamos pacificando a questão da </a:t>
            </a:r>
            <a:r>
              <a:rPr lang="pt-BR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NÃO</a:t>
            </a:r>
            <a:r>
              <a:rPr lang="pt-BR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 tributação de bolsas  e aumentando a abrangência para todas as naturezas: </a:t>
            </a:r>
            <a:r>
              <a:rPr lang="pt-BR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ensino, pesquisa e extensão</a:t>
            </a:r>
            <a:r>
              <a:rPr lang="pt-BR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.</a:t>
            </a:r>
            <a:endParaRPr lang="pt-BR" sz="2000" b="1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46048"/>
      </p:ext>
    </p:extLst>
  </p:cSld>
  <p:clrMapOvr>
    <a:masterClrMapping/>
  </p:clrMapOvr>
  <p:transition spd="med">
    <p:pull/>
  </p:transition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348267" y="1030280"/>
            <a:ext cx="10720194" cy="60631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Pontos de destaque</a:t>
            </a: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Aquisições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Art. 21.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 Na execução de convênios, contratos, acordos e demais ajustes abrangidos por esta Lei que envolvam recursos provenientes do poder público, as fundações de apoio adotarão regulamento específico de aquisições e contratações de obras e serviços, serão utilizadas como metodologia para obtenção do preço de referência para a contratação a média, a mediana ou o menor dos valores obtidos na pesquisa de preços, desde que o cálculo incida sobre um conjunto de três ou mais preços, desconsiderados os valores inexequíveis e os excessivamente elevados.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§ 1º Excepcionalmente, mediante justificativa aprovada pela autoridade administrativa, será admitida a pesquisa com menos de três preços ou fornecedores.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500" dirty="0">
              <a:solidFill>
                <a:schemeClr val="accent1">
                  <a:lumMod val="50000"/>
                </a:schemeClr>
              </a:solidFill>
              <a:latin typeface="Metropolis" panose="000005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500" dirty="0">
              <a:solidFill>
                <a:schemeClr val="accent1">
                  <a:lumMod val="50000"/>
                </a:schemeClr>
              </a:solidFill>
              <a:latin typeface="Metropolis" panose="000005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500" dirty="0">
              <a:solidFill>
                <a:schemeClr val="accent1">
                  <a:lumMod val="50000"/>
                </a:schemeClr>
              </a:solidFill>
              <a:latin typeface="Metropolis" panose="000005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highlight>
                  <a:srgbClr val="FFFF00"/>
                </a:highlight>
                <a:latin typeface="Segoe UI" panose="020B0502040204020203" pitchFamily="34" charset="0"/>
              </a:rPr>
              <a:t>1) </a:t>
            </a:r>
            <a:r>
              <a:rPr lang="pt-BR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Proposta que iguala as aquisições das FA às da FINEP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2) Atualmente nosso decreto de compras dispõe sobre uma </a:t>
            </a:r>
            <a:r>
              <a:rPr lang="pt-BR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“mini” licitação</a:t>
            </a:r>
            <a:r>
              <a:rPr lang="pt-BR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, que não acompanha a celeridade </a:t>
            </a:r>
            <a:r>
              <a:rPr lang="pt-BR" sz="1800" b="1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necessária à </a:t>
            </a:r>
            <a:r>
              <a:rPr lang="pt-BR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pesquisa, </a:t>
            </a:r>
            <a:r>
              <a:rPr lang="pt-BR" sz="1800" b="1" dirty="0" err="1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desenolvimento</a:t>
            </a:r>
            <a:r>
              <a:rPr lang="pt-BR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 e inovação. O ideal é que a FA faça ampla pesquisa de mercado e adquira o menor preço, tornando o processo mais célere e mantendo a economicidade. </a:t>
            </a:r>
            <a:endParaRPr lang="pt-BR" sz="1800" b="1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b="1" dirty="0"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Metropolis" panose="000005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Metropolis" panose="000005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Metropolis" panose="000005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6213" algn="just">
              <a:lnSpc>
                <a:spcPct val="100000"/>
              </a:lnSpc>
            </a:pPr>
            <a:endParaRPr lang="pt-BR" sz="2000" b="1" dirty="0">
              <a:solidFill>
                <a:srgbClr val="052743"/>
              </a:solidFill>
              <a:latin typeface="Metropolis" panose="00000500000000000000"/>
            </a:endParaRPr>
          </a:p>
          <a:p>
            <a:pPr algn="just">
              <a:lnSpc>
                <a:spcPct val="100000"/>
              </a:lnSpc>
            </a:pPr>
            <a:endParaRPr lang="pt-BR" sz="2000" b="1" dirty="0">
              <a:solidFill>
                <a:srgbClr val="052743"/>
              </a:solidFill>
              <a:latin typeface="Metropolis" panose="00000500000000000000"/>
            </a:endParaRPr>
          </a:p>
          <a:p>
            <a:pPr indent="176213" algn="just">
              <a:lnSpc>
                <a:spcPct val="100000"/>
              </a:lnSpc>
            </a:pPr>
            <a:endParaRPr lang="pt-BR" sz="2000" b="1" dirty="0">
              <a:solidFill>
                <a:srgbClr val="052743"/>
              </a:solidFill>
              <a:latin typeface="Metropolis" panose="00000500000000000000"/>
            </a:endParaRPr>
          </a:p>
          <a:p>
            <a:pPr algn="just">
              <a:lnSpc>
                <a:spcPct val="100000"/>
              </a:lnSpc>
            </a:pPr>
            <a:endParaRPr lang="pt-BR" sz="2000" b="1" dirty="0">
              <a:solidFill>
                <a:srgbClr val="052743"/>
              </a:solidFill>
              <a:latin typeface="Metropolis" panose="00000500000000000000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DABB7C5-EFA2-403D-9FD4-4D41A9757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2739"/>
      </p:ext>
    </p:extLst>
  </p:cSld>
  <p:clrMapOvr>
    <a:masterClrMapping/>
  </p:clrMapOvr>
  <p:transition spd="med">
    <p:pull/>
  </p:transition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210235" y="236583"/>
            <a:ext cx="3431636" cy="2521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CONTAMOS COM O </a:t>
            </a: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CONGRESSO NACIONAL</a:t>
            </a:r>
            <a:endParaRPr lang="pt-BR" sz="3500" b="1" dirty="0">
              <a:solidFill>
                <a:schemeClr val="accent1">
                  <a:lumMod val="50000"/>
                </a:schemeClr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DABB7C5-EFA2-403D-9FD4-4D41A9757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  <p:pic>
        <p:nvPicPr>
          <p:cNvPr id="1028" name="Picture 4" descr="Congresso Nacional: o que é, membros e função - Brasil Escola">
            <a:extLst>
              <a:ext uri="{FF2B5EF4-FFF2-40B4-BE49-F238E27FC236}">
                <a16:creationId xmlns:a16="http://schemas.microsoft.com/office/drawing/2014/main" id="{E1050291-508B-44A5-AF99-BE36CDCE3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18" y="1120006"/>
            <a:ext cx="3346784" cy="22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7091A0-8984-42A7-A38C-4356B3E58CF9}"/>
              </a:ext>
            </a:extLst>
          </p:cNvPr>
          <p:cNvSpPr txBox="1"/>
          <p:nvPr/>
        </p:nvSpPr>
        <p:spPr>
          <a:xfrm>
            <a:off x="1121114" y="3662318"/>
            <a:ext cx="46526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PROL DO DESENVOLVIMENTO CIENTÍFICO, TECNOLOGICO E DA INOVAÇÃO DO PAÍS</a:t>
            </a:r>
            <a:endParaRPr lang="pt-BR" sz="3500" dirty="0"/>
          </a:p>
        </p:txBody>
      </p:sp>
      <p:pic>
        <p:nvPicPr>
          <p:cNvPr id="1030" name="Picture 6" descr="Desafios para o Fundo Nacional de Desenvolvimento Científico e Tecnológico  | Exame">
            <a:extLst>
              <a:ext uri="{FF2B5EF4-FFF2-40B4-BE49-F238E27FC236}">
                <a16:creationId xmlns:a16="http://schemas.microsoft.com/office/drawing/2014/main" id="{EC7182A2-931B-43C4-B9D4-E15C80C3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47" y="4615982"/>
            <a:ext cx="3067391" cy="20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ografia Atual: Desenvolvimento científico e tecnológico nos espaços  urbanos e rurais.">
            <a:extLst>
              <a:ext uri="{FF2B5EF4-FFF2-40B4-BE49-F238E27FC236}">
                <a16:creationId xmlns:a16="http://schemas.microsoft.com/office/drawing/2014/main" id="{0361760A-14BC-4F12-8D00-BBD90DB1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24" y="3191064"/>
            <a:ext cx="3207920" cy="16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4790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391580" y="1040291"/>
            <a:ext cx="10720194" cy="60631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INFORMAÇÕES ADICIONAIS: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 Fernando de Souza Queiroz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 da Universidade Federal da Bahia (UFBA)-1976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Doutor em Geoquímica Ambiental – ULP/França-1992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Titular da UFBA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Bolsista de Produtividade em Pesquisa do CNPq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Executivo da FAPEX-2016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CONFIES-2023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Tel. +55 71</a:t>
            </a:r>
            <a:r>
              <a:rPr kumimoji="0" lang="pt-BR" altLang="pt-BR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99151-5893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e-mail: &lt;afsqueiroz.ufba@gmail.com&gt;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0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000" b="1" dirty="0">
              <a:solidFill>
                <a:schemeClr val="accent1">
                  <a:lumMod val="50000"/>
                </a:schemeClr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000" dirty="0">
              <a:solidFill>
                <a:schemeClr val="accent1">
                  <a:lumMod val="50000"/>
                </a:schemeClr>
              </a:solidFill>
              <a:latin typeface="Metropolis" panose="000005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000" dirty="0">
              <a:latin typeface="Metropolis" panose="000005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000" dirty="0">
                <a:solidFill>
                  <a:srgbClr val="000000"/>
                </a:solidFill>
                <a:effectLst/>
                <a:latin typeface="Metropolis" panose="000005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3000" dirty="0">
              <a:effectLst/>
              <a:latin typeface="Metropolis" panose="000005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6213" algn="just">
              <a:lnSpc>
                <a:spcPct val="100000"/>
              </a:lnSpc>
            </a:pPr>
            <a:endParaRPr lang="pt-BR" sz="3000" b="1" dirty="0">
              <a:solidFill>
                <a:srgbClr val="052743"/>
              </a:solidFill>
              <a:latin typeface="Metropolis" panose="00000500000000000000"/>
            </a:endParaRPr>
          </a:p>
          <a:p>
            <a:pPr algn="just">
              <a:lnSpc>
                <a:spcPct val="100000"/>
              </a:lnSpc>
            </a:pPr>
            <a:endParaRPr lang="pt-BR" sz="3000" b="1" dirty="0">
              <a:solidFill>
                <a:srgbClr val="052743"/>
              </a:solidFill>
              <a:latin typeface="Metropolis" panose="00000500000000000000"/>
            </a:endParaRPr>
          </a:p>
          <a:p>
            <a:pPr indent="176213" algn="just">
              <a:lnSpc>
                <a:spcPct val="100000"/>
              </a:lnSpc>
            </a:pPr>
            <a:endParaRPr lang="pt-BR" sz="3000" b="1" dirty="0">
              <a:solidFill>
                <a:srgbClr val="052743"/>
              </a:solidFill>
              <a:latin typeface="Metropolis" panose="00000500000000000000"/>
            </a:endParaRPr>
          </a:p>
          <a:p>
            <a:pPr algn="just">
              <a:lnSpc>
                <a:spcPct val="100000"/>
              </a:lnSpc>
            </a:pPr>
            <a:endParaRPr lang="pt-BR" sz="3000" b="1" dirty="0">
              <a:solidFill>
                <a:srgbClr val="052743"/>
              </a:solidFill>
              <a:latin typeface="Metropolis" panose="00000500000000000000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DABB7C5-EFA2-403D-9FD4-4D41A9757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267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286435" y="521466"/>
            <a:ext cx="10701144" cy="6140133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76213" algn="just">
              <a:lnSpc>
                <a:spcPct val="100000"/>
              </a:lnSpc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somos:</a:t>
            </a:r>
          </a:p>
          <a:p>
            <a:pPr algn="ctr">
              <a:lnSpc>
                <a:spcPct val="100000"/>
              </a:lnSpc>
            </a:pPr>
            <a:endParaRPr lang="pt-B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 criada em 18/12/1988</a:t>
            </a:r>
          </a:p>
          <a:p>
            <a:pPr algn="ctr">
              <a:lnSpc>
                <a:spcPct val="100000"/>
              </a:lnSpc>
            </a:pPr>
            <a:endParaRPr lang="pt-BR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Nasceu para ajudar a aprovar em tempo recorde uma legislação que regulamentaria as Fundações de Apoio (FA)</a:t>
            </a:r>
          </a:p>
          <a:p>
            <a:pPr algn="just">
              <a:lnSpc>
                <a:spcPct val="100000"/>
              </a:lnSpc>
            </a:pPr>
            <a:endParaRPr lang="pt-BR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</a:p>
          <a:p>
            <a:pPr algn="ctr"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20/12/1994 “Lei das Fundações de Apoio” (Lei nº 8.958/94)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~30 anos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</a:p>
          <a:p>
            <a:pPr algn="ctr">
              <a:lnSpc>
                <a:spcPct val="100000"/>
              </a:lnSpc>
            </a:pPr>
            <a:endParaRPr lang="pt-BR" sz="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“Dispõe sobre as relações entre as instituições federais de ensino superior e de pesquisa científica e tecnológica e as fundações de apoio e dá outras providências.”</a:t>
            </a:r>
          </a:p>
          <a:p>
            <a:pPr algn="ctr">
              <a:lnSpc>
                <a:spcPct val="100000"/>
              </a:lnSpc>
            </a:pPr>
            <a:endParaRPr lang="pt-BR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8254DAE-7BD4-14C6-AC16-13F65C2D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59" y="-18534"/>
            <a:ext cx="32079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8227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286435" y="521466"/>
            <a:ext cx="10701144" cy="6140133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76213" algn="just">
              <a:lnSpc>
                <a:spcPct val="100000"/>
              </a:lnSpc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somos:</a:t>
            </a:r>
          </a:p>
          <a:p>
            <a:pPr algn="ctr">
              <a:lnSpc>
                <a:spcPct val="100000"/>
              </a:lnSpc>
            </a:pPr>
            <a:endParaRPr lang="pt-B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+ 99 FA associadas  +280 IFES e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ICTs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todo o Brasil </a:t>
            </a:r>
          </a:p>
          <a:p>
            <a:pPr algn="just">
              <a:lnSpc>
                <a:spcPct val="100000"/>
              </a:lnSpc>
            </a:pPr>
            <a:endParaRPr lang="pt-BR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+9 bi($) 2022 gerenciado da atividade de pesquisa e inovação </a:t>
            </a:r>
          </a:p>
          <a:p>
            <a:pPr algn="just">
              <a:lnSpc>
                <a:spcPct val="100000"/>
              </a:lnSpc>
            </a:pPr>
            <a:endParaRPr lang="pt-BR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+ 26 mil projetos</a:t>
            </a:r>
          </a:p>
          <a:p>
            <a:pPr algn="just">
              <a:lnSpc>
                <a:spcPct val="100000"/>
              </a:lnSpc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 são importantes implementadoras de políticas públicas de governo  interação IFES e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ICTs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 indústria</a:t>
            </a:r>
            <a:endParaRPr lang="pt-BR" sz="2800" dirty="0">
              <a:solidFill>
                <a:schemeClr val="accent1">
                  <a:lumMod val="50000"/>
                </a:schemeClr>
              </a:solidFill>
              <a:latin typeface="Metropolis" panose="00000500000000000000" pitchFamily="50" charset="0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8254DAE-7BD4-14C6-AC16-13F65C2D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59" y="-18534"/>
            <a:ext cx="3207920" cy="1080000"/>
          </a:xfrm>
          <a:prstGeom prst="rect">
            <a:avLst/>
          </a:prstGeom>
        </p:spPr>
      </p:pic>
      <p:pic>
        <p:nvPicPr>
          <p:cNvPr id="1026" name="Picture 2" descr="UnB é a quinta melhor universidade federal do país; confira ranking">
            <a:extLst>
              <a:ext uri="{FF2B5EF4-FFF2-40B4-BE49-F238E27FC236}">
                <a16:creationId xmlns:a16="http://schemas.microsoft.com/office/drawing/2014/main" id="{BA701ED3-2209-4A6E-8289-F1536EC1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32" y="4624779"/>
            <a:ext cx="2889183" cy="19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is as diferenças entre Faculdade, Centro Universitário e Universidade? –  Blog da EAD Unipar">
            <a:extLst>
              <a:ext uri="{FF2B5EF4-FFF2-40B4-BE49-F238E27FC236}">
                <a16:creationId xmlns:a16="http://schemas.microsoft.com/office/drawing/2014/main" id="{F9E1BE77-D6F7-49B5-905D-886E56983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78" y="5235138"/>
            <a:ext cx="2782504" cy="145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 10 anos, indústria brasileira perdeu 1 milhão de empregos e quase 10 mil  empresas - Rede Brasil Atual">
            <a:extLst>
              <a:ext uri="{FF2B5EF4-FFF2-40B4-BE49-F238E27FC236}">
                <a16:creationId xmlns:a16="http://schemas.microsoft.com/office/drawing/2014/main" id="{75EB6FA5-4DED-423E-8B9C-F95F4D7A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665" y="4548850"/>
            <a:ext cx="3454205" cy="21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uxograma: Vários Documentos 2">
            <a:extLst>
              <a:ext uri="{FF2B5EF4-FFF2-40B4-BE49-F238E27FC236}">
                <a16:creationId xmlns:a16="http://schemas.microsoft.com/office/drawing/2014/main" id="{B5EFDAA1-4FE8-4DAD-9002-198AF91477F1}"/>
              </a:ext>
            </a:extLst>
          </p:cNvPr>
          <p:cNvSpPr/>
          <p:nvPr/>
        </p:nvSpPr>
        <p:spPr>
          <a:xfrm>
            <a:off x="5962851" y="5654842"/>
            <a:ext cx="48126" cy="34651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80173B-685A-4359-9C87-59651CCF79D0}"/>
              </a:ext>
            </a:extLst>
          </p:cNvPr>
          <p:cNvSpPr txBox="1"/>
          <p:nvPr/>
        </p:nvSpPr>
        <p:spPr>
          <a:xfrm>
            <a:off x="5962851" y="4340004"/>
            <a:ext cx="48916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endParaRPr lang="pt-BR" sz="35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8B0001-44F9-4FE9-A684-A81827BD02BC}"/>
              </a:ext>
            </a:extLst>
          </p:cNvPr>
          <p:cNvSpPr txBox="1"/>
          <p:nvPr/>
        </p:nvSpPr>
        <p:spPr>
          <a:xfrm>
            <a:off x="5880824" y="4759692"/>
            <a:ext cx="81213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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4491616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386367" y="1384617"/>
            <a:ext cx="10303597" cy="5044758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76213" algn="just">
              <a:lnSpc>
                <a:spcPct val="10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das Fundações de Apoio” (Lei nº 8.958/1994) 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~30 anos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0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0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“Art. 1º. As instituições federais de ensino superior e de pesquisa científica e tecnológica poderão contratar, nos termos do inciso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XIII do art. 24 da Lei nº 8.666, de 21 de junho de 1993 (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~30 anos)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por prazo determinado, instituições criadas com a finalidade de dar apoio a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projetos de pesquisa, ensino e extensão e de desenvolvimento institucional, científico e tecnológico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interesse das instituições federais contratantes.</a:t>
            </a:r>
          </a:p>
          <a:p>
            <a:pPr indent="176213" algn="just">
              <a:lnSpc>
                <a:spcPct val="10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0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Art. 2º. As instituições a que se refere o art. 1º deverão estar constituídas na forma de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fundações de direito privado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sem fins lucrativos, regidas pelo Código Civil Brasileiro, e sujeitas, em especial:</a:t>
            </a:r>
          </a:p>
          <a:p>
            <a:pPr indent="176213" algn="just">
              <a:lnSpc>
                <a:spcPct val="10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0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 - a fiscalização pelo Ministério Público, nos termos do Código Civil e do Código de Processo Civil;</a:t>
            </a:r>
          </a:p>
          <a:p>
            <a:pPr indent="176213" algn="just">
              <a:lnSpc>
                <a:spcPct val="10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II - à legislação trabalhista;</a:t>
            </a:r>
          </a:p>
          <a:p>
            <a:pPr indent="176213" algn="just">
              <a:lnSpc>
                <a:spcPct val="10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III - ao prévio registro e credenciamento no Ministério da Educação e do Desporto e no Ministério da Ciência e Tecnologia, renovável bienalmente.”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Metropolis" panose="00000500000000000000" pitchFamily="50" charset="0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8254DAE-7BD4-14C6-AC16-13F65C2D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3977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424467" y="990651"/>
            <a:ext cx="10303597" cy="5667323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2ª Regulamentação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Decreto 7.423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dezembro de 2010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~13 anos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</a:p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“Art. 1º A caracterização das fundações a que se refere o art. 1º da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Lei nº 8.958, de 20 de dezembro de 1994 (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~29 anos)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fundação de apoio a Instituições Federais de Ensino Superior -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IFES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demais Instituições Científicas e Tecnológicas -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ICTs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 condicionada ao prévio registro e credenciamento, por ato conjunto dos Ministérios da Educação e da Ciência e Tecnologia, nos termos do inciso III do art. 2º da referida Lei e da regulamentação estabelecida por este Decreto</a:t>
            </a:r>
          </a:p>
          <a:p>
            <a:pPr algn="just">
              <a:lnSpc>
                <a:spcPct val="120000"/>
              </a:lnSpc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Parágrafo único.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fundação registrada e credenciada como fundação de apoio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visa dar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suporte a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projetos de pesquisa, ensino e extensão e de desenvolvimento institucional, científico e tecnológico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interesse das instituições apoiadas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primordialmente, ao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desenvolvimento da inovação e da pesquisa científica e tecnológica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criando condições mais propícias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 as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instituições apoiadas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estabeleçam relações com o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ambiente externo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Metropolis" panose="00000500000000000000" pitchFamily="50" charset="0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8254DAE-7BD4-14C6-AC16-13F65C2D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491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210235" y="877051"/>
            <a:ext cx="10475324" cy="4047374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FA ESTÃO ATENDENDO ÀS IFES E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LEGISLAÇÕES COMPLETAMENTE DEFASADAS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ESTAMOS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PARADOS NO TEMPO</a:t>
            </a:r>
          </a:p>
          <a:p>
            <a:pPr algn="just">
              <a:lnSpc>
                <a:spcPct val="12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TEMOS HOJE: </a:t>
            </a:r>
          </a:p>
          <a:p>
            <a:pPr algn="just">
              <a:lnSpc>
                <a:spcPct val="12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AS IFES E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PODEM REALMENTE PRATICAR O  DESENVOLVIMENTO DA INOVAÇÃO E DA PESQUISA CIENTÍFICA E TECNOLÓGICA COM O APOIO DAS FA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8254DAE-7BD4-14C6-AC16-13F65C2D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5FD205-33F2-555D-F1F4-CC24CE00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61" y="4944226"/>
            <a:ext cx="2924674" cy="162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97BEE0-2839-814C-118D-C42EA2FC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21" y="4944226"/>
            <a:ext cx="2875154" cy="16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isa Velha - Galeria Coisa Velha Siga nosso Instagram... | Facebook">
            <a:extLst>
              <a:ext uri="{FF2B5EF4-FFF2-40B4-BE49-F238E27FC236}">
                <a16:creationId xmlns:a16="http://schemas.microsoft.com/office/drawing/2014/main" id="{B00B9090-1525-D5A2-8E42-2BA2746A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62877"/>
            <a:ext cx="15525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900+ ideias de Coisa velha | memórias de infância, em algum lugar do  passado, anúncios antigos">
            <a:extLst>
              <a:ext uri="{FF2B5EF4-FFF2-40B4-BE49-F238E27FC236}">
                <a16:creationId xmlns:a16="http://schemas.microsoft.com/office/drawing/2014/main" id="{AC23E811-FE08-18E1-889A-A8FD3259A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2" b="14706"/>
          <a:stretch/>
        </p:blipFill>
        <p:spPr bwMode="auto">
          <a:xfrm>
            <a:off x="9084061" y="1500885"/>
            <a:ext cx="1600200" cy="22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1880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317189" y="819201"/>
            <a:ext cx="10303597" cy="5943549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MARCO LEGAL DE </a:t>
            </a:r>
            <a:r>
              <a:rPr lang="pt-BR" sz="3000" b="1" dirty="0" err="1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C,T&amp;I</a:t>
            </a:r>
            <a:endParaRPr lang="pt-BR" sz="3000" b="1" dirty="0">
              <a:solidFill>
                <a:schemeClr val="accent1">
                  <a:lumMod val="50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EMENDA CONSTITUCIONAL Nº 85, DE 26/02/2015 (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~08 anos)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Altera e adiciona dispositivos na Constituição Federal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atualizar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tratamento das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atividades de ciência, tecnologia e inovação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>
              <a:lnSpc>
                <a:spcPct val="12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"CAPÍTULO IV</a:t>
            </a:r>
          </a:p>
          <a:p>
            <a:pPr algn="ctr">
              <a:lnSpc>
                <a:spcPct val="120000"/>
              </a:lnSpc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CIÊNCIA, TECNOLOGIA E INOVAÇÃO"</a:t>
            </a:r>
          </a:p>
          <a:p>
            <a:pPr algn="ctr">
              <a:lnSpc>
                <a:spcPct val="12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"Art. 218.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Estado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promoverá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incentivará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desenvolvimento científico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capacitação científica e tecnológica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1º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pesquisa científica básica e tecnológica receberá tratamento prioritário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tendo em vista o bem público e o progresso da ciência, tecnologia e inovação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Metropolis" panose="00000500000000000000" pitchFamily="50" charset="0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8254DAE-7BD4-14C6-AC16-13F65C2D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591" y="0"/>
            <a:ext cx="32079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047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390650" y="1085901"/>
            <a:ext cx="10525125" cy="4533849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 NO CENÁRIO NACIONAL    </a:t>
            </a:r>
            <a:r>
              <a:rPr lang="pt-BR" sz="2700" b="1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MARCO LEGAL DE </a:t>
            </a:r>
            <a:r>
              <a:rPr lang="pt-BR" sz="2700" b="1" dirty="0" err="1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C,T&amp;I</a:t>
            </a:r>
            <a:endParaRPr lang="pt-BR" sz="2700" b="1" dirty="0">
              <a:solidFill>
                <a:schemeClr val="accent1">
                  <a:lumMod val="50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Nº 13.243, DE 11/01/2016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~07 anos)</a:t>
            </a:r>
            <a:endParaRPr lang="pt-BR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"Art. 1º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 Lei dispõe sobre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estímulos ao desenvolvimento científico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à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pesquisa, à capacitação científica e tecnológica e à inovação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altera a Lei nº 10.973, de 2 de dezembro de 2004, a Lei nº 6.815, de 19 de agosto de 1980,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Lei nº 8.666, de 21 de junho de 1993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Lei nº 12.462, de 4 de agosto de 2011, a Lei nº 8.745, de 9 de dezembro de 1993, a Lei nº 8.958, de 20 de dezembro de 1994, a Lei nº 8.010, de 29 de março de 1990, a Lei nº 8.032, de 12 de abril de 1990, e a Lei nº 12.772, de 28 de dezembro de 2012,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nos termos da Emenda Constitucional nº 85, de 26 de fevereiro de 2015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(Marco  Legal de C,T &amp;I)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8254DAE-7BD4-14C6-AC16-13F65C2D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20201"/>
            <a:ext cx="32079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862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EBE05A7-2284-4CE5-B40E-52ABB350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5" r="122"/>
          <a:stretch/>
        </p:blipFill>
        <p:spPr>
          <a:xfrm>
            <a:off x="0" y="0"/>
            <a:ext cx="1210235" cy="685800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2210A77-51CD-499F-BD3F-3DDE158033EF}"/>
              </a:ext>
            </a:extLst>
          </p:cNvPr>
          <p:cNvSpPr txBox="1">
            <a:spLocks/>
          </p:cNvSpPr>
          <p:nvPr/>
        </p:nvSpPr>
        <p:spPr>
          <a:xfrm>
            <a:off x="1364814" y="923977"/>
            <a:ext cx="10303597" cy="5934023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Decreto  9.283 (07/02/2018)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~05 anos)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 Regulamenta a LEI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13.243 (11/01/2016)</a:t>
            </a:r>
          </a:p>
          <a:p>
            <a:pPr algn="ctr">
              <a:lnSpc>
                <a:spcPct val="120000"/>
              </a:lnSpc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"Art. 1º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Parágrafo único. As medidas às quais se refere o caput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deverão observar os seguintes princípios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promoção das atividades científicas e tecnológicas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como estratégicas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desenvolvimento econômico e social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redução das desigualdades regionais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-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estímulo à atividade de inovação nas Instituições Científica, Tecnológica e de Inovação (</a:t>
            </a:r>
            <a:r>
              <a:rPr lang="pt-BR" sz="2000" b="1" u="sng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ICTs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nas empresas, inclusive para a atração, a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constituição e a instalação de centros de pesquisa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desenvolvimento e inovação e de parques e polos tecnológicos no País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-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incentivo à constituição de ambientes favoráveis à inovação e às atividades de transferência de tecnologia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-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simplificação de procedimentos para gestão de projetos de ciência, tecnologia e inovação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adoção de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em sua avaliação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(continuamos sendo cobrados pelo financeiro)</a:t>
            </a:r>
            <a:endParaRPr lang="pt-BR" sz="2000" b="1" u="sng" dirty="0">
              <a:solidFill>
                <a:srgbClr val="FF0000"/>
              </a:solidFill>
              <a:latin typeface="Metropolis" panose="00000500000000000000" pitchFamily="50" charset="0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8254DAE-7BD4-14C6-AC16-13F65C2D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66" y="0"/>
            <a:ext cx="32079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9827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2095</Words>
  <Application>Microsoft Office PowerPoint</Application>
  <PresentationFormat>Widescreen</PresentationFormat>
  <Paragraphs>188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Metropolis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Jéssica Azevedo</dc:creator>
  <cp:lastModifiedBy>Antonio Fernando de Souza Queiroz</cp:lastModifiedBy>
  <cp:revision>74</cp:revision>
  <dcterms:created xsi:type="dcterms:W3CDTF">2021-12-06T19:35:38Z</dcterms:created>
  <dcterms:modified xsi:type="dcterms:W3CDTF">2023-11-22T11:23:31Z</dcterms:modified>
</cp:coreProperties>
</file>