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notesMasterIdLst>
    <p:notesMasterId r:id="rId43"/>
  </p:notesMasterIdLst>
  <p:handoutMasterIdLst>
    <p:handoutMasterId r:id="rId44"/>
  </p:handoutMasterIdLst>
  <p:sldIdLst>
    <p:sldId id="257" r:id="rId2"/>
    <p:sldId id="299" r:id="rId3"/>
    <p:sldId id="314" r:id="rId4"/>
    <p:sldId id="259" r:id="rId5"/>
    <p:sldId id="306" r:id="rId6"/>
    <p:sldId id="307" r:id="rId7"/>
    <p:sldId id="312" r:id="rId8"/>
    <p:sldId id="300" r:id="rId9"/>
    <p:sldId id="263" r:id="rId10"/>
    <p:sldId id="264" r:id="rId11"/>
    <p:sldId id="265" r:id="rId12"/>
    <p:sldId id="266" r:id="rId13"/>
    <p:sldId id="267" r:id="rId14"/>
    <p:sldId id="273" r:id="rId15"/>
    <p:sldId id="301" r:id="rId16"/>
    <p:sldId id="302" r:id="rId17"/>
    <p:sldId id="303" r:id="rId18"/>
    <p:sldId id="271" r:id="rId19"/>
    <p:sldId id="272" r:id="rId20"/>
    <p:sldId id="274" r:id="rId21"/>
    <p:sldId id="311" r:id="rId22"/>
    <p:sldId id="275" r:id="rId23"/>
    <p:sldId id="276" r:id="rId24"/>
    <p:sldId id="309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313" r:id="rId41"/>
    <p:sldId id="298" r:id="rId42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22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langer\Dropbox%20(MI%20HP)\Encuesta\Presentaci&#243;n%2030-03\EXCEL%20GR&#193;FICOS%20PPT%2030-03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langer\Dropbox%20(MI%20HP)\COMISI&#211;N%20PENSIONES%202014\ESTUDIOS\ENCUESTA%20DE%20OPINI&#211;N\STATCOM\Presentaci&#243;n%20Final\Gr&#225;ficos%20Presentaci&#243;n%20Previsi&#243;n%2023_Dic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langer\Dropbox%20(MI%20HP)\Encuesta\Presentaci&#243;n%2030-03\EXCEL%20GR&#193;FICOS%20PPT%2030-03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langer\Dropbox%20(Personal)\Participaci&#243;n%20Ciudadana%20Comisi&#243;n\cruces%20VIII-XI%20(versi&#243;n%20final%20domi)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'Parte 3 Financiamiento vejez'!$A$126</c:f>
              <c:strCache>
                <c:ptCount val="1"/>
                <c:pt idx="0">
                  <c:v>Muy en desacuerdo (1-3)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'Parte 3 Financiamiento vejez'!$B$124:$M$125</c:f>
              <c:multiLvlStrCache>
                <c:ptCount val="12"/>
                <c:lvl>
                  <c:pt idx="1">
                    <c:v>18-24</c:v>
                  </c:pt>
                  <c:pt idx="2">
                    <c:v>25-34</c:v>
                  </c:pt>
                  <c:pt idx="3">
                    <c:v>35-44</c:v>
                  </c:pt>
                  <c:pt idx="4">
                    <c:v>45-54</c:v>
                  </c:pt>
                  <c:pt idx="5">
                    <c:v>55-59</c:v>
                  </c:pt>
                  <c:pt idx="6">
                    <c:v>60+</c:v>
                  </c:pt>
                  <c:pt idx="7">
                    <c:v>Básica Incompleta</c:v>
                  </c:pt>
                  <c:pt idx="8">
                    <c:v>Básica Completa</c:v>
                  </c:pt>
                  <c:pt idx="9">
                    <c:v>Media Incompleta</c:v>
                  </c:pt>
                  <c:pt idx="10">
                    <c:v>Media Completa</c:v>
                  </c:pt>
                  <c:pt idx="11">
                    <c:v>Superior</c:v>
                  </c:pt>
                </c:lvl>
                <c:lvl>
                  <c:pt idx="0">
                    <c:v>TOTAL</c:v>
                  </c:pt>
                  <c:pt idx="1">
                    <c:v>Tramos de edad</c:v>
                  </c:pt>
                  <c:pt idx="7">
                    <c:v>Nivel educacional</c:v>
                  </c:pt>
                </c:lvl>
              </c:multiLvlStrCache>
            </c:multiLvlStrRef>
          </c:cat>
          <c:val>
            <c:numRef>
              <c:f>'Parte 3 Financiamiento vejez'!$B$126:$M$126</c:f>
              <c:numCache>
                <c:formatCode>0</c:formatCode>
                <c:ptCount val="12"/>
                <c:pt idx="0">
                  <c:v>69.94</c:v>
                </c:pt>
                <c:pt idx="1">
                  <c:v>60.37</c:v>
                </c:pt>
                <c:pt idx="2">
                  <c:v>68.53</c:v>
                </c:pt>
                <c:pt idx="3">
                  <c:v>71.33</c:v>
                </c:pt>
                <c:pt idx="4">
                  <c:v>77.03</c:v>
                </c:pt>
                <c:pt idx="5">
                  <c:v>75.02</c:v>
                </c:pt>
                <c:pt idx="6">
                  <c:v>68.88</c:v>
                </c:pt>
                <c:pt idx="7">
                  <c:v>67.02</c:v>
                </c:pt>
                <c:pt idx="8">
                  <c:v>71.989999999999995</c:v>
                </c:pt>
                <c:pt idx="9">
                  <c:v>72.930000000000007</c:v>
                </c:pt>
                <c:pt idx="10">
                  <c:v>69.88</c:v>
                </c:pt>
                <c:pt idx="11">
                  <c:v>66.12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92-4709-9153-02CCD12AEEAA}"/>
            </c:ext>
          </c:extLst>
        </c:ser>
        <c:ser>
          <c:idx val="1"/>
          <c:order val="1"/>
          <c:tx>
            <c:strRef>
              <c:f>'Parte 3 Financiamiento vejez'!$A$127</c:f>
              <c:strCache>
                <c:ptCount val="1"/>
                <c:pt idx="0">
                  <c:v>ni de acuerdo, ni en desacuerdo (4-7)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multiLvlStrRef>
              <c:f>'Parte 3 Financiamiento vejez'!$B$124:$M$125</c:f>
              <c:multiLvlStrCache>
                <c:ptCount val="12"/>
                <c:lvl>
                  <c:pt idx="1">
                    <c:v>18-24</c:v>
                  </c:pt>
                  <c:pt idx="2">
                    <c:v>25-34</c:v>
                  </c:pt>
                  <c:pt idx="3">
                    <c:v>35-44</c:v>
                  </c:pt>
                  <c:pt idx="4">
                    <c:v>45-54</c:v>
                  </c:pt>
                  <c:pt idx="5">
                    <c:v>55-59</c:v>
                  </c:pt>
                  <c:pt idx="6">
                    <c:v>60+</c:v>
                  </c:pt>
                  <c:pt idx="7">
                    <c:v>Básica Incompleta</c:v>
                  </c:pt>
                  <c:pt idx="8">
                    <c:v>Básica Completa</c:v>
                  </c:pt>
                  <c:pt idx="9">
                    <c:v>Media Incompleta</c:v>
                  </c:pt>
                  <c:pt idx="10">
                    <c:v>Media Completa</c:v>
                  </c:pt>
                  <c:pt idx="11">
                    <c:v>Superior</c:v>
                  </c:pt>
                </c:lvl>
                <c:lvl>
                  <c:pt idx="0">
                    <c:v>TOTAL</c:v>
                  </c:pt>
                  <c:pt idx="1">
                    <c:v>Tramos de edad</c:v>
                  </c:pt>
                  <c:pt idx="7">
                    <c:v>Nivel educacional</c:v>
                  </c:pt>
                </c:lvl>
              </c:multiLvlStrCache>
            </c:multiLvlStrRef>
          </c:cat>
          <c:val>
            <c:numRef>
              <c:f>'Parte 3 Financiamiento vejez'!$B$127:$M$127</c:f>
              <c:numCache>
                <c:formatCode>0</c:formatCode>
                <c:ptCount val="12"/>
                <c:pt idx="0">
                  <c:v>20.63</c:v>
                </c:pt>
                <c:pt idx="1">
                  <c:v>27.04</c:v>
                </c:pt>
                <c:pt idx="2">
                  <c:v>24.5</c:v>
                </c:pt>
                <c:pt idx="3">
                  <c:v>20.14</c:v>
                </c:pt>
                <c:pt idx="4">
                  <c:v>14.71</c:v>
                </c:pt>
                <c:pt idx="5">
                  <c:v>18.55</c:v>
                </c:pt>
                <c:pt idx="6">
                  <c:v>18.55</c:v>
                </c:pt>
                <c:pt idx="7">
                  <c:v>18.59</c:v>
                </c:pt>
                <c:pt idx="8">
                  <c:v>14.85</c:v>
                </c:pt>
                <c:pt idx="9">
                  <c:v>18.12</c:v>
                </c:pt>
                <c:pt idx="10">
                  <c:v>22.09</c:v>
                </c:pt>
                <c:pt idx="11">
                  <c:v>27.1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492-4709-9153-02CCD12AEEAA}"/>
            </c:ext>
          </c:extLst>
        </c:ser>
        <c:ser>
          <c:idx val="2"/>
          <c:order val="2"/>
          <c:tx>
            <c:strRef>
              <c:f>'Parte 3 Financiamiento vejez'!$A$128</c:f>
              <c:strCache>
                <c:ptCount val="1"/>
                <c:pt idx="0">
                  <c:v>Muy de acuerdo (8 -10)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'Parte 3 Financiamiento vejez'!$B$124:$M$125</c:f>
              <c:multiLvlStrCache>
                <c:ptCount val="12"/>
                <c:lvl>
                  <c:pt idx="1">
                    <c:v>18-24</c:v>
                  </c:pt>
                  <c:pt idx="2">
                    <c:v>25-34</c:v>
                  </c:pt>
                  <c:pt idx="3">
                    <c:v>35-44</c:v>
                  </c:pt>
                  <c:pt idx="4">
                    <c:v>45-54</c:v>
                  </c:pt>
                  <c:pt idx="5">
                    <c:v>55-59</c:v>
                  </c:pt>
                  <c:pt idx="6">
                    <c:v>60+</c:v>
                  </c:pt>
                  <c:pt idx="7">
                    <c:v>Básica Incompleta</c:v>
                  </c:pt>
                  <c:pt idx="8">
                    <c:v>Básica Completa</c:v>
                  </c:pt>
                  <c:pt idx="9">
                    <c:v>Media Incompleta</c:v>
                  </c:pt>
                  <c:pt idx="10">
                    <c:v>Media Completa</c:v>
                  </c:pt>
                  <c:pt idx="11">
                    <c:v>Superior</c:v>
                  </c:pt>
                </c:lvl>
                <c:lvl>
                  <c:pt idx="0">
                    <c:v>TOTAL</c:v>
                  </c:pt>
                  <c:pt idx="1">
                    <c:v>Tramos de edad</c:v>
                  </c:pt>
                  <c:pt idx="7">
                    <c:v>Nivel educacional</c:v>
                  </c:pt>
                </c:lvl>
              </c:multiLvlStrCache>
            </c:multiLvlStrRef>
          </c:cat>
          <c:val>
            <c:numRef>
              <c:f>'Parte 3 Financiamiento vejez'!$B$128:$M$128</c:f>
              <c:numCache>
                <c:formatCode>0</c:formatCode>
                <c:ptCount val="12"/>
                <c:pt idx="0">
                  <c:v>5.22</c:v>
                </c:pt>
                <c:pt idx="1">
                  <c:v>6.77</c:v>
                </c:pt>
                <c:pt idx="2">
                  <c:v>3.33</c:v>
                </c:pt>
                <c:pt idx="3">
                  <c:v>5.59</c:v>
                </c:pt>
                <c:pt idx="4">
                  <c:v>4.28</c:v>
                </c:pt>
                <c:pt idx="5">
                  <c:v>4.45</c:v>
                </c:pt>
                <c:pt idx="6">
                  <c:v>6.68</c:v>
                </c:pt>
                <c:pt idx="7">
                  <c:v>6.89</c:v>
                </c:pt>
                <c:pt idx="8">
                  <c:v>7.48</c:v>
                </c:pt>
                <c:pt idx="9">
                  <c:v>4.4800000000000004</c:v>
                </c:pt>
                <c:pt idx="10">
                  <c:v>4.91</c:v>
                </c:pt>
                <c:pt idx="11">
                  <c:v>4.21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492-4709-9153-02CCD12AE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810240"/>
        <c:axId val="152811776"/>
      </c:barChart>
      <c:catAx>
        <c:axId val="1528102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52811776"/>
        <c:crosses val="autoZero"/>
        <c:auto val="1"/>
        <c:lblAlgn val="ctr"/>
        <c:lblOffset val="100"/>
        <c:noMultiLvlLbl val="0"/>
      </c:catAx>
      <c:valAx>
        <c:axId val="152811776"/>
        <c:scaling>
          <c:orientation val="minMax"/>
          <c:max val="100"/>
        </c:scaling>
        <c:delete val="1"/>
        <c:axPos val="b"/>
        <c:numFmt formatCode="0" sourceLinked="1"/>
        <c:majorTickMark val="out"/>
        <c:minorTickMark val="none"/>
        <c:tickLblPos val="nextTo"/>
        <c:crossAx val="152810240"/>
        <c:crosses val="autoZero"/>
        <c:crossBetween val="between"/>
        <c:majorUnit val="10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>
          <a:lumMod val="15000"/>
          <a:lumOff val="85000"/>
        </a:schemeClr>
      </a:solidFill>
    </a:ln>
  </c:spPr>
  <c:txPr>
    <a:bodyPr/>
    <a:lstStyle/>
    <a:p>
      <a:pPr>
        <a:defRPr sz="1200">
          <a:latin typeface="Century Gothic" panose="020B0502020202020204" pitchFamily="34" charset="0"/>
        </a:defRPr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p.112!$J$3</c:f>
              <c:strCache>
                <c:ptCount val="1"/>
                <c:pt idx="0">
                  <c:v>Muy en desacuerdo (1 a 3)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numFmt formatCode="#,##0;[White]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p.112!$I$4:$I$14</c:f>
              <c:strCache>
                <c:ptCount val="11"/>
                <c:pt idx="0">
                  <c:v>Solo un cambio total al sistema de AFP ayudaría a mejorar las pensiones</c:v>
                </c:pt>
                <c:pt idx="1">
                  <c:v>Las bajas pensiones son responsabilidad de las AFP</c:v>
                </c:pt>
                <c:pt idx="2">
                  <c:v>El Estado debe hacerse cargo de las bajas pensiones a través de impuestos</c:v>
                </c:pt>
                <c:pt idx="3">
                  <c:v>Las bajas pensiones son responsabilidad del Estado</c:v>
                </c:pt>
                <c:pt idx="4">
                  <c:v>El empleador debe aportar un porcentaje del monto de cotización obligatoria</c:v>
                </c:pt>
                <c:pt idx="5">
                  <c:v>Los trabajadores independientes deben cotizar obligatoriamente para su pensión</c:v>
                </c:pt>
                <c:pt idx="6">
                  <c:v>A partir de su propio esfuerzo ,cada persona debe financiar la pensión que recibirá en la vejez</c:v>
                </c:pt>
                <c:pt idx="7">
                  <c:v>El Estado puede ser eficiente en la administración de las pensiones</c:v>
                </c:pt>
                <c:pt idx="8">
                  <c:v>Considerando que hoy en Chile la gente vive más, se requiere un mayor ahorro para mantener o mejorar el monto de la pensión</c:v>
                </c:pt>
                <c:pt idx="9">
                  <c:v>Las mujeres son castigadas por vivir más en el actual sistema de AFP</c:v>
                </c:pt>
                <c:pt idx="10">
                  <c:v>Las bajas pensiones son responsabilidad de los empleadores</c:v>
                </c:pt>
              </c:strCache>
            </c:strRef>
          </c:cat>
          <c:val>
            <c:numRef>
              <c:f>p.112!$J$4:$J$14</c:f>
              <c:numCache>
                <c:formatCode>###0</c:formatCode>
                <c:ptCount val="11"/>
                <c:pt idx="0">
                  <c:v>-5.5739040681940697</c:v>
                </c:pt>
                <c:pt idx="1">
                  <c:v>-6.7021579338870989</c:v>
                </c:pt>
                <c:pt idx="2">
                  <c:v>-5.8344375806398494</c:v>
                </c:pt>
                <c:pt idx="3">
                  <c:v>-7.6964289252519098</c:v>
                </c:pt>
                <c:pt idx="4">
                  <c:v>-6.0642489472797392</c:v>
                </c:pt>
                <c:pt idx="5">
                  <c:v>-11.5225422150146</c:v>
                </c:pt>
                <c:pt idx="6">
                  <c:v>-12.983534470326701</c:v>
                </c:pt>
                <c:pt idx="7">
                  <c:v>-13.1465256361895</c:v>
                </c:pt>
                <c:pt idx="8">
                  <c:v>-12.793761979102801</c:v>
                </c:pt>
                <c:pt idx="9">
                  <c:v>-9.7648305110608895</c:v>
                </c:pt>
                <c:pt idx="10">
                  <c:v>-22.1500864259678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E2-40EA-8E3C-C184FE0410D3}"/>
            </c:ext>
          </c:extLst>
        </c:ser>
        <c:ser>
          <c:idx val="1"/>
          <c:order val="1"/>
          <c:tx>
            <c:strRef>
              <c:f>p.112!$K$3</c:f>
              <c:strCache>
                <c:ptCount val="1"/>
                <c:pt idx="0">
                  <c:v>Muy de Acuerdo (8 a 10)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p.112!$I$4:$I$14</c:f>
              <c:strCache>
                <c:ptCount val="11"/>
                <c:pt idx="0">
                  <c:v>Solo un cambio total al sistema de AFP ayudaría a mejorar las pensiones</c:v>
                </c:pt>
                <c:pt idx="1">
                  <c:v>Las bajas pensiones son responsabilidad de las AFP</c:v>
                </c:pt>
                <c:pt idx="2">
                  <c:v>El Estado debe hacerse cargo de las bajas pensiones a través de impuestos</c:v>
                </c:pt>
                <c:pt idx="3">
                  <c:v>Las bajas pensiones son responsabilidad del Estado</c:v>
                </c:pt>
                <c:pt idx="4">
                  <c:v>El empleador debe aportar un porcentaje del monto de cotización obligatoria</c:v>
                </c:pt>
                <c:pt idx="5">
                  <c:v>Los trabajadores independientes deben cotizar obligatoriamente para su pensión</c:v>
                </c:pt>
                <c:pt idx="6">
                  <c:v>A partir de su propio esfuerzo ,cada persona debe financiar la pensión que recibirá en la vejez</c:v>
                </c:pt>
                <c:pt idx="7">
                  <c:v>El Estado puede ser eficiente en la administración de las pensiones</c:v>
                </c:pt>
                <c:pt idx="8">
                  <c:v>Considerando que hoy en Chile la gente vive más, se requiere un mayor ahorro para mantener o mejorar el monto de la pensión</c:v>
                </c:pt>
                <c:pt idx="9">
                  <c:v>Las mujeres son castigadas por vivir más en el actual sistema de AFP</c:v>
                </c:pt>
                <c:pt idx="10">
                  <c:v>Las bajas pensiones son responsabilidad de los empleadores</c:v>
                </c:pt>
              </c:strCache>
            </c:strRef>
          </c:cat>
          <c:val>
            <c:numRef>
              <c:f>p.112!$K$4:$K$14</c:f>
              <c:numCache>
                <c:formatCode>###0</c:formatCode>
                <c:ptCount val="11"/>
                <c:pt idx="0">
                  <c:v>66</c:v>
                </c:pt>
                <c:pt idx="1">
                  <c:v>65.652489309271786</c:v>
                </c:pt>
                <c:pt idx="2">
                  <c:v>63.633540866256631</c:v>
                </c:pt>
                <c:pt idx="3">
                  <c:v>58.71908071708495</c:v>
                </c:pt>
                <c:pt idx="4">
                  <c:v>50.964200432594538</c:v>
                </c:pt>
                <c:pt idx="5">
                  <c:v>43.614227268298421</c:v>
                </c:pt>
                <c:pt idx="6">
                  <c:v>42.476147198974857</c:v>
                </c:pt>
                <c:pt idx="7">
                  <c:v>42.194863781748772</c:v>
                </c:pt>
                <c:pt idx="8">
                  <c:v>40.741774475829352</c:v>
                </c:pt>
                <c:pt idx="9">
                  <c:v>39.267618471313703</c:v>
                </c:pt>
                <c:pt idx="10">
                  <c:v>29.96032700531018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E2-40EA-8E3C-C184FE041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9031552"/>
        <c:axId val="129037440"/>
      </c:barChart>
      <c:catAx>
        <c:axId val="129031552"/>
        <c:scaling>
          <c:orientation val="maxMin"/>
        </c:scaling>
        <c:delete val="0"/>
        <c:axPos val="l"/>
        <c:numFmt formatCode="General" sourceLinked="1"/>
        <c:majorTickMark val="out"/>
        <c:minorTickMark val="out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000"/>
            </a:pPr>
            <a:endParaRPr lang="es-ES"/>
          </a:p>
        </c:txPr>
        <c:crossAx val="129037440"/>
        <c:crosses val="autoZero"/>
        <c:auto val="1"/>
        <c:lblAlgn val="ctr"/>
        <c:lblOffset val="100"/>
        <c:noMultiLvlLbl val="0"/>
      </c:catAx>
      <c:valAx>
        <c:axId val="129037440"/>
        <c:scaling>
          <c:orientation val="minMax"/>
          <c:min val="-30"/>
        </c:scaling>
        <c:delete val="1"/>
        <c:axPos val="t"/>
        <c:numFmt formatCode="###0" sourceLinked="1"/>
        <c:majorTickMark val="none"/>
        <c:minorTickMark val="none"/>
        <c:tickLblPos val="nextTo"/>
        <c:crossAx val="12903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 b="1" i="0" baseline="0" dirty="0" err="1">
                <a:effectLst/>
              </a:rPr>
              <a:t>En</a:t>
            </a:r>
            <a:r>
              <a:rPr lang="en-US" sz="1400" b="1" i="0" baseline="0" dirty="0">
                <a:effectLst/>
              </a:rPr>
              <a:t> general ¿</a:t>
            </a:r>
            <a:r>
              <a:rPr lang="en-US" sz="1400" b="1" i="0" baseline="0" dirty="0" err="1">
                <a:effectLst/>
              </a:rPr>
              <a:t>Usted</a:t>
            </a:r>
            <a:r>
              <a:rPr lang="en-US" sz="1400" b="1" i="0" baseline="0" dirty="0">
                <a:effectLst/>
              </a:rPr>
              <a:t> </a:t>
            </a:r>
            <a:r>
              <a:rPr lang="en-US" sz="1400" b="1" i="0" baseline="0" dirty="0" err="1">
                <a:effectLst/>
              </a:rPr>
              <a:t>está</a:t>
            </a:r>
            <a:r>
              <a:rPr lang="en-US" sz="1400" b="1" i="0" baseline="0" dirty="0">
                <a:effectLst/>
              </a:rPr>
              <a:t> de </a:t>
            </a:r>
            <a:r>
              <a:rPr lang="en-US" sz="1400" b="1" i="0" baseline="0" dirty="0" err="1">
                <a:effectLst/>
              </a:rPr>
              <a:t>acuerdo</a:t>
            </a:r>
            <a:r>
              <a:rPr lang="en-US" sz="1400" b="1" i="0" baseline="0" dirty="0">
                <a:effectLst/>
              </a:rPr>
              <a:t> o </a:t>
            </a:r>
            <a:r>
              <a:rPr lang="en-US" sz="1400" b="1" i="0" baseline="0" dirty="0" err="1">
                <a:effectLst/>
              </a:rPr>
              <a:t>en</a:t>
            </a:r>
            <a:r>
              <a:rPr lang="en-US" sz="1400" b="1" i="0" baseline="0" dirty="0">
                <a:effectLst/>
              </a:rPr>
              <a:t> </a:t>
            </a:r>
            <a:r>
              <a:rPr lang="en-US" sz="1400" b="1" i="0" baseline="0" dirty="0" err="1">
                <a:effectLst/>
              </a:rPr>
              <a:t>desacuerdo</a:t>
            </a:r>
            <a:r>
              <a:rPr lang="en-US" sz="1400" b="1" i="0" baseline="0" dirty="0">
                <a:effectLst/>
              </a:rPr>
              <a:t> con la </a:t>
            </a:r>
            <a:r>
              <a:rPr lang="en-US" sz="1400" b="1" i="0" baseline="0" dirty="0" err="1">
                <a:effectLst/>
              </a:rPr>
              <a:t>propuesta</a:t>
            </a:r>
            <a:r>
              <a:rPr lang="en-US" sz="1400" b="1" i="0" baseline="0" dirty="0">
                <a:effectLst/>
              </a:rPr>
              <a:t> de AFP </a:t>
            </a:r>
            <a:r>
              <a:rPr lang="en-US" sz="1400" b="1" i="0" baseline="0" dirty="0" err="1">
                <a:effectLst/>
              </a:rPr>
              <a:t>Estatal</a:t>
            </a:r>
            <a:r>
              <a:rPr lang="en-US" sz="1400" b="1" i="0" baseline="0" dirty="0">
                <a:effectLst/>
              </a:rPr>
              <a:t> </a:t>
            </a:r>
            <a:r>
              <a:rPr lang="en-US" sz="1400" b="1" i="0" baseline="0" dirty="0" err="1">
                <a:effectLst/>
              </a:rPr>
              <a:t>presentado</a:t>
            </a:r>
            <a:r>
              <a:rPr lang="en-US" sz="1400" b="1" i="0" baseline="0" dirty="0">
                <a:effectLst/>
              </a:rPr>
              <a:t> </a:t>
            </a:r>
            <a:r>
              <a:rPr lang="en-US" sz="1400" b="1" i="0" baseline="0" dirty="0" err="1">
                <a:effectLst/>
              </a:rPr>
              <a:t>por</a:t>
            </a:r>
            <a:r>
              <a:rPr lang="en-US" sz="1400" b="1" i="0" baseline="0" dirty="0">
                <a:effectLst/>
              </a:rPr>
              <a:t> el </a:t>
            </a:r>
            <a:r>
              <a:rPr lang="en-US" sz="1400" b="1" i="0" baseline="0" dirty="0" err="1">
                <a:effectLst/>
              </a:rPr>
              <a:t>Gobierno</a:t>
            </a:r>
            <a:r>
              <a:rPr lang="en-US" sz="1400" b="1" i="0" baseline="0" dirty="0">
                <a:effectLst/>
              </a:rPr>
              <a:t>?</a:t>
            </a:r>
            <a:endParaRPr lang="es-CL" sz="1400" dirty="0">
              <a:effectLst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Pt>
            <c:idx val="1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CF-42C5-B224-DFC85E012B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'Parte 4 Opinión'!$A$21:$A$22</c:f>
              <c:strCache>
                <c:ptCount val="2"/>
                <c:pt idx="0">
                  <c:v>De acuerdo</c:v>
                </c:pt>
                <c:pt idx="1">
                  <c:v>En desacuedo</c:v>
                </c:pt>
              </c:strCache>
            </c:strRef>
          </c:cat>
          <c:val>
            <c:numRef>
              <c:f>'Parte 4 Opinión'!$B$21:$B$22</c:f>
              <c:numCache>
                <c:formatCode>General</c:formatCode>
                <c:ptCount val="2"/>
                <c:pt idx="0">
                  <c:v>79</c:v>
                </c:pt>
                <c:pt idx="1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CF-42C5-B224-DFC85E012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tx1">
          <a:lumMod val="15000"/>
          <a:lumOff val="85000"/>
        </a:schemeClr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s-CL" sz="1400" dirty="0"/>
              <a:t>¿Usted se cambiaría a una AFP Estatal?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Pt>
            <c:idx val="1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7E-451B-A171-690B0E5D82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'AFP Estatal'!$U$4:$U$5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'AFP Estatal'!$V$4:$V$5</c:f>
              <c:numCache>
                <c:formatCode>0</c:formatCode>
                <c:ptCount val="2"/>
                <c:pt idx="0">
                  <c:v>68.77</c:v>
                </c:pt>
                <c:pt idx="1">
                  <c:v>31.23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F7E-451B-A171-690B0E5D8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ln>
      <a:solidFill>
        <a:schemeClr val="bg1">
          <a:lumMod val="85000"/>
        </a:schemeClr>
      </a:solidFill>
    </a:ln>
  </c:spPr>
  <c:txPr>
    <a:bodyPr/>
    <a:lstStyle/>
    <a:p>
      <a:pPr>
        <a:defRPr>
          <a:latin typeface="Century Gothic" panose="020B0502020202020204" pitchFamily="34" charset="0"/>
        </a:defRPr>
      </a:pPr>
      <a:endParaRPr lang="es-E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4DBB3A-8F69-4485-B68C-8A67BD69E9D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762E88D-D278-4C19-B896-0F821E92DEB2}">
      <dgm:prSet phldrT="[Texto]"/>
      <dgm:spPr/>
      <dgm:t>
        <a:bodyPr/>
        <a:lstStyle/>
        <a:p>
          <a:r>
            <a:rPr lang="es-CL" b="1" dirty="0"/>
            <a:t>Participación Ciudadana</a:t>
          </a:r>
        </a:p>
      </dgm:t>
    </dgm:pt>
    <dgm:pt modelId="{C390B0BB-0CC9-40F6-9665-9B42E0F101D0}" type="parTrans" cxnId="{F46AACCE-BCAE-49AE-B97D-8BB0168D870A}">
      <dgm:prSet/>
      <dgm:spPr/>
      <dgm:t>
        <a:bodyPr/>
        <a:lstStyle/>
        <a:p>
          <a:endParaRPr lang="es-CL"/>
        </a:p>
      </dgm:t>
    </dgm:pt>
    <dgm:pt modelId="{6674352D-EA14-414B-91C8-CDE8B38DB4DA}" type="sibTrans" cxnId="{F46AACCE-BCAE-49AE-B97D-8BB0168D870A}">
      <dgm:prSet/>
      <dgm:spPr/>
      <dgm:t>
        <a:bodyPr/>
        <a:lstStyle/>
        <a:p>
          <a:endParaRPr lang="es-CL"/>
        </a:p>
      </dgm:t>
    </dgm:pt>
    <dgm:pt modelId="{E8E03619-C10B-4F72-A7A9-89E5A9969435}">
      <dgm:prSet phldrT="[Texto]"/>
      <dgm:spPr/>
      <dgm:t>
        <a:bodyPr/>
        <a:lstStyle/>
        <a:p>
          <a:r>
            <a:rPr lang="es-CL" dirty="0"/>
            <a:t>Audiencias Públicas</a:t>
          </a:r>
        </a:p>
      </dgm:t>
    </dgm:pt>
    <dgm:pt modelId="{E2D6356B-FD62-45DA-9238-10FA1341C71A}" type="parTrans" cxnId="{A793DFA6-5836-48D7-8996-A4C412488A25}">
      <dgm:prSet/>
      <dgm:spPr/>
      <dgm:t>
        <a:bodyPr/>
        <a:lstStyle/>
        <a:p>
          <a:endParaRPr lang="es-CL"/>
        </a:p>
      </dgm:t>
    </dgm:pt>
    <dgm:pt modelId="{02455359-165B-47EA-8B33-D101083D79FF}" type="sibTrans" cxnId="{A793DFA6-5836-48D7-8996-A4C412488A25}">
      <dgm:prSet/>
      <dgm:spPr/>
      <dgm:t>
        <a:bodyPr/>
        <a:lstStyle/>
        <a:p>
          <a:endParaRPr lang="es-CL"/>
        </a:p>
      </dgm:t>
    </dgm:pt>
    <dgm:pt modelId="{FE72F423-3263-45B4-B8CC-343DA7ED6038}">
      <dgm:prSet phldrT="[Texto]"/>
      <dgm:spPr/>
      <dgm:t>
        <a:bodyPr/>
        <a:lstStyle/>
        <a:p>
          <a:r>
            <a:rPr lang="es-CL" dirty="0"/>
            <a:t>Encuesta</a:t>
          </a:r>
        </a:p>
      </dgm:t>
    </dgm:pt>
    <dgm:pt modelId="{5044976C-DD98-4709-8029-F06C4E22B873}" type="parTrans" cxnId="{BE145D08-7DDC-4099-AD4D-AB7DC1D28FFE}">
      <dgm:prSet/>
      <dgm:spPr/>
      <dgm:t>
        <a:bodyPr/>
        <a:lstStyle/>
        <a:p>
          <a:endParaRPr lang="es-CL"/>
        </a:p>
      </dgm:t>
    </dgm:pt>
    <dgm:pt modelId="{48574735-1A79-448B-8787-FDDFD4DEF85C}" type="sibTrans" cxnId="{BE145D08-7DDC-4099-AD4D-AB7DC1D28FFE}">
      <dgm:prSet/>
      <dgm:spPr/>
      <dgm:t>
        <a:bodyPr/>
        <a:lstStyle/>
        <a:p>
          <a:endParaRPr lang="es-CL"/>
        </a:p>
      </dgm:t>
    </dgm:pt>
    <dgm:pt modelId="{DE112267-ECD6-476A-B2C5-01B2E35CDA81}">
      <dgm:prSet phldrT="[Texto]"/>
      <dgm:spPr/>
      <dgm:t>
        <a:bodyPr/>
        <a:lstStyle/>
        <a:p>
          <a:r>
            <a:rPr lang="es-CL" dirty="0"/>
            <a:t>Diálogos Ciudadanos</a:t>
          </a:r>
        </a:p>
      </dgm:t>
    </dgm:pt>
    <dgm:pt modelId="{C5B12E7C-21BA-417D-BE6F-9FC074DD8D99}" type="parTrans" cxnId="{6830FED9-3EB3-4226-AF35-B1E48F7BB151}">
      <dgm:prSet/>
      <dgm:spPr/>
      <dgm:t>
        <a:bodyPr/>
        <a:lstStyle/>
        <a:p>
          <a:endParaRPr lang="es-CL"/>
        </a:p>
      </dgm:t>
    </dgm:pt>
    <dgm:pt modelId="{2ED683EF-BAAC-433B-A158-E12BE7B9BA95}" type="sibTrans" cxnId="{6830FED9-3EB3-4226-AF35-B1E48F7BB151}">
      <dgm:prSet/>
      <dgm:spPr/>
      <dgm:t>
        <a:bodyPr/>
        <a:lstStyle/>
        <a:p>
          <a:endParaRPr lang="es-CL"/>
        </a:p>
      </dgm:t>
    </dgm:pt>
    <dgm:pt modelId="{7A6DB007-C18F-4116-AB2E-EB7803AEAEFB}" type="pres">
      <dgm:prSet presAssocID="{8C4DBB3A-8F69-4485-B68C-8A67BD69E9D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36F850D-BF64-4C19-BD38-179E83238118}" type="pres">
      <dgm:prSet presAssocID="{B762E88D-D278-4C19-B896-0F821E92DEB2}" presName="centerShape" presStyleLbl="node0" presStyleIdx="0" presStyleCnt="1"/>
      <dgm:spPr/>
      <dgm:t>
        <a:bodyPr/>
        <a:lstStyle/>
        <a:p>
          <a:endParaRPr lang="es-ES"/>
        </a:p>
      </dgm:t>
    </dgm:pt>
    <dgm:pt modelId="{ED385C60-B792-4CC3-80C7-E24C6BC69725}" type="pres">
      <dgm:prSet presAssocID="{E2D6356B-FD62-45DA-9238-10FA1341C71A}" presName="Name9" presStyleLbl="parChTrans1D2" presStyleIdx="0" presStyleCnt="3"/>
      <dgm:spPr/>
      <dgm:t>
        <a:bodyPr/>
        <a:lstStyle/>
        <a:p>
          <a:endParaRPr lang="es-ES"/>
        </a:p>
      </dgm:t>
    </dgm:pt>
    <dgm:pt modelId="{8D00231F-DE4A-4276-BCD7-B96A44670529}" type="pres">
      <dgm:prSet presAssocID="{E2D6356B-FD62-45DA-9238-10FA1341C71A}" presName="connTx" presStyleLbl="parChTrans1D2" presStyleIdx="0" presStyleCnt="3"/>
      <dgm:spPr/>
      <dgm:t>
        <a:bodyPr/>
        <a:lstStyle/>
        <a:p>
          <a:endParaRPr lang="es-ES"/>
        </a:p>
      </dgm:t>
    </dgm:pt>
    <dgm:pt modelId="{60F5F6E9-F991-4A9E-98B1-C70FCAB94E47}" type="pres">
      <dgm:prSet presAssocID="{E8E03619-C10B-4F72-A7A9-89E5A996943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58E029-3F0C-4219-A761-59848CED4B89}" type="pres">
      <dgm:prSet presAssocID="{5044976C-DD98-4709-8029-F06C4E22B873}" presName="Name9" presStyleLbl="parChTrans1D2" presStyleIdx="1" presStyleCnt="3"/>
      <dgm:spPr/>
      <dgm:t>
        <a:bodyPr/>
        <a:lstStyle/>
        <a:p>
          <a:endParaRPr lang="es-ES"/>
        </a:p>
      </dgm:t>
    </dgm:pt>
    <dgm:pt modelId="{62840F94-6183-4BF1-81DD-48B820CD7702}" type="pres">
      <dgm:prSet presAssocID="{5044976C-DD98-4709-8029-F06C4E22B873}" presName="connTx" presStyleLbl="parChTrans1D2" presStyleIdx="1" presStyleCnt="3"/>
      <dgm:spPr/>
      <dgm:t>
        <a:bodyPr/>
        <a:lstStyle/>
        <a:p>
          <a:endParaRPr lang="es-ES"/>
        </a:p>
      </dgm:t>
    </dgm:pt>
    <dgm:pt modelId="{433E1776-527E-49F6-B312-0940C5C39656}" type="pres">
      <dgm:prSet presAssocID="{FE72F423-3263-45B4-B8CC-343DA7ED603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3D11A4-0542-4CAA-8B33-EB450ED1E1BF}" type="pres">
      <dgm:prSet presAssocID="{C5B12E7C-21BA-417D-BE6F-9FC074DD8D99}" presName="Name9" presStyleLbl="parChTrans1D2" presStyleIdx="2" presStyleCnt="3"/>
      <dgm:spPr/>
      <dgm:t>
        <a:bodyPr/>
        <a:lstStyle/>
        <a:p>
          <a:endParaRPr lang="es-ES"/>
        </a:p>
      </dgm:t>
    </dgm:pt>
    <dgm:pt modelId="{38319447-0FF0-4D68-B943-B4E88F23D2D8}" type="pres">
      <dgm:prSet presAssocID="{C5B12E7C-21BA-417D-BE6F-9FC074DD8D99}" presName="connTx" presStyleLbl="parChTrans1D2" presStyleIdx="2" presStyleCnt="3"/>
      <dgm:spPr/>
      <dgm:t>
        <a:bodyPr/>
        <a:lstStyle/>
        <a:p>
          <a:endParaRPr lang="es-ES"/>
        </a:p>
      </dgm:t>
    </dgm:pt>
    <dgm:pt modelId="{2BF3067B-A779-4188-ACE5-6459EFC84FC4}" type="pres">
      <dgm:prSet presAssocID="{DE112267-ECD6-476A-B2C5-01B2E35CDA8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5C3CB2C-97EB-443C-A85A-F17F10C297F0}" type="presOf" srcId="{5044976C-DD98-4709-8029-F06C4E22B873}" destId="{62840F94-6183-4BF1-81DD-48B820CD7702}" srcOrd="1" destOrd="0" presId="urn:microsoft.com/office/officeart/2005/8/layout/radial1"/>
    <dgm:cxn modelId="{E0102F12-5D8E-42CF-8196-92A37F0639E5}" type="presOf" srcId="{C5B12E7C-21BA-417D-BE6F-9FC074DD8D99}" destId="{9A3D11A4-0542-4CAA-8B33-EB450ED1E1BF}" srcOrd="0" destOrd="0" presId="urn:microsoft.com/office/officeart/2005/8/layout/radial1"/>
    <dgm:cxn modelId="{A55EB86E-D95E-44EB-83F9-7E984893F08B}" type="presOf" srcId="{DE112267-ECD6-476A-B2C5-01B2E35CDA81}" destId="{2BF3067B-A779-4188-ACE5-6459EFC84FC4}" srcOrd="0" destOrd="0" presId="urn:microsoft.com/office/officeart/2005/8/layout/radial1"/>
    <dgm:cxn modelId="{A793DFA6-5836-48D7-8996-A4C412488A25}" srcId="{B762E88D-D278-4C19-B896-0F821E92DEB2}" destId="{E8E03619-C10B-4F72-A7A9-89E5A9969435}" srcOrd="0" destOrd="0" parTransId="{E2D6356B-FD62-45DA-9238-10FA1341C71A}" sibTransId="{02455359-165B-47EA-8B33-D101083D79FF}"/>
    <dgm:cxn modelId="{92EA4B00-2AEF-4E3D-8F14-DD4BCB765B60}" type="presOf" srcId="{C5B12E7C-21BA-417D-BE6F-9FC074DD8D99}" destId="{38319447-0FF0-4D68-B943-B4E88F23D2D8}" srcOrd="1" destOrd="0" presId="urn:microsoft.com/office/officeart/2005/8/layout/radial1"/>
    <dgm:cxn modelId="{F46AACCE-BCAE-49AE-B97D-8BB0168D870A}" srcId="{8C4DBB3A-8F69-4485-B68C-8A67BD69E9D9}" destId="{B762E88D-D278-4C19-B896-0F821E92DEB2}" srcOrd="0" destOrd="0" parTransId="{C390B0BB-0CC9-40F6-9665-9B42E0F101D0}" sibTransId="{6674352D-EA14-414B-91C8-CDE8B38DB4DA}"/>
    <dgm:cxn modelId="{FFB4684E-FF9B-4115-9641-C08950AB4324}" type="presOf" srcId="{E2D6356B-FD62-45DA-9238-10FA1341C71A}" destId="{8D00231F-DE4A-4276-BCD7-B96A44670529}" srcOrd="1" destOrd="0" presId="urn:microsoft.com/office/officeart/2005/8/layout/radial1"/>
    <dgm:cxn modelId="{6830FED9-3EB3-4226-AF35-B1E48F7BB151}" srcId="{B762E88D-D278-4C19-B896-0F821E92DEB2}" destId="{DE112267-ECD6-476A-B2C5-01B2E35CDA81}" srcOrd="2" destOrd="0" parTransId="{C5B12E7C-21BA-417D-BE6F-9FC074DD8D99}" sibTransId="{2ED683EF-BAAC-433B-A158-E12BE7B9BA95}"/>
    <dgm:cxn modelId="{BE145D08-7DDC-4099-AD4D-AB7DC1D28FFE}" srcId="{B762E88D-D278-4C19-B896-0F821E92DEB2}" destId="{FE72F423-3263-45B4-B8CC-343DA7ED6038}" srcOrd="1" destOrd="0" parTransId="{5044976C-DD98-4709-8029-F06C4E22B873}" sibTransId="{48574735-1A79-448B-8787-FDDFD4DEF85C}"/>
    <dgm:cxn modelId="{EDA4B8D0-48BC-416C-942B-26E6A794FEF4}" type="presOf" srcId="{FE72F423-3263-45B4-B8CC-343DA7ED6038}" destId="{433E1776-527E-49F6-B312-0940C5C39656}" srcOrd="0" destOrd="0" presId="urn:microsoft.com/office/officeart/2005/8/layout/radial1"/>
    <dgm:cxn modelId="{41872929-9DA9-424E-BFAA-38DA01EBD0FE}" type="presOf" srcId="{8C4DBB3A-8F69-4485-B68C-8A67BD69E9D9}" destId="{7A6DB007-C18F-4116-AB2E-EB7803AEAEFB}" srcOrd="0" destOrd="0" presId="urn:microsoft.com/office/officeart/2005/8/layout/radial1"/>
    <dgm:cxn modelId="{84FC2E4C-1926-49DB-AD76-93A1BAEF167A}" type="presOf" srcId="{E8E03619-C10B-4F72-A7A9-89E5A9969435}" destId="{60F5F6E9-F991-4A9E-98B1-C70FCAB94E47}" srcOrd="0" destOrd="0" presId="urn:microsoft.com/office/officeart/2005/8/layout/radial1"/>
    <dgm:cxn modelId="{6211675A-2978-4911-8A35-96FE4A64940F}" type="presOf" srcId="{E2D6356B-FD62-45DA-9238-10FA1341C71A}" destId="{ED385C60-B792-4CC3-80C7-E24C6BC69725}" srcOrd="0" destOrd="0" presId="urn:microsoft.com/office/officeart/2005/8/layout/radial1"/>
    <dgm:cxn modelId="{E9CF6C50-2EBD-4F90-B3AE-D7F2DC8B6D2B}" type="presOf" srcId="{5044976C-DD98-4709-8029-F06C4E22B873}" destId="{6358E029-3F0C-4219-A761-59848CED4B89}" srcOrd="0" destOrd="0" presId="urn:microsoft.com/office/officeart/2005/8/layout/radial1"/>
    <dgm:cxn modelId="{2B9E8640-D896-45E0-B4AD-74F138F50AFC}" type="presOf" srcId="{B762E88D-D278-4C19-B896-0F821E92DEB2}" destId="{836F850D-BF64-4C19-BD38-179E83238118}" srcOrd="0" destOrd="0" presId="urn:microsoft.com/office/officeart/2005/8/layout/radial1"/>
    <dgm:cxn modelId="{6CA2658B-DDA0-4907-A93F-AADCFE8B164D}" type="presParOf" srcId="{7A6DB007-C18F-4116-AB2E-EB7803AEAEFB}" destId="{836F850D-BF64-4C19-BD38-179E83238118}" srcOrd="0" destOrd="0" presId="urn:microsoft.com/office/officeart/2005/8/layout/radial1"/>
    <dgm:cxn modelId="{86256B4D-69A4-4D50-88CD-9C69E9A6CB1C}" type="presParOf" srcId="{7A6DB007-C18F-4116-AB2E-EB7803AEAEFB}" destId="{ED385C60-B792-4CC3-80C7-E24C6BC69725}" srcOrd="1" destOrd="0" presId="urn:microsoft.com/office/officeart/2005/8/layout/radial1"/>
    <dgm:cxn modelId="{2F6BB787-CA8B-4FEC-AA23-6164B419B1A9}" type="presParOf" srcId="{ED385C60-B792-4CC3-80C7-E24C6BC69725}" destId="{8D00231F-DE4A-4276-BCD7-B96A44670529}" srcOrd="0" destOrd="0" presId="urn:microsoft.com/office/officeart/2005/8/layout/radial1"/>
    <dgm:cxn modelId="{CA3DF5BA-328E-4F6E-B520-A426E06F7699}" type="presParOf" srcId="{7A6DB007-C18F-4116-AB2E-EB7803AEAEFB}" destId="{60F5F6E9-F991-4A9E-98B1-C70FCAB94E47}" srcOrd="2" destOrd="0" presId="urn:microsoft.com/office/officeart/2005/8/layout/radial1"/>
    <dgm:cxn modelId="{17A9CCA5-EBE8-4E62-A9A1-8D511689DB26}" type="presParOf" srcId="{7A6DB007-C18F-4116-AB2E-EB7803AEAEFB}" destId="{6358E029-3F0C-4219-A761-59848CED4B89}" srcOrd="3" destOrd="0" presId="urn:microsoft.com/office/officeart/2005/8/layout/radial1"/>
    <dgm:cxn modelId="{FA9024F8-33F5-4770-9691-9CB19F4CFD4E}" type="presParOf" srcId="{6358E029-3F0C-4219-A761-59848CED4B89}" destId="{62840F94-6183-4BF1-81DD-48B820CD7702}" srcOrd="0" destOrd="0" presId="urn:microsoft.com/office/officeart/2005/8/layout/radial1"/>
    <dgm:cxn modelId="{52BC3F76-B3AE-475B-8637-11004C2C8E12}" type="presParOf" srcId="{7A6DB007-C18F-4116-AB2E-EB7803AEAEFB}" destId="{433E1776-527E-49F6-B312-0940C5C39656}" srcOrd="4" destOrd="0" presId="urn:microsoft.com/office/officeart/2005/8/layout/radial1"/>
    <dgm:cxn modelId="{017A3FD4-C8AE-417D-9736-80343B309EE0}" type="presParOf" srcId="{7A6DB007-C18F-4116-AB2E-EB7803AEAEFB}" destId="{9A3D11A4-0542-4CAA-8B33-EB450ED1E1BF}" srcOrd="5" destOrd="0" presId="urn:microsoft.com/office/officeart/2005/8/layout/radial1"/>
    <dgm:cxn modelId="{6AAD6BF7-97E5-435B-B33A-D2F74BD10FA5}" type="presParOf" srcId="{9A3D11A4-0542-4CAA-8B33-EB450ED1E1BF}" destId="{38319447-0FF0-4D68-B943-B4E88F23D2D8}" srcOrd="0" destOrd="0" presId="urn:microsoft.com/office/officeart/2005/8/layout/radial1"/>
    <dgm:cxn modelId="{54969FB1-8135-4C96-93E2-AF30A2BF11E4}" type="presParOf" srcId="{7A6DB007-C18F-4116-AB2E-EB7803AEAEFB}" destId="{2BF3067B-A779-4188-ACE5-6459EFC84FC4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F850D-BF64-4C19-BD38-179E83238118}">
      <dsp:nvSpPr>
        <dsp:cNvPr id="0" name=""/>
        <dsp:cNvSpPr/>
      </dsp:nvSpPr>
      <dsp:spPr>
        <a:xfrm>
          <a:off x="3368973" y="2048421"/>
          <a:ext cx="1559741" cy="15597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dirty="0"/>
            <a:t>Participación Ciudadana</a:t>
          </a:r>
        </a:p>
      </dsp:txBody>
      <dsp:txXfrm>
        <a:off x="3597392" y="2276840"/>
        <a:ext cx="1102903" cy="1102903"/>
      </dsp:txXfrm>
    </dsp:sp>
    <dsp:sp modelId="{ED385C60-B792-4CC3-80C7-E24C6BC69725}">
      <dsp:nvSpPr>
        <dsp:cNvPr id="0" name=""/>
        <dsp:cNvSpPr/>
      </dsp:nvSpPr>
      <dsp:spPr>
        <a:xfrm rot="16200000">
          <a:off x="3912936" y="1795596"/>
          <a:ext cx="471815" cy="33835"/>
        </a:xfrm>
        <a:custGeom>
          <a:avLst/>
          <a:gdLst/>
          <a:ahLst/>
          <a:cxnLst/>
          <a:rect l="0" t="0" r="0" b="0"/>
          <a:pathLst>
            <a:path>
              <a:moveTo>
                <a:pt x="0" y="16917"/>
              </a:moveTo>
              <a:lnTo>
                <a:pt x="471815" y="1691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4137048" y="1800718"/>
        <a:ext cx="23590" cy="23590"/>
      </dsp:txXfrm>
    </dsp:sp>
    <dsp:sp modelId="{60F5F6E9-F991-4A9E-98B1-C70FCAB94E47}">
      <dsp:nvSpPr>
        <dsp:cNvPr id="0" name=""/>
        <dsp:cNvSpPr/>
      </dsp:nvSpPr>
      <dsp:spPr>
        <a:xfrm>
          <a:off x="3368973" y="16864"/>
          <a:ext cx="1559741" cy="15597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Audiencias Públicas</a:t>
          </a:r>
        </a:p>
      </dsp:txBody>
      <dsp:txXfrm>
        <a:off x="3597392" y="245283"/>
        <a:ext cx="1102903" cy="1102903"/>
      </dsp:txXfrm>
    </dsp:sp>
    <dsp:sp modelId="{6358E029-3F0C-4219-A761-59848CED4B89}">
      <dsp:nvSpPr>
        <dsp:cNvPr id="0" name=""/>
        <dsp:cNvSpPr/>
      </dsp:nvSpPr>
      <dsp:spPr>
        <a:xfrm rot="1800000">
          <a:off x="4792626" y="3319263"/>
          <a:ext cx="471815" cy="33835"/>
        </a:xfrm>
        <a:custGeom>
          <a:avLst/>
          <a:gdLst/>
          <a:ahLst/>
          <a:cxnLst/>
          <a:rect l="0" t="0" r="0" b="0"/>
          <a:pathLst>
            <a:path>
              <a:moveTo>
                <a:pt x="0" y="16917"/>
              </a:moveTo>
              <a:lnTo>
                <a:pt x="471815" y="1691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5016738" y="3324385"/>
        <a:ext cx="23590" cy="23590"/>
      </dsp:txXfrm>
    </dsp:sp>
    <dsp:sp modelId="{433E1776-527E-49F6-B312-0940C5C39656}">
      <dsp:nvSpPr>
        <dsp:cNvPr id="0" name=""/>
        <dsp:cNvSpPr/>
      </dsp:nvSpPr>
      <dsp:spPr>
        <a:xfrm>
          <a:off x="5128352" y="3064199"/>
          <a:ext cx="1559741" cy="15597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Encuesta</a:t>
          </a:r>
        </a:p>
      </dsp:txBody>
      <dsp:txXfrm>
        <a:off x="5356771" y="3292618"/>
        <a:ext cx="1102903" cy="1102903"/>
      </dsp:txXfrm>
    </dsp:sp>
    <dsp:sp modelId="{9A3D11A4-0542-4CAA-8B33-EB450ED1E1BF}">
      <dsp:nvSpPr>
        <dsp:cNvPr id="0" name=""/>
        <dsp:cNvSpPr/>
      </dsp:nvSpPr>
      <dsp:spPr>
        <a:xfrm rot="9000000">
          <a:off x="3033246" y="3319263"/>
          <a:ext cx="471815" cy="33835"/>
        </a:xfrm>
        <a:custGeom>
          <a:avLst/>
          <a:gdLst/>
          <a:ahLst/>
          <a:cxnLst/>
          <a:rect l="0" t="0" r="0" b="0"/>
          <a:pathLst>
            <a:path>
              <a:moveTo>
                <a:pt x="0" y="16917"/>
              </a:moveTo>
              <a:lnTo>
                <a:pt x="471815" y="1691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 rot="10800000">
        <a:off x="3257358" y="3324385"/>
        <a:ext cx="23590" cy="23590"/>
      </dsp:txXfrm>
    </dsp:sp>
    <dsp:sp modelId="{2BF3067B-A779-4188-ACE5-6459EFC84FC4}">
      <dsp:nvSpPr>
        <dsp:cNvPr id="0" name=""/>
        <dsp:cNvSpPr/>
      </dsp:nvSpPr>
      <dsp:spPr>
        <a:xfrm>
          <a:off x="1609593" y="3064199"/>
          <a:ext cx="1559741" cy="15597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Diálogos Ciudadanos</a:t>
          </a:r>
        </a:p>
      </dsp:txBody>
      <dsp:txXfrm>
        <a:off x="1838012" y="3292618"/>
        <a:ext cx="1102903" cy="1102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E635C-3ECD-4D75-8C2B-E2F0E0A48285}" type="datetimeFigureOut">
              <a:rPr lang="es-ES" smtClean="0"/>
              <a:t>01/12/2016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4B890-2F31-467D-9CCA-7EA5DE77EA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174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251" cy="464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1028" y="1"/>
            <a:ext cx="3038251" cy="464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5D240-A409-443A-80E4-1625F82A15F4}" type="datetimeFigureOut">
              <a:rPr lang="es-ES" smtClean="0"/>
              <a:t>01/12/2016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0705" y="4415900"/>
            <a:ext cx="5608992" cy="41835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27"/>
            <a:ext cx="3038251" cy="464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1028" y="8829627"/>
            <a:ext cx="3038251" cy="464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3535B-885B-451D-AF76-B594CC810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877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1911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344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7041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387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2913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3001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773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9644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2458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349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506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5405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665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15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231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960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0926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466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5700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973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49352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1051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289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21290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4558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4191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32541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08825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02181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4840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68222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59240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5009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6267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19118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7535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5650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7494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8512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3124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535B-885B-451D-AF76-B594CC81032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788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281E046-B0C4-43CD-9A14-52286EB97816}" type="datetime1">
              <a:rPr lang="es-ES" smtClean="0"/>
              <a:t>01/12/2016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5036627-A50D-C24C-9850-E452EE49C37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612391-C6CA-4CC5-B5C1-D7929D9B6C4F}" type="datetime1">
              <a:rPr lang="es-ES" smtClean="0"/>
              <a:t>01/12/2016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029487-EE6A-9E41-A36B-3ABE77E1655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888A170-F2B1-4B17-9288-A6D71550E27F}" type="datetime1">
              <a:rPr lang="es-ES" smtClean="0"/>
              <a:t>01/12/2016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866DA6-960C-C04C-B9A0-5AFDC4718B4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25651"/>
            <a:ext cx="8229600" cy="76222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177AC1"/>
                </a:solidFill>
                <a:latin typeface="Cambria" panose="02040503050406030204" pitchFamily="18" charset="0"/>
              </a:defRPr>
            </a:lvl1pPr>
          </a:lstStyle>
          <a:p>
            <a:r>
              <a:rPr lang="es-ES_tradnl"/>
              <a:t>Clic para editar título</a:t>
            </a:r>
            <a:endParaRPr lang="es-ES" dirty="0"/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469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25651"/>
            <a:ext cx="8229600" cy="76222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177AC1"/>
                </a:solidFill>
                <a:latin typeface="Cambria" panose="02040503050406030204" pitchFamily="18" charset="0"/>
              </a:defRPr>
            </a:lvl1pPr>
          </a:lstStyle>
          <a:p>
            <a:r>
              <a:rPr lang="es-ES_tradnl"/>
              <a:t>Clic para editar título</a:t>
            </a:r>
            <a:endParaRPr lang="es-ES" dirty="0"/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6458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25651"/>
            <a:ext cx="8229600" cy="76222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177AC1"/>
                </a:solidFill>
                <a:latin typeface="Cambria" panose="02040503050406030204" pitchFamily="18" charset="0"/>
              </a:defRPr>
            </a:lvl1pPr>
          </a:lstStyle>
          <a:p>
            <a:r>
              <a:rPr lang="es-ES_tradnl"/>
              <a:t>Clic para editar título</a:t>
            </a:r>
            <a:endParaRPr lang="es-ES" dirty="0"/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4734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25651"/>
            <a:ext cx="8229600" cy="76222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177AC1"/>
                </a:solidFill>
                <a:latin typeface="Cambria" panose="02040503050406030204" pitchFamily="18" charset="0"/>
              </a:defRPr>
            </a:lvl1pPr>
          </a:lstStyle>
          <a:p>
            <a:r>
              <a:rPr lang="es-ES_tradnl"/>
              <a:t>Clic para editar título</a:t>
            </a:r>
            <a:endParaRPr lang="es-ES" dirty="0"/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4121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25651"/>
            <a:ext cx="8229600" cy="76222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177AC1"/>
                </a:solidFill>
                <a:latin typeface="Cambria" panose="02040503050406030204" pitchFamily="18" charset="0"/>
              </a:defRPr>
            </a:lvl1pPr>
          </a:lstStyle>
          <a:p>
            <a:r>
              <a:rPr lang="es-ES_tradnl"/>
              <a:t>Clic para editar título</a:t>
            </a:r>
            <a:endParaRPr lang="es-ES" dirty="0"/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1882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25651"/>
            <a:ext cx="8229600" cy="76222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177AC1"/>
                </a:solidFill>
                <a:latin typeface="Cambria" panose="02040503050406030204" pitchFamily="18" charset="0"/>
              </a:defRPr>
            </a:lvl1pPr>
          </a:lstStyle>
          <a:p>
            <a:r>
              <a:rPr lang="es-ES_tradnl"/>
              <a:t>Clic para editar título</a:t>
            </a:r>
            <a:endParaRPr lang="es-ES" dirty="0"/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5613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25651"/>
            <a:ext cx="8229600" cy="76222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177AC1"/>
                </a:solidFill>
                <a:latin typeface="Cambria" panose="02040503050406030204" pitchFamily="18" charset="0"/>
              </a:defRPr>
            </a:lvl1pPr>
          </a:lstStyle>
          <a:p>
            <a:r>
              <a:rPr lang="es-ES_tradnl"/>
              <a:t>Clic para editar título</a:t>
            </a:r>
            <a:endParaRPr lang="es-ES" dirty="0"/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077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EE50AB-6103-401F-8755-05680288B5BF}" type="datetime1">
              <a:rPr lang="es-ES" smtClean="0"/>
              <a:t>01/12/2016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6C2429-333E-604C-9DB0-7C6D0150F7D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BC4E84-A67E-4470-991C-86B2455125B4}" type="datetime1">
              <a:rPr lang="es-ES" smtClean="0"/>
              <a:t>01/12/2016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F8990F-A28B-674A-AB05-76B4C3D6A63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E922B00-7267-4494-8BB1-074664379500}" type="datetime1">
              <a:rPr lang="es-ES" smtClean="0"/>
              <a:t>01/12/2016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8AB1DF-FE6B-9D41-A446-1F0F3AE6C5B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A8B9B7-9892-4BD7-A5CF-A206D1257A7C}" type="datetime1">
              <a:rPr lang="es-ES" smtClean="0"/>
              <a:t>01/12/2016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E914E2-8F81-E34A-BAAD-FF31512E9D1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393C41-C716-4C91-A47B-C13E6AA1E867}" type="datetime1">
              <a:rPr lang="es-ES" smtClean="0"/>
              <a:t>01/12/2016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63507A-C22F-6544-A3BF-907B2C1C92E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DA4794-EF0C-4D03-9736-6EA52029503F}" type="datetime1">
              <a:rPr lang="es-ES" smtClean="0"/>
              <a:t>01/12/2016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B14E7E-D733-3841-9EAF-5D178A43332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8E726702-7598-4CC3-8ADA-5A961B385676}" type="datetime1">
              <a:rPr lang="es-ES" smtClean="0"/>
              <a:t>01/12/2016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2E5311-85B3-4D4A-BBF7-58034E0936F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017372F-222B-4ED2-AA93-DF5EC8E8113C}" type="datetime1">
              <a:rPr lang="es-ES" smtClean="0"/>
              <a:t>01/12/2016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B193AA4-52EC-F748-A977-68DFADA8C7B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0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5FD752D-C2F1-4288-995D-6B3C3D562F57}" type="datetime1">
              <a:rPr lang="es-ES" smtClean="0">
                <a:ea typeface="ＭＳ Ｐゴシック" charset="0"/>
              </a:rPr>
              <a:t>01/12/2016</a:t>
            </a:fld>
            <a:endParaRPr lang="es-ES">
              <a:ea typeface="ＭＳ Ｐゴシック" charset="0"/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457200"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A591EF9-4878-A54A-98D6-2FA5B0F877FE}" type="slidenum">
              <a:rPr lang="es-ES" smtClean="0"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685" r:id="rId13"/>
    <p:sldLayoutId id="2147483821" r:id="rId14"/>
    <p:sldLayoutId id="2147483834" r:id="rId15"/>
    <p:sldLayoutId id="2147483722" r:id="rId16"/>
    <p:sldLayoutId id="2147483759" r:id="rId17"/>
    <p:sldLayoutId id="2147483808" r:id="rId1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  <a:p>
            <a:pPr marL="0" indent="0" algn="ctr">
              <a:buNone/>
            </a:pPr>
            <a:r>
              <a:rPr lang="es-CL" sz="4400" dirty="0">
                <a:solidFill>
                  <a:srgbClr val="C00000"/>
                </a:solidFill>
              </a:rPr>
              <a:t>SISTEMA DE PENSIONES</a:t>
            </a:r>
          </a:p>
          <a:p>
            <a:pPr marL="0" indent="0" algn="ctr">
              <a:buNone/>
            </a:pPr>
            <a:r>
              <a:rPr lang="es-CL" sz="3600" dirty="0">
                <a:solidFill>
                  <a:srgbClr val="C00000"/>
                </a:solidFill>
              </a:rPr>
              <a:t>Retos y desafíos</a:t>
            </a:r>
          </a:p>
          <a:p>
            <a:pPr marL="0" indent="0" algn="ctr">
              <a:buNone/>
            </a:pPr>
            <a:endParaRPr lang="es-CL" sz="3600" dirty="0"/>
          </a:p>
          <a:p>
            <a:pPr marL="0" indent="0" algn="ctr">
              <a:buNone/>
            </a:pPr>
            <a:endParaRPr lang="es-CL" sz="3600" dirty="0"/>
          </a:p>
          <a:p>
            <a:pPr marL="0" indent="0" algn="r">
              <a:buNone/>
            </a:pPr>
            <a:r>
              <a:rPr lang="es-CL" sz="2800" dirty="0"/>
              <a:t>Hugo Cifuentes Lillo</a:t>
            </a:r>
          </a:p>
          <a:p>
            <a:pPr marL="0" indent="0" algn="r">
              <a:buNone/>
            </a:pPr>
            <a:r>
              <a:rPr lang="es-CL" sz="2800" dirty="0" smtClean="0"/>
              <a:t>Brasilia, Diciembre </a:t>
            </a:r>
            <a:r>
              <a:rPr lang="es-CL" sz="2800" dirty="0"/>
              <a:t>2016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C2429-333E-604C-9DB0-7C6D0150F7DE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03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contenido 6"/>
          <p:cNvSpPr>
            <a:spLocks noGrp="1"/>
          </p:cNvSpPr>
          <p:nvPr>
            <p:ph idx="1"/>
          </p:nvPr>
        </p:nvSpPr>
        <p:spPr>
          <a:xfrm>
            <a:off x="301625" y="1625600"/>
            <a:ext cx="8547100" cy="4525963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s-ES_tradnl" sz="2800" dirty="0">
                <a:latin typeface="Calibri" charset="0"/>
              </a:rPr>
              <a:t>Desde 2008, el Pilar de capitalización individual </a:t>
            </a:r>
            <a:r>
              <a:rPr lang="es-ES_tradnl" sz="2800" dirty="0" smtClean="0">
                <a:latin typeface="Calibri" charset="0"/>
              </a:rPr>
              <a:t>(RCI) se </a:t>
            </a:r>
            <a:r>
              <a:rPr lang="es-ES_tradnl" sz="2800" b="1" u="sng" dirty="0">
                <a:latin typeface="Calibri" charset="0"/>
              </a:rPr>
              <a:t>complementa</a:t>
            </a:r>
            <a:r>
              <a:rPr lang="es-ES_tradnl" sz="2800" u="sng" dirty="0">
                <a:latin typeface="Calibri" charset="0"/>
              </a:rPr>
              <a:t> </a:t>
            </a:r>
            <a:r>
              <a:rPr lang="es-ES_tradnl" sz="2800" dirty="0">
                <a:latin typeface="Calibri" charset="0"/>
              </a:rPr>
              <a:t>con un pilar solidario.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_tradnl" sz="2800" dirty="0">
                <a:latin typeface="Calibri" charset="0"/>
              </a:rPr>
              <a:t>Y a través del Pilar Solidario, ha contribuido al alivio de la pobreza y la indigencia en los adultos mayores.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_tradnl" sz="2800" dirty="0" smtClean="0">
                <a:latin typeface="Calibri" charset="0"/>
              </a:rPr>
              <a:t>APS: mejorar las pensiones del RCI hasta determinado monto. </a:t>
            </a:r>
            <a:endParaRPr lang="es-ES_tradnl" sz="2800" dirty="0">
              <a:latin typeface="Calibri" charset="0"/>
            </a:endParaRPr>
          </a:p>
          <a:p>
            <a:pPr algn="just" eaLnBrk="1" hangingPunct="1"/>
            <a:endParaRPr lang="es-ES_tradnl" sz="2800" dirty="0">
              <a:latin typeface="Calibri" charset="0"/>
            </a:endParaRPr>
          </a:p>
          <a:p>
            <a:pPr algn="just" eaLnBrk="1" hangingPunct="1"/>
            <a:endParaRPr lang="es-ES_tradnl" sz="2800" dirty="0">
              <a:latin typeface="Calibri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C2429-333E-604C-9DB0-7C6D0150F7DE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Cambria"/>
                <a:ea typeface="+mj-ea"/>
                <a:cs typeface="Cambria"/>
              </a:rPr>
              <a:t>Pilar Solidario </a:t>
            </a:r>
            <a:endParaRPr lang="es-ES" dirty="0">
              <a:solidFill>
                <a:schemeClr val="accent3">
                  <a:lumMod val="50000"/>
                </a:schemeClr>
              </a:solidFill>
              <a:latin typeface="Cambria"/>
              <a:ea typeface="+mj-e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258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contenido 6"/>
          <p:cNvSpPr>
            <a:spLocks noGrp="1"/>
          </p:cNvSpPr>
          <p:nvPr>
            <p:ph idx="1"/>
          </p:nvPr>
        </p:nvSpPr>
        <p:spPr>
          <a:xfrm>
            <a:off x="301625" y="1498600"/>
            <a:ext cx="8547100" cy="4525963"/>
          </a:xfrm>
        </p:spPr>
        <p:txBody>
          <a:bodyPr/>
          <a:lstStyle/>
          <a:p>
            <a:pPr algn="just" eaLnBrk="1" hangingPunct="1"/>
            <a:r>
              <a:rPr lang="es-ES_tradnl" sz="2800" dirty="0">
                <a:latin typeface="Calibri" charset="0"/>
              </a:rPr>
              <a:t>Cotizan </a:t>
            </a:r>
            <a:r>
              <a:rPr lang="es-ES_tradnl" sz="2800" dirty="0" smtClean="0">
                <a:latin typeface="Calibri" charset="0"/>
              </a:rPr>
              <a:t>menos </a:t>
            </a:r>
            <a:r>
              <a:rPr lang="es-ES_tradnl" sz="2800" dirty="0">
                <a:latin typeface="Calibri" charset="0"/>
              </a:rPr>
              <a:t>tiempo que los </a:t>
            </a:r>
            <a:r>
              <a:rPr lang="es-ES_tradnl" sz="2800" dirty="0" smtClean="0">
                <a:latin typeface="Calibri" charset="0"/>
              </a:rPr>
              <a:t>hombres </a:t>
            </a:r>
            <a:r>
              <a:rPr lang="es-ES_tradnl" sz="2800" dirty="0">
                <a:latin typeface="Calibri" charset="0"/>
              </a:rPr>
              <a:t>(hombres 74% de su vida laboral y </a:t>
            </a:r>
            <a:r>
              <a:rPr lang="es-ES_tradnl" sz="2800" dirty="0" smtClean="0">
                <a:latin typeface="Calibri" charset="0"/>
              </a:rPr>
              <a:t>mujeres </a:t>
            </a:r>
            <a:r>
              <a:rPr lang="es-ES_tradnl" sz="2800" dirty="0">
                <a:latin typeface="Calibri" charset="0"/>
              </a:rPr>
              <a:t>un 40% de su </a:t>
            </a:r>
            <a:r>
              <a:rPr lang="es-ES_tradnl" sz="2800" dirty="0" smtClean="0">
                <a:latin typeface="Calibri" charset="0"/>
              </a:rPr>
              <a:t>tiempo, aprox.)</a:t>
            </a:r>
            <a:endParaRPr lang="es-ES_tradnl" sz="2800" dirty="0">
              <a:latin typeface="Calibri" charset="0"/>
            </a:endParaRPr>
          </a:p>
          <a:p>
            <a:pPr algn="just" eaLnBrk="1" hangingPunct="1"/>
            <a:r>
              <a:rPr lang="es-ES_tradnl" sz="2800" dirty="0">
                <a:latin typeface="Calibri" charset="0"/>
              </a:rPr>
              <a:t>Mujeres se dedican en promedio 4 horas semanales a actividades domésticas y de cuidado, hombres 1,3 horas (INE, 2007).</a:t>
            </a:r>
          </a:p>
          <a:p>
            <a:pPr algn="just" eaLnBrk="1" hangingPunct="1"/>
            <a:r>
              <a:rPr lang="es-ES_tradnl" sz="2800" dirty="0">
                <a:latin typeface="Calibri" charset="0"/>
              </a:rPr>
              <a:t>Brecha de género se refleja de forma violenta en el sistema de pensiones (</a:t>
            </a:r>
            <a:r>
              <a:rPr lang="es-ES_tradnl" sz="2800" dirty="0" smtClean="0">
                <a:latin typeface="Calibri" charset="0"/>
              </a:rPr>
              <a:t>menores beneficios </a:t>
            </a:r>
            <a:r>
              <a:rPr lang="es-ES_tradnl" sz="2800" dirty="0">
                <a:latin typeface="Calibri" charset="0"/>
              </a:rPr>
              <a:t>para las mujeres</a:t>
            </a:r>
            <a:r>
              <a:rPr lang="es-ES_tradnl" sz="2800" dirty="0" smtClean="0">
                <a:latin typeface="Calibri" charset="0"/>
              </a:rPr>
              <a:t>).</a:t>
            </a:r>
            <a:endParaRPr lang="es-ES_tradnl" sz="2800" dirty="0">
              <a:latin typeface="Calibri" charset="0"/>
            </a:endParaRPr>
          </a:p>
          <a:p>
            <a:pPr algn="just" eaLnBrk="1" hangingPunct="1"/>
            <a:endParaRPr lang="es-ES_tradnl" sz="2800" dirty="0">
              <a:latin typeface="Calibri" charset="0"/>
            </a:endParaRPr>
          </a:p>
          <a:p>
            <a:pPr algn="just" eaLnBrk="1" hangingPunct="1"/>
            <a:endParaRPr lang="es-ES_tradnl" sz="2800" dirty="0">
              <a:latin typeface="Calibri" charset="0"/>
            </a:endParaRPr>
          </a:p>
          <a:p>
            <a:pPr algn="just" eaLnBrk="1" hangingPunct="1"/>
            <a:endParaRPr lang="es-ES_tradnl" sz="2800" dirty="0">
              <a:latin typeface="Calibri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C2429-333E-604C-9DB0-7C6D0150F7DE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rgbClr val="FF0000"/>
                </a:solidFill>
                <a:latin typeface="Cambria"/>
                <a:ea typeface="+mj-ea"/>
                <a:cs typeface="Cambria"/>
              </a:rPr>
              <a:t>Las mujeres y las pensiones</a:t>
            </a:r>
          </a:p>
        </p:txBody>
      </p:sp>
    </p:spTree>
    <p:extLst>
      <p:ext uri="{BB962C8B-B14F-4D97-AF65-F5344CB8AC3E}">
        <p14:creationId xmlns:p14="http://schemas.microsoft.com/office/powerpoint/2010/main" val="68158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Marcador de contenido 6"/>
          <p:cNvSpPr>
            <a:spLocks noGrp="1"/>
          </p:cNvSpPr>
          <p:nvPr>
            <p:ph idx="1"/>
          </p:nvPr>
        </p:nvSpPr>
        <p:spPr>
          <a:xfrm>
            <a:off x="301625" y="1625600"/>
            <a:ext cx="8547100" cy="4525963"/>
          </a:xfrm>
        </p:spPr>
        <p:txBody>
          <a:bodyPr/>
          <a:lstStyle/>
          <a:p>
            <a:pPr lvl="1" algn="just" eaLnBrk="1" hangingPunct="1">
              <a:lnSpc>
                <a:spcPct val="150000"/>
              </a:lnSpc>
              <a:defRPr/>
            </a:pPr>
            <a:r>
              <a:rPr lang="es-ES_tradnl" sz="2400" b="1" dirty="0">
                <a:latin typeface="Calibri" charset="0"/>
              </a:rPr>
              <a:t>Envejecimiento de la </a:t>
            </a:r>
            <a:r>
              <a:rPr lang="es-ES_tradnl" sz="2400" b="1" dirty="0" smtClean="0">
                <a:latin typeface="Calibri" charset="0"/>
              </a:rPr>
              <a:t>población y expectativas de vida</a:t>
            </a:r>
            <a:endParaRPr lang="es-ES_tradnl" sz="2400" b="1" dirty="0">
              <a:latin typeface="Calibri" charset="0"/>
            </a:endParaRP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es-ES_tradnl" sz="2400" b="1" dirty="0" smtClean="0">
                <a:latin typeface="Calibri" charset="0"/>
              </a:rPr>
              <a:t>La baja tasa de cotización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es-ES_tradnl" sz="2400" b="1" dirty="0" smtClean="0">
                <a:latin typeface="Calibri" charset="0"/>
              </a:rPr>
              <a:t>Diferencia </a:t>
            </a:r>
            <a:r>
              <a:rPr lang="es-ES_tradnl" sz="2400" b="1" dirty="0">
                <a:latin typeface="Calibri" charset="0"/>
              </a:rPr>
              <a:t>de edades de pensión de hombres y mujeres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es-ES_tradnl" sz="2400" b="1" dirty="0" smtClean="0">
                <a:latin typeface="Calibri" charset="0"/>
              </a:rPr>
              <a:t>Mercado </a:t>
            </a:r>
            <a:r>
              <a:rPr lang="es-ES_tradnl" sz="2400" b="1" dirty="0">
                <a:latin typeface="Calibri" charset="0"/>
              </a:rPr>
              <a:t>de </a:t>
            </a:r>
            <a:r>
              <a:rPr lang="es-ES_tradnl" sz="2400" b="1" dirty="0" smtClean="0">
                <a:latin typeface="Calibri" charset="0"/>
              </a:rPr>
              <a:t>trabajo 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es-ES_tradnl" sz="2400" b="1" dirty="0" smtClean="0">
                <a:latin typeface="Calibri" charset="0"/>
              </a:rPr>
              <a:t>Promesas incumplidas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es-ES_tradnl" sz="2400" b="1" dirty="0" smtClean="0">
                <a:latin typeface="Calibri" charset="0"/>
              </a:rPr>
              <a:t>Tablas de mortalidad diferenciadas</a:t>
            </a:r>
            <a:endParaRPr lang="es-ES_tradnl" sz="2400" b="1" dirty="0">
              <a:latin typeface="Calibri" charset="0"/>
            </a:endParaRPr>
          </a:p>
          <a:p>
            <a:pPr algn="just" eaLnBrk="1" hangingPunct="1">
              <a:buFontTx/>
              <a:buChar char="-"/>
              <a:defRPr/>
            </a:pPr>
            <a:endParaRPr lang="es-ES_tradnl" sz="2800" b="1" dirty="0">
              <a:latin typeface="Calibri" charset="0"/>
            </a:endParaRPr>
          </a:p>
          <a:p>
            <a:pPr algn="just" eaLnBrk="1" hangingPunct="1">
              <a:defRPr/>
            </a:pPr>
            <a:endParaRPr lang="es-ES_tradnl" sz="2800" dirty="0">
              <a:latin typeface="Calibri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C2429-333E-604C-9DB0-7C6D0150F7DE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rgbClr val="FF0000"/>
                </a:solidFill>
                <a:latin typeface="Cambria"/>
                <a:ea typeface="+mj-ea"/>
                <a:cs typeface="Cambria"/>
              </a:rPr>
              <a:t>Causas</a:t>
            </a:r>
            <a:endParaRPr lang="es-ES" dirty="0">
              <a:solidFill>
                <a:srgbClr val="FF0000"/>
              </a:solidFill>
              <a:latin typeface="Cambria"/>
              <a:ea typeface="+mj-e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599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5"/>
          <p:cNvSpPr txBox="1">
            <a:spLocks/>
          </p:cNvSpPr>
          <p:nvPr/>
        </p:nvSpPr>
        <p:spPr bwMode="auto">
          <a:xfrm>
            <a:off x="4941094" y="5543550"/>
            <a:ext cx="2283619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ES" sz="1050">
                <a:solidFill>
                  <a:srgbClr val="FFFFFF"/>
                </a:solidFill>
                <a:latin typeface="Bookman Old Style" panose="02050604050505020204" pitchFamily="18" charset="0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16" name="4 Título"/>
          <p:cNvSpPr txBox="1">
            <a:spLocks/>
          </p:cNvSpPr>
          <p:nvPr/>
        </p:nvSpPr>
        <p:spPr>
          <a:xfrm>
            <a:off x="539552" y="404664"/>
            <a:ext cx="8208912" cy="150271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s-ES" altLang="es-ES" sz="2700" b="1" kern="0" dirty="0">
                <a:solidFill>
                  <a:schemeClr val="accent3">
                    <a:lumMod val="50000"/>
                  </a:schemeClr>
                </a:solidFill>
                <a:latin typeface="Arial"/>
                <a:ea typeface="Arial" charset="0"/>
                <a:cs typeface="Arial"/>
              </a:rPr>
              <a:t>Retos y desafíos de  la Seguridad </a:t>
            </a:r>
            <a:r>
              <a:rPr lang="es-ES" altLang="es-ES" sz="2700" b="1" kern="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Arial" charset="0"/>
                <a:cs typeface="Arial"/>
              </a:rPr>
              <a:t>Social </a:t>
            </a:r>
          </a:p>
          <a:p>
            <a:pPr fontAlgn="base">
              <a:spcAft>
                <a:spcPct val="0"/>
              </a:spcAft>
              <a:defRPr/>
            </a:pPr>
            <a:r>
              <a:rPr lang="es-ES" altLang="es-ES" sz="2700" b="1" kern="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Arial" charset="0"/>
                <a:cs typeface="Arial"/>
              </a:rPr>
              <a:t>(a nivel global)</a:t>
            </a:r>
            <a:endParaRPr lang="es-ES" altLang="es-ES" sz="2700" b="1" kern="0" dirty="0">
              <a:solidFill>
                <a:schemeClr val="accent3">
                  <a:lumMod val="50000"/>
                </a:schemeClr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11271" name="5 Marcador de contenido"/>
          <p:cNvSpPr txBox="1">
            <a:spLocks/>
          </p:cNvSpPr>
          <p:nvPr/>
        </p:nvSpPr>
        <p:spPr bwMode="auto">
          <a:xfrm>
            <a:off x="539552" y="1907381"/>
            <a:ext cx="8208912" cy="495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fontAlgn="base">
              <a:spcAft>
                <a:spcPct val="0"/>
              </a:spcAft>
              <a:buFont typeface="Arial" panose="020B0604020202020204" pitchFamily="34" charset="0"/>
              <a:buNone/>
            </a:pPr>
            <a:endParaRPr lang="es-ES_tradnl" altLang="es-ES" sz="1950" dirty="0" smtClean="0">
              <a:solidFill>
                <a:srgbClr val="00336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ctr" defTabSz="457200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s-ES_tradnl" altLang="es-ES" sz="1950" dirty="0" smtClean="0">
                <a:solidFill>
                  <a:srgbClr val="00336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Envejecimiento </a:t>
            </a:r>
            <a:r>
              <a:rPr lang="es-ES_tradnl" altLang="es-ES" sz="1950" dirty="0">
                <a:solidFill>
                  <a:srgbClr val="00336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&gt; Incremento de la esperanza de vida (Pensiones, Asistencia Sanitaria, Servicios Social, dependencia, etc.).</a:t>
            </a:r>
          </a:p>
          <a:p>
            <a:pPr algn="ctr" defTabSz="457200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s-ES_tradnl" altLang="es-ES" sz="1950" dirty="0">
                <a:solidFill>
                  <a:srgbClr val="00336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Evolución del mercado laboral, contratación (contratos indefinidos, temporales, parciales, </a:t>
            </a:r>
            <a:r>
              <a:rPr lang="es-ES_tradnl" altLang="es-ES" sz="1950" dirty="0" err="1">
                <a:solidFill>
                  <a:srgbClr val="00336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etc</a:t>
            </a:r>
            <a:r>
              <a:rPr lang="es-ES_tradnl" altLang="es-ES" sz="1950" dirty="0">
                <a:solidFill>
                  <a:srgbClr val="00336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).</a:t>
            </a:r>
          </a:p>
          <a:p>
            <a:pPr algn="ctr" defTabSz="457200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s-ES_tradnl" altLang="es-ES" sz="1950" dirty="0">
                <a:solidFill>
                  <a:srgbClr val="00336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Nuevas formas de organización familiar: Convivencias de hecho, separaciones, familias monoparentales.</a:t>
            </a:r>
          </a:p>
          <a:p>
            <a:pPr algn="ctr" defTabSz="457200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s-ES_tradnl" altLang="es-ES" sz="1950" dirty="0">
                <a:solidFill>
                  <a:srgbClr val="00336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Nuevas formas de pobreza y exclusión: Trabajo precario, endeudamiento, ajustes, etc.</a:t>
            </a:r>
          </a:p>
          <a:p>
            <a:pPr algn="ctr" defTabSz="457200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s-ES" altLang="es-ES" sz="1950" dirty="0">
                <a:solidFill>
                  <a:srgbClr val="00336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Discriminación por género.</a:t>
            </a:r>
          </a:p>
          <a:p>
            <a:pPr algn="ctr" defTabSz="457200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s-ES" altLang="es-ES" sz="1950" dirty="0">
                <a:solidFill>
                  <a:srgbClr val="00336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Transparencia e información</a:t>
            </a:r>
          </a:p>
          <a:p>
            <a:pPr algn="ctr" defTabSz="457200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s-ES" altLang="es-ES" sz="1950" dirty="0">
                <a:solidFill>
                  <a:srgbClr val="00336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Sostenibilidad del sistema.</a:t>
            </a:r>
          </a:p>
        </p:txBody>
      </p:sp>
      <p:sp>
        <p:nvSpPr>
          <p:cNvPr id="11272" name="3 Marcador de número de diapositiva"/>
          <p:cNvSpPr txBox="1">
            <a:spLocks/>
          </p:cNvSpPr>
          <p:nvPr/>
        </p:nvSpPr>
        <p:spPr bwMode="auto">
          <a:xfrm>
            <a:off x="4917282" y="6975872"/>
            <a:ext cx="2283619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1A5F9E4D-1258-463A-99C4-487F881A80F0}" type="slidenum">
              <a:rPr lang="es-CL" altLang="es-ES" sz="1050">
                <a:solidFill>
                  <a:prstClr val="white"/>
                </a:solidFill>
                <a:latin typeface="Bookman Old Style" panose="02050604050505020204" pitchFamily="18" charset="0"/>
                <a:ea typeface="MS PGothic" panose="020B0600070205080204" pitchFamily="34" charset="-128"/>
              </a:rPr>
              <a:pPr algn="r" defTabSz="4572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es-CL" altLang="es-ES" sz="1050">
              <a:solidFill>
                <a:prstClr val="white"/>
              </a:solidFill>
              <a:latin typeface="Bookman Old Style" panose="02050604050505020204" pitchFamily="18" charset="0"/>
              <a:ea typeface="MS PGothic" panose="020B0600070205080204" pitchFamily="34" charset="-128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C2429-333E-604C-9DB0-7C6D0150F7DE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5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78240" y="4437112"/>
            <a:ext cx="365760" cy="535758"/>
          </a:xfrm>
        </p:spPr>
        <p:txBody>
          <a:bodyPr/>
          <a:lstStyle/>
          <a:p>
            <a:pPr>
              <a:defRPr/>
            </a:pPr>
            <a:r>
              <a:rPr lang="es-ES" sz="2000" b="1" dirty="0" smtClean="0"/>
              <a:t>Prof. Bravo</a:t>
            </a:r>
            <a:endParaRPr lang="es-ES" sz="2000" b="1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dirty="0">
                <a:latin typeface="Cambria"/>
                <a:ea typeface="+mj-ea"/>
                <a:cs typeface="Cambria"/>
              </a:rPr>
              <a:t>Pirámide poblacional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14" y="1290639"/>
            <a:ext cx="7510972" cy="422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9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dirty="0">
                <a:latin typeface="Cambria"/>
                <a:ea typeface="+mj-ea"/>
                <a:cs typeface="Cambria"/>
              </a:rPr>
              <a:t>Pirámide poblacional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0" y="1290638"/>
            <a:ext cx="7552820" cy="4777357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C2429-333E-604C-9DB0-7C6D0150F7DE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11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dirty="0">
                <a:latin typeface="Cambria"/>
                <a:ea typeface="+mj-ea"/>
                <a:cs typeface="Cambria"/>
              </a:rPr>
              <a:t>Pirámide poblacional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8" y="1306871"/>
            <a:ext cx="7501464" cy="4744873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C2429-333E-604C-9DB0-7C6D0150F7DE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08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dirty="0">
                <a:latin typeface="Cambria"/>
                <a:ea typeface="+mj-ea"/>
                <a:cs typeface="Cambria"/>
              </a:rPr>
              <a:t>Pirámide poblacional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62" y="1317374"/>
            <a:ext cx="7451003" cy="4712955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C2429-333E-604C-9DB0-7C6D0150F7DE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23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5"/>
          <p:cNvSpPr txBox="1">
            <a:spLocks/>
          </p:cNvSpPr>
          <p:nvPr/>
        </p:nvSpPr>
        <p:spPr bwMode="auto">
          <a:xfrm>
            <a:off x="4686300" y="5297091"/>
            <a:ext cx="2283619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ES" sz="1050">
                <a:solidFill>
                  <a:srgbClr val="FFFFFF"/>
                </a:solidFill>
                <a:latin typeface="Bookman Old Style" panose="02050604050505020204" pitchFamily="18" charset="0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6" name="4 Título"/>
          <p:cNvSpPr txBox="1">
            <a:spLocks/>
          </p:cNvSpPr>
          <p:nvPr/>
        </p:nvSpPr>
        <p:spPr>
          <a:xfrm>
            <a:off x="1600200" y="332656"/>
            <a:ext cx="5600700" cy="8572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s-ES" altLang="es-ES" sz="2700" b="1" kern="0" dirty="0">
                <a:solidFill>
                  <a:srgbClr val="FF0000"/>
                </a:solidFill>
                <a:latin typeface="Arial"/>
                <a:ea typeface="Arial" charset="0"/>
                <a:cs typeface="Arial"/>
              </a:rPr>
              <a:t>Reformas</a:t>
            </a:r>
            <a:r>
              <a:rPr lang="es-ES" altLang="es-ES" sz="2400" b="1" dirty="0">
                <a:solidFill>
                  <a:srgbClr val="FF0000"/>
                </a:solidFill>
              </a:rPr>
              <a:t> </a:t>
            </a:r>
            <a:r>
              <a:rPr lang="es-ES" altLang="es-ES" sz="2700" b="1" kern="0" dirty="0">
                <a:solidFill>
                  <a:srgbClr val="FF0000"/>
                </a:solidFill>
                <a:latin typeface="Arial"/>
                <a:ea typeface="Arial" charset="0"/>
                <a:cs typeface="Arial"/>
              </a:rPr>
              <a:t>de los sistemas de </a:t>
            </a:r>
            <a:r>
              <a:rPr lang="es-ES" altLang="es-ES" sz="2700" b="1" kern="0" dirty="0" smtClean="0">
                <a:solidFill>
                  <a:srgbClr val="FF0000"/>
                </a:solidFill>
                <a:latin typeface="Arial"/>
                <a:ea typeface="Arial" charset="0"/>
                <a:cs typeface="Arial"/>
              </a:rPr>
              <a:t>pensiones (OIT)</a:t>
            </a:r>
            <a:endParaRPr lang="es-ES" altLang="es-ES" sz="2700" b="1" kern="0" dirty="0">
              <a:solidFill>
                <a:srgbClr val="FF0000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7" name="5 Marcador de contenido"/>
          <p:cNvSpPr txBox="1">
            <a:spLocks/>
          </p:cNvSpPr>
          <p:nvPr/>
        </p:nvSpPr>
        <p:spPr>
          <a:xfrm>
            <a:off x="899593" y="1484785"/>
            <a:ext cx="7848872" cy="482453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s-ES" altLang="es-ES" sz="2100" dirty="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rPr>
              <a:t>La mayoría de los países tiene sistemas de pensiones públicos, muchas realizando reformas paramétricas para asegurar sostenibilidad.</a:t>
            </a:r>
          </a:p>
          <a:p>
            <a:pPr algn="just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s-ES" altLang="es-ES" sz="2100" dirty="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rPr>
              <a:t>23 países privatizaron su sistema de pensiones (1981-2003); cerca de la mitad han revertido las reformas, re-nacionalización parcial o totalmente el sistema de pensiones.</a:t>
            </a:r>
          </a:p>
          <a:p>
            <a:pPr algn="just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s-ES" altLang="es-ES" sz="2100" dirty="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rPr>
              <a:t>Reformas en los sistemas /pilares públicos han llevado a una expansión significativa de la cobertura (2000-2010). Pero aún la mitad de la población adulta mayor del mundo no disfruta de pensiones.</a:t>
            </a:r>
          </a:p>
          <a:p>
            <a:pPr algn="just" fontAlgn="base">
              <a:spcAft>
                <a:spcPct val="0"/>
              </a:spcAft>
              <a:defRPr/>
            </a:pPr>
            <a:endParaRPr lang="es-ES" altLang="es-ES" sz="1875" dirty="0">
              <a:solidFill>
                <a:srgbClr val="0070C0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C2429-333E-604C-9DB0-7C6D0150F7DE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319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4 Título"/>
          <p:cNvSpPr txBox="1">
            <a:spLocks/>
          </p:cNvSpPr>
          <p:nvPr/>
        </p:nvSpPr>
        <p:spPr bwMode="auto">
          <a:xfrm>
            <a:off x="179512" y="332656"/>
            <a:ext cx="856895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27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En los años 90, la OIT alertó sobre los riesgos de la privatización</a:t>
            </a:r>
          </a:p>
        </p:txBody>
      </p:sp>
      <p:sp>
        <p:nvSpPr>
          <p:cNvPr id="9222" name="5 Marcador de contenido"/>
          <p:cNvSpPr txBox="1">
            <a:spLocks/>
          </p:cNvSpPr>
          <p:nvPr/>
        </p:nvSpPr>
        <p:spPr bwMode="auto">
          <a:xfrm>
            <a:off x="611560" y="1484784"/>
            <a:ext cx="8136904" cy="581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57200" fontAlgn="base">
              <a:lnSpc>
                <a:spcPct val="150000"/>
              </a:lnSpc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es-ES" altLang="es-ES" sz="2000" dirty="0">
                <a:solidFill>
                  <a:srgbClr val="00336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En los </a:t>
            </a:r>
            <a:r>
              <a:rPr lang="es-ES" altLang="es-ES" sz="2000" dirty="0" smtClean="0">
                <a:solidFill>
                  <a:srgbClr val="00336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´90 </a:t>
            </a:r>
            <a:r>
              <a:rPr lang="es-ES" altLang="es-ES" sz="2000" dirty="0">
                <a:solidFill>
                  <a:srgbClr val="00336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 generó </a:t>
            </a:r>
            <a:r>
              <a:rPr lang="es-ES" altLang="es-ES" sz="2000" dirty="0" smtClean="0">
                <a:solidFill>
                  <a:srgbClr val="00336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intenso </a:t>
            </a:r>
            <a:r>
              <a:rPr lang="es-ES" altLang="es-ES" sz="2000" dirty="0">
                <a:solidFill>
                  <a:srgbClr val="00336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debate, con </a:t>
            </a:r>
            <a:r>
              <a:rPr lang="es-ES" altLang="es-ES" sz="2000" dirty="0" smtClean="0">
                <a:solidFill>
                  <a:srgbClr val="00336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fuerte </a:t>
            </a:r>
            <a:r>
              <a:rPr lang="es-ES" altLang="es-ES" sz="2000" dirty="0">
                <a:solidFill>
                  <a:srgbClr val="00336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crítica al modelo de reforma </a:t>
            </a:r>
            <a:r>
              <a:rPr lang="es-ES" altLang="es-ES" sz="2000" dirty="0" smtClean="0">
                <a:solidFill>
                  <a:srgbClr val="00336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del </a:t>
            </a:r>
            <a:r>
              <a:rPr lang="es-ES" altLang="es-ES" sz="2000" dirty="0">
                <a:solidFill>
                  <a:srgbClr val="00336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Banco Mundial, basada </a:t>
            </a:r>
            <a:r>
              <a:rPr lang="es-ES" altLang="es-ES" sz="2000" dirty="0" smtClean="0">
                <a:solidFill>
                  <a:srgbClr val="00336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en </a:t>
            </a:r>
            <a:r>
              <a:rPr lang="es-ES" altLang="es-ES" sz="2000" dirty="0">
                <a:solidFill>
                  <a:srgbClr val="00336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gestión privada y cuentas individuales. </a:t>
            </a:r>
            <a:r>
              <a:rPr lang="es-ES" altLang="es-ES" sz="2000" dirty="0" smtClean="0">
                <a:solidFill>
                  <a:srgbClr val="00336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Para la OIT muchas </a:t>
            </a:r>
            <a:r>
              <a:rPr lang="es-ES" altLang="es-ES" sz="2000" dirty="0">
                <a:solidFill>
                  <a:srgbClr val="00336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 las deficiencias de los sistemas de pensiones públicos se aplicaba en igual o mayor medida en </a:t>
            </a:r>
            <a:r>
              <a:rPr lang="es-ES" altLang="es-ES" sz="2000" dirty="0" smtClean="0">
                <a:solidFill>
                  <a:srgbClr val="00336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los </a:t>
            </a:r>
            <a:r>
              <a:rPr lang="es-ES" altLang="es-ES" sz="2000" dirty="0">
                <a:solidFill>
                  <a:srgbClr val="00336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privados. Por otra parte, </a:t>
            </a:r>
            <a:r>
              <a:rPr lang="es-ES" altLang="es-ES" sz="2000" dirty="0" smtClean="0">
                <a:solidFill>
                  <a:srgbClr val="00336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la </a:t>
            </a:r>
            <a:r>
              <a:rPr lang="es-ES" altLang="es-ES" sz="2000" dirty="0">
                <a:solidFill>
                  <a:srgbClr val="00336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estrategia de sustitución </a:t>
            </a:r>
            <a:r>
              <a:rPr lang="es-ES" altLang="es-ES" sz="2000" dirty="0" smtClean="0">
                <a:solidFill>
                  <a:srgbClr val="00336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(públicos / privados) </a:t>
            </a:r>
            <a:r>
              <a:rPr lang="es-ES" altLang="es-ES" sz="2000" dirty="0">
                <a:solidFill>
                  <a:srgbClr val="00336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 ahorro implicaba un grado inaceptablemente alto de riesgos para los trabajadores y pensionados, que harían más costosa la protección de la vejez, e impondría una pesada carga para la actual generación de trabajadores.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C2429-333E-604C-9DB0-7C6D0150F7DE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55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Marcador de contenido 6"/>
          <p:cNvSpPr>
            <a:spLocks noGrp="1"/>
          </p:cNvSpPr>
          <p:nvPr>
            <p:ph idx="1"/>
          </p:nvPr>
        </p:nvSpPr>
        <p:spPr>
          <a:xfrm>
            <a:off x="139700" y="1170354"/>
            <a:ext cx="8547100" cy="4525963"/>
          </a:xfrm>
        </p:spPr>
        <p:txBody>
          <a:bodyPr/>
          <a:lstStyle/>
          <a:p>
            <a:pPr marL="571500" indent="-571500" eaLnBrk="1" hangingPunct="1">
              <a:buAutoNum type="romanUcPeriod"/>
              <a:defRPr/>
            </a:pPr>
            <a:endParaRPr lang="es-ES_tradnl" sz="2800" dirty="0">
              <a:latin typeface="Calibri" charset="0"/>
            </a:endParaRPr>
          </a:p>
          <a:p>
            <a:pPr marL="571500" indent="-571500" eaLnBrk="1" hangingPunct="1">
              <a:buAutoNum type="romanUcPeriod"/>
              <a:defRPr/>
            </a:pPr>
            <a:r>
              <a:rPr lang="es-ES_tradnl" sz="2800" dirty="0">
                <a:latin typeface="Calibri" charset="0"/>
              </a:rPr>
              <a:t>El Sistema de Pensiones: diagnóstico</a:t>
            </a:r>
            <a:br>
              <a:rPr lang="es-ES_tradnl" sz="2800" dirty="0">
                <a:latin typeface="Calibri" charset="0"/>
              </a:rPr>
            </a:br>
            <a:endParaRPr lang="es-ES_tradnl" sz="2800" dirty="0">
              <a:latin typeface="Calibri" charset="0"/>
            </a:endParaRPr>
          </a:p>
          <a:p>
            <a:pPr marL="571500" indent="-571500" eaLnBrk="1" hangingPunct="1">
              <a:buAutoNum type="romanUcPeriod"/>
              <a:defRPr/>
            </a:pPr>
            <a:r>
              <a:rPr lang="es-ES_tradnl" sz="2800" dirty="0">
                <a:latin typeface="Calibri" charset="0"/>
              </a:rPr>
              <a:t>Comisión Asesora Presidencial (Comisión Bravo)</a:t>
            </a:r>
          </a:p>
          <a:p>
            <a:pPr marL="571500" indent="-571500" eaLnBrk="1" hangingPunct="1">
              <a:buAutoNum type="romanUcPeriod"/>
              <a:defRPr/>
            </a:pPr>
            <a:endParaRPr lang="es-ES_tradnl" sz="2800" dirty="0">
              <a:latin typeface="Calibri" charset="0"/>
            </a:endParaRPr>
          </a:p>
          <a:p>
            <a:pPr marL="571500" indent="-571500" eaLnBrk="1" hangingPunct="1">
              <a:buAutoNum type="romanUcPeriod"/>
              <a:defRPr/>
            </a:pPr>
            <a:r>
              <a:rPr lang="es-ES_tradnl" sz="2800" dirty="0">
                <a:latin typeface="Calibri" charset="0"/>
              </a:rPr>
              <a:t>Comité Interministerial</a:t>
            </a:r>
          </a:p>
          <a:p>
            <a:pPr marL="571500" indent="-571500" eaLnBrk="1" hangingPunct="1">
              <a:buAutoNum type="romanUcPeriod"/>
              <a:defRPr/>
            </a:pPr>
            <a:endParaRPr lang="es-ES_tradnl" sz="2800" dirty="0">
              <a:latin typeface="Calibri" charset="0"/>
            </a:endParaRPr>
          </a:p>
          <a:p>
            <a:pPr marL="571500" indent="-571500" eaLnBrk="1" hangingPunct="1">
              <a:buAutoNum type="romanUcPeriod"/>
              <a:defRPr/>
            </a:pPr>
            <a:r>
              <a:rPr lang="es-ES_tradnl" sz="2800" dirty="0">
                <a:latin typeface="Calibri" charset="0"/>
              </a:rPr>
              <a:t>Propuestas  actuales</a:t>
            </a:r>
            <a:br>
              <a:rPr lang="es-ES_tradnl" sz="2800" dirty="0">
                <a:latin typeface="Calibri" charset="0"/>
              </a:rPr>
            </a:br>
            <a:endParaRPr lang="es-ES_tradnl" sz="2800" dirty="0">
              <a:latin typeface="Calibri" charset="0"/>
            </a:endParaRPr>
          </a:p>
          <a:p>
            <a:pPr marL="571500" indent="-571500" eaLnBrk="1" hangingPunct="1">
              <a:buAutoNum type="romanUcPeriod"/>
              <a:defRPr/>
            </a:pPr>
            <a:endParaRPr lang="es-ES_tradnl" sz="2400" dirty="0">
              <a:latin typeface="Calibri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2</a:t>
            </a:r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rgbClr val="323E1A"/>
                </a:solidFill>
                <a:latin typeface="Cambria"/>
                <a:ea typeface="+mj-ea"/>
                <a:cs typeface="Cambria"/>
              </a:rPr>
              <a:t>Temario</a:t>
            </a:r>
          </a:p>
        </p:txBody>
      </p:sp>
    </p:spTree>
    <p:extLst>
      <p:ext uri="{BB962C8B-B14F-4D97-AF65-F5344CB8AC3E}">
        <p14:creationId xmlns:p14="http://schemas.microsoft.com/office/powerpoint/2010/main" val="183720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2 Marcador de contenido"/>
          <p:cNvSpPr>
            <a:spLocks noGrp="1"/>
          </p:cNvSpPr>
          <p:nvPr>
            <p:ph idx="1"/>
          </p:nvPr>
        </p:nvSpPr>
        <p:spPr>
          <a:xfrm>
            <a:off x="147778" y="3100983"/>
            <a:ext cx="7160525" cy="1584176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es-CL" altLang="es-CL" sz="25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CL" altLang="es-CL" sz="2500" dirty="0" smtClean="0">
                <a:solidFill>
                  <a:schemeClr val="tx1"/>
                </a:solidFill>
              </a:rPr>
              <a:t>Creada </a:t>
            </a:r>
            <a:r>
              <a:rPr lang="es-CL" altLang="es-CL" sz="2500" dirty="0">
                <a:solidFill>
                  <a:schemeClr val="tx1"/>
                </a:solidFill>
              </a:rPr>
              <a:t>el 29 de abril del </a:t>
            </a:r>
            <a:r>
              <a:rPr lang="es-CL" altLang="es-CL" sz="2500" dirty="0" smtClean="0">
                <a:solidFill>
                  <a:schemeClr val="tx1"/>
                </a:solidFill>
              </a:rPr>
              <a:t>2014</a:t>
            </a:r>
            <a:r>
              <a:rPr lang="es-CL" altLang="es-CL" sz="2500" dirty="0"/>
              <a:t>.</a:t>
            </a:r>
            <a:endParaRPr lang="es-CL" altLang="es-CL" dirty="0">
              <a:solidFill>
                <a:schemeClr val="tx1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C2429-333E-604C-9DB0-7C6D0150F7DE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  <p:sp>
        <p:nvSpPr>
          <p:cNvPr id="27650" name="1 Título"/>
          <p:cNvSpPr>
            <a:spLocks noGrp="1"/>
          </p:cNvSpPr>
          <p:nvPr>
            <p:ph type="title"/>
          </p:nvPr>
        </p:nvSpPr>
        <p:spPr>
          <a:xfrm>
            <a:off x="-13871" y="399"/>
            <a:ext cx="9143999" cy="1584176"/>
          </a:xfrm>
        </p:spPr>
        <p:txBody>
          <a:bodyPr/>
          <a:lstStyle/>
          <a:p>
            <a:pPr algn="ctr"/>
            <a:r>
              <a:rPr lang="es-CL" altLang="es-CL" sz="39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Comisión </a:t>
            </a:r>
            <a:r>
              <a:rPr lang="es-CL" altLang="es-CL" sz="3900" b="1" dirty="0">
                <a:latin typeface="Verdana" panose="020B0604030504040204" pitchFamily="34" charset="0"/>
                <a:cs typeface="Verdana" panose="020B0604030504040204" pitchFamily="34" charset="0"/>
              </a:rPr>
              <a:t>Asesora Presidencial sobre el Sistema de Pensiones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4384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47779" y="3933056"/>
            <a:ext cx="8744701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CL" sz="2100" dirty="0" smtClean="0">
                <a:solidFill>
                  <a:prstClr val="black"/>
                </a:solidFill>
                <a:ea typeface="ＭＳ Ｐゴシック" charset="0"/>
              </a:rPr>
              <a:t>		   Informe: Septiembre de 2015.</a:t>
            </a:r>
            <a:endParaRPr lang="es-CL" sz="2100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7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xfrm>
            <a:off x="420688" y="692696"/>
            <a:ext cx="816451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s-CL" altLang="es-CL" b="1" dirty="0" smtClean="0">
                <a:latin typeface="Verdana" pitchFamily="34" charset="0"/>
                <a:cs typeface="Verdana" pitchFamily="34" charset="0"/>
              </a:rPr>
              <a:t>Funciones de la Comisión (1)</a:t>
            </a:r>
            <a:br>
              <a:rPr lang="es-CL" altLang="es-CL" b="1" dirty="0" smtClean="0">
                <a:latin typeface="Verdana" pitchFamily="34" charset="0"/>
                <a:cs typeface="Verdana" pitchFamily="34" charset="0"/>
              </a:rPr>
            </a:br>
            <a:endParaRPr lang="es-CL" altLang="es-CL" b="1" dirty="0" smtClean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288" y="1412875"/>
            <a:ext cx="8177212" cy="410368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  <a:defRPr/>
            </a:pPr>
            <a:endParaRPr lang="es-CL" sz="1800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s-CL" sz="1800" dirty="0" smtClean="0">
                <a:solidFill>
                  <a:schemeClr val="tx1"/>
                </a:solidFill>
              </a:rPr>
              <a:t>Realizar </a:t>
            </a:r>
            <a:r>
              <a:rPr lang="es-CL" sz="1800" dirty="0">
                <a:solidFill>
                  <a:schemeClr val="tx1"/>
                </a:solidFill>
              </a:rPr>
              <a:t>un estudio y análisis de los resultados observados y proyectados del Sistema de Pensiones, tomando en consideración las necesidades de la </a:t>
            </a:r>
            <a:r>
              <a:rPr lang="es-CL" sz="1800" dirty="0" smtClean="0">
                <a:solidFill>
                  <a:schemeClr val="tx1"/>
                </a:solidFill>
              </a:rPr>
              <a:t>población.</a:t>
            </a:r>
          </a:p>
          <a:p>
            <a:pPr marL="0" indent="0" algn="just">
              <a:buFont typeface="Arial" pitchFamily="34" charset="0"/>
              <a:buNone/>
              <a:defRPr/>
            </a:pPr>
            <a:endParaRPr lang="es-CL" sz="1800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s-CL" sz="1800" dirty="0" smtClean="0">
                <a:solidFill>
                  <a:schemeClr val="tx1"/>
                </a:solidFill>
              </a:rPr>
              <a:t>Elaborar </a:t>
            </a:r>
            <a:r>
              <a:rPr lang="es-CL" sz="1800" dirty="0">
                <a:solidFill>
                  <a:schemeClr val="tx1"/>
                </a:solidFill>
              </a:rPr>
              <a:t>un diagnóstico acerca de los atributos, limitaciones, deficiencias y desafíos del Sistema de </a:t>
            </a:r>
            <a:r>
              <a:rPr lang="es-CL" sz="1800" dirty="0" smtClean="0">
                <a:solidFill>
                  <a:schemeClr val="tx1"/>
                </a:solidFill>
              </a:rPr>
              <a:t>Pensiones.</a:t>
            </a:r>
          </a:p>
          <a:p>
            <a:pPr marL="0" indent="0" algn="just">
              <a:buFont typeface="Arial" pitchFamily="34" charset="0"/>
              <a:buNone/>
              <a:defRPr/>
            </a:pPr>
            <a:endParaRPr lang="es-CL" sz="1800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s-CL" sz="1800" dirty="0" smtClean="0">
                <a:solidFill>
                  <a:schemeClr val="tx1"/>
                </a:solidFill>
              </a:rPr>
              <a:t>Elaborar </a:t>
            </a:r>
            <a:r>
              <a:rPr lang="es-CL" sz="1800" dirty="0">
                <a:solidFill>
                  <a:schemeClr val="tx1"/>
                </a:solidFill>
              </a:rPr>
              <a:t>propuestas orientadas a resolver las principales deficiencias del Sistema de Pensiones. Identificando, asimismo, otras medidas complementarias que resulten </a:t>
            </a:r>
            <a:r>
              <a:rPr lang="es-CL" sz="1800" dirty="0" smtClean="0">
                <a:solidFill>
                  <a:schemeClr val="tx1"/>
                </a:solidFill>
              </a:rPr>
              <a:t>necesarias.</a:t>
            </a:r>
          </a:p>
          <a:p>
            <a:pPr marL="0" indent="0" algn="just">
              <a:buFont typeface="Arial" pitchFamily="34" charset="0"/>
              <a:buNone/>
              <a:defRPr/>
            </a:pPr>
            <a:endParaRPr lang="es-CL" sz="1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s-CL" sz="1400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C2429-333E-604C-9DB0-7C6D0150F7DE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473268"/>
              </p:ext>
            </p:extLst>
          </p:nvPr>
        </p:nvGraphicFramePr>
        <p:xfrm>
          <a:off x="234752" y="1596507"/>
          <a:ext cx="8297688" cy="4640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C2429-333E-604C-9DB0-7C6D0150F7DE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  <p:sp>
        <p:nvSpPr>
          <p:cNvPr id="32770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altLang="es-ES" b="1">
                <a:latin typeface="Verdana" panose="020B0604030504040204" pitchFamily="34" charset="0"/>
                <a:cs typeface="Verdana" panose="020B0604030504040204" pitchFamily="34" charset="0"/>
              </a:rPr>
              <a:t>Principales hitos:  </a:t>
            </a:r>
            <a:r>
              <a:rPr lang="es-CL" altLang="es-CL" b="1">
                <a:latin typeface="Verdana" panose="020B0604030504040204" pitchFamily="34" charset="0"/>
                <a:cs typeface="Verdana" panose="020B0604030504040204" pitchFamily="34" charset="0"/>
              </a:rPr>
              <a:t>Participación Ciudadana</a:t>
            </a:r>
            <a:endParaRPr lang="es-CL" altLang="es-CL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7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4925"/>
            <a:ext cx="9190038" cy="689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C2429-333E-604C-9DB0-7C6D0150F7DE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3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Título"/>
          <p:cNvSpPr txBox="1">
            <a:spLocks/>
          </p:cNvSpPr>
          <p:nvPr/>
        </p:nvSpPr>
        <p:spPr bwMode="auto">
          <a:xfrm>
            <a:off x="4763" y="620713"/>
            <a:ext cx="8229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ES" sz="18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rPr>
              <a:t>E N C U E S TA</a:t>
            </a:r>
          </a:p>
        </p:txBody>
      </p:sp>
      <p:sp>
        <p:nvSpPr>
          <p:cNvPr id="37891" name="2 Marcador de contenido"/>
          <p:cNvSpPr>
            <a:spLocks noGrp="1"/>
          </p:cNvSpPr>
          <p:nvPr>
            <p:ph idx="1"/>
          </p:nvPr>
        </p:nvSpPr>
        <p:spPr>
          <a:xfrm>
            <a:off x="0" y="1241425"/>
            <a:ext cx="9148763" cy="5616575"/>
          </a:xfrm>
        </p:spPr>
        <p:txBody>
          <a:bodyPr/>
          <a:lstStyle/>
          <a:p>
            <a:pPr marL="442913" indent="0" algn="just">
              <a:buFont typeface="Arial" pitchFamily="34" charset="0"/>
              <a:buNone/>
            </a:pPr>
            <a:r>
              <a:rPr lang="es-CL" altLang="es-ES" sz="1800" b="1" u="sng" dirty="0" smtClean="0">
                <a:latin typeface="Century Gothic" pitchFamily="34" charset="0"/>
              </a:rPr>
              <a:t>Identificar nivel de conocimiento y evaluación ciudadana</a:t>
            </a:r>
            <a:r>
              <a:rPr lang="es-CL" altLang="es-ES" sz="1800" b="1" dirty="0" smtClean="0">
                <a:latin typeface="Century Gothic" pitchFamily="34" charset="0"/>
              </a:rPr>
              <a:t>, sobre los </a:t>
            </a:r>
            <a:r>
              <a:rPr lang="es-CL" altLang="es-ES" sz="1800" b="1" u="sng" dirty="0" smtClean="0">
                <a:latin typeface="Century Gothic" pitchFamily="34" charset="0"/>
              </a:rPr>
              <a:t>principales componentes del Sistema de Pensiones </a:t>
            </a:r>
            <a:r>
              <a:rPr lang="es-CL" altLang="es-ES" sz="1800" b="1" dirty="0" smtClean="0">
                <a:latin typeface="Century Gothic" pitchFamily="34" charset="0"/>
              </a:rPr>
              <a:t>y la </a:t>
            </a:r>
            <a:r>
              <a:rPr lang="es-CL" altLang="es-ES" sz="1800" b="1" u="sng" dirty="0" smtClean="0">
                <a:latin typeface="Century Gothic" pitchFamily="34" charset="0"/>
              </a:rPr>
              <a:t>Reforma de  2008</a:t>
            </a:r>
            <a:endParaRPr lang="es-CL" altLang="es-ES" sz="1800" b="1" dirty="0" smtClean="0">
              <a:latin typeface="Century Gothic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es-CL" altLang="es-ES" sz="1800" dirty="0" smtClean="0">
              <a:latin typeface="Century Gothic" pitchFamily="34" charset="0"/>
            </a:endParaRPr>
          </a:p>
          <a:p>
            <a:pPr lvl="1" algn="just"/>
            <a:r>
              <a:rPr lang="es-CL" altLang="es-ES" sz="1600" dirty="0" smtClean="0">
                <a:latin typeface="Century Gothic" pitchFamily="34" charset="0"/>
              </a:rPr>
              <a:t>Determinar el nivel de conocimiento de la población sobre el Sistema de Pensiones y de los elementos centrales de la Reforma Previsional del año 2008.</a:t>
            </a:r>
          </a:p>
          <a:p>
            <a:pPr lvl="1" algn="just"/>
            <a:endParaRPr lang="es-CL" altLang="es-ES" sz="1600" dirty="0" smtClean="0">
              <a:latin typeface="Century Gothic" pitchFamily="34" charset="0"/>
            </a:endParaRPr>
          </a:p>
          <a:p>
            <a:pPr lvl="1" algn="just"/>
            <a:r>
              <a:rPr lang="es-CL" altLang="es-ES" sz="1600" dirty="0" smtClean="0">
                <a:latin typeface="Century Gothic" pitchFamily="34" charset="0"/>
              </a:rPr>
              <a:t>Identificar los aspectos del Sistema de Pensiones que son criticados y aprobados por la ciudadanía.</a:t>
            </a:r>
          </a:p>
          <a:p>
            <a:pPr lvl="1" algn="just"/>
            <a:endParaRPr lang="es-CL" altLang="es-ES" sz="1600" dirty="0" smtClean="0">
              <a:latin typeface="Century Gothic" pitchFamily="34" charset="0"/>
            </a:endParaRPr>
          </a:p>
          <a:p>
            <a:pPr lvl="1" algn="just"/>
            <a:r>
              <a:rPr lang="es-CL" altLang="es-ES" sz="1600" dirty="0" smtClean="0">
                <a:latin typeface="Century Gothic" pitchFamily="34" charset="0"/>
              </a:rPr>
              <a:t>Identificar opciones o espacios de mejora al Sistema de Pensiones señalados por la ciudadanía.</a:t>
            </a:r>
          </a:p>
          <a:p>
            <a:pPr lvl="1" algn="just"/>
            <a:endParaRPr lang="es-CL" altLang="es-ES" sz="1600" dirty="0" smtClean="0">
              <a:latin typeface="Century Gothic" pitchFamily="34" charset="0"/>
            </a:endParaRPr>
          </a:p>
          <a:p>
            <a:pPr lvl="1" algn="just"/>
            <a:r>
              <a:rPr lang="es-CL" altLang="es-ES" sz="1600" dirty="0" smtClean="0">
                <a:latin typeface="Century Gothic" pitchFamily="34" charset="0"/>
              </a:rPr>
              <a:t>Recoger la evaluación que la ciudadanía tiene acerca de los parámetros del actual Sistema de Pensiones y las reformas incluidas desde el año 2008.</a:t>
            </a:r>
          </a:p>
          <a:p>
            <a:pPr lvl="1" algn="just"/>
            <a:endParaRPr lang="es-CL" altLang="es-ES" sz="900" dirty="0" smtClean="0">
              <a:latin typeface="Century Gothic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s-CL" altLang="es-ES" sz="1200" dirty="0" smtClean="0">
              <a:latin typeface="Century Gothic" pitchFamily="34" charset="0"/>
            </a:endParaRPr>
          </a:p>
        </p:txBody>
      </p:sp>
      <p:sp>
        <p:nvSpPr>
          <p:cNvPr id="37892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0043240-80ED-4742-BCEF-745C09CDE1AB}" type="slidenum">
              <a:rPr lang="es-CL" altLang="es-ES" sz="1000" smtClean="0">
                <a:solidFill>
                  <a:srgbClr val="898989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s-CL" altLang="es-ES" sz="1000" smtClean="0">
              <a:solidFill>
                <a:srgbClr val="89898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0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C2429-333E-604C-9DB0-7C6D0150F7DE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latin typeface="Cambria"/>
                <a:ea typeface="+mj-ea"/>
                <a:cs typeface="Cambria"/>
              </a:rPr>
              <a:t>   ¿</a:t>
            </a:r>
            <a:r>
              <a:rPr lang="es-ES" dirty="0">
                <a:latin typeface="Cambria"/>
                <a:ea typeface="+mj-ea"/>
                <a:cs typeface="Cambria"/>
              </a:rPr>
              <a:t>Que Opinan las personas?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7"/>
            <a:ext cx="8136904" cy="42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3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367973"/>
              </p:ext>
            </p:extLst>
          </p:nvPr>
        </p:nvGraphicFramePr>
        <p:xfrm>
          <a:off x="210175" y="1706413"/>
          <a:ext cx="8686709" cy="4933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7 Rectángulo"/>
          <p:cNvSpPr>
            <a:spLocks noChangeArrowheads="1"/>
          </p:cNvSpPr>
          <p:nvPr/>
        </p:nvSpPr>
        <p:spPr bwMode="auto">
          <a:xfrm>
            <a:off x="210733" y="1438351"/>
            <a:ext cx="55102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ES" sz="1200">
                <a:solidFill>
                  <a:prstClr val="black"/>
                </a:solidFill>
                <a:latin typeface="Century Gothic" pitchFamily="34" charset="0"/>
              </a:rPr>
              <a:t>Muestra total 3.696. Se excluyen “no sabe, no responde”</a:t>
            </a:r>
          </a:p>
        </p:txBody>
      </p:sp>
      <p:sp>
        <p:nvSpPr>
          <p:cNvPr id="7" name="17 CuadroTexto"/>
          <p:cNvSpPr txBox="1"/>
          <p:nvPr/>
        </p:nvSpPr>
        <p:spPr>
          <a:xfrm>
            <a:off x="210733" y="1719339"/>
            <a:ext cx="349250" cy="369887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CL" b="1" dirty="0">
                <a:solidFill>
                  <a:prstClr val="white"/>
                </a:solidFill>
                <a:ea typeface="ＭＳ Ｐゴシック" charset="0"/>
              </a:rPr>
              <a:t>%</a:t>
            </a:r>
            <a:endParaRPr lang="es-ES" b="1" dirty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8" name="2 Marcador de número de diapositiva"/>
          <p:cNvSpPr txBox="1">
            <a:spLocks/>
          </p:cNvSpPr>
          <p:nvPr/>
        </p:nvSpPr>
        <p:spPr bwMode="auto">
          <a:xfrm>
            <a:off x="6478183" y="641040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595959"/>
                </a:solidFill>
                <a:latin typeface="Calibri" pitchFamily="34" charset="0"/>
                <a:ea typeface="ヒラギノ角ゴ Pro W3" charset="-128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595959"/>
                </a:solidFill>
                <a:latin typeface="Calibri" pitchFamily="34" charset="0"/>
                <a:ea typeface="ヒラギノ角ゴ Pro W3" charset="-128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595959"/>
                </a:solidFill>
                <a:latin typeface="Calibri" pitchFamily="34" charset="0"/>
                <a:ea typeface="ヒラギノ角ゴ Pro W3" charset="-128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595959"/>
                </a:solidFill>
                <a:latin typeface="Calibri" pitchFamily="34" charset="0"/>
                <a:ea typeface="ヒラギノ角ゴ Pro W3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95959"/>
                </a:solidFill>
                <a:latin typeface="Calibri" pitchFamily="34" charset="0"/>
                <a:ea typeface="ヒラギノ角ゴ Pro W3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95959"/>
                </a:solidFill>
                <a:latin typeface="Calibri" pitchFamily="34" charset="0"/>
                <a:ea typeface="ヒラギノ角ゴ Pro W3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95959"/>
                </a:solidFill>
                <a:latin typeface="Calibri" pitchFamily="34" charset="0"/>
                <a:ea typeface="ヒラギノ角ゴ Pro W3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95959"/>
                </a:solidFill>
                <a:latin typeface="Calibri" pitchFamily="34" charset="0"/>
                <a:ea typeface="ヒラギノ角ゴ Pro W3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L" altLang="es-ES" sz="1000" dirty="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4D37-3D0E-41F3-B601-8CB03EB1383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2183" y="620688"/>
            <a:ext cx="8229600" cy="447675"/>
          </a:xfrm>
        </p:spPr>
        <p:txBody>
          <a:bodyPr>
            <a:noAutofit/>
          </a:bodyPr>
          <a:lstStyle/>
          <a:p>
            <a:r>
              <a:rPr lang="es-CL" altLang="es-ES" sz="2000" b="1" dirty="0">
                <a:latin typeface="Century Gothic" pitchFamily="34" charset="0"/>
                <a:cs typeface="Verdana" pitchFamily="34" charset="0"/>
              </a:rPr>
              <a:t>¿Qué tan de acuerdo o en desacuerdo está usted con la frase: "Las pensiones que entrega el Sistema de AFP alcanzan a financiar un nivel de vida adecuado"?</a:t>
            </a:r>
          </a:p>
        </p:txBody>
      </p:sp>
    </p:spTree>
    <p:extLst>
      <p:ext uri="{BB962C8B-B14F-4D97-AF65-F5344CB8AC3E}">
        <p14:creationId xmlns:p14="http://schemas.microsoft.com/office/powerpoint/2010/main" val="29112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823486"/>
              </p:ext>
            </p:extLst>
          </p:nvPr>
        </p:nvGraphicFramePr>
        <p:xfrm>
          <a:off x="443616" y="1540539"/>
          <a:ext cx="8446384" cy="5005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4D37-3D0E-41F3-B601-8CB03EB1383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99909" y="476672"/>
            <a:ext cx="8229600" cy="566737"/>
          </a:xfrm>
        </p:spPr>
        <p:txBody>
          <a:bodyPr>
            <a:noAutofit/>
          </a:bodyPr>
          <a:lstStyle/>
          <a:p>
            <a:r>
              <a:rPr lang="es-CL" altLang="es-ES" sz="2800" b="1" dirty="0">
                <a:latin typeface="Century Gothic" pitchFamily="34" charset="0"/>
                <a:cs typeface="Verdana" pitchFamily="34" charset="0"/>
              </a:rPr>
              <a:t>Diversos aspectos del Sistema de Pensiones</a:t>
            </a:r>
            <a:br>
              <a:rPr lang="es-CL" altLang="es-ES" sz="2800" b="1" dirty="0">
                <a:latin typeface="Century Gothic" pitchFamily="34" charset="0"/>
                <a:cs typeface="Verdana" pitchFamily="34" charset="0"/>
              </a:rPr>
            </a:br>
            <a:r>
              <a:rPr lang="es-CL" altLang="es-ES" sz="1800" dirty="0">
                <a:latin typeface="Century Gothic" pitchFamily="34" charset="0"/>
                <a:cs typeface="Verdana" pitchFamily="34" charset="0"/>
              </a:rPr>
              <a:t>¿Qué tan de acuerdo se encuentra usted con las siguientes afirmaciones? Utilice una escala de 1 a 10, en la cual 1 corresponde a Nada de acuerdo y 10 es Muy de acuerdo</a:t>
            </a: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330139" y="6597650"/>
            <a:ext cx="8785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ES" sz="1200" dirty="0">
                <a:solidFill>
                  <a:prstClr val="black"/>
                </a:solidFill>
                <a:latin typeface="Century Gothic" pitchFamily="34" charset="0"/>
              </a:rPr>
              <a:t>Fuente: Encuesta de Opinión y Percepción del Sistema de Pensiones en Chile</a:t>
            </a:r>
          </a:p>
        </p:txBody>
      </p:sp>
      <p:sp>
        <p:nvSpPr>
          <p:cNvPr id="8" name="10 Rectángulo"/>
          <p:cNvSpPr>
            <a:spLocks noChangeArrowheads="1"/>
          </p:cNvSpPr>
          <p:nvPr/>
        </p:nvSpPr>
        <p:spPr bwMode="auto">
          <a:xfrm>
            <a:off x="460651" y="1264314"/>
            <a:ext cx="5510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ES" sz="1200" dirty="0">
                <a:solidFill>
                  <a:prstClr val="black"/>
                </a:solidFill>
                <a:latin typeface="Century Gothic" pitchFamily="34" charset="0"/>
              </a:rPr>
              <a:t>Total muestra 3.696 </a:t>
            </a:r>
          </a:p>
        </p:txBody>
      </p:sp>
      <p:sp>
        <p:nvSpPr>
          <p:cNvPr id="9" name="17 CuadroTexto"/>
          <p:cNvSpPr txBox="1"/>
          <p:nvPr/>
        </p:nvSpPr>
        <p:spPr>
          <a:xfrm>
            <a:off x="8540750" y="1677988"/>
            <a:ext cx="349250" cy="369887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CL" b="1" dirty="0">
                <a:solidFill>
                  <a:prstClr val="white"/>
                </a:solidFill>
                <a:ea typeface="ＭＳ Ｐゴシック" charset="0"/>
              </a:rPr>
              <a:t>%</a:t>
            </a:r>
            <a:endParaRPr lang="es-ES" b="1" dirty="0">
              <a:solidFill>
                <a:prstClr val="white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944" y="355600"/>
            <a:ext cx="4092286" cy="494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9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4D37-3D0E-41F3-B601-8CB03EB1383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21634"/>
            <a:ext cx="8229600" cy="4810539"/>
          </a:xfrm>
        </p:spPr>
        <p:txBody>
          <a:bodyPr>
            <a:normAutofit/>
          </a:bodyPr>
          <a:lstStyle/>
          <a:p>
            <a:r>
              <a:rPr lang="es-ES" b="1" spc="300" dirty="0" smtClean="0"/>
              <a:t>Propuestas Globales</a:t>
            </a:r>
            <a:endParaRPr lang="es-ES" b="1" spc="300" dirty="0"/>
          </a:p>
        </p:txBody>
      </p:sp>
    </p:spTree>
    <p:extLst>
      <p:ext uri="{BB962C8B-B14F-4D97-AF65-F5344CB8AC3E}">
        <p14:creationId xmlns:p14="http://schemas.microsoft.com/office/powerpoint/2010/main" val="16507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ChangeArrowheads="1"/>
          </p:cNvSpPr>
          <p:nvPr/>
        </p:nvSpPr>
        <p:spPr bwMode="auto">
          <a:xfrm>
            <a:off x="1458416" y="816769"/>
            <a:ext cx="5943600" cy="85725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/>
          </a:extLst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hangingPunct="1">
              <a:defRPr/>
            </a:pPr>
            <a:r>
              <a:rPr lang="es-ES" altLang="es-ES" sz="2700" kern="0" dirty="0">
                <a:solidFill>
                  <a:srgbClr val="003366"/>
                </a:solidFill>
                <a:latin typeface="Arial"/>
                <a:cs typeface="Arial"/>
              </a:rPr>
              <a:t>La pensión un derecho</a:t>
            </a:r>
          </a:p>
        </p:txBody>
      </p:sp>
      <p:sp>
        <p:nvSpPr>
          <p:cNvPr id="6150" name="Rectangle 3"/>
          <p:cNvSpPr txBox="1">
            <a:spLocks noChangeArrowheads="1"/>
          </p:cNvSpPr>
          <p:nvPr/>
        </p:nvSpPr>
        <p:spPr bwMode="auto">
          <a:xfrm>
            <a:off x="1472306" y="2098266"/>
            <a:ext cx="6340053" cy="384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anose="05000000000000000000" pitchFamily="2" charset="2"/>
              <a:buChar char="l"/>
            </a:pPr>
            <a:endParaRPr lang="es-ES" altLang="es-ES" sz="2400" dirty="0">
              <a:solidFill>
                <a:srgbClr val="FF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algn="just" defTabSz="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es-ES" altLang="es-ES" sz="21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	La </a:t>
            </a:r>
            <a:r>
              <a:rPr lang="es-ES" altLang="es-ES" sz="21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Constitución garantiza el derecho a la seguridad social: El Estado crea, organiza, regula, orienta y controla el sistema de pensiones. 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C2429-333E-604C-9DB0-7C6D0150F7DE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98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62152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1) aumentar la pensión solidaria y (2) universalizarla.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Financiar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aumento (3)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impuestos y (4)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nueva cotización de 2%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empleador destinado a un Fondo Solidario. Introduce (5) una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nueva contribución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de 2%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empleador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las CCI y (6) una AFP Estatal y (7) nuevas medidas para reducir las comisiones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AFP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. Mejora la equidad de género, al (8) compartir las cotizaciones de la pareja año a año, (9) equiparar las edades de pensión e (10) implementar tablas de mortalidad unisex.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4D37-3D0E-41F3-B601-8CB03EB1383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Propuesta Global </a:t>
            </a:r>
            <a:r>
              <a:rPr lang="es-ES" dirty="0" smtClean="0">
                <a:solidFill>
                  <a:srgbClr val="FF0000"/>
                </a:solidFill>
              </a:rPr>
              <a:t>A </a:t>
            </a:r>
            <a:r>
              <a:rPr lang="es-ES" sz="3200" dirty="0" smtClean="0">
                <a:solidFill>
                  <a:srgbClr val="FF0000"/>
                </a:solidFill>
              </a:rPr>
              <a:t>(síntesis)</a:t>
            </a:r>
            <a:endParaRPr lang="es-E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0"/>
            <a:ext cx="8496944" cy="45386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ES" sz="2000" dirty="0"/>
          </a:p>
          <a:p>
            <a:pPr marL="0" indent="0" algn="ctr">
              <a:lnSpc>
                <a:spcPct val="150000"/>
              </a:lnSpc>
              <a:buNone/>
            </a:pPr>
            <a:endParaRPr lang="es-ES" sz="1900" dirty="0"/>
          </a:p>
          <a:p>
            <a:pPr marL="0" indent="0" algn="just">
              <a:lnSpc>
                <a:spcPct val="150000"/>
              </a:lnSpc>
              <a:buNone/>
            </a:pPr>
            <a:endParaRPr lang="es-E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Crear un seguro 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social de financiamiento tripartito. </a:t>
            </a:r>
            <a:r>
              <a:rPr lang="es-E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Organizado con cuentas nacionales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mantienen la </a:t>
            </a:r>
            <a:r>
              <a:rPr lang="es-E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PBS y el RCI 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para ingresos más altos de aprox el 50% </a:t>
            </a:r>
            <a:r>
              <a:rPr lang="es-E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trabajadores. </a:t>
            </a:r>
            <a:r>
              <a:rPr lang="es-E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Se elevan 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pensiones actuales </a:t>
            </a:r>
            <a:r>
              <a:rPr lang="es-E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el fondo </a:t>
            </a:r>
            <a:r>
              <a:rPr lang="es-E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solidario tripartita. 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Se universaliza la PBS, excepto para </a:t>
            </a:r>
            <a:r>
              <a:rPr lang="es-E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altos 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ingresos. El nuevo seguro social se financia con el 10% de </a:t>
            </a:r>
            <a:r>
              <a:rPr lang="es-E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cotizaciones, 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con un tope de $350 </a:t>
            </a:r>
            <a:r>
              <a:rPr lang="es-E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mil (US $500), 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un 3% a 4% de cotización </a:t>
            </a:r>
            <a:r>
              <a:rPr lang="es-E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empleadores + aportes fiscales. El </a:t>
            </a:r>
            <a:r>
              <a:rPr lang="es-E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objeto alivia 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desigualdades de género, mejorar la </a:t>
            </a:r>
            <a:r>
              <a:rPr lang="es-E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solidaridad, diversifica exposición 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al riesgo y centraliza la administración de cuentas.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4D37-3D0E-41F3-B601-8CB03EB1383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Propuesta Global B</a:t>
            </a:r>
          </a:p>
        </p:txBody>
      </p:sp>
    </p:spTree>
    <p:extLst>
      <p:ext uri="{BB962C8B-B14F-4D97-AF65-F5344CB8AC3E}">
        <p14:creationId xmlns:p14="http://schemas.microsoft.com/office/powerpoint/2010/main" val="7360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Reemplazar el sistema actual, convirtiéndolo en un esquema de reparto y asume que los afiliados actuales </a:t>
            </a:r>
            <a:r>
              <a:rPr lang="es-E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AFP son transferidos a este, junto a sus contribuciones y fondos, a cambio de una pensión mejor, definida, de por vida y no discriminatoria.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4D37-3D0E-41F3-B601-8CB03EB1383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Propuesta Global C</a:t>
            </a:r>
          </a:p>
        </p:txBody>
      </p:sp>
    </p:spTree>
    <p:extLst>
      <p:ext uri="{BB962C8B-B14F-4D97-AF65-F5344CB8AC3E}">
        <p14:creationId xmlns:p14="http://schemas.microsoft.com/office/powerpoint/2010/main" val="66564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Marcador de contenido 6"/>
          <p:cNvSpPr>
            <a:spLocks noGrp="1"/>
          </p:cNvSpPr>
          <p:nvPr>
            <p:ph idx="1"/>
          </p:nvPr>
        </p:nvSpPr>
        <p:spPr>
          <a:xfrm>
            <a:off x="301625" y="1244600"/>
            <a:ext cx="8689975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Font typeface="Arial" charset="0"/>
              <a:buNone/>
              <a:defRPr/>
            </a:pPr>
            <a:r>
              <a:rPr lang="es-ES_tradnl" sz="2500" dirty="0" smtClean="0">
                <a:latin typeface="Calibri" charset="0"/>
              </a:rPr>
              <a:t>Comisión </a:t>
            </a:r>
            <a:r>
              <a:rPr lang="es-ES_tradnl" sz="2500" dirty="0">
                <a:latin typeface="Calibri" charset="0"/>
              </a:rPr>
              <a:t>acordó </a:t>
            </a:r>
            <a:r>
              <a:rPr lang="es-ES_tradnl" sz="2500" dirty="0" smtClean="0">
                <a:latin typeface="Calibri" charset="0"/>
              </a:rPr>
              <a:t>58 </a:t>
            </a:r>
            <a:r>
              <a:rPr lang="es-ES_tradnl" sz="2500" dirty="0">
                <a:latin typeface="Calibri" charset="0"/>
              </a:rPr>
              <a:t>recomendaciones </a:t>
            </a:r>
            <a:r>
              <a:rPr lang="es-ES_tradnl" sz="2500" dirty="0" smtClean="0">
                <a:latin typeface="Calibri" charset="0"/>
              </a:rPr>
              <a:t>específicas. Materias:</a:t>
            </a:r>
            <a:endParaRPr lang="es-ES" sz="2500" dirty="0"/>
          </a:p>
          <a:p>
            <a:pPr algn="just">
              <a:buFont typeface="+mj-lt"/>
              <a:buAutoNum type="alphaUcPeriod"/>
              <a:defRPr/>
            </a:pPr>
            <a:r>
              <a:rPr lang="es-ES" sz="1800" dirty="0"/>
              <a:t>Fortalecer y ampliar el Sistema de Pensiones Solidarias</a:t>
            </a:r>
          </a:p>
          <a:p>
            <a:pPr algn="just">
              <a:buFont typeface="+mj-lt"/>
              <a:buAutoNum type="alphaUcPeriod"/>
              <a:defRPr/>
            </a:pPr>
            <a:r>
              <a:rPr lang="es-ES" sz="1800" dirty="0"/>
              <a:t>Fortalecer el pilar contributivo ampliando la cobertura y densidad de cotizaciones</a:t>
            </a:r>
          </a:p>
          <a:p>
            <a:pPr algn="just">
              <a:buFont typeface="+mj-lt"/>
              <a:buAutoNum type="alphaUcPeriod"/>
              <a:defRPr/>
            </a:pPr>
            <a:r>
              <a:rPr lang="es-ES" sz="1800" dirty="0"/>
              <a:t>Aumentar el ahorro para el pilar contributivo </a:t>
            </a:r>
          </a:p>
          <a:p>
            <a:pPr algn="just">
              <a:buFont typeface="+mj-lt"/>
              <a:buAutoNum type="alphaUcPeriod"/>
              <a:defRPr/>
            </a:pPr>
            <a:r>
              <a:rPr lang="es-ES" sz="1800" dirty="0"/>
              <a:t>Aumentar la edad legal de jubilación e incentivar el trabajo de las personas mayores</a:t>
            </a:r>
          </a:p>
          <a:p>
            <a:pPr algn="just">
              <a:buFont typeface="+mj-lt"/>
              <a:buAutoNum type="alphaUcPeriod"/>
              <a:defRPr/>
            </a:pPr>
            <a:r>
              <a:rPr lang="es-ES" sz="1800" dirty="0"/>
              <a:t>Reducir los riesgos a los que son expuestos los afiliados</a:t>
            </a:r>
          </a:p>
          <a:p>
            <a:pPr algn="just">
              <a:buFont typeface="+mj-lt"/>
              <a:buAutoNum type="alphaUcPeriod"/>
              <a:defRPr/>
            </a:pPr>
            <a:r>
              <a:rPr lang="es-ES" sz="1800" dirty="0"/>
              <a:t>Incentivar la competencia en la administración de las cuentas individuales </a:t>
            </a:r>
          </a:p>
          <a:p>
            <a:pPr algn="just">
              <a:buFont typeface="+mj-lt"/>
              <a:buAutoNum type="alphaUcPeriod"/>
              <a:defRPr/>
            </a:pPr>
            <a:r>
              <a:rPr lang="es-ES" sz="1800" dirty="0"/>
              <a:t>Disminuir las brechas de género</a:t>
            </a:r>
          </a:p>
          <a:p>
            <a:pPr algn="just">
              <a:buFont typeface="+mj-lt"/>
              <a:buAutoNum type="alphaUcPeriod"/>
              <a:defRPr/>
            </a:pPr>
            <a:r>
              <a:rPr lang="es-ES" sz="1800" dirty="0"/>
              <a:t>Ampliar e integrar políticas dirigidas al adulto mayor </a:t>
            </a:r>
          </a:p>
          <a:p>
            <a:pPr algn="just">
              <a:buFont typeface="+mj-lt"/>
              <a:buAutoNum type="alphaUcPeriod"/>
              <a:defRPr/>
            </a:pPr>
            <a:r>
              <a:rPr lang="es-ES" sz="1800" dirty="0"/>
              <a:t>Adecuar la institucionalidad previsional, promover la participación social y la educación previsional</a:t>
            </a:r>
          </a:p>
          <a:p>
            <a:pPr algn="just">
              <a:buFont typeface="+mj-lt"/>
              <a:buAutoNum type="alphaUcPeriod"/>
              <a:defRPr/>
            </a:pPr>
            <a:r>
              <a:rPr lang="es-ES" sz="1800" dirty="0"/>
              <a:t>Reducir la incertidumbre en los montos de pensiones. </a:t>
            </a:r>
          </a:p>
          <a:p>
            <a:pPr algn="just">
              <a:buFont typeface="+mj-lt"/>
              <a:buAutoNum type="alphaUcPeriod"/>
              <a:defRPr/>
            </a:pPr>
            <a:r>
              <a:rPr lang="es-ES" sz="1800" dirty="0"/>
              <a:t>Resguardar y uniformar derechos previsionales. 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es-ES_tradnl" sz="2800" dirty="0">
              <a:latin typeface="Calibri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C2429-333E-604C-9DB0-7C6D0150F7DE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rgbClr val="FF0000"/>
                </a:solidFill>
                <a:latin typeface="Cambria"/>
                <a:ea typeface="+mj-ea"/>
                <a:cs typeface="Cambria"/>
              </a:rPr>
              <a:t>Recomendaciones específicas+</a:t>
            </a:r>
          </a:p>
        </p:txBody>
      </p:sp>
    </p:spTree>
    <p:extLst>
      <p:ext uri="{BB962C8B-B14F-4D97-AF65-F5344CB8AC3E}">
        <p14:creationId xmlns:p14="http://schemas.microsoft.com/office/powerpoint/2010/main" val="37686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contenido 6"/>
          <p:cNvSpPr>
            <a:spLocks noGrp="1"/>
          </p:cNvSpPr>
          <p:nvPr>
            <p:ph idx="1"/>
          </p:nvPr>
        </p:nvSpPr>
        <p:spPr>
          <a:xfrm>
            <a:off x="251520" y="1589449"/>
            <a:ext cx="8547100" cy="5246389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CL" sz="2800" dirty="0" smtClean="0">
                <a:latin typeface="Calibri" charset="0"/>
              </a:rPr>
              <a:t>Informe entregado </a:t>
            </a:r>
            <a:r>
              <a:rPr lang="es-CL" sz="2800" dirty="0">
                <a:latin typeface="Calibri" charset="0"/>
              </a:rPr>
              <a:t>a la Presidenta el 14 </a:t>
            </a:r>
            <a:r>
              <a:rPr lang="es-CL" sz="2800" dirty="0" smtClean="0">
                <a:latin typeface="Calibri" charset="0"/>
              </a:rPr>
              <a:t>// 9 //2015. </a:t>
            </a:r>
          </a:p>
          <a:p>
            <a:pPr eaLnBrk="1" hangingPunct="1">
              <a:lnSpc>
                <a:spcPct val="150000"/>
              </a:lnSpc>
            </a:pPr>
            <a:r>
              <a:rPr lang="es-CL" sz="2800" dirty="0" smtClean="0">
                <a:latin typeface="Calibri" charset="0"/>
              </a:rPr>
              <a:t>Comité Interministerial</a:t>
            </a:r>
            <a:br>
              <a:rPr lang="es-CL" sz="2800" dirty="0" smtClean="0">
                <a:latin typeface="Calibri" charset="0"/>
              </a:rPr>
            </a:br>
            <a:r>
              <a:rPr lang="es-CL" sz="2800" dirty="0" smtClean="0">
                <a:latin typeface="Calibri" charset="0"/>
              </a:rPr>
              <a:t>- </a:t>
            </a:r>
            <a:r>
              <a:rPr lang="es-CL" sz="2400" dirty="0">
                <a:latin typeface="Calibri" charset="0"/>
              </a:rPr>
              <a:t>C</a:t>
            </a:r>
            <a:r>
              <a:rPr lang="es-CL" sz="2400" dirty="0" smtClean="0">
                <a:latin typeface="Calibri" charset="0"/>
              </a:rPr>
              <a:t>onformación </a:t>
            </a:r>
            <a:r>
              <a:rPr lang="es-CL" sz="2400" dirty="0">
                <a:latin typeface="Calibri" charset="0"/>
              </a:rPr>
              <a:t>de un </a:t>
            </a:r>
            <a:r>
              <a:rPr lang="es-CL" sz="2400" b="1" dirty="0">
                <a:latin typeface="Calibri" charset="0"/>
              </a:rPr>
              <a:t>Comité de Ministros</a:t>
            </a:r>
            <a:r>
              <a:rPr lang="es-CL" sz="2400" dirty="0">
                <a:latin typeface="Calibri" charset="0"/>
              </a:rPr>
              <a:t>, tal como se hizo en 2006, que </a:t>
            </a:r>
            <a:r>
              <a:rPr lang="es-CL" sz="2400" dirty="0" smtClean="0">
                <a:latin typeface="Calibri" charset="0"/>
              </a:rPr>
              <a:t>toma </a:t>
            </a:r>
            <a:r>
              <a:rPr lang="es-CL" sz="2400" dirty="0">
                <a:latin typeface="Calibri" charset="0"/>
              </a:rPr>
              <a:t>como base el trabajo realizado por la Comisión</a:t>
            </a:r>
            <a:r>
              <a:rPr lang="es-CL" sz="2400" dirty="0" smtClean="0">
                <a:latin typeface="Calibri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s-CL" sz="2400" b="1" dirty="0" smtClean="0">
                <a:latin typeface="Calibri" charset="0"/>
              </a:rPr>
              <a:t>HOJA DE RUTA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C2429-333E-604C-9DB0-7C6D0150F7DE}" type="slidenum">
              <a:rPr lang="es-ES" smtClean="0"/>
              <a:pPr>
                <a:defRPr/>
              </a:pPr>
              <a:t>34</a:t>
            </a:fld>
            <a:endParaRPr lang="es-E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rgbClr val="FF0000"/>
                </a:solidFill>
                <a:latin typeface="Cambria"/>
                <a:ea typeface="+mj-ea"/>
                <a:cs typeface="Cambria"/>
              </a:rPr>
              <a:t>2015 – 2016 ¿Qué ha pasado?</a:t>
            </a:r>
            <a:endParaRPr lang="es-ES" dirty="0">
              <a:solidFill>
                <a:srgbClr val="FF0000"/>
              </a:solidFill>
              <a:latin typeface="Cambria"/>
              <a:ea typeface="+mj-e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71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177213" cy="480717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CL" sz="2600" dirty="0"/>
              <a:t>Potenciar </a:t>
            </a:r>
            <a:r>
              <a:rPr lang="es-CL" sz="2600" dirty="0" smtClean="0"/>
              <a:t>rol </a:t>
            </a:r>
            <a:r>
              <a:rPr lang="es-CL" sz="2600" dirty="0"/>
              <a:t>del Estado no solo como </a:t>
            </a:r>
            <a:r>
              <a:rPr lang="es-CL" sz="2600" dirty="0" smtClean="0"/>
              <a:t>regulador/fiscalizador, </a:t>
            </a:r>
            <a:r>
              <a:rPr lang="es-CL" sz="2600" dirty="0"/>
              <a:t>sino también como operador y prestador en el ámbito previsional.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CL" sz="2600" dirty="0"/>
              <a:t>Permitir al ciudadano optar entre un institución pública o privada.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CL" sz="2600" dirty="0"/>
              <a:t>Potenciar el principio de no discriminación y de cohesión social, acogiendo a grupos de la población de menos interés para las AFP privadas, como trabajadores independientes y de zonas geográficas aisladas.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CL" sz="2600" dirty="0"/>
              <a:t>Diversificar los </a:t>
            </a:r>
            <a:r>
              <a:rPr lang="es-CL" sz="2600" dirty="0" smtClean="0"/>
              <a:t>actores con más </a:t>
            </a:r>
            <a:r>
              <a:rPr lang="es-CL" sz="2600" dirty="0"/>
              <a:t>competencia.</a:t>
            </a:r>
          </a:p>
          <a:p>
            <a:pPr marL="457200" lvl="1" indent="0">
              <a:buNone/>
            </a:pPr>
            <a:endParaRPr lang="es-CL" dirty="0"/>
          </a:p>
          <a:p>
            <a:pPr lvl="1"/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4D37-3D0E-41F3-B601-8CB03EB1383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L" dirty="0"/>
              <a:t/>
            </a:r>
            <a:br>
              <a:rPr lang="es-CL" dirty="0"/>
            </a:br>
            <a:r>
              <a:rPr lang="es-CL" dirty="0" smtClean="0">
                <a:solidFill>
                  <a:srgbClr val="FF0000"/>
                </a:solidFill>
              </a:rPr>
              <a:t>AFP </a:t>
            </a:r>
            <a:r>
              <a:rPr lang="es-CL" dirty="0">
                <a:solidFill>
                  <a:srgbClr val="FF0000"/>
                </a:solidFill>
              </a:rPr>
              <a:t>estatal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1674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700807"/>
            <a:ext cx="7574037" cy="43031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CL" sz="2800" dirty="0" smtClean="0"/>
              <a:t>De </a:t>
            </a:r>
            <a:r>
              <a:rPr lang="es-CL" sz="2800" dirty="0"/>
              <a:t>propiedad el Estado</a:t>
            </a:r>
          </a:p>
          <a:p>
            <a:pPr>
              <a:lnSpc>
                <a:spcPct val="150000"/>
              </a:lnSpc>
            </a:pPr>
            <a:r>
              <a:rPr lang="es-CL" sz="2800" dirty="0"/>
              <a:t>Sujeta a las mismas reglas de las AFP privadas</a:t>
            </a:r>
          </a:p>
          <a:p>
            <a:pPr>
              <a:lnSpc>
                <a:spcPct val="150000"/>
              </a:lnSpc>
            </a:pPr>
            <a:r>
              <a:rPr lang="es-CL" sz="2800" dirty="0"/>
              <a:t>Cumple una función pública</a:t>
            </a:r>
          </a:p>
          <a:p>
            <a:pPr>
              <a:lnSpc>
                <a:spcPct val="150000"/>
              </a:lnSpc>
            </a:pPr>
            <a:r>
              <a:rPr lang="es-CL" sz="2800" dirty="0"/>
              <a:t>Rol del Estado en Previsión</a:t>
            </a:r>
            <a:r>
              <a:rPr lang="es-CL" sz="2400" dirty="0"/>
              <a:t/>
            </a:r>
            <a:br>
              <a:rPr lang="es-CL" sz="2400" dirty="0"/>
            </a:br>
            <a:endParaRPr lang="es-CL" sz="2400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4D37-3D0E-41F3-B601-8CB03EB1383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164513" cy="792088"/>
          </a:xfrm>
        </p:spPr>
        <p:txBody>
          <a:bodyPr>
            <a:noAutofit/>
          </a:bodyPr>
          <a:lstStyle/>
          <a:p>
            <a:pPr algn="ctr"/>
            <a:r>
              <a:rPr lang="es-CL" dirty="0"/>
              <a:t>Características Generales</a:t>
            </a:r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b="1" dirty="0"/>
              <a:t> </a:t>
            </a:r>
            <a:br>
              <a:rPr lang="es-CL" b="1" dirty="0"/>
            </a:b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2332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Gráfico"/>
          <p:cNvGraphicFramePr>
            <a:graphicFrameLocks/>
          </p:cNvGraphicFramePr>
          <p:nvPr/>
        </p:nvGraphicFramePr>
        <p:xfrm>
          <a:off x="0" y="1669334"/>
          <a:ext cx="4427983" cy="3559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6 Gráfico"/>
          <p:cNvGraphicFramePr>
            <a:graphicFrameLocks/>
          </p:cNvGraphicFramePr>
          <p:nvPr/>
        </p:nvGraphicFramePr>
        <p:xfrm>
          <a:off x="4716017" y="1708292"/>
          <a:ext cx="4427983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15875" y="584200"/>
            <a:ext cx="8229600" cy="447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altLang="es-ES" b="1" dirty="0">
                <a:solidFill>
                  <a:prstClr val="black"/>
                </a:solidFill>
                <a:latin typeface="Century Gothic" pitchFamily="34" charset="0"/>
                <a:cs typeface="Verdana" pitchFamily="34" charset="0"/>
              </a:rPr>
              <a:t>AFP Estatal</a:t>
            </a:r>
          </a:p>
        </p:txBody>
      </p:sp>
      <p:sp>
        <p:nvSpPr>
          <p:cNvPr id="8" name="6 Rectángulo"/>
          <p:cNvSpPr>
            <a:spLocks noChangeArrowheads="1"/>
          </p:cNvSpPr>
          <p:nvPr/>
        </p:nvSpPr>
        <p:spPr bwMode="auto">
          <a:xfrm>
            <a:off x="187325" y="6392863"/>
            <a:ext cx="8785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ES" sz="1200">
                <a:solidFill>
                  <a:prstClr val="black"/>
                </a:solidFill>
                <a:latin typeface="Century Gothic" pitchFamily="34" charset="0"/>
              </a:rPr>
              <a:t>Fuente: Encuesta de Opinión y Percepción del Sistema de Pensiones en Chile</a:t>
            </a:r>
          </a:p>
        </p:txBody>
      </p:sp>
      <p:sp>
        <p:nvSpPr>
          <p:cNvPr id="9" name="10 Rectángulo"/>
          <p:cNvSpPr>
            <a:spLocks noChangeArrowheads="1"/>
          </p:cNvSpPr>
          <p:nvPr/>
        </p:nvSpPr>
        <p:spPr bwMode="auto">
          <a:xfrm>
            <a:off x="15875" y="1422400"/>
            <a:ext cx="44275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ES" sz="1200">
                <a:solidFill>
                  <a:prstClr val="black"/>
                </a:solidFill>
                <a:latin typeface="Century Gothic" pitchFamily="34" charset="0"/>
              </a:rPr>
              <a:t>Aquellos que manifiestan una opinión 2.499 </a:t>
            </a:r>
          </a:p>
        </p:txBody>
      </p:sp>
      <p:sp>
        <p:nvSpPr>
          <p:cNvPr id="10" name="14 Rectángulo"/>
          <p:cNvSpPr>
            <a:spLocks noChangeArrowheads="1"/>
          </p:cNvSpPr>
          <p:nvPr/>
        </p:nvSpPr>
        <p:spPr bwMode="auto">
          <a:xfrm>
            <a:off x="4735513" y="1423988"/>
            <a:ext cx="4427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ES" sz="1200">
                <a:solidFill>
                  <a:prstClr val="black"/>
                </a:solidFill>
                <a:latin typeface="Century Gothic" pitchFamily="34" charset="0"/>
              </a:rPr>
              <a:t>Aquellos que manifiestan una opinión 2.499 </a:t>
            </a:r>
          </a:p>
        </p:txBody>
      </p:sp>
      <p:sp>
        <p:nvSpPr>
          <p:cNvPr id="11" name="2 CuadroTexto"/>
          <p:cNvSpPr txBox="1">
            <a:spLocks noChangeArrowheads="1"/>
          </p:cNvSpPr>
          <p:nvPr/>
        </p:nvSpPr>
        <p:spPr bwMode="auto">
          <a:xfrm>
            <a:off x="0" y="5229225"/>
            <a:ext cx="4427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ES" sz="1200">
                <a:solidFill>
                  <a:prstClr val="black"/>
                </a:solidFill>
                <a:latin typeface="Century Gothic" pitchFamily="34" charset="0"/>
              </a:rPr>
              <a:t>31%  no sabe/no responde</a:t>
            </a:r>
          </a:p>
        </p:txBody>
      </p:sp>
      <p:sp>
        <p:nvSpPr>
          <p:cNvPr id="12" name="12 CuadroTexto"/>
          <p:cNvSpPr txBox="1">
            <a:spLocks noChangeArrowheads="1"/>
          </p:cNvSpPr>
          <p:nvPr/>
        </p:nvSpPr>
        <p:spPr bwMode="auto">
          <a:xfrm>
            <a:off x="4737100" y="5229225"/>
            <a:ext cx="442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ES" sz="1200">
                <a:solidFill>
                  <a:prstClr val="black"/>
                </a:solidFill>
                <a:latin typeface="Century Gothic" pitchFamily="34" charset="0"/>
              </a:rPr>
              <a:t>33%  no sabe/no responde</a:t>
            </a:r>
          </a:p>
        </p:txBody>
      </p:sp>
      <p:sp>
        <p:nvSpPr>
          <p:cNvPr id="13" name="17 CuadroTexto"/>
          <p:cNvSpPr txBox="1"/>
          <p:nvPr/>
        </p:nvSpPr>
        <p:spPr>
          <a:xfrm>
            <a:off x="0" y="1700213"/>
            <a:ext cx="349250" cy="369887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CL" b="1" dirty="0">
                <a:solidFill>
                  <a:prstClr val="white"/>
                </a:solidFill>
                <a:ea typeface="ＭＳ Ｐゴシック" charset="0"/>
              </a:rPr>
              <a:t>%</a:t>
            </a:r>
            <a:endParaRPr lang="es-ES" b="1" dirty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737100" y="1700213"/>
            <a:ext cx="349250" cy="369887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CL" b="1" dirty="0">
                <a:solidFill>
                  <a:prstClr val="white"/>
                </a:solidFill>
                <a:ea typeface="ＭＳ Ｐゴシック" charset="0"/>
              </a:rPr>
              <a:t>%</a:t>
            </a:r>
            <a:endParaRPr lang="es-ES" b="1" dirty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4D37-3D0E-41F3-B601-8CB03EB1383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1.- Aumento cotización en 5%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un plazo máximo de 10 años con cargo a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empleador.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2.- Crear un pilar de ahorro colectivo solidario: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aumentando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actuales pensiones y lograr más equidad en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futuro.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3.- Fortalecer el actual pilar solidario de invalidez y vejez.</a:t>
            </a:r>
          </a:p>
          <a:p>
            <a:pPr>
              <a:lnSpc>
                <a:spcPct val="150000"/>
              </a:lnSpc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4.- La cotización del 10% seguirá siendo depositada en  CCI + incentivos al APV y el APVC.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4D37-3D0E-41F3-B601-8CB03EB1383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FF0000"/>
                </a:solidFill>
              </a:rPr>
              <a:t>Presidenta </a:t>
            </a:r>
            <a:r>
              <a:rPr lang="es-ES" dirty="0" smtClean="0">
                <a:solidFill>
                  <a:srgbClr val="FF0000"/>
                </a:solidFill>
              </a:rPr>
              <a:t>Bachelet: 09.08.2016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708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624736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120000"/>
              </a:lnSpc>
              <a:buNone/>
            </a:pPr>
            <a:r>
              <a:rPr lang="es-ES" sz="2800" dirty="0">
                <a:solidFill>
                  <a:srgbClr val="FF0000"/>
                </a:solidFill>
              </a:rPr>
              <a:t>Presidenta Bachelet: </a:t>
            </a:r>
            <a:r>
              <a:rPr lang="es-ES" sz="2800" dirty="0" smtClean="0">
                <a:solidFill>
                  <a:srgbClr val="FF0000"/>
                </a:solidFill>
              </a:rPr>
              <a:t>09.08.2016 </a:t>
            </a:r>
            <a:r>
              <a:rPr lang="es-ES" sz="2800" dirty="0" smtClean="0"/>
              <a:t>(2)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Cambios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al sistema de pensiones. </a:t>
            </a:r>
            <a:endParaRPr 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 Cuando los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fondos tengan rentabilidad negativa,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AFP deben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devolver a CCI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comisiones cobradas.</a:t>
            </a:r>
            <a:b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Participación social: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cotizantes y AFP.</a:t>
            </a:r>
            <a:b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Modificar las diversas formas de comisiones “ocultas” o las comisiones de intermediación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Promover + medidas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competencia: licitación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carteras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 afiliados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 - comisiones)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mejor servicios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 los cotizantes</a:t>
            </a:r>
            <a:r>
              <a:rPr lang="es-E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4D37-3D0E-41F3-B601-8CB03EB1383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0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s-ES" dirty="0" smtClean="0"/>
              <a:t>Pensiones Dignas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s-ES" dirty="0" smtClean="0"/>
              <a:t>Cerca del 90% AM, con pensión.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s-ES" dirty="0" smtClean="0"/>
              <a:t>Bajo Monto de la Pensión de Cálculo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s-ES" dirty="0" smtClean="0"/>
              <a:t>Aporte Solidario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C2429-333E-604C-9DB0-7C6D0150F7DE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Diagnóstico</a:t>
            </a:r>
            <a:endParaRPr lang="es-E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7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6.- AFP Estatal.</a:t>
            </a:r>
          </a:p>
          <a:p>
            <a:pPr>
              <a:lnSpc>
                <a:spcPct val="12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7.- Cambios paramétricos. </a:t>
            </a:r>
          </a:p>
          <a:p>
            <a:pPr>
              <a:lnSpc>
                <a:spcPct val="12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8.-  Reafirma incorporación gradual de los independientes.</a:t>
            </a:r>
          </a:p>
          <a:p>
            <a:pPr>
              <a:lnSpc>
                <a:spcPct val="12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9.- Una sola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tabla/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mortalidad hombres mujeres.</a:t>
            </a:r>
          </a:p>
          <a:p>
            <a:pPr>
              <a:lnSpc>
                <a:spcPct val="12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10.-  </a:t>
            </a:r>
            <a:r>
              <a:rPr lang="es-ES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Propuestas a implementar con un amplio acuerdo.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C2429-333E-604C-9DB0-7C6D0150F7DE}" type="slidenum">
              <a:rPr lang="es-ES" smtClean="0"/>
              <a:pPr>
                <a:defRPr/>
              </a:pPr>
              <a:t>40</a:t>
            </a:fld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100" dirty="0">
                <a:solidFill>
                  <a:srgbClr val="FF0000"/>
                </a:solidFill>
              </a:rPr>
              <a:t>Presidenta Bachelet: </a:t>
            </a:r>
            <a:r>
              <a:rPr lang="es-ES" sz="3100" dirty="0" smtClean="0">
                <a:solidFill>
                  <a:srgbClr val="FF0000"/>
                </a:solidFill>
              </a:rPr>
              <a:t>09.08.2016 </a:t>
            </a:r>
            <a:r>
              <a:rPr lang="es-ES" sz="3100" dirty="0" smtClean="0">
                <a:solidFill>
                  <a:schemeClr val="tx1"/>
                </a:solidFill>
              </a:rPr>
              <a:t>(3)</a:t>
            </a:r>
            <a: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66089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5 Marcador de número de diapositiva"/>
          <p:cNvSpPr txBox="1">
            <a:spLocks/>
          </p:cNvSpPr>
          <p:nvPr/>
        </p:nvSpPr>
        <p:spPr bwMode="auto">
          <a:xfrm>
            <a:off x="1069182" y="5143500"/>
            <a:ext cx="44053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195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9399" name="Rectangle 2"/>
          <p:cNvSpPr txBox="1">
            <a:spLocks noChangeArrowheads="1"/>
          </p:cNvSpPr>
          <p:nvPr/>
        </p:nvSpPr>
        <p:spPr bwMode="auto">
          <a:xfrm>
            <a:off x="1763688" y="2203678"/>
            <a:ext cx="6321647" cy="279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anose="05000000000000000000" pitchFamily="2" charset="2"/>
              <a:buNone/>
            </a:pPr>
            <a:endParaRPr lang="es-ES" altLang="es-ES" sz="3600" dirty="0">
              <a:solidFill>
                <a:srgbClr val="00336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ctr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anose="05000000000000000000" pitchFamily="2" charset="2"/>
              <a:buNone/>
            </a:pPr>
            <a:r>
              <a:rPr lang="es-ES" altLang="es-ES" sz="3600" b="1" dirty="0">
                <a:solidFill>
                  <a:srgbClr val="00336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MUCHAS GRACIAS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C2429-333E-604C-9DB0-7C6D0150F7DE}" type="slidenum">
              <a:rPr lang="es-ES" smtClean="0"/>
              <a:pPr>
                <a:defRPr/>
              </a:pPr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5 Marcador de número de diapositiva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0507E563-580D-4BA9-B995-38C0241D35F7}" type="slidenum">
              <a:rPr lang="es-ES" sz="1200" b="0" smtClean="0">
                <a:solidFill>
                  <a:srgbClr val="898FA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 sz="1200" b="0" smtClean="0">
              <a:solidFill>
                <a:srgbClr val="898FA0"/>
              </a:solidFill>
            </a:endParaRPr>
          </a:p>
        </p:txBody>
      </p:sp>
      <p:sp>
        <p:nvSpPr>
          <p:cNvPr id="25602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/>
          <a:lstStyle/>
          <a:p>
            <a:pPr eaLnBrk="1" hangingPunct="1"/>
            <a:r>
              <a:rPr lang="es-ES" altLang="es-ES" smtClean="0"/>
              <a:t>Régimen de Capitalización, RCI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86000"/>
            <a:ext cx="7745413" cy="4572000"/>
          </a:xfrm>
        </p:spPr>
        <p:txBody>
          <a:bodyPr/>
          <a:lstStyle/>
          <a:p>
            <a:pPr eaLnBrk="1" hangingPunct="1"/>
            <a:endParaRPr lang="es-ES" altLang="es-ES" sz="1800" dirty="0" smtClean="0">
              <a:solidFill>
                <a:schemeClr val="hlink"/>
              </a:solidFill>
            </a:endParaRPr>
          </a:p>
          <a:p>
            <a:pPr algn="just" eaLnBrk="1" hangingPunct="1"/>
            <a:r>
              <a:rPr lang="es-ES" altLang="es-ES" sz="2200" dirty="0" smtClean="0"/>
              <a:t>Se caracteriza por la formación de un capital (SALDO) integrado por las cotizaciones y aportes incrementados por rentabilidad  obtenida.</a:t>
            </a:r>
          </a:p>
          <a:p>
            <a:pPr algn="just" eaLnBrk="1" hangingPunct="1"/>
            <a:r>
              <a:rPr lang="es-ES" altLang="es-ES" sz="2200" dirty="0" smtClean="0"/>
              <a:t>Aporte definido. </a:t>
            </a:r>
          </a:p>
          <a:p>
            <a:pPr algn="just" eaLnBrk="1" hangingPunct="1"/>
            <a:r>
              <a:rPr lang="es-MX" altLang="es-ES" sz="2200" dirty="0" smtClean="0"/>
              <a:t>Capitalización individual.</a:t>
            </a:r>
            <a:endParaRPr lang="es-ES" altLang="es-ES" sz="2200" dirty="0" smtClean="0"/>
          </a:p>
          <a:p>
            <a:pPr algn="just" eaLnBrk="1" hangingPunct="1"/>
            <a:r>
              <a:rPr lang="es-MX" altLang="es-ES" sz="2200" dirty="0" smtClean="0"/>
              <a:t>En los RCI, el afiliado tiene la titularidad de los recursos: CCI.</a:t>
            </a:r>
            <a:endParaRPr lang="es-ES" altLang="es-ES" sz="2200" dirty="0" smtClean="0"/>
          </a:p>
          <a:p>
            <a:pPr eaLnBrk="1" hangingPunct="1"/>
            <a:endParaRPr lang="es-ES" altLang="es-ES" sz="2200" dirty="0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9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5 Marcador de número de diapositiva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F56E1E62-2A3B-4F50-97C5-207E768623F4}" type="slidenum">
              <a:rPr lang="es-ES" sz="1200" b="0" smtClean="0">
                <a:solidFill>
                  <a:srgbClr val="898FA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 sz="1200" b="0" smtClean="0">
              <a:solidFill>
                <a:srgbClr val="898FA0"/>
              </a:solidFill>
            </a:endParaRPr>
          </a:p>
        </p:txBody>
      </p:sp>
      <p:sp>
        <p:nvSpPr>
          <p:cNvPr id="54275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/>
          <a:lstStyle/>
          <a:p>
            <a:pPr eaLnBrk="1" hangingPunct="1"/>
            <a:r>
              <a:rPr lang="es-CL" altLang="es-ES" smtClean="0"/>
              <a:t>RPS: PILAR SOLIDARIO </a:t>
            </a:r>
            <a:endParaRPr lang="es-ES" altLang="es-ES" smtClean="0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S" altLang="es-ES" sz="2400" dirty="0" smtClean="0"/>
              <a:t>El “Pilar Solidario” financiado por el Estado es complementario del RCI. </a:t>
            </a:r>
          </a:p>
          <a:p>
            <a:pPr algn="just" eaLnBrk="1" hangingPunct="1">
              <a:lnSpc>
                <a:spcPct val="80000"/>
              </a:lnSpc>
            </a:pPr>
            <a:endParaRPr lang="es-ES" altLang="es-ES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es-ES" altLang="es-ES" sz="2400" dirty="0" smtClean="0"/>
              <a:t>El SPS asegura pensiones básicas solidarias de vejez e invalidez y aportes previsionales de vejez e invalidez. </a:t>
            </a:r>
          </a:p>
          <a:p>
            <a:pPr algn="just" eaLnBrk="1" hangingPunct="1">
              <a:lnSpc>
                <a:spcPct val="80000"/>
              </a:lnSpc>
            </a:pPr>
            <a:endParaRPr lang="es-ES" altLang="es-ES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es-ES" altLang="es-ES" sz="2400" dirty="0" smtClean="0"/>
              <a:t>Son beneficiarios las personas con 65 años de edad, que pertenezcan a los tres primeros quintiles de ingresos (60% de la población) y que acrediten residencia, por un n° de años, según tipo de pensión.</a:t>
            </a:r>
          </a:p>
          <a:p>
            <a:pPr eaLnBrk="1" hangingPunct="1">
              <a:lnSpc>
                <a:spcPct val="80000"/>
              </a:lnSpc>
            </a:pPr>
            <a:endParaRPr lang="es-ES" alt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35104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C2429-333E-604C-9DB0-7C6D0150F7DE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ambria"/>
                <a:cs typeface="Cambria"/>
              </a:rPr>
              <a:t>Montos de Futuras Pensiones </a:t>
            </a: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/>
            </a:r>
            <a:b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</a:b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/>
            </a:r>
            <a:b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</a:br>
            <a:r>
              <a:rPr lang="es-ES" sz="22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Pensiones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Efectivas 2007-2014 (Medianas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200" dirty="0"/>
          </a:p>
        </p:txBody>
      </p:sp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8280920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nillo 1"/>
          <p:cNvSpPr/>
          <p:nvPr/>
        </p:nvSpPr>
        <p:spPr>
          <a:xfrm>
            <a:off x="5724128" y="5203555"/>
            <a:ext cx="2736304" cy="817733"/>
          </a:xfrm>
          <a:prstGeom prst="donut">
            <a:avLst>
              <a:gd name="adj" fmla="val 13636"/>
            </a:avLst>
          </a:prstGeom>
          <a:solidFill>
            <a:srgbClr val="FF0000">
              <a:alpha val="98000"/>
            </a:srgbClr>
          </a:solidFill>
          <a:ln w="31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prstClr val="black"/>
                </a:solidFill>
              </a:rPr>
              <a:t>US $650 aprox 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3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77800" y="764704"/>
            <a:ext cx="8851900" cy="1296144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Tasas de Reemplazo Efectivas 2007-2014 (Medianas</a:t>
            </a: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s-ES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nillo 1"/>
          <p:cNvSpPr/>
          <p:nvPr/>
        </p:nvSpPr>
        <p:spPr>
          <a:xfrm>
            <a:off x="5940152" y="5203555"/>
            <a:ext cx="2664296" cy="817733"/>
          </a:xfrm>
          <a:prstGeom prst="donut">
            <a:avLst>
              <a:gd name="adj" fmla="val 13636"/>
            </a:avLst>
          </a:prstGeom>
          <a:solidFill>
            <a:srgbClr val="FF0000">
              <a:alpha val="98000"/>
            </a:srgbClr>
          </a:solidFill>
          <a:ln w="31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prstClr val="black"/>
                </a:solidFill>
              </a:rPr>
              <a:t>US $650 aprox </a:t>
            </a:r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490788"/>
            <a:ext cx="849694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C2429-333E-604C-9DB0-7C6D0150F7DE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69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C2429-333E-604C-9DB0-7C6D0150F7DE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64807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  <a:latin typeface="Cambria"/>
                <a:ea typeface="+mj-ea"/>
                <a:cs typeface="Cambria"/>
              </a:rPr>
              <a:t>Tasas de Reemplazo Proyectadas 2025-2035 (Medianas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Cambria"/>
                <a:ea typeface="+mj-ea"/>
                <a:cs typeface="Cambria"/>
              </a:rPr>
              <a:t>)</a:t>
            </a:r>
            <a:b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Cambria"/>
                <a:ea typeface="+mj-ea"/>
                <a:cs typeface="Cambria"/>
              </a:rPr>
            </a:br>
            <a:endParaRPr lang="es-ES" sz="2200" dirty="0">
              <a:solidFill>
                <a:schemeClr val="accent2">
                  <a:lumMod val="75000"/>
                </a:schemeClr>
              </a:solidFill>
              <a:latin typeface="Cambria"/>
              <a:ea typeface="+mj-ea"/>
              <a:cs typeface="Cambria"/>
            </a:endParaRPr>
          </a:p>
        </p:txBody>
      </p:sp>
      <p:sp>
        <p:nvSpPr>
          <p:cNvPr id="7" name="Anillo 6"/>
          <p:cNvSpPr/>
          <p:nvPr/>
        </p:nvSpPr>
        <p:spPr>
          <a:xfrm>
            <a:off x="6300192" y="5173541"/>
            <a:ext cx="2318875" cy="775739"/>
          </a:xfrm>
          <a:prstGeom prst="donut">
            <a:avLst>
              <a:gd name="adj" fmla="val 13636"/>
            </a:avLst>
          </a:prstGeom>
          <a:solidFill>
            <a:srgbClr val="FF0000">
              <a:alpha val="98000"/>
            </a:srgbClr>
          </a:solidFill>
          <a:ln w="63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3162"/>
            <a:ext cx="8568952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122" y="5317728"/>
            <a:ext cx="20050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11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écnico">
    <a:fillStyleLst>
      <a:solidFill>
        <a:schemeClr val="phClr"/>
      </a:solidFill>
      <a:gradFill rotWithShape="1">
        <a:gsLst>
          <a:gs pos="0">
            <a:schemeClr val="phClr">
              <a:tint val="1000"/>
            </a:schemeClr>
          </a:gs>
          <a:gs pos="68000">
            <a:schemeClr val="phClr">
              <a:tint val="77000"/>
            </a:schemeClr>
          </a:gs>
          <a:gs pos="81000">
            <a:schemeClr val="phClr">
              <a:tint val="79000"/>
            </a:schemeClr>
          </a:gs>
          <a:gs pos="86000">
            <a:schemeClr val="phClr">
              <a:tint val="73000"/>
            </a:schemeClr>
          </a:gs>
          <a:gs pos="100000">
            <a:schemeClr val="phClr">
              <a:tint val="35000"/>
            </a:schemeClr>
          </a:gs>
        </a:gsLst>
        <a:lin ang="5400000" scaled="1"/>
      </a:gradFill>
      <a:gradFill rotWithShape="1">
        <a:gsLst>
          <a:gs pos="0">
            <a:schemeClr val="phClr">
              <a:tint val="73000"/>
              <a:satMod val="150000"/>
            </a:schemeClr>
          </a:gs>
          <a:gs pos="25000">
            <a:schemeClr val="phClr">
              <a:tint val="96000"/>
              <a:shade val="80000"/>
              <a:satMod val="105000"/>
            </a:schemeClr>
          </a:gs>
          <a:gs pos="38000">
            <a:schemeClr val="phClr">
              <a:tint val="96000"/>
              <a:shade val="59000"/>
              <a:satMod val="120000"/>
            </a:schemeClr>
          </a:gs>
          <a:gs pos="55000">
            <a:schemeClr val="phClr">
              <a:shade val="57000"/>
              <a:satMod val="120000"/>
            </a:schemeClr>
          </a:gs>
          <a:gs pos="80000">
            <a:schemeClr val="phClr">
              <a:shade val="56000"/>
              <a:satMod val="145000"/>
            </a:schemeClr>
          </a:gs>
          <a:gs pos="88000">
            <a:schemeClr val="phClr">
              <a:shade val="63000"/>
              <a:satMod val="160000"/>
            </a:schemeClr>
          </a:gs>
          <a:gs pos="100000">
            <a:schemeClr val="phClr">
              <a:tint val="99555"/>
              <a:satMod val="155000"/>
            </a:schemeClr>
          </a:gs>
        </a:gsLst>
        <a:lin ang="5400000" scaled="1"/>
      </a:gradFill>
    </a:fillStyleLst>
    <a:lnStyleLst>
      <a:ln w="9525" cap="flat" cmpd="sng" algn="ctr">
        <a:solidFill>
          <a:schemeClr val="phClr">
            <a:shade val="60000"/>
            <a:satMod val="300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00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6200">
            <a:schemeClr val="phClr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phClr">
              <a:shade val="30000"/>
              <a:satMod val="2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écnico">
    <a:fillStyleLst>
      <a:solidFill>
        <a:schemeClr val="phClr"/>
      </a:solidFill>
      <a:gradFill rotWithShape="1">
        <a:gsLst>
          <a:gs pos="0">
            <a:schemeClr val="phClr">
              <a:tint val="1000"/>
            </a:schemeClr>
          </a:gs>
          <a:gs pos="68000">
            <a:schemeClr val="phClr">
              <a:tint val="77000"/>
            </a:schemeClr>
          </a:gs>
          <a:gs pos="81000">
            <a:schemeClr val="phClr">
              <a:tint val="79000"/>
            </a:schemeClr>
          </a:gs>
          <a:gs pos="86000">
            <a:schemeClr val="phClr">
              <a:tint val="73000"/>
            </a:schemeClr>
          </a:gs>
          <a:gs pos="100000">
            <a:schemeClr val="phClr">
              <a:tint val="35000"/>
            </a:schemeClr>
          </a:gs>
        </a:gsLst>
        <a:lin ang="5400000" scaled="1"/>
      </a:gradFill>
      <a:gradFill rotWithShape="1">
        <a:gsLst>
          <a:gs pos="0">
            <a:schemeClr val="phClr">
              <a:tint val="73000"/>
              <a:satMod val="150000"/>
            </a:schemeClr>
          </a:gs>
          <a:gs pos="25000">
            <a:schemeClr val="phClr">
              <a:tint val="96000"/>
              <a:shade val="80000"/>
              <a:satMod val="105000"/>
            </a:schemeClr>
          </a:gs>
          <a:gs pos="38000">
            <a:schemeClr val="phClr">
              <a:tint val="96000"/>
              <a:shade val="59000"/>
              <a:satMod val="120000"/>
            </a:schemeClr>
          </a:gs>
          <a:gs pos="55000">
            <a:schemeClr val="phClr">
              <a:shade val="57000"/>
              <a:satMod val="120000"/>
            </a:schemeClr>
          </a:gs>
          <a:gs pos="80000">
            <a:schemeClr val="phClr">
              <a:shade val="56000"/>
              <a:satMod val="145000"/>
            </a:schemeClr>
          </a:gs>
          <a:gs pos="88000">
            <a:schemeClr val="phClr">
              <a:shade val="63000"/>
              <a:satMod val="160000"/>
            </a:schemeClr>
          </a:gs>
          <a:gs pos="100000">
            <a:schemeClr val="phClr">
              <a:tint val="99555"/>
              <a:satMod val="155000"/>
            </a:schemeClr>
          </a:gs>
        </a:gsLst>
        <a:lin ang="5400000" scaled="1"/>
      </a:gradFill>
    </a:fillStyleLst>
    <a:lnStyleLst>
      <a:ln w="9525" cap="flat" cmpd="sng" algn="ctr">
        <a:solidFill>
          <a:schemeClr val="phClr">
            <a:shade val="60000"/>
            <a:satMod val="300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00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6200">
            <a:schemeClr val="phClr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phClr">
              <a:shade val="30000"/>
              <a:satMod val="2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écnico">
    <a:fillStyleLst>
      <a:solidFill>
        <a:schemeClr val="phClr"/>
      </a:solidFill>
      <a:gradFill rotWithShape="1">
        <a:gsLst>
          <a:gs pos="0">
            <a:schemeClr val="phClr">
              <a:tint val="1000"/>
            </a:schemeClr>
          </a:gs>
          <a:gs pos="68000">
            <a:schemeClr val="phClr">
              <a:tint val="77000"/>
            </a:schemeClr>
          </a:gs>
          <a:gs pos="81000">
            <a:schemeClr val="phClr">
              <a:tint val="79000"/>
            </a:schemeClr>
          </a:gs>
          <a:gs pos="86000">
            <a:schemeClr val="phClr">
              <a:tint val="73000"/>
            </a:schemeClr>
          </a:gs>
          <a:gs pos="100000">
            <a:schemeClr val="phClr">
              <a:tint val="35000"/>
            </a:schemeClr>
          </a:gs>
        </a:gsLst>
        <a:lin ang="5400000" scaled="1"/>
      </a:gradFill>
      <a:gradFill rotWithShape="1">
        <a:gsLst>
          <a:gs pos="0">
            <a:schemeClr val="phClr">
              <a:tint val="73000"/>
              <a:satMod val="150000"/>
            </a:schemeClr>
          </a:gs>
          <a:gs pos="25000">
            <a:schemeClr val="phClr">
              <a:tint val="96000"/>
              <a:shade val="80000"/>
              <a:satMod val="105000"/>
            </a:schemeClr>
          </a:gs>
          <a:gs pos="38000">
            <a:schemeClr val="phClr">
              <a:tint val="96000"/>
              <a:shade val="59000"/>
              <a:satMod val="120000"/>
            </a:schemeClr>
          </a:gs>
          <a:gs pos="55000">
            <a:schemeClr val="phClr">
              <a:shade val="57000"/>
              <a:satMod val="120000"/>
            </a:schemeClr>
          </a:gs>
          <a:gs pos="80000">
            <a:schemeClr val="phClr">
              <a:shade val="56000"/>
              <a:satMod val="145000"/>
            </a:schemeClr>
          </a:gs>
          <a:gs pos="88000">
            <a:schemeClr val="phClr">
              <a:shade val="63000"/>
              <a:satMod val="160000"/>
            </a:schemeClr>
          </a:gs>
          <a:gs pos="100000">
            <a:schemeClr val="phClr">
              <a:tint val="99555"/>
              <a:satMod val="155000"/>
            </a:schemeClr>
          </a:gs>
        </a:gsLst>
        <a:lin ang="5400000" scaled="1"/>
      </a:gradFill>
    </a:fillStyleLst>
    <a:lnStyleLst>
      <a:ln w="9525" cap="flat" cmpd="sng" algn="ctr">
        <a:solidFill>
          <a:schemeClr val="phClr">
            <a:shade val="60000"/>
            <a:satMod val="300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00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6200">
            <a:schemeClr val="phClr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phClr">
              <a:shade val="30000"/>
              <a:satMod val="2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écnico">
    <a:fillStyleLst>
      <a:solidFill>
        <a:schemeClr val="phClr"/>
      </a:solidFill>
      <a:gradFill rotWithShape="1">
        <a:gsLst>
          <a:gs pos="0">
            <a:schemeClr val="phClr">
              <a:tint val="1000"/>
            </a:schemeClr>
          </a:gs>
          <a:gs pos="68000">
            <a:schemeClr val="phClr">
              <a:tint val="77000"/>
            </a:schemeClr>
          </a:gs>
          <a:gs pos="81000">
            <a:schemeClr val="phClr">
              <a:tint val="79000"/>
            </a:schemeClr>
          </a:gs>
          <a:gs pos="86000">
            <a:schemeClr val="phClr">
              <a:tint val="73000"/>
            </a:schemeClr>
          </a:gs>
          <a:gs pos="100000">
            <a:schemeClr val="phClr">
              <a:tint val="35000"/>
            </a:schemeClr>
          </a:gs>
        </a:gsLst>
        <a:lin ang="5400000" scaled="1"/>
      </a:gradFill>
      <a:gradFill rotWithShape="1">
        <a:gsLst>
          <a:gs pos="0">
            <a:schemeClr val="phClr">
              <a:tint val="73000"/>
              <a:satMod val="150000"/>
            </a:schemeClr>
          </a:gs>
          <a:gs pos="25000">
            <a:schemeClr val="phClr">
              <a:tint val="96000"/>
              <a:shade val="80000"/>
              <a:satMod val="105000"/>
            </a:schemeClr>
          </a:gs>
          <a:gs pos="38000">
            <a:schemeClr val="phClr">
              <a:tint val="96000"/>
              <a:shade val="59000"/>
              <a:satMod val="120000"/>
            </a:schemeClr>
          </a:gs>
          <a:gs pos="55000">
            <a:schemeClr val="phClr">
              <a:shade val="57000"/>
              <a:satMod val="120000"/>
            </a:schemeClr>
          </a:gs>
          <a:gs pos="80000">
            <a:schemeClr val="phClr">
              <a:shade val="56000"/>
              <a:satMod val="145000"/>
            </a:schemeClr>
          </a:gs>
          <a:gs pos="88000">
            <a:schemeClr val="phClr">
              <a:shade val="63000"/>
              <a:satMod val="160000"/>
            </a:schemeClr>
          </a:gs>
          <a:gs pos="100000">
            <a:schemeClr val="phClr">
              <a:tint val="99555"/>
              <a:satMod val="155000"/>
            </a:schemeClr>
          </a:gs>
        </a:gsLst>
        <a:lin ang="5400000" scaled="1"/>
      </a:gradFill>
    </a:fillStyleLst>
    <a:lnStyleLst>
      <a:ln w="9525" cap="flat" cmpd="sng" algn="ctr">
        <a:solidFill>
          <a:schemeClr val="phClr">
            <a:shade val="60000"/>
            <a:satMod val="300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00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6200">
            <a:schemeClr val="phClr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phClr">
              <a:shade val="30000"/>
              <a:satMod val="2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567</TotalTime>
  <Words>1775</Words>
  <Application>Microsoft Office PowerPoint</Application>
  <PresentationFormat>Presentación en pantalla (4:3)</PresentationFormat>
  <Paragraphs>258</Paragraphs>
  <Slides>41</Slides>
  <Notes>41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Concurrencia</vt:lpstr>
      <vt:lpstr>Presentación de PowerPoint</vt:lpstr>
      <vt:lpstr>Temario</vt:lpstr>
      <vt:lpstr>Presentación de PowerPoint</vt:lpstr>
      <vt:lpstr>Diagnóstico</vt:lpstr>
      <vt:lpstr>Régimen de Capitalización, RCI</vt:lpstr>
      <vt:lpstr>RPS: PILAR SOLIDARIO </vt:lpstr>
      <vt:lpstr>Montos de Futuras Pensiones   Pensiones Efectivas 2007-2014 (Medianas)  </vt:lpstr>
      <vt:lpstr>Tasas de Reemplazo Efectivas 2007-2014 (Medianas)   </vt:lpstr>
      <vt:lpstr>Tasas de Reemplazo Proyectadas 2025-2035 (Medianas) </vt:lpstr>
      <vt:lpstr>Pilar Solidario </vt:lpstr>
      <vt:lpstr>Las mujeres y las pensiones</vt:lpstr>
      <vt:lpstr>Causas</vt:lpstr>
      <vt:lpstr>Presentación de PowerPoint</vt:lpstr>
      <vt:lpstr>Pirámide poblacional</vt:lpstr>
      <vt:lpstr>Pirámide poblacional</vt:lpstr>
      <vt:lpstr>Pirámide poblacional</vt:lpstr>
      <vt:lpstr>Pirámide poblacional</vt:lpstr>
      <vt:lpstr>Presentación de PowerPoint</vt:lpstr>
      <vt:lpstr>Presentación de PowerPoint</vt:lpstr>
      <vt:lpstr>Comisión Asesora Presidencial sobre el Sistema de Pensiones</vt:lpstr>
      <vt:lpstr>Funciones de la Comisión (1) </vt:lpstr>
      <vt:lpstr>Principales hitos:  Participación Ciudadana</vt:lpstr>
      <vt:lpstr>Presentación de PowerPoint</vt:lpstr>
      <vt:lpstr>Presentación de PowerPoint</vt:lpstr>
      <vt:lpstr>   ¿Que Opinan las personas?</vt:lpstr>
      <vt:lpstr>¿Qué tan de acuerdo o en desacuerdo está usted con la frase: "Las pensiones que entrega el Sistema de AFP alcanzan a financiar un nivel de vida adecuado"?</vt:lpstr>
      <vt:lpstr>Diversos aspectos del Sistema de Pensiones ¿Qué tan de acuerdo se encuentra usted con las siguientes afirmaciones? Utilice una escala de 1 a 10, en la cual 1 corresponde a Nada de acuerdo y 10 es Muy de acuerdo</vt:lpstr>
      <vt:lpstr>Presentación de PowerPoint</vt:lpstr>
      <vt:lpstr>Propuestas Globales</vt:lpstr>
      <vt:lpstr>Propuesta Global A (síntesis)</vt:lpstr>
      <vt:lpstr>Propuesta Global B</vt:lpstr>
      <vt:lpstr>Propuesta Global C</vt:lpstr>
      <vt:lpstr>Recomendaciones específicas+</vt:lpstr>
      <vt:lpstr>2015 – 2016 ¿Qué ha pasado?</vt:lpstr>
      <vt:lpstr> AFP estatal </vt:lpstr>
      <vt:lpstr>Características Generales   </vt:lpstr>
      <vt:lpstr>Presentación de PowerPoint</vt:lpstr>
      <vt:lpstr>Presidenta Bachelet: 09.08.2016 </vt:lpstr>
      <vt:lpstr>Presentación de PowerPoint</vt:lpstr>
      <vt:lpstr>Presidenta Bachelet: 09.08.2016 (3)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Hugo Cifuentes</dc:creator>
  <cp:lastModifiedBy>Veronica</cp:lastModifiedBy>
  <cp:revision>48</cp:revision>
  <cp:lastPrinted>2016-12-01T20:29:36Z</cp:lastPrinted>
  <dcterms:created xsi:type="dcterms:W3CDTF">2016-11-08T13:39:36Z</dcterms:created>
  <dcterms:modified xsi:type="dcterms:W3CDTF">2016-12-01T20:29:57Z</dcterms:modified>
</cp:coreProperties>
</file>