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0" r:id="rId4"/>
    <p:sldId id="261" r:id="rId5"/>
    <p:sldId id="262" r:id="rId6"/>
    <p:sldId id="268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noProof="0" smtClean="0"/>
              <a:t>Clique para editar os estilos do texto mestre</a:t>
            </a:r>
          </a:p>
          <a:p>
            <a:pPr lvl="1"/>
            <a:r>
              <a:rPr lang="pt-BR" altLang="pt-BR" noProof="0" smtClean="0"/>
              <a:t>Segundo nível</a:t>
            </a:r>
          </a:p>
          <a:p>
            <a:pPr lvl="2"/>
            <a:r>
              <a:rPr lang="pt-BR" altLang="pt-BR" noProof="0" smtClean="0"/>
              <a:t>Terceiro nível</a:t>
            </a:r>
          </a:p>
          <a:p>
            <a:pPr lvl="3"/>
            <a:r>
              <a:rPr lang="pt-BR" altLang="pt-BR" noProof="0" smtClean="0"/>
              <a:t>Quarto nível</a:t>
            </a:r>
          </a:p>
          <a:p>
            <a:pPr lvl="4"/>
            <a:r>
              <a:rPr lang="pt-BR" altLang="pt-BR" noProof="0" smtClean="0"/>
              <a:t>Quinto nível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BDF6B33-526B-4BD1-ABB9-7B7BF94FE1D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24998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24998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499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75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Frutiger 75 Black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Frutiger 75 Black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Frutiger 75 Black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Frutiger 75 Black" pitchFamily="50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Frutiger 75 Black" pitchFamily="5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Frutiger 75 Black" pitchFamily="5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Frutiger 75 Black" pitchFamily="5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Frutiger 75 Black" pitchFamily="5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lbino.alvarez@ipea.gov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1763713" y="1773238"/>
            <a:ext cx="583247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altLang="pt-BR" sz="4000">
                <a:solidFill>
                  <a:schemeClr val="accent2"/>
                </a:solidFill>
              </a:rPr>
              <a:t>Subcomissão Temporária de Resíduos Sólidos</a:t>
            </a:r>
          </a:p>
          <a:p>
            <a:pPr algn="ctr"/>
            <a:r>
              <a:rPr lang="pt-BR" altLang="pt-BR" sz="4000">
                <a:solidFill>
                  <a:schemeClr val="accent2"/>
                </a:solidFill>
              </a:rPr>
              <a:t>Senado Federal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755650" y="4652963"/>
            <a:ext cx="7704138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pt-BR" altLang="pt-BR" b="1">
                <a:solidFill>
                  <a:schemeClr val="accent2"/>
                </a:solidFill>
                <a:latin typeface="Frutiger 55 Roman" pitchFamily="34" charset="0"/>
              </a:rPr>
              <a:t>Ipea - Instituto de Pesquisa Econômica Aplicada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pt-BR" altLang="pt-BR">
              <a:solidFill>
                <a:schemeClr val="accent2"/>
              </a:solidFill>
              <a:latin typeface="Frutiger 55 Roman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pt-BR" altLang="pt-BR" sz="2000" b="1">
                <a:solidFill>
                  <a:schemeClr val="accent2"/>
                </a:solidFill>
                <a:latin typeface="Frutiger 55 Roman" pitchFamily="34" charset="0"/>
              </a:rPr>
              <a:t>Albino Rodrigues Alvarez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pt-BR" altLang="pt-BR" sz="1600" b="1">
              <a:solidFill>
                <a:schemeClr val="accent2"/>
              </a:solidFill>
              <a:latin typeface="Frutiger 55 Roman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pt-BR" altLang="pt-BR" sz="1600" b="1">
              <a:solidFill>
                <a:schemeClr val="accent2"/>
              </a:solidFill>
              <a:latin typeface="Frutiger 55 Roman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pt-BR" altLang="pt-BR" sz="2000" b="1">
                <a:solidFill>
                  <a:schemeClr val="accent2"/>
                </a:solidFill>
                <a:latin typeface="Frutiger 55 Roman" pitchFamily="34" charset="0"/>
              </a:rPr>
              <a:t>Brasília, 19 de março de 2014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pt-BR" altLang="pt-BR" sz="2000" b="1">
              <a:solidFill>
                <a:schemeClr val="accent2"/>
              </a:solidFill>
              <a:latin typeface="Frutiger 55 Roman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>
                <a:hlinkClick r:id="rId2"/>
              </a:rPr>
              <a:t>albino.alvarez@ipea.gov.br</a:t>
            </a:r>
            <a:endParaRPr lang="pt-BR" altLang="pt-BR" smtClean="0"/>
          </a:p>
          <a:p>
            <a:pPr eaLnBrk="1" hangingPunct="1"/>
            <a:r>
              <a:rPr lang="pt-BR" altLang="pt-BR" smtClean="0"/>
              <a:t>3315-5013</a:t>
            </a:r>
          </a:p>
          <a:p>
            <a:pPr eaLnBrk="1" hangingPunct="1"/>
            <a:endParaRPr lang="pt-BR" altLang="pt-BR" smtClean="0"/>
          </a:p>
          <a:p>
            <a:pPr eaLnBrk="1" hangingPunct="1"/>
            <a:r>
              <a:rPr lang="pt-BR" altLang="pt-BR" smtClean="0"/>
              <a:t>Obrigado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Plano Nacional de Resíduos Sólidos - Atividades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altLang="pt-BR" smtClean="0"/>
              <a:t>Atividade do Ipea:</a:t>
            </a:r>
          </a:p>
          <a:p>
            <a:pPr eaLnBrk="1" hangingPunct="1">
              <a:buFontTx/>
              <a:buNone/>
            </a:pPr>
            <a:r>
              <a:rPr lang="pt-BR" altLang="pt-BR" smtClean="0"/>
              <a:t>14 diagnósticos setoriais em subsídio à elaboração do plano</a:t>
            </a:r>
          </a:p>
          <a:p>
            <a:pPr eaLnBrk="1" hangingPunct="1">
              <a:buFontTx/>
              <a:buNone/>
            </a:pPr>
            <a:r>
              <a:rPr lang="pt-BR" altLang="pt-BR" smtClean="0"/>
              <a:t>Apresentação em audiências públicas</a:t>
            </a:r>
          </a:p>
          <a:p>
            <a:pPr eaLnBrk="1" hangingPunct="1">
              <a:buFontTx/>
              <a:buNone/>
            </a:pPr>
            <a:r>
              <a:rPr lang="pt-BR" altLang="pt-BR" smtClean="0"/>
              <a:t>Acompanhamento da implementação do PNRS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7283450" cy="1143000"/>
          </a:xfrm>
        </p:spPr>
        <p:txBody>
          <a:bodyPr/>
          <a:lstStyle/>
          <a:p>
            <a:pPr eaLnBrk="1" hangingPunct="1"/>
            <a:r>
              <a:rPr lang="pt-BR" altLang="pt-BR" smtClean="0"/>
              <a:t>Plano Nacional de Resíduos Sólidos-Diagnóstico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altLang="pt-BR" smtClean="0"/>
              <a:t>Situação precária </a:t>
            </a:r>
          </a:p>
          <a:p>
            <a:pPr eaLnBrk="1" hangingPunct="1">
              <a:buFontTx/>
              <a:buNone/>
            </a:pPr>
            <a:r>
              <a:rPr lang="pt-BR" altLang="pt-BR" smtClean="0"/>
              <a:t>90% da coleta urbana é realizada</a:t>
            </a:r>
          </a:p>
          <a:p>
            <a:pPr eaLnBrk="1" hangingPunct="1">
              <a:buFontTx/>
              <a:buNone/>
            </a:pPr>
            <a:r>
              <a:rPr lang="pt-BR" altLang="pt-BR" smtClean="0"/>
              <a:t>Reciclagem concentrada em alguns itens</a:t>
            </a:r>
          </a:p>
          <a:p>
            <a:pPr eaLnBrk="1" hangingPunct="1">
              <a:buFontTx/>
              <a:buNone/>
            </a:pPr>
            <a:r>
              <a:rPr lang="pt-BR" altLang="pt-BR" smtClean="0"/>
              <a:t>Compostagem, coleta seletiva incipientes</a:t>
            </a:r>
          </a:p>
          <a:p>
            <a:pPr eaLnBrk="1" hangingPunct="1">
              <a:buFontTx/>
              <a:buNone/>
            </a:pPr>
            <a:r>
              <a:rPr lang="pt-BR" altLang="pt-BR" smtClean="0"/>
              <a:t>Disposição final: Cerca de metade do volume disposto inadequadamente</a:t>
            </a:r>
          </a:p>
          <a:p>
            <a:pPr eaLnBrk="1" hangingPunct="1">
              <a:buFontTx/>
              <a:buNone/>
            </a:pPr>
            <a:r>
              <a:rPr lang="pt-BR" altLang="pt-BR" smtClean="0"/>
              <a:t>Grande disparidade nacional: Sul e Sudeste 90% dos municípios sem lixão, o inverso nas outras regiões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Plano Nacional de Resíduos Sólidos-Diagnóstico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pt-BR" altLang="pt-BR" smtClean="0"/>
              <a:t>Disparidade não só regional como também quanto ao porte dos municípios (quanto menos populoso o município mais provável que conte com lixão).</a:t>
            </a:r>
          </a:p>
          <a:p>
            <a:pPr marL="0" indent="0" eaLnBrk="1" hangingPunct="1">
              <a:buFontTx/>
              <a:buNone/>
            </a:pPr>
            <a:r>
              <a:rPr lang="pt-BR" altLang="pt-BR" smtClean="0"/>
              <a:t>Alguns setores: saúde, construção civil, resíduos industriais já objeto de ação com resultados insuficientes.</a:t>
            </a:r>
          </a:p>
          <a:p>
            <a:pPr marL="0" indent="0" eaLnBrk="1" hangingPunct="1">
              <a:buFontTx/>
              <a:buNone/>
            </a:pPr>
            <a:r>
              <a:rPr lang="pt-BR" altLang="pt-BR" smtClean="0"/>
              <a:t>A lei é moderna, bem redigida, sem reparos, mas estaremos a altura da sua implantação?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Plano Nacional de Resíduos Sólidos:balanço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pt-BR" altLang="pt-BR" dirty="0" smtClean="0"/>
              <a:t>Apesar do esforço e avanços inegáveis, não estivemos à altura da ambição plasmada na lei 12305.</a:t>
            </a:r>
          </a:p>
          <a:p>
            <a:pPr marL="0" indent="0" eaLnBrk="1" hangingPunct="1">
              <a:buFontTx/>
              <a:buNone/>
              <a:defRPr/>
            </a:pPr>
            <a:r>
              <a:rPr lang="pt-BR" altLang="pt-BR" dirty="0" smtClean="0"/>
              <a:t>Iniciativas de coleta seletiva aumentaram significativamente(mais da metade dos municípios); cooperativas de catadores se multiplicaram; grande exposição e discussão</a:t>
            </a:r>
          </a:p>
          <a:p>
            <a:pPr marL="0" indent="0" eaLnBrk="1" hangingPunct="1">
              <a:buFontTx/>
              <a:buNone/>
              <a:defRPr/>
            </a:pPr>
            <a:r>
              <a:rPr lang="pt-BR" altLang="pt-BR" dirty="0" smtClean="0"/>
              <a:t>Avanço na disposição final a passos muito lentos</a:t>
            </a:r>
          </a:p>
          <a:p>
            <a:pPr eaLnBrk="1" hangingPunct="1">
              <a:defRPr/>
            </a:pPr>
            <a:endParaRPr lang="pt-BR" altLang="pt-B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z="3200" smtClean="0"/>
              <a:t>Plano Nacional de Resíduos Sólidos:proposta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pt-BR" altLang="pt-BR" smtClean="0"/>
              <a:t>Não parece eficaz a simples extensão de prazos. </a:t>
            </a:r>
          </a:p>
          <a:p>
            <a:pPr marL="0" indent="0" eaLnBrk="1" hangingPunct="1">
              <a:buFontTx/>
              <a:buNone/>
            </a:pPr>
            <a:r>
              <a:rPr lang="pt-BR" altLang="pt-BR" smtClean="0"/>
              <a:t>Sugestão: exercício da lei em sua integralidade</a:t>
            </a:r>
          </a:p>
          <a:p>
            <a:pPr marL="0" indent="0" eaLnBrk="1" hangingPunct="1">
              <a:buFontTx/>
              <a:buNone/>
            </a:pPr>
            <a:r>
              <a:rPr lang="pt-BR" altLang="pt-BR" sz="1800" b="1" smtClean="0"/>
              <a:t>Art.6º. (princípios)</a:t>
            </a:r>
          </a:p>
          <a:p>
            <a:pPr marL="0" indent="0" eaLnBrk="1" hangingPunct="1">
              <a:buFontTx/>
              <a:buNone/>
            </a:pPr>
            <a:r>
              <a:rPr lang="pt-BR" altLang="pt-BR" sz="1800" b="1" smtClean="0"/>
              <a:t>VI-cooperação entre diversas esferas do poder público, o setor empresarial e demais segmentos da sociedade</a:t>
            </a:r>
          </a:p>
          <a:p>
            <a:pPr marL="0" indent="0" eaLnBrk="1" hangingPunct="1">
              <a:buFontTx/>
              <a:buNone/>
            </a:pPr>
            <a:r>
              <a:rPr lang="pt-BR" altLang="pt-BR" sz="1800" b="1" smtClean="0"/>
              <a:t>IX- o respeito às diversidades locais e regionais</a:t>
            </a:r>
          </a:p>
          <a:p>
            <a:pPr marL="0" indent="0" eaLnBrk="1" hangingPunct="1">
              <a:buFontTx/>
              <a:buNone/>
            </a:pPr>
            <a:r>
              <a:rPr lang="pt-BR" altLang="pt-BR" sz="1800" b="1" smtClean="0"/>
              <a:t>XI- a razoabilidade e a proporcionalidade</a:t>
            </a:r>
          </a:p>
          <a:p>
            <a:pPr marL="0" indent="0" eaLnBrk="1" hangingPunct="1">
              <a:buFontTx/>
              <a:buNone/>
            </a:pPr>
            <a:r>
              <a:rPr lang="pt-BR" altLang="pt-BR" sz="1800" b="1" smtClean="0"/>
              <a:t>Art. 8º. (instrumentos)</a:t>
            </a:r>
          </a:p>
          <a:p>
            <a:pPr marL="0" indent="0" eaLnBrk="1" hangingPunct="1">
              <a:buFontTx/>
              <a:buNone/>
            </a:pPr>
            <a:r>
              <a:rPr lang="pt-BR" altLang="pt-BR" sz="1800" b="1" smtClean="0"/>
              <a:t>I- planos de resíduos sólidos</a:t>
            </a:r>
          </a:p>
          <a:p>
            <a:pPr marL="0" indent="0" eaLnBrk="1" hangingPunct="1">
              <a:buFontTx/>
              <a:buNone/>
            </a:pPr>
            <a:r>
              <a:rPr lang="pt-BR" altLang="pt-BR" sz="1800" b="1" smtClean="0"/>
              <a:t>IX- os incentivos fiscais, financeiros e creditícios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Plano Nacional de Resíduos Sólidos:propostas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pt-BR" altLang="pt-BR" smtClean="0"/>
              <a:t>O dispositivo do art.54 foi sempre inalcançável- desproporção meios e fins</a:t>
            </a:r>
          </a:p>
          <a:p>
            <a:pPr marL="0" indent="0" eaLnBrk="1" hangingPunct="1">
              <a:buFontTx/>
              <a:buNone/>
            </a:pPr>
            <a:r>
              <a:rPr lang="pt-BR" altLang="pt-BR" smtClean="0"/>
              <a:t>Obstáculos de natureza institucional 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Decreto do plano nacional e elaboração dos estaduais e em especial dos municipais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Processo de constituição e operação dos consórcios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Sobrecarga sobre o gestor público municipal</a:t>
            </a:r>
          </a:p>
          <a:p>
            <a:pPr marL="0" indent="0" eaLnBrk="1" hangingPunct="1">
              <a:buFontTx/>
              <a:buNone/>
            </a:pPr>
            <a:r>
              <a:rPr lang="pt-BR" altLang="pt-BR" smtClean="0"/>
              <a:t>Obstáculos de natureza técnica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Custo de operação de aterros função inversa do seu tamanho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Distâncias envolvidas e precariedade das infraestruturas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Diversidade de paisagens: notadamente Amazônia e Semiárido 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Disponibilidade de pessoal técnico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Plano Nacional de Resíduos Sólidos:propostas</a:t>
            </a:r>
          </a:p>
        </p:txBody>
      </p:sp>
      <p:sp>
        <p:nvSpPr>
          <p:cNvPr id="921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pt-BR" altLang="pt-BR" sz="2000" smtClean="0"/>
              <a:t>Efetiva cooperação dos entes federativos: créditos e financiamento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Atentar para particularidades municipais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A principal: o tamanho do município, estabelecer uma linha de corte que habilite algum tipo de assessoria/cuidado especial abaixo dela (custo de disposição em aterros pode ser o dobro em aterros pequenos comparados aos grandes)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Aproveitar as experiências positivas e, em especial, as negativas das regiões S/SE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Aproveitar as boas experiências, ou os esforços meritórios mesmo nas regiões mais problemáticas</a:t>
            </a:r>
          </a:p>
          <a:p>
            <a:pPr marL="0" indent="0" eaLnBrk="1" hangingPunct="1">
              <a:buFontTx/>
              <a:buNone/>
            </a:pPr>
            <a:r>
              <a:rPr lang="pt-BR" altLang="pt-BR" sz="2000" smtClean="0"/>
              <a:t>A gestão do PNRS precisa sair de Brasília de forma mais efetiva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Plano Nacional de Resíduos Sólidos:propostas</a:t>
            </a:r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Logística reversa: acordos setoriais empacados, depois de um início aparentemente estimulante</a:t>
            </a:r>
          </a:p>
          <a:p>
            <a:pPr eaLnBrk="1" hangingPunct="1"/>
            <a:r>
              <a:rPr lang="pt-BR" altLang="pt-BR" smtClean="0"/>
              <a:t>Necessidade de se aprovar alguma forma de desoneração das cadeias reversas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Frutiger 75 Black"/>
        <a:ea typeface=""/>
        <a:cs typeface=""/>
      </a:majorFont>
      <a:minorFont>
        <a:latin typeface="Frutiger 55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508</Words>
  <Application>Microsoft Office PowerPoint</Application>
  <PresentationFormat>Apresentação na tela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Frutiger 75 Black</vt:lpstr>
      <vt:lpstr>Frutiger 55 Roman</vt:lpstr>
      <vt:lpstr>Design padrão</vt:lpstr>
      <vt:lpstr>Slide 1</vt:lpstr>
      <vt:lpstr>Plano Nacional de Resíduos Sólidos - Atividades</vt:lpstr>
      <vt:lpstr>Plano Nacional de Resíduos Sólidos-Diagnóstico</vt:lpstr>
      <vt:lpstr>Plano Nacional de Resíduos Sólidos-Diagnóstico</vt:lpstr>
      <vt:lpstr>Plano Nacional de Resíduos Sólidos:balanço</vt:lpstr>
      <vt:lpstr>Plano Nacional de Resíduos Sólidos:proposta</vt:lpstr>
      <vt:lpstr>Plano Nacional de Resíduos Sólidos:propostas</vt:lpstr>
      <vt:lpstr>Plano Nacional de Resíduos Sólidos:propostas</vt:lpstr>
      <vt:lpstr>Plano Nacional de Resíduos Sólidos:propostas</vt:lpstr>
      <vt:lpstr>Slide 10</vt:lpstr>
    </vt:vector>
  </TitlesOfParts>
  <Company>IPEA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IPEA</dc:creator>
  <cp:lastModifiedBy>mandrea</cp:lastModifiedBy>
  <cp:revision>38</cp:revision>
  <dcterms:created xsi:type="dcterms:W3CDTF">2009-06-30T16:52:26Z</dcterms:created>
  <dcterms:modified xsi:type="dcterms:W3CDTF">2014-03-19T11:29:29Z</dcterms:modified>
</cp:coreProperties>
</file>