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587" r:id="rId2"/>
    <p:sldId id="4606" r:id="rId3"/>
    <p:sldId id="4604" r:id="rId4"/>
    <p:sldId id="4607" r:id="rId5"/>
    <p:sldId id="4603" r:id="rId6"/>
    <p:sldId id="4608" r:id="rId7"/>
    <p:sldId id="4609" r:id="rId8"/>
    <p:sldId id="4597" r:id="rId9"/>
    <p:sldId id="537" r:id="rId10"/>
    <p:sldId id="538" r:id="rId11"/>
    <p:sldId id="541" r:id="rId12"/>
    <p:sldId id="4598" r:id="rId13"/>
    <p:sldId id="540" r:id="rId14"/>
    <p:sldId id="539" r:id="rId15"/>
    <p:sldId id="4599" r:id="rId16"/>
  </p:sldIdLst>
  <p:sldSz cx="12192000" cy="68580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EF8"/>
    <a:srgbClr val="E2E9F6"/>
    <a:srgbClr val="FF9900"/>
    <a:srgbClr val="FF3F3F"/>
    <a:srgbClr val="44546A"/>
    <a:srgbClr val="8FAADC"/>
    <a:srgbClr val="FFD5D5"/>
    <a:srgbClr val="FF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4601" autoAdjust="0"/>
  </p:normalViewPr>
  <p:slideViewPr>
    <p:cSldViewPr snapToGrid="0">
      <p:cViewPr varScale="1">
        <p:scale>
          <a:sx n="107" d="100"/>
          <a:sy n="107" d="100"/>
        </p:scale>
        <p:origin x="7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stiano De Lima Logrado" userId="b0a233c4-a51c-4b6a-9356-3e73d67c11bf" providerId="ADAL" clId="{9474C7BA-6B8A-486F-82E0-142CA5A2811D}"/>
    <pc:docChg chg="modSld">
      <pc:chgData name="Cristiano De Lima Logrado" userId="b0a233c4-a51c-4b6a-9356-3e73d67c11bf" providerId="ADAL" clId="{9474C7BA-6B8A-486F-82E0-142CA5A2811D}" dt="2023-11-07T11:11:22.612" v="20" actId="20577"/>
      <pc:docMkLst>
        <pc:docMk/>
      </pc:docMkLst>
      <pc:sldChg chg="modSp mod">
        <pc:chgData name="Cristiano De Lima Logrado" userId="b0a233c4-a51c-4b6a-9356-3e73d67c11bf" providerId="ADAL" clId="{9474C7BA-6B8A-486F-82E0-142CA5A2811D}" dt="2023-11-07T11:05:38.405" v="0" actId="403"/>
        <pc:sldMkLst>
          <pc:docMk/>
          <pc:sldMk cId="2121269370" sldId="4604"/>
        </pc:sldMkLst>
        <pc:spChg chg="mod">
          <ac:chgData name="Cristiano De Lima Logrado" userId="b0a233c4-a51c-4b6a-9356-3e73d67c11bf" providerId="ADAL" clId="{9474C7BA-6B8A-486F-82E0-142CA5A2811D}" dt="2023-11-07T11:05:38.405" v="0" actId="403"/>
          <ac:spMkLst>
            <pc:docMk/>
            <pc:sldMk cId="2121269370" sldId="4604"/>
            <ac:spMk id="40" creationId="{B24A6782-C462-B58C-B6FE-D48CD3703EDC}"/>
          </ac:spMkLst>
        </pc:spChg>
      </pc:sldChg>
      <pc:sldChg chg="modSp mod">
        <pc:chgData name="Cristiano De Lima Logrado" userId="b0a233c4-a51c-4b6a-9356-3e73d67c11bf" providerId="ADAL" clId="{9474C7BA-6B8A-486F-82E0-142CA5A2811D}" dt="2023-11-07T11:11:22.612" v="20" actId="20577"/>
        <pc:sldMkLst>
          <pc:docMk/>
          <pc:sldMk cId="3757850838" sldId="4609"/>
        </pc:sldMkLst>
        <pc:spChg chg="mod">
          <ac:chgData name="Cristiano De Lima Logrado" userId="b0a233c4-a51c-4b6a-9356-3e73d67c11bf" providerId="ADAL" clId="{9474C7BA-6B8A-486F-82E0-142CA5A2811D}" dt="2023-11-07T11:11:22.612" v="20" actId="20577"/>
          <ac:spMkLst>
            <pc:docMk/>
            <pc:sldMk cId="3757850838" sldId="4609"/>
            <ac:spMk id="11" creationId="{24EAC0C3-8D94-C6F1-925F-4BD47C8F030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4C584-7262-47CE-AD57-E60BD36190AD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64B85-8947-4201-8436-E210244EEB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995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5944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84A64B85-8947-4201-8436-E210244EEBB9}" type="slidenum">
              <a:rPr kumimoji="0" lang="pt-BR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pt-BR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4616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84A64B85-8947-4201-8436-E210244EEBB9}" type="slidenum">
              <a:rPr kumimoji="0" lang="pt-BR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lang="pt-BR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5476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84A64B85-8947-4201-8436-E210244EEBB9}" type="slidenum">
              <a:rPr kumimoji="0" lang="pt-BR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lang="pt-BR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7643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9;p1" descr="EM000222G-Laminas-PPT-Flow-1920x1080px_CS6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0;p1" descr="Image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454" y="5769089"/>
            <a:ext cx="1442092" cy="691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1;p1" descr="Imag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0286" y="5854840"/>
            <a:ext cx="1750429" cy="5204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5489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92BAAD-7C0A-F24B-285C-2BFB17FC1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3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CA32169-CCD7-82AB-8C07-C73A2B242D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747EA03-62C9-20DA-6F57-394361EF1D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0D498D-7067-4010-83F3-77990A22B695}" type="datetime1">
              <a:rPr lang="pt-BR" smtClean="0"/>
              <a:t>07/11/2023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2D9EECD-7A7E-E2CE-1CB1-AF6FB2100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582B0F-D68C-2EF2-C193-199AE8690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443FB8-249F-4C86-B1B6-4912D6576BCD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76069BE-4B9E-63DA-CEE1-2ACA6C6B2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44"/>
            <a:ext cx="12192000" cy="684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24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Marcadores">
  <p:cSld name="Título e Marcadore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78;p3" descr="EM000222G-Laminas-PPT-Flow-1920x1080px_CS6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9;p3" descr="Image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6545" y="2811065"/>
            <a:ext cx="2602211" cy="1248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80;p3" descr="Imag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82191" y="2965256"/>
            <a:ext cx="2948718" cy="876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599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76069BE-4B9E-63DA-CEE1-2ACA6C6B2F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92" y="0"/>
            <a:ext cx="12192000" cy="6842056"/>
          </a:xfrm>
          <a:prstGeom prst="rect">
            <a:avLst/>
          </a:prstGeom>
        </p:spPr>
      </p:pic>
      <p:sp>
        <p:nvSpPr>
          <p:cNvPr id="4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551383" y="620691"/>
            <a:ext cx="7560841" cy="1137609"/>
          </a:xfrm>
          <a:prstGeom prst="rect">
            <a:avLst/>
          </a:prstGeom>
        </p:spPr>
        <p:txBody>
          <a:bodyPr vert="horz" lIns="107263" tIns="53630" rIns="107263" bIns="53630" rtlCol="0" anchor="t">
            <a:normAutofit/>
          </a:bodyPr>
          <a:lstStyle>
            <a:lvl1pPr>
              <a:defRPr sz="3200">
                <a:solidFill>
                  <a:srgbClr val="002060"/>
                </a:solidFill>
              </a:defRPr>
            </a:lvl1pPr>
          </a:lstStyle>
          <a:p>
            <a:r>
              <a:rPr lang="pt-BR" dirty="0"/>
              <a:t>Título aqui</a:t>
            </a:r>
          </a:p>
        </p:txBody>
      </p:sp>
    </p:spTree>
    <p:extLst>
      <p:ext uri="{BB962C8B-B14F-4D97-AF65-F5344CB8AC3E}">
        <p14:creationId xmlns:p14="http://schemas.microsoft.com/office/powerpoint/2010/main" val="2110877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60;p1" descr="Imagem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5454" y="5769089"/>
            <a:ext cx="1442092" cy="691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61;p1" descr="Imagem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90286" y="5854840"/>
            <a:ext cx="1750429" cy="5204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396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2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10" Type="http://schemas.openxmlformats.org/officeDocument/2006/relationships/image" Target="../media/image26.svg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" descr="EM000222G-Laminas-PPT-Flow-1920x1080px_CS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" descr="Imag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454" y="5769089"/>
            <a:ext cx="1442092" cy="691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" descr="Imag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90286" y="5854840"/>
            <a:ext cx="1750429" cy="520422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"/>
          <p:cNvSpPr txBox="1"/>
          <p:nvPr/>
        </p:nvSpPr>
        <p:spPr>
          <a:xfrm>
            <a:off x="680562" y="2582341"/>
            <a:ext cx="6763847" cy="933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3" tIns="35713" rIns="35713" bIns="35713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D97"/>
              </a:buClr>
              <a:buSzPts val="7000"/>
              <a:buFont typeface="Arial"/>
              <a:buNone/>
              <a:tabLst/>
              <a:defRPr/>
            </a:pPr>
            <a:r>
              <a:rPr kumimoji="0" lang="pt-BR" sz="3600" b="1" i="0" u="none" strike="noStrike" kern="0" cap="none" spc="0" normalizeH="0" baseline="0" noProof="0" dirty="0">
                <a:ln>
                  <a:noFill/>
                </a:ln>
                <a:solidFill>
                  <a:srgbClr val="0F005E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Revisão Tarifária 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D97"/>
              </a:buClr>
              <a:buSzPts val="7000"/>
              <a:buFont typeface="Arial"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Companhia de Eletricidade do Amapá - CEA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7266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2F99912E-D431-C2FA-D2DF-52086B70D968}"/>
              </a:ext>
            </a:extLst>
          </p:cNvPr>
          <p:cNvCxnSpPr>
            <a:cxnSpLocks/>
          </p:cNvCxnSpPr>
          <p:nvPr/>
        </p:nvCxnSpPr>
        <p:spPr>
          <a:xfrm>
            <a:off x="-9081" y="3540635"/>
            <a:ext cx="12204000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F9CFD02-30E4-B097-5F50-544AFB674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9459" y="111091"/>
            <a:ext cx="635001" cy="299114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6443FB8-249F-4C86-B1B6-4912D6576BCD}" type="slidenum">
              <a:rPr kumimoji="0" lang="pt-BR" sz="14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lang="pt-BR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cs typeface="Arial"/>
              <a:sym typeface="Arial"/>
            </a:endParaRPr>
          </a:p>
        </p:txBody>
      </p:sp>
      <p:sp>
        <p:nvSpPr>
          <p:cNvPr id="54" name="Título 2">
            <a:extLst>
              <a:ext uri="{FF2B5EF4-FFF2-40B4-BE49-F238E27FC236}">
                <a16:creationId xmlns:a16="http://schemas.microsoft.com/office/drawing/2014/main" id="{8A585823-45CE-A5BA-8F97-44FC6B8266F9}"/>
              </a:ext>
            </a:extLst>
          </p:cNvPr>
          <p:cNvSpPr txBox="1">
            <a:spLocks/>
          </p:cNvSpPr>
          <p:nvPr/>
        </p:nvSpPr>
        <p:spPr>
          <a:xfrm>
            <a:off x="146671" y="67081"/>
            <a:ext cx="7560841" cy="455960"/>
          </a:xfrm>
          <a:prstGeom prst="rect">
            <a:avLst/>
          </a:prstGeom>
        </p:spPr>
        <p:txBody>
          <a:bodyPr vert="horz" lIns="107263" tIns="53630" rIns="107263" bIns="53630" rtlCol="0" anchor="t">
            <a:normAutofit lnSpcReduction="10000"/>
          </a:bodyPr>
          <a:lstStyle>
            <a:lvl1pPr algn="l" defTabSz="1072648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0726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Arial"/>
              </a:rPr>
              <a:t>Passivo P&amp;D/PEE – Fiscalização SFF 2023</a:t>
            </a:r>
          </a:p>
        </p:txBody>
      </p:sp>
      <p:cxnSp>
        <p:nvCxnSpPr>
          <p:cNvPr id="55" name="Conector reto 54">
            <a:extLst>
              <a:ext uri="{FF2B5EF4-FFF2-40B4-BE49-F238E27FC236}">
                <a16:creationId xmlns:a16="http://schemas.microsoft.com/office/drawing/2014/main" id="{B6201A12-4D65-9051-54D5-CB1F06FEA113}"/>
              </a:ext>
            </a:extLst>
          </p:cNvPr>
          <p:cNvCxnSpPr/>
          <p:nvPr/>
        </p:nvCxnSpPr>
        <p:spPr>
          <a:xfrm>
            <a:off x="0" y="585735"/>
            <a:ext cx="5328000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49">
            <a:extLst>
              <a:ext uri="{FF2B5EF4-FFF2-40B4-BE49-F238E27FC236}">
                <a16:creationId xmlns:a16="http://schemas.microsoft.com/office/drawing/2014/main" id="{FF9B7BF8-C992-CC3F-913B-5348A8C32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232" y="3302847"/>
            <a:ext cx="899808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2022</a:t>
            </a:r>
            <a:endParaRPr kumimoji="0" lang="ru-RU" altLang="ru-RU" sz="28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994215D-3462-153B-F84D-7FBAFDFFC3F7}"/>
              </a:ext>
            </a:extLst>
          </p:cNvPr>
          <p:cNvSpPr txBox="1"/>
          <p:nvPr/>
        </p:nvSpPr>
        <p:spPr>
          <a:xfrm>
            <a:off x="210903" y="3858757"/>
            <a:ext cx="3561318" cy="60016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just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Fiscalização Econômico Financeira empreendida pela ANEEL em agosto de 2022 a fim de apurar eventuais passivos de P&amp;D/PEE no período de 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2013 a 2020</a:t>
            </a: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. 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9101656E-7288-24F6-FB51-2C6EAA6C4780}"/>
              </a:ext>
            </a:extLst>
          </p:cNvPr>
          <p:cNvSpPr txBox="1"/>
          <p:nvPr/>
        </p:nvSpPr>
        <p:spPr>
          <a:xfrm>
            <a:off x="-71583" y="1362368"/>
            <a:ext cx="3851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Lei nº. 9.991/2000 e Decreto nº 3.867/2000</a:t>
            </a:r>
          </a:p>
        </p:txBody>
      </p: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65B6B48D-3A29-D57B-C6B3-81D3DA00B63F}"/>
              </a:ext>
            </a:extLst>
          </p:cNvPr>
          <p:cNvCxnSpPr>
            <a:cxnSpLocks/>
          </p:cNvCxnSpPr>
          <p:nvPr/>
        </p:nvCxnSpPr>
        <p:spPr>
          <a:xfrm>
            <a:off x="0" y="1762611"/>
            <a:ext cx="1786562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95116356-C32B-95C3-137B-C1353784763F}"/>
              </a:ext>
            </a:extLst>
          </p:cNvPr>
          <p:cNvSpPr txBox="1"/>
          <p:nvPr/>
        </p:nvSpPr>
        <p:spPr>
          <a:xfrm>
            <a:off x="210902" y="1891248"/>
            <a:ext cx="35613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just" defTabSz="1072621" eaLnBrk="1" fontAlgn="auto" latinLnBrk="0" hangingPunct="1">
              <a:buClrTx/>
              <a:buSzTx/>
              <a:buFontTx/>
              <a:buNone/>
              <a:tabLst/>
              <a:defRPr kumimoji="0" sz="1100" kern="1200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just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A distribuidora deve destinar 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1% da ROL </a:t>
            </a: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para investimentos e P&amp;D e PEE e recolhimento ao Fundo de Desenvolvimento Científico e Tecnológico – FNDCT, ao Ministério de Minas e Energia – MME e ao Programa nacional de Conservação de Energia Elétrica – PROCEL.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FF9DABA-5C22-F171-FEAF-C6D06ED3C7A8}"/>
              </a:ext>
            </a:extLst>
          </p:cNvPr>
          <p:cNvSpPr txBox="1"/>
          <p:nvPr/>
        </p:nvSpPr>
        <p:spPr>
          <a:xfrm>
            <a:off x="8345757" y="1721971"/>
            <a:ext cx="3415124" cy="127727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just" defTabSz="1072621" eaLnBrk="1" fontAlgn="auto" latinLnBrk="0" hangingPunct="1">
              <a:buClrTx/>
              <a:buSzTx/>
              <a:buFontTx/>
              <a:buNone/>
              <a:tabLst/>
              <a:defRPr kumimoji="0" sz="1100" kern="1200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just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Busca-se maximizar os 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benefícios públicos da energia economizada</a:t>
            </a: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 e da demanda evitada, promovendo a transformação do mercado de eficiência energética, estimulando o desenvolvimento de novas tecnologias e a 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criação de hábitos e práticas racionais de uso da energia elétrica. 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CCCA3C0-7918-D69A-10A7-9CD129BA8065}"/>
              </a:ext>
            </a:extLst>
          </p:cNvPr>
          <p:cNvSpPr txBox="1"/>
          <p:nvPr/>
        </p:nvSpPr>
        <p:spPr>
          <a:xfrm>
            <a:off x="4225263" y="1721971"/>
            <a:ext cx="3832463" cy="127727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just" defTabSz="1072621" eaLnBrk="1" fontAlgn="auto" latinLnBrk="0" hangingPunct="1">
              <a:buClrTx/>
              <a:buSzTx/>
              <a:buFontTx/>
              <a:buNone/>
              <a:tabLst/>
              <a:defRPr kumimoji="0" sz="1100" kern="1200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just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Busca-se promover a cultura da inovação, estimulando a pesquisa e desenvolvimento no setor elétrico brasileiro, criando novos equipamentos e aprimorando a prestação de serviços que contribuam para 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a segurança do fornecimento de energia elétrica, a modicidade tarifária, a diminuição do impacto ambiental do setor e da dependência tecnológica do país</a:t>
            </a: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. 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6FA54F91-7479-EC7B-EA34-54CDEE02119A}"/>
              </a:ext>
            </a:extLst>
          </p:cNvPr>
          <p:cNvCxnSpPr>
            <a:cxnSpLocks/>
          </p:cNvCxnSpPr>
          <p:nvPr/>
        </p:nvCxnSpPr>
        <p:spPr>
          <a:xfrm>
            <a:off x="4013200" y="1203275"/>
            <a:ext cx="0" cy="183600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áfico 7" descr="Lâmpada e engrenagem estrutura de tópicos">
            <a:extLst>
              <a:ext uri="{FF2B5EF4-FFF2-40B4-BE49-F238E27FC236}">
                <a16:creationId xmlns:a16="http://schemas.microsoft.com/office/drawing/2014/main" id="{CD8A2FB2-4849-A4FB-A5D4-ABA39F66CE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55029" y="1167496"/>
            <a:ext cx="502649" cy="502649"/>
          </a:xfrm>
          <a:prstGeom prst="rect">
            <a:avLst/>
          </a:prstGeom>
        </p:spPr>
      </p:pic>
      <p:pic>
        <p:nvPicPr>
          <p:cNvPr id="10" name="Gráfico 9" descr="Livros estrutura de tópicos">
            <a:extLst>
              <a:ext uri="{FF2B5EF4-FFF2-40B4-BE49-F238E27FC236}">
                <a16:creationId xmlns:a16="http://schemas.microsoft.com/office/drawing/2014/main" id="{26186692-C9EC-E746-6A24-50116B82C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5758" y="1165139"/>
            <a:ext cx="457200" cy="457200"/>
          </a:xfrm>
          <a:prstGeom prst="rect">
            <a:avLst/>
          </a:prstGeom>
        </p:spPr>
      </p:pic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CACD00BA-7BFB-5FB8-3623-0282DF8DAF4B}"/>
              </a:ext>
            </a:extLst>
          </p:cNvPr>
          <p:cNvCxnSpPr>
            <a:cxnSpLocks/>
          </p:cNvCxnSpPr>
          <p:nvPr/>
        </p:nvCxnSpPr>
        <p:spPr>
          <a:xfrm>
            <a:off x="8188960" y="1203275"/>
            <a:ext cx="0" cy="183600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49">
            <a:extLst>
              <a:ext uri="{FF2B5EF4-FFF2-40B4-BE49-F238E27FC236}">
                <a16:creationId xmlns:a16="http://schemas.microsoft.com/office/drawing/2014/main" id="{EC8774CC-FA2B-6E32-A905-D95F2CA91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970" y="1292824"/>
            <a:ext cx="32076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Pesquisa e Desenvolvimento – P&amp;D</a:t>
            </a:r>
            <a:endParaRPr kumimoji="0" lang="ru-RU" altLang="ru-RU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  <p:sp>
        <p:nvSpPr>
          <p:cNvPr id="15" name="Rectangle 49">
            <a:extLst>
              <a:ext uri="{FF2B5EF4-FFF2-40B4-BE49-F238E27FC236}">
                <a16:creationId xmlns:a16="http://schemas.microsoft.com/office/drawing/2014/main" id="{271EEF2C-6A05-EB29-EA5A-1C555B8D8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7176" y="1292824"/>
            <a:ext cx="24189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Eficiência Energética – PEE</a:t>
            </a:r>
            <a:endParaRPr kumimoji="0" lang="ru-RU" altLang="ru-RU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08E1D89E-ED69-F6BC-34C7-0DFEC1D9703F}"/>
              </a:ext>
            </a:extLst>
          </p:cNvPr>
          <p:cNvSpPr txBox="1"/>
          <p:nvPr/>
        </p:nvSpPr>
        <p:spPr>
          <a:xfrm>
            <a:off x="399948" y="5420761"/>
            <a:ext cx="281561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 defTabSz="1072621" eaLnBrk="1" fontAlgn="auto" latinLnBrk="0" hangingPunct="1">
              <a:buClrTx/>
              <a:buSzTx/>
              <a:buFontTx/>
              <a:buNone/>
              <a:tabLst/>
              <a:defRPr kumimoji="0" b="1" kern="1200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Passivo de P&amp;D/PEE não investido</a:t>
            </a:r>
          </a:p>
        </p:txBody>
      </p:sp>
      <p:pic>
        <p:nvPicPr>
          <p:cNvPr id="32" name="Gráfico 31" descr="Bandeira com preenchimento sólido">
            <a:extLst>
              <a:ext uri="{FF2B5EF4-FFF2-40B4-BE49-F238E27FC236}">
                <a16:creationId xmlns:a16="http://schemas.microsoft.com/office/drawing/2014/main" id="{CA5139A9-D8F6-66B9-44C2-D7AABB0DFB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88864" y="4773236"/>
            <a:ext cx="684656" cy="684656"/>
          </a:xfrm>
          <a:prstGeom prst="rect">
            <a:avLst/>
          </a:prstGeom>
        </p:spPr>
      </p:pic>
      <p:sp>
        <p:nvSpPr>
          <p:cNvPr id="34" name="CaixaDeTexto 33">
            <a:extLst>
              <a:ext uri="{FF2B5EF4-FFF2-40B4-BE49-F238E27FC236}">
                <a16:creationId xmlns:a16="http://schemas.microsoft.com/office/drawing/2014/main" id="{4C81290C-ED0A-453D-4F39-6148D87FFA4A}"/>
              </a:ext>
            </a:extLst>
          </p:cNvPr>
          <p:cNvSpPr txBox="1"/>
          <p:nvPr/>
        </p:nvSpPr>
        <p:spPr>
          <a:xfrm>
            <a:off x="4259289" y="4025959"/>
            <a:ext cx="7501592" cy="4770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800" b="1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marL="0" marR="0" lvl="0" indent="0" algn="ctr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Utilização do saldo não investido em P&amp;D/PEE como redutor de tarifa 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no processo tarifário de 2023 da CEA de forma a promover benefício direto ao Amapá.</a:t>
            </a:r>
            <a:endParaRPr kumimoji="0" lang="pt-BR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  <a:sym typeface="Arial"/>
            </a:endParaRP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C41212C6-1BAD-D1F8-5DCA-5AE8BB8496C7}"/>
              </a:ext>
            </a:extLst>
          </p:cNvPr>
          <p:cNvSpPr txBox="1"/>
          <p:nvPr/>
        </p:nvSpPr>
        <p:spPr>
          <a:xfrm>
            <a:off x="4221613" y="3748960"/>
            <a:ext cx="12681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Proposta</a:t>
            </a:r>
            <a:endParaRPr kumimoji="0" lang="pt-BR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AF05A990-EAB8-B0F9-C2D3-CDEB33C15CE6}"/>
              </a:ext>
            </a:extLst>
          </p:cNvPr>
          <p:cNvSpPr txBox="1"/>
          <p:nvPr/>
        </p:nvSpPr>
        <p:spPr>
          <a:xfrm>
            <a:off x="4337469" y="4649333"/>
            <a:ext cx="260181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171450" indent="-171450" algn="just" defTabSz="1072621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 kumimoji="0" kern="1200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just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Pela legislação vigente, os valores não investidos devem ser recolhidos à CDE e devolvido aos consumidores de todo o Brasil na forma de redução de encargo CDE</a:t>
            </a:r>
          </a:p>
        </p:txBody>
      </p: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D249C464-3717-F4E7-62CC-0C8D2DE79464}"/>
              </a:ext>
            </a:extLst>
          </p:cNvPr>
          <p:cNvCxnSpPr>
            <a:cxnSpLocks/>
          </p:cNvCxnSpPr>
          <p:nvPr/>
        </p:nvCxnSpPr>
        <p:spPr>
          <a:xfrm>
            <a:off x="4301726" y="4699876"/>
            <a:ext cx="0" cy="864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49">
            <a:extLst>
              <a:ext uri="{FF2B5EF4-FFF2-40B4-BE49-F238E27FC236}">
                <a16:creationId xmlns:a16="http://schemas.microsoft.com/office/drawing/2014/main" id="{F43DD7D0-0C92-29BC-8909-E5F26D868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5263" y="3302847"/>
            <a:ext cx="899808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2023</a:t>
            </a:r>
            <a:endParaRPr kumimoji="0" lang="ru-RU" altLang="ru-RU" sz="28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66688391-EE11-BDED-AF88-23FAD0CDCC0C}"/>
              </a:ext>
            </a:extLst>
          </p:cNvPr>
          <p:cNvCxnSpPr>
            <a:cxnSpLocks/>
          </p:cNvCxnSpPr>
          <p:nvPr/>
        </p:nvCxnSpPr>
        <p:spPr>
          <a:xfrm>
            <a:off x="4013200" y="3457052"/>
            <a:ext cx="0" cy="295200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DD99F3AA-DC34-E7F5-C596-1FF0C6B3735D}"/>
              </a:ext>
            </a:extLst>
          </p:cNvPr>
          <p:cNvSpPr txBox="1"/>
          <p:nvPr/>
        </p:nvSpPr>
        <p:spPr>
          <a:xfrm>
            <a:off x="7195584" y="4649333"/>
            <a:ext cx="456529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171450" indent="-171450" algn="just" defTabSz="1072621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 kumimoji="0" kern="1200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just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De forma a compensar os consumidores do Amapá que não obtiveram os benefícios advindos dos projetos de P&amp;D e EE, seria justo que o saldo não usado fosse revertido em prol da modicidade tarifária do Estado, visto que, a devolução à CDE proporcionaria benefício mínimo em escala Brasil.</a:t>
            </a:r>
          </a:p>
        </p:txBody>
      </p:sp>
      <p:cxnSp>
        <p:nvCxnSpPr>
          <p:cNvPr id="43" name="Conector reto 42">
            <a:extLst>
              <a:ext uri="{FF2B5EF4-FFF2-40B4-BE49-F238E27FC236}">
                <a16:creationId xmlns:a16="http://schemas.microsoft.com/office/drawing/2014/main" id="{CB110C2C-B554-66D9-FCF9-B7977CAC9BCE}"/>
              </a:ext>
            </a:extLst>
          </p:cNvPr>
          <p:cNvCxnSpPr>
            <a:cxnSpLocks/>
          </p:cNvCxnSpPr>
          <p:nvPr/>
        </p:nvCxnSpPr>
        <p:spPr>
          <a:xfrm>
            <a:off x="7148712" y="4716884"/>
            <a:ext cx="0" cy="864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9FD7D3C5-888F-4398-CC39-E5F8A0F63741}"/>
              </a:ext>
            </a:extLst>
          </p:cNvPr>
          <p:cNvSpPr txBox="1"/>
          <p:nvPr/>
        </p:nvSpPr>
        <p:spPr>
          <a:xfrm>
            <a:off x="4301726" y="5794755"/>
            <a:ext cx="295740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just" defTabSz="1072621" eaLnBrk="1" fontAlgn="auto" latinLnBrk="0" hangingPunct="1">
              <a:buClrTx/>
              <a:buSzTx/>
              <a:buFontTx/>
              <a:buNone/>
              <a:tabLst/>
              <a:defRPr kumimoji="0" sz="1200" kern="1200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Impacto no Processo Tarifário de 2023</a:t>
            </a:r>
          </a:p>
          <a:p>
            <a:pPr marL="0" marR="0" lvl="0" indent="0" algn="ctr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- 3,4 pp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DFAB2C48-48EA-D12C-A7B9-9668D999937C}"/>
              </a:ext>
            </a:extLst>
          </p:cNvPr>
          <p:cNvSpPr txBox="1"/>
          <p:nvPr/>
        </p:nvSpPr>
        <p:spPr>
          <a:xfrm>
            <a:off x="7389935" y="6194864"/>
            <a:ext cx="3310242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800" b="1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marL="0" marR="0" lvl="0" indent="0" algn="ctr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Proposta de emenda à Lei 9.991/00</a:t>
            </a:r>
            <a:endParaRPr kumimoji="0" lang="pt-BR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  <a:sym typeface="Arial"/>
            </a:endParaRP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31594299-CD05-DF64-7C42-D89628CC8480}"/>
              </a:ext>
            </a:extLst>
          </p:cNvPr>
          <p:cNvSpPr txBox="1"/>
          <p:nvPr/>
        </p:nvSpPr>
        <p:spPr>
          <a:xfrm>
            <a:off x="7389935" y="5804689"/>
            <a:ext cx="2376356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Viabilização do Recurso</a:t>
            </a:r>
          </a:p>
        </p:txBody>
      </p:sp>
      <p:pic>
        <p:nvPicPr>
          <p:cNvPr id="47" name="Gráfico 46" descr="Martelo com preenchimento sólido">
            <a:extLst>
              <a:ext uri="{FF2B5EF4-FFF2-40B4-BE49-F238E27FC236}">
                <a16:creationId xmlns:a16="http://schemas.microsoft.com/office/drawing/2014/main" id="{D79000EA-90D0-2B7A-F286-B3BC6E008C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872387" y="5682371"/>
            <a:ext cx="792766" cy="79276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343410E-9715-5A7D-51D1-3C2C47B58F8D}"/>
              </a:ext>
            </a:extLst>
          </p:cNvPr>
          <p:cNvSpPr txBox="1"/>
          <p:nvPr/>
        </p:nvSpPr>
        <p:spPr>
          <a:xfrm>
            <a:off x="175167" y="6148698"/>
            <a:ext cx="3665823" cy="30777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800" b="1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marL="0" marR="0" lvl="0" indent="0" algn="ctr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R$ 20 MM</a:t>
            </a:r>
            <a:endParaRPr kumimoji="0" lang="pt-BR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6074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2"/>
          <p:cNvSpPr txBox="1">
            <a:spLocks/>
          </p:cNvSpPr>
          <p:nvPr/>
        </p:nvSpPr>
        <p:spPr>
          <a:xfrm>
            <a:off x="146671" y="67081"/>
            <a:ext cx="7560841" cy="455960"/>
          </a:xfrm>
          <a:prstGeom prst="rect">
            <a:avLst/>
          </a:prstGeom>
        </p:spPr>
        <p:txBody>
          <a:bodyPr vert="horz" lIns="107263" tIns="53630" rIns="107263" bIns="53630" rtlCol="0" anchor="t">
            <a:normAutofit lnSpcReduction="10000"/>
          </a:bodyPr>
          <a:lstStyle>
            <a:lvl1pPr algn="l" defTabSz="1072648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0726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Arial"/>
              </a:rPr>
              <a:t>Saldo Remanescente da Lei 14.146/2021</a:t>
            </a:r>
          </a:p>
        </p:txBody>
      </p:sp>
      <p:sp>
        <p:nvSpPr>
          <p:cNvPr id="1029" name="Espaço Reservado para Número de Slide 1">
            <a:extLst>
              <a:ext uri="{FF2B5EF4-FFF2-40B4-BE49-F238E27FC236}">
                <a16:creationId xmlns:a16="http://schemas.microsoft.com/office/drawing/2014/main" id="{B4FAF7A0-90D8-E4AB-859D-A1246317A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9459" y="111091"/>
            <a:ext cx="635001" cy="299114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6443FB8-249F-4C86-B1B6-4912D6576BCD}" type="slidenum">
              <a:rPr kumimoji="0" lang="pt-BR" sz="14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lang="pt-BR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cs typeface="Arial"/>
              <a:sym typeface="Arial"/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61B97381-D9B6-EF01-1FC4-7D289E888A8F}"/>
              </a:ext>
            </a:extLst>
          </p:cNvPr>
          <p:cNvCxnSpPr/>
          <p:nvPr/>
        </p:nvCxnSpPr>
        <p:spPr>
          <a:xfrm>
            <a:off x="0" y="585735"/>
            <a:ext cx="5328000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49">
            <a:extLst>
              <a:ext uri="{FF2B5EF4-FFF2-40B4-BE49-F238E27FC236}">
                <a16:creationId xmlns:a16="http://schemas.microsoft.com/office/drawing/2014/main" id="{A9997662-5A50-7CED-6B4D-58060D115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071" y="741333"/>
            <a:ext cx="8271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2020</a:t>
            </a:r>
            <a:endParaRPr kumimoji="0" lang="ru-RU" altLang="ru-RU" sz="28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67F37D4-CE93-9467-A367-9563E4DAB0EF}"/>
              </a:ext>
            </a:extLst>
          </p:cNvPr>
          <p:cNvSpPr txBox="1"/>
          <p:nvPr/>
        </p:nvSpPr>
        <p:spPr>
          <a:xfrm>
            <a:off x="299071" y="1203275"/>
            <a:ext cx="3561318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just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No contexto do Apagão foram editadas as MPs 1.010 e 1.011 homologando a abertura de Crédito Extraordinário de 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R$ 80 MM </a:t>
            </a: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para isenção das faturas de todo os consumidores do AP no mês de </a:t>
            </a:r>
            <a:r>
              <a:rPr kumimoji="0" lang="pt-B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nov</a:t>
            </a: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/20.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85DD046-226A-947B-480A-2EA2AE18D144}"/>
              </a:ext>
            </a:extLst>
          </p:cNvPr>
          <p:cNvSpPr txBox="1"/>
          <p:nvPr/>
        </p:nvSpPr>
        <p:spPr>
          <a:xfrm>
            <a:off x="299071" y="2174222"/>
            <a:ext cx="358898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DESPACHO nº 3.476 homologa o repasse de R$ 51 MM em favor da CEA. Após fiscalização SFE, houve complementação de R$ 3 MM. 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Ou seja, do saldo homologado foram utilizados R$ 54 MM, restando um saldo de R$ 26 MM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BE08D617-CC0E-0D22-B062-E31ED545E5E3}"/>
              </a:ext>
            </a:extLst>
          </p:cNvPr>
          <p:cNvCxnSpPr>
            <a:cxnSpLocks/>
          </p:cNvCxnSpPr>
          <p:nvPr/>
        </p:nvCxnSpPr>
        <p:spPr>
          <a:xfrm>
            <a:off x="1252328" y="2066259"/>
            <a:ext cx="1786562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49">
            <a:extLst>
              <a:ext uri="{FF2B5EF4-FFF2-40B4-BE49-F238E27FC236}">
                <a16:creationId xmlns:a16="http://schemas.microsoft.com/office/drawing/2014/main" id="{369C8095-5AB4-E9A7-1362-2805E7614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071" y="3212847"/>
            <a:ext cx="82715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2021</a:t>
            </a:r>
            <a:endParaRPr kumimoji="0" lang="ru-RU" altLang="ru-RU" sz="28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C4E9C102-F9F0-A55B-3B03-9896F982BEB6}"/>
              </a:ext>
            </a:extLst>
          </p:cNvPr>
          <p:cNvSpPr txBox="1"/>
          <p:nvPr/>
        </p:nvSpPr>
        <p:spPr>
          <a:xfrm>
            <a:off x="299071" y="3674789"/>
            <a:ext cx="3561318" cy="43088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just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Lei 14.146 - MP 1.010 é convertida em Lei. MP 1.011 perde a eficácia.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BA75F61C-4E9B-916A-2A88-7C50F272F0E3}"/>
              </a:ext>
            </a:extLst>
          </p:cNvPr>
          <p:cNvSpPr txBox="1"/>
          <p:nvPr/>
        </p:nvSpPr>
        <p:spPr>
          <a:xfrm>
            <a:off x="357178" y="4428335"/>
            <a:ext cx="35613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Para o saldo remanescente foi incorporado à lei o §2º do Art. 2, 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destinando à isenção de 3 meses das faturas do </a:t>
            </a:r>
            <a:r>
              <a:rPr kumimoji="0" lang="pt-BR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Bx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 Renda, Residenciais e Rurais limitados à 280 kW. </a:t>
            </a:r>
          </a:p>
        </p:txBody>
      </p: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454A1135-6EF8-105B-0137-C535893E1818}"/>
              </a:ext>
            </a:extLst>
          </p:cNvPr>
          <p:cNvCxnSpPr>
            <a:cxnSpLocks/>
          </p:cNvCxnSpPr>
          <p:nvPr/>
        </p:nvCxnSpPr>
        <p:spPr>
          <a:xfrm>
            <a:off x="1252334" y="4207576"/>
            <a:ext cx="1786562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9">
            <a:extLst>
              <a:ext uri="{FF2B5EF4-FFF2-40B4-BE49-F238E27FC236}">
                <a16:creationId xmlns:a16="http://schemas.microsoft.com/office/drawing/2014/main" id="{DDC8388B-BFBD-13C8-1778-B3DAC46B5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071" y="5251757"/>
            <a:ext cx="82715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2022</a:t>
            </a:r>
            <a:endParaRPr kumimoji="0" lang="ru-RU" altLang="ru-RU" sz="28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E5AC8C73-EFF3-D140-1E72-EFFF7F677CDF}"/>
              </a:ext>
            </a:extLst>
          </p:cNvPr>
          <p:cNvSpPr txBox="1"/>
          <p:nvPr/>
        </p:nvSpPr>
        <p:spPr>
          <a:xfrm>
            <a:off x="299071" y="5713699"/>
            <a:ext cx="3561318" cy="43088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just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ANEEL sinaliza o cancelamento do saldo remanescente após orientação do Ministério da Economia. 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D64F7831-E39C-2752-EBC7-0BBE246E08C4}"/>
              </a:ext>
            </a:extLst>
          </p:cNvPr>
          <p:cNvSpPr txBox="1"/>
          <p:nvPr/>
        </p:nvSpPr>
        <p:spPr>
          <a:xfrm>
            <a:off x="299071" y="6339206"/>
            <a:ext cx="35889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Após manifestações da CEA e reunião com ME, ANEEL mantém a orientação.</a:t>
            </a:r>
          </a:p>
        </p:txBody>
      </p: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99AF519B-CFB7-412F-C38C-C5F451173D1A}"/>
              </a:ext>
            </a:extLst>
          </p:cNvPr>
          <p:cNvCxnSpPr>
            <a:cxnSpLocks/>
          </p:cNvCxnSpPr>
          <p:nvPr/>
        </p:nvCxnSpPr>
        <p:spPr>
          <a:xfrm>
            <a:off x="1279995" y="6231243"/>
            <a:ext cx="1786562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A5163BDF-7535-5EE4-C4E6-04E234840246}"/>
              </a:ext>
            </a:extLst>
          </p:cNvPr>
          <p:cNvCxnSpPr>
            <a:cxnSpLocks/>
          </p:cNvCxnSpPr>
          <p:nvPr/>
        </p:nvCxnSpPr>
        <p:spPr>
          <a:xfrm>
            <a:off x="-19241" y="979121"/>
            <a:ext cx="237032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to 58">
            <a:extLst>
              <a:ext uri="{FF2B5EF4-FFF2-40B4-BE49-F238E27FC236}">
                <a16:creationId xmlns:a16="http://schemas.microsoft.com/office/drawing/2014/main" id="{E5988CCD-A928-B93C-3214-8A32BF106C73}"/>
              </a:ext>
            </a:extLst>
          </p:cNvPr>
          <p:cNvCxnSpPr>
            <a:cxnSpLocks/>
          </p:cNvCxnSpPr>
          <p:nvPr/>
        </p:nvCxnSpPr>
        <p:spPr>
          <a:xfrm>
            <a:off x="-19241" y="3429000"/>
            <a:ext cx="237032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Conector reto 1030">
            <a:extLst>
              <a:ext uri="{FF2B5EF4-FFF2-40B4-BE49-F238E27FC236}">
                <a16:creationId xmlns:a16="http://schemas.microsoft.com/office/drawing/2014/main" id="{D8D9BFE3-B211-7339-28F1-6466E4FA96A0}"/>
              </a:ext>
            </a:extLst>
          </p:cNvPr>
          <p:cNvCxnSpPr>
            <a:cxnSpLocks/>
          </p:cNvCxnSpPr>
          <p:nvPr/>
        </p:nvCxnSpPr>
        <p:spPr>
          <a:xfrm>
            <a:off x="-19241" y="5490161"/>
            <a:ext cx="237032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7" name="CaixaDeTexto 1036">
            <a:extLst>
              <a:ext uri="{FF2B5EF4-FFF2-40B4-BE49-F238E27FC236}">
                <a16:creationId xmlns:a16="http://schemas.microsoft.com/office/drawing/2014/main" id="{BAB5F737-B5CF-13C4-6664-5F4CC90E20B8}"/>
              </a:ext>
            </a:extLst>
          </p:cNvPr>
          <p:cNvSpPr txBox="1"/>
          <p:nvPr/>
        </p:nvSpPr>
        <p:spPr>
          <a:xfrm>
            <a:off x="4440878" y="847023"/>
            <a:ext cx="3310241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Considerando que</a:t>
            </a:r>
          </a:p>
        </p:txBody>
      </p:sp>
      <p:sp>
        <p:nvSpPr>
          <p:cNvPr id="1038" name="CaixaDeTexto 1037">
            <a:extLst>
              <a:ext uri="{FF2B5EF4-FFF2-40B4-BE49-F238E27FC236}">
                <a16:creationId xmlns:a16="http://schemas.microsoft.com/office/drawing/2014/main" id="{A3F6D932-F7D3-C2F1-30C1-2B1A8E7C0A25}"/>
              </a:ext>
            </a:extLst>
          </p:cNvPr>
          <p:cNvSpPr txBox="1"/>
          <p:nvPr/>
        </p:nvSpPr>
        <p:spPr>
          <a:xfrm>
            <a:off x="5004227" y="1369142"/>
            <a:ext cx="2676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Valor de R$ 80 MM foi empenhado ainda dentro validade das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MP’s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  <a:sym typeface="Arial"/>
            </a:endParaRPr>
          </a:p>
        </p:txBody>
      </p:sp>
      <p:pic>
        <p:nvPicPr>
          <p:cNvPr id="1039" name="Picture 2" descr="Documento legal com prazo de validade - ícones de grátis">
            <a:extLst>
              <a:ext uri="{FF2B5EF4-FFF2-40B4-BE49-F238E27FC236}">
                <a16:creationId xmlns:a16="http://schemas.microsoft.com/office/drawing/2014/main" id="{EF3E2153-7349-9A53-2F3A-B2909EB66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085" y="1345566"/>
            <a:ext cx="451758" cy="45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Gráfico 1039" descr="Comentar com Curtir com preenchimento sólido">
            <a:extLst>
              <a:ext uri="{FF2B5EF4-FFF2-40B4-BE49-F238E27FC236}">
                <a16:creationId xmlns:a16="http://schemas.microsoft.com/office/drawing/2014/main" id="{2C54A132-454B-19FE-4F14-3B7875E8B3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68085" y="2458163"/>
            <a:ext cx="549174" cy="549174"/>
          </a:xfrm>
          <a:prstGeom prst="rect">
            <a:avLst/>
          </a:prstGeom>
        </p:spPr>
      </p:pic>
      <p:pic>
        <p:nvPicPr>
          <p:cNvPr id="1041" name="Picture 4" descr="Lavadoras Industriais- Benefícios da limpeza com água quente - Anhanguera  Ferramentas Blog">
            <a:extLst>
              <a:ext uri="{FF2B5EF4-FFF2-40B4-BE49-F238E27FC236}">
                <a16:creationId xmlns:a16="http://schemas.microsoft.com/office/drawing/2014/main" id="{91D338E0-B12A-D072-A7FF-D27DEB10D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085" y="3668176"/>
            <a:ext cx="455440" cy="45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Gráfico 1041" descr="Martelo com preenchimento sólido">
            <a:extLst>
              <a:ext uri="{FF2B5EF4-FFF2-40B4-BE49-F238E27FC236}">
                <a16:creationId xmlns:a16="http://schemas.microsoft.com/office/drawing/2014/main" id="{C6D43A27-B010-7317-AFE2-5665036091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68085" y="4784455"/>
            <a:ext cx="448671" cy="448671"/>
          </a:xfrm>
          <a:prstGeom prst="rect">
            <a:avLst/>
          </a:prstGeom>
        </p:spPr>
      </p:pic>
      <p:pic>
        <p:nvPicPr>
          <p:cNvPr id="1049" name="Gráfico 1048" descr="Lâmpada com preenchimento sólido">
            <a:extLst>
              <a:ext uri="{FF2B5EF4-FFF2-40B4-BE49-F238E27FC236}">
                <a16:creationId xmlns:a16="http://schemas.microsoft.com/office/drawing/2014/main" id="{AAB1826C-7F90-7B3F-0F61-627AE64F74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68085" y="5893964"/>
            <a:ext cx="445242" cy="445242"/>
          </a:xfrm>
          <a:prstGeom prst="rect">
            <a:avLst/>
          </a:prstGeom>
        </p:spPr>
      </p:pic>
      <p:sp>
        <p:nvSpPr>
          <p:cNvPr id="1067" name="CaixaDeTexto 1066">
            <a:extLst>
              <a:ext uri="{FF2B5EF4-FFF2-40B4-BE49-F238E27FC236}">
                <a16:creationId xmlns:a16="http://schemas.microsoft.com/office/drawing/2014/main" id="{3B7B6285-1ACC-DDE2-2053-A956F1906E17}"/>
              </a:ext>
            </a:extLst>
          </p:cNvPr>
          <p:cNvSpPr txBox="1"/>
          <p:nvPr/>
        </p:nvSpPr>
        <p:spPr>
          <a:xfrm>
            <a:off x="5013989" y="2290545"/>
            <a:ext cx="2656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ANEEL ratifica o entendimento de validade legal de repasse aos consumidores do Amapá</a:t>
            </a:r>
          </a:p>
        </p:txBody>
      </p:sp>
      <p:sp>
        <p:nvSpPr>
          <p:cNvPr id="1071" name="CaixaDeTexto 1070">
            <a:extLst>
              <a:ext uri="{FF2B5EF4-FFF2-40B4-BE49-F238E27FC236}">
                <a16:creationId xmlns:a16="http://schemas.microsoft.com/office/drawing/2014/main" id="{F58A941C-66E6-994B-AFC8-B981CBF64846}"/>
              </a:ext>
            </a:extLst>
          </p:cNvPr>
          <p:cNvSpPr txBox="1"/>
          <p:nvPr/>
        </p:nvSpPr>
        <p:spPr>
          <a:xfrm>
            <a:off x="5013989" y="3396614"/>
            <a:ext cx="2656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Não há impacto orçamentário, visto que os valores foram empenhados em favor da CDE</a:t>
            </a:r>
          </a:p>
        </p:txBody>
      </p:sp>
      <p:sp>
        <p:nvSpPr>
          <p:cNvPr id="1072" name="CaixaDeTexto 1071">
            <a:extLst>
              <a:ext uri="{FF2B5EF4-FFF2-40B4-BE49-F238E27FC236}">
                <a16:creationId xmlns:a16="http://schemas.microsoft.com/office/drawing/2014/main" id="{157FB33F-1E02-24DF-3D71-91209DE50555}"/>
              </a:ext>
            </a:extLst>
          </p:cNvPr>
          <p:cNvSpPr txBox="1"/>
          <p:nvPr/>
        </p:nvSpPr>
        <p:spPr>
          <a:xfrm>
            <a:off x="5013989" y="4502683"/>
            <a:ext cx="2656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Pelo princípio da legalidade, os consumidores da CEA tem, por lei, direito à isenção de suas faturas até o limite do saldo</a:t>
            </a:r>
          </a:p>
        </p:txBody>
      </p:sp>
      <p:sp>
        <p:nvSpPr>
          <p:cNvPr id="1073" name="CaixaDeTexto 1072">
            <a:extLst>
              <a:ext uri="{FF2B5EF4-FFF2-40B4-BE49-F238E27FC236}">
                <a16:creationId xmlns:a16="http://schemas.microsoft.com/office/drawing/2014/main" id="{1F8E148A-581D-2EB2-08DD-3E555B463525}"/>
              </a:ext>
            </a:extLst>
          </p:cNvPr>
          <p:cNvSpPr txBox="1"/>
          <p:nvPr/>
        </p:nvSpPr>
        <p:spPr>
          <a:xfrm>
            <a:off x="5013989" y="5793419"/>
            <a:ext cx="2656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As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MP’s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 foram editadas para mitigar os efeitos do apagão ocorrido em novembro de 2020</a:t>
            </a:r>
          </a:p>
        </p:txBody>
      </p:sp>
      <p:sp>
        <p:nvSpPr>
          <p:cNvPr id="1074" name="CaixaDeTexto 1073">
            <a:extLst>
              <a:ext uri="{FF2B5EF4-FFF2-40B4-BE49-F238E27FC236}">
                <a16:creationId xmlns:a16="http://schemas.microsoft.com/office/drawing/2014/main" id="{DB6E1A31-3843-B44D-930F-8AB0F68B2607}"/>
              </a:ext>
            </a:extLst>
          </p:cNvPr>
          <p:cNvSpPr txBox="1"/>
          <p:nvPr/>
        </p:nvSpPr>
        <p:spPr>
          <a:xfrm>
            <a:off x="8487740" y="2328161"/>
            <a:ext cx="331024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800" b="1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marL="0" marR="0" lvl="0" indent="0" algn="ctr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Saldo remanescente R$ 26 MM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 </a:t>
            </a:r>
          </a:p>
          <a:p>
            <a:pPr marL="0" marR="0" lvl="0" indent="0" algn="ctr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ser usado 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nos processos tarifários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 como desconto aos consumidores beneficiados</a:t>
            </a:r>
          </a:p>
        </p:txBody>
      </p:sp>
      <p:sp>
        <p:nvSpPr>
          <p:cNvPr id="1075" name="CaixaDeTexto 1074">
            <a:extLst>
              <a:ext uri="{FF2B5EF4-FFF2-40B4-BE49-F238E27FC236}">
                <a16:creationId xmlns:a16="http://schemas.microsoft.com/office/drawing/2014/main" id="{B4B924E1-2397-9DA1-6B2A-A22B64F57E40}"/>
              </a:ext>
            </a:extLst>
          </p:cNvPr>
          <p:cNvSpPr txBox="1"/>
          <p:nvPr/>
        </p:nvSpPr>
        <p:spPr>
          <a:xfrm>
            <a:off x="8465118" y="2069088"/>
            <a:ext cx="12115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Proposta</a:t>
            </a:r>
            <a:endParaRPr kumimoji="0" lang="pt-BR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  <p:cxnSp>
        <p:nvCxnSpPr>
          <p:cNvPr id="1077" name="Conector reto 1076">
            <a:extLst>
              <a:ext uri="{FF2B5EF4-FFF2-40B4-BE49-F238E27FC236}">
                <a16:creationId xmlns:a16="http://schemas.microsoft.com/office/drawing/2014/main" id="{51CAA660-79F6-67D6-DC42-3A0274ABA009}"/>
              </a:ext>
            </a:extLst>
          </p:cNvPr>
          <p:cNvCxnSpPr>
            <a:cxnSpLocks/>
          </p:cNvCxnSpPr>
          <p:nvPr/>
        </p:nvCxnSpPr>
        <p:spPr>
          <a:xfrm>
            <a:off x="4114800" y="1203275"/>
            <a:ext cx="0" cy="547200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8" name="Conector reto 1077">
            <a:extLst>
              <a:ext uri="{FF2B5EF4-FFF2-40B4-BE49-F238E27FC236}">
                <a16:creationId xmlns:a16="http://schemas.microsoft.com/office/drawing/2014/main" id="{9BED29B4-4F28-C7E8-4813-67FB8B0EE019}"/>
              </a:ext>
            </a:extLst>
          </p:cNvPr>
          <p:cNvCxnSpPr>
            <a:cxnSpLocks/>
          </p:cNvCxnSpPr>
          <p:nvPr/>
        </p:nvCxnSpPr>
        <p:spPr>
          <a:xfrm>
            <a:off x="7995920" y="1203275"/>
            <a:ext cx="0" cy="547200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9" name="CaixaDeTexto 1078">
            <a:extLst>
              <a:ext uri="{FF2B5EF4-FFF2-40B4-BE49-F238E27FC236}">
                <a16:creationId xmlns:a16="http://schemas.microsoft.com/office/drawing/2014/main" id="{85DA189A-2484-272C-5F5A-A942F52CB76F}"/>
              </a:ext>
            </a:extLst>
          </p:cNvPr>
          <p:cNvSpPr txBox="1"/>
          <p:nvPr/>
        </p:nvSpPr>
        <p:spPr>
          <a:xfrm>
            <a:off x="8465118" y="1658824"/>
            <a:ext cx="3310241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Viabilização do Recurso</a:t>
            </a:r>
          </a:p>
        </p:txBody>
      </p:sp>
      <p:sp>
        <p:nvSpPr>
          <p:cNvPr id="1080" name="CaixaDeTexto 1079">
            <a:extLst>
              <a:ext uri="{FF2B5EF4-FFF2-40B4-BE49-F238E27FC236}">
                <a16:creationId xmlns:a16="http://schemas.microsoft.com/office/drawing/2014/main" id="{7B553C10-2C80-0557-88A6-FC96CC21D848}"/>
              </a:ext>
            </a:extLst>
          </p:cNvPr>
          <p:cNvSpPr txBox="1"/>
          <p:nvPr/>
        </p:nvSpPr>
        <p:spPr>
          <a:xfrm>
            <a:off x="8487740" y="4368813"/>
            <a:ext cx="3310242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800" b="1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marL="0" marR="0" lvl="0" indent="0" algn="ctr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Proposta de emenda à Lei 14.146</a:t>
            </a:r>
            <a:endParaRPr kumimoji="0" lang="pt-BR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  <a:sym typeface="Arial"/>
            </a:endParaRPr>
          </a:p>
        </p:txBody>
      </p:sp>
      <p:sp>
        <p:nvSpPr>
          <p:cNvPr id="1083" name="CaixaDeTexto 1082">
            <a:extLst>
              <a:ext uri="{FF2B5EF4-FFF2-40B4-BE49-F238E27FC236}">
                <a16:creationId xmlns:a16="http://schemas.microsoft.com/office/drawing/2014/main" id="{D95B6DB3-F717-AAA0-96A3-BDB6573F2E0C}"/>
              </a:ext>
            </a:extLst>
          </p:cNvPr>
          <p:cNvSpPr txBox="1"/>
          <p:nvPr/>
        </p:nvSpPr>
        <p:spPr>
          <a:xfrm>
            <a:off x="8487741" y="4777756"/>
            <a:ext cx="3310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just" defTabSz="1072621" eaLnBrk="1" fontAlgn="auto" latinLnBrk="0" hangingPunct="1">
              <a:buClrTx/>
              <a:buSzTx/>
              <a:buFontTx/>
              <a:buNone/>
              <a:tabLst/>
              <a:defRPr kumimoji="0" sz="1200" kern="1200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just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Para mitigar potenciais questionamentos, é recomendável que a alteração legislativa expressamente indique a obrigação de a União adotar as providências necessárias para garantir o repasse dos valores à CEA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  <a:sym typeface="Arial"/>
            </a:endParaRPr>
          </a:p>
        </p:txBody>
      </p:sp>
      <p:sp>
        <p:nvSpPr>
          <p:cNvPr id="1084" name="CaixaDeTexto 1083">
            <a:extLst>
              <a:ext uri="{FF2B5EF4-FFF2-40B4-BE49-F238E27FC236}">
                <a16:creationId xmlns:a16="http://schemas.microsoft.com/office/drawing/2014/main" id="{947BDC97-A32D-E42D-A92E-D4F9EB002390}"/>
              </a:ext>
            </a:extLst>
          </p:cNvPr>
          <p:cNvSpPr txBox="1"/>
          <p:nvPr/>
        </p:nvSpPr>
        <p:spPr>
          <a:xfrm>
            <a:off x="8487741" y="3177167"/>
            <a:ext cx="3310242" cy="89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just" defTabSz="1072621" eaLnBrk="1" fontAlgn="auto" latinLnBrk="0" hangingPunct="1">
              <a:buClrTx/>
              <a:buSzTx/>
              <a:buFontTx/>
              <a:buNone/>
              <a:tabLst/>
              <a:defRPr kumimoji="0" sz="1200" kern="1200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Impacto no Processo Tarifário de 2023</a:t>
            </a:r>
          </a:p>
          <a:p>
            <a:pPr marL="0" marR="0" lvl="0" indent="0" algn="ctr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  <a:sym typeface="Arial"/>
            </a:endParaRPr>
          </a:p>
          <a:p>
            <a:pPr marL="0" marR="0" lvl="0" indent="0" algn="ctr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- 3,6 pp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24050ED-BE1B-F13C-6CC2-48C6B6F0E3CA}"/>
              </a:ext>
            </a:extLst>
          </p:cNvPr>
          <p:cNvSpPr txBox="1"/>
          <p:nvPr/>
        </p:nvSpPr>
        <p:spPr>
          <a:xfrm>
            <a:off x="8465119" y="6077355"/>
            <a:ext cx="3332864" cy="30777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800" b="1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marL="0" marR="0" lvl="0" indent="0" algn="ctr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R$ 26 MM</a:t>
            </a:r>
            <a:endParaRPr kumimoji="0" lang="pt-BR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7847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F8C42A37-6AAE-8712-6986-40076DF1FD83}"/>
              </a:ext>
            </a:extLst>
          </p:cNvPr>
          <p:cNvSpPr/>
          <p:nvPr/>
        </p:nvSpPr>
        <p:spPr>
          <a:xfrm>
            <a:off x="2689294" y="2856565"/>
            <a:ext cx="9286240" cy="65024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  <a:sym typeface="Arial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F9CFD02-30E4-B097-5F50-544AFB674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9459" y="111091"/>
            <a:ext cx="635001" cy="299114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6443FB8-249F-4C86-B1B6-4912D6576BCD}" type="slidenum">
              <a:rPr kumimoji="0" lang="pt-BR" sz="14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lang="pt-BR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cs typeface="Arial"/>
              <a:sym typeface="Arial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51D5F52-645E-1FAC-2398-145BE989259F}"/>
              </a:ext>
            </a:extLst>
          </p:cNvPr>
          <p:cNvSpPr/>
          <p:nvPr/>
        </p:nvSpPr>
        <p:spPr>
          <a:xfrm>
            <a:off x="2905760" y="2758439"/>
            <a:ext cx="9286240" cy="65024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  <a:sym typeface="Arial"/>
              </a:rPr>
              <a:t>Propostas Setoriais</a:t>
            </a:r>
          </a:p>
        </p:txBody>
      </p:sp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7206BEE5-4247-7934-64AF-B7A35B38BC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52" t="39682"/>
          <a:stretch/>
        </p:blipFill>
        <p:spPr bwMode="auto">
          <a:xfrm>
            <a:off x="0" y="0"/>
            <a:ext cx="3026229" cy="6844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5847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2EF485D5-C6B4-6973-EB6A-419E879257B3}"/>
              </a:ext>
            </a:extLst>
          </p:cNvPr>
          <p:cNvSpPr txBox="1"/>
          <p:nvPr/>
        </p:nvSpPr>
        <p:spPr>
          <a:xfrm>
            <a:off x="160117" y="4615279"/>
            <a:ext cx="4882554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800" b="1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marL="0" marR="0" lvl="0" indent="0" algn="ctr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Saldo considerado para 2023</a:t>
            </a:r>
            <a:endParaRPr kumimoji="0" lang="pt-BR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  <a:sym typeface="Arial"/>
            </a:endParaRPr>
          </a:p>
        </p:txBody>
      </p:sp>
      <p:pic>
        <p:nvPicPr>
          <p:cNvPr id="22" name="Imagem 21" descr="Tela de celular com texto preto sobre fundo branco&#10;&#10;Descrição gerada automaticamente com confiança baixa">
            <a:extLst>
              <a:ext uri="{FF2B5EF4-FFF2-40B4-BE49-F238E27FC236}">
                <a16:creationId xmlns:a16="http://schemas.microsoft.com/office/drawing/2014/main" id="{14C643CB-F6EF-1D52-D495-65FB03FDFD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1"/>
          <a:stretch/>
        </p:blipFill>
        <p:spPr>
          <a:xfrm>
            <a:off x="5537536" y="111091"/>
            <a:ext cx="6533686" cy="5819448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F9CFD02-30E4-B097-5F50-544AFB674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9459" y="111091"/>
            <a:ext cx="635001" cy="299114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6443FB8-249F-4C86-B1B6-4912D6576BCD}" type="slidenum">
              <a:rPr kumimoji="0" lang="pt-BR" sz="14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lang="pt-BR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cs typeface="Arial"/>
              <a:sym typeface="Arial"/>
            </a:endParaRPr>
          </a:p>
        </p:txBody>
      </p:sp>
      <p:sp>
        <p:nvSpPr>
          <p:cNvPr id="54" name="Título 2">
            <a:extLst>
              <a:ext uri="{FF2B5EF4-FFF2-40B4-BE49-F238E27FC236}">
                <a16:creationId xmlns:a16="http://schemas.microsoft.com/office/drawing/2014/main" id="{8A585823-45CE-A5BA-8F97-44FC6B8266F9}"/>
              </a:ext>
            </a:extLst>
          </p:cNvPr>
          <p:cNvSpPr txBox="1">
            <a:spLocks/>
          </p:cNvSpPr>
          <p:nvPr/>
        </p:nvSpPr>
        <p:spPr>
          <a:xfrm>
            <a:off x="146671" y="67081"/>
            <a:ext cx="7560841" cy="455960"/>
          </a:xfrm>
          <a:prstGeom prst="rect">
            <a:avLst/>
          </a:prstGeom>
        </p:spPr>
        <p:txBody>
          <a:bodyPr vert="horz" lIns="107263" tIns="53630" rIns="107263" bIns="53630" rtlCol="0" anchor="t">
            <a:normAutofit lnSpcReduction="10000"/>
          </a:bodyPr>
          <a:lstStyle>
            <a:lvl1pPr algn="l" defTabSz="1072648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0726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Arial"/>
              </a:rPr>
              <a:t>Pagamento Conta Escassez Hídrica</a:t>
            </a:r>
          </a:p>
        </p:txBody>
      </p:sp>
      <p:cxnSp>
        <p:nvCxnSpPr>
          <p:cNvPr id="55" name="Conector reto 54">
            <a:extLst>
              <a:ext uri="{FF2B5EF4-FFF2-40B4-BE49-F238E27FC236}">
                <a16:creationId xmlns:a16="http://schemas.microsoft.com/office/drawing/2014/main" id="{B6201A12-4D65-9051-54D5-CB1F06FEA113}"/>
              </a:ext>
            </a:extLst>
          </p:cNvPr>
          <p:cNvCxnSpPr/>
          <p:nvPr/>
        </p:nvCxnSpPr>
        <p:spPr>
          <a:xfrm>
            <a:off x="0" y="585735"/>
            <a:ext cx="5328000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49">
            <a:extLst>
              <a:ext uri="{FF2B5EF4-FFF2-40B4-BE49-F238E27FC236}">
                <a16:creationId xmlns:a16="http://schemas.microsoft.com/office/drawing/2014/main" id="{5E3D2341-1D04-8951-891F-39FD50743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055" y="620582"/>
            <a:ext cx="23163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Escassez Hídrica</a:t>
            </a:r>
            <a:endParaRPr kumimoji="0" lang="ru-RU" altLang="ru-RU" sz="24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2098978-DD6B-5480-9093-2F338A0C9CF2}"/>
              </a:ext>
            </a:extLst>
          </p:cNvPr>
          <p:cNvCxnSpPr>
            <a:cxnSpLocks/>
          </p:cNvCxnSpPr>
          <p:nvPr/>
        </p:nvCxnSpPr>
        <p:spPr>
          <a:xfrm>
            <a:off x="-19241" y="836881"/>
            <a:ext cx="237032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88700FCB-E7B4-3A14-E7CD-36B5776B52BF}"/>
              </a:ext>
            </a:extLst>
          </p:cNvPr>
          <p:cNvSpPr txBox="1"/>
          <p:nvPr/>
        </p:nvSpPr>
        <p:spPr>
          <a:xfrm>
            <a:off x="146672" y="1071856"/>
            <a:ext cx="4506622" cy="127727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just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Criada para auxiliar o setor elétrico diante dos custos decorrentes do cenário de baixa hidrologia e de aumento da geração termelétrica registrados ao longo de 2021. Estruturada por atuação conjunta entre o Ministério de Minas e Energia (MME), o Ministério da Economia (ME) e a Agência Nacional de Energia Elétrica (Aneel), a operação foi contratada e será administrada pela Câmara de Comercialização de Energia Elétrica (CCEE)..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1056A80-F8F2-E40D-36CE-A62A13198536}"/>
              </a:ext>
            </a:extLst>
          </p:cNvPr>
          <p:cNvSpPr txBox="1"/>
          <p:nvPr/>
        </p:nvSpPr>
        <p:spPr>
          <a:xfrm>
            <a:off x="146671" y="2554191"/>
            <a:ext cx="4506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just" defTabSz="1072621" eaLnBrk="1" fontAlgn="auto" latinLnBrk="0" hangingPunct="1">
              <a:buClrTx/>
              <a:buSzTx/>
              <a:buFontTx/>
              <a:buNone/>
              <a:tabLst/>
              <a:defRPr kumimoji="0" sz="1100" kern="1200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just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Para o consumidor, a iniciativa permitiu a 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postergação e parcelamento dos impactos tarifários decorrentes do período de crise hidrológica,</a:t>
            </a: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 não impactando imediatamente as contas de energia. Dessa forma, os eventuais aumentos na tarifa, necessários diante da situação, serão diluídos em 54 meses – prazo de liquidação do empréstimo.</a:t>
            </a: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8FA3ECBA-4E0C-E307-7B9F-2542AC3A69BB}"/>
              </a:ext>
            </a:extLst>
          </p:cNvPr>
          <p:cNvCxnSpPr>
            <a:cxnSpLocks/>
          </p:cNvCxnSpPr>
          <p:nvPr/>
        </p:nvCxnSpPr>
        <p:spPr>
          <a:xfrm>
            <a:off x="1506702" y="2461820"/>
            <a:ext cx="1786562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69CFE738-4FA7-43AD-727E-9EB10936589C}"/>
              </a:ext>
            </a:extLst>
          </p:cNvPr>
          <p:cNvSpPr txBox="1"/>
          <p:nvPr/>
        </p:nvSpPr>
        <p:spPr>
          <a:xfrm>
            <a:off x="146671" y="3724020"/>
            <a:ext cx="4896000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AMAPÁ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52F2507-756B-F334-7146-2EDB2DB76525}"/>
              </a:ext>
            </a:extLst>
          </p:cNvPr>
          <p:cNvSpPr txBox="1"/>
          <p:nvPr/>
        </p:nvSpPr>
        <p:spPr>
          <a:xfrm>
            <a:off x="160117" y="4079057"/>
            <a:ext cx="4882554" cy="4770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800" b="1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marL="0" marR="0" lvl="0" indent="0" algn="ctr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Financiamento o pagamento da conta Escassez Hídrica 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no Amapá de forma a não impactar a tarifa em 2023</a:t>
            </a:r>
            <a:endParaRPr kumimoji="0" lang="pt-BR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  <a:sym typeface="Arial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9C5E0D4-7FEF-8D04-A992-1DB4BC178C3E}"/>
              </a:ext>
            </a:extLst>
          </p:cNvPr>
          <p:cNvSpPr txBox="1"/>
          <p:nvPr/>
        </p:nvSpPr>
        <p:spPr>
          <a:xfrm>
            <a:off x="3577213" y="5012325"/>
            <a:ext cx="146545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just" defTabSz="1072621" eaLnBrk="1" fontAlgn="auto" latinLnBrk="0" hangingPunct="1">
              <a:buClrTx/>
              <a:buSzTx/>
              <a:buFontTx/>
              <a:buNone/>
              <a:tabLst/>
              <a:defRPr kumimoji="0" sz="1200" kern="1200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- 10,6 pp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9EF981BF-6385-459F-71FE-F601ADBE6FEA}"/>
              </a:ext>
            </a:extLst>
          </p:cNvPr>
          <p:cNvSpPr txBox="1"/>
          <p:nvPr/>
        </p:nvSpPr>
        <p:spPr>
          <a:xfrm>
            <a:off x="151432" y="4996936"/>
            <a:ext cx="1465458" cy="47705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800" b="1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marL="0" marR="0" lvl="0" indent="0" algn="ctr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Empréstimo:</a:t>
            </a:r>
          </a:p>
          <a:p>
            <a:pPr marL="0" marR="0" lvl="0" indent="0" algn="ctr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R$ 73 MM</a:t>
            </a:r>
            <a:endParaRPr kumimoji="0" lang="pt-BR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  <a:sym typeface="Arial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3B02CEDD-A128-A24F-34B1-1571AF008A8A}"/>
              </a:ext>
            </a:extLst>
          </p:cNvPr>
          <p:cNvSpPr txBox="1"/>
          <p:nvPr/>
        </p:nvSpPr>
        <p:spPr>
          <a:xfrm>
            <a:off x="146672" y="5547870"/>
            <a:ext cx="1470218" cy="47705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800" b="1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marL="0" marR="0" lvl="0" indent="0" algn="ctr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CDE:</a:t>
            </a:r>
          </a:p>
          <a:p>
            <a:pPr marL="0" marR="0" lvl="0" indent="0" algn="ctr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R$ 4,4MM</a:t>
            </a:r>
            <a:endParaRPr kumimoji="0" lang="pt-BR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  <a:sym typeface="Arial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6F15F20-ADD9-AF43-49B0-553C40A1AB04}"/>
              </a:ext>
            </a:extLst>
          </p:cNvPr>
          <p:cNvSpPr txBox="1"/>
          <p:nvPr/>
        </p:nvSpPr>
        <p:spPr>
          <a:xfrm>
            <a:off x="146671" y="6208297"/>
            <a:ext cx="4896000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800" b="1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marL="0" marR="0" lvl="0" indent="0" algn="ctr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Medida Legal e Acordo com os bancos</a:t>
            </a:r>
            <a:endParaRPr kumimoji="0" lang="pt-BR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  <a:sym typeface="Arial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97F9474-A7A0-460F-4FA2-54769BCB74A6}"/>
              </a:ext>
            </a:extLst>
          </p:cNvPr>
          <p:cNvSpPr txBox="1"/>
          <p:nvPr/>
        </p:nvSpPr>
        <p:spPr>
          <a:xfrm>
            <a:off x="1917822" y="4985796"/>
            <a:ext cx="16593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Impacto no Processo Tarifário de 2023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58774323-539B-ED52-BAE4-EF62730AD56B}"/>
              </a:ext>
            </a:extLst>
          </p:cNvPr>
          <p:cNvSpPr txBox="1"/>
          <p:nvPr/>
        </p:nvSpPr>
        <p:spPr>
          <a:xfrm>
            <a:off x="3577213" y="5563259"/>
            <a:ext cx="146545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just" defTabSz="1072621" eaLnBrk="1" fontAlgn="auto" latinLnBrk="0" hangingPunct="1">
              <a:buClrTx/>
              <a:buSzTx/>
              <a:buFontTx/>
              <a:buNone/>
              <a:tabLst/>
              <a:defRPr kumimoji="0" sz="1200" kern="1200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- 0,6 pp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AD654C31-F274-3CA5-D238-52036C17B5E6}"/>
              </a:ext>
            </a:extLst>
          </p:cNvPr>
          <p:cNvSpPr txBox="1"/>
          <p:nvPr/>
        </p:nvSpPr>
        <p:spPr>
          <a:xfrm>
            <a:off x="1917822" y="5543362"/>
            <a:ext cx="16593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Impacto no Processo Tarifário de 2023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ED54D51C-18D9-73E5-17DA-B1663CCDD07A}"/>
              </a:ext>
            </a:extLst>
          </p:cNvPr>
          <p:cNvSpPr txBox="1"/>
          <p:nvPr/>
        </p:nvSpPr>
        <p:spPr>
          <a:xfrm>
            <a:off x="10137027" y="5601762"/>
            <a:ext cx="1934195" cy="98488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800" b="1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marL="0" marR="0" lvl="0" indent="0" algn="ctr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Saldo em Aberto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BRASIL: </a:t>
            </a:r>
          </a:p>
          <a:p>
            <a:pPr marL="0" marR="0" lvl="0" indent="0" algn="ctr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R$ 5,5 Bilhões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D31DC76-F73E-9CA8-C351-6442C33D267E}"/>
              </a:ext>
            </a:extLst>
          </p:cNvPr>
          <p:cNvSpPr txBox="1"/>
          <p:nvPr/>
        </p:nvSpPr>
        <p:spPr>
          <a:xfrm>
            <a:off x="5537536" y="5601762"/>
            <a:ext cx="1934195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800" b="1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marL="0" marR="0" lvl="0" indent="0" algn="ctr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Saldo em Aberto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AMAPÁ: </a:t>
            </a:r>
          </a:p>
          <a:p>
            <a:pPr marL="0" marR="0" lvl="0" indent="0" algn="ctr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R$ 312 MM</a:t>
            </a:r>
          </a:p>
        </p:txBody>
      </p:sp>
    </p:spTree>
    <p:extLst>
      <p:ext uri="{BB962C8B-B14F-4D97-AF65-F5344CB8AC3E}">
        <p14:creationId xmlns:p14="http://schemas.microsoft.com/office/powerpoint/2010/main" val="4281485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1B4875F-FAC6-84CD-B574-594638BCD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285" y="111091"/>
            <a:ext cx="5980088" cy="599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F9CFD02-30E4-B097-5F50-544AFB674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9459" y="111091"/>
            <a:ext cx="635001" cy="299114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6443FB8-249F-4C86-B1B6-4912D6576BCD}" type="slidenum">
              <a:rPr kumimoji="0" lang="pt-BR" sz="14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lang="pt-BR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cs typeface="Arial"/>
              <a:sym typeface="Arial"/>
            </a:endParaRPr>
          </a:p>
        </p:txBody>
      </p:sp>
      <p:sp>
        <p:nvSpPr>
          <p:cNvPr id="54" name="Título 2">
            <a:extLst>
              <a:ext uri="{FF2B5EF4-FFF2-40B4-BE49-F238E27FC236}">
                <a16:creationId xmlns:a16="http://schemas.microsoft.com/office/drawing/2014/main" id="{8A585823-45CE-A5BA-8F97-44FC6B8266F9}"/>
              </a:ext>
            </a:extLst>
          </p:cNvPr>
          <p:cNvSpPr txBox="1">
            <a:spLocks/>
          </p:cNvSpPr>
          <p:nvPr/>
        </p:nvSpPr>
        <p:spPr>
          <a:xfrm>
            <a:off x="146671" y="67081"/>
            <a:ext cx="7560841" cy="455960"/>
          </a:xfrm>
          <a:prstGeom prst="rect">
            <a:avLst/>
          </a:prstGeom>
        </p:spPr>
        <p:txBody>
          <a:bodyPr vert="horz" lIns="107263" tIns="53630" rIns="107263" bIns="53630" rtlCol="0" anchor="t">
            <a:normAutofit lnSpcReduction="10000"/>
          </a:bodyPr>
          <a:lstStyle>
            <a:lvl1pPr algn="l" defTabSz="1072648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0726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Arial"/>
              </a:rPr>
              <a:t>Pagamento Conta COVID</a:t>
            </a:r>
          </a:p>
        </p:txBody>
      </p:sp>
      <p:cxnSp>
        <p:nvCxnSpPr>
          <p:cNvPr id="55" name="Conector reto 54">
            <a:extLst>
              <a:ext uri="{FF2B5EF4-FFF2-40B4-BE49-F238E27FC236}">
                <a16:creationId xmlns:a16="http://schemas.microsoft.com/office/drawing/2014/main" id="{B6201A12-4D65-9051-54D5-CB1F06FEA113}"/>
              </a:ext>
            </a:extLst>
          </p:cNvPr>
          <p:cNvCxnSpPr/>
          <p:nvPr/>
        </p:nvCxnSpPr>
        <p:spPr>
          <a:xfrm>
            <a:off x="0" y="585735"/>
            <a:ext cx="5328000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49">
            <a:extLst>
              <a:ext uri="{FF2B5EF4-FFF2-40B4-BE49-F238E27FC236}">
                <a16:creationId xmlns:a16="http://schemas.microsoft.com/office/drawing/2014/main" id="{5E3D2341-1D04-8951-891F-39FD50743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795" y="934948"/>
            <a:ext cx="1893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Conta COVID</a:t>
            </a:r>
            <a:endParaRPr kumimoji="0" lang="ru-RU" altLang="ru-RU" sz="24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2098978-DD6B-5480-9093-2F338A0C9CF2}"/>
              </a:ext>
            </a:extLst>
          </p:cNvPr>
          <p:cNvCxnSpPr>
            <a:cxnSpLocks/>
          </p:cNvCxnSpPr>
          <p:nvPr/>
        </p:nvCxnSpPr>
        <p:spPr>
          <a:xfrm>
            <a:off x="-19241" y="1141681"/>
            <a:ext cx="237032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88700FCB-E7B4-3A14-E7CD-36B5776B52BF}"/>
              </a:ext>
            </a:extLst>
          </p:cNvPr>
          <p:cNvSpPr txBox="1"/>
          <p:nvPr/>
        </p:nvSpPr>
        <p:spPr>
          <a:xfrm>
            <a:off x="177138" y="1365835"/>
            <a:ext cx="4943502" cy="127727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just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Operação financeira criada para auxiliar o caixa das distribuidoras de energia elétricas impactadas pela pandemia da Covid-19, estruturada em conjunto com o Ministério de Minas e Energia (MME), o Ministério da Economia (ME) e a Agência Nacional de Energia Elétrica (Aneel). O empréstimo contratado e administrado pela Câmara de Comercialização de Energia Elétrica (CCEE) teve como objetivo garantir a liquidez do setor, ao mitigar os impactos da redução do consumo e do aumento de inadimplência.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1056A80-F8F2-E40D-36CE-A62A13198536}"/>
              </a:ext>
            </a:extLst>
          </p:cNvPr>
          <p:cNvSpPr txBox="1"/>
          <p:nvPr/>
        </p:nvSpPr>
        <p:spPr>
          <a:xfrm>
            <a:off x="177138" y="2798872"/>
            <a:ext cx="49435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just" defTabSz="1072621" eaLnBrk="1" fontAlgn="auto" latinLnBrk="0" hangingPunct="1">
              <a:buClrTx/>
              <a:buSzTx/>
              <a:buFontTx/>
              <a:buNone/>
              <a:tabLst/>
              <a:defRPr kumimoji="0" sz="1100" kern="1200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just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Para o consumidor, a iniciativa representou a 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postergação e o parcelamento de impactos tarifários</a:t>
            </a: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 que, caso contrário, teriam efeitos imediatos nas contas de energia. Os eventuais aumentos na tarifa, necessários diante da situação, foram diluídos em 60 meses.</a:t>
            </a: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8FA3ECBA-4E0C-E307-7B9F-2542AC3A69BB}"/>
              </a:ext>
            </a:extLst>
          </p:cNvPr>
          <p:cNvCxnSpPr>
            <a:cxnSpLocks/>
          </p:cNvCxnSpPr>
          <p:nvPr/>
        </p:nvCxnSpPr>
        <p:spPr>
          <a:xfrm>
            <a:off x="1755608" y="2720990"/>
            <a:ext cx="1786562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648EDE-B9FE-9D8C-94B3-F5559FF877C9}"/>
              </a:ext>
            </a:extLst>
          </p:cNvPr>
          <p:cNvSpPr txBox="1"/>
          <p:nvPr/>
        </p:nvSpPr>
        <p:spPr>
          <a:xfrm>
            <a:off x="177138" y="3724076"/>
            <a:ext cx="49435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just" defTabSz="1072621" eaLnBrk="1" fontAlgn="auto" latinLnBrk="0" hangingPunct="1">
              <a:buClrTx/>
              <a:buSzTx/>
              <a:buFontTx/>
              <a:buNone/>
              <a:tabLst/>
              <a:defRPr kumimoji="0" sz="1100" kern="1200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just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Os repasses dos montantes contratados para as empresas de distribuição ocorreram até dezembro de 2020 e a amortização as operações se dará por 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meio encargo tarifário chamado de CDE-COVID.</a:t>
            </a: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A499B99D-3272-EABF-E514-9FB7301BEEE3}"/>
              </a:ext>
            </a:extLst>
          </p:cNvPr>
          <p:cNvCxnSpPr>
            <a:cxnSpLocks/>
          </p:cNvCxnSpPr>
          <p:nvPr/>
        </p:nvCxnSpPr>
        <p:spPr>
          <a:xfrm>
            <a:off x="1755608" y="3646195"/>
            <a:ext cx="1786562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AA1347A7-B952-3ED6-71A9-ADF0370A7E96}"/>
              </a:ext>
            </a:extLst>
          </p:cNvPr>
          <p:cNvSpPr txBox="1"/>
          <p:nvPr/>
        </p:nvSpPr>
        <p:spPr>
          <a:xfrm>
            <a:off x="177138" y="4408883"/>
            <a:ext cx="4896000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AMAPÁ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17DB781-5DC7-094A-D920-C14FA89D35AC}"/>
              </a:ext>
            </a:extLst>
          </p:cNvPr>
          <p:cNvSpPr txBox="1"/>
          <p:nvPr/>
        </p:nvSpPr>
        <p:spPr>
          <a:xfrm>
            <a:off x="177138" y="4997572"/>
            <a:ext cx="4882554" cy="4770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800" b="1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marL="0" marR="0" lvl="0" indent="0" algn="ctr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Financiamento para o pagamento da Conta Covid 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no Amapá de forma a não impactar a tarifa em 2023</a:t>
            </a:r>
            <a:endParaRPr kumimoji="0" lang="pt-BR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  <a:sym typeface="Arial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1544BE6-D2EC-EFF1-9866-B6160A6BD867}"/>
              </a:ext>
            </a:extLst>
          </p:cNvPr>
          <p:cNvSpPr txBox="1"/>
          <p:nvPr/>
        </p:nvSpPr>
        <p:spPr>
          <a:xfrm>
            <a:off x="177138" y="4738499"/>
            <a:ext cx="12115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Proposta</a:t>
            </a:r>
            <a:endParaRPr kumimoji="0" lang="pt-BR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06CA8AB-6E3E-4514-9E39-A3A214237FB8}"/>
              </a:ext>
            </a:extLst>
          </p:cNvPr>
          <p:cNvSpPr txBox="1"/>
          <p:nvPr/>
        </p:nvSpPr>
        <p:spPr>
          <a:xfrm>
            <a:off x="159300" y="5898367"/>
            <a:ext cx="1841038" cy="89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just" defTabSz="1072621" eaLnBrk="1" fontAlgn="auto" latinLnBrk="0" hangingPunct="1">
              <a:buClrTx/>
              <a:buSzTx/>
              <a:buFontTx/>
              <a:buNone/>
              <a:tabLst/>
              <a:defRPr kumimoji="0" sz="1200" kern="1200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Impacto no Processo Tarifário de 2023</a:t>
            </a:r>
          </a:p>
          <a:p>
            <a:pPr marL="0" marR="0" lvl="0" indent="0" algn="ctr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- 4,8 pp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29172C7-0900-9BBF-7C7C-51023452A2A9}"/>
              </a:ext>
            </a:extLst>
          </p:cNvPr>
          <p:cNvSpPr txBox="1"/>
          <p:nvPr/>
        </p:nvSpPr>
        <p:spPr>
          <a:xfrm>
            <a:off x="2139799" y="6344643"/>
            <a:ext cx="2867298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800" b="1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marL="0" marR="0" lvl="0" indent="0" algn="ctr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Medida Legal e Acordo com os bancos</a:t>
            </a:r>
            <a:endParaRPr kumimoji="0" lang="pt-BR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  <a:sym typeface="Arial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C918EE2-A1C6-8D65-E7F0-D67C1A8A5333}"/>
              </a:ext>
            </a:extLst>
          </p:cNvPr>
          <p:cNvSpPr txBox="1"/>
          <p:nvPr/>
        </p:nvSpPr>
        <p:spPr>
          <a:xfrm>
            <a:off x="2139799" y="6009946"/>
            <a:ext cx="2867298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Viabilização do Recurso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5CF45A0-58BA-16A7-0F7B-54AD05E66EEC}"/>
              </a:ext>
            </a:extLst>
          </p:cNvPr>
          <p:cNvSpPr txBox="1"/>
          <p:nvPr/>
        </p:nvSpPr>
        <p:spPr>
          <a:xfrm>
            <a:off x="177138" y="5534438"/>
            <a:ext cx="4882554" cy="30777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800" b="1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marL="0" marR="0" lvl="0" indent="0" algn="ctr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Saldo considerado para 2023 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Wingdings" panose="05000000000000000000" pitchFamily="2" charset="2"/>
              </a:rPr>
              <a:t> R$ 35 MM</a:t>
            </a:r>
            <a:endParaRPr kumimoji="0" lang="pt-BR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  <a:sym typeface="Arial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F13ABF6-ED15-BBAA-A209-43D309181549}"/>
              </a:ext>
            </a:extLst>
          </p:cNvPr>
          <p:cNvSpPr txBox="1"/>
          <p:nvPr/>
        </p:nvSpPr>
        <p:spPr>
          <a:xfrm>
            <a:off x="10137027" y="5601762"/>
            <a:ext cx="1934195" cy="98488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800" b="1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marL="0" marR="0" lvl="0" indent="0" algn="ctr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Saldo em Aberto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BRASIL: </a:t>
            </a:r>
          </a:p>
          <a:p>
            <a:pPr marL="0" marR="0" lvl="0" indent="0" algn="ctr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R$ 6,5 Bilhões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DBA9861-823D-4C4D-82AA-7DDF0231C5A5}"/>
              </a:ext>
            </a:extLst>
          </p:cNvPr>
          <p:cNvSpPr txBox="1"/>
          <p:nvPr/>
        </p:nvSpPr>
        <p:spPr>
          <a:xfrm>
            <a:off x="5537536" y="5601762"/>
            <a:ext cx="1934195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800" b="1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marL="0" marR="0" lvl="0" indent="0" algn="ctr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Saldo em Aberto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AMAPÁ: </a:t>
            </a:r>
          </a:p>
          <a:p>
            <a:pPr marL="0" marR="0" lvl="0" indent="0" algn="ctr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R$ 140 MM</a:t>
            </a:r>
          </a:p>
        </p:txBody>
      </p:sp>
    </p:spTree>
    <p:extLst>
      <p:ext uri="{BB962C8B-B14F-4D97-AF65-F5344CB8AC3E}">
        <p14:creationId xmlns:p14="http://schemas.microsoft.com/office/powerpoint/2010/main" val="3125202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2"/>
          <p:cNvSpPr txBox="1">
            <a:spLocks/>
          </p:cNvSpPr>
          <p:nvPr/>
        </p:nvSpPr>
        <p:spPr>
          <a:xfrm>
            <a:off x="-66689" y="67081"/>
            <a:ext cx="9444369" cy="455960"/>
          </a:xfrm>
          <a:prstGeom prst="rect">
            <a:avLst/>
          </a:prstGeom>
        </p:spPr>
        <p:txBody>
          <a:bodyPr vert="horz" lIns="107263" tIns="53630" rIns="107263" bIns="53630" rtlCol="0" anchor="t">
            <a:noAutofit/>
          </a:bodyPr>
          <a:lstStyle>
            <a:lvl1pPr algn="l" defTabSz="1072648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0726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Arial"/>
              </a:rPr>
              <a:t>Compensação Financeira pela Utilização dos Recursos Hídricos</a:t>
            </a:r>
          </a:p>
        </p:txBody>
      </p:sp>
      <p:sp>
        <p:nvSpPr>
          <p:cNvPr id="1029" name="Espaço Reservado para Número de Slide 1">
            <a:extLst>
              <a:ext uri="{FF2B5EF4-FFF2-40B4-BE49-F238E27FC236}">
                <a16:creationId xmlns:a16="http://schemas.microsoft.com/office/drawing/2014/main" id="{B4FAF7A0-90D8-E4AB-859D-A1246317A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9459" y="111091"/>
            <a:ext cx="635001" cy="299114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6443FB8-249F-4C86-B1B6-4912D6576BCD}" type="slidenum">
              <a:rPr kumimoji="0" lang="pt-BR" sz="14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lang="pt-BR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cs typeface="Arial"/>
              <a:sym typeface="Arial"/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61B97381-D9B6-EF01-1FC4-7D289E888A8F}"/>
              </a:ext>
            </a:extLst>
          </p:cNvPr>
          <p:cNvCxnSpPr/>
          <p:nvPr/>
        </p:nvCxnSpPr>
        <p:spPr>
          <a:xfrm>
            <a:off x="0" y="585735"/>
            <a:ext cx="5328000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07755B3B-6D92-D45D-81AD-0A3299186B63}"/>
              </a:ext>
            </a:extLst>
          </p:cNvPr>
          <p:cNvGrpSpPr/>
          <p:nvPr/>
        </p:nvGrpSpPr>
        <p:grpSpPr>
          <a:xfrm>
            <a:off x="697807" y="1096088"/>
            <a:ext cx="4965886" cy="2524969"/>
            <a:chOff x="311313" y="865530"/>
            <a:chExt cx="4965886" cy="2524969"/>
          </a:xfrm>
        </p:grpSpPr>
        <p:sp>
          <p:nvSpPr>
            <p:cNvPr id="27" name="Retângulo: Cantos Arredondados 26">
              <a:extLst>
                <a:ext uri="{FF2B5EF4-FFF2-40B4-BE49-F238E27FC236}">
                  <a16:creationId xmlns:a16="http://schemas.microsoft.com/office/drawing/2014/main" id="{DAF09F90-AC39-6B75-C38A-D5216D2E94BB}"/>
                </a:ext>
              </a:extLst>
            </p:cNvPr>
            <p:cNvSpPr/>
            <p:nvPr/>
          </p:nvSpPr>
          <p:spPr>
            <a:xfrm>
              <a:off x="311313" y="1126163"/>
              <a:ext cx="4965886" cy="2264336"/>
            </a:xfrm>
            <a:prstGeom prst="roundRect">
              <a:avLst>
                <a:gd name="adj" fmla="val 6848"/>
              </a:avLst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pt-BR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0BD6AE71-49AE-E9E4-FAE8-6B36EB4AECC3}"/>
                </a:ext>
              </a:extLst>
            </p:cNvPr>
            <p:cNvSpPr txBox="1"/>
            <p:nvPr/>
          </p:nvSpPr>
          <p:spPr>
            <a:xfrm>
              <a:off x="553810" y="865530"/>
              <a:ext cx="1298753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4000" b="1" i="0" u="none" strike="noStrike" kern="0" cap="none" spc="0" normalizeH="0" baseline="0" noProof="0" dirty="0">
                  <a:ln w="22225">
                    <a:solidFill>
                      <a:srgbClr val="4472C4">
                        <a:lumMod val="50000"/>
                      </a:srgbClr>
                    </a:solidFill>
                    <a:prstDash val="solid"/>
                  </a:ln>
                  <a:solidFill>
                    <a:srgbClr val="4472C4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  <a:sym typeface="Arial"/>
                </a:rPr>
                <a:t>2021</a:t>
              </a:r>
            </a:p>
          </p:txBody>
        </p:sp>
        <p:grpSp>
          <p:nvGrpSpPr>
            <p:cNvPr id="24" name="Agrupar 23">
              <a:extLst>
                <a:ext uri="{FF2B5EF4-FFF2-40B4-BE49-F238E27FC236}">
                  <a16:creationId xmlns:a16="http://schemas.microsoft.com/office/drawing/2014/main" id="{CCBD7F2B-DD69-BCBC-0C51-4013AA0E8FCD}"/>
                </a:ext>
              </a:extLst>
            </p:cNvPr>
            <p:cNvGrpSpPr/>
            <p:nvPr/>
          </p:nvGrpSpPr>
          <p:grpSpPr>
            <a:xfrm>
              <a:off x="362113" y="1279279"/>
              <a:ext cx="4836163" cy="2066686"/>
              <a:chOff x="2325666" y="853922"/>
              <a:chExt cx="4836163" cy="2066686"/>
            </a:xfrm>
          </p:grpSpPr>
          <p:sp>
            <p:nvSpPr>
              <p:cNvPr id="4" name="Retângulo: Cantos Arredondados 3">
                <a:extLst>
                  <a:ext uri="{FF2B5EF4-FFF2-40B4-BE49-F238E27FC236}">
                    <a16:creationId xmlns:a16="http://schemas.microsoft.com/office/drawing/2014/main" id="{90234AD8-47D1-C319-B81D-5897F354EA07}"/>
                  </a:ext>
                </a:extLst>
              </p:cNvPr>
              <p:cNvSpPr/>
              <p:nvPr/>
            </p:nvSpPr>
            <p:spPr>
              <a:xfrm>
                <a:off x="6289389" y="1165316"/>
                <a:ext cx="720000" cy="10800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pt-BR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" name="Retângulo: Cantos Arredondados 4">
                <a:extLst>
                  <a:ext uri="{FF2B5EF4-FFF2-40B4-BE49-F238E27FC236}">
                    <a16:creationId xmlns:a16="http://schemas.microsoft.com/office/drawing/2014/main" id="{D13E50B8-FE4E-C8AC-2A31-0F3BD6DA56F6}"/>
                  </a:ext>
                </a:extLst>
              </p:cNvPr>
              <p:cNvSpPr/>
              <p:nvPr/>
            </p:nvSpPr>
            <p:spPr>
              <a:xfrm>
                <a:off x="2478106" y="1831316"/>
                <a:ext cx="720000" cy="414000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pt-BR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571319C2-60F2-A9DD-E022-6799231ADB22}"/>
                  </a:ext>
                </a:extLst>
              </p:cNvPr>
              <p:cNvSpPr txBox="1"/>
              <p:nvPr/>
            </p:nvSpPr>
            <p:spPr>
              <a:xfrm>
                <a:off x="2476469" y="1523539"/>
                <a:ext cx="7232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" panose="00000500000000000000" pitchFamily="2" charset="0"/>
                    <a:cs typeface="Poppins" panose="00000500000000000000" pitchFamily="2" charset="0"/>
                    <a:sym typeface="Arial"/>
                  </a:rPr>
                  <a:t>R$ 7,5</a:t>
                </a:r>
              </a:p>
            </p:txBody>
          </p:sp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A2787318-198F-B898-F314-A089910BAB5C}"/>
                  </a:ext>
                </a:extLst>
              </p:cNvPr>
              <p:cNvSpPr txBox="1"/>
              <p:nvPr/>
            </p:nvSpPr>
            <p:spPr>
              <a:xfrm>
                <a:off x="2325666" y="2274277"/>
                <a:ext cx="10248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" panose="00000500000000000000" pitchFamily="2" charset="0"/>
                    <a:cs typeface="Poppins" panose="00000500000000000000" pitchFamily="2" charset="0"/>
                    <a:sym typeface="Arial"/>
                  </a:rPr>
                  <a:t>Município Ferreira Gomes</a:t>
                </a:r>
              </a:p>
            </p:txBody>
          </p:sp>
          <p:sp>
            <p:nvSpPr>
              <p:cNvPr id="13" name="Retângulo: Cantos Arredondados 12">
                <a:extLst>
                  <a:ext uri="{FF2B5EF4-FFF2-40B4-BE49-F238E27FC236}">
                    <a16:creationId xmlns:a16="http://schemas.microsoft.com/office/drawing/2014/main" id="{1F092F30-6B48-1999-126F-FCBD742503B4}"/>
                  </a:ext>
                </a:extLst>
              </p:cNvPr>
              <p:cNvSpPr/>
              <p:nvPr/>
            </p:nvSpPr>
            <p:spPr>
              <a:xfrm>
                <a:off x="3430927" y="2043716"/>
                <a:ext cx="720000" cy="201600"/>
              </a:xfrm>
              <a:prstGeom prst="roundRect">
                <a:avLst>
                  <a:gd name="adj" fmla="val 22967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pt-BR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F5A5B2B9-F405-6A2E-A54F-FA4DD6876ED0}"/>
                  </a:ext>
                </a:extLst>
              </p:cNvPr>
              <p:cNvSpPr txBox="1"/>
              <p:nvPr/>
            </p:nvSpPr>
            <p:spPr>
              <a:xfrm>
                <a:off x="3403053" y="1742156"/>
                <a:ext cx="7409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" panose="00000500000000000000" pitchFamily="2" charset="0"/>
                    <a:cs typeface="Poppins" panose="00000500000000000000" pitchFamily="2" charset="0"/>
                    <a:sym typeface="Arial"/>
                  </a:rPr>
                  <a:t>R$ 3,4</a:t>
                </a:r>
              </a:p>
            </p:txBody>
          </p:sp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88CDAA8-AB48-FC8D-2BC7-E02497367095}"/>
                  </a:ext>
                </a:extLst>
              </p:cNvPr>
              <p:cNvSpPr txBox="1"/>
              <p:nvPr/>
            </p:nvSpPr>
            <p:spPr>
              <a:xfrm>
                <a:off x="3278487" y="2274277"/>
                <a:ext cx="10248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" panose="00000500000000000000" pitchFamily="2" charset="0"/>
                    <a:cs typeface="Poppins" panose="00000500000000000000" pitchFamily="2" charset="0"/>
                    <a:sym typeface="Arial"/>
                  </a:rPr>
                  <a:t>Município Laranjal do Jari</a:t>
                </a:r>
              </a:p>
            </p:txBody>
          </p:sp>
          <p:sp>
            <p:nvSpPr>
              <p:cNvPr id="16" name="Retângulo: Cantos Arredondados 15">
                <a:extLst>
                  <a:ext uri="{FF2B5EF4-FFF2-40B4-BE49-F238E27FC236}">
                    <a16:creationId xmlns:a16="http://schemas.microsoft.com/office/drawing/2014/main" id="{F781D269-D94C-676C-48CD-2C5E5C4FBF70}"/>
                  </a:ext>
                </a:extLst>
              </p:cNvPr>
              <p:cNvSpPr/>
              <p:nvPr/>
            </p:nvSpPr>
            <p:spPr>
              <a:xfrm>
                <a:off x="4383748" y="2155316"/>
                <a:ext cx="720000" cy="90000"/>
              </a:xfrm>
              <a:prstGeom prst="roundRect">
                <a:avLst>
                  <a:gd name="adj" fmla="val 34306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pt-BR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7E692529-76B1-190E-63F1-96563D51DA48}"/>
                  </a:ext>
                </a:extLst>
              </p:cNvPr>
              <p:cNvSpPr txBox="1"/>
              <p:nvPr/>
            </p:nvSpPr>
            <p:spPr>
              <a:xfrm>
                <a:off x="4391853" y="1831316"/>
                <a:ext cx="6944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" panose="00000500000000000000" pitchFamily="2" charset="0"/>
                    <a:cs typeface="Poppins" panose="00000500000000000000" pitchFamily="2" charset="0"/>
                    <a:sym typeface="Arial"/>
                  </a:rPr>
                  <a:t>R$ 1,5</a:t>
                </a:r>
              </a:p>
            </p:txBody>
          </p:sp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0CA578B6-C1CD-8043-6E21-91813053E4B6}"/>
                  </a:ext>
                </a:extLst>
              </p:cNvPr>
              <p:cNvSpPr txBox="1"/>
              <p:nvPr/>
            </p:nvSpPr>
            <p:spPr>
              <a:xfrm>
                <a:off x="4231308" y="2274277"/>
                <a:ext cx="10248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" panose="00000500000000000000" pitchFamily="2" charset="0"/>
                    <a:cs typeface="Poppins" panose="00000500000000000000" pitchFamily="2" charset="0"/>
                    <a:sym typeface="Arial"/>
                  </a:rPr>
                  <a:t>Município Porto Grande</a:t>
                </a:r>
              </a:p>
            </p:txBody>
          </p:sp>
          <p:sp>
            <p:nvSpPr>
              <p:cNvPr id="19" name="Retângulo: Cantos Arredondados 18">
                <a:extLst>
                  <a:ext uri="{FF2B5EF4-FFF2-40B4-BE49-F238E27FC236}">
                    <a16:creationId xmlns:a16="http://schemas.microsoft.com/office/drawing/2014/main" id="{4C21B5B9-8999-BFD0-6D17-E316AAA7DCE6}"/>
                  </a:ext>
                </a:extLst>
              </p:cNvPr>
              <p:cNvSpPr/>
              <p:nvPr/>
            </p:nvSpPr>
            <p:spPr>
              <a:xfrm>
                <a:off x="5336569" y="1957316"/>
                <a:ext cx="720000" cy="288000"/>
              </a:xfrm>
              <a:prstGeom prst="roundRect">
                <a:avLst>
                  <a:gd name="adj" fmla="val 22967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pt-BR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826D87A3-0146-3AAD-3E73-E6DC426C4514}"/>
                  </a:ext>
                </a:extLst>
              </p:cNvPr>
              <p:cNvSpPr txBox="1"/>
              <p:nvPr/>
            </p:nvSpPr>
            <p:spPr>
              <a:xfrm>
                <a:off x="5184129" y="2274277"/>
                <a:ext cx="10248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" panose="00000500000000000000" pitchFamily="2" charset="0"/>
                    <a:cs typeface="Poppins" panose="00000500000000000000" pitchFamily="2" charset="0"/>
                    <a:sym typeface="Arial"/>
                  </a:rPr>
                  <a:t>Estado Amapá</a:t>
                </a:r>
              </a:p>
            </p:txBody>
          </p:sp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170845F8-065E-A427-67E7-BC4D21431874}"/>
                  </a:ext>
                </a:extLst>
              </p:cNvPr>
              <p:cNvSpPr txBox="1"/>
              <p:nvPr/>
            </p:nvSpPr>
            <p:spPr>
              <a:xfrm>
                <a:off x="6136949" y="2274277"/>
                <a:ext cx="10248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" panose="00000500000000000000" pitchFamily="2" charset="0"/>
                    <a:cs typeface="Poppins" panose="00000500000000000000" pitchFamily="2" charset="0"/>
                    <a:sym typeface="Arial"/>
                  </a:rPr>
                  <a:t>Total</a:t>
                </a:r>
              </a:p>
            </p:txBody>
          </p:sp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23362989-1054-864B-F922-087CC458DACF}"/>
                  </a:ext>
                </a:extLst>
              </p:cNvPr>
              <p:cNvSpPr txBox="1"/>
              <p:nvPr/>
            </p:nvSpPr>
            <p:spPr>
              <a:xfrm>
                <a:off x="5323204" y="1650791"/>
                <a:ext cx="7489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" panose="00000500000000000000" pitchFamily="2" charset="0"/>
                    <a:cs typeface="Poppins" panose="00000500000000000000" pitchFamily="2" charset="0"/>
                    <a:sym typeface="Arial"/>
                  </a:rPr>
                  <a:t>R$ 4,8</a:t>
                </a:r>
              </a:p>
            </p:txBody>
          </p:sp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30138AAA-9A5C-C7D4-AD2C-841A58AA18C2}"/>
                  </a:ext>
                </a:extLst>
              </p:cNvPr>
              <p:cNvSpPr txBox="1"/>
              <p:nvPr/>
            </p:nvSpPr>
            <p:spPr>
              <a:xfrm>
                <a:off x="6261302" y="853922"/>
                <a:ext cx="7761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" panose="00000500000000000000" pitchFamily="2" charset="0"/>
                    <a:cs typeface="Poppins" panose="00000500000000000000" pitchFamily="2" charset="0"/>
                    <a:sym typeface="Arial"/>
                  </a:rPr>
                  <a:t>R$ 17,2</a:t>
                </a:r>
              </a:p>
            </p:txBody>
          </p:sp>
        </p:grp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71528C5A-4148-6DA9-5FB4-12546ACB34BA}"/>
                </a:ext>
              </a:extLst>
            </p:cNvPr>
            <p:cNvSpPr txBox="1"/>
            <p:nvPr/>
          </p:nvSpPr>
          <p:spPr>
            <a:xfrm>
              <a:off x="474073" y="1407517"/>
              <a:ext cx="1458227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  <a:sym typeface="Arial"/>
                </a:rPr>
                <a:t>Valores em MM</a:t>
              </a:r>
            </a:p>
          </p:txBody>
        </p:sp>
      </p:grpSp>
      <p:grpSp>
        <p:nvGrpSpPr>
          <p:cNvPr id="49" name="Agrupar 48">
            <a:extLst>
              <a:ext uri="{FF2B5EF4-FFF2-40B4-BE49-F238E27FC236}">
                <a16:creationId xmlns:a16="http://schemas.microsoft.com/office/drawing/2014/main" id="{DF994BA2-1A50-2032-71FE-EF45BCC2E3FB}"/>
              </a:ext>
            </a:extLst>
          </p:cNvPr>
          <p:cNvGrpSpPr/>
          <p:nvPr/>
        </p:nvGrpSpPr>
        <p:grpSpPr>
          <a:xfrm>
            <a:off x="697807" y="3834442"/>
            <a:ext cx="4965886" cy="2524969"/>
            <a:chOff x="311313" y="865530"/>
            <a:chExt cx="4965886" cy="2524969"/>
          </a:xfrm>
        </p:grpSpPr>
        <p:sp>
          <p:nvSpPr>
            <p:cNvPr id="50" name="Retângulo: Cantos Arredondados 49">
              <a:extLst>
                <a:ext uri="{FF2B5EF4-FFF2-40B4-BE49-F238E27FC236}">
                  <a16:creationId xmlns:a16="http://schemas.microsoft.com/office/drawing/2014/main" id="{4D685901-3553-75F5-1BBF-AD9301213DA3}"/>
                </a:ext>
              </a:extLst>
            </p:cNvPr>
            <p:cNvSpPr/>
            <p:nvPr/>
          </p:nvSpPr>
          <p:spPr>
            <a:xfrm>
              <a:off x="311313" y="1126163"/>
              <a:ext cx="4965886" cy="2264336"/>
            </a:xfrm>
            <a:prstGeom prst="roundRect">
              <a:avLst>
                <a:gd name="adj" fmla="val 6848"/>
              </a:avLst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pt-BR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51" name="CaixaDeTexto 50">
              <a:extLst>
                <a:ext uri="{FF2B5EF4-FFF2-40B4-BE49-F238E27FC236}">
                  <a16:creationId xmlns:a16="http://schemas.microsoft.com/office/drawing/2014/main" id="{4070BEE8-376D-32E5-7808-5CF7D8E79E5B}"/>
                </a:ext>
              </a:extLst>
            </p:cNvPr>
            <p:cNvSpPr txBox="1"/>
            <p:nvPr/>
          </p:nvSpPr>
          <p:spPr>
            <a:xfrm>
              <a:off x="503315" y="865530"/>
              <a:ext cx="1399742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4000" b="1" i="0" u="none" strike="noStrike" kern="0" cap="none" spc="0" normalizeH="0" baseline="0" noProof="0" dirty="0">
                  <a:ln w="22225">
                    <a:solidFill>
                      <a:srgbClr val="4472C4">
                        <a:lumMod val="50000"/>
                      </a:srgbClr>
                    </a:solidFill>
                    <a:prstDash val="solid"/>
                  </a:ln>
                  <a:solidFill>
                    <a:srgbClr val="4472C4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  <a:sym typeface="Arial"/>
                </a:rPr>
                <a:t>2022</a:t>
              </a:r>
            </a:p>
          </p:txBody>
        </p:sp>
        <p:grpSp>
          <p:nvGrpSpPr>
            <p:cNvPr id="52" name="Agrupar 51">
              <a:extLst>
                <a:ext uri="{FF2B5EF4-FFF2-40B4-BE49-F238E27FC236}">
                  <a16:creationId xmlns:a16="http://schemas.microsoft.com/office/drawing/2014/main" id="{65A312E2-9FCB-1011-4A30-F9B120194316}"/>
                </a:ext>
              </a:extLst>
            </p:cNvPr>
            <p:cNvGrpSpPr/>
            <p:nvPr/>
          </p:nvGrpSpPr>
          <p:grpSpPr>
            <a:xfrm>
              <a:off x="362113" y="1279279"/>
              <a:ext cx="4836163" cy="2066686"/>
              <a:chOff x="2325666" y="853922"/>
              <a:chExt cx="4836163" cy="2066686"/>
            </a:xfrm>
          </p:grpSpPr>
          <p:sp>
            <p:nvSpPr>
              <p:cNvPr id="54" name="Retângulo: Cantos Arredondados 53">
                <a:extLst>
                  <a:ext uri="{FF2B5EF4-FFF2-40B4-BE49-F238E27FC236}">
                    <a16:creationId xmlns:a16="http://schemas.microsoft.com/office/drawing/2014/main" id="{5F3E8100-CF57-D9F3-8E83-881E929627C5}"/>
                  </a:ext>
                </a:extLst>
              </p:cNvPr>
              <p:cNvSpPr/>
              <p:nvPr/>
            </p:nvSpPr>
            <p:spPr>
              <a:xfrm>
                <a:off x="6289389" y="1165316"/>
                <a:ext cx="720000" cy="10800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pt-BR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5" name="Retângulo: Cantos Arredondados 54">
                <a:extLst>
                  <a:ext uri="{FF2B5EF4-FFF2-40B4-BE49-F238E27FC236}">
                    <a16:creationId xmlns:a16="http://schemas.microsoft.com/office/drawing/2014/main" id="{E9BDAE82-063A-170B-E4AF-9DF8EFD1D785}"/>
                  </a:ext>
                </a:extLst>
              </p:cNvPr>
              <p:cNvSpPr/>
              <p:nvPr/>
            </p:nvSpPr>
            <p:spPr>
              <a:xfrm>
                <a:off x="2478106" y="1831316"/>
                <a:ext cx="720000" cy="414000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pt-BR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6" name="CaixaDeTexto 55">
                <a:extLst>
                  <a:ext uri="{FF2B5EF4-FFF2-40B4-BE49-F238E27FC236}">
                    <a16:creationId xmlns:a16="http://schemas.microsoft.com/office/drawing/2014/main" id="{2F82212D-2AF5-968B-B807-C0E1799BCDB6}"/>
                  </a:ext>
                </a:extLst>
              </p:cNvPr>
              <p:cNvSpPr txBox="1"/>
              <p:nvPr/>
            </p:nvSpPr>
            <p:spPr>
              <a:xfrm>
                <a:off x="2476469" y="1523539"/>
                <a:ext cx="72006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" panose="00000500000000000000" pitchFamily="2" charset="0"/>
                    <a:cs typeface="Poppins" panose="00000500000000000000" pitchFamily="2" charset="0"/>
                    <a:sym typeface="Arial"/>
                  </a:rPr>
                  <a:t>R$ 7,6</a:t>
                </a:r>
              </a:p>
            </p:txBody>
          </p:sp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11AC0F6C-9A13-9692-6D0A-FD76F7E30CFD}"/>
                  </a:ext>
                </a:extLst>
              </p:cNvPr>
              <p:cNvSpPr txBox="1"/>
              <p:nvPr/>
            </p:nvSpPr>
            <p:spPr>
              <a:xfrm>
                <a:off x="2325666" y="2274277"/>
                <a:ext cx="10248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" panose="00000500000000000000" pitchFamily="2" charset="0"/>
                    <a:cs typeface="Poppins" panose="00000500000000000000" pitchFamily="2" charset="0"/>
                    <a:sym typeface="Arial"/>
                  </a:rPr>
                  <a:t>Município Ferreira Gomes</a:t>
                </a:r>
              </a:p>
            </p:txBody>
          </p:sp>
          <p:sp>
            <p:nvSpPr>
              <p:cNvPr id="58" name="Retângulo: Cantos Arredondados 57">
                <a:extLst>
                  <a:ext uri="{FF2B5EF4-FFF2-40B4-BE49-F238E27FC236}">
                    <a16:creationId xmlns:a16="http://schemas.microsoft.com/office/drawing/2014/main" id="{EB7762A8-EEF2-6458-8EBB-4534BDC1770F}"/>
                  </a:ext>
                </a:extLst>
              </p:cNvPr>
              <p:cNvSpPr/>
              <p:nvPr/>
            </p:nvSpPr>
            <p:spPr>
              <a:xfrm>
                <a:off x="3430927" y="2043716"/>
                <a:ext cx="720000" cy="226800"/>
              </a:xfrm>
              <a:prstGeom prst="roundRect">
                <a:avLst>
                  <a:gd name="adj" fmla="val 22967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pt-BR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9" name="CaixaDeTexto 58">
                <a:extLst>
                  <a:ext uri="{FF2B5EF4-FFF2-40B4-BE49-F238E27FC236}">
                    <a16:creationId xmlns:a16="http://schemas.microsoft.com/office/drawing/2014/main" id="{27F4D859-6E71-9CDE-C52A-47A81C58E535}"/>
                  </a:ext>
                </a:extLst>
              </p:cNvPr>
              <p:cNvSpPr txBox="1"/>
              <p:nvPr/>
            </p:nvSpPr>
            <p:spPr>
              <a:xfrm>
                <a:off x="3403053" y="1742156"/>
                <a:ext cx="73609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" panose="00000500000000000000" pitchFamily="2" charset="0"/>
                    <a:cs typeface="Poppins" panose="00000500000000000000" pitchFamily="2" charset="0"/>
                    <a:sym typeface="Arial"/>
                  </a:rPr>
                  <a:t>R$ 3,8</a:t>
                </a:r>
              </a:p>
            </p:txBody>
          </p:sp>
          <p:sp>
            <p:nvSpPr>
              <p:cNvPr id="60" name="CaixaDeTexto 59">
                <a:extLst>
                  <a:ext uri="{FF2B5EF4-FFF2-40B4-BE49-F238E27FC236}">
                    <a16:creationId xmlns:a16="http://schemas.microsoft.com/office/drawing/2014/main" id="{026DF127-D7BB-3209-8C9F-0F618FB3035E}"/>
                  </a:ext>
                </a:extLst>
              </p:cNvPr>
              <p:cNvSpPr txBox="1"/>
              <p:nvPr/>
            </p:nvSpPr>
            <p:spPr>
              <a:xfrm>
                <a:off x="3278487" y="2274277"/>
                <a:ext cx="10248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" panose="00000500000000000000" pitchFamily="2" charset="0"/>
                    <a:cs typeface="Poppins" panose="00000500000000000000" pitchFamily="2" charset="0"/>
                    <a:sym typeface="Arial"/>
                  </a:rPr>
                  <a:t>Município Laranjal do Jari</a:t>
                </a:r>
              </a:p>
            </p:txBody>
          </p:sp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C26229EE-47F3-AA58-E8FC-A01A96E2AF48}"/>
                  </a:ext>
                </a:extLst>
              </p:cNvPr>
              <p:cNvSpPr/>
              <p:nvPr/>
            </p:nvSpPr>
            <p:spPr>
              <a:xfrm>
                <a:off x="4383748" y="2155316"/>
                <a:ext cx="720000" cy="90000"/>
              </a:xfrm>
              <a:prstGeom prst="roundRect">
                <a:avLst>
                  <a:gd name="adj" fmla="val 34306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pt-BR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2" name="CaixaDeTexto 61">
                <a:extLst>
                  <a:ext uri="{FF2B5EF4-FFF2-40B4-BE49-F238E27FC236}">
                    <a16:creationId xmlns:a16="http://schemas.microsoft.com/office/drawing/2014/main" id="{15881EB7-3F6E-584E-A4DD-B38FDC6C2F03}"/>
                  </a:ext>
                </a:extLst>
              </p:cNvPr>
              <p:cNvSpPr txBox="1"/>
              <p:nvPr/>
            </p:nvSpPr>
            <p:spPr>
              <a:xfrm>
                <a:off x="4391853" y="1831316"/>
                <a:ext cx="6912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" panose="00000500000000000000" pitchFamily="2" charset="0"/>
                    <a:cs typeface="Poppins" panose="00000500000000000000" pitchFamily="2" charset="0"/>
                    <a:sym typeface="Arial"/>
                  </a:rPr>
                  <a:t>R$ 1,6</a:t>
                </a:r>
              </a:p>
            </p:txBody>
          </p:sp>
          <p:sp>
            <p:nvSpPr>
              <p:cNvPr id="63" name="CaixaDeTexto 62">
                <a:extLst>
                  <a:ext uri="{FF2B5EF4-FFF2-40B4-BE49-F238E27FC236}">
                    <a16:creationId xmlns:a16="http://schemas.microsoft.com/office/drawing/2014/main" id="{CA0D4739-4180-0AFC-2E54-DCD8EB96E588}"/>
                  </a:ext>
                </a:extLst>
              </p:cNvPr>
              <p:cNvSpPr txBox="1"/>
              <p:nvPr/>
            </p:nvSpPr>
            <p:spPr>
              <a:xfrm>
                <a:off x="4231308" y="2274277"/>
                <a:ext cx="10248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" panose="00000500000000000000" pitchFamily="2" charset="0"/>
                    <a:cs typeface="Poppins" panose="00000500000000000000" pitchFamily="2" charset="0"/>
                    <a:sym typeface="Arial"/>
                  </a:rPr>
                  <a:t>Município Porto Grande</a:t>
                </a:r>
              </a:p>
            </p:txBody>
          </p:sp>
          <p:sp>
            <p:nvSpPr>
              <p:cNvPr id="1024" name="Retângulo: Cantos Arredondados 1023">
                <a:extLst>
                  <a:ext uri="{FF2B5EF4-FFF2-40B4-BE49-F238E27FC236}">
                    <a16:creationId xmlns:a16="http://schemas.microsoft.com/office/drawing/2014/main" id="{53BD7E76-02B3-1337-B251-0549516FB55F}"/>
                  </a:ext>
                </a:extLst>
              </p:cNvPr>
              <p:cNvSpPr/>
              <p:nvPr/>
            </p:nvSpPr>
            <p:spPr>
              <a:xfrm>
                <a:off x="5336569" y="1957316"/>
                <a:ext cx="720000" cy="288000"/>
              </a:xfrm>
              <a:prstGeom prst="roundRect">
                <a:avLst>
                  <a:gd name="adj" fmla="val 22967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pt-BR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025" name="CaixaDeTexto 1024">
                <a:extLst>
                  <a:ext uri="{FF2B5EF4-FFF2-40B4-BE49-F238E27FC236}">
                    <a16:creationId xmlns:a16="http://schemas.microsoft.com/office/drawing/2014/main" id="{C334EC45-B414-ADC2-EECD-01C8650C14BB}"/>
                  </a:ext>
                </a:extLst>
              </p:cNvPr>
              <p:cNvSpPr txBox="1"/>
              <p:nvPr/>
            </p:nvSpPr>
            <p:spPr>
              <a:xfrm>
                <a:off x="5184129" y="2274277"/>
                <a:ext cx="10248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" panose="00000500000000000000" pitchFamily="2" charset="0"/>
                    <a:cs typeface="Poppins" panose="00000500000000000000" pitchFamily="2" charset="0"/>
                    <a:sym typeface="Arial"/>
                  </a:rPr>
                  <a:t>Estado Amapá</a:t>
                </a:r>
              </a:p>
            </p:txBody>
          </p:sp>
          <p:sp>
            <p:nvSpPr>
              <p:cNvPr id="1026" name="CaixaDeTexto 1025">
                <a:extLst>
                  <a:ext uri="{FF2B5EF4-FFF2-40B4-BE49-F238E27FC236}">
                    <a16:creationId xmlns:a16="http://schemas.microsoft.com/office/drawing/2014/main" id="{780BC91F-0FAD-C7BB-6FD8-E4125200D7AA}"/>
                  </a:ext>
                </a:extLst>
              </p:cNvPr>
              <p:cNvSpPr txBox="1"/>
              <p:nvPr/>
            </p:nvSpPr>
            <p:spPr>
              <a:xfrm>
                <a:off x="6136949" y="2274277"/>
                <a:ext cx="10248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" panose="00000500000000000000" pitchFamily="2" charset="0"/>
                    <a:cs typeface="Poppins" panose="00000500000000000000" pitchFamily="2" charset="0"/>
                    <a:sym typeface="Arial"/>
                  </a:rPr>
                  <a:t>Total</a:t>
                </a:r>
              </a:p>
            </p:txBody>
          </p:sp>
          <p:sp>
            <p:nvSpPr>
              <p:cNvPr id="1027" name="CaixaDeTexto 1026">
                <a:extLst>
                  <a:ext uri="{FF2B5EF4-FFF2-40B4-BE49-F238E27FC236}">
                    <a16:creationId xmlns:a16="http://schemas.microsoft.com/office/drawing/2014/main" id="{B4C2D4B3-F738-5BCA-6B03-C74495403E07}"/>
                  </a:ext>
                </a:extLst>
              </p:cNvPr>
              <p:cNvSpPr txBox="1"/>
              <p:nvPr/>
            </p:nvSpPr>
            <p:spPr>
              <a:xfrm>
                <a:off x="5323204" y="1650791"/>
                <a:ext cx="7425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" panose="00000500000000000000" pitchFamily="2" charset="0"/>
                    <a:cs typeface="Poppins" panose="00000500000000000000" pitchFamily="2" charset="0"/>
                    <a:sym typeface="Arial"/>
                  </a:rPr>
                  <a:t>R$ 4,9</a:t>
                </a:r>
              </a:p>
            </p:txBody>
          </p:sp>
          <p:sp>
            <p:nvSpPr>
              <p:cNvPr id="1028" name="CaixaDeTexto 1027">
                <a:extLst>
                  <a:ext uri="{FF2B5EF4-FFF2-40B4-BE49-F238E27FC236}">
                    <a16:creationId xmlns:a16="http://schemas.microsoft.com/office/drawing/2014/main" id="{376E7DEB-EC3C-C24F-4AF4-B8EA2B4E0AAB}"/>
                  </a:ext>
                </a:extLst>
              </p:cNvPr>
              <p:cNvSpPr txBox="1"/>
              <p:nvPr/>
            </p:nvSpPr>
            <p:spPr>
              <a:xfrm>
                <a:off x="6251677" y="853922"/>
                <a:ext cx="7841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" panose="00000500000000000000" pitchFamily="2" charset="0"/>
                    <a:cs typeface="Poppins" panose="00000500000000000000" pitchFamily="2" charset="0"/>
                    <a:sym typeface="Arial"/>
                  </a:rPr>
                  <a:t>R$ 17,9</a:t>
                </a:r>
              </a:p>
            </p:txBody>
          </p:sp>
        </p:grpSp>
        <p:sp>
          <p:nvSpPr>
            <p:cNvPr id="53" name="CaixaDeTexto 52">
              <a:extLst>
                <a:ext uri="{FF2B5EF4-FFF2-40B4-BE49-F238E27FC236}">
                  <a16:creationId xmlns:a16="http://schemas.microsoft.com/office/drawing/2014/main" id="{A6A7DB33-B51A-5BD8-413D-5BE1E736F7E7}"/>
                </a:ext>
              </a:extLst>
            </p:cNvPr>
            <p:cNvSpPr txBox="1"/>
            <p:nvPr/>
          </p:nvSpPr>
          <p:spPr>
            <a:xfrm>
              <a:off x="474073" y="1407517"/>
              <a:ext cx="1458227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  <a:sym typeface="Arial"/>
                </a:rPr>
                <a:t>Valores em MM</a:t>
              </a:r>
            </a:p>
          </p:txBody>
        </p:sp>
      </p:grpSp>
      <p:grpSp>
        <p:nvGrpSpPr>
          <p:cNvPr id="1051" name="Agrupar 1050">
            <a:extLst>
              <a:ext uri="{FF2B5EF4-FFF2-40B4-BE49-F238E27FC236}">
                <a16:creationId xmlns:a16="http://schemas.microsoft.com/office/drawing/2014/main" id="{A858EF46-546F-1329-3AF8-2351ADD7C17D}"/>
              </a:ext>
            </a:extLst>
          </p:cNvPr>
          <p:cNvGrpSpPr/>
          <p:nvPr/>
        </p:nvGrpSpPr>
        <p:grpSpPr>
          <a:xfrm>
            <a:off x="6343259" y="1096088"/>
            <a:ext cx="5033282" cy="2524969"/>
            <a:chOff x="6521040" y="1264188"/>
            <a:chExt cx="5033282" cy="2524969"/>
          </a:xfrm>
        </p:grpSpPr>
        <p:grpSp>
          <p:nvGrpSpPr>
            <p:cNvPr id="1030" name="Agrupar 1029">
              <a:extLst>
                <a:ext uri="{FF2B5EF4-FFF2-40B4-BE49-F238E27FC236}">
                  <a16:creationId xmlns:a16="http://schemas.microsoft.com/office/drawing/2014/main" id="{E86A554D-8DF6-DCD5-5477-419E889060B7}"/>
                </a:ext>
              </a:extLst>
            </p:cNvPr>
            <p:cNvGrpSpPr/>
            <p:nvPr/>
          </p:nvGrpSpPr>
          <p:grpSpPr>
            <a:xfrm>
              <a:off x="6521040" y="1264188"/>
              <a:ext cx="4965886" cy="2524969"/>
              <a:chOff x="290993" y="865530"/>
              <a:chExt cx="4965886" cy="2524969"/>
            </a:xfrm>
          </p:grpSpPr>
          <p:sp>
            <p:nvSpPr>
              <p:cNvPr id="1031" name="Retângulo: Cantos Arredondados 1030">
                <a:extLst>
                  <a:ext uri="{FF2B5EF4-FFF2-40B4-BE49-F238E27FC236}">
                    <a16:creationId xmlns:a16="http://schemas.microsoft.com/office/drawing/2014/main" id="{A28FF22A-757C-67A1-044E-B720D0701D86}"/>
                  </a:ext>
                </a:extLst>
              </p:cNvPr>
              <p:cNvSpPr/>
              <p:nvPr/>
            </p:nvSpPr>
            <p:spPr>
              <a:xfrm>
                <a:off x="290993" y="1126163"/>
                <a:ext cx="4965886" cy="2264336"/>
              </a:xfrm>
              <a:prstGeom prst="roundRect">
                <a:avLst>
                  <a:gd name="adj" fmla="val 6848"/>
                </a:avLst>
              </a:prstGeom>
              <a:noFill/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pt-BR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032" name="CaixaDeTexto 1031">
                <a:extLst>
                  <a:ext uri="{FF2B5EF4-FFF2-40B4-BE49-F238E27FC236}">
                    <a16:creationId xmlns:a16="http://schemas.microsoft.com/office/drawing/2014/main" id="{4C71F00B-AF4D-A4A3-A208-E3DE752DF027}"/>
                  </a:ext>
                </a:extLst>
              </p:cNvPr>
              <p:cNvSpPr txBox="1"/>
              <p:nvPr/>
            </p:nvSpPr>
            <p:spPr>
              <a:xfrm>
                <a:off x="494498" y="865530"/>
                <a:ext cx="1417376" cy="7078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4000" b="1" i="0" u="none" strike="noStrike" kern="0" cap="none" spc="0" normalizeH="0" baseline="0" noProof="0" dirty="0">
                    <a:ln w="22225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</a:ln>
                    <a:solidFill>
                      <a:srgbClr val="4472C4">
                        <a:lumMod val="40000"/>
                        <a:lumOff val="60000"/>
                      </a:srgbClr>
                    </a:solidFill>
                    <a:effectLst/>
                    <a:uLnTx/>
                    <a:uFillTx/>
                    <a:latin typeface="Poppins" panose="00000500000000000000" pitchFamily="2" charset="0"/>
                    <a:cs typeface="Poppins" panose="00000500000000000000" pitchFamily="2" charset="0"/>
                    <a:sym typeface="Arial"/>
                  </a:rPr>
                  <a:t>2023</a:t>
                </a:r>
              </a:p>
            </p:txBody>
          </p:sp>
          <p:grpSp>
            <p:nvGrpSpPr>
              <p:cNvPr id="1033" name="Agrupar 1032">
                <a:extLst>
                  <a:ext uri="{FF2B5EF4-FFF2-40B4-BE49-F238E27FC236}">
                    <a16:creationId xmlns:a16="http://schemas.microsoft.com/office/drawing/2014/main" id="{7AC39995-4BF7-88FC-9233-533611A74A7E}"/>
                  </a:ext>
                </a:extLst>
              </p:cNvPr>
              <p:cNvGrpSpPr/>
              <p:nvPr/>
            </p:nvGrpSpPr>
            <p:grpSpPr>
              <a:xfrm>
                <a:off x="362113" y="1693164"/>
                <a:ext cx="4836163" cy="1652801"/>
                <a:chOff x="2325666" y="1267807"/>
                <a:chExt cx="4836163" cy="1652801"/>
              </a:xfrm>
            </p:grpSpPr>
            <p:sp>
              <p:nvSpPr>
                <p:cNvPr id="1035" name="Retângulo: Cantos Arredondados 1034">
                  <a:extLst>
                    <a:ext uri="{FF2B5EF4-FFF2-40B4-BE49-F238E27FC236}">
                      <a16:creationId xmlns:a16="http://schemas.microsoft.com/office/drawing/2014/main" id="{F46AC835-8A82-81ED-1BE8-24D3505E7264}"/>
                    </a:ext>
                  </a:extLst>
                </p:cNvPr>
                <p:cNvSpPr/>
                <p:nvPr/>
              </p:nvSpPr>
              <p:spPr>
                <a:xfrm>
                  <a:off x="6289389" y="1579316"/>
                  <a:ext cx="720000" cy="666000"/>
                </a:xfrm>
                <a:prstGeom prst="round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pt-BR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036" name="Retângulo: Cantos Arredondados 1035">
                  <a:extLst>
                    <a:ext uri="{FF2B5EF4-FFF2-40B4-BE49-F238E27FC236}">
                      <a16:creationId xmlns:a16="http://schemas.microsoft.com/office/drawing/2014/main" id="{AEFF2494-D9E5-4522-3054-9B6F376E5254}"/>
                    </a:ext>
                  </a:extLst>
                </p:cNvPr>
                <p:cNvSpPr/>
                <p:nvPr/>
              </p:nvSpPr>
              <p:spPr>
                <a:xfrm>
                  <a:off x="2478106" y="1946516"/>
                  <a:ext cx="720000" cy="298800"/>
                </a:xfrm>
                <a:prstGeom prst="round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pt-BR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037" name="CaixaDeTexto 1036">
                  <a:extLst>
                    <a:ext uri="{FF2B5EF4-FFF2-40B4-BE49-F238E27FC236}">
                      <a16:creationId xmlns:a16="http://schemas.microsoft.com/office/drawing/2014/main" id="{D0A7501E-AAC5-012F-D1D2-F7871917BA8B}"/>
                    </a:ext>
                  </a:extLst>
                </p:cNvPr>
                <p:cNvSpPr txBox="1"/>
                <p:nvPr/>
              </p:nvSpPr>
              <p:spPr>
                <a:xfrm>
                  <a:off x="2543844" y="1629414"/>
                  <a:ext cx="57579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pt-BR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oppins" panose="00000500000000000000" pitchFamily="2" charset="0"/>
                      <a:cs typeface="Poppins" panose="00000500000000000000" pitchFamily="2" charset="0"/>
                      <a:sym typeface="Arial"/>
                    </a:rPr>
                    <a:t>R$ 5</a:t>
                  </a:r>
                </a:p>
              </p:txBody>
            </p:sp>
            <p:sp>
              <p:nvSpPr>
                <p:cNvPr id="1038" name="CaixaDeTexto 1037">
                  <a:extLst>
                    <a:ext uri="{FF2B5EF4-FFF2-40B4-BE49-F238E27FC236}">
                      <a16:creationId xmlns:a16="http://schemas.microsoft.com/office/drawing/2014/main" id="{F0E1BB6C-8733-CED5-68E0-CBAA1A104DB6}"/>
                    </a:ext>
                  </a:extLst>
                </p:cNvPr>
                <p:cNvSpPr txBox="1"/>
                <p:nvPr/>
              </p:nvSpPr>
              <p:spPr>
                <a:xfrm>
                  <a:off x="2325666" y="2274277"/>
                  <a:ext cx="102488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pt-BR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oppins" panose="00000500000000000000" pitchFamily="2" charset="0"/>
                      <a:cs typeface="Poppins" panose="00000500000000000000" pitchFamily="2" charset="0"/>
                      <a:sym typeface="Arial"/>
                    </a:rPr>
                    <a:t>Município Ferreira Gomes</a:t>
                  </a:r>
                </a:p>
              </p:txBody>
            </p:sp>
            <p:sp>
              <p:nvSpPr>
                <p:cNvPr id="1039" name="Retângulo: Cantos Arredondados 1038">
                  <a:extLst>
                    <a:ext uri="{FF2B5EF4-FFF2-40B4-BE49-F238E27FC236}">
                      <a16:creationId xmlns:a16="http://schemas.microsoft.com/office/drawing/2014/main" id="{739FF412-3954-CC62-5A23-6F7BAD4D79C9}"/>
                    </a:ext>
                  </a:extLst>
                </p:cNvPr>
                <p:cNvSpPr/>
                <p:nvPr/>
              </p:nvSpPr>
              <p:spPr>
                <a:xfrm>
                  <a:off x="3430927" y="2126516"/>
                  <a:ext cx="720000" cy="118800"/>
                </a:xfrm>
                <a:prstGeom prst="roundRect">
                  <a:avLst>
                    <a:gd name="adj" fmla="val 22967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pt-BR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040" name="CaixaDeTexto 1039">
                  <a:extLst>
                    <a:ext uri="{FF2B5EF4-FFF2-40B4-BE49-F238E27FC236}">
                      <a16:creationId xmlns:a16="http://schemas.microsoft.com/office/drawing/2014/main" id="{CC7878E9-E093-DB7A-3B14-854ECE3FEE0F}"/>
                    </a:ext>
                  </a:extLst>
                </p:cNvPr>
                <p:cNvSpPr txBox="1"/>
                <p:nvPr/>
              </p:nvSpPr>
              <p:spPr>
                <a:xfrm>
                  <a:off x="3508930" y="1809531"/>
                  <a:ext cx="56137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pt-BR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oppins" panose="00000500000000000000" pitchFamily="2" charset="0"/>
                      <a:cs typeface="Poppins" panose="00000500000000000000" pitchFamily="2" charset="0"/>
                      <a:sym typeface="Arial"/>
                    </a:rPr>
                    <a:t>R$ 2</a:t>
                  </a:r>
                </a:p>
              </p:txBody>
            </p:sp>
            <p:sp>
              <p:nvSpPr>
                <p:cNvPr id="1041" name="CaixaDeTexto 1040">
                  <a:extLst>
                    <a:ext uri="{FF2B5EF4-FFF2-40B4-BE49-F238E27FC236}">
                      <a16:creationId xmlns:a16="http://schemas.microsoft.com/office/drawing/2014/main" id="{09D0DCA0-C478-F411-093E-C4207EF68CE8}"/>
                    </a:ext>
                  </a:extLst>
                </p:cNvPr>
                <p:cNvSpPr txBox="1"/>
                <p:nvPr/>
              </p:nvSpPr>
              <p:spPr>
                <a:xfrm>
                  <a:off x="3278487" y="2274277"/>
                  <a:ext cx="102488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pt-BR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oppins" panose="00000500000000000000" pitchFamily="2" charset="0"/>
                      <a:cs typeface="Poppins" panose="00000500000000000000" pitchFamily="2" charset="0"/>
                      <a:sym typeface="Arial"/>
                    </a:rPr>
                    <a:t>Município Laranjal do Jari</a:t>
                  </a:r>
                </a:p>
              </p:txBody>
            </p:sp>
            <p:sp>
              <p:nvSpPr>
                <p:cNvPr id="1042" name="Retângulo: Cantos Arredondados 1041">
                  <a:extLst>
                    <a:ext uri="{FF2B5EF4-FFF2-40B4-BE49-F238E27FC236}">
                      <a16:creationId xmlns:a16="http://schemas.microsoft.com/office/drawing/2014/main" id="{D24E9EC8-43D0-AA42-E8FD-0DF1021F8905}"/>
                    </a:ext>
                  </a:extLst>
                </p:cNvPr>
                <p:cNvSpPr/>
                <p:nvPr/>
              </p:nvSpPr>
              <p:spPr>
                <a:xfrm>
                  <a:off x="4383748" y="2187716"/>
                  <a:ext cx="720000" cy="576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pt-BR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043" name="CaixaDeTexto 1042">
                  <a:extLst>
                    <a:ext uri="{FF2B5EF4-FFF2-40B4-BE49-F238E27FC236}">
                      <a16:creationId xmlns:a16="http://schemas.microsoft.com/office/drawing/2014/main" id="{3D7472E1-2BD0-2013-500A-8F59EE318F4E}"/>
                    </a:ext>
                  </a:extLst>
                </p:cNvPr>
                <p:cNvSpPr txBox="1"/>
                <p:nvPr/>
              </p:nvSpPr>
              <p:spPr>
                <a:xfrm>
                  <a:off x="4468853" y="1869816"/>
                  <a:ext cx="52610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pt-BR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oppins" panose="00000500000000000000" pitchFamily="2" charset="0"/>
                      <a:cs typeface="Poppins" panose="00000500000000000000" pitchFamily="2" charset="0"/>
                      <a:sym typeface="Arial"/>
                    </a:rPr>
                    <a:t>R$ 1</a:t>
                  </a:r>
                </a:p>
              </p:txBody>
            </p:sp>
            <p:sp>
              <p:nvSpPr>
                <p:cNvPr id="1044" name="CaixaDeTexto 1043">
                  <a:extLst>
                    <a:ext uri="{FF2B5EF4-FFF2-40B4-BE49-F238E27FC236}">
                      <a16:creationId xmlns:a16="http://schemas.microsoft.com/office/drawing/2014/main" id="{13DF92A9-60B1-330B-B25E-19D99FBD6307}"/>
                    </a:ext>
                  </a:extLst>
                </p:cNvPr>
                <p:cNvSpPr txBox="1"/>
                <p:nvPr/>
              </p:nvSpPr>
              <p:spPr>
                <a:xfrm>
                  <a:off x="4231308" y="2274277"/>
                  <a:ext cx="102488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pt-BR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oppins" panose="00000500000000000000" pitchFamily="2" charset="0"/>
                      <a:cs typeface="Poppins" panose="00000500000000000000" pitchFamily="2" charset="0"/>
                      <a:sym typeface="Arial"/>
                    </a:rPr>
                    <a:t>Município Porto Grande</a:t>
                  </a:r>
                </a:p>
              </p:txBody>
            </p:sp>
            <p:sp>
              <p:nvSpPr>
                <p:cNvPr id="1045" name="Retângulo: Cantos Arredondados 1044">
                  <a:extLst>
                    <a:ext uri="{FF2B5EF4-FFF2-40B4-BE49-F238E27FC236}">
                      <a16:creationId xmlns:a16="http://schemas.microsoft.com/office/drawing/2014/main" id="{ACEFD19A-54BC-A005-0D20-B5667C57910B}"/>
                    </a:ext>
                  </a:extLst>
                </p:cNvPr>
                <p:cNvSpPr/>
                <p:nvPr/>
              </p:nvSpPr>
              <p:spPr>
                <a:xfrm>
                  <a:off x="5336569" y="2061716"/>
                  <a:ext cx="720000" cy="183600"/>
                </a:xfrm>
                <a:prstGeom prst="roundRect">
                  <a:avLst>
                    <a:gd name="adj" fmla="val 22967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pt-BR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046" name="CaixaDeTexto 1045">
                  <a:extLst>
                    <a:ext uri="{FF2B5EF4-FFF2-40B4-BE49-F238E27FC236}">
                      <a16:creationId xmlns:a16="http://schemas.microsoft.com/office/drawing/2014/main" id="{D5A9DD23-6C2D-EF13-3D8C-5DDC0CFF7948}"/>
                    </a:ext>
                  </a:extLst>
                </p:cNvPr>
                <p:cNvSpPr txBox="1"/>
                <p:nvPr/>
              </p:nvSpPr>
              <p:spPr>
                <a:xfrm>
                  <a:off x="5184129" y="2274277"/>
                  <a:ext cx="102488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pt-BR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oppins" panose="00000500000000000000" pitchFamily="2" charset="0"/>
                      <a:cs typeface="Poppins" panose="00000500000000000000" pitchFamily="2" charset="0"/>
                      <a:sym typeface="Arial"/>
                    </a:rPr>
                    <a:t>Estado Amapá</a:t>
                  </a:r>
                </a:p>
              </p:txBody>
            </p:sp>
            <p:sp>
              <p:nvSpPr>
                <p:cNvPr id="1047" name="CaixaDeTexto 1046">
                  <a:extLst>
                    <a:ext uri="{FF2B5EF4-FFF2-40B4-BE49-F238E27FC236}">
                      <a16:creationId xmlns:a16="http://schemas.microsoft.com/office/drawing/2014/main" id="{0542A2A8-F4DB-43A5-C704-D2DEB76D532A}"/>
                    </a:ext>
                  </a:extLst>
                </p:cNvPr>
                <p:cNvSpPr txBox="1"/>
                <p:nvPr/>
              </p:nvSpPr>
              <p:spPr>
                <a:xfrm>
                  <a:off x="6136949" y="2274277"/>
                  <a:ext cx="102488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pt-BR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oppins" panose="00000500000000000000" pitchFamily="2" charset="0"/>
                      <a:cs typeface="Poppins" panose="00000500000000000000" pitchFamily="2" charset="0"/>
                      <a:sym typeface="Arial"/>
                    </a:rPr>
                    <a:t>Total</a:t>
                  </a:r>
                </a:p>
              </p:txBody>
            </p:sp>
            <p:sp>
              <p:nvSpPr>
                <p:cNvPr id="1048" name="CaixaDeTexto 1047">
                  <a:extLst>
                    <a:ext uri="{FF2B5EF4-FFF2-40B4-BE49-F238E27FC236}">
                      <a16:creationId xmlns:a16="http://schemas.microsoft.com/office/drawing/2014/main" id="{EAE2820C-3C4F-DEA2-A0A3-1916C2A9C55A}"/>
                    </a:ext>
                  </a:extLst>
                </p:cNvPr>
                <p:cNvSpPr txBox="1"/>
                <p:nvPr/>
              </p:nvSpPr>
              <p:spPr>
                <a:xfrm>
                  <a:off x="5323204" y="1756666"/>
                  <a:ext cx="68640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pt-BR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oppins" panose="00000500000000000000" pitchFamily="2" charset="0"/>
                      <a:cs typeface="Poppins" panose="00000500000000000000" pitchFamily="2" charset="0"/>
                      <a:sym typeface="Arial"/>
                    </a:rPr>
                    <a:t>R$ 3,1</a:t>
                  </a:r>
                </a:p>
              </p:txBody>
            </p:sp>
            <p:sp>
              <p:nvSpPr>
                <p:cNvPr id="1049" name="CaixaDeTexto 1048">
                  <a:extLst>
                    <a:ext uri="{FF2B5EF4-FFF2-40B4-BE49-F238E27FC236}">
                      <a16:creationId xmlns:a16="http://schemas.microsoft.com/office/drawing/2014/main" id="{2E5AB501-2958-2094-B7FE-9288711C5496}"/>
                    </a:ext>
                  </a:extLst>
                </p:cNvPr>
                <p:cNvSpPr txBox="1"/>
                <p:nvPr/>
              </p:nvSpPr>
              <p:spPr>
                <a:xfrm>
                  <a:off x="6299802" y="1267807"/>
                  <a:ext cx="71205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pt-BR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oppins" panose="00000500000000000000" pitchFamily="2" charset="0"/>
                      <a:cs typeface="Poppins" panose="00000500000000000000" pitchFamily="2" charset="0"/>
                      <a:sym typeface="Arial"/>
                    </a:rPr>
                    <a:t>R$ 11,1</a:t>
                  </a:r>
                </a:p>
              </p:txBody>
            </p:sp>
          </p:grpSp>
          <p:sp>
            <p:nvSpPr>
              <p:cNvPr id="1034" name="CaixaDeTexto 1033">
                <a:extLst>
                  <a:ext uri="{FF2B5EF4-FFF2-40B4-BE49-F238E27FC236}">
                    <a16:creationId xmlns:a16="http://schemas.microsoft.com/office/drawing/2014/main" id="{CB6FA9D3-B773-DF47-B455-78889B3847C1}"/>
                  </a:ext>
                </a:extLst>
              </p:cNvPr>
              <p:cNvSpPr txBox="1"/>
              <p:nvPr/>
            </p:nvSpPr>
            <p:spPr>
              <a:xfrm>
                <a:off x="474073" y="1407517"/>
                <a:ext cx="1458227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105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" panose="00000500000000000000" pitchFamily="2" charset="0"/>
                    <a:cs typeface="Poppins" panose="00000500000000000000" pitchFamily="2" charset="0"/>
                    <a:sym typeface="Arial"/>
                  </a:rPr>
                  <a:t>Valores em MM</a:t>
                </a:r>
              </a:p>
            </p:txBody>
          </p:sp>
        </p:grpSp>
        <p:sp>
          <p:nvSpPr>
            <p:cNvPr id="1050" name="CaixaDeTexto 1049">
              <a:extLst>
                <a:ext uri="{FF2B5EF4-FFF2-40B4-BE49-F238E27FC236}">
                  <a16:creationId xmlns:a16="http://schemas.microsoft.com/office/drawing/2014/main" id="{6DDAE34A-16DF-D57D-2ED5-781DC1B1B68F}"/>
                </a:ext>
              </a:extLst>
            </p:cNvPr>
            <p:cNvSpPr txBox="1"/>
            <p:nvPr/>
          </p:nvSpPr>
          <p:spPr>
            <a:xfrm>
              <a:off x="9809600" y="1560082"/>
              <a:ext cx="1744722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  <a:sym typeface="Arial"/>
                </a:rPr>
                <a:t>Acumulado até junho</a:t>
              </a:r>
            </a:p>
          </p:txBody>
        </p:sp>
      </p:grpSp>
      <p:grpSp>
        <p:nvGrpSpPr>
          <p:cNvPr id="1087" name="Agrupar 1086">
            <a:extLst>
              <a:ext uri="{FF2B5EF4-FFF2-40B4-BE49-F238E27FC236}">
                <a16:creationId xmlns:a16="http://schemas.microsoft.com/office/drawing/2014/main" id="{F4565F18-19A1-C7AA-D907-E6C7A45320EB}"/>
              </a:ext>
            </a:extLst>
          </p:cNvPr>
          <p:cNvGrpSpPr/>
          <p:nvPr/>
        </p:nvGrpSpPr>
        <p:grpSpPr>
          <a:xfrm>
            <a:off x="6235225" y="4091733"/>
            <a:ext cx="5181955" cy="2264336"/>
            <a:chOff x="6306345" y="3985849"/>
            <a:chExt cx="5181955" cy="2264336"/>
          </a:xfrm>
        </p:grpSpPr>
        <p:grpSp>
          <p:nvGrpSpPr>
            <p:cNvPr id="1081" name="Agrupar 1080">
              <a:extLst>
                <a:ext uri="{FF2B5EF4-FFF2-40B4-BE49-F238E27FC236}">
                  <a16:creationId xmlns:a16="http://schemas.microsoft.com/office/drawing/2014/main" id="{5ABB2C9B-37FB-197B-1E22-B3F722F4D490}"/>
                </a:ext>
              </a:extLst>
            </p:cNvPr>
            <p:cNvGrpSpPr/>
            <p:nvPr/>
          </p:nvGrpSpPr>
          <p:grpSpPr>
            <a:xfrm>
              <a:off x="6421245" y="3985849"/>
              <a:ext cx="4965886" cy="2264336"/>
              <a:chOff x="6559762" y="1124998"/>
              <a:chExt cx="4965886" cy="2264336"/>
            </a:xfrm>
          </p:grpSpPr>
          <p:sp>
            <p:nvSpPr>
              <p:cNvPr id="1078" name="Retângulo: Cantos Arredondados 1077">
                <a:extLst>
                  <a:ext uri="{FF2B5EF4-FFF2-40B4-BE49-F238E27FC236}">
                    <a16:creationId xmlns:a16="http://schemas.microsoft.com/office/drawing/2014/main" id="{A36E5A7B-0071-C122-FF5E-AABDF1C58CAB}"/>
                  </a:ext>
                </a:extLst>
              </p:cNvPr>
              <p:cNvSpPr/>
              <p:nvPr/>
            </p:nvSpPr>
            <p:spPr>
              <a:xfrm>
                <a:off x="6559762" y="1124998"/>
                <a:ext cx="4965886" cy="2264336"/>
              </a:xfrm>
              <a:prstGeom prst="roundRect">
                <a:avLst>
                  <a:gd name="adj" fmla="val 6848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pt-BR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079" name="CaixaDeTexto 1078">
                <a:extLst>
                  <a:ext uri="{FF2B5EF4-FFF2-40B4-BE49-F238E27FC236}">
                    <a16:creationId xmlns:a16="http://schemas.microsoft.com/office/drawing/2014/main" id="{9BB4536C-A64C-619A-F1F0-640A572F2023}"/>
                  </a:ext>
                </a:extLst>
              </p:cNvPr>
              <p:cNvSpPr txBox="1"/>
              <p:nvPr/>
            </p:nvSpPr>
            <p:spPr>
              <a:xfrm>
                <a:off x="6572353" y="1150433"/>
                <a:ext cx="4118464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>
                  <a:defRPr sz="1050">
                    <a:solidFill>
                      <a:schemeClr val="accent1">
                        <a:lumMod val="75000"/>
                      </a:schemeClr>
                    </a:solidFill>
                    <a:latin typeface="Poppins" panose="00000500000000000000" pitchFamily="2" charset="0"/>
                    <a:cs typeface="Poppins" panose="00000500000000000000" pitchFamily="2" charset="0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Poppins" panose="00000500000000000000" pitchFamily="2" charset="0"/>
                    <a:cs typeface="Poppins" panose="00000500000000000000" pitchFamily="2" charset="0"/>
                    <a:sym typeface="Arial"/>
                  </a:rPr>
                  <a:t>Balanço Energético 2023 </a:t>
                </a:r>
                <a:r>
                  <a:rPr kumimoji="0" lang="pt-BR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Poppins" panose="00000500000000000000" pitchFamily="2" charset="0"/>
                    <a:cs typeface="Poppins" panose="00000500000000000000" pitchFamily="2" charset="0"/>
                    <a:sym typeface="Arial"/>
                  </a:rPr>
                  <a:t>| MWh</a:t>
                </a:r>
                <a:endParaRPr kumimoji="0" lang="pt-B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  <a:sym typeface="Arial"/>
                </a:endParaRPr>
              </a:p>
            </p:txBody>
          </p:sp>
          <p:sp>
            <p:nvSpPr>
              <p:cNvPr id="1080" name="CaixaDeTexto 1079">
                <a:extLst>
                  <a:ext uri="{FF2B5EF4-FFF2-40B4-BE49-F238E27FC236}">
                    <a16:creationId xmlns:a16="http://schemas.microsoft.com/office/drawing/2014/main" id="{CCD94BE9-FC7D-2331-4A0D-382689490248}"/>
                  </a:ext>
                </a:extLst>
              </p:cNvPr>
              <p:cNvSpPr txBox="1"/>
              <p:nvPr/>
            </p:nvSpPr>
            <p:spPr>
              <a:xfrm>
                <a:off x="6572353" y="1410831"/>
                <a:ext cx="2133381" cy="25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Poppins" panose="00000500000000000000" pitchFamily="2" charset="0"/>
                    <a:cs typeface="Poppins" panose="00000500000000000000" pitchFamily="2" charset="0"/>
                    <a:sym typeface="Arial"/>
                  </a:rPr>
                  <a:t>Acumulado até maio</a:t>
                </a:r>
              </a:p>
            </p:txBody>
          </p:sp>
        </p:grpSp>
        <p:grpSp>
          <p:nvGrpSpPr>
            <p:cNvPr id="1077" name="Agrupar 1076">
              <a:extLst>
                <a:ext uri="{FF2B5EF4-FFF2-40B4-BE49-F238E27FC236}">
                  <a16:creationId xmlns:a16="http://schemas.microsoft.com/office/drawing/2014/main" id="{B1F627FD-429F-0167-D6B5-D9EAF9DDB1CB}"/>
                </a:ext>
              </a:extLst>
            </p:cNvPr>
            <p:cNvGrpSpPr/>
            <p:nvPr/>
          </p:nvGrpSpPr>
          <p:grpSpPr>
            <a:xfrm>
              <a:off x="6306345" y="4495470"/>
              <a:ext cx="5181955" cy="1691998"/>
              <a:chOff x="6426058" y="1101285"/>
              <a:chExt cx="5181955" cy="1691998"/>
            </a:xfrm>
          </p:grpSpPr>
          <p:grpSp>
            <p:nvGrpSpPr>
              <p:cNvPr id="1069" name="Agrupar 1068">
                <a:extLst>
                  <a:ext uri="{FF2B5EF4-FFF2-40B4-BE49-F238E27FC236}">
                    <a16:creationId xmlns:a16="http://schemas.microsoft.com/office/drawing/2014/main" id="{6C1ED324-8B96-B524-EE89-896D86554DEE}"/>
                  </a:ext>
                </a:extLst>
              </p:cNvPr>
              <p:cNvGrpSpPr/>
              <p:nvPr/>
            </p:nvGrpSpPr>
            <p:grpSpPr>
              <a:xfrm>
                <a:off x="6624708" y="1101285"/>
                <a:ext cx="4771583" cy="1342802"/>
                <a:chOff x="7025556" y="1476812"/>
                <a:chExt cx="4771583" cy="1342802"/>
              </a:xfrm>
            </p:grpSpPr>
            <p:sp>
              <p:nvSpPr>
                <p:cNvPr id="1053" name="Retângulo: Cantos Arredondados 1052">
                  <a:extLst>
                    <a:ext uri="{FF2B5EF4-FFF2-40B4-BE49-F238E27FC236}">
                      <a16:creationId xmlns:a16="http://schemas.microsoft.com/office/drawing/2014/main" id="{3D0E3DE1-017C-1049-ADE0-47FBB9198D7F}"/>
                    </a:ext>
                  </a:extLst>
                </p:cNvPr>
                <p:cNvSpPr/>
                <p:nvPr/>
              </p:nvSpPr>
              <p:spPr>
                <a:xfrm>
                  <a:off x="7728267" y="2154351"/>
                  <a:ext cx="540000" cy="298800"/>
                </a:xfrm>
                <a:prstGeom prst="roundRect">
                  <a:avLst>
                    <a:gd name="adj" fmla="val 26331"/>
                  </a:avLst>
                </a:prstGeom>
                <a:solidFill>
                  <a:schemeClr val="bg1"/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pt-BR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054" name="Retângulo: Cantos Arredondados 1053">
                  <a:extLst>
                    <a:ext uri="{FF2B5EF4-FFF2-40B4-BE49-F238E27FC236}">
                      <a16:creationId xmlns:a16="http://schemas.microsoft.com/office/drawing/2014/main" id="{5FB50D2F-8863-8387-1F17-62EED9A0B5A7}"/>
                    </a:ext>
                  </a:extLst>
                </p:cNvPr>
                <p:cNvSpPr/>
                <p:nvPr/>
              </p:nvSpPr>
              <p:spPr>
                <a:xfrm>
                  <a:off x="9133689" y="1735688"/>
                  <a:ext cx="540000" cy="72000"/>
                </a:xfrm>
                <a:prstGeom prst="roundRect">
                  <a:avLst>
                    <a:gd name="adj" fmla="val 41765"/>
                  </a:avLst>
                </a:prstGeom>
                <a:solidFill>
                  <a:schemeClr val="bg1"/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pt-BR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056" name="Retângulo: Cantos Arredondados 1055">
                  <a:extLst>
                    <a:ext uri="{FF2B5EF4-FFF2-40B4-BE49-F238E27FC236}">
                      <a16:creationId xmlns:a16="http://schemas.microsoft.com/office/drawing/2014/main" id="{768EFEFC-9DAF-20EC-DA39-F2711D08A793}"/>
                    </a:ext>
                  </a:extLst>
                </p:cNvPr>
                <p:cNvSpPr/>
                <p:nvPr/>
              </p:nvSpPr>
              <p:spPr>
                <a:xfrm>
                  <a:off x="7025556" y="2429033"/>
                  <a:ext cx="540000" cy="360000"/>
                </a:xfrm>
                <a:prstGeom prst="roundRect">
                  <a:avLst>
                    <a:gd name="adj" fmla="val 19276"/>
                  </a:avLst>
                </a:prstGeom>
                <a:solidFill>
                  <a:schemeClr val="bg1"/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pt-BR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057" name="Retângulo: Cantos Arredondados 1056">
                  <a:extLst>
                    <a:ext uri="{FF2B5EF4-FFF2-40B4-BE49-F238E27FC236}">
                      <a16:creationId xmlns:a16="http://schemas.microsoft.com/office/drawing/2014/main" id="{3B7907CF-0160-86AC-1211-ECE4EE5D1AE7}"/>
                    </a:ext>
                  </a:extLst>
                </p:cNvPr>
                <p:cNvSpPr/>
                <p:nvPr/>
              </p:nvSpPr>
              <p:spPr>
                <a:xfrm>
                  <a:off x="8430978" y="1853723"/>
                  <a:ext cx="540000" cy="270000"/>
                </a:xfrm>
                <a:prstGeom prst="roundRect">
                  <a:avLst>
                    <a:gd name="adj" fmla="val 26331"/>
                  </a:avLst>
                </a:prstGeom>
                <a:solidFill>
                  <a:schemeClr val="bg1"/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pt-BR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058" name="CaixaDeTexto 1057">
                  <a:extLst>
                    <a:ext uri="{FF2B5EF4-FFF2-40B4-BE49-F238E27FC236}">
                      <a16:creationId xmlns:a16="http://schemas.microsoft.com/office/drawing/2014/main" id="{B55447C8-AA0F-A727-1B2D-2A397E00F0B5}"/>
                    </a:ext>
                  </a:extLst>
                </p:cNvPr>
                <p:cNvSpPr txBox="1"/>
                <p:nvPr/>
              </p:nvSpPr>
              <p:spPr>
                <a:xfrm>
                  <a:off x="7041562" y="2165251"/>
                  <a:ext cx="48442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pt-BR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oppins" panose="00000500000000000000" pitchFamily="2" charset="0"/>
                      <a:cs typeface="Poppins" panose="00000500000000000000" pitchFamily="2" charset="0"/>
                      <a:sym typeface="Arial"/>
                    </a:rPr>
                    <a:t>646</a:t>
                  </a:r>
                </a:p>
              </p:txBody>
            </p:sp>
            <p:sp>
              <p:nvSpPr>
                <p:cNvPr id="1060" name="CaixaDeTexto 1059">
                  <a:extLst>
                    <a:ext uri="{FF2B5EF4-FFF2-40B4-BE49-F238E27FC236}">
                      <a16:creationId xmlns:a16="http://schemas.microsoft.com/office/drawing/2014/main" id="{7AEDD38C-0482-1C39-B19C-50FD9415C6AF}"/>
                    </a:ext>
                  </a:extLst>
                </p:cNvPr>
                <p:cNvSpPr txBox="1"/>
                <p:nvPr/>
              </p:nvSpPr>
              <p:spPr>
                <a:xfrm>
                  <a:off x="7750403" y="1891942"/>
                  <a:ext cx="47160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pt-BR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oppins" panose="00000500000000000000" pitchFamily="2" charset="0"/>
                      <a:cs typeface="Poppins" panose="00000500000000000000" pitchFamily="2" charset="0"/>
                      <a:sym typeface="Arial"/>
                    </a:rPr>
                    <a:t>528</a:t>
                  </a:r>
                </a:p>
              </p:txBody>
            </p:sp>
            <p:sp>
              <p:nvSpPr>
                <p:cNvPr id="1061" name="CaixaDeTexto 1060">
                  <a:extLst>
                    <a:ext uri="{FF2B5EF4-FFF2-40B4-BE49-F238E27FC236}">
                      <a16:creationId xmlns:a16="http://schemas.microsoft.com/office/drawing/2014/main" id="{A8EAA271-089E-32FD-9C42-111520D7724E}"/>
                    </a:ext>
                  </a:extLst>
                </p:cNvPr>
                <p:cNvSpPr txBox="1"/>
                <p:nvPr/>
              </p:nvSpPr>
              <p:spPr>
                <a:xfrm>
                  <a:off x="8436260" y="1612868"/>
                  <a:ext cx="48763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pt-BR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oppins" panose="00000500000000000000" pitchFamily="2" charset="0"/>
                      <a:cs typeface="Poppins" panose="00000500000000000000" pitchFamily="2" charset="0"/>
                      <a:sym typeface="Arial"/>
                    </a:rPr>
                    <a:t>449</a:t>
                  </a:r>
                </a:p>
              </p:txBody>
            </p:sp>
            <p:sp>
              <p:nvSpPr>
                <p:cNvPr id="1062" name="CaixaDeTexto 1061">
                  <a:extLst>
                    <a:ext uri="{FF2B5EF4-FFF2-40B4-BE49-F238E27FC236}">
                      <a16:creationId xmlns:a16="http://schemas.microsoft.com/office/drawing/2014/main" id="{F44847ED-906C-C886-F939-9E34D3C26674}"/>
                    </a:ext>
                  </a:extLst>
                </p:cNvPr>
                <p:cNvSpPr txBox="1"/>
                <p:nvPr/>
              </p:nvSpPr>
              <p:spPr>
                <a:xfrm>
                  <a:off x="9188947" y="1476812"/>
                  <a:ext cx="47160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pt-BR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oppins" panose="00000500000000000000" pitchFamily="2" charset="0"/>
                      <a:cs typeface="Poppins" panose="00000500000000000000" pitchFamily="2" charset="0"/>
                      <a:sym typeface="Arial"/>
                    </a:rPr>
                    <a:t>196</a:t>
                  </a:r>
                </a:p>
              </p:txBody>
            </p:sp>
            <p:sp>
              <p:nvSpPr>
                <p:cNvPr id="1063" name="Retângulo: Cantos Arredondados 1062">
                  <a:extLst>
                    <a:ext uri="{FF2B5EF4-FFF2-40B4-BE49-F238E27FC236}">
                      <a16:creationId xmlns:a16="http://schemas.microsoft.com/office/drawing/2014/main" id="{ED58C916-ACEE-5681-798B-80343CBB76DD}"/>
                    </a:ext>
                  </a:extLst>
                </p:cNvPr>
                <p:cNvSpPr/>
                <p:nvPr/>
              </p:nvSpPr>
              <p:spPr>
                <a:xfrm>
                  <a:off x="9836400" y="1718496"/>
                  <a:ext cx="540000" cy="1101118"/>
                </a:xfrm>
                <a:prstGeom prst="roundRect">
                  <a:avLst>
                    <a:gd name="adj" fmla="val 11925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pt-BR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064" name="CaixaDeTexto 1063">
                  <a:extLst>
                    <a:ext uri="{FF2B5EF4-FFF2-40B4-BE49-F238E27FC236}">
                      <a16:creationId xmlns:a16="http://schemas.microsoft.com/office/drawing/2014/main" id="{080CDDAD-C7D1-EC22-C78A-E3758B72888E}"/>
                    </a:ext>
                  </a:extLst>
                </p:cNvPr>
                <p:cNvSpPr txBox="1"/>
                <p:nvPr/>
              </p:nvSpPr>
              <p:spPr>
                <a:xfrm>
                  <a:off x="9803684" y="1477760"/>
                  <a:ext cx="59954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pt-BR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oppins" panose="00000500000000000000" pitchFamily="2" charset="0"/>
                      <a:cs typeface="Poppins" panose="00000500000000000000" pitchFamily="2" charset="0"/>
                      <a:sym typeface="Arial"/>
                    </a:rPr>
                    <a:t>1.819</a:t>
                  </a:r>
                </a:p>
              </p:txBody>
            </p:sp>
            <p:sp>
              <p:nvSpPr>
                <p:cNvPr id="1065" name="Retângulo: Cantos Arredondados 1064">
                  <a:extLst>
                    <a:ext uri="{FF2B5EF4-FFF2-40B4-BE49-F238E27FC236}">
                      <a16:creationId xmlns:a16="http://schemas.microsoft.com/office/drawing/2014/main" id="{53308BC9-00C9-D4A2-4446-0576F940D3F9}"/>
                    </a:ext>
                  </a:extLst>
                </p:cNvPr>
                <p:cNvSpPr/>
                <p:nvPr/>
              </p:nvSpPr>
              <p:spPr>
                <a:xfrm>
                  <a:off x="10539111" y="1709581"/>
                  <a:ext cx="540000" cy="460800"/>
                </a:xfrm>
                <a:prstGeom prst="roundRect">
                  <a:avLst>
                    <a:gd name="adj" fmla="val 17437"/>
                  </a:avLst>
                </a:prstGeom>
                <a:solidFill>
                  <a:srgbClr val="FF3F3F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pt-BR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066" name="CaixaDeTexto 1065">
                  <a:extLst>
                    <a:ext uri="{FF2B5EF4-FFF2-40B4-BE49-F238E27FC236}">
                      <a16:creationId xmlns:a16="http://schemas.microsoft.com/office/drawing/2014/main" id="{21A3EF9B-5A46-4EE1-2CDE-A3537A9FC7C8}"/>
                    </a:ext>
                  </a:extLst>
                </p:cNvPr>
                <p:cNvSpPr txBox="1"/>
                <p:nvPr/>
              </p:nvSpPr>
              <p:spPr>
                <a:xfrm>
                  <a:off x="10505720" y="2161382"/>
                  <a:ext cx="59954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pt-BR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oppins" panose="00000500000000000000" pitchFamily="2" charset="0"/>
                      <a:cs typeface="Poppins" panose="00000500000000000000" pitchFamily="2" charset="0"/>
                      <a:sym typeface="Arial"/>
                    </a:rPr>
                    <a:t>- 777</a:t>
                  </a:r>
                </a:p>
              </p:txBody>
            </p:sp>
            <p:sp>
              <p:nvSpPr>
                <p:cNvPr id="1067" name="Retângulo: Cantos Arredondados 1066">
                  <a:extLst>
                    <a:ext uri="{FF2B5EF4-FFF2-40B4-BE49-F238E27FC236}">
                      <a16:creationId xmlns:a16="http://schemas.microsoft.com/office/drawing/2014/main" id="{362526B6-F94A-0E47-1C1B-51B4C2369B6D}"/>
                    </a:ext>
                  </a:extLst>
                </p:cNvPr>
                <p:cNvSpPr/>
                <p:nvPr/>
              </p:nvSpPr>
              <p:spPr>
                <a:xfrm>
                  <a:off x="11241821" y="2154351"/>
                  <a:ext cx="540000" cy="665263"/>
                </a:xfrm>
                <a:prstGeom prst="roundRect">
                  <a:avLst>
                    <a:gd name="adj" fmla="val 11925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pt-BR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068" name="CaixaDeTexto 1067">
                  <a:extLst>
                    <a:ext uri="{FF2B5EF4-FFF2-40B4-BE49-F238E27FC236}">
                      <a16:creationId xmlns:a16="http://schemas.microsoft.com/office/drawing/2014/main" id="{836AAF51-7C3F-A655-1245-036764B86BC3}"/>
                    </a:ext>
                  </a:extLst>
                </p:cNvPr>
                <p:cNvSpPr txBox="1"/>
                <p:nvPr/>
              </p:nvSpPr>
              <p:spPr>
                <a:xfrm>
                  <a:off x="11197596" y="1891942"/>
                  <a:ext cx="59954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pt-BR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oppins" panose="00000500000000000000" pitchFamily="2" charset="0"/>
                      <a:cs typeface="Poppins" panose="00000500000000000000" pitchFamily="2" charset="0"/>
                      <a:sym typeface="Arial"/>
                    </a:rPr>
                    <a:t>1.042</a:t>
                  </a:r>
                </a:p>
              </p:txBody>
            </p:sp>
          </p:grpSp>
          <p:sp>
            <p:nvSpPr>
              <p:cNvPr id="1070" name="CaixaDeTexto 1069">
                <a:extLst>
                  <a:ext uri="{FF2B5EF4-FFF2-40B4-BE49-F238E27FC236}">
                    <a16:creationId xmlns:a16="http://schemas.microsoft.com/office/drawing/2014/main" id="{70C5AA51-A136-00DA-5597-FD696C621966}"/>
                  </a:ext>
                </a:extLst>
              </p:cNvPr>
              <p:cNvSpPr txBox="1"/>
              <p:nvPr/>
            </p:nvSpPr>
            <p:spPr>
              <a:xfrm>
                <a:off x="6426058" y="2454729"/>
                <a:ext cx="936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" panose="00000500000000000000" pitchFamily="2" charset="0"/>
                    <a:cs typeface="Poppins" panose="00000500000000000000" pitchFamily="2" charset="0"/>
                    <a:sym typeface="Arial"/>
                  </a:rPr>
                  <a:t>Cachoeira Caldeirão</a:t>
                </a:r>
              </a:p>
            </p:txBody>
          </p:sp>
          <p:sp>
            <p:nvSpPr>
              <p:cNvPr id="1071" name="CaixaDeTexto 1070">
                <a:extLst>
                  <a:ext uri="{FF2B5EF4-FFF2-40B4-BE49-F238E27FC236}">
                    <a16:creationId xmlns:a16="http://schemas.microsoft.com/office/drawing/2014/main" id="{D7916B38-BD26-D9BC-AB2F-C3370B06312E}"/>
                  </a:ext>
                </a:extLst>
              </p:cNvPr>
              <p:cNvSpPr txBox="1"/>
              <p:nvPr/>
            </p:nvSpPr>
            <p:spPr>
              <a:xfrm>
                <a:off x="7133717" y="2454729"/>
                <a:ext cx="936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" panose="00000500000000000000" pitchFamily="2" charset="0"/>
                    <a:cs typeface="Poppins" panose="00000500000000000000" pitchFamily="2" charset="0"/>
                    <a:sym typeface="Arial"/>
                  </a:rPr>
                  <a:t>Coaracy Nunes</a:t>
                </a:r>
              </a:p>
            </p:txBody>
          </p:sp>
          <p:sp>
            <p:nvSpPr>
              <p:cNvPr id="1072" name="CaixaDeTexto 1071">
                <a:extLst>
                  <a:ext uri="{FF2B5EF4-FFF2-40B4-BE49-F238E27FC236}">
                    <a16:creationId xmlns:a16="http://schemas.microsoft.com/office/drawing/2014/main" id="{0333D173-2E5C-4D3E-F166-1C85610D36D2}"/>
                  </a:ext>
                </a:extLst>
              </p:cNvPr>
              <p:cNvSpPr txBox="1"/>
              <p:nvPr/>
            </p:nvSpPr>
            <p:spPr>
              <a:xfrm>
                <a:off x="7841376" y="2454729"/>
                <a:ext cx="936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" panose="00000500000000000000" pitchFamily="2" charset="0"/>
                    <a:cs typeface="Poppins" panose="00000500000000000000" pitchFamily="2" charset="0"/>
                    <a:sym typeface="Arial"/>
                  </a:rPr>
                  <a:t>Ferreira Gomes</a:t>
                </a:r>
              </a:p>
            </p:txBody>
          </p:sp>
          <p:sp>
            <p:nvSpPr>
              <p:cNvPr id="1073" name="CaixaDeTexto 1072">
                <a:extLst>
                  <a:ext uri="{FF2B5EF4-FFF2-40B4-BE49-F238E27FC236}">
                    <a16:creationId xmlns:a16="http://schemas.microsoft.com/office/drawing/2014/main" id="{44A08D32-BB78-E732-7C77-D6712EE0A33F}"/>
                  </a:ext>
                </a:extLst>
              </p:cNvPr>
              <p:cNvSpPr txBox="1"/>
              <p:nvPr/>
            </p:nvSpPr>
            <p:spPr>
              <a:xfrm>
                <a:off x="8549035" y="2454729"/>
                <a:ext cx="88651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" panose="00000500000000000000" pitchFamily="2" charset="0"/>
                    <a:cs typeface="Poppins" panose="00000500000000000000" pitchFamily="2" charset="0"/>
                    <a:sym typeface="Arial"/>
                  </a:rPr>
                  <a:t>Santo Antonio Jari</a:t>
                </a:r>
              </a:p>
            </p:txBody>
          </p:sp>
          <p:sp>
            <p:nvSpPr>
              <p:cNvPr id="1074" name="CaixaDeTexto 1073">
                <a:extLst>
                  <a:ext uri="{FF2B5EF4-FFF2-40B4-BE49-F238E27FC236}">
                    <a16:creationId xmlns:a16="http://schemas.microsoft.com/office/drawing/2014/main" id="{BA68B1BA-5D86-1DA4-4F8F-173C4906A4A3}"/>
                  </a:ext>
                </a:extLst>
              </p:cNvPr>
              <p:cNvSpPr txBox="1"/>
              <p:nvPr/>
            </p:nvSpPr>
            <p:spPr>
              <a:xfrm>
                <a:off x="9236374" y="2454729"/>
                <a:ext cx="936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" panose="00000500000000000000" pitchFamily="2" charset="0"/>
                    <a:cs typeface="Poppins" panose="00000500000000000000" pitchFamily="2" charset="0"/>
                    <a:sym typeface="Arial"/>
                  </a:rPr>
                  <a:t>Total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" panose="00000500000000000000" pitchFamily="2" charset="0"/>
                    <a:cs typeface="Poppins" panose="00000500000000000000" pitchFamily="2" charset="0"/>
                    <a:sym typeface="Arial"/>
                  </a:rPr>
                  <a:t>Gerado</a:t>
                </a:r>
              </a:p>
            </p:txBody>
          </p:sp>
          <p:sp>
            <p:nvSpPr>
              <p:cNvPr id="1075" name="CaixaDeTexto 1074">
                <a:extLst>
                  <a:ext uri="{FF2B5EF4-FFF2-40B4-BE49-F238E27FC236}">
                    <a16:creationId xmlns:a16="http://schemas.microsoft.com/office/drawing/2014/main" id="{0F621ADE-609E-8C22-9564-D634F5CB8623}"/>
                  </a:ext>
                </a:extLst>
              </p:cNvPr>
              <p:cNvSpPr txBox="1"/>
              <p:nvPr/>
            </p:nvSpPr>
            <p:spPr>
              <a:xfrm>
                <a:off x="10004993" y="2454729"/>
                <a:ext cx="83239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" panose="00000500000000000000" pitchFamily="2" charset="0"/>
                    <a:cs typeface="Poppins" panose="00000500000000000000" pitchFamily="2" charset="0"/>
                    <a:sym typeface="Arial"/>
                  </a:rPr>
                  <a:t>Consumo no Estado</a:t>
                </a:r>
              </a:p>
            </p:txBody>
          </p:sp>
          <p:sp>
            <p:nvSpPr>
              <p:cNvPr id="1076" name="CaixaDeTexto 1075">
                <a:extLst>
                  <a:ext uri="{FF2B5EF4-FFF2-40B4-BE49-F238E27FC236}">
                    <a16:creationId xmlns:a16="http://schemas.microsoft.com/office/drawing/2014/main" id="{36DC161B-8185-A9E5-DA62-FD6609D9265D}"/>
                  </a:ext>
                </a:extLst>
              </p:cNvPr>
              <p:cNvSpPr txBox="1"/>
              <p:nvPr/>
            </p:nvSpPr>
            <p:spPr>
              <a:xfrm>
                <a:off x="10672013" y="2454729"/>
                <a:ext cx="936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" panose="00000500000000000000" pitchFamily="2" charset="0"/>
                    <a:cs typeface="Poppins" panose="00000500000000000000" pitchFamily="2" charset="0"/>
                    <a:sym typeface="Arial"/>
                  </a:rPr>
                  <a:t>Energia Exportada</a:t>
                </a:r>
              </a:p>
            </p:txBody>
          </p:sp>
        </p:grpSp>
      </p:grpSp>
      <p:sp>
        <p:nvSpPr>
          <p:cNvPr id="1088" name="Retângulo: Cantos Arredondados 1087">
            <a:extLst>
              <a:ext uri="{FF2B5EF4-FFF2-40B4-BE49-F238E27FC236}">
                <a16:creationId xmlns:a16="http://schemas.microsoft.com/office/drawing/2014/main" id="{207EEEEF-612F-13D1-CC71-BC1A0F060DB9}"/>
              </a:ext>
            </a:extLst>
          </p:cNvPr>
          <p:cNvSpPr/>
          <p:nvPr/>
        </p:nvSpPr>
        <p:spPr>
          <a:xfrm>
            <a:off x="3207560" y="6425834"/>
            <a:ext cx="2456133" cy="353171"/>
          </a:xfrm>
          <a:prstGeom prst="roundRect">
            <a:avLst>
              <a:gd name="adj" fmla="val 19444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  <a:sym typeface="Arial"/>
              </a:rPr>
              <a:t>-2,4 pp </a:t>
            </a:r>
            <a:r>
              <a:rPr kumimoji="0" lang="pt-BR" sz="11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  <a:sym typeface="Arial"/>
              </a:rPr>
              <a:t>Impacto no ITR 2023</a:t>
            </a:r>
            <a:endParaRPr kumimoji="0" lang="pt-BR" sz="1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  <a:sym typeface="Arial"/>
            </a:endParaRPr>
          </a:p>
        </p:txBody>
      </p:sp>
      <p:sp>
        <p:nvSpPr>
          <p:cNvPr id="1089" name="Retângulo: Cantos Arredondados 1088">
            <a:extLst>
              <a:ext uri="{FF2B5EF4-FFF2-40B4-BE49-F238E27FC236}">
                <a16:creationId xmlns:a16="http://schemas.microsoft.com/office/drawing/2014/main" id="{B7922265-5F41-0B3C-66C6-18F62BD4EB0F}"/>
              </a:ext>
            </a:extLst>
          </p:cNvPr>
          <p:cNvSpPr/>
          <p:nvPr/>
        </p:nvSpPr>
        <p:spPr>
          <a:xfrm>
            <a:off x="3201759" y="898218"/>
            <a:ext cx="2456133" cy="353171"/>
          </a:xfrm>
          <a:prstGeom prst="roundRect">
            <a:avLst>
              <a:gd name="adj" fmla="val 19444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  <a:sym typeface="Arial"/>
              </a:rPr>
              <a:t>-2,3 pp </a:t>
            </a:r>
            <a:r>
              <a:rPr kumimoji="0" lang="pt-BR" sz="11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  <a:sym typeface="Arial"/>
              </a:rPr>
              <a:t>Impacto no ITR 2023</a:t>
            </a:r>
            <a:endParaRPr kumimoji="0" lang="pt-BR" sz="1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0410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F9CFD02-30E4-B097-5F50-544AFB674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9459" y="111091"/>
            <a:ext cx="635001" cy="299114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6443FB8-249F-4C86-B1B6-4912D6576BCD}" type="slidenum">
              <a:rPr kumimoji="0" lang="pt-BR" sz="14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pt-BR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cs typeface="Arial"/>
              <a:sym typeface="Arial"/>
            </a:endParaRPr>
          </a:p>
        </p:txBody>
      </p:sp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7206BEE5-4247-7934-64AF-B7A35B38BC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52" t="39682"/>
          <a:stretch/>
        </p:blipFill>
        <p:spPr bwMode="auto">
          <a:xfrm>
            <a:off x="0" y="0"/>
            <a:ext cx="3026229" cy="68444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Agrupar 17">
            <a:extLst>
              <a:ext uri="{FF2B5EF4-FFF2-40B4-BE49-F238E27FC236}">
                <a16:creationId xmlns:a16="http://schemas.microsoft.com/office/drawing/2014/main" id="{34B2AF6D-E8D1-9A1F-2D7E-761688EB1098}"/>
              </a:ext>
            </a:extLst>
          </p:cNvPr>
          <p:cNvGrpSpPr/>
          <p:nvPr/>
        </p:nvGrpSpPr>
        <p:grpSpPr>
          <a:xfrm>
            <a:off x="2538612" y="3429000"/>
            <a:ext cx="7114776" cy="914400"/>
            <a:chOff x="3282215" y="933651"/>
            <a:chExt cx="7114776" cy="914400"/>
          </a:xfrm>
        </p:grpSpPr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1B0DD58A-C8A1-CF22-93AB-988342E4E265}"/>
                </a:ext>
              </a:extLst>
            </p:cNvPr>
            <p:cNvCxnSpPr/>
            <p:nvPr/>
          </p:nvCxnSpPr>
          <p:spPr>
            <a:xfrm>
              <a:off x="4012787" y="1608031"/>
              <a:ext cx="5364000" cy="0"/>
            </a:xfrm>
            <a:prstGeom prst="line">
              <a:avLst/>
            </a:prstGeom>
            <a:ln w="7620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>
              <a:extLst>
                <a:ext uri="{FF2B5EF4-FFF2-40B4-BE49-F238E27FC236}">
                  <a16:creationId xmlns:a16="http://schemas.microsoft.com/office/drawing/2014/main" id="{E2B48140-77A0-D216-AC7E-EEC1631F59DA}"/>
                </a:ext>
              </a:extLst>
            </p:cNvPr>
            <p:cNvCxnSpPr/>
            <p:nvPr/>
          </p:nvCxnSpPr>
          <p:spPr>
            <a:xfrm>
              <a:off x="4012788" y="1522016"/>
              <a:ext cx="4695421" cy="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50A13321-33BA-52A8-EF8C-229A797C7818}"/>
                </a:ext>
              </a:extLst>
            </p:cNvPr>
            <p:cNvGrpSpPr/>
            <p:nvPr/>
          </p:nvGrpSpPr>
          <p:grpSpPr>
            <a:xfrm>
              <a:off x="3282215" y="933651"/>
              <a:ext cx="914400" cy="914400"/>
              <a:chOff x="3282215" y="933651"/>
              <a:chExt cx="914400" cy="914400"/>
            </a:xfrm>
          </p:grpSpPr>
          <p:sp>
            <p:nvSpPr>
              <p:cNvPr id="4" name="Elipse 3">
                <a:extLst>
                  <a:ext uri="{FF2B5EF4-FFF2-40B4-BE49-F238E27FC236}">
                    <a16:creationId xmlns:a16="http://schemas.microsoft.com/office/drawing/2014/main" id="{DD6A97DB-7937-8100-6696-8342CED05D8C}"/>
                  </a:ext>
                </a:extLst>
              </p:cNvPr>
              <p:cNvSpPr/>
              <p:nvPr/>
            </p:nvSpPr>
            <p:spPr>
              <a:xfrm>
                <a:off x="3282215" y="933651"/>
                <a:ext cx="914400" cy="91440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  <a:sym typeface="Arial"/>
                </a:endParaRPr>
              </a:p>
            </p:txBody>
          </p:sp>
          <p:sp>
            <p:nvSpPr>
              <p:cNvPr id="5" name="Elipse 4">
                <a:extLst>
                  <a:ext uri="{FF2B5EF4-FFF2-40B4-BE49-F238E27FC236}">
                    <a16:creationId xmlns:a16="http://schemas.microsoft.com/office/drawing/2014/main" id="{5496D985-839E-0534-FAF0-80D0AEB837FA}"/>
                  </a:ext>
                </a:extLst>
              </p:cNvPr>
              <p:cNvSpPr/>
              <p:nvPr/>
            </p:nvSpPr>
            <p:spPr>
              <a:xfrm>
                <a:off x="3379415" y="1020051"/>
                <a:ext cx="720000" cy="7200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oppins" panose="00000500000000000000" pitchFamily="2" charset="0"/>
                    <a:cs typeface="Poppins" panose="00000500000000000000" pitchFamily="2" charset="0"/>
                    <a:sym typeface="Arial"/>
                  </a:rPr>
                  <a:t>2</a:t>
                </a:r>
              </a:p>
            </p:txBody>
          </p:sp>
        </p:grpSp>
        <p:sp>
          <p:nvSpPr>
            <p:cNvPr id="14" name="Título 2">
              <a:extLst>
                <a:ext uri="{FF2B5EF4-FFF2-40B4-BE49-F238E27FC236}">
                  <a16:creationId xmlns:a16="http://schemas.microsoft.com/office/drawing/2014/main" id="{217BDC25-9662-559B-C3A3-07D3184B3682}"/>
                </a:ext>
              </a:extLst>
            </p:cNvPr>
            <p:cNvSpPr txBox="1">
              <a:spLocks/>
            </p:cNvSpPr>
            <p:nvPr/>
          </p:nvSpPr>
          <p:spPr>
            <a:xfrm>
              <a:off x="4188697" y="1054017"/>
              <a:ext cx="6208294" cy="455960"/>
            </a:xfrm>
            <a:prstGeom prst="rect">
              <a:avLst/>
            </a:prstGeom>
          </p:spPr>
          <p:txBody>
            <a:bodyPr vert="horz" lIns="107263" tIns="53630" rIns="107263" bIns="53630" rtlCol="0" anchor="ctr">
              <a:normAutofit/>
            </a:bodyPr>
            <a:lstStyle>
              <a:lvl1pPr algn="l" defTabSz="1072648" rtl="0" eaLnBrk="1" latinLnBrk="0" hangingPunct="1">
                <a:spcBef>
                  <a:spcPct val="0"/>
                </a:spcBef>
                <a:buNone/>
                <a:defRPr sz="3200" b="1" kern="1200">
                  <a:solidFill>
                    <a:srgbClr val="002060"/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marL="0" marR="0" lvl="0" indent="0" algn="l" defTabSz="107264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  <a:sym typeface="Arial"/>
                </a:rPr>
                <a:t>Revisão CEA 2023</a:t>
              </a:r>
            </a:p>
          </p:txBody>
        </p:sp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F2C4BB09-9E74-93AE-96BC-2F3E21D71F80}"/>
              </a:ext>
            </a:extLst>
          </p:cNvPr>
          <p:cNvGrpSpPr/>
          <p:nvPr/>
        </p:nvGrpSpPr>
        <p:grpSpPr>
          <a:xfrm>
            <a:off x="2538612" y="1769777"/>
            <a:ext cx="7114776" cy="914400"/>
            <a:chOff x="3282215" y="933651"/>
            <a:chExt cx="7114776" cy="914400"/>
          </a:xfrm>
        </p:grpSpPr>
        <p:cxnSp>
          <p:nvCxnSpPr>
            <p:cNvPr id="20" name="Conector reto 19">
              <a:extLst>
                <a:ext uri="{FF2B5EF4-FFF2-40B4-BE49-F238E27FC236}">
                  <a16:creationId xmlns:a16="http://schemas.microsoft.com/office/drawing/2014/main" id="{49499EE9-FF22-9391-FFD2-71D9AED4C402}"/>
                </a:ext>
              </a:extLst>
            </p:cNvPr>
            <p:cNvCxnSpPr/>
            <p:nvPr/>
          </p:nvCxnSpPr>
          <p:spPr>
            <a:xfrm>
              <a:off x="4012787" y="1608031"/>
              <a:ext cx="5364000" cy="0"/>
            </a:xfrm>
            <a:prstGeom prst="line">
              <a:avLst/>
            </a:prstGeom>
            <a:ln w="7620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>
              <a:extLst>
                <a:ext uri="{FF2B5EF4-FFF2-40B4-BE49-F238E27FC236}">
                  <a16:creationId xmlns:a16="http://schemas.microsoft.com/office/drawing/2014/main" id="{D9122E8A-0B48-556C-B8D7-5E8A6517B34C}"/>
                </a:ext>
              </a:extLst>
            </p:cNvPr>
            <p:cNvCxnSpPr/>
            <p:nvPr/>
          </p:nvCxnSpPr>
          <p:spPr>
            <a:xfrm>
              <a:off x="4012788" y="1522016"/>
              <a:ext cx="4695421" cy="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Agrupar 21">
              <a:extLst>
                <a:ext uri="{FF2B5EF4-FFF2-40B4-BE49-F238E27FC236}">
                  <a16:creationId xmlns:a16="http://schemas.microsoft.com/office/drawing/2014/main" id="{1473B475-285A-8865-35CC-EC4D3CACA662}"/>
                </a:ext>
              </a:extLst>
            </p:cNvPr>
            <p:cNvGrpSpPr/>
            <p:nvPr/>
          </p:nvGrpSpPr>
          <p:grpSpPr>
            <a:xfrm>
              <a:off x="3282215" y="933651"/>
              <a:ext cx="914400" cy="914400"/>
              <a:chOff x="3282215" y="933651"/>
              <a:chExt cx="914400" cy="914400"/>
            </a:xfrm>
          </p:grpSpPr>
          <p:sp>
            <p:nvSpPr>
              <p:cNvPr id="24" name="Elipse 23">
                <a:extLst>
                  <a:ext uri="{FF2B5EF4-FFF2-40B4-BE49-F238E27FC236}">
                    <a16:creationId xmlns:a16="http://schemas.microsoft.com/office/drawing/2014/main" id="{C72295E3-55DB-B9D3-F211-F3FF221B5EA8}"/>
                  </a:ext>
                </a:extLst>
              </p:cNvPr>
              <p:cNvSpPr/>
              <p:nvPr/>
            </p:nvSpPr>
            <p:spPr>
              <a:xfrm>
                <a:off x="3282215" y="933651"/>
                <a:ext cx="914400" cy="91440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  <a:sym typeface="Arial"/>
                </a:endParaRPr>
              </a:p>
            </p:txBody>
          </p:sp>
          <p:sp>
            <p:nvSpPr>
              <p:cNvPr id="25" name="Elipse 24">
                <a:extLst>
                  <a:ext uri="{FF2B5EF4-FFF2-40B4-BE49-F238E27FC236}">
                    <a16:creationId xmlns:a16="http://schemas.microsoft.com/office/drawing/2014/main" id="{3EC71936-FF8E-BBFC-6A72-B58EBD18B50B}"/>
                  </a:ext>
                </a:extLst>
              </p:cNvPr>
              <p:cNvSpPr/>
              <p:nvPr/>
            </p:nvSpPr>
            <p:spPr>
              <a:xfrm>
                <a:off x="3379415" y="1020051"/>
                <a:ext cx="720000" cy="7200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oppins" panose="00000500000000000000" pitchFamily="2" charset="0"/>
                    <a:cs typeface="Poppins" panose="00000500000000000000" pitchFamily="2" charset="0"/>
                    <a:sym typeface="Arial"/>
                  </a:rPr>
                  <a:t>1</a:t>
                </a:r>
              </a:p>
            </p:txBody>
          </p:sp>
        </p:grpSp>
        <p:sp>
          <p:nvSpPr>
            <p:cNvPr id="23" name="Título 2">
              <a:extLst>
                <a:ext uri="{FF2B5EF4-FFF2-40B4-BE49-F238E27FC236}">
                  <a16:creationId xmlns:a16="http://schemas.microsoft.com/office/drawing/2014/main" id="{AD0E0A44-72AA-B532-B7E7-98F44118F35A}"/>
                </a:ext>
              </a:extLst>
            </p:cNvPr>
            <p:cNvSpPr txBox="1">
              <a:spLocks/>
            </p:cNvSpPr>
            <p:nvPr/>
          </p:nvSpPr>
          <p:spPr>
            <a:xfrm>
              <a:off x="4188697" y="1054017"/>
              <a:ext cx="6208294" cy="455960"/>
            </a:xfrm>
            <a:prstGeom prst="rect">
              <a:avLst/>
            </a:prstGeom>
          </p:spPr>
          <p:txBody>
            <a:bodyPr vert="horz" lIns="107263" tIns="53630" rIns="107263" bIns="53630" rtlCol="0" anchor="ctr">
              <a:normAutofit/>
            </a:bodyPr>
            <a:lstStyle>
              <a:lvl1pPr algn="l" defTabSz="1072648" rtl="0" eaLnBrk="1" latinLnBrk="0" hangingPunct="1">
                <a:spcBef>
                  <a:spcPct val="0"/>
                </a:spcBef>
                <a:buNone/>
                <a:defRPr sz="3200" b="1" kern="1200">
                  <a:solidFill>
                    <a:srgbClr val="002060"/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marL="0" marR="0" lvl="0" indent="0" defTabSz="107264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  <a:sym typeface="Arial"/>
                </a:rPr>
                <a:t>Visão sistêmica de longo prazo</a:t>
              </a:r>
            </a:p>
          </p:txBody>
        </p:sp>
      </p:grp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CC448AF4-B53A-B6D2-12AD-DADE8C5388A2}"/>
              </a:ext>
            </a:extLst>
          </p:cNvPr>
          <p:cNvGrpSpPr/>
          <p:nvPr/>
        </p:nvGrpSpPr>
        <p:grpSpPr>
          <a:xfrm>
            <a:off x="2538612" y="4989133"/>
            <a:ext cx="7114776" cy="914400"/>
            <a:chOff x="3282215" y="933651"/>
            <a:chExt cx="7114776" cy="914400"/>
          </a:xfrm>
        </p:grpSpPr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82C3C932-869D-69C1-01D0-57B1E844AC90}"/>
                </a:ext>
              </a:extLst>
            </p:cNvPr>
            <p:cNvCxnSpPr/>
            <p:nvPr/>
          </p:nvCxnSpPr>
          <p:spPr>
            <a:xfrm>
              <a:off x="4012787" y="1608031"/>
              <a:ext cx="5364000" cy="0"/>
            </a:xfrm>
            <a:prstGeom prst="line">
              <a:avLst/>
            </a:prstGeom>
            <a:ln w="7620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C168B0B6-A2F7-1808-2BC5-847C62001B91}"/>
                </a:ext>
              </a:extLst>
            </p:cNvPr>
            <p:cNvCxnSpPr/>
            <p:nvPr/>
          </p:nvCxnSpPr>
          <p:spPr>
            <a:xfrm>
              <a:off x="4012788" y="1522016"/>
              <a:ext cx="4695421" cy="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Agrupar 28">
              <a:extLst>
                <a:ext uri="{FF2B5EF4-FFF2-40B4-BE49-F238E27FC236}">
                  <a16:creationId xmlns:a16="http://schemas.microsoft.com/office/drawing/2014/main" id="{844DD9FD-E35D-BABC-6580-B8E34ADEA04C}"/>
                </a:ext>
              </a:extLst>
            </p:cNvPr>
            <p:cNvGrpSpPr/>
            <p:nvPr/>
          </p:nvGrpSpPr>
          <p:grpSpPr>
            <a:xfrm>
              <a:off x="3282215" y="933651"/>
              <a:ext cx="914400" cy="914400"/>
              <a:chOff x="3282215" y="933651"/>
              <a:chExt cx="914400" cy="914400"/>
            </a:xfrm>
          </p:grpSpPr>
          <p:sp>
            <p:nvSpPr>
              <p:cNvPr id="31" name="Elipse 30">
                <a:extLst>
                  <a:ext uri="{FF2B5EF4-FFF2-40B4-BE49-F238E27FC236}">
                    <a16:creationId xmlns:a16="http://schemas.microsoft.com/office/drawing/2014/main" id="{9B0D5CFF-5E99-1E3E-459B-A5788934A786}"/>
                  </a:ext>
                </a:extLst>
              </p:cNvPr>
              <p:cNvSpPr/>
              <p:nvPr/>
            </p:nvSpPr>
            <p:spPr>
              <a:xfrm>
                <a:off x="3282215" y="933651"/>
                <a:ext cx="914400" cy="91440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  <a:sym typeface="Arial"/>
                </a:endParaRPr>
              </a:p>
            </p:txBody>
          </p:sp>
          <p:sp>
            <p:nvSpPr>
              <p:cNvPr id="32" name="Elipse 31">
                <a:extLst>
                  <a:ext uri="{FF2B5EF4-FFF2-40B4-BE49-F238E27FC236}">
                    <a16:creationId xmlns:a16="http://schemas.microsoft.com/office/drawing/2014/main" id="{DFC983D7-30A0-9FF8-7161-F1F5FF258DFF}"/>
                  </a:ext>
                </a:extLst>
              </p:cNvPr>
              <p:cNvSpPr/>
              <p:nvPr/>
            </p:nvSpPr>
            <p:spPr>
              <a:xfrm>
                <a:off x="3379415" y="1020051"/>
                <a:ext cx="720000" cy="7200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oppins" panose="00000500000000000000" pitchFamily="2" charset="0"/>
                    <a:cs typeface="Poppins" panose="00000500000000000000" pitchFamily="2" charset="0"/>
                    <a:sym typeface="Arial"/>
                  </a:rPr>
                  <a:t>3</a:t>
                </a:r>
              </a:p>
            </p:txBody>
          </p:sp>
        </p:grpSp>
        <p:sp>
          <p:nvSpPr>
            <p:cNvPr id="30" name="Título 2">
              <a:extLst>
                <a:ext uri="{FF2B5EF4-FFF2-40B4-BE49-F238E27FC236}">
                  <a16:creationId xmlns:a16="http://schemas.microsoft.com/office/drawing/2014/main" id="{7BDC0EBB-8D09-16C7-F1E9-E1BD97AE11EF}"/>
                </a:ext>
              </a:extLst>
            </p:cNvPr>
            <p:cNvSpPr txBox="1">
              <a:spLocks/>
            </p:cNvSpPr>
            <p:nvPr/>
          </p:nvSpPr>
          <p:spPr>
            <a:xfrm>
              <a:off x="4188697" y="1054017"/>
              <a:ext cx="6208294" cy="455960"/>
            </a:xfrm>
            <a:prstGeom prst="rect">
              <a:avLst/>
            </a:prstGeom>
          </p:spPr>
          <p:txBody>
            <a:bodyPr vert="horz" lIns="107263" tIns="53630" rIns="107263" bIns="53630" rtlCol="0" anchor="ctr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defTabSz="1072648" eaLnBrk="1" fontAlgn="auto" latinLnBrk="0" hangingPunct="1">
                <a:spcBef>
                  <a:spcPct val="0"/>
                </a:spcBef>
                <a:buClrTx/>
                <a:buSzTx/>
                <a:buFontTx/>
                <a:buNone/>
                <a:tabLst/>
                <a:defRPr sz="1800" b="1" kern="12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" panose="00000500000000000000" pitchFamily="2" charset="0"/>
                  <a:ea typeface="+mj-ea"/>
                  <a:cs typeface="Poppins" panose="00000500000000000000" pitchFamily="2" charset="0"/>
                </a:defRPr>
              </a:lvl1pPr>
            </a:lstStyle>
            <a:p>
              <a:pPr marL="0" marR="0" lvl="0" indent="0" algn="l" defTabSz="107264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sym typeface="Arial"/>
                </a:rPr>
                <a:t>Efeitos Mitigadores</a:t>
              </a:r>
            </a:p>
          </p:txBody>
        </p:sp>
      </p:grp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E2405BA7-E4AF-5966-3DA6-AC51913F1495}"/>
              </a:ext>
            </a:extLst>
          </p:cNvPr>
          <p:cNvSpPr txBox="1"/>
          <p:nvPr/>
        </p:nvSpPr>
        <p:spPr>
          <a:xfrm>
            <a:off x="0" y="0"/>
            <a:ext cx="800219" cy="2414927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490860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id="{E4458F9A-9873-A0F3-1580-F8AB0090B30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3" imgW="395" imgH="394" progId="TCLayout.ActiveDocument.1">
                  <p:embed/>
                </p:oleObj>
              </mc:Choice>
              <mc:Fallback>
                <p:oleObj name="Slide do think-cell" r:id="rId3" imgW="395" imgH="394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id="{E4458F9A-9873-A0F3-1580-F8AB0090B3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ítulo 2">
            <a:extLst>
              <a:ext uri="{FF2B5EF4-FFF2-40B4-BE49-F238E27FC236}">
                <a16:creationId xmlns:a16="http://schemas.microsoft.com/office/drawing/2014/main" id="{14646363-A55F-8CC2-FEE2-6447D348510D}"/>
              </a:ext>
            </a:extLst>
          </p:cNvPr>
          <p:cNvSpPr txBox="1">
            <a:spLocks/>
          </p:cNvSpPr>
          <p:nvPr/>
        </p:nvSpPr>
        <p:spPr>
          <a:xfrm>
            <a:off x="146671" y="67081"/>
            <a:ext cx="7560841" cy="455960"/>
          </a:xfrm>
          <a:prstGeom prst="rect">
            <a:avLst/>
          </a:prstGeom>
        </p:spPr>
        <p:txBody>
          <a:bodyPr vert="horz" lIns="107263" tIns="53630" rIns="107263" bIns="53630" rtlCol="0" anchor="t">
            <a:normAutofit lnSpcReduction="10000"/>
          </a:bodyPr>
          <a:lstStyle>
            <a:lvl1pPr algn="l" defTabSz="1072648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0726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Evolução componentes Tarifa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69198F44-3652-7F25-1389-65126F4A8897}"/>
              </a:ext>
            </a:extLst>
          </p:cNvPr>
          <p:cNvCxnSpPr/>
          <p:nvPr/>
        </p:nvCxnSpPr>
        <p:spPr>
          <a:xfrm>
            <a:off x="0" y="585735"/>
            <a:ext cx="5328000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m 34">
            <a:extLst>
              <a:ext uri="{FF2B5EF4-FFF2-40B4-BE49-F238E27FC236}">
                <a16:creationId xmlns:a16="http://schemas.microsoft.com/office/drawing/2014/main" id="{F8A70916-D978-22A8-6248-ABF482D72F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26" y="861352"/>
            <a:ext cx="9807390" cy="4740842"/>
          </a:xfrm>
          <a:prstGeom prst="rect">
            <a:avLst/>
          </a:prstGeom>
        </p:spPr>
      </p:pic>
      <p:sp>
        <p:nvSpPr>
          <p:cNvPr id="37" name="CaixaDeTexto 36">
            <a:extLst>
              <a:ext uri="{FF2B5EF4-FFF2-40B4-BE49-F238E27FC236}">
                <a16:creationId xmlns:a16="http://schemas.microsoft.com/office/drawing/2014/main" id="{0B6B1EAE-3C8A-1217-21B6-E1784B232823}"/>
              </a:ext>
            </a:extLst>
          </p:cNvPr>
          <p:cNvSpPr txBox="1"/>
          <p:nvPr/>
        </p:nvSpPr>
        <p:spPr>
          <a:xfrm>
            <a:off x="9646017" y="1093692"/>
            <a:ext cx="2438407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/>
              <a:t>Questão vai além da CEA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24718728-9E38-8F67-C8E4-1CCD4B54A66B}"/>
              </a:ext>
            </a:extLst>
          </p:cNvPr>
          <p:cNvSpPr txBox="1"/>
          <p:nvPr/>
        </p:nvSpPr>
        <p:spPr>
          <a:xfrm>
            <a:off x="9646017" y="1479920"/>
            <a:ext cx="2438407" cy="39703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Parcela da distribuidora é a menor da tarifa (&lt;30% na média Brasil)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Modelo ANEEL exige eficiência das </a:t>
            </a:r>
            <a:r>
              <a:rPr lang="pt-BR" dirty="0" err="1"/>
              <a:t>Ds</a:t>
            </a:r>
            <a:r>
              <a:rPr lang="pt-BR" dirty="0"/>
              <a:t>, com redução real ao longo do tempo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Encargos são maior ofensor, tendo crescido 7 vezes desde 2003 (IPCA: 3x, IGP-M: 4x)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Distribuição é o único componente que cresceu abaixo da inflação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B24A6782-C462-B58C-B6FE-D48CD3703EDC}"/>
              </a:ext>
            </a:extLst>
          </p:cNvPr>
          <p:cNvSpPr txBox="1"/>
          <p:nvPr/>
        </p:nvSpPr>
        <p:spPr>
          <a:xfrm>
            <a:off x="127123" y="5602194"/>
            <a:ext cx="11957301" cy="121571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600" dirty="0"/>
              <a:t>Componente </a:t>
            </a:r>
            <a:r>
              <a:rPr lang="pt-BR" sz="1600" b="1" dirty="0">
                <a:solidFill>
                  <a:srgbClr val="FF0000"/>
                </a:solidFill>
              </a:rPr>
              <a:t>ENCARGOS</a:t>
            </a:r>
            <a:r>
              <a:rPr lang="pt-BR" sz="1600" dirty="0"/>
              <a:t> foi inflada ao longo do tempo, por diversas políticas públicas, </a:t>
            </a:r>
            <a:br>
              <a:rPr lang="pt-BR" sz="1600" dirty="0"/>
            </a:br>
            <a:r>
              <a:rPr lang="pt-BR" sz="1600" dirty="0"/>
              <a:t>muitas das quais </a:t>
            </a:r>
            <a:r>
              <a:rPr lang="pt-BR" sz="1600" b="1" dirty="0">
                <a:solidFill>
                  <a:srgbClr val="FF0000"/>
                </a:solidFill>
              </a:rPr>
              <a:t>não observam as diferenças regionais</a:t>
            </a:r>
          </a:p>
          <a:p>
            <a:pPr marL="0" indent="0" algn="ctr">
              <a:buNone/>
            </a:pPr>
            <a:endParaRPr lang="pt-BR" sz="9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pt-BR" sz="1600" dirty="0">
                <a:solidFill>
                  <a:schemeClr val="tx1"/>
                </a:solidFill>
              </a:rPr>
              <a:t>O próprio </a:t>
            </a:r>
            <a:r>
              <a:rPr lang="pt-BR" sz="1600" b="1" dirty="0">
                <a:solidFill>
                  <a:srgbClr val="FF0000"/>
                </a:solidFill>
              </a:rPr>
              <a:t>modelo setorial</a:t>
            </a:r>
            <a:r>
              <a:rPr lang="pt-BR" sz="1600" b="1" dirty="0">
                <a:solidFill>
                  <a:schemeClr val="tx1"/>
                </a:solidFill>
              </a:rPr>
              <a:t> </a:t>
            </a:r>
            <a:r>
              <a:rPr lang="pt-BR" sz="1600" dirty="0">
                <a:solidFill>
                  <a:schemeClr val="tx1"/>
                </a:solidFill>
              </a:rPr>
              <a:t>hoje não traz um bom encaminhamento para as </a:t>
            </a:r>
            <a:br>
              <a:rPr lang="pt-BR" sz="1600" dirty="0">
                <a:solidFill>
                  <a:schemeClr val="tx1"/>
                </a:solidFill>
              </a:rPr>
            </a:br>
            <a:r>
              <a:rPr lang="pt-BR" sz="1600" b="1" dirty="0">
                <a:solidFill>
                  <a:srgbClr val="FF0000"/>
                </a:solidFill>
              </a:rPr>
              <a:t>diferenças regionais, penalizando os estados do Norte e Nordeste</a:t>
            </a:r>
          </a:p>
        </p:txBody>
      </p:sp>
    </p:spTree>
    <p:extLst>
      <p:ext uri="{BB962C8B-B14F-4D97-AF65-F5344CB8AC3E}">
        <p14:creationId xmlns:p14="http://schemas.microsoft.com/office/powerpoint/2010/main" val="2121269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F9CFD02-30E4-B097-5F50-544AFB674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9459" y="111091"/>
            <a:ext cx="635001" cy="299114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6443FB8-249F-4C86-B1B6-4912D6576BCD}" type="slidenum">
              <a:rPr kumimoji="0" lang="pt-BR" sz="14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pt-BR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cs typeface="Arial"/>
              <a:sym typeface="Arial"/>
            </a:endParaRPr>
          </a:p>
        </p:txBody>
      </p:sp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7206BEE5-4247-7934-64AF-B7A35B38BC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52" t="39682"/>
          <a:stretch/>
        </p:blipFill>
        <p:spPr bwMode="auto">
          <a:xfrm>
            <a:off x="0" y="0"/>
            <a:ext cx="3026229" cy="68444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Agrupar 17">
            <a:extLst>
              <a:ext uri="{FF2B5EF4-FFF2-40B4-BE49-F238E27FC236}">
                <a16:creationId xmlns:a16="http://schemas.microsoft.com/office/drawing/2014/main" id="{34B2AF6D-E8D1-9A1F-2D7E-761688EB1098}"/>
              </a:ext>
            </a:extLst>
          </p:cNvPr>
          <p:cNvGrpSpPr/>
          <p:nvPr/>
        </p:nvGrpSpPr>
        <p:grpSpPr>
          <a:xfrm>
            <a:off x="2538612" y="3429000"/>
            <a:ext cx="7114776" cy="914400"/>
            <a:chOff x="3282215" y="933651"/>
            <a:chExt cx="7114776" cy="914400"/>
          </a:xfrm>
        </p:grpSpPr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1B0DD58A-C8A1-CF22-93AB-988342E4E265}"/>
                </a:ext>
              </a:extLst>
            </p:cNvPr>
            <p:cNvCxnSpPr/>
            <p:nvPr/>
          </p:nvCxnSpPr>
          <p:spPr>
            <a:xfrm>
              <a:off x="4012787" y="1608031"/>
              <a:ext cx="5364000" cy="0"/>
            </a:xfrm>
            <a:prstGeom prst="line">
              <a:avLst/>
            </a:prstGeom>
            <a:ln w="7620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>
              <a:extLst>
                <a:ext uri="{FF2B5EF4-FFF2-40B4-BE49-F238E27FC236}">
                  <a16:creationId xmlns:a16="http://schemas.microsoft.com/office/drawing/2014/main" id="{E2B48140-77A0-D216-AC7E-EEC1631F59DA}"/>
                </a:ext>
              </a:extLst>
            </p:cNvPr>
            <p:cNvCxnSpPr/>
            <p:nvPr/>
          </p:nvCxnSpPr>
          <p:spPr>
            <a:xfrm>
              <a:off x="4012788" y="1522016"/>
              <a:ext cx="4695421" cy="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50A13321-33BA-52A8-EF8C-229A797C7818}"/>
                </a:ext>
              </a:extLst>
            </p:cNvPr>
            <p:cNvGrpSpPr/>
            <p:nvPr/>
          </p:nvGrpSpPr>
          <p:grpSpPr>
            <a:xfrm>
              <a:off x="3282215" y="933651"/>
              <a:ext cx="914400" cy="914400"/>
              <a:chOff x="3282215" y="933651"/>
              <a:chExt cx="914400" cy="914400"/>
            </a:xfrm>
          </p:grpSpPr>
          <p:sp>
            <p:nvSpPr>
              <p:cNvPr id="4" name="Elipse 3">
                <a:extLst>
                  <a:ext uri="{FF2B5EF4-FFF2-40B4-BE49-F238E27FC236}">
                    <a16:creationId xmlns:a16="http://schemas.microsoft.com/office/drawing/2014/main" id="{DD6A97DB-7937-8100-6696-8342CED05D8C}"/>
                  </a:ext>
                </a:extLst>
              </p:cNvPr>
              <p:cNvSpPr/>
              <p:nvPr/>
            </p:nvSpPr>
            <p:spPr>
              <a:xfrm>
                <a:off x="3282215" y="933651"/>
                <a:ext cx="914400" cy="91440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  <a:sym typeface="Arial"/>
                </a:endParaRPr>
              </a:p>
            </p:txBody>
          </p:sp>
          <p:sp>
            <p:nvSpPr>
              <p:cNvPr id="5" name="Elipse 4">
                <a:extLst>
                  <a:ext uri="{FF2B5EF4-FFF2-40B4-BE49-F238E27FC236}">
                    <a16:creationId xmlns:a16="http://schemas.microsoft.com/office/drawing/2014/main" id="{5496D985-839E-0534-FAF0-80D0AEB837FA}"/>
                  </a:ext>
                </a:extLst>
              </p:cNvPr>
              <p:cNvSpPr/>
              <p:nvPr/>
            </p:nvSpPr>
            <p:spPr>
              <a:xfrm>
                <a:off x="3379415" y="1020051"/>
                <a:ext cx="720000" cy="7200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oppins" panose="00000500000000000000" pitchFamily="2" charset="0"/>
                    <a:cs typeface="Poppins" panose="00000500000000000000" pitchFamily="2" charset="0"/>
                    <a:sym typeface="Arial"/>
                  </a:rPr>
                  <a:t>2</a:t>
                </a:r>
              </a:p>
            </p:txBody>
          </p:sp>
        </p:grpSp>
        <p:sp>
          <p:nvSpPr>
            <p:cNvPr id="14" name="Título 2">
              <a:extLst>
                <a:ext uri="{FF2B5EF4-FFF2-40B4-BE49-F238E27FC236}">
                  <a16:creationId xmlns:a16="http://schemas.microsoft.com/office/drawing/2014/main" id="{217BDC25-9662-559B-C3A3-07D3184B3682}"/>
                </a:ext>
              </a:extLst>
            </p:cNvPr>
            <p:cNvSpPr txBox="1">
              <a:spLocks/>
            </p:cNvSpPr>
            <p:nvPr/>
          </p:nvSpPr>
          <p:spPr>
            <a:xfrm>
              <a:off x="4188697" y="1054017"/>
              <a:ext cx="6208294" cy="455960"/>
            </a:xfrm>
            <a:prstGeom prst="rect">
              <a:avLst/>
            </a:prstGeom>
          </p:spPr>
          <p:txBody>
            <a:bodyPr vert="horz" lIns="107263" tIns="53630" rIns="107263" bIns="53630" rtlCol="0" anchor="ctr">
              <a:normAutofit/>
            </a:bodyPr>
            <a:lstStyle>
              <a:lvl1pPr algn="l" defTabSz="1072648" rtl="0" eaLnBrk="1" latinLnBrk="0" hangingPunct="1">
                <a:spcBef>
                  <a:spcPct val="0"/>
                </a:spcBef>
                <a:buNone/>
                <a:defRPr sz="3200" b="1" kern="1200">
                  <a:solidFill>
                    <a:srgbClr val="002060"/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marL="0" marR="0" lvl="0" indent="0" algn="l" defTabSz="107264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  <a:sym typeface="Arial"/>
                </a:rPr>
                <a:t>Revisão CEA 2023</a:t>
              </a:r>
            </a:p>
          </p:txBody>
        </p:sp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F2C4BB09-9E74-93AE-96BC-2F3E21D71F80}"/>
              </a:ext>
            </a:extLst>
          </p:cNvPr>
          <p:cNvGrpSpPr/>
          <p:nvPr/>
        </p:nvGrpSpPr>
        <p:grpSpPr>
          <a:xfrm>
            <a:off x="2538612" y="1769777"/>
            <a:ext cx="7114776" cy="914400"/>
            <a:chOff x="3282215" y="933651"/>
            <a:chExt cx="7114776" cy="914400"/>
          </a:xfrm>
        </p:grpSpPr>
        <p:cxnSp>
          <p:nvCxnSpPr>
            <p:cNvPr id="20" name="Conector reto 19">
              <a:extLst>
                <a:ext uri="{FF2B5EF4-FFF2-40B4-BE49-F238E27FC236}">
                  <a16:creationId xmlns:a16="http://schemas.microsoft.com/office/drawing/2014/main" id="{49499EE9-FF22-9391-FFD2-71D9AED4C402}"/>
                </a:ext>
              </a:extLst>
            </p:cNvPr>
            <p:cNvCxnSpPr/>
            <p:nvPr/>
          </p:nvCxnSpPr>
          <p:spPr>
            <a:xfrm>
              <a:off x="4012787" y="1608031"/>
              <a:ext cx="5364000" cy="0"/>
            </a:xfrm>
            <a:prstGeom prst="line">
              <a:avLst/>
            </a:prstGeom>
            <a:ln w="7620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>
              <a:extLst>
                <a:ext uri="{FF2B5EF4-FFF2-40B4-BE49-F238E27FC236}">
                  <a16:creationId xmlns:a16="http://schemas.microsoft.com/office/drawing/2014/main" id="{D9122E8A-0B48-556C-B8D7-5E8A6517B34C}"/>
                </a:ext>
              </a:extLst>
            </p:cNvPr>
            <p:cNvCxnSpPr/>
            <p:nvPr/>
          </p:nvCxnSpPr>
          <p:spPr>
            <a:xfrm>
              <a:off x="4012788" y="1522016"/>
              <a:ext cx="4695421" cy="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Agrupar 21">
              <a:extLst>
                <a:ext uri="{FF2B5EF4-FFF2-40B4-BE49-F238E27FC236}">
                  <a16:creationId xmlns:a16="http://schemas.microsoft.com/office/drawing/2014/main" id="{1473B475-285A-8865-35CC-EC4D3CACA662}"/>
                </a:ext>
              </a:extLst>
            </p:cNvPr>
            <p:cNvGrpSpPr/>
            <p:nvPr/>
          </p:nvGrpSpPr>
          <p:grpSpPr>
            <a:xfrm>
              <a:off x="3282215" y="933651"/>
              <a:ext cx="914400" cy="914400"/>
              <a:chOff x="3282215" y="933651"/>
              <a:chExt cx="914400" cy="914400"/>
            </a:xfrm>
          </p:grpSpPr>
          <p:sp>
            <p:nvSpPr>
              <p:cNvPr id="24" name="Elipse 23">
                <a:extLst>
                  <a:ext uri="{FF2B5EF4-FFF2-40B4-BE49-F238E27FC236}">
                    <a16:creationId xmlns:a16="http://schemas.microsoft.com/office/drawing/2014/main" id="{C72295E3-55DB-B9D3-F211-F3FF221B5EA8}"/>
                  </a:ext>
                </a:extLst>
              </p:cNvPr>
              <p:cNvSpPr/>
              <p:nvPr/>
            </p:nvSpPr>
            <p:spPr>
              <a:xfrm>
                <a:off x="3282215" y="933651"/>
                <a:ext cx="914400" cy="91440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  <a:sym typeface="Arial"/>
                </a:endParaRPr>
              </a:p>
            </p:txBody>
          </p:sp>
          <p:sp>
            <p:nvSpPr>
              <p:cNvPr id="25" name="Elipse 24">
                <a:extLst>
                  <a:ext uri="{FF2B5EF4-FFF2-40B4-BE49-F238E27FC236}">
                    <a16:creationId xmlns:a16="http://schemas.microsoft.com/office/drawing/2014/main" id="{3EC71936-FF8E-BBFC-6A72-B58EBD18B50B}"/>
                  </a:ext>
                </a:extLst>
              </p:cNvPr>
              <p:cNvSpPr/>
              <p:nvPr/>
            </p:nvSpPr>
            <p:spPr>
              <a:xfrm>
                <a:off x="3379415" y="1020051"/>
                <a:ext cx="720000" cy="7200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oppins" panose="00000500000000000000" pitchFamily="2" charset="0"/>
                    <a:cs typeface="Poppins" panose="00000500000000000000" pitchFamily="2" charset="0"/>
                    <a:sym typeface="Arial"/>
                  </a:rPr>
                  <a:t>1</a:t>
                </a:r>
              </a:p>
            </p:txBody>
          </p:sp>
        </p:grpSp>
        <p:sp>
          <p:nvSpPr>
            <p:cNvPr id="23" name="Título 2">
              <a:extLst>
                <a:ext uri="{FF2B5EF4-FFF2-40B4-BE49-F238E27FC236}">
                  <a16:creationId xmlns:a16="http://schemas.microsoft.com/office/drawing/2014/main" id="{AD0E0A44-72AA-B532-B7E7-98F44118F35A}"/>
                </a:ext>
              </a:extLst>
            </p:cNvPr>
            <p:cNvSpPr txBox="1">
              <a:spLocks/>
            </p:cNvSpPr>
            <p:nvPr/>
          </p:nvSpPr>
          <p:spPr>
            <a:xfrm>
              <a:off x="4188697" y="1054017"/>
              <a:ext cx="6208294" cy="455960"/>
            </a:xfrm>
            <a:prstGeom prst="rect">
              <a:avLst/>
            </a:prstGeom>
          </p:spPr>
          <p:txBody>
            <a:bodyPr vert="horz" lIns="107263" tIns="53630" rIns="107263" bIns="53630" rtlCol="0" anchor="ctr">
              <a:normAutofit/>
            </a:bodyPr>
            <a:lstStyle>
              <a:lvl1pPr algn="l" defTabSz="1072648" rtl="0" eaLnBrk="1" latinLnBrk="0" hangingPunct="1">
                <a:spcBef>
                  <a:spcPct val="0"/>
                </a:spcBef>
                <a:buNone/>
                <a:defRPr sz="3200" b="1" kern="1200">
                  <a:solidFill>
                    <a:srgbClr val="002060"/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marL="0" marR="0" lvl="0" indent="0" defTabSz="107264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  <a:sym typeface="Arial"/>
                </a:rPr>
                <a:t>Visão sistêmica de longo prazo</a:t>
              </a:r>
            </a:p>
          </p:txBody>
        </p:sp>
      </p:grp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CC448AF4-B53A-B6D2-12AD-DADE8C5388A2}"/>
              </a:ext>
            </a:extLst>
          </p:cNvPr>
          <p:cNvGrpSpPr/>
          <p:nvPr/>
        </p:nvGrpSpPr>
        <p:grpSpPr>
          <a:xfrm>
            <a:off x="2538612" y="4989133"/>
            <a:ext cx="7114776" cy="914400"/>
            <a:chOff x="3282215" y="933651"/>
            <a:chExt cx="7114776" cy="914400"/>
          </a:xfrm>
        </p:grpSpPr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82C3C932-869D-69C1-01D0-57B1E844AC90}"/>
                </a:ext>
              </a:extLst>
            </p:cNvPr>
            <p:cNvCxnSpPr/>
            <p:nvPr/>
          </p:nvCxnSpPr>
          <p:spPr>
            <a:xfrm>
              <a:off x="4012787" y="1608031"/>
              <a:ext cx="5364000" cy="0"/>
            </a:xfrm>
            <a:prstGeom prst="line">
              <a:avLst/>
            </a:prstGeom>
            <a:ln w="7620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C168B0B6-A2F7-1808-2BC5-847C62001B91}"/>
                </a:ext>
              </a:extLst>
            </p:cNvPr>
            <p:cNvCxnSpPr/>
            <p:nvPr/>
          </p:nvCxnSpPr>
          <p:spPr>
            <a:xfrm>
              <a:off x="4012788" y="1522016"/>
              <a:ext cx="4695421" cy="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Agrupar 28">
              <a:extLst>
                <a:ext uri="{FF2B5EF4-FFF2-40B4-BE49-F238E27FC236}">
                  <a16:creationId xmlns:a16="http://schemas.microsoft.com/office/drawing/2014/main" id="{844DD9FD-E35D-BABC-6580-B8E34ADEA04C}"/>
                </a:ext>
              </a:extLst>
            </p:cNvPr>
            <p:cNvGrpSpPr/>
            <p:nvPr/>
          </p:nvGrpSpPr>
          <p:grpSpPr>
            <a:xfrm>
              <a:off x="3282215" y="933651"/>
              <a:ext cx="914400" cy="914400"/>
              <a:chOff x="3282215" y="933651"/>
              <a:chExt cx="914400" cy="914400"/>
            </a:xfrm>
          </p:grpSpPr>
          <p:sp>
            <p:nvSpPr>
              <p:cNvPr id="31" name="Elipse 30">
                <a:extLst>
                  <a:ext uri="{FF2B5EF4-FFF2-40B4-BE49-F238E27FC236}">
                    <a16:creationId xmlns:a16="http://schemas.microsoft.com/office/drawing/2014/main" id="{9B0D5CFF-5E99-1E3E-459B-A5788934A786}"/>
                  </a:ext>
                </a:extLst>
              </p:cNvPr>
              <p:cNvSpPr/>
              <p:nvPr/>
            </p:nvSpPr>
            <p:spPr>
              <a:xfrm>
                <a:off x="3282215" y="933651"/>
                <a:ext cx="914400" cy="91440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  <a:sym typeface="Arial"/>
                </a:endParaRPr>
              </a:p>
            </p:txBody>
          </p:sp>
          <p:sp>
            <p:nvSpPr>
              <p:cNvPr id="32" name="Elipse 31">
                <a:extLst>
                  <a:ext uri="{FF2B5EF4-FFF2-40B4-BE49-F238E27FC236}">
                    <a16:creationId xmlns:a16="http://schemas.microsoft.com/office/drawing/2014/main" id="{DFC983D7-30A0-9FF8-7161-F1F5FF258DFF}"/>
                  </a:ext>
                </a:extLst>
              </p:cNvPr>
              <p:cNvSpPr/>
              <p:nvPr/>
            </p:nvSpPr>
            <p:spPr>
              <a:xfrm>
                <a:off x="3379415" y="1020051"/>
                <a:ext cx="720000" cy="7200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oppins" panose="00000500000000000000" pitchFamily="2" charset="0"/>
                    <a:cs typeface="Poppins" panose="00000500000000000000" pitchFamily="2" charset="0"/>
                    <a:sym typeface="Arial"/>
                  </a:rPr>
                  <a:t>3</a:t>
                </a:r>
              </a:p>
            </p:txBody>
          </p:sp>
        </p:grpSp>
        <p:sp>
          <p:nvSpPr>
            <p:cNvPr id="30" name="Título 2">
              <a:extLst>
                <a:ext uri="{FF2B5EF4-FFF2-40B4-BE49-F238E27FC236}">
                  <a16:creationId xmlns:a16="http://schemas.microsoft.com/office/drawing/2014/main" id="{7BDC0EBB-8D09-16C7-F1E9-E1BD97AE11EF}"/>
                </a:ext>
              </a:extLst>
            </p:cNvPr>
            <p:cNvSpPr txBox="1">
              <a:spLocks/>
            </p:cNvSpPr>
            <p:nvPr/>
          </p:nvSpPr>
          <p:spPr>
            <a:xfrm>
              <a:off x="4188697" y="1054017"/>
              <a:ext cx="6208294" cy="455960"/>
            </a:xfrm>
            <a:prstGeom prst="rect">
              <a:avLst/>
            </a:prstGeom>
          </p:spPr>
          <p:txBody>
            <a:bodyPr vert="horz" lIns="107263" tIns="53630" rIns="107263" bIns="53630" rtlCol="0" anchor="ctr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defTabSz="1072648" eaLnBrk="1" fontAlgn="auto" latinLnBrk="0" hangingPunct="1">
                <a:spcBef>
                  <a:spcPct val="0"/>
                </a:spcBef>
                <a:buClrTx/>
                <a:buSzTx/>
                <a:buFontTx/>
                <a:buNone/>
                <a:tabLst/>
                <a:defRPr sz="1800" b="1" kern="12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" panose="00000500000000000000" pitchFamily="2" charset="0"/>
                  <a:ea typeface="+mj-ea"/>
                  <a:cs typeface="Poppins" panose="00000500000000000000" pitchFamily="2" charset="0"/>
                </a:defRPr>
              </a:lvl1pPr>
            </a:lstStyle>
            <a:p>
              <a:pPr marL="0" marR="0" lvl="0" indent="0" algn="l" defTabSz="107264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sym typeface="Arial"/>
                </a:rPr>
                <a:t>Efeitos Mitigadores</a:t>
              </a:r>
            </a:p>
          </p:txBody>
        </p:sp>
      </p:grp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E2405BA7-E4AF-5966-3DA6-AC51913F1495}"/>
              </a:ext>
            </a:extLst>
          </p:cNvPr>
          <p:cNvSpPr txBox="1"/>
          <p:nvPr/>
        </p:nvSpPr>
        <p:spPr>
          <a:xfrm>
            <a:off x="0" y="0"/>
            <a:ext cx="800219" cy="2414927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41748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id="{E4458F9A-9873-A0F3-1580-F8AB0090B30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3" imgW="395" imgH="394" progId="TCLayout.ActiveDocument.1">
                  <p:embed/>
                </p:oleObj>
              </mc:Choice>
              <mc:Fallback>
                <p:oleObj name="Slide do think-cell" r:id="rId3" imgW="395" imgH="394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id="{E4458F9A-9873-A0F3-1580-F8AB0090B3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ítulo 2">
            <a:extLst>
              <a:ext uri="{FF2B5EF4-FFF2-40B4-BE49-F238E27FC236}">
                <a16:creationId xmlns:a16="http://schemas.microsoft.com/office/drawing/2014/main" id="{14646363-A55F-8CC2-FEE2-6447D348510D}"/>
              </a:ext>
            </a:extLst>
          </p:cNvPr>
          <p:cNvSpPr txBox="1">
            <a:spLocks/>
          </p:cNvSpPr>
          <p:nvPr/>
        </p:nvSpPr>
        <p:spPr>
          <a:xfrm>
            <a:off x="146671" y="67081"/>
            <a:ext cx="7560841" cy="455960"/>
          </a:xfrm>
          <a:prstGeom prst="rect">
            <a:avLst/>
          </a:prstGeom>
        </p:spPr>
        <p:txBody>
          <a:bodyPr vert="horz" lIns="107263" tIns="53630" rIns="107263" bIns="53630" rtlCol="0" anchor="t">
            <a:normAutofit lnSpcReduction="10000"/>
          </a:bodyPr>
          <a:lstStyle>
            <a:lvl1pPr algn="l" defTabSz="1072648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0726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Revisão CEA 2023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69198F44-3652-7F25-1389-65126F4A8897}"/>
              </a:ext>
            </a:extLst>
          </p:cNvPr>
          <p:cNvCxnSpPr/>
          <p:nvPr/>
        </p:nvCxnSpPr>
        <p:spPr>
          <a:xfrm>
            <a:off x="0" y="585735"/>
            <a:ext cx="5328000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FC4DE518-6F3B-3EE6-20D6-EDF0F345F790}"/>
              </a:ext>
            </a:extLst>
          </p:cNvPr>
          <p:cNvSpPr txBox="1"/>
          <p:nvPr/>
        </p:nvSpPr>
        <p:spPr>
          <a:xfrm>
            <a:off x="9052904" y="6531415"/>
            <a:ext cx="339375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171450" indent="-171450" algn="just" defTabSz="1072621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 kumimoji="0" kern="1200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indent="0" algn="ctr">
              <a:buNone/>
            </a:pPr>
            <a:r>
              <a:rPr lang="pt-BR" i="1" dirty="0"/>
              <a:t>Fonte: Sparta </a:t>
            </a:r>
            <a:r>
              <a:rPr lang="pt-BR" i="1"/>
              <a:t>ANEEL (01/09/2023</a:t>
            </a:r>
            <a:r>
              <a:rPr lang="pt-BR" i="1" dirty="0"/>
              <a:t>)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9226A993-3FFD-5CE5-0D54-F9CE84F872A1}"/>
              </a:ext>
            </a:extLst>
          </p:cNvPr>
          <p:cNvSpPr/>
          <p:nvPr/>
        </p:nvSpPr>
        <p:spPr>
          <a:xfrm>
            <a:off x="10389780" y="1374060"/>
            <a:ext cx="720000" cy="3600000"/>
          </a:xfrm>
          <a:prstGeom prst="roundRect">
            <a:avLst>
              <a:gd name="adj" fmla="val 15785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A64F3F52-F893-FEC9-C5E3-13FC8FEA8523}"/>
              </a:ext>
            </a:extLst>
          </p:cNvPr>
          <p:cNvSpPr/>
          <p:nvPr/>
        </p:nvSpPr>
        <p:spPr>
          <a:xfrm>
            <a:off x="8988779" y="4261260"/>
            <a:ext cx="720000" cy="712800"/>
          </a:xfrm>
          <a:prstGeom prst="roundRect">
            <a:avLst>
              <a:gd name="adj" fmla="val 1284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BFA960C3-D8A5-5A1D-8853-35BFBD7A6CA1}"/>
              </a:ext>
            </a:extLst>
          </p:cNvPr>
          <p:cNvSpPr/>
          <p:nvPr/>
        </p:nvSpPr>
        <p:spPr>
          <a:xfrm>
            <a:off x="582755" y="3944460"/>
            <a:ext cx="720000" cy="1029600"/>
          </a:xfrm>
          <a:prstGeom prst="roundRect">
            <a:avLst>
              <a:gd name="adj" fmla="val 1237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00059064-4901-88D8-7382-C1080506FEED}"/>
              </a:ext>
            </a:extLst>
          </p:cNvPr>
          <p:cNvSpPr/>
          <p:nvPr/>
        </p:nvSpPr>
        <p:spPr>
          <a:xfrm>
            <a:off x="7587775" y="4470060"/>
            <a:ext cx="720000" cy="504000"/>
          </a:xfrm>
          <a:prstGeom prst="roundRect">
            <a:avLst>
              <a:gd name="adj" fmla="val 1507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92FF3545-0397-1A1F-B62B-C856A9A13C66}"/>
              </a:ext>
            </a:extLst>
          </p:cNvPr>
          <p:cNvSpPr/>
          <p:nvPr/>
        </p:nvSpPr>
        <p:spPr>
          <a:xfrm>
            <a:off x="1983759" y="4923660"/>
            <a:ext cx="720000" cy="50400"/>
          </a:xfrm>
          <a:prstGeom prst="roundRect">
            <a:avLst>
              <a:gd name="adj" fmla="val 37832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2C390CD6-5435-49DC-45ED-2B1BC015F272}"/>
              </a:ext>
            </a:extLst>
          </p:cNvPr>
          <p:cNvSpPr/>
          <p:nvPr/>
        </p:nvSpPr>
        <p:spPr>
          <a:xfrm>
            <a:off x="4785767" y="4927260"/>
            <a:ext cx="720000" cy="46800"/>
          </a:xfrm>
          <a:prstGeom prst="roundRect">
            <a:avLst>
              <a:gd name="adj" fmla="val 3416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DF44C549-A920-6EFC-A1E5-449CEA0AEC8C}"/>
              </a:ext>
            </a:extLst>
          </p:cNvPr>
          <p:cNvSpPr/>
          <p:nvPr/>
        </p:nvSpPr>
        <p:spPr>
          <a:xfrm>
            <a:off x="3384763" y="4761660"/>
            <a:ext cx="720000" cy="212400"/>
          </a:xfrm>
          <a:prstGeom prst="roundRect">
            <a:avLst>
              <a:gd name="adj" fmla="val 24948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E9526376-BC3C-39C0-55BE-2D899B51E1E9}"/>
              </a:ext>
            </a:extLst>
          </p:cNvPr>
          <p:cNvSpPr/>
          <p:nvPr/>
        </p:nvSpPr>
        <p:spPr>
          <a:xfrm>
            <a:off x="6186771" y="3926460"/>
            <a:ext cx="720000" cy="1047600"/>
          </a:xfrm>
          <a:prstGeom prst="roundRect">
            <a:avLst>
              <a:gd name="adj" fmla="val 1355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400B8FB-5855-46AA-D8D0-14579AB8D1FD}"/>
              </a:ext>
            </a:extLst>
          </p:cNvPr>
          <p:cNvSpPr txBox="1"/>
          <p:nvPr/>
        </p:nvSpPr>
        <p:spPr>
          <a:xfrm>
            <a:off x="459463" y="4974060"/>
            <a:ext cx="1024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Poppins" panose="00000500000000000000" pitchFamily="2" charset="0"/>
                <a:cs typeface="Poppins" panose="00000500000000000000" pitchFamily="2" charset="0"/>
              </a:rPr>
              <a:t>Encargos Setoriais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ED4B234-130C-2E60-D6C7-77409EEE7539}"/>
              </a:ext>
            </a:extLst>
          </p:cNvPr>
          <p:cNvSpPr txBox="1"/>
          <p:nvPr/>
        </p:nvSpPr>
        <p:spPr>
          <a:xfrm>
            <a:off x="1811182" y="4974060"/>
            <a:ext cx="1024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Poppins" panose="00000500000000000000" pitchFamily="2" charset="0"/>
                <a:cs typeface="Poppins" panose="00000500000000000000" pitchFamily="2" charset="0"/>
              </a:rPr>
              <a:t>Custo de Transporte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EE95240F-4D75-1BE9-9A26-99E307CDAFDA}"/>
              </a:ext>
            </a:extLst>
          </p:cNvPr>
          <p:cNvSpPr txBox="1"/>
          <p:nvPr/>
        </p:nvSpPr>
        <p:spPr>
          <a:xfrm>
            <a:off x="3223650" y="4974060"/>
            <a:ext cx="1024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Poppins" panose="00000500000000000000" pitchFamily="2" charset="0"/>
                <a:cs typeface="Poppins" panose="00000500000000000000" pitchFamily="2" charset="0"/>
              </a:rPr>
              <a:t>Custo de Energia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A3153492-8FAA-504F-E6FB-2BDA2A3F79A3}"/>
              </a:ext>
            </a:extLst>
          </p:cNvPr>
          <p:cNvSpPr txBox="1"/>
          <p:nvPr/>
        </p:nvSpPr>
        <p:spPr>
          <a:xfrm>
            <a:off x="4464965" y="4974060"/>
            <a:ext cx="1395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Poppins" panose="00000500000000000000" pitchFamily="2" charset="0"/>
                <a:cs typeface="Poppins" panose="00000500000000000000" pitchFamily="2" charset="0"/>
              </a:rPr>
              <a:t>Receitas Irrecuperáveis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857C7747-C40B-2707-36A6-29A93F1EBC83}"/>
              </a:ext>
            </a:extLst>
          </p:cNvPr>
          <p:cNvSpPr txBox="1"/>
          <p:nvPr/>
        </p:nvSpPr>
        <p:spPr>
          <a:xfrm>
            <a:off x="5946987" y="4974060"/>
            <a:ext cx="1177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Poppins" panose="00000500000000000000" pitchFamily="2" charset="0"/>
                <a:cs typeface="Poppins" panose="00000500000000000000" pitchFamily="2" charset="0"/>
              </a:rPr>
              <a:t>Distribuição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B5A8A8E6-76ED-5295-2AB8-882AC6FFBD30}"/>
              </a:ext>
            </a:extLst>
          </p:cNvPr>
          <p:cNvSpPr txBox="1"/>
          <p:nvPr/>
        </p:nvSpPr>
        <p:spPr>
          <a:xfrm>
            <a:off x="10208465" y="4974060"/>
            <a:ext cx="114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Poppins" panose="00000500000000000000" pitchFamily="2" charset="0"/>
                <a:cs typeface="Poppins" panose="00000500000000000000" pitchFamily="2" charset="0"/>
              </a:rPr>
              <a:t>Efeito Médio Consumidor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6044FD9C-A2C8-09FA-2306-EF3D36337A5A}"/>
              </a:ext>
            </a:extLst>
          </p:cNvPr>
          <p:cNvSpPr txBox="1"/>
          <p:nvPr/>
        </p:nvSpPr>
        <p:spPr>
          <a:xfrm>
            <a:off x="7255766" y="4974060"/>
            <a:ext cx="1395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Poppins" panose="00000500000000000000" pitchFamily="2" charset="0"/>
                <a:cs typeface="Poppins" panose="00000500000000000000" pitchFamily="2" charset="0"/>
              </a:rPr>
              <a:t>Componentes Financeiros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1AA4B0B8-6091-630C-33CD-AE1D512103A2}"/>
              </a:ext>
            </a:extLst>
          </p:cNvPr>
          <p:cNvSpPr txBox="1"/>
          <p:nvPr/>
        </p:nvSpPr>
        <p:spPr>
          <a:xfrm>
            <a:off x="8756136" y="4974060"/>
            <a:ext cx="1243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Poppins" panose="00000500000000000000" pitchFamily="2" charset="0"/>
                <a:cs typeface="Poppins" panose="00000500000000000000" pitchFamily="2" charset="0"/>
              </a:rPr>
              <a:t>Retirada dos Financeiros Anteriores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1225BD84-FDA6-4DBB-8F68-B2B77811E789}"/>
              </a:ext>
            </a:extLst>
          </p:cNvPr>
          <p:cNvSpPr txBox="1"/>
          <p:nvPr/>
        </p:nvSpPr>
        <p:spPr>
          <a:xfrm>
            <a:off x="508527" y="3595476"/>
            <a:ext cx="8684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12,56%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66E27E7E-2406-6362-7228-801E0C80FF9F}"/>
              </a:ext>
            </a:extLst>
          </p:cNvPr>
          <p:cNvSpPr txBox="1"/>
          <p:nvPr/>
        </p:nvSpPr>
        <p:spPr>
          <a:xfrm>
            <a:off x="1921448" y="4570346"/>
            <a:ext cx="8684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0,63%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B01C8541-4171-6B9F-2F24-AA3D8C964954}"/>
              </a:ext>
            </a:extLst>
          </p:cNvPr>
          <p:cNvSpPr txBox="1"/>
          <p:nvPr/>
        </p:nvSpPr>
        <p:spPr>
          <a:xfrm>
            <a:off x="3321977" y="4435140"/>
            <a:ext cx="8684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2,6%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5C09299B-DCA3-8541-C6E3-DEB7CE97AC76}"/>
              </a:ext>
            </a:extLst>
          </p:cNvPr>
          <p:cNvSpPr txBox="1"/>
          <p:nvPr/>
        </p:nvSpPr>
        <p:spPr>
          <a:xfrm>
            <a:off x="4728723" y="4615883"/>
            <a:ext cx="8684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0,57%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81258733-69CE-799D-CE58-0DC294C843CA}"/>
              </a:ext>
            </a:extLst>
          </p:cNvPr>
          <p:cNvSpPr txBox="1"/>
          <p:nvPr/>
        </p:nvSpPr>
        <p:spPr>
          <a:xfrm>
            <a:off x="6104742" y="3620586"/>
            <a:ext cx="8684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13,16%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BFE52306-0A4A-B5C6-A6C0-5CBBBC0002D1}"/>
              </a:ext>
            </a:extLst>
          </p:cNvPr>
          <p:cNvSpPr txBox="1"/>
          <p:nvPr/>
        </p:nvSpPr>
        <p:spPr>
          <a:xfrm>
            <a:off x="7479477" y="4161311"/>
            <a:ext cx="8684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6,14%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DB7C460B-F874-364F-B14F-29906C111134}"/>
              </a:ext>
            </a:extLst>
          </p:cNvPr>
          <p:cNvSpPr txBox="1"/>
          <p:nvPr/>
        </p:nvSpPr>
        <p:spPr>
          <a:xfrm>
            <a:off x="8914551" y="3953483"/>
            <a:ext cx="8684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8,75%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096F103C-A505-8911-2F8D-BFBAA0F3BAB1}"/>
              </a:ext>
            </a:extLst>
          </p:cNvPr>
          <p:cNvSpPr txBox="1"/>
          <p:nvPr/>
        </p:nvSpPr>
        <p:spPr>
          <a:xfrm>
            <a:off x="10330102" y="1061106"/>
            <a:ext cx="8684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44,41%</a:t>
            </a:r>
          </a:p>
        </p:txBody>
      </p: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93A6FBCB-58F3-1996-7B21-DF5C0C6AD089}"/>
              </a:ext>
            </a:extLst>
          </p:cNvPr>
          <p:cNvGrpSpPr/>
          <p:nvPr/>
        </p:nvGrpSpPr>
        <p:grpSpPr>
          <a:xfrm>
            <a:off x="7414737" y="1403809"/>
            <a:ext cx="2368270" cy="2540709"/>
            <a:chOff x="1120206" y="1942574"/>
            <a:chExt cx="2368270" cy="2540709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B2AC56FD-DD91-8CC5-2A03-A2DF8DD5FB57}"/>
                </a:ext>
              </a:extLst>
            </p:cNvPr>
            <p:cNvSpPr txBox="1"/>
            <p:nvPr/>
          </p:nvSpPr>
          <p:spPr>
            <a:xfrm>
              <a:off x="1120206" y="1942574"/>
              <a:ext cx="2368270" cy="707886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L="0" indent="0" algn="ctr" defTabSz="1072621" eaLnBrk="1" fontAlgn="auto" latinLnBrk="0" hangingPunct="1">
                <a:buClrTx/>
                <a:buSzTx/>
                <a:buFontTx/>
                <a:buNone/>
                <a:tabLst/>
                <a:defRPr kumimoji="0" sz="1100" kern="1200" spc="0" normalizeH="0" baseline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Poppins" panose="00000500000000000000" pitchFamily="2" charset="0"/>
                  <a:ea typeface="+mn-ea"/>
                  <a:cs typeface="Poppins" panose="00000500000000000000" pitchFamily="2" charset="0"/>
                </a:defRPr>
              </a:lvl1pPr>
            </a:lstStyle>
            <a:p>
              <a:r>
                <a:rPr lang="pt-BR" sz="800" dirty="0"/>
                <a:t>Efeito da saída dos financeiros do RTA 22</a:t>
              </a:r>
              <a:r>
                <a:rPr lang="pt-BR" sz="800" dirty="0">
                  <a:solidFill>
                    <a:schemeClr val="tx1"/>
                  </a:solidFill>
                </a:rPr>
                <a:t>: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pt-BR" sz="800" dirty="0">
                  <a:solidFill>
                    <a:schemeClr val="tx1"/>
                  </a:solidFill>
                </a:rPr>
                <a:t>Financeiros </a:t>
              </a:r>
              <a:r>
                <a:rPr lang="pt-BR" sz="800" dirty="0" err="1">
                  <a:solidFill>
                    <a:schemeClr val="tx1"/>
                  </a:solidFill>
                </a:rPr>
                <a:t>Coroacy</a:t>
              </a:r>
              <a:r>
                <a:rPr lang="pt-BR" sz="800" dirty="0">
                  <a:solidFill>
                    <a:schemeClr val="tx1"/>
                  </a:solidFill>
                </a:rPr>
                <a:t> Nunes  </a:t>
              </a:r>
              <a:r>
                <a:rPr lang="pt-BR" sz="800" b="1" dirty="0">
                  <a:solidFill>
                    <a:schemeClr val="tx1"/>
                  </a:solidFill>
                </a:rPr>
                <a:t>~110,2MM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pt-BR" sz="800" dirty="0">
                  <a:solidFill>
                    <a:schemeClr val="tx1"/>
                  </a:solidFill>
                </a:rPr>
                <a:t>Créditos Pis/ </a:t>
              </a:r>
              <a:r>
                <a:rPr lang="pt-BR" sz="800" dirty="0" err="1">
                  <a:solidFill>
                    <a:schemeClr val="tx1"/>
                  </a:solidFill>
                </a:rPr>
                <a:t>Cofins</a:t>
              </a:r>
              <a:r>
                <a:rPr lang="pt-BR" sz="800" dirty="0">
                  <a:solidFill>
                    <a:schemeClr val="tx1"/>
                  </a:solidFill>
                </a:rPr>
                <a:t>                   </a:t>
              </a:r>
              <a:r>
                <a:rPr lang="pt-BR" sz="800" b="1" dirty="0">
                  <a:solidFill>
                    <a:schemeClr val="tx1"/>
                  </a:solidFill>
                </a:rPr>
                <a:t>~51,6MM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pt-BR" sz="800" dirty="0">
                  <a:solidFill>
                    <a:schemeClr val="tx1"/>
                  </a:solidFill>
                </a:rPr>
                <a:t>Emp. Escassez Hídrica               </a:t>
              </a:r>
              <a:r>
                <a:rPr lang="pt-BR" sz="800" b="1" dirty="0">
                  <a:solidFill>
                    <a:schemeClr val="tx1"/>
                  </a:solidFill>
                </a:rPr>
                <a:t>~8,7MM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pt-BR" sz="800" dirty="0">
                  <a:solidFill>
                    <a:schemeClr val="tx1"/>
                  </a:solidFill>
                </a:rPr>
                <a:t>Spread conta Covid                   </a:t>
              </a:r>
              <a:r>
                <a:rPr lang="pt-BR" sz="800" b="1" dirty="0">
                  <a:solidFill>
                    <a:schemeClr val="tx1"/>
                  </a:solidFill>
                </a:rPr>
                <a:t>~4,3MM</a:t>
              </a:r>
            </a:p>
          </p:txBody>
        </p:sp>
        <p:cxnSp>
          <p:nvCxnSpPr>
            <p:cNvPr id="16" name="Conector de Seta Reta 15">
              <a:extLst>
                <a:ext uri="{FF2B5EF4-FFF2-40B4-BE49-F238E27FC236}">
                  <a16:creationId xmlns:a16="http://schemas.microsoft.com/office/drawing/2014/main" id="{1C7DE55F-D0CE-AC15-9082-A208ACBCC8C0}"/>
                </a:ext>
              </a:extLst>
            </p:cNvPr>
            <p:cNvCxnSpPr>
              <a:cxnSpLocks/>
              <a:stCxn id="5" idx="3"/>
              <a:endCxn id="33" idx="0"/>
            </p:cNvCxnSpPr>
            <p:nvPr/>
          </p:nvCxnSpPr>
          <p:spPr>
            <a:xfrm flipH="1">
              <a:off x="3054248" y="2296517"/>
              <a:ext cx="434228" cy="2186766"/>
            </a:xfrm>
            <a:prstGeom prst="bentConnector4">
              <a:avLst>
                <a:gd name="adj1" fmla="val -52645"/>
                <a:gd name="adj2" fmla="val 58093"/>
              </a:avLst>
            </a:prstGeom>
            <a:ln w="12700"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Agrupar 45">
            <a:extLst>
              <a:ext uri="{FF2B5EF4-FFF2-40B4-BE49-F238E27FC236}">
                <a16:creationId xmlns:a16="http://schemas.microsoft.com/office/drawing/2014/main" id="{C385703E-47E9-53FC-E7DC-BF98AE75CED3}"/>
              </a:ext>
            </a:extLst>
          </p:cNvPr>
          <p:cNvGrpSpPr/>
          <p:nvPr/>
        </p:nvGrpSpPr>
        <p:grpSpPr>
          <a:xfrm>
            <a:off x="7427718" y="2800148"/>
            <a:ext cx="1561061" cy="1352198"/>
            <a:chOff x="7112484" y="1594455"/>
            <a:chExt cx="1561061" cy="1352198"/>
          </a:xfrm>
        </p:grpSpPr>
        <p:sp>
          <p:nvSpPr>
            <p:cNvPr id="47" name="CaixaDeTexto 46">
              <a:extLst>
                <a:ext uri="{FF2B5EF4-FFF2-40B4-BE49-F238E27FC236}">
                  <a16:creationId xmlns:a16="http://schemas.microsoft.com/office/drawing/2014/main" id="{04EC73F6-8B8B-D4B4-044A-B91B095532A8}"/>
                </a:ext>
              </a:extLst>
            </p:cNvPr>
            <p:cNvSpPr txBox="1"/>
            <p:nvPr/>
          </p:nvSpPr>
          <p:spPr>
            <a:xfrm>
              <a:off x="7112484" y="1594455"/>
              <a:ext cx="1561061" cy="707886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L="0" indent="0" algn="ctr" defTabSz="1072621" eaLnBrk="1" fontAlgn="auto" latinLnBrk="0" hangingPunct="1">
                <a:buClrTx/>
                <a:buSzTx/>
                <a:buFontTx/>
                <a:buNone/>
                <a:tabLst/>
                <a:defRPr kumimoji="0" sz="1100" kern="1200" spc="0" normalizeH="0" baseline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Poppins" panose="00000500000000000000" pitchFamily="2" charset="0"/>
                  <a:ea typeface="+mn-ea"/>
                  <a:cs typeface="Poppins" panose="00000500000000000000" pitchFamily="2" charset="0"/>
                </a:defRPr>
              </a:lvl1pPr>
            </a:lstStyle>
            <a:p>
              <a:r>
                <a:rPr lang="pt-BR" sz="800" dirty="0"/>
                <a:t>Efeito da dos financeiros correntes</a:t>
              </a:r>
              <a:r>
                <a:rPr lang="pt-BR" sz="800" dirty="0">
                  <a:solidFill>
                    <a:schemeClr val="tx1"/>
                  </a:solidFill>
                </a:rPr>
                <a:t>:</a:t>
              </a:r>
            </a:p>
            <a:p>
              <a:r>
                <a:rPr lang="pt-BR" sz="800" dirty="0" err="1">
                  <a:solidFill>
                    <a:schemeClr val="tx1"/>
                  </a:solidFill>
                </a:rPr>
                <a:t>CVA’s</a:t>
              </a:r>
              <a:r>
                <a:rPr lang="pt-BR" sz="800" dirty="0">
                  <a:solidFill>
                    <a:schemeClr val="tx1"/>
                  </a:solidFill>
                </a:rPr>
                <a:t> em processamento e Neutralidade da Parcela A</a:t>
              </a:r>
            </a:p>
          </p:txBody>
        </p:sp>
        <p:cxnSp>
          <p:nvCxnSpPr>
            <p:cNvPr id="48" name="Conector de Seta Reta 15">
              <a:extLst>
                <a:ext uri="{FF2B5EF4-FFF2-40B4-BE49-F238E27FC236}">
                  <a16:creationId xmlns:a16="http://schemas.microsoft.com/office/drawing/2014/main" id="{8965A418-8CAE-641E-95D0-29C10E39C57E}"/>
                </a:ext>
              </a:extLst>
            </p:cNvPr>
            <p:cNvCxnSpPr>
              <a:cxnSpLocks/>
              <a:stCxn id="47" idx="2"/>
              <a:endCxn id="32" idx="0"/>
            </p:cNvCxnSpPr>
            <p:nvPr/>
          </p:nvCxnSpPr>
          <p:spPr>
            <a:xfrm rot="5400000">
              <a:off x="7423587" y="2477225"/>
              <a:ext cx="644312" cy="294544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D7593641-1E11-78DE-218C-64ECE96449DB}"/>
              </a:ext>
            </a:extLst>
          </p:cNvPr>
          <p:cNvSpPr txBox="1"/>
          <p:nvPr/>
        </p:nvSpPr>
        <p:spPr>
          <a:xfrm>
            <a:off x="1082221" y="1785719"/>
            <a:ext cx="1884500" cy="584775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 defTabSz="1072621" eaLnBrk="1" fontAlgn="auto" latinLnBrk="0" hangingPunct="1">
              <a:buClrTx/>
              <a:buSzTx/>
              <a:buFontTx/>
              <a:buNone/>
              <a:tabLst/>
              <a:defRPr kumimoji="0" sz="1100" kern="1200" spc="0" normalizeH="0" baseline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r>
              <a:rPr lang="pt-BR" sz="800" dirty="0"/>
              <a:t>Efeito encargos</a:t>
            </a:r>
            <a:r>
              <a:rPr lang="pt-BR" sz="800" dirty="0">
                <a:solidFill>
                  <a:schemeClr val="tx1"/>
                </a:solidFill>
              </a:rPr>
              <a:t>: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pt-BR" sz="800" dirty="0">
                <a:solidFill>
                  <a:schemeClr val="tx1"/>
                </a:solidFill>
              </a:rPr>
              <a:t>CDE Escassez: </a:t>
            </a:r>
            <a:r>
              <a:rPr lang="pt-BR" sz="800" b="1" dirty="0">
                <a:solidFill>
                  <a:schemeClr val="tx1"/>
                </a:solidFill>
              </a:rPr>
              <a:t>           + 9,86%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pt-BR" sz="800" dirty="0">
                <a:solidFill>
                  <a:schemeClr val="tx1"/>
                </a:solidFill>
              </a:rPr>
              <a:t>CDE Eletrobrás:        </a:t>
            </a:r>
            <a:r>
              <a:rPr lang="pt-BR" sz="800" b="1" dirty="0">
                <a:solidFill>
                  <a:schemeClr val="tx1"/>
                </a:solidFill>
              </a:rPr>
              <a:t>+ 2,09%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pt-BR" sz="800" dirty="0">
                <a:solidFill>
                  <a:schemeClr val="tx1"/>
                </a:solidFill>
              </a:rPr>
              <a:t>Demais Encargos:   </a:t>
            </a:r>
            <a:r>
              <a:rPr lang="pt-BR" sz="800" b="1" dirty="0">
                <a:solidFill>
                  <a:schemeClr val="tx1"/>
                </a:solidFill>
              </a:rPr>
              <a:t>+ 0,61% </a:t>
            </a:r>
          </a:p>
        </p:txBody>
      </p:sp>
      <p:cxnSp>
        <p:nvCxnSpPr>
          <p:cNvPr id="36" name="Conector de Seta Reta 15">
            <a:extLst>
              <a:ext uri="{FF2B5EF4-FFF2-40B4-BE49-F238E27FC236}">
                <a16:creationId xmlns:a16="http://schemas.microsoft.com/office/drawing/2014/main" id="{3BC71978-188B-7E21-F94D-80CBC6C976BD}"/>
              </a:ext>
            </a:extLst>
          </p:cNvPr>
          <p:cNvCxnSpPr>
            <a:cxnSpLocks/>
            <a:stCxn id="22" idx="1"/>
          </p:cNvCxnSpPr>
          <p:nvPr/>
        </p:nvCxnSpPr>
        <p:spPr>
          <a:xfrm rot="10800000" flipV="1">
            <a:off x="986013" y="2078106"/>
            <a:ext cx="96208" cy="1416007"/>
          </a:xfrm>
          <a:prstGeom prst="bentConnector2">
            <a:avLst/>
          </a:prstGeom>
          <a:ln w="127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4D4320EC-8FA5-8C49-6600-59AACEBA4642}"/>
              </a:ext>
            </a:extLst>
          </p:cNvPr>
          <p:cNvSpPr/>
          <p:nvPr/>
        </p:nvSpPr>
        <p:spPr>
          <a:xfrm>
            <a:off x="273392" y="1028829"/>
            <a:ext cx="5551815" cy="4599627"/>
          </a:xfrm>
          <a:prstGeom prst="roundRect">
            <a:avLst>
              <a:gd name="adj" fmla="val 2561"/>
            </a:avLst>
          </a:prstGeom>
          <a:noFill/>
          <a:ln w="3810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AF0A99F9-3089-85BB-2FDF-CB46C6575645}"/>
              </a:ext>
            </a:extLst>
          </p:cNvPr>
          <p:cNvSpPr txBox="1"/>
          <p:nvPr/>
        </p:nvSpPr>
        <p:spPr>
          <a:xfrm>
            <a:off x="2051941" y="1061106"/>
            <a:ext cx="17620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Parcela A: 16,36%</a:t>
            </a:r>
          </a:p>
        </p:txBody>
      </p:sp>
      <p:sp>
        <p:nvSpPr>
          <p:cNvPr id="51" name="Retângulo: Cantos Arredondados 50">
            <a:extLst>
              <a:ext uri="{FF2B5EF4-FFF2-40B4-BE49-F238E27FC236}">
                <a16:creationId xmlns:a16="http://schemas.microsoft.com/office/drawing/2014/main" id="{17C5674D-8A0E-CDAD-25F6-92158D74617B}"/>
              </a:ext>
            </a:extLst>
          </p:cNvPr>
          <p:cNvSpPr/>
          <p:nvPr/>
        </p:nvSpPr>
        <p:spPr>
          <a:xfrm>
            <a:off x="5972752" y="1028829"/>
            <a:ext cx="1203741" cy="4599627"/>
          </a:xfrm>
          <a:prstGeom prst="roundRect">
            <a:avLst>
              <a:gd name="adj" fmla="val 11611"/>
            </a:avLst>
          </a:prstGeom>
          <a:noFill/>
          <a:ln w="3810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94EFE1E6-7F09-EAAD-6B41-C79FBD6AC016}"/>
              </a:ext>
            </a:extLst>
          </p:cNvPr>
          <p:cNvSpPr txBox="1"/>
          <p:nvPr/>
        </p:nvSpPr>
        <p:spPr>
          <a:xfrm>
            <a:off x="6051081" y="1061106"/>
            <a:ext cx="10470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chemeClr val="accent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Parcela B</a:t>
            </a:r>
          </a:p>
        </p:txBody>
      </p:sp>
      <p:sp>
        <p:nvSpPr>
          <p:cNvPr id="53" name="Retângulo: Cantos Arredondados 52">
            <a:extLst>
              <a:ext uri="{FF2B5EF4-FFF2-40B4-BE49-F238E27FC236}">
                <a16:creationId xmlns:a16="http://schemas.microsoft.com/office/drawing/2014/main" id="{6EF6319F-B96C-E5F5-1A0D-8CF9F9C36581}"/>
              </a:ext>
            </a:extLst>
          </p:cNvPr>
          <p:cNvSpPr/>
          <p:nvPr/>
        </p:nvSpPr>
        <p:spPr>
          <a:xfrm>
            <a:off x="7327762" y="1024194"/>
            <a:ext cx="2869825" cy="4599627"/>
          </a:xfrm>
          <a:prstGeom prst="roundRect">
            <a:avLst>
              <a:gd name="adj" fmla="val 4019"/>
            </a:avLst>
          </a:prstGeom>
          <a:noFill/>
          <a:ln w="38100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EF46030D-4556-B8EF-C80C-C39E6016512C}"/>
              </a:ext>
            </a:extLst>
          </p:cNvPr>
          <p:cNvSpPr txBox="1"/>
          <p:nvPr/>
        </p:nvSpPr>
        <p:spPr>
          <a:xfrm>
            <a:off x="7775866" y="1061106"/>
            <a:ext cx="1973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Financeiros: 14,89%</a:t>
            </a:r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B19CD5CA-46B4-EF52-0BAB-4BE24DCBBE47}"/>
              </a:ext>
            </a:extLst>
          </p:cNvPr>
          <p:cNvSpPr txBox="1"/>
          <p:nvPr/>
        </p:nvSpPr>
        <p:spPr>
          <a:xfrm>
            <a:off x="273392" y="5876065"/>
            <a:ext cx="6324632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C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Efeitos Anteriores: 24,75% | </a:t>
            </a:r>
            <a:r>
              <a:rPr lang="pt-BR" sz="1000" dirty="0">
                <a:solidFill>
                  <a:srgbClr val="C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CDE Escassez + Financeiros (Coaracy Nunes e PIS/COFINS)</a:t>
            </a:r>
            <a:endParaRPr lang="pt-BR" dirty="0">
              <a:solidFill>
                <a:srgbClr val="C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5EA6AE9-EBBE-D2C8-2958-27DC3A0CD8D9}"/>
              </a:ext>
            </a:extLst>
          </p:cNvPr>
          <p:cNvSpPr txBox="1"/>
          <p:nvPr/>
        </p:nvSpPr>
        <p:spPr>
          <a:xfrm>
            <a:off x="273392" y="6242450"/>
            <a:ext cx="6324632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C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RTE 2023 | </a:t>
            </a:r>
            <a:r>
              <a:rPr lang="pt-BR" sz="1000" dirty="0">
                <a:solidFill>
                  <a:srgbClr val="C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Número final será menor (atualização de dados, fiscalização da ANEEL, e </a:t>
            </a:r>
            <a:r>
              <a:rPr lang="pt-BR" sz="1000" dirty="0" err="1">
                <a:solidFill>
                  <a:srgbClr val="C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etc</a:t>
            </a:r>
            <a:r>
              <a:rPr lang="pt-BR" sz="1000" dirty="0">
                <a:solidFill>
                  <a:srgbClr val="C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  <a:endParaRPr lang="pt-BR" dirty="0">
              <a:solidFill>
                <a:srgbClr val="C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829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F9CFD02-30E4-B097-5F50-544AFB674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9459" y="111091"/>
            <a:ext cx="635001" cy="299114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6443FB8-249F-4C86-B1B6-4912D6576BCD}" type="slidenum">
              <a:rPr kumimoji="0" lang="pt-BR" sz="14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pt-BR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cs typeface="Arial"/>
              <a:sym typeface="Arial"/>
            </a:endParaRPr>
          </a:p>
        </p:txBody>
      </p:sp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7206BEE5-4247-7934-64AF-B7A35B38BC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52" t="39682"/>
          <a:stretch/>
        </p:blipFill>
        <p:spPr bwMode="auto">
          <a:xfrm>
            <a:off x="0" y="0"/>
            <a:ext cx="3026229" cy="68444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Agrupar 17">
            <a:extLst>
              <a:ext uri="{FF2B5EF4-FFF2-40B4-BE49-F238E27FC236}">
                <a16:creationId xmlns:a16="http://schemas.microsoft.com/office/drawing/2014/main" id="{34B2AF6D-E8D1-9A1F-2D7E-761688EB1098}"/>
              </a:ext>
            </a:extLst>
          </p:cNvPr>
          <p:cNvGrpSpPr/>
          <p:nvPr/>
        </p:nvGrpSpPr>
        <p:grpSpPr>
          <a:xfrm>
            <a:off x="2538612" y="3429000"/>
            <a:ext cx="7114776" cy="914400"/>
            <a:chOff x="3282215" y="933651"/>
            <a:chExt cx="7114776" cy="914400"/>
          </a:xfrm>
        </p:grpSpPr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1B0DD58A-C8A1-CF22-93AB-988342E4E265}"/>
                </a:ext>
              </a:extLst>
            </p:cNvPr>
            <p:cNvCxnSpPr/>
            <p:nvPr/>
          </p:nvCxnSpPr>
          <p:spPr>
            <a:xfrm>
              <a:off x="4012787" y="1608031"/>
              <a:ext cx="5364000" cy="0"/>
            </a:xfrm>
            <a:prstGeom prst="line">
              <a:avLst/>
            </a:prstGeom>
            <a:ln w="7620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>
              <a:extLst>
                <a:ext uri="{FF2B5EF4-FFF2-40B4-BE49-F238E27FC236}">
                  <a16:creationId xmlns:a16="http://schemas.microsoft.com/office/drawing/2014/main" id="{E2B48140-77A0-D216-AC7E-EEC1631F59DA}"/>
                </a:ext>
              </a:extLst>
            </p:cNvPr>
            <p:cNvCxnSpPr/>
            <p:nvPr/>
          </p:nvCxnSpPr>
          <p:spPr>
            <a:xfrm>
              <a:off x="4012788" y="1522016"/>
              <a:ext cx="4695421" cy="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50A13321-33BA-52A8-EF8C-229A797C7818}"/>
                </a:ext>
              </a:extLst>
            </p:cNvPr>
            <p:cNvGrpSpPr/>
            <p:nvPr/>
          </p:nvGrpSpPr>
          <p:grpSpPr>
            <a:xfrm>
              <a:off x="3282215" y="933651"/>
              <a:ext cx="914400" cy="914400"/>
              <a:chOff x="3282215" y="933651"/>
              <a:chExt cx="914400" cy="914400"/>
            </a:xfrm>
          </p:grpSpPr>
          <p:sp>
            <p:nvSpPr>
              <p:cNvPr id="4" name="Elipse 3">
                <a:extLst>
                  <a:ext uri="{FF2B5EF4-FFF2-40B4-BE49-F238E27FC236}">
                    <a16:creationId xmlns:a16="http://schemas.microsoft.com/office/drawing/2014/main" id="{DD6A97DB-7937-8100-6696-8342CED05D8C}"/>
                  </a:ext>
                </a:extLst>
              </p:cNvPr>
              <p:cNvSpPr/>
              <p:nvPr/>
            </p:nvSpPr>
            <p:spPr>
              <a:xfrm>
                <a:off x="3282215" y="933651"/>
                <a:ext cx="914400" cy="91440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  <a:sym typeface="Arial"/>
                </a:endParaRPr>
              </a:p>
            </p:txBody>
          </p:sp>
          <p:sp>
            <p:nvSpPr>
              <p:cNvPr id="5" name="Elipse 4">
                <a:extLst>
                  <a:ext uri="{FF2B5EF4-FFF2-40B4-BE49-F238E27FC236}">
                    <a16:creationId xmlns:a16="http://schemas.microsoft.com/office/drawing/2014/main" id="{5496D985-839E-0534-FAF0-80D0AEB837FA}"/>
                  </a:ext>
                </a:extLst>
              </p:cNvPr>
              <p:cNvSpPr/>
              <p:nvPr/>
            </p:nvSpPr>
            <p:spPr>
              <a:xfrm>
                <a:off x="3379415" y="1020051"/>
                <a:ext cx="720000" cy="7200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oppins" panose="00000500000000000000" pitchFamily="2" charset="0"/>
                    <a:cs typeface="Poppins" panose="00000500000000000000" pitchFamily="2" charset="0"/>
                    <a:sym typeface="Arial"/>
                  </a:rPr>
                  <a:t>2</a:t>
                </a:r>
              </a:p>
            </p:txBody>
          </p:sp>
        </p:grpSp>
        <p:sp>
          <p:nvSpPr>
            <p:cNvPr id="14" name="Título 2">
              <a:extLst>
                <a:ext uri="{FF2B5EF4-FFF2-40B4-BE49-F238E27FC236}">
                  <a16:creationId xmlns:a16="http://schemas.microsoft.com/office/drawing/2014/main" id="{217BDC25-9662-559B-C3A3-07D3184B3682}"/>
                </a:ext>
              </a:extLst>
            </p:cNvPr>
            <p:cNvSpPr txBox="1">
              <a:spLocks/>
            </p:cNvSpPr>
            <p:nvPr/>
          </p:nvSpPr>
          <p:spPr>
            <a:xfrm>
              <a:off x="4188697" y="1054017"/>
              <a:ext cx="6208294" cy="455960"/>
            </a:xfrm>
            <a:prstGeom prst="rect">
              <a:avLst/>
            </a:prstGeom>
          </p:spPr>
          <p:txBody>
            <a:bodyPr vert="horz" lIns="107263" tIns="53630" rIns="107263" bIns="53630" rtlCol="0" anchor="ctr">
              <a:normAutofit/>
            </a:bodyPr>
            <a:lstStyle>
              <a:lvl1pPr algn="l" defTabSz="1072648" rtl="0" eaLnBrk="1" latinLnBrk="0" hangingPunct="1">
                <a:spcBef>
                  <a:spcPct val="0"/>
                </a:spcBef>
                <a:buNone/>
                <a:defRPr sz="3200" b="1" kern="1200">
                  <a:solidFill>
                    <a:srgbClr val="002060"/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marL="0" marR="0" lvl="0" indent="0" algn="l" defTabSz="107264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  <a:sym typeface="Arial"/>
                </a:rPr>
                <a:t>Revisão CEA 2023</a:t>
              </a:r>
            </a:p>
          </p:txBody>
        </p:sp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F2C4BB09-9E74-93AE-96BC-2F3E21D71F80}"/>
              </a:ext>
            </a:extLst>
          </p:cNvPr>
          <p:cNvGrpSpPr/>
          <p:nvPr/>
        </p:nvGrpSpPr>
        <p:grpSpPr>
          <a:xfrm>
            <a:off x="2538612" y="1769777"/>
            <a:ext cx="7114776" cy="914400"/>
            <a:chOff x="3282215" y="933651"/>
            <a:chExt cx="7114776" cy="914400"/>
          </a:xfrm>
        </p:grpSpPr>
        <p:cxnSp>
          <p:nvCxnSpPr>
            <p:cNvPr id="20" name="Conector reto 19">
              <a:extLst>
                <a:ext uri="{FF2B5EF4-FFF2-40B4-BE49-F238E27FC236}">
                  <a16:creationId xmlns:a16="http://schemas.microsoft.com/office/drawing/2014/main" id="{49499EE9-FF22-9391-FFD2-71D9AED4C402}"/>
                </a:ext>
              </a:extLst>
            </p:cNvPr>
            <p:cNvCxnSpPr/>
            <p:nvPr/>
          </p:nvCxnSpPr>
          <p:spPr>
            <a:xfrm>
              <a:off x="4012787" y="1608031"/>
              <a:ext cx="5364000" cy="0"/>
            </a:xfrm>
            <a:prstGeom prst="line">
              <a:avLst/>
            </a:prstGeom>
            <a:ln w="7620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>
              <a:extLst>
                <a:ext uri="{FF2B5EF4-FFF2-40B4-BE49-F238E27FC236}">
                  <a16:creationId xmlns:a16="http://schemas.microsoft.com/office/drawing/2014/main" id="{D9122E8A-0B48-556C-B8D7-5E8A6517B34C}"/>
                </a:ext>
              </a:extLst>
            </p:cNvPr>
            <p:cNvCxnSpPr/>
            <p:nvPr/>
          </p:nvCxnSpPr>
          <p:spPr>
            <a:xfrm>
              <a:off x="4012788" y="1522016"/>
              <a:ext cx="4695421" cy="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Agrupar 21">
              <a:extLst>
                <a:ext uri="{FF2B5EF4-FFF2-40B4-BE49-F238E27FC236}">
                  <a16:creationId xmlns:a16="http://schemas.microsoft.com/office/drawing/2014/main" id="{1473B475-285A-8865-35CC-EC4D3CACA662}"/>
                </a:ext>
              </a:extLst>
            </p:cNvPr>
            <p:cNvGrpSpPr/>
            <p:nvPr/>
          </p:nvGrpSpPr>
          <p:grpSpPr>
            <a:xfrm>
              <a:off x="3282215" y="933651"/>
              <a:ext cx="914400" cy="914400"/>
              <a:chOff x="3282215" y="933651"/>
              <a:chExt cx="914400" cy="914400"/>
            </a:xfrm>
          </p:grpSpPr>
          <p:sp>
            <p:nvSpPr>
              <p:cNvPr id="24" name="Elipse 23">
                <a:extLst>
                  <a:ext uri="{FF2B5EF4-FFF2-40B4-BE49-F238E27FC236}">
                    <a16:creationId xmlns:a16="http://schemas.microsoft.com/office/drawing/2014/main" id="{C72295E3-55DB-B9D3-F211-F3FF221B5EA8}"/>
                  </a:ext>
                </a:extLst>
              </p:cNvPr>
              <p:cNvSpPr/>
              <p:nvPr/>
            </p:nvSpPr>
            <p:spPr>
              <a:xfrm>
                <a:off x="3282215" y="933651"/>
                <a:ext cx="914400" cy="91440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  <a:sym typeface="Arial"/>
                </a:endParaRPr>
              </a:p>
            </p:txBody>
          </p:sp>
          <p:sp>
            <p:nvSpPr>
              <p:cNvPr id="25" name="Elipse 24">
                <a:extLst>
                  <a:ext uri="{FF2B5EF4-FFF2-40B4-BE49-F238E27FC236}">
                    <a16:creationId xmlns:a16="http://schemas.microsoft.com/office/drawing/2014/main" id="{3EC71936-FF8E-BBFC-6A72-B58EBD18B50B}"/>
                  </a:ext>
                </a:extLst>
              </p:cNvPr>
              <p:cNvSpPr/>
              <p:nvPr/>
            </p:nvSpPr>
            <p:spPr>
              <a:xfrm>
                <a:off x="3379415" y="1020051"/>
                <a:ext cx="720000" cy="7200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oppins" panose="00000500000000000000" pitchFamily="2" charset="0"/>
                    <a:cs typeface="Poppins" panose="00000500000000000000" pitchFamily="2" charset="0"/>
                    <a:sym typeface="Arial"/>
                  </a:rPr>
                  <a:t>1</a:t>
                </a:r>
              </a:p>
            </p:txBody>
          </p:sp>
        </p:grpSp>
        <p:sp>
          <p:nvSpPr>
            <p:cNvPr id="23" name="Título 2">
              <a:extLst>
                <a:ext uri="{FF2B5EF4-FFF2-40B4-BE49-F238E27FC236}">
                  <a16:creationId xmlns:a16="http://schemas.microsoft.com/office/drawing/2014/main" id="{AD0E0A44-72AA-B532-B7E7-98F44118F35A}"/>
                </a:ext>
              </a:extLst>
            </p:cNvPr>
            <p:cNvSpPr txBox="1">
              <a:spLocks/>
            </p:cNvSpPr>
            <p:nvPr/>
          </p:nvSpPr>
          <p:spPr>
            <a:xfrm>
              <a:off x="4188697" y="1054017"/>
              <a:ext cx="6208294" cy="455960"/>
            </a:xfrm>
            <a:prstGeom prst="rect">
              <a:avLst/>
            </a:prstGeom>
          </p:spPr>
          <p:txBody>
            <a:bodyPr vert="horz" lIns="107263" tIns="53630" rIns="107263" bIns="53630" rtlCol="0" anchor="ctr">
              <a:normAutofit/>
            </a:bodyPr>
            <a:lstStyle>
              <a:lvl1pPr algn="l" defTabSz="1072648" rtl="0" eaLnBrk="1" latinLnBrk="0" hangingPunct="1">
                <a:spcBef>
                  <a:spcPct val="0"/>
                </a:spcBef>
                <a:buNone/>
                <a:defRPr sz="3200" b="1" kern="1200">
                  <a:solidFill>
                    <a:srgbClr val="002060"/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marL="0" marR="0" lvl="0" indent="0" defTabSz="107264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  <a:sym typeface="Arial"/>
                </a:rPr>
                <a:t>Visão sistêmica de longo prazo</a:t>
              </a:r>
            </a:p>
          </p:txBody>
        </p:sp>
      </p:grp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CC448AF4-B53A-B6D2-12AD-DADE8C5388A2}"/>
              </a:ext>
            </a:extLst>
          </p:cNvPr>
          <p:cNvGrpSpPr/>
          <p:nvPr/>
        </p:nvGrpSpPr>
        <p:grpSpPr>
          <a:xfrm>
            <a:off x="2538612" y="4989133"/>
            <a:ext cx="7114776" cy="914400"/>
            <a:chOff x="3282215" y="933651"/>
            <a:chExt cx="7114776" cy="914400"/>
          </a:xfrm>
        </p:grpSpPr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82C3C932-869D-69C1-01D0-57B1E844AC90}"/>
                </a:ext>
              </a:extLst>
            </p:cNvPr>
            <p:cNvCxnSpPr/>
            <p:nvPr/>
          </p:nvCxnSpPr>
          <p:spPr>
            <a:xfrm>
              <a:off x="4012787" y="1608031"/>
              <a:ext cx="5364000" cy="0"/>
            </a:xfrm>
            <a:prstGeom prst="line">
              <a:avLst/>
            </a:prstGeom>
            <a:ln w="7620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C168B0B6-A2F7-1808-2BC5-847C62001B91}"/>
                </a:ext>
              </a:extLst>
            </p:cNvPr>
            <p:cNvCxnSpPr/>
            <p:nvPr/>
          </p:nvCxnSpPr>
          <p:spPr>
            <a:xfrm>
              <a:off x="4012788" y="1522016"/>
              <a:ext cx="4695421" cy="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Agrupar 28">
              <a:extLst>
                <a:ext uri="{FF2B5EF4-FFF2-40B4-BE49-F238E27FC236}">
                  <a16:creationId xmlns:a16="http://schemas.microsoft.com/office/drawing/2014/main" id="{844DD9FD-E35D-BABC-6580-B8E34ADEA04C}"/>
                </a:ext>
              </a:extLst>
            </p:cNvPr>
            <p:cNvGrpSpPr/>
            <p:nvPr/>
          </p:nvGrpSpPr>
          <p:grpSpPr>
            <a:xfrm>
              <a:off x="3282215" y="933651"/>
              <a:ext cx="914400" cy="914400"/>
              <a:chOff x="3282215" y="933651"/>
              <a:chExt cx="914400" cy="914400"/>
            </a:xfrm>
          </p:grpSpPr>
          <p:sp>
            <p:nvSpPr>
              <p:cNvPr id="31" name="Elipse 30">
                <a:extLst>
                  <a:ext uri="{FF2B5EF4-FFF2-40B4-BE49-F238E27FC236}">
                    <a16:creationId xmlns:a16="http://schemas.microsoft.com/office/drawing/2014/main" id="{9B0D5CFF-5E99-1E3E-459B-A5788934A786}"/>
                  </a:ext>
                </a:extLst>
              </p:cNvPr>
              <p:cNvSpPr/>
              <p:nvPr/>
            </p:nvSpPr>
            <p:spPr>
              <a:xfrm>
                <a:off x="3282215" y="933651"/>
                <a:ext cx="914400" cy="91440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  <a:sym typeface="Arial"/>
                </a:endParaRPr>
              </a:p>
            </p:txBody>
          </p:sp>
          <p:sp>
            <p:nvSpPr>
              <p:cNvPr id="32" name="Elipse 31">
                <a:extLst>
                  <a:ext uri="{FF2B5EF4-FFF2-40B4-BE49-F238E27FC236}">
                    <a16:creationId xmlns:a16="http://schemas.microsoft.com/office/drawing/2014/main" id="{DFC983D7-30A0-9FF8-7161-F1F5FF258DFF}"/>
                  </a:ext>
                </a:extLst>
              </p:cNvPr>
              <p:cNvSpPr/>
              <p:nvPr/>
            </p:nvSpPr>
            <p:spPr>
              <a:xfrm>
                <a:off x="3379415" y="1020051"/>
                <a:ext cx="720000" cy="7200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oppins" panose="00000500000000000000" pitchFamily="2" charset="0"/>
                    <a:cs typeface="Poppins" panose="00000500000000000000" pitchFamily="2" charset="0"/>
                    <a:sym typeface="Arial"/>
                  </a:rPr>
                  <a:t>3</a:t>
                </a:r>
              </a:p>
            </p:txBody>
          </p:sp>
        </p:grpSp>
        <p:sp>
          <p:nvSpPr>
            <p:cNvPr id="30" name="Título 2">
              <a:extLst>
                <a:ext uri="{FF2B5EF4-FFF2-40B4-BE49-F238E27FC236}">
                  <a16:creationId xmlns:a16="http://schemas.microsoft.com/office/drawing/2014/main" id="{7BDC0EBB-8D09-16C7-F1E9-E1BD97AE11EF}"/>
                </a:ext>
              </a:extLst>
            </p:cNvPr>
            <p:cNvSpPr txBox="1">
              <a:spLocks/>
            </p:cNvSpPr>
            <p:nvPr/>
          </p:nvSpPr>
          <p:spPr>
            <a:xfrm>
              <a:off x="4188697" y="1054017"/>
              <a:ext cx="6208294" cy="455960"/>
            </a:xfrm>
            <a:prstGeom prst="rect">
              <a:avLst/>
            </a:prstGeom>
          </p:spPr>
          <p:txBody>
            <a:bodyPr vert="horz" lIns="107263" tIns="53630" rIns="107263" bIns="53630" rtlCol="0" anchor="ctr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defTabSz="1072648" eaLnBrk="1" fontAlgn="auto" latinLnBrk="0" hangingPunct="1">
                <a:spcBef>
                  <a:spcPct val="0"/>
                </a:spcBef>
                <a:buClrTx/>
                <a:buSzTx/>
                <a:buFontTx/>
                <a:buNone/>
                <a:tabLst/>
                <a:defRPr sz="1800" b="1" kern="12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" panose="00000500000000000000" pitchFamily="2" charset="0"/>
                  <a:ea typeface="+mj-ea"/>
                  <a:cs typeface="Poppins" panose="00000500000000000000" pitchFamily="2" charset="0"/>
                </a:defRPr>
              </a:lvl1pPr>
            </a:lstStyle>
            <a:p>
              <a:pPr marL="0" marR="0" lvl="0" indent="0" algn="l" defTabSz="107264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sym typeface="Arial"/>
                </a:rPr>
                <a:t>Efeitos Mitigadores</a:t>
              </a:r>
            </a:p>
          </p:txBody>
        </p:sp>
      </p:grp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E2405BA7-E4AF-5966-3DA6-AC51913F1495}"/>
              </a:ext>
            </a:extLst>
          </p:cNvPr>
          <p:cNvSpPr txBox="1"/>
          <p:nvPr/>
        </p:nvSpPr>
        <p:spPr>
          <a:xfrm>
            <a:off x="0" y="0"/>
            <a:ext cx="800219" cy="2414927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632647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id="{E4458F9A-9873-A0F3-1580-F8AB0090B30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3" imgW="395" imgH="394" progId="TCLayout.ActiveDocument.1">
                  <p:embed/>
                </p:oleObj>
              </mc:Choice>
              <mc:Fallback>
                <p:oleObj name="Slide do think-cell" r:id="rId3" imgW="395" imgH="394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id="{E4458F9A-9873-A0F3-1580-F8AB0090B3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ítulo 2">
            <a:extLst>
              <a:ext uri="{FF2B5EF4-FFF2-40B4-BE49-F238E27FC236}">
                <a16:creationId xmlns:a16="http://schemas.microsoft.com/office/drawing/2014/main" id="{14646363-A55F-8CC2-FEE2-6447D348510D}"/>
              </a:ext>
            </a:extLst>
          </p:cNvPr>
          <p:cNvSpPr txBox="1">
            <a:spLocks/>
          </p:cNvSpPr>
          <p:nvPr/>
        </p:nvSpPr>
        <p:spPr>
          <a:xfrm>
            <a:off x="146671" y="67081"/>
            <a:ext cx="7560841" cy="455960"/>
          </a:xfrm>
          <a:prstGeom prst="rect">
            <a:avLst/>
          </a:prstGeom>
        </p:spPr>
        <p:txBody>
          <a:bodyPr vert="horz" lIns="107263" tIns="53630" rIns="107263" bIns="53630" rtlCol="0" anchor="t">
            <a:normAutofit lnSpcReduction="10000"/>
          </a:bodyPr>
          <a:lstStyle>
            <a:lvl1pPr algn="l" defTabSz="1072648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0726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Arial"/>
              </a:rPr>
              <a:t>Efeitos Mitigadores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69198F44-3652-7F25-1389-65126F4A8897}"/>
              </a:ext>
            </a:extLst>
          </p:cNvPr>
          <p:cNvCxnSpPr/>
          <p:nvPr/>
        </p:nvCxnSpPr>
        <p:spPr>
          <a:xfrm>
            <a:off x="0" y="585735"/>
            <a:ext cx="5328000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4B5BD0AD-7E64-771D-89AF-49F0DFDAA0DA}"/>
              </a:ext>
            </a:extLst>
          </p:cNvPr>
          <p:cNvGrpSpPr/>
          <p:nvPr/>
        </p:nvGrpSpPr>
        <p:grpSpPr>
          <a:xfrm>
            <a:off x="63672" y="2137165"/>
            <a:ext cx="12064655" cy="4559183"/>
            <a:chOff x="79766" y="1238901"/>
            <a:chExt cx="12064655" cy="4559183"/>
          </a:xfrm>
        </p:grpSpPr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9226A993-3FFD-5CE5-0D54-F9CE84F872A1}"/>
                </a:ext>
              </a:extLst>
            </p:cNvPr>
            <p:cNvSpPr/>
            <p:nvPr/>
          </p:nvSpPr>
          <p:spPr>
            <a:xfrm>
              <a:off x="196019" y="1828752"/>
              <a:ext cx="720000" cy="3600000"/>
            </a:xfrm>
            <a:prstGeom prst="roundRect">
              <a:avLst>
                <a:gd name="adj" fmla="val 1578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pt-BR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B5A8A8E6-76ED-5295-2AB8-882AC6FFBD30}"/>
                </a:ext>
              </a:extLst>
            </p:cNvPr>
            <p:cNvSpPr txBox="1"/>
            <p:nvPr/>
          </p:nvSpPr>
          <p:spPr>
            <a:xfrm>
              <a:off x="79766" y="5428752"/>
              <a:ext cx="952506" cy="369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  <a:sym typeface="Arial"/>
                </a:rPr>
                <a:t>Efeito Médio Consumidor</a:t>
              </a:r>
            </a:p>
          </p:txBody>
        </p:sp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096F103C-A505-8911-2F8D-BFBAA0F3BAB1}"/>
                </a:ext>
              </a:extLst>
            </p:cNvPr>
            <p:cNvSpPr txBox="1"/>
            <p:nvPr/>
          </p:nvSpPr>
          <p:spPr>
            <a:xfrm>
              <a:off x="121791" y="1540814"/>
              <a:ext cx="86845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  <a:sym typeface="Arial"/>
                </a:rPr>
                <a:t>39,69%</a:t>
              </a:r>
            </a:p>
          </p:txBody>
        </p:sp>
        <p:sp>
          <p:nvSpPr>
            <p:cNvPr id="2" name="Retângulo: Cantos Arredondados 1">
              <a:extLst>
                <a:ext uri="{FF2B5EF4-FFF2-40B4-BE49-F238E27FC236}">
                  <a16:creationId xmlns:a16="http://schemas.microsoft.com/office/drawing/2014/main" id="{5B641D5F-8C2D-4633-4335-F6B233356C89}"/>
                </a:ext>
              </a:extLst>
            </p:cNvPr>
            <p:cNvSpPr/>
            <p:nvPr/>
          </p:nvSpPr>
          <p:spPr>
            <a:xfrm>
              <a:off x="999997" y="1828752"/>
              <a:ext cx="720000" cy="306000"/>
            </a:xfrm>
            <a:prstGeom prst="roundRect">
              <a:avLst>
                <a:gd name="adj" fmla="val 2495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pt-BR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" name="Retângulo: Cantos Arredondados 2">
              <a:extLst>
                <a:ext uri="{FF2B5EF4-FFF2-40B4-BE49-F238E27FC236}">
                  <a16:creationId xmlns:a16="http://schemas.microsoft.com/office/drawing/2014/main" id="{2468CBDD-9544-6176-420B-7063F235D96A}"/>
                </a:ext>
              </a:extLst>
            </p:cNvPr>
            <p:cNvSpPr/>
            <p:nvPr/>
          </p:nvSpPr>
          <p:spPr>
            <a:xfrm>
              <a:off x="1780370" y="2134752"/>
              <a:ext cx="720000" cy="3294000"/>
            </a:xfrm>
            <a:prstGeom prst="roundRect">
              <a:avLst>
                <a:gd name="adj" fmla="val 1578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pt-BR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Retângulo: Cantos Arredondados 4">
              <a:extLst>
                <a:ext uri="{FF2B5EF4-FFF2-40B4-BE49-F238E27FC236}">
                  <a16:creationId xmlns:a16="http://schemas.microsoft.com/office/drawing/2014/main" id="{356EBB4E-1EE6-3ED6-1739-253A245FC5BC}"/>
                </a:ext>
              </a:extLst>
            </p:cNvPr>
            <p:cNvSpPr/>
            <p:nvPr/>
          </p:nvSpPr>
          <p:spPr>
            <a:xfrm>
              <a:off x="2585090" y="2134752"/>
              <a:ext cx="720000" cy="324000"/>
            </a:xfrm>
            <a:prstGeom prst="roundRect">
              <a:avLst>
                <a:gd name="adj" fmla="val 2495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pt-BR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Retângulo: Cantos Arredondados 15">
              <a:extLst>
                <a:ext uri="{FF2B5EF4-FFF2-40B4-BE49-F238E27FC236}">
                  <a16:creationId xmlns:a16="http://schemas.microsoft.com/office/drawing/2014/main" id="{1433620F-2C8B-A270-FB8F-7A9FCEADCEC5}"/>
                </a:ext>
              </a:extLst>
            </p:cNvPr>
            <p:cNvSpPr/>
            <p:nvPr/>
          </p:nvSpPr>
          <p:spPr>
            <a:xfrm>
              <a:off x="3364721" y="2458752"/>
              <a:ext cx="720000" cy="2970000"/>
            </a:xfrm>
            <a:prstGeom prst="roundRect">
              <a:avLst>
                <a:gd name="adj" fmla="val 1578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pt-BR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" name="Retângulo: Cantos Arredondados 16">
              <a:extLst>
                <a:ext uri="{FF2B5EF4-FFF2-40B4-BE49-F238E27FC236}">
                  <a16:creationId xmlns:a16="http://schemas.microsoft.com/office/drawing/2014/main" id="{8796A5E8-4A6E-C6E3-5BBF-EF1B4E32423D}"/>
                </a:ext>
              </a:extLst>
            </p:cNvPr>
            <p:cNvSpPr/>
            <p:nvPr/>
          </p:nvSpPr>
          <p:spPr>
            <a:xfrm>
              <a:off x="4170183" y="2458752"/>
              <a:ext cx="720000" cy="640800"/>
            </a:xfrm>
            <a:prstGeom prst="roundRect">
              <a:avLst>
                <a:gd name="adj" fmla="val 15944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pt-BR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2" name="Retângulo: Cantos Arredondados 21">
              <a:extLst>
                <a:ext uri="{FF2B5EF4-FFF2-40B4-BE49-F238E27FC236}">
                  <a16:creationId xmlns:a16="http://schemas.microsoft.com/office/drawing/2014/main" id="{4AA61636-06D1-9E13-10C4-5AE737D2C381}"/>
                </a:ext>
              </a:extLst>
            </p:cNvPr>
            <p:cNvSpPr/>
            <p:nvPr/>
          </p:nvSpPr>
          <p:spPr>
            <a:xfrm>
              <a:off x="4949072" y="3099552"/>
              <a:ext cx="720000" cy="2329200"/>
            </a:xfrm>
            <a:prstGeom prst="roundRect">
              <a:avLst>
                <a:gd name="adj" fmla="val 1578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pt-BR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6" name="Retângulo: Cantos Arredondados 35">
              <a:extLst>
                <a:ext uri="{FF2B5EF4-FFF2-40B4-BE49-F238E27FC236}">
                  <a16:creationId xmlns:a16="http://schemas.microsoft.com/office/drawing/2014/main" id="{FDD34E18-06F1-A4F8-6B99-F788E428372B}"/>
                </a:ext>
              </a:extLst>
            </p:cNvPr>
            <p:cNvSpPr/>
            <p:nvPr/>
          </p:nvSpPr>
          <p:spPr>
            <a:xfrm>
              <a:off x="5755276" y="3099552"/>
              <a:ext cx="720000" cy="910800"/>
            </a:xfrm>
            <a:prstGeom prst="roundRect">
              <a:avLst>
                <a:gd name="adj" fmla="val 15944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pt-BR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7" name="Retângulo: Cantos Arredondados 36">
              <a:extLst>
                <a:ext uri="{FF2B5EF4-FFF2-40B4-BE49-F238E27FC236}">
                  <a16:creationId xmlns:a16="http://schemas.microsoft.com/office/drawing/2014/main" id="{7E299AAA-36C4-5829-6BE3-6B271D734F9E}"/>
                </a:ext>
              </a:extLst>
            </p:cNvPr>
            <p:cNvSpPr/>
            <p:nvPr/>
          </p:nvSpPr>
          <p:spPr>
            <a:xfrm>
              <a:off x="6533423" y="4013952"/>
              <a:ext cx="720000" cy="1414800"/>
            </a:xfrm>
            <a:prstGeom prst="roundRect">
              <a:avLst>
                <a:gd name="adj" fmla="val 1578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pt-BR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8" name="Retângulo: Cantos Arredondados 37">
              <a:extLst>
                <a:ext uri="{FF2B5EF4-FFF2-40B4-BE49-F238E27FC236}">
                  <a16:creationId xmlns:a16="http://schemas.microsoft.com/office/drawing/2014/main" id="{F44BB80B-1E8C-EA85-0C7D-F3991C0112F1}"/>
                </a:ext>
              </a:extLst>
            </p:cNvPr>
            <p:cNvSpPr/>
            <p:nvPr/>
          </p:nvSpPr>
          <p:spPr>
            <a:xfrm>
              <a:off x="7340369" y="4013952"/>
              <a:ext cx="720000" cy="54000"/>
            </a:xfrm>
            <a:prstGeom prst="roundRect">
              <a:avLst>
                <a:gd name="adj" fmla="val 33583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pt-BR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9" name="Retângulo: Cantos Arredondados 38">
              <a:extLst>
                <a:ext uri="{FF2B5EF4-FFF2-40B4-BE49-F238E27FC236}">
                  <a16:creationId xmlns:a16="http://schemas.microsoft.com/office/drawing/2014/main" id="{68E1CF01-54CA-1465-6032-B87DF7527C1F}"/>
                </a:ext>
              </a:extLst>
            </p:cNvPr>
            <p:cNvSpPr/>
            <p:nvPr/>
          </p:nvSpPr>
          <p:spPr>
            <a:xfrm>
              <a:off x="8117774" y="4067952"/>
              <a:ext cx="720000" cy="1360800"/>
            </a:xfrm>
            <a:prstGeom prst="roundRect">
              <a:avLst>
                <a:gd name="adj" fmla="val 1578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pt-BR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0" name="Retângulo: Cantos Arredondados 39">
              <a:extLst>
                <a:ext uri="{FF2B5EF4-FFF2-40B4-BE49-F238E27FC236}">
                  <a16:creationId xmlns:a16="http://schemas.microsoft.com/office/drawing/2014/main" id="{1EF76D9E-EF33-367B-0D2F-CC14D3531078}"/>
                </a:ext>
              </a:extLst>
            </p:cNvPr>
            <p:cNvSpPr/>
            <p:nvPr/>
          </p:nvSpPr>
          <p:spPr>
            <a:xfrm>
              <a:off x="8897629" y="4067952"/>
              <a:ext cx="720000" cy="3600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pt-BR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1" name="Retângulo: Cantos Arredondados 40">
              <a:extLst>
                <a:ext uri="{FF2B5EF4-FFF2-40B4-BE49-F238E27FC236}">
                  <a16:creationId xmlns:a16="http://schemas.microsoft.com/office/drawing/2014/main" id="{087614DD-CA7C-ECA8-B70B-3B2E090C3D76}"/>
                </a:ext>
              </a:extLst>
            </p:cNvPr>
            <p:cNvSpPr/>
            <p:nvPr/>
          </p:nvSpPr>
          <p:spPr>
            <a:xfrm>
              <a:off x="9702125" y="4103952"/>
              <a:ext cx="720000" cy="1324800"/>
            </a:xfrm>
            <a:prstGeom prst="roundRect">
              <a:avLst>
                <a:gd name="adj" fmla="val 1578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pt-BR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3" name="Retângulo: Cantos Arredondados 42">
              <a:extLst>
                <a:ext uri="{FF2B5EF4-FFF2-40B4-BE49-F238E27FC236}">
                  <a16:creationId xmlns:a16="http://schemas.microsoft.com/office/drawing/2014/main" id="{4DFF0313-C8E9-DCC4-67C3-9853A740AF94}"/>
                </a:ext>
              </a:extLst>
            </p:cNvPr>
            <p:cNvSpPr/>
            <p:nvPr/>
          </p:nvSpPr>
          <p:spPr>
            <a:xfrm>
              <a:off x="10510555" y="4103952"/>
              <a:ext cx="720000" cy="435600"/>
            </a:xfrm>
            <a:prstGeom prst="roundRect">
              <a:avLst>
                <a:gd name="adj" fmla="val 15944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pt-BR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4" name="Retângulo: Cantos Arredondados 43">
              <a:extLst>
                <a:ext uri="{FF2B5EF4-FFF2-40B4-BE49-F238E27FC236}">
                  <a16:creationId xmlns:a16="http://schemas.microsoft.com/office/drawing/2014/main" id="{0FCB1076-DDE3-D1C6-084C-2A0CF216EA33}"/>
                </a:ext>
              </a:extLst>
            </p:cNvPr>
            <p:cNvSpPr/>
            <p:nvPr/>
          </p:nvSpPr>
          <p:spPr>
            <a:xfrm>
              <a:off x="11286478" y="4539552"/>
              <a:ext cx="720000" cy="889200"/>
            </a:xfrm>
            <a:prstGeom prst="roundRect">
              <a:avLst>
                <a:gd name="adj" fmla="val 15785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pt-BR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5" name="CaixaDeTexto 44">
              <a:extLst>
                <a:ext uri="{FF2B5EF4-FFF2-40B4-BE49-F238E27FC236}">
                  <a16:creationId xmlns:a16="http://schemas.microsoft.com/office/drawing/2014/main" id="{E0995C52-9DA3-877F-ACDE-FF67F2ACD7E7}"/>
                </a:ext>
              </a:extLst>
            </p:cNvPr>
            <p:cNvSpPr txBox="1"/>
            <p:nvPr/>
          </p:nvSpPr>
          <p:spPr>
            <a:xfrm>
              <a:off x="1675392" y="1846177"/>
              <a:ext cx="86845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  <a:sym typeface="Arial"/>
                </a:rPr>
                <a:t>36,30%</a:t>
              </a:r>
            </a:p>
          </p:txBody>
        </p:sp>
        <p:sp>
          <p:nvSpPr>
            <p:cNvPr id="46" name="CaixaDeTexto 45">
              <a:extLst>
                <a:ext uri="{FF2B5EF4-FFF2-40B4-BE49-F238E27FC236}">
                  <a16:creationId xmlns:a16="http://schemas.microsoft.com/office/drawing/2014/main" id="{67C5C795-CCF6-A601-8BB3-D391E8AAB962}"/>
                </a:ext>
              </a:extLst>
            </p:cNvPr>
            <p:cNvSpPr txBox="1"/>
            <p:nvPr/>
          </p:nvSpPr>
          <p:spPr>
            <a:xfrm>
              <a:off x="3171243" y="2146030"/>
              <a:ext cx="86845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  <a:sym typeface="Arial"/>
                </a:rPr>
                <a:t>32,74%</a:t>
              </a:r>
            </a:p>
          </p:txBody>
        </p:sp>
        <p:sp>
          <p:nvSpPr>
            <p:cNvPr id="47" name="CaixaDeTexto 46">
              <a:extLst>
                <a:ext uri="{FF2B5EF4-FFF2-40B4-BE49-F238E27FC236}">
                  <a16:creationId xmlns:a16="http://schemas.microsoft.com/office/drawing/2014/main" id="{5FDA1D4C-B707-F66E-B668-78E12ABE8A4A}"/>
                </a:ext>
              </a:extLst>
            </p:cNvPr>
            <p:cNvSpPr txBox="1"/>
            <p:nvPr/>
          </p:nvSpPr>
          <p:spPr>
            <a:xfrm>
              <a:off x="4881074" y="2824984"/>
              <a:ext cx="86845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  <a:sym typeface="Arial"/>
                </a:rPr>
                <a:t>25,66%</a:t>
              </a:r>
            </a:p>
          </p:txBody>
        </p:sp>
        <p:sp>
          <p:nvSpPr>
            <p:cNvPr id="48" name="CaixaDeTexto 47">
              <a:extLst>
                <a:ext uri="{FF2B5EF4-FFF2-40B4-BE49-F238E27FC236}">
                  <a16:creationId xmlns:a16="http://schemas.microsoft.com/office/drawing/2014/main" id="{C8283E86-EDE3-A72B-D67F-37AB56747739}"/>
                </a:ext>
              </a:extLst>
            </p:cNvPr>
            <p:cNvSpPr txBox="1"/>
            <p:nvPr/>
          </p:nvSpPr>
          <p:spPr>
            <a:xfrm>
              <a:off x="6454355" y="3731450"/>
              <a:ext cx="86845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  <a:sym typeface="Arial"/>
                </a:rPr>
                <a:t>15,60%</a:t>
              </a:r>
            </a:p>
          </p:txBody>
        </p:sp>
        <p:sp>
          <p:nvSpPr>
            <p:cNvPr id="49" name="CaixaDeTexto 48">
              <a:extLst>
                <a:ext uri="{FF2B5EF4-FFF2-40B4-BE49-F238E27FC236}">
                  <a16:creationId xmlns:a16="http://schemas.microsoft.com/office/drawing/2014/main" id="{BAA7F6A0-7811-9862-C954-AC35411F30FA}"/>
                </a:ext>
              </a:extLst>
            </p:cNvPr>
            <p:cNvSpPr txBox="1"/>
            <p:nvPr/>
          </p:nvSpPr>
          <p:spPr>
            <a:xfrm>
              <a:off x="8022271" y="3788412"/>
              <a:ext cx="86845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  <a:sym typeface="Arial"/>
                </a:rPr>
                <a:t>15,00%</a:t>
              </a:r>
            </a:p>
          </p:txBody>
        </p:sp>
        <p:sp>
          <p:nvSpPr>
            <p:cNvPr id="50" name="CaixaDeTexto 49">
              <a:extLst>
                <a:ext uri="{FF2B5EF4-FFF2-40B4-BE49-F238E27FC236}">
                  <a16:creationId xmlns:a16="http://schemas.microsoft.com/office/drawing/2014/main" id="{0ABF2BC5-A189-0214-9A5C-AB39E162E01A}"/>
                </a:ext>
              </a:extLst>
            </p:cNvPr>
            <p:cNvSpPr txBox="1"/>
            <p:nvPr/>
          </p:nvSpPr>
          <p:spPr>
            <a:xfrm>
              <a:off x="9609437" y="3817925"/>
              <a:ext cx="86845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  <a:sym typeface="Arial"/>
                </a:rPr>
                <a:t>14,61%</a:t>
              </a:r>
            </a:p>
          </p:txBody>
        </p:sp>
        <p:sp>
          <p:nvSpPr>
            <p:cNvPr id="51" name="CaixaDeTexto 50">
              <a:extLst>
                <a:ext uri="{FF2B5EF4-FFF2-40B4-BE49-F238E27FC236}">
                  <a16:creationId xmlns:a16="http://schemas.microsoft.com/office/drawing/2014/main" id="{298AB99F-2076-A21B-1AE3-DB196F065BA9}"/>
                </a:ext>
              </a:extLst>
            </p:cNvPr>
            <p:cNvSpPr txBox="1"/>
            <p:nvPr/>
          </p:nvSpPr>
          <p:spPr>
            <a:xfrm>
              <a:off x="11220790" y="4278211"/>
              <a:ext cx="86845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  <a:sym typeface="Arial"/>
                </a:rPr>
                <a:t>9,82%</a:t>
              </a:r>
            </a:p>
          </p:txBody>
        </p:sp>
        <p:sp>
          <p:nvSpPr>
            <p:cNvPr id="52" name="CaixaDeTexto 51">
              <a:extLst>
                <a:ext uri="{FF2B5EF4-FFF2-40B4-BE49-F238E27FC236}">
                  <a16:creationId xmlns:a16="http://schemas.microsoft.com/office/drawing/2014/main" id="{FA4DA6E5-1657-48E0-9A22-68551BBC7130}"/>
                </a:ext>
              </a:extLst>
            </p:cNvPr>
            <p:cNvSpPr txBox="1"/>
            <p:nvPr/>
          </p:nvSpPr>
          <p:spPr>
            <a:xfrm>
              <a:off x="913310" y="2146030"/>
              <a:ext cx="86845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  <a:sym typeface="Arial"/>
                </a:rPr>
                <a:t>-3,39%</a:t>
              </a:r>
            </a:p>
          </p:txBody>
        </p:sp>
        <p:sp>
          <p:nvSpPr>
            <p:cNvPr id="53" name="CaixaDeTexto 52">
              <a:extLst>
                <a:ext uri="{FF2B5EF4-FFF2-40B4-BE49-F238E27FC236}">
                  <a16:creationId xmlns:a16="http://schemas.microsoft.com/office/drawing/2014/main" id="{A0FE9129-6786-8634-2A8C-3FBD106E9B8F}"/>
                </a:ext>
              </a:extLst>
            </p:cNvPr>
            <p:cNvSpPr txBox="1"/>
            <p:nvPr/>
          </p:nvSpPr>
          <p:spPr>
            <a:xfrm>
              <a:off x="2499369" y="2453807"/>
              <a:ext cx="86845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  <a:sym typeface="Arial"/>
                </a:rPr>
                <a:t>- 3,56%</a:t>
              </a:r>
            </a:p>
          </p:txBody>
        </p:sp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id="{12662E0F-92D2-8F0F-B8BC-F0A8592C6B30}"/>
                </a:ext>
              </a:extLst>
            </p:cNvPr>
            <p:cNvSpPr txBox="1"/>
            <p:nvPr/>
          </p:nvSpPr>
          <p:spPr>
            <a:xfrm>
              <a:off x="4085428" y="3091119"/>
              <a:ext cx="86845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  <a:sym typeface="Arial"/>
                </a:rPr>
                <a:t>-7,08%</a:t>
              </a:r>
            </a:p>
          </p:txBody>
        </p:sp>
        <p:sp>
          <p:nvSpPr>
            <p:cNvPr id="55" name="CaixaDeTexto 54">
              <a:extLst>
                <a:ext uri="{FF2B5EF4-FFF2-40B4-BE49-F238E27FC236}">
                  <a16:creationId xmlns:a16="http://schemas.microsoft.com/office/drawing/2014/main" id="{D4DFB613-82FD-005C-C1D0-BBB98895160A}"/>
                </a:ext>
              </a:extLst>
            </p:cNvPr>
            <p:cNvSpPr txBox="1"/>
            <p:nvPr/>
          </p:nvSpPr>
          <p:spPr>
            <a:xfrm>
              <a:off x="5613543" y="4001212"/>
              <a:ext cx="98438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  <a:sym typeface="Arial"/>
                </a:rPr>
                <a:t>-10,06%</a:t>
              </a:r>
            </a:p>
          </p:txBody>
        </p:sp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id="{100919AC-A383-FD77-525A-5A05CC1247D4}"/>
                </a:ext>
              </a:extLst>
            </p:cNvPr>
            <p:cNvSpPr txBox="1"/>
            <p:nvPr/>
          </p:nvSpPr>
          <p:spPr>
            <a:xfrm>
              <a:off x="7257546" y="4078215"/>
              <a:ext cx="86845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  <a:sym typeface="Arial"/>
                </a:rPr>
                <a:t>-0,6%</a:t>
              </a:r>
            </a:p>
          </p:txBody>
        </p:sp>
        <p:sp>
          <p:nvSpPr>
            <p:cNvPr id="57" name="CaixaDeTexto 56">
              <a:extLst>
                <a:ext uri="{FF2B5EF4-FFF2-40B4-BE49-F238E27FC236}">
                  <a16:creationId xmlns:a16="http://schemas.microsoft.com/office/drawing/2014/main" id="{8EC2CD53-4BFB-1EDB-4C0F-38AD6665EBF7}"/>
                </a:ext>
              </a:extLst>
            </p:cNvPr>
            <p:cNvSpPr txBox="1"/>
            <p:nvPr/>
          </p:nvSpPr>
          <p:spPr>
            <a:xfrm>
              <a:off x="8843605" y="4112939"/>
              <a:ext cx="86845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  <a:sym typeface="Arial"/>
                </a:rPr>
                <a:t>-0,39%</a:t>
              </a:r>
            </a:p>
          </p:txBody>
        </p:sp>
        <p:sp>
          <p:nvSpPr>
            <p:cNvPr id="58" name="CaixaDeTexto 57">
              <a:extLst>
                <a:ext uri="{FF2B5EF4-FFF2-40B4-BE49-F238E27FC236}">
                  <a16:creationId xmlns:a16="http://schemas.microsoft.com/office/drawing/2014/main" id="{A8A33A5B-402C-953A-E103-59AC4FD47D6B}"/>
                </a:ext>
              </a:extLst>
            </p:cNvPr>
            <p:cNvSpPr txBox="1"/>
            <p:nvPr/>
          </p:nvSpPr>
          <p:spPr>
            <a:xfrm>
              <a:off x="10429662" y="4544053"/>
              <a:ext cx="86845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  <a:sym typeface="Arial"/>
                </a:rPr>
                <a:t>4,79%</a:t>
              </a:r>
            </a:p>
          </p:txBody>
        </p:sp>
        <p:sp>
          <p:nvSpPr>
            <p:cNvPr id="61" name="CaixaDeTexto 60">
              <a:extLst>
                <a:ext uri="{FF2B5EF4-FFF2-40B4-BE49-F238E27FC236}">
                  <a16:creationId xmlns:a16="http://schemas.microsoft.com/office/drawing/2014/main" id="{81F0D5A8-5AD7-7FA2-077F-E6FBF7A0A340}"/>
                </a:ext>
              </a:extLst>
            </p:cNvPr>
            <p:cNvSpPr txBox="1"/>
            <p:nvPr/>
          </p:nvSpPr>
          <p:spPr>
            <a:xfrm>
              <a:off x="873491" y="5428752"/>
              <a:ext cx="95250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  <a:sym typeface="Arial"/>
                </a:rPr>
                <a:t>P&amp;D</a:t>
              </a:r>
            </a:p>
          </p:txBody>
        </p:sp>
        <p:sp>
          <p:nvSpPr>
            <p:cNvPr id="62" name="CaixaDeTexto 61">
              <a:extLst>
                <a:ext uri="{FF2B5EF4-FFF2-40B4-BE49-F238E27FC236}">
                  <a16:creationId xmlns:a16="http://schemas.microsoft.com/office/drawing/2014/main" id="{3B99E436-5BBE-C09B-2F5A-26AACA6771AE}"/>
                </a:ext>
              </a:extLst>
            </p:cNvPr>
            <p:cNvSpPr txBox="1"/>
            <p:nvPr/>
          </p:nvSpPr>
          <p:spPr>
            <a:xfrm>
              <a:off x="2460941" y="5428752"/>
              <a:ext cx="9525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  <a:sym typeface="Arial"/>
                </a:rPr>
                <a:t>Saldo Apagão</a:t>
              </a:r>
            </a:p>
          </p:txBody>
        </p:sp>
        <p:sp>
          <p:nvSpPr>
            <p:cNvPr id="64" name="CaixaDeTexto 63">
              <a:extLst>
                <a:ext uri="{FF2B5EF4-FFF2-40B4-BE49-F238E27FC236}">
                  <a16:creationId xmlns:a16="http://schemas.microsoft.com/office/drawing/2014/main" id="{2DA5EADF-7F91-276B-BDC7-C0DAEDEFD251}"/>
                </a:ext>
              </a:extLst>
            </p:cNvPr>
            <p:cNvSpPr txBox="1"/>
            <p:nvPr/>
          </p:nvSpPr>
          <p:spPr>
            <a:xfrm>
              <a:off x="4048391" y="5428752"/>
              <a:ext cx="9525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  <a:sym typeface="Arial"/>
                </a:rPr>
                <a:t>Isenção da Transm.</a:t>
              </a:r>
            </a:p>
          </p:txBody>
        </p:sp>
        <p:sp>
          <p:nvSpPr>
            <p:cNvPr id="65" name="CaixaDeTexto 64">
              <a:extLst>
                <a:ext uri="{FF2B5EF4-FFF2-40B4-BE49-F238E27FC236}">
                  <a16:creationId xmlns:a16="http://schemas.microsoft.com/office/drawing/2014/main" id="{39A514CA-95B4-A381-0BCF-63A8D57B72EC}"/>
                </a:ext>
              </a:extLst>
            </p:cNvPr>
            <p:cNvSpPr txBox="1"/>
            <p:nvPr/>
          </p:nvSpPr>
          <p:spPr>
            <a:xfrm>
              <a:off x="5635841" y="5428752"/>
              <a:ext cx="9525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  <a:sym typeface="Arial"/>
                </a:rPr>
                <a:t>Empréstimo Escassez</a:t>
              </a:r>
            </a:p>
          </p:txBody>
        </p:sp>
        <p:sp>
          <p:nvSpPr>
            <p:cNvPr id="66" name="CaixaDeTexto 65">
              <a:extLst>
                <a:ext uri="{FF2B5EF4-FFF2-40B4-BE49-F238E27FC236}">
                  <a16:creationId xmlns:a16="http://schemas.microsoft.com/office/drawing/2014/main" id="{F37FD4B7-A32D-882C-E7E6-6B8E21B78511}"/>
                </a:ext>
              </a:extLst>
            </p:cNvPr>
            <p:cNvSpPr txBox="1"/>
            <p:nvPr/>
          </p:nvSpPr>
          <p:spPr>
            <a:xfrm>
              <a:off x="7223291" y="5428752"/>
              <a:ext cx="9525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  <a:sym typeface="Arial"/>
                </a:rPr>
                <a:t>CDE Escassez</a:t>
              </a:r>
            </a:p>
          </p:txBody>
        </p:sp>
        <p:sp>
          <p:nvSpPr>
            <p:cNvPr id="67" name="CaixaDeTexto 66">
              <a:extLst>
                <a:ext uri="{FF2B5EF4-FFF2-40B4-BE49-F238E27FC236}">
                  <a16:creationId xmlns:a16="http://schemas.microsoft.com/office/drawing/2014/main" id="{2025C0BE-F89E-DFC2-5DC1-E1870A617A5C}"/>
                </a:ext>
              </a:extLst>
            </p:cNvPr>
            <p:cNvSpPr txBox="1"/>
            <p:nvPr/>
          </p:nvSpPr>
          <p:spPr>
            <a:xfrm>
              <a:off x="8810741" y="5428752"/>
              <a:ext cx="95250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  <a:sym typeface="Arial"/>
                </a:rPr>
                <a:t>CDE GD</a:t>
              </a:r>
            </a:p>
          </p:txBody>
        </p:sp>
        <p:sp>
          <p:nvSpPr>
            <p:cNvPr id="68" name="CaixaDeTexto 67">
              <a:extLst>
                <a:ext uri="{FF2B5EF4-FFF2-40B4-BE49-F238E27FC236}">
                  <a16:creationId xmlns:a16="http://schemas.microsoft.com/office/drawing/2014/main" id="{3C6FDB12-A8AA-31CD-4303-C86B169A2657}"/>
                </a:ext>
              </a:extLst>
            </p:cNvPr>
            <p:cNvSpPr txBox="1"/>
            <p:nvPr/>
          </p:nvSpPr>
          <p:spPr>
            <a:xfrm>
              <a:off x="10398191" y="5428752"/>
              <a:ext cx="95250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  <a:sym typeface="Arial"/>
                </a:rPr>
                <a:t>CDE Covid</a:t>
              </a:r>
            </a:p>
          </p:txBody>
        </p:sp>
        <p:sp>
          <p:nvSpPr>
            <p:cNvPr id="69" name="CaixaDeTexto 68">
              <a:extLst>
                <a:ext uri="{FF2B5EF4-FFF2-40B4-BE49-F238E27FC236}">
                  <a16:creationId xmlns:a16="http://schemas.microsoft.com/office/drawing/2014/main" id="{1F8564C7-93C3-CF16-C566-078F7A93F34A}"/>
                </a:ext>
              </a:extLst>
            </p:cNvPr>
            <p:cNvSpPr txBox="1"/>
            <p:nvPr/>
          </p:nvSpPr>
          <p:spPr>
            <a:xfrm>
              <a:off x="1667216" y="5428752"/>
              <a:ext cx="95250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  <a:sym typeface="Arial"/>
                </a:rPr>
                <a:t>Cenário 1</a:t>
              </a:r>
            </a:p>
          </p:txBody>
        </p:sp>
        <p:sp>
          <p:nvSpPr>
            <p:cNvPr id="70" name="CaixaDeTexto 69">
              <a:extLst>
                <a:ext uri="{FF2B5EF4-FFF2-40B4-BE49-F238E27FC236}">
                  <a16:creationId xmlns:a16="http://schemas.microsoft.com/office/drawing/2014/main" id="{3E3F8329-30C9-118D-926F-3F98664C8D49}"/>
                </a:ext>
              </a:extLst>
            </p:cNvPr>
            <p:cNvSpPr txBox="1"/>
            <p:nvPr/>
          </p:nvSpPr>
          <p:spPr>
            <a:xfrm>
              <a:off x="3254666" y="5428752"/>
              <a:ext cx="95250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  <a:sym typeface="Arial"/>
                </a:rPr>
                <a:t>Cenário 2</a:t>
              </a:r>
            </a:p>
          </p:txBody>
        </p:sp>
        <p:sp>
          <p:nvSpPr>
            <p:cNvPr id="71" name="CaixaDeTexto 70">
              <a:extLst>
                <a:ext uri="{FF2B5EF4-FFF2-40B4-BE49-F238E27FC236}">
                  <a16:creationId xmlns:a16="http://schemas.microsoft.com/office/drawing/2014/main" id="{90A1A081-BDE3-5C64-F6E1-969431E33C35}"/>
                </a:ext>
              </a:extLst>
            </p:cNvPr>
            <p:cNvSpPr txBox="1"/>
            <p:nvPr/>
          </p:nvSpPr>
          <p:spPr>
            <a:xfrm>
              <a:off x="4842116" y="5428752"/>
              <a:ext cx="95250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  <a:sym typeface="Arial"/>
                </a:rPr>
                <a:t>Cenário 3</a:t>
              </a:r>
            </a:p>
          </p:txBody>
        </p:sp>
        <p:sp>
          <p:nvSpPr>
            <p:cNvPr id="72" name="CaixaDeTexto 71">
              <a:extLst>
                <a:ext uri="{FF2B5EF4-FFF2-40B4-BE49-F238E27FC236}">
                  <a16:creationId xmlns:a16="http://schemas.microsoft.com/office/drawing/2014/main" id="{1E977735-AD12-1D60-6DF4-253674AB00CB}"/>
                </a:ext>
              </a:extLst>
            </p:cNvPr>
            <p:cNvSpPr txBox="1"/>
            <p:nvPr/>
          </p:nvSpPr>
          <p:spPr>
            <a:xfrm>
              <a:off x="6429566" y="5428752"/>
              <a:ext cx="95250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  <a:sym typeface="Arial"/>
                </a:rPr>
                <a:t>Cenário 4</a:t>
              </a:r>
            </a:p>
          </p:txBody>
        </p:sp>
        <p:sp>
          <p:nvSpPr>
            <p:cNvPr id="74" name="CaixaDeTexto 73">
              <a:extLst>
                <a:ext uri="{FF2B5EF4-FFF2-40B4-BE49-F238E27FC236}">
                  <a16:creationId xmlns:a16="http://schemas.microsoft.com/office/drawing/2014/main" id="{3315D420-7A67-2B44-53F2-EF990D1848E6}"/>
                </a:ext>
              </a:extLst>
            </p:cNvPr>
            <p:cNvSpPr txBox="1"/>
            <p:nvPr/>
          </p:nvSpPr>
          <p:spPr>
            <a:xfrm>
              <a:off x="8017016" y="5428752"/>
              <a:ext cx="95250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  <a:sym typeface="Arial"/>
                </a:rPr>
                <a:t>Cenário 5</a:t>
              </a:r>
            </a:p>
          </p:txBody>
        </p:sp>
        <p:sp>
          <p:nvSpPr>
            <p:cNvPr id="75" name="CaixaDeTexto 74">
              <a:extLst>
                <a:ext uri="{FF2B5EF4-FFF2-40B4-BE49-F238E27FC236}">
                  <a16:creationId xmlns:a16="http://schemas.microsoft.com/office/drawing/2014/main" id="{E9FE3A6F-4471-4282-6EF6-56B5575B50CA}"/>
                </a:ext>
              </a:extLst>
            </p:cNvPr>
            <p:cNvSpPr txBox="1"/>
            <p:nvPr/>
          </p:nvSpPr>
          <p:spPr>
            <a:xfrm>
              <a:off x="9604466" y="5428752"/>
              <a:ext cx="95250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  <a:sym typeface="Arial"/>
                </a:rPr>
                <a:t>Cenário 6</a:t>
              </a:r>
            </a:p>
          </p:txBody>
        </p:sp>
        <p:sp>
          <p:nvSpPr>
            <p:cNvPr id="76" name="CaixaDeTexto 75">
              <a:extLst>
                <a:ext uri="{FF2B5EF4-FFF2-40B4-BE49-F238E27FC236}">
                  <a16:creationId xmlns:a16="http://schemas.microsoft.com/office/drawing/2014/main" id="{C19CACA8-ADBC-8D16-3315-02A577794724}"/>
                </a:ext>
              </a:extLst>
            </p:cNvPr>
            <p:cNvSpPr txBox="1"/>
            <p:nvPr/>
          </p:nvSpPr>
          <p:spPr>
            <a:xfrm>
              <a:off x="11191915" y="5428752"/>
              <a:ext cx="95250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  <a:sym typeface="Arial"/>
                </a:rPr>
                <a:t>Cenário 7</a:t>
              </a:r>
            </a:p>
          </p:txBody>
        </p:sp>
        <p:sp>
          <p:nvSpPr>
            <p:cNvPr id="78" name="CaixaDeTexto 77">
              <a:extLst>
                <a:ext uri="{FF2B5EF4-FFF2-40B4-BE49-F238E27FC236}">
                  <a16:creationId xmlns:a16="http://schemas.microsoft.com/office/drawing/2014/main" id="{7EF67EA9-621A-FFB5-4E90-AF2810B7FB74}"/>
                </a:ext>
              </a:extLst>
            </p:cNvPr>
            <p:cNvSpPr txBox="1"/>
            <p:nvPr/>
          </p:nvSpPr>
          <p:spPr>
            <a:xfrm>
              <a:off x="884154" y="1566292"/>
              <a:ext cx="868456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  <a:sym typeface="Arial"/>
                </a:rPr>
                <a:t>R$ 24 MM</a:t>
              </a:r>
            </a:p>
          </p:txBody>
        </p:sp>
        <p:sp>
          <p:nvSpPr>
            <p:cNvPr id="79" name="CaixaDeTexto 78">
              <a:extLst>
                <a:ext uri="{FF2B5EF4-FFF2-40B4-BE49-F238E27FC236}">
                  <a16:creationId xmlns:a16="http://schemas.microsoft.com/office/drawing/2014/main" id="{27E1C9D8-BB11-656A-8791-EAC1515E3190}"/>
                </a:ext>
              </a:extLst>
            </p:cNvPr>
            <p:cNvSpPr txBox="1"/>
            <p:nvPr/>
          </p:nvSpPr>
          <p:spPr>
            <a:xfrm>
              <a:off x="2505130" y="1882615"/>
              <a:ext cx="868456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  <a:sym typeface="Arial"/>
                </a:rPr>
                <a:t>R$ 26 MM</a:t>
              </a:r>
            </a:p>
          </p:txBody>
        </p:sp>
        <p:sp>
          <p:nvSpPr>
            <p:cNvPr id="80" name="CaixaDeTexto 79">
              <a:extLst>
                <a:ext uri="{FF2B5EF4-FFF2-40B4-BE49-F238E27FC236}">
                  <a16:creationId xmlns:a16="http://schemas.microsoft.com/office/drawing/2014/main" id="{8F342593-D2F7-3C42-FCB2-3E8D35C496BF}"/>
                </a:ext>
              </a:extLst>
            </p:cNvPr>
            <p:cNvSpPr txBox="1"/>
            <p:nvPr/>
          </p:nvSpPr>
          <p:spPr>
            <a:xfrm>
              <a:off x="4020231" y="2189447"/>
              <a:ext cx="1053561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  <a:sym typeface="Arial"/>
                </a:rPr>
                <a:t>R$ 51,3 MM</a:t>
              </a:r>
            </a:p>
          </p:txBody>
        </p:sp>
        <p:sp>
          <p:nvSpPr>
            <p:cNvPr id="81" name="CaixaDeTexto 80">
              <a:extLst>
                <a:ext uri="{FF2B5EF4-FFF2-40B4-BE49-F238E27FC236}">
                  <a16:creationId xmlns:a16="http://schemas.microsoft.com/office/drawing/2014/main" id="{1448F854-9E44-F0DC-5BA0-237B92551426}"/>
                </a:ext>
              </a:extLst>
            </p:cNvPr>
            <p:cNvSpPr txBox="1"/>
            <p:nvPr/>
          </p:nvSpPr>
          <p:spPr>
            <a:xfrm>
              <a:off x="5643437" y="2835992"/>
              <a:ext cx="984386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  <a:sym typeface="Arial"/>
                </a:rPr>
                <a:t>R$ 76,6MM</a:t>
              </a:r>
            </a:p>
          </p:txBody>
        </p:sp>
        <p:sp>
          <p:nvSpPr>
            <p:cNvPr id="82" name="CaixaDeTexto 81">
              <a:extLst>
                <a:ext uri="{FF2B5EF4-FFF2-40B4-BE49-F238E27FC236}">
                  <a16:creationId xmlns:a16="http://schemas.microsoft.com/office/drawing/2014/main" id="{0189F3A5-F71F-CB06-BB1C-5858C5198627}"/>
                </a:ext>
              </a:extLst>
            </p:cNvPr>
            <p:cNvSpPr txBox="1"/>
            <p:nvPr/>
          </p:nvSpPr>
          <p:spPr>
            <a:xfrm>
              <a:off x="7226343" y="3742541"/>
              <a:ext cx="930896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  <a:sym typeface="Arial"/>
                </a:rPr>
                <a:t>R$ 4,4 MM</a:t>
              </a:r>
            </a:p>
          </p:txBody>
        </p:sp>
        <p:sp>
          <p:nvSpPr>
            <p:cNvPr id="83" name="CaixaDeTexto 82">
              <a:extLst>
                <a:ext uri="{FF2B5EF4-FFF2-40B4-BE49-F238E27FC236}">
                  <a16:creationId xmlns:a16="http://schemas.microsoft.com/office/drawing/2014/main" id="{78592E93-C958-E0C6-FBEE-A557A3A7A86D}"/>
                </a:ext>
              </a:extLst>
            </p:cNvPr>
            <p:cNvSpPr txBox="1"/>
            <p:nvPr/>
          </p:nvSpPr>
          <p:spPr>
            <a:xfrm>
              <a:off x="8775009" y="3797355"/>
              <a:ext cx="930896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  <a:sym typeface="Arial"/>
                </a:rPr>
                <a:t>R$ 2,8 MM</a:t>
              </a:r>
            </a:p>
          </p:txBody>
        </p:sp>
        <p:sp>
          <p:nvSpPr>
            <p:cNvPr id="84" name="CaixaDeTexto 83">
              <a:extLst>
                <a:ext uri="{FF2B5EF4-FFF2-40B4-BE49-F238E27FC236}">
                  <a16:creationId xmlns:a16="http://schemas.microsoft.com/office/drawing/2014/main" id="{E9867428-A0D4-D0F1-1E15-0E81084C1F8A}"/>
                </a:ext>
              </a:extLst>
            </p:cNvPr>
            <p:cNvSpPr txBox="1"/>
            <p:nvPr/>
          </p:nvSpPr>
          <p:spPr>
            <a:xfrm>
              <a:off x="10419925" y="3835217"/>
              <a:ext cx="868456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  <a:sym typeface="Arial"/>
                </a:rPr>
                <a:t>R$ 35 MM</a:t>
              </a:r>
            </a:p>
          </p:txBody>
        </p:sp>
        <p:grpSp>
          <p:nvGrpSpPr>
            <p:cNvPr id="96" name="Agrupar 95">
              <a:extLst>
                <a:ext uri="{FF2B5EF4-FFF2-40B4-BE49-F238E27FC236}">
                  <a16:creationId xmlns:a16="http://schemas.microsoft.com/office/drawing/2014/main" id="{F5325045-3B3D-0ED9-D374-B941FCD556F3}"/>
                </a:ext>
              </a:extLst>
            </p:cNvPr>
            <p:cNvGrpSpPr/>
            <p:nvPr/>
          </p:nvGrpSpPr>
          <p:grpSpPr>
            <a:xfrm>
              <a:off x="1150862" y="1238901"/>
              <a:ext cx="335039" cy="299853"/>
              <a:chOff x="927713" y="3734973"/>
              <a:chExt cx="745865" cy="657737"/>
            </a:xfrm>
          </p:grpSpPr>
          <p:sp>
            <p:nvSpPr>
              <p:cNvPr id="90" name="Google Shape;1662;p34">
                <a:extLst>
                  <a:ext uri="{FF2B5EF4-FFF2-40B4-BE49-F238E27FC236}">
                    <a16:creationId xmlns:a16="http://schemas.microsoft.com/office/drawing/2014/main" id="{D24F1CCE-01F9-8224-4F80-5521C087C506}"/>
                  </a:ext>
                </a:extLst>
              </p:cNvPr>
              <p:cNvSpPr/>
              <p:nvPr/>
            </p:nvSpPr>
            <p:spPr>
              <a:xfrm>
                <a:off x="927713" y="3941147"/>
                <a:ext cx="494085" cy="451563"/>
              </a:xfrm>
              <a:custGeom>
                <a:avLst/>
                <a:gdLst/>
                <a:ahLst/>
                <a:cxnLst/>
                <a:rect l="l" t="t" r="r" b="b"/>
                <a:pathLst>
                  <a:path w="13038" h="12609" extrusionOk="0">
                    <a:moveTo>
                      <a:pt x="6677" y="1"/>
                    </a:moveTo>
                    <a:cubicBezTo>
                      <a:pt x="5339" y="1"/>
                      <a:pt x="4002" y="397"/>
                      <a:pt x="2906" y="1153"/>
                    </a:cubicBezTo>
                    <a:cubicBezTo>
                      <a:pt x="2715" y="1308"/>
                      <a:pt x="2513" y="1439"/>
                      <a:pt x="2334" y="1617"/>
                    </a:cubicBezTo>
                    <a:cubicBezTo>
                      <a:pt x="1465" y="2391"/>
                      <a:pt x="834" y="3415"/>
                      <a:pt x="500" y="4522"/>
                    </a:cubicBezTo>
                    <a:cubicBezTo>
                      <a:pt x="0" y="6177"/>
                      <a:pt x="227" y="8047"/>
                      <a:pt x="1120" y="9535"/>
                    </a:cubicBezTo>
                    <a:cubicBezTo>
                      <a:pt x="1929" y="10904"/>
                      <a:pt x="3275" y="11928"/>
                      <a:pt x="4799" y="12357"/>
                    </a:cubicBezTo>
                    <a:cubicBezTo>
                      <a:pt x="5357" y="12519"/>
                      <a:pt x="5938" y="12609"/>
                      <a:pt x="6519" y="12609"/>
                    </a:cubicBezTo>
                    <a:cubicBezTo>
                      <a:pt x="6792" y="12609"/>
                      <a:pt x="7064" y="12589"/>
                      <a:pt x="7335" y="12547"/>
                    </a:cubicBezTo>
                    <a:cubicBezTo>
                      <a:pt x="8811" y="12321"/>
                      <a:pt x="10216" y="11630"/>
                      <a:pt x="11264" y="10547"/>
                    </a:cubicBezTo>
                    <a:cubicBezTo>
                      <a:pt x="11371" y="10440"/>
                      <a:pt x="11478" y="10321"/>
                      <a:pt x="11573" y="10202"/>
                    </a:cubicBezTo>
                    <a:cubicBezTo>
                      <a:pt x="11669" y="10083"/>
                      <a:pt x="11776" y="9975"/>
                      <a:pt x="11871" y="9868"/>
                    </a:cubicBezTo>
                    <a:cubicBezTo>
                      <a:pt x="12633" y="9082"/>
                      <a:pt x="13038" y="7963"/>
                      <a:pt x="12907" y="6892"/>
                    </a:cubicBezTo>
                    <a:cubicBezTo>
                      <a:pt x="12907" y="6856"/>
                      <a:pt x="12907" y="6820"/>
                      <a:pt x="12907" y="6796"/>
                    </a:cubicBezTo>
                    <a:cubicBezTo>
                      <a:pt x="12895" y="6570"/>
                      <a:pt x="12859" y="6368"/>
                      <a:pt x="12728" y="6332"/>
                    </a:cubicBezTo>
                    <a:cubicBezTo>
                      <a:pt x="12715" y="6329"/>
                      <a:pt x="12702" y="6328"/>
                      <a:pt x="12688" y="6328"/>
                    </a:cubicBezTo>
                    <a:cubicBezTo>
                      <a:pt x="12595" y="6328"/>
                      <a:pt x="12505" y="6402"/>
                      <a:pt x="12442" y="6558"/>
                    </a:cubicBezTo>
                    <a:cubicBezTo>
                      <a:pt x="12395" y="6677"/>
                      <a:pt x="12347" y="6796"/>
                      <a:pt x="12311" y="6915"/>
                    </a:cubicBezTo>
                    <a:cubicBezTo>
                      <a:pt x="12252" y="7046"/>
                      <a:pt x="12204" y="7166"/>
                      <a:pt x="12157" y="7285"/>
                    </a:cubicBezTo>
                    <a:cubicBezTo>
                      <a:pt x="11859" y="8058"/>
                      <a:pt x="11538" y="8832"/>
                      <a:pt x="10930" y="9606"/>
                    </a:cubicBezTo>
                    <a:cubicBezTo>
                      <a:pt x="10537" y="10166"/>
                      <a:pt x="9894" y="10678"/>
                      <a:pt x="9192" y="11118"/>
                    </a:cubicBezTo>
                    <a:cubicBezTo>
                      <a:pt x="8397" y="11616"/>
                      <a:pt x="7456" y="11854"/>
                      <a:pt x="6512" y="11854"/>
                    </a:cubicBezTo>
                    <a:cubicBezTo>
                      <a:pt x="6055" y="11854"/>
                      <a:pt x="5598" y="11798"/>
                      <a:pt x="5156" y="11690"/>
                    </a:cubicBezTo>
                    <a:cubicBezTo>
                      <a:pt x="4680" y="11595"/>
                      <a:pt x="4239" y="11404"/>
                      <a:pt x="3798" y="11178"/>
                    </a:cubicBezTo>
                    <a:cubicBezTo>
                      <a:pt x="2501" y="10475"/>
                      <a:pt x="1501" y="9213"/>
                      <a:pt x="1084" y="7785"/>
                    </a:cubicBezTo>
                    <a:cubicBezTo>
                      <a:pt x="679" y="6380"/>
                      <a:pt x="798" y="4784"/>
                      <a:pt x="1524" y="3451"/>
                    </a:cubicBezTo>
                    <a:cubicBezTo>
                      <a:pt x="1893" y="2760"/>
                      <a:pt x="2429" y="2165"/>
                      <a:pt x="3060" y="1689"/>
                    </a:cubicBezTo>
                    <a:cubicBezTo>
                      <a:pt x="3739" y="1165"/>
                      <a:pt x="4537" y="748"/>
                      <a:pt x="5406" y="558"/>
                    </a:cubicBezTo>
                    <a:cubicBezTo>
                      <a:pt x="5799" y="470"/>
                      <a:pt x="6204" y="425"/>
                      <a:pt x="6610" y="425"/>
                    </a:cubicBezTo>
                    <a:cubicBezTo>
                      <a:pt x="7091" y="425"/>
                      <a:pt x="7573" y="488"/>
                      <a:pt x="8037" y="617"/>
                    </a:cubicBezTo>
                    <a:cubicBezTo>
                      <a:pt x="8668" y="808"/>
                      <a:pt x="9299" y="1034"/>
                      <a:pt x="9859" y="1391"/>
                    </a:cubicBezTo>
                    <a:cubicBezTo>
                      <a:pt x="10871" y="2058"/>
                      <a:pt x="11704" y="3034"/>
                      <a:pt x="12169" y="4177"/>
                    </a:cubicBezTo>
                    <a:cubicBezTo>
                      <a:pt x="12419" y="4749"/>
                      <a:pt x="12573" y="5356"/>
                      <a:pt x="12645" y="5975"/>
                    </a:cubicBezTo>
                    <a:cubicBezTo>
                      <a:pt x="12657" y="6082"/>
                      <a:pt x="12704" y="6189"/>
                      <a:pt x="12728" y="6296"/>
                    </a:cubicBezTo>
                    <a:cubicBezTo>
                      <a:pt x="12740" y="6308"/>
                      <a:pt x="12764" y="6332"/>
                      <a:pt x="12776" y="6332"/>
                    </a:cubicBezTo>
                    <a:cubicBezTo>
                      <a:pt x="12800" y="6308"/>
                      <a:pt x="12835" y="6296"/>
                      <a:pt x="12835" y="6261"/>
                    </a:cubicBezTo>
                    <a:cubicBezTo>
                      <a:pt x="12847" y="6106"/>
                      <a:pt x="12859" y="5951"/>
                      <a:pt x="12847" y="5808"/>
                    </a:cubicBezTo>
                    <a:cubicBezTo>
                      <a:pt x="12835" y="5558"/>
                      <a:pt x="12776" y="5320"/>
                      <a:pt x="12740" y="5070"/>
                    </a:cubicBezTo>
                    <a:cubicBezTo>
                      <a:pt x="12669" y="4832"/>
                      <a:pt x="12609" y="4594"/>
                      <a:pt x="12538" y="4368"/>
                    </a:cubicBezTo>
                    <a:cubicBezTo>
                      <a:pt x="12097" y="2975"/>
                      <a:pt x="11168" y="1760"/>
                      <a:pt x="9942" y="962"/>
                    </a:cubicBezTo>
                    <a:cubicBezTo>
                      <a:pt x="9275" y="534"/>
                      <a:pt x="8513" y="212"/>
                      <a:pt x="7716" y="81"/>
                    </a:cubicBezTo>
                    <a:cubicBezTo>
                      <a:pt x="7372" y="27"/>
                      <a:pt x="7025" y="1"/>
                      <a:pt x="6677" y="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1663;p34">
                <a:extLst>
                  <a:ext uri="{FF2B5EF4-FFF2-40B4-BE49-F238E27FC236}">
                    <a16:creationId xmlns:a16="http://schemas.microsoft.com/office/drawing/2014/main" id="{0AFDD796-07C1-B932-C7A2-42D8328C3A23}"/>
                  </a:ext>
                </a:extLst>
              </p:cNvPr>
              <p:cNvSpPr/>
              <p:nvPr/>
            </p:nvSpPr>
            <p:spPr>
              <a:xfrm>
                <a:off x="1109992" y="4057932"/>
                <a:ext cx="134037" cy="208466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5821" extrusionOk="0">
                    <a:moveTo>
                      <a:pt x="1852" y="0"/>
                    </a:moveTo>
                    <a:cubicBezTo>
                      <a:pt x="1778" y="0"/>
                      <a:pt x="1704" y="4"/>
                      <a:pt x="1632" y="11"/>
                    </a:cubicBezTo>
                    <a:cubicBezTo>
                      <a:pt x="1346" y="47"/>
                      <a:pt x="1072" y="130"/>
                      <a:pt x="834" y="297"/>
                    </a:cubicBezTo>
                    <a:cubicBezTo>
                      <a:pt x="584" y="476"/>
                      <a:pt x="382" y="726"/>
                      <a:pt x="298" y="1023"/>
                    </a:cubicBezTo>
                    <a:cubicBezTo>
                      <a:pt x="191" y="1297"/>
                      <a:pt x="179" y="1630"/>
                      <a:pt x="310" y="1916"/>
                    </a:cubicBezTo>
                    <a:cubicBezTo>
                      <a:pt x="346" y="2000"/>
                      <a:pt x="393" y="2083"/>
                      <a:pt x="441" y="2142"/>
                    </a:cubicBezTo>
                    <a:cubicBezTo>
                      <a:pt x="691" y="2488"/>
                      <a:pt x="1048" y="2678"/>
                      <a:pt x="1370" y="2881"/>
                    </a:cubicBezTo>
                    <a:cubicBezTo>
                      <a:pt x="1620" y="3023"/>
                      <a:pt x="1882" y="3143"/>
                      <a:pt x="2108" y="3297"/>
                    </a:cubicBezTo>
                    <a:cubicBezTo>
                      <a:pt x="2346" y="3440"/>
                      <a:pt x="2584" y="3595"/>
                      <a:pt x="2775" y="3785"/>
                    </a:cubicBezTo>
                    <a:cubicBezTo>
                      <a:pt x="2953" y="3952"/>
                      <a:pt x="3084" y="4155"/>
                      <a:pt x="3132" y="4381"/>
                    </a:cubicBezTo>
                    <a:cubicBezTo>
                      <a:pt x="3179" y="4595"/>
                      <a:pt x="3120" y="4821"/>
                      <a:pt x="2965" y="5000"/>
                    </a:cubicBezTo>
                    <a:cubicBezTo>
                      <a:pt x="2810" y="5190"/>
                      <a:pt x="2572" y="5321"/>
                      <a:pt x="2334" y="5393"/>
                    </a:cubicBezTo>
                    <a:cubicBezTo>
                      <a:pt x="2216" y="5432"/>
                      <a:pt x="2091" y="5450"/>
                      <a:pt x="1964" y="5450"/>
                    </a:cubicBezTo>
                    <a:cubicBezTo>
                      <a:pt x="1861" y="5450"/>
                      <a:pt x="1757" y="5438"/>
                      <a:pt x="1655" y="5417"/>
                    </a:cubicBezTo>
                    <a:cubicBezTo>
                      <a:pt x="1429" y="5369"/>
                      <a:pt x="1203" y="5298"/>
                      <a:pt x="1001" y="5190"/>
                    </a:cubicBezTo>
                    <a:cubicBezTo>
                      <a:pt x="917" y="5143"/>
                      <a:pt x="834" y="5107"/>
                      <a:pt x="774" y="5036"/>
                    </a:cubicBezTo>
                    <a:cubicBezTo>
                      <a:pt x="679" y="4917"/>
                      <a:pt x="584" y="4809"/>
                      <a:pt x="512" y="4714"/>
                    </a:cubicBezTo>
                    <a:cubicBezTo>
                      <a:pt x="441" y="4607"/>
                      <a:pt x="382" y="4524"/>
                      <a:pt x="322" y="4405"/>
                    </a:cubicBezTo>
                    <a:cubicBezTo>
                      <a:pt x="322" y="4393"/>
                      <a:pt x="322" y="4381"/>
                      <a:pt x="322" y="4381"/>
                    </a:cubicBezTo>
                    <a:cubicBezTo>
                      <a:pt x="310" y="4321"/>
                      <a:pt x="286" y="4274"/>
                      <a:pt x="227" y="4250"/>
                    </a:cubicBezTo>
                    <a:cubicBezTo>
                      <a:pt x="209" y="4243"/>
                      <a:pt x="192" y="4239"/>
                      <a:pt x="176" y="4239"/>
                    </a:cubicBezTo>
                    <a:cubicBezTo>
                      <a:pt x="139" y="4239"/>
                      <a:pt x="109" y="4260"/>
                      <a:pt x="84" y="4309"/>
                    </a:cubicBezTo>
                    <a:cubicBezTo>
                      <a:pt x="36" y="4393"/>
                      <a:pt x="12" y="4500"/>
                      <a:pt x="1" y="4607"/>
                    </a:cubicBezTo>
                    <a:cubicBezTo>
                      <a:pt x="12" y="4786"/>
                      <a:pt x="84" y="4964"/>
                      <a:pt x="203" y="5119"/>
                    </a:cubicBezTo>
                    <a:cubicBezTo>
                      <a:pt x="322" y="5274"/>
                      <a:pt x="477" y="5393"/>
                      <a:pt x="655" y="5488"/>
                    </a:cubicBezTo>
                    <a:cubicBezTo>
                      <a:pt x="905" y="5619"/>
                      <a:pt x="1203" y="5762"/>
                      <a:pt x="1548" y="5798"/>
                    </a:cubicBezTo>
                    <a:cubicBezTo>
                      <a:pt x="1657" y="5812"/>
                      <a:pt x="1771" y="5820"/>
                      <a:pt x="1887" y="5820"/>
                    </a:cubicBezTo>
                    <a:cubicBezTo>
                      <a:pt x="2065" y="5820"/>
                      <a:pt x="2249" y="5800"/>
                      <a:pt x="2429" y="5750"/>
                    </a:cubicBezTo>
                    <a:cubicBezTo>
                      <a:pt x="2715" y="5679"/>
                      <a:pt x="2989" y="5524"/>
                      <a:pt x="3203" y="5298"/>
                    </a:cubicBezTo>
                    <a:cubicBezTo>
                      <a:pt x="3358" y="5131"/>
                      <a:pt x="3465" y="4917"/>
                      <a:pt x="3501" y="4690"/>
                    </a:cubicBezTo>
                    <a:cubicBezTo>
                      <a:pt x="3537" y="4333"/>
                      <a:pt x="3406" y="3988"/>
                      <a:pt x="3203" y="3750"/>
                    </a:cubicBezTo>
                    <a:cubicBezTo>
                      <a:pt x="3013" y="3500"/>
                      <a:pt x="2763" y="3321"/>
                      <a:pt x="2537" y="3178"/>
                    </a:cubicBezTo>
                    <a:cubicBezTo>
                      <a:pt x="2060" y="2857"/>
                      <a:pt x="1548" y="2690"/>
                      <a:pt x="1108" y="2404"/>
                    </a:cubicBezTo>
                    <a:cubicBezTo>
                      <a:pt x="893" y="2261"/>
                      <a:pt x="691" y="2083"/>
                      <a:pt x="572" y="1869"/>
                    </a:cubicBezTo>
                    <a:cubicBezTo>
                      <a:pt x="298" y="1404"/>
                      <a:pt x="512" y="654"/>
                      <a:pt x="1072" y="416"/>
                    </a:cubicBezTo>
                    <a:cubicBezTo>
                      <a:pt x="1274" y="321"/>
                      <a:pt x="1477" y="237"/>
                      <a:pt x="1703" y="214"/>
                    </a:cubicBezTo>
                    <a:cubicBezTo>
                      <a:pt x="1784" y="204"/>
                      <a:pt x="1867" y="199"/>
                      <a:pt x="1950" y="199"/>
                    </a:cubicBezTo>
                    <a:cubicBezTo>
                      <a:pt x="2284" y="199"/>
                      <a:pt x="2625" y="283"/>
                      <a:pt x="2882" y="511"/>
                    </a:cubicBezTo>
                    <a:cubicBezTo>
                      <a:pt x="3037" y="654"/>
                      <a:pt x="3168" y="833"/>
                      <a:pt x="3227" y="1047"/>
                    </a:cubicBezTo>
                    <a:cubicBezTo>
                      <a:pt x="3239" y="1083"/>
                      <a:pt x="3263" y="1118"/>
                      <a:pt x="3287" y="1166"/>
                    </a:cubicBezTo>
                    <a:cubicBezTo>
                      <a:pt x="3287" y="1166"/>
                      <a:pt x="3299" y="1178"/>
                      <a:pt x="3299" y="1178"/>
                    </a:cubicBezTo>
                    <a:cubicBezTo>
                      <a:pt x="3310" y="1166"/>
                      <a:pt x="3334" y="1154"/>
                      <a:pt x="3334" y="1142"/>
                    </a:cubicBezTo>
                    <a:cubicBezTo>
                      <a:pt x="3334" y="1083"/>
                      <a:pt x="3334" y="1023"/>
                      <a:pt x="3322" y="976"/>
                    </a:cubicBezTo>
                    <a:cubicBezTo>
                      <a:pt x="3275" y="785"/>
                      <a:pt x="3168" y="630"/>
                      <a:pt x="3049" y="499"/>
                    </a:cubicBezTo>
                    <a:cubicBezTo>
                      <a:pt x="2882" y="297"/>
                      <a:pt x="2644" y="142"/>
                      <a:pt x="2394" y="83"/>
                    </a:cubicBezTo>
                    <a:cubicBezTo>
                      <a:pt x="2216" y="24"/>
                      <a:pt x="2033" y="0"/>
                      <a:pt x="1852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1664;p34">
                <a:extLst>
                  <a:ext uri="{FF2B5EF4-FFF2-40B4-BE49-F238E27FC236}">
                    <a16:creationId xmlns:a16="http://schemas.microsoft.com/office/drawing/2014/main" id="{C0738483-D792-F075-2204-BD9F5BC20963}"/>
                  </a:ext>
                </a:extLst>
              </p:cNvPr>
              <p:cNvSpPr/>
              <p:nvPr/>
            </p:nvSpPr>
            <p:spPr>
              <a:xfrm>
                <a:off x="1169564" y="4036839"/>
                <a:ext cx="22586" cy="262006"/>
              </a:xfrm>
              <a:custGeom>
                <a:avLst/>
                <a:gdLst/>
                <a:ahLst/>
                <a:cxnLst/>
                <a:rect l="l" t="t" r="r" b="b"/>
                <a:pathLst>
                  <a:path w="596" h="7316" extrusionOk="0">
                    <a:moveTo>
                      <a:pt x="339" y="0"/>
                    </a:moveTo>
                    <a:cubicBezTo>
                      <a:pt x="299" y="0"/>
                      <a:pt x="265" y="14"/>
                      <a:pt x="238" y="41"/>
                    </a:cubicBezTo>
                    <a:cubicBezTo>
                      <a:pt x="203" y="88"/>
                      <a:pt x="167" y="148"/>
                      <a:pt x="143" y="195"/>
                    </a:cubicBezTo>
                    <a:cubicBezTo>
                      <a:pt x="60" y="362"/>
                      <a:pt x="36" y="541"/>
                      <a:pt x="36" y="743"/>
                    </a:cubicBezTo>
                    <a:cubicBezTo>
                      <a:pt x="36" y="886"/>
                      <a:pt x="0" y="1053"/>
                      <a:pt x="12" y="1231"/>
                    </a:cubicBezTo>
                    <a:cubicBezTo>
                      <a:pt x="48" y="1529"/>
                      <a:pt x="36" y="1827"/>
                      <a:pt x="36" y="2112"/>
                    </a:cubicBezTo>
                    <a:cubicBezTo>
                      <a:pt x="36" y="2219"/>
                      <a:pt x="48" y="2315"/>
                      <a:pt x="48" y="2422"/>
                    </a:cubicBezTo>
                    <a:cubicBezTo>
                      <a:pt x="60" y="2731"/>
                      <a:pt x="60" y="3041"/>
                      <a:pt x="72" y="3351"/>
                    </a:cubicBezTo>
                    <a:cubicBezTo>
                      <a:pt x="95" y="3660"/>
                      <a:pt x="131" y="3958"/>
                      <a:pt x="143" y="4267"/>
                    </a:cubicBezTo>
                    <a:cubicBezTo>
                      <a:pt x="155" y="4422"/>
                      <a:pt x="155" y="4589"/>
                      <a:pt x="167" y="4744"/>
                    </a:cubicBezTo>
                    <a:cubicBezTo>
                      <a:pt x="179" y="5089"/>
                      <a:pt x="250" y="5446"/>
                      <a:pt x="226" y="5791"/>
                    </a:cubicBezTo>
                    <a:cubicBezTo>
                      <a:pt x="226" y="5922"/>
                      <a:pt x="250" y="6053"/>
                      <a:pt x="250" y="6184"/>
                    </a:cubicBezTo>
                    <a:cubicBezTo>
                      <a:pt x="274" y="6422"/>
                      <a:pt x="286" y="6660"/>
                      <a:pt x="298" y="6887"/>
                    </a:cubicBezTo>
                    <a:cubicBezTo>
                      <a:pt x="310" y="7006"/>
                      <a:pt x="334" y="7125"/>
                      <a:pt x="345" y="7244"/>
                    </a:cubicBezTo>
                    <a:cubicBezTo>
                      <a:pt x="357" y="7268"/>
                      <a:pt x="369" y="7291"/>
                      <a:pt x="381" y="7303"/>
                    </a:cubicBezTo>
                    <a:cubicBezTo>
                      <a:pt x="393" y="7315"/>
                      <a:pt x="393" y="7315"/>
                      <a:pt x="405" y="7315"/>
                    </a:cubicBezTo>
                    <a:cubicBezTo>
                      <a:pt x="417" y="7315"/>
                      <a:pt x="441" y="7303"/>
                      <a:pt x="441" y="7303"/>
                    </a:cubicBezTo>
                    <a:cubicBezTo>
                      <a:pt x="453" y="7280"/>
                      <a:pt x="453" y="7244"/>
                      <a:pt x="453" y="7220"/>
                    </a:cubicBezTo>
                    <a:cubicBezTo>
                      <a:pt x="453" y="7125"/>
                      <a:pt x="441" y="7041"/>
                      <a:pt x="441" y="6946"/>
                    </a:cubicBezTo>
                    <a:cubicBezTo>
                      <a:pt x="441" y="6684"/>
                      <a:pt x="453" y="6410"/>
                      <a:pt x="453" y="6148"/>
                    </a:cubicBezTo>
                    <a:cubicBezTo>
                      <a:pt x="464" y="6006"/>
                      <a:pt x="464" y="5851"/>
                      <a:pt x="453" y="5708"/>
                    </a:cubicBezTo>
                    <a:cubicBezTo>
                      <a:pt x="417" y="5398"/>
                      <a:pt x="417" y="5089"/>
                      <a:pt x="417" y="4779"/>
                    </a:cubicBezTo>
                    <a:cubicBezTo>
                      <a:pt x="429" y="4732"/>
                      <a:pt x="417" y="4684"/>
                      <a:pt x="417" y="4648"/>
                    </a:cubicBezTo>
                    <a:cubicBezTo>
                      <a:pt x="417" y="4434"/>
                      <a:pt x="405" y="4208"/>
                      <a:pt x="405" y="3993"/>
                    </a:cubicBezTo>
                    <a:cubicBezTo>
                      <a:pt x="405" y="3672"/>
                      <a:pt x="405" y="3351"/>
                      <a:pt x="405" y="3029"/>
                    </a:cubicBezTo>
                    <a:cubicBezTo>
                      <a:pt x="405" y="2743"/>
                      <a:pt x="405" y="2446"/>
                      <a:pt x="405" y="2148"/>
                    </a:cubicBezTo>
                    <a:cubicBezTo>
                      <a:pt x="405" y="1993"/>
                      <a:pt x="417" y="1838"/>
                      <a:pt x="405" y="1672"/>
                    </a:cubicBezTo>
                    <a:cubicBezTo>
                      <a:pt x="393" y="1398"/>
                      <a:pt x="417" y="1124"/>
                      <a:pt x="453" y="850"/>
                    </a:cubicBezTo>
                    <a:cubicBezTo>
                      <a:pt x="453" y="791"/>
                      <a:pt x="464" y="731"/>
                      <a:pt x="488" y="684"/>
                    </a:cubicBezTo>
                    <a:cubicBezTo>
                      <a:pt x="595" y="481"/>
                      <a:pt x="595" y="291"/>
                      <a:pt x="488" y="100"/>
                    </a:cubicBezTo>
                    <a:cubicBezTo>
                      <a:pt x="488" y="100"/>
                      <a:pt x="488" y="88"/>
                      <a:pt x="488" y="88"/>
                    </a:cubicBezTo>
                    <a:cubicBezTo>
                      <a:pt x="476" y="41"/>
                      <a:pt x="453" y="5"/>
                      <a:pt x="381" y="5"/>
                    </a:cubicBezTo>
                    <a:cubicBezTo>
                      <a:pt x="366" y="2"/>
                      <a:pt x="352" y="0"/>
                      <a:pt x="339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1665;p34">
                <a:extLst>
                  <a:ext uri="{FF2B5EF4-FFF2-40B4-BE49-F238E27FC236}">
                    <a16:creationId xmlns:a16="http://schemas.microsoft.com/office/drawing/2014/main" id="{4F5BB129-3CC2-EEC7-260E-B85057C8B9A2}"/>
                  </a:ext>
                </a:extLst>
              </p:cNvPr>
              <p:cNvSpPr/>
              <p:nvPr/>
            </p:nvSpPr>
            <p:spPr>
              <a:xfrm>
                <a:off x="1187148" y="3734973"/>
                <a:ext cx="486430" cy="452100"/>
              </a:xfrm>
              <a:custGeom>
                <a:avLst/>
                <a:gdLst/>
                <a:ahLst/>
                <a:cxnLst/>
                <a:rect l="l" t="t" r="r" b="b"/>
                <a:pathLst>
                  <a:path w="12836" h="12624" extrusionOk="0">
                    <a:moveTo>
                      <a:pt x="6494" y="0"/>
                    </a:moveTo>
                    <a:cubicBezTo>
                      <a:pt x="6250" y="0"/>
                      <a:pt x="6005" y="14"/>
                      <a:pt x="5763" y="40"/>
                    </a:cubicBezTo>
                    <a:cubicBezTo>
                      <a:pt x="5108" y="111"/>
                      <a:pt x="4465" y="290"/>
                      <a:pt x="3882" y="576"/>
                    </a:cubicBezTo>
                    <a:cubicBezTo>
                      <a:pt x="2858" y="1088"/>
                      <a:pt x="1941" y="1802"/>
                      <a:pt x="1239" y="2731"/>
                    </a:cubicBezTo>
                    <a:cubicBezTo>
                      <a:pt x="1096" y="2921"/>
                      <a:pt x="953" y="3124"/>
                      <a:pt x="822" y="3302"/>
                    </a:cubicBezTo>
                    <a:cubicBezTo>
                      <a:pt x="251" y="3933"/>
                      <a:pt x="0" y="4791"/>
                      <a:pt x="120" y="5624"/>
                    </a:cubicBezTo>
                    <a:cubicBezTo>
                      <a:pt x="131" y="5648"/>
                      <a:pt x="131" y="5672"/>
                      <a:pt x="131" y="5695"/>
                    </a:cubicBezTo>
                    <a:cubicBezTo>
                      <a:pt x="143" y="5874"/>
                      <a:pt x="167" y="6017"/>
                      <a:pt x="298" y="6053"/>
                    </a:cubicBezTo>
                    <a:cubicBezTo>
                      <a:pt x="316" y="6057"/>
                      <a:pt x="334" y="6059"/>
                      <a:pt x="352" y="6059"/>
                    </a:cubicBezTo>
                    <a:cubicBezTo>
                      <a:pt x="443" y="6059"/>
                      <a:pt x="536" y="6007"/>
                      <a:pt x="596" y="5898"/>
                    </a:cubicBezTo>
                    <a:cubicBezTo>
                      <a:pt x="691" y="5719"/>
                      <a:pt x="762" y="5529"/>
                      <a:pt x="858" y="5338"/>
                    </a:cubicBezTo>
                    <a:cubicBezTo>
                      <a:pt x="1120" y="4743"/>
                      <a:pt x="1346" y="4160"/>
                      <a:pt x="1739" y="3517"/>
                    </a:cubicBezTo>
                    <a:cubicBezTo>
                      <a:pt x="2001" y="3052"/>
                      <a:pt x="2441" y="2612"/>
                      <a:pt x="2882" y="2159"/>
                    </a:cubicBezTo>
                    <a:cubicBezTo>
                      <a:pt x="3060" y="1969"/>
                      <a:pt x="3287" y="1814"/>
                      <a:pt x="3489" y="1647"/>
                    </a:cubicBezTo>
                    <a:cubicBezTo>
                      <a:pt x="3715" y="1504"/>
                      <a:pt x="3941" y="1362"/>
                      <a:pt x="4191" y="1254"/>
                    </a:cubicBezTo>
                    <a:cubicBezTo>
                      <a:pt x="4680" y="1028"/>
                      <a:pt x="5192" y="873"/>
                      <a:pt x="5727" y="802"/>
                    </a:cubicBezTo>
                    <a:cubicBezTo>
                      <a:pt x="5906" y="754"/>
                      <a:pt x="6085" y="742"/>
                      <a:pt x="6275" y="731"/>
                    </a:cubicBezTo>
                    <a:cubicBezTo>
                      <a:pt x="6370" y="725"/>
                      <a:pt x="6463" y="722"/>
                      <a:pt x="6555" y="722"/>
                    </a:cubicBezTo>
                    <a:cubicBezTo>
                      <a:pt x="6647" y="722"/>
                      <a:pt x="6739" y="725"/>
                      <a:pt x="6835" y="731"/>
                    </a:cubicBezTo>
                    <a:cubicBezTo>
                      <a:pt x="7406" y="754"/>
                      <a:pt x="7966" y="850"/>
                      <a:pt x="8502" y="1052"/>
                    </a:cubicBezTo>
                    <a:cubicBezTo>
                      <a:pt x="9037" y="1254"/>
                      <a:pt x="9549" y="1516"/>
                      <a:pt x="10002" y="1874"/>
                    </a:cubicBezTo>
                    <a:cubicBezTo>
                      <a:pt x="10454" y="2219"/>
                      <a:pt x="10871" y="2612"/>
                      <a:pt x="11216" y="3064"/>
                    </a:cubicBezTo>
                    <a:cubicBezTo>
                      <a:pt x="11550" y="3528"/>
                      <a:pt x="11823" y="4029"/>
                      <a:pt x="12026" y="4576"/>
                    </a:cubicBezTo>
                    <a:cubicBezTo>
                      <a:pt x="12216" y="5148"/>
                      <a:pt x="12288" y="5743"/>
                      <a:pt x="12300" y="6350"/>
                    </a:cubicBezTo>
                    <a:cubicBezTo>
                      <a:pt x="12323" y="7672"/>
                      <a:pt x="11942" y="9065"/>
                      <a:pt x="11026" y="10101"/>
                    </a:cubicBezTo>
                    <a:cubicBezTo>
                      <a:pt x="10680" y="10482"/>
                      <a:pt x="10335" y="10851"/>
                      <a:pt x="9930" y="11160"/>
                    </a:cubicBezTo>
                    <a:cubicBezTo>
                      <a:pt x="9192" y="11732"/>
                      <a:pt x="8299" y="12089"/>
                      <a:pt x="7370" y="12268"/>
                    </a:cubicBezTo>
                    <a:cubicBezTo>
                      <a:pt x="6963" y="12351"/>
                      <a:pt x="6547" y="12389"/>
                      <a:pt x="6121" y="12389"/>
                    </a:cubicBezTo>
                    <a:cubicBezTo>
                      <a:pt x="6062" y="12389"/>
                      <a:pt x="6002" y="12388"/>
                      <a:pt x="5942" y="12387"/>
                    </a:cubicBezTo>
                    <a:cubicBezTo>
                      <a:pt x="5858" y="12387"/>
                      <a:pt x="5775" y="12422"/>
                      <a:pt x="5692" y="12434"/>
                    </a:cubicBezTo>
                    <a:cubicBezTo>
                      <a:pt x="5680" y="12446"/>
                      <a:pt x="5656" y="12458"/>
                      <a:pt x="5656" y="12470"/>
                    </a:cubicBezTo>
                    <a:cubicBezTo>
                      <a:pt x="5668" y="12494"/>
                      <a:pt x="5680" y="12542"/>
                      <a:pt x="5704" y="12553"/>
                    </a:cubicBezTo>
                    <a:cubicBezTo>
                      <a:pt x="5811" y="12577"/>
                      <a:pt x="5930" y="12601"/>
                      <a:pt x="6049" y="12601"/>
                    </a:cubicBezTo>
                    <a:cubicBezTo>
                      <a:pt x="6172" y="12609"/>
                      <a:pt x="6301" y="12623"/>
                      <a:pt x="6432" y="12623"/>
                    </a:cubicBezTo>
                    <a:cubicBezTo>
                      <a:pt x="6490" y="12623"/>
                      <a:pt x="6549" y="12620"/>
                      <a:pt x="6608" y="12613"/>
                    </a:cubicBezTo>
                    <a:lnTo>
                      <a:pt x="7180" y="12577"/>
                    </a:lnTo>
                    <a:cubicBezTo>
                      <a:pt x="8275" y="12458"/>
                      <a:pt x="9371" y="12089"/>
                      <a:pt x="10264" y="11422"/>
                    </a:cubicBezTo>
                    <a:cubicBezTo>
                      <a:pt x="10776" y="11065"/>
                      <a:pt x="11228" y="10625"/>
                      <a:pt x="11573" y="10125"/>
                    </a:cubicBezTo>
                    <a:cubicBezTo>
                      <a:pt x="11954" y="9589"/>
                      <a:pt x="12240" y="9005"/>
                      <a:pt x="12454" y="8398"/>
                    </a:cubicBezTo>
                    <a:cubicBezTo>
                      <a:pt x="12657" y="7791"/>
                      <a:pt x="12788" y="7160"/>
                      <a:pt x="12812" y="6505"/>
                    </a:cubicBezTo>
                    <a:cubicBezTo>
                      <a:pt x="12835" y="6326"/>
                      <a:pt x="12824" y="6136"/>
                      <a:pt x="12800" y="5945"/>
                    </a:cubicBezTo>
                    <a:cubicBezTo>
                      <a:pt x="12752" y="5064"/>
                      <a:pt x="12502" y="4183"/>
                      <a:pt x="12097" y="3398"/>
                    </a:cubicBezTo>
                    <a:cubicBezTo>
                      <a:pt x="11788" y="2814"/>
                      <a:pt x="11395" y="2266"/>
                      <a:pt x="10919" y="1802"/>
                    </a:cubicBezTo>
                    <a:cubicBezTo>
                      <a:pt x="10442" y="1326"/>
                      <a:pt x="9895" y="945"/>
                      <a:pt x="9299" y="647"/>
                    </a:cubicBezTo>
                    <a:cubicBezTo>
                      <a:pt x="8434" y="210"/>
                      <a:pt x="7463" y="0"/>
                      <a:pt x="6494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1666;p34">
                <a:extLst>
                  <a:ext uri="{FF2B5EF4-FFF2-40B4-BE49-F238E27FC236}">
                    <a16:creationId xmlns:a16="http://schemas.microsoft.com/office/drawing/2014/main" id="{2EDB1171-6ED9-66E0-9CD8-DAF5C56D51E6}"/>
                  </a:ext>
                </a:extLst>
              </p:cNvPr>
              <p:cNvSpPr/>
              <p:nvPr/>
            </p:nvSpPr>
            <p:spPr>
              <a:xfrm>
                <a:off x="1370336" y="3849431"/>
                <a:ext cx="134037" cy="208573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5824" extrusionOk="0">
                    <a:moveTo>
                      <a:pt x="1840" y="0"/>
                    </a:moveTo>
                    <a:cubicBezTo>
                      <a:pt x="1766" y="0"/>
                      <a:pt x="1692" y="4"/>
                      <a:pt x="1620" y="11"/>
                    </a:cubicBezTo>
                    <a:cubicBezTo>
                      <a:pt x="1346" y="47"/>
                      <a:pt x="1060" y="142"/>
                      <a:pt x="822" y="297"/>
                    </a:cubicBezTo>
                    <a:cubicBezTo>
                      <a:pt x="584" y="475"/>
                      <a:pt x="370" y="725"/>
                      <a:pt x="286" y="1023"/>
                    </a:cubicBezTo>
                    <a:cubicBezTo>
                      <a:pt x="191" y="1297"/>
                      <a:pt x="179" y="1630"/>
                      <a:pt x="298" y="1916"/>
                    </a:cubicBezTo>
                    <a:cubicBezTo>
                      <a:pt x="346" y="1999"/>
                      <a:pt x="381" y="2083"/>
                      <a:pt x="441" y="2142"/>
                    </a:cubicBezTo>
                    <a:cubicBezTo>
                      <a:pt x="691" y="2488"/>
                      <a:pt x="1036" y="2690"/>
                      <a:pt x="1370" y="2880"/>
                    </a:cubicBezTo>
                    <a:cubicBezTo>
                      <a:pt x="1620" y="3023"/>
                      <a:pt x="1870" y="3154"/>
                      <a:pt x="2108" y="3297"/>
                    </a:cubicBezTo>
                    <a:cubicBezTo>
                      <a:pt x="2334" y="3440"/>
                      <a:pt x="2572" y="3607"/>
                      <a:pt x="2763" y="3785"/>
                    </a:cubicBezTo>
                    <a:cubicBezTo>
                      <a:pt x="2941" y="3952"/>
                      <a:pt x="3072" y="4154"/>
                      <a:pt x="3132" y="4381"/>
                    </a:cubicBezTo>
                    <a:cubicBezTo>
                      <a:pt x="3167" y="4595"/>
                      <a:pt x="3108" y="4833"/>
                      <a:pt x="2965" y="5000"/>
                    </a:cubicBezTo>
                    <a:cubicBezTo>
                      <a:pt x="2798" y="5190"/>
                      <a:pt x="2560" y="5321"/>
                      <a:pt x="2322" y="5393"/>
                    </a:cubicBezTo>
                    <a:cubicBezTo>
                      <a:pt x="2204" y="5432"/>
                      <a:pt x="2083" y="5450"/>
                      <a:pt x="1957" y="5450"/>
                    </a:cubicBezTo>
                    <a:cubicBezTo>
                      <a:pt x="1855" y="5450"/>
                      <a:pt x="1751" y="5438"/>
                      <a:pt x="1643" y="5416"/>
                    </a:cubicBezTo>
                    <a:cubicBezTo>
                      <a:pt x="1417" y="5369"/>
                      <a:pt x="1191" y="5297"/>
                      <a:pt x="1001" y="5190"/>
                    </a:cubicBezTo>
                    <a:cubicBezTo>
                      <a:pt x="917" y="5143"/>
                      <a:pt x="822" y="5107"/>
                      <a:pt x="774" y="5035"/>
                    </a:cubicBezTo>
                    <a:cubicBezTo>
                      <a:pt x="667" y="4916"/>
                      <a:pt x="584" y="4809"/>
                      <a:pt x="512" y="4714"/>
                    </a:cubicBezTo>
                    <a:cubicBezTo>
                      <a:pt x="441" y="4607"/>
                      <a:pt x="370" y="4523"/>
                      <a:pt x="310" y="4404"/>
                    </a:cubicBezTo>
                    <a:cubicBezTo>
                      <a:pt x="310" y="4393"/>
                      <a:pt x="310" y="4393"/>
                      <a:pt x="310" y="4381"/>
                    </a:cubicBezTo>
                    <a:cubicBezTo>
                      <a:pt x="298" y="4321"/>
                      <a:pt x="286" y="4273"/>
                      <a:pt x="215" y="4250"/>
                    </a:cubicBezTo>
                    <a:cubicBezTo>
                      <a:pt x="202" y="4243"/>
                      <a:pt x="189" y="4241"/>
                      <a:pt x="176" y="4241"/>
                    </a:cubicBezTo>
                    <a:cubicBezTo>
                      <a:pt x="138" y="4241"/>
                      <a:pt x="98" y="4265"/>
                      <a:pt x="72" y="4309"/>
                    </a:cubicBezTo>
                    <a:cubicBezTo>
                      <a:pt x="24" y="4393"/>
                      <a:pt x="0" y="4500"/>
                      <a:pt x="0" y="4607"/>
                    </a:cubicBezTo>
                    <a:cubicBezTo>
                      <a:pt x="0" y="4785"/>
                      <a:pt x="72" y="4964"/>
                      <a:pt x="191" y="5119"/>
                    </a:cubicBezTo>
                    <a:cubicBezTo>
                      <a:pt x="310" y="5274"/>
                      <a:pt x="465" y="5393"/>
                      <a:pt x="643" y="5488"/>
                    </a:cubicBezTo>
                    <a:cubicBezTo>
                      <a:pt x="893" y="5619"/>
                      <a:pt x="1203" y="5762"/>
                      <a:pt x="1536" y="5797"/>
                    </a:cubicBezTo>
                    <a:cubicBezTo>
                      <a:pt x="1654" y="5813"/>
                      <a:pt x="1778" y="5824"/>
                      <a:pt x="1904" y="5824"/>
                    </a:cubicBezTo>
                    <a:cubicBezTo>
                      <a:pt x="2073" y="5824"/>
                      <a:pt x="2247" y="5804"/>
                      <a:pt x="2417" y="5750"/>
                    </a:cubicBezTo>
                    <a:cubicBezTo>
                      <a:pt x="2703" y="5678"/>
                      <a:pt x="2977" y="5524"/>
                      <a:pt x="3203" y="5297"/>
                    </a:cubicBezTo>
                    <a:cubicBezTo>
                      <a:pt x="3346" y="5131"/>
                      <a:pt x="3453" y="4916"/>
                      <a:pt x="3489" y="4690"/>
                    </a:cubicBezTo>
                    <a:cubicBezTo>
                      <a:pt x="3537" y="4333"/>
                      <a:pt x="3394" y="3988"/>
                      <a:pt x="3203" y="3750"/>
                    </a:cubicBezTo>
                    <a:cubicBezTo>
                      <a:pt x="3001" y="3500"/>
                      <a:pt x="2763" y="3333"/>
                      <a:pt x="2525" y="3178"/>
                    </a:cubicBezTo>
                    <a:cubicBezTo>
                      <a:pt x="2060" y="2869"/>
                      <a:pt x="1536" y="2690"/>
                      <a:pt x="1108" y="2404"/>
                    </a:cubicBezTo>
                    <a:cubicBezTo>
                      <a:pt x="881" y="2261"/>
                      <a:pt x="679" y="2083"/>
                      <a:pt x="560" y="1868"/>
                    </a:cubicBezTo>
                    <a:cubicBezTo>
                      <a:pt x="286" y="1404"/>
                      <a:pt x="500" y="654"/>
                      <a:pt x="1060" y="416"/>
                    </a:cubicBezTo>
                    <a:cubicBezTo>
                      <a:pt x="1262" y="321"/>
                      <a:pt x="1477" y="249"/>
                      <a:pt x="1703" y="213"/>
                    </a:cubicBezTo>
                    <a:cubicBezTo>
                      <a:pt x="1781" y="204"/>
                      <a:pt x="1861" y="199"/>
                      <a:pt x="1942" y="199"/>
                    </a:cubicBezTo>
                    <a:cubicBezTo>
                      <a:pt x="2270" y="199"/>
                      <a:pt x="2612" y="284"/>
                      <a:pt x="2870" y="523"/>
                    </a:cubicBezTo>
                    <a:cubicBezTo>
                      <a:pt x="3025" y="654"/>
                      <a:pt x="3156" y="833"/>
                      <a:pt x="3227" y="1047"/>
                    </a:cubicBezTo>
                    <a:cubicBezTo>
                      <a:pt x="3239" y="1094"/>
                      <a:pt x="3263" y="1118"/>
                      <a:pt x="3275" y="1166"/>
                    </a:cubicBezTo>
                    <a:cubicBezTo>
                      <a:pt x="3275" y="1166"/>
                      <a:pt x="3287" y="1178"/>
                      <a:pt x="3298" y="1178"/>
                    </a:cubicBezTo>
                    <a:cubicBezTo>
                      <a:pt x="3310" y="1166"/>
                      <a:pt x="3322" y="1154"/>
                      <a:pt x="3322" y="1142"/>
                    </a:cubicBezTo>
                    <a:cubicBezTo>
                      <a:pt x="3334" y="1094"/>
                      <a:pt x="3322" y="1023"/>
                      <a:pt x="3310" y="975"/>
                    </a:cubicBezTo>
                    <a:cubicBezTo>
                      <a:pt x="3263" y="785"/>
                      <a:pt x="3156" y="630"/>
                      <a:pt x="3048" y="499"/>
                    </a:cubicBezTo>
                    <a:cubicBezTo>
                      <a:pt x="2870" y="297"/>
                      <a:pt x="2632" y="154"/>
                      <a:pt x="2382" y="82"/>
                    </a:cubicBezTo>
                    <a:cubicBezTo>
                      <a:pt x="2204" y="23"/>
                      <a:pt x="2021" y="0"/>
                      <a:pt x="184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1667;p34">
                <a:extLst>
                  <a:ext uri="{FF2B5EF4-FFF2-40B4-BE49-F238E27FC236}">
                    <a16:creationId xmlns:a16="http://schemas.microsoft.com/office/drawing/2014/main" id="{1B0EC649-D56D-88FB-0D82-3286FE973B9B}"/>
                  </a:ext>
                </a:extLst>
              </p:cNvPr>
              <p:cNvSpPr/>
              <p:nvPr/>
            </p:nvSpPr>
            <p:spPr>
              <a:xfrm>
                <a:off x="1429453" y="3828373"/>
                <a:ext cx="22586" cy="261970"/>
              </a:xfrm>
              <a:custGeom>
                <a:avLst/>
                <a:gdLst/>
                <a:ahLst/>
                <a:cxnLst/>
                <a:rect l="l" t="t" r="r" b="b"/>
                <a:pathLst>
                  <a:path w="596" h="7315" extrusionOk="0">
                    <a:moveTo>
                      <a:pt x="360" y="1"/>
                    </a:moveTo>
                    <a:cubicBezTo>
                      <a:pt x="313" y="1"/>
                      <a:pt x="270" y="20"/>
                      <a:pt x="250" y="39"/>
                    </a:cubicBezTo>
                    <a:cubicBezTo>
                      <a:pt x="203" y="87"/>
                      <a:pt x="167" y="147"/>
                      <a:pt x="143" y="194"/>
                    </a:cubicBezTo>
                    <a:cubicBezTo>
                      <a:pt x="60" y="361"/>
                      <a:pt x="36" y="539"/>
                      <a:pt x="36" y="742"/>
                    </a:cubicBezTo>
                    <a:cubicBezTo>
                      <a:pt x="36" y="885"/>
                      <a:pt x="0" y="1051"/>
                      <a:pt x="24" y="1230"/>
                    </a:cubicBezTo>
                    <a:cubicBezTo>
                      <a:pt x="48" y="1528"/>
                      <a:pt x="36" y="1825"/>
                      <a:pt x="36" y="2111"/>
                    </a:cubicBezTo>
                    <a:cubicBezTo>
                      <a:pt x="48" y="2218"/>
                      <a:pt x="48" y="2314"/>
                      <a:pt x="48" y="2421"/>
                    </a:cubicBezTo>
                    <a:cubicBezTo>
                      <a:pt x="60" y="2730"/>
                      <a:pt x="60" y="3040"/>
                      <a:pt x="83" y="3349"/>
                    </a:cubicBezTo>
                    <a:cubicBezTo>
                      <a:pt x="95" y="3659"/>
                      <a:pt x="131" y="3957"/>
                      <a:pt x="155" y="4266"/>
                    </a:cubicBezTo>
                    <a:cubicBezTo>
                      <a:pt x="167" y="4421"/>
                      <a:pt x="167" y="4588"/>
                      <a:pt x="167" y="4742"/>
                    </a:cubicBezTo>
                    <a:cubicBezTo>
                      <a:pt x="179" y="5088"/>
                      <a:pt x="250" y="5445"/>
                      <a:pt x="238" y="5790"/>
                    </a:cubicBezTo>
                    <a:cubicBezTo>
                      <a:pt x="226" y="5921"/>
                      <a:pt x="250" y="6052"/>
                      <a:pt x="262" y="6183"/>
                    </a:cubicBezTo>
                    <a:cubicBezTo>
                      <a:pt x="274" y="6421"/>
                      <a:pt x="286" y="6659"/>
                      <a:pt x="310" y="6897"/>
                    </a:cubicBezTo>
                    <a:cubicBezTo>
                      <a:pt x="322" y="7016"/>
                      <a:pt x="334" y="7124"/>
                      <a:pt x="357" y="7243"/>
                    </a:cubicBezTo>
                    <a:cubicBezTo>
                      <a:pt x="357" y="7267"/>
                      <a:pt x="369" y="7290"/>
                      <a:pt x="393" y="7302"/>
                    </a:cubicBezTo>
                    <a:cubicBezTo>
                      <a:pt x="393" y="7314"/>
                      <a:pt x="405" y="7314"/>
                      <a:pt x="405" y="7314"/>
                    </a:cubicBezTo>
                    <a:cubicBezTo>
                      <a:pt x="417" y="7314"/>
                      <a:pt x="441" y="7314"/>
                      <a:pt x="441" y="7302"/>
                    </a:cubicBezTo>
                    <a:cubicBezTo>
                      <a:pt x="453" y="7278"/>
                      <a:pt x="464" y="7243"/>
                      <a:pt x="453" y="7219"/>
                    </a:cubicBezTo>
                    <a:cubicBezTo>
                      <a:pt x="453" y="7124"/>
                      <a:pt x="453" y="7040"/>
                      <a:pt x="453" y="6945"/>
                    </a:cubicBezTo>
                    <a:cubicBezTo>
                      <a:pt x="453" y="6683"/>
                      <a:pt x="453" y="6421"/>
                      <a:pt x="464" y="6147"/>
                    </a:cubicBezTo>
                    <a:cubicBezTo>
                      <a:pt x="464" y="6004"/>
                      <a:pt x="464" y="5862"/>
                      <a:pt x="453" y="5707"/>
                    </a:cubicBezTo>
                    <a:cubicBezTo>
                      <a:pt x="429" y="5397"/>
                      <a:pt x="417" y="5088"/>
                      <a:pt x="429" y="4778"/>
                    </a:cubicBezTo>
                    <a:cubicBezTo>
                      <a:pt x="429" y="4730"/>
                      <a:pt x="429" y="4683"/>
                      <a:pt x="429" y="4647"/>
                    </a:cubicBezTo>
                    <a:cubicBezTo>
                      <a:pt x="417" y="4433"/>
                      <a:pt x="417" y="4219"/>
                      <a:pt x="417" y="4004"/>
                    </a:cubicBezTo>
                    <a:cubicBezTo>
                      <a:pt x="405" y="3671"/>
                      <a:pt x="405" y="3349"/>
                      <a:pt x="405" y="3028"/>
                    </a:cubicBezTo>
                    <a:cubicBezTo>
                      <a:pt x="405" y="2742"/>
                      <a:pt x="405" y="2444"/>
                      <a:pt x="405" y="2147"/>
                    </a:cubicBezTo>
                    <a:cubicBezTo>
                      <a:pt x="405" y="1992"/>
                      <a:pt x="417" y="1837"/>
                      <a:pt x="417" y="1671"/>
                    </a:cubicBezTo>
                    <a:cubicBezTo>
                      <a:pt x="393" y="1397"/>
                      <a:pt x="429" y="1123"/>
                      <a:pt x="453" y="849"/>
                    </a:cubicBezTo>
                    <a:cubicBezTo>
                      <a:pt x="464" y="790"/>
                      <a:pt x="464" y="730"/>
                      <a:pt x="488" y="682"/>
                    </a:cubicBezTo>
                    <a:cubicBezTo>
                      <a:pt x="595" y="480"/>
                      <a:pt x="595" y="289"/>
                      <a:pt x="488" y="99"/>
                    </a:cubicBezTo>
                    <a:cubicBezTo>
                      <a:pt x="488" y="99"/>
                      <a:pt x="488" y="87"/>
                      <a:pt x="488" y="87"/>
                    </a:cubicBezTo>
                    <a:cubicBezTo>
                      <a:pt x="476" y="39"/>
                      <a:pt x="453" y="4"/>
                      <a:pt x="393" y="4"/>
                    </a:cubicBezTo>
                    <a:cubicBezTo>
                      <a:pt x="382" y="2"/>
                      <a:pt x="371" y="1"/>
                      <a:pt x="360" y="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" name="Agrupar 96">
              <a:extLst>
                <a:ext uri="{FF2B5EF4-FFF2-40B4-BE49-F238E27FC236}">
                  <a16:creationId xmlns:a16="http://schemas.microsoft.com/office/drawing/2014/main" id="{7985D4DB-D811-0386-4DE8-37EE42B2F2CB}"/>
                </a:ext>
              </a:extLst>
            </p:cNvPr>
            <p:cNvGrpSpPr/>
            <p:nvPr/>
          </p:nvGrpSpPr>
          <p:grpSpPr>
            <a:xfrm>
              <a:off x="2766077" y="1555433"/>
              <a:ext cx="335039" cy="299853"/>
              <a:chOff x="927713" y="3734973"/>
              <a:chExt cx="745865" cy="657737"/>
            </a:xfrm>
          </p:grpSpPr>
          <p:sp>
            <p:nvSpPr>
              <p:cNvPr id="98" name="Google Shape;1662;p34">
                <a:extLst>
                  <a:ext uri="{FF2B5EF4-FFF2-40B4-BE49-F238E27FC236}">
                    <a16:creationId xmlns:a16="http://schemas.microsoft.com/office/drawing/2014/main" id="{C736DCCB-B4F1-4C07-950A-8F703B9AD59A}"/>
                  </a:ext>
                </a:extLst>
              </p:cNvPr>
              <p:cNvSpPr/>
              <p:nvPr/>
            </p:nvSpPr>
            <p:spPr>
              <a:xfrm>
                <a:off x="927713" y="3941147"/>
                <a:ext cx="494085" cy="451563"/>
              </a:xfrm>
              <a:custGeom>
                <a:avLst/>
                <a:gdLst/>
                <a:ahLst/>
                <a:cxnLst/>
                <a:rect l="l" t="t" r="r" b="b"/>
                <a:pathLst>
                  <a:path w="13038" h="12609" extrusionOk="0">
                    <a:moveTo>
                      <a:pt x="6677" y="1"/>
                    </a:moveTo>
                    <a:cubicBezTo>
                      <a:pt x="5339" y="1"/>
                      <a:pt x="4002" y="397"/>
                      <a:pt x="2906" y="1153"/>
                    </a:cubicBezTo>
                    <a:cubicBezTo>
                      <a:pt x="2715" y="1308"/>
                      <a:pt x="2513" y="1439"/>
                      <a:pt x="2334" y="1617"/>
                    </a:cubicBezTo>
                    <a:cubicBezTo>
                      <a:pt x="1465" y="2391"/>
                      <a:pt x="834" y="3415"/>
                      <a:pt x="500" y="4522"/>
                    </a:cubicBezTo>
                    <a:cubicBezTo>
                      <a:pt x="0" y="6177"/>
                      <a:pt x="227" y="8047"/>
                      <a:pt x="1120" y="9535"/>
                    </a:cubicBezTo>
                    <a:cubicBezTo>
                      <a:pt x="1929" y="10904"/>
                      <a:pt x="3275" y="11928"/>
                      <a:pt x="4799" y="12357"/>
                    </a:cubicBezTo>
                    <a:cubicBezTo>
                      <a:pt x="5357" y="12519"/>
                      <a:pt x="5938" y="12609"/>
                      <a:pt x="6519" y="12609"/>
                    </a:cubicBezTo>
                    <a:cubicBezTo>
                      <a:pt x="6792" y="12609"/>
                      <a:pt x="7064" y="12589"/>
                      <a:pt x="7335" y="12547"/>
                    </a:cubicBezTo>
                    <a:cubicBezTo>
                      <a:pt x="8811" y="12321"/>
                      <a:pt x="10216" y="11630"/>
                      <a:pt x="11264" y="10547"/>
                    </a:cubicBezTo>
                    <a:cubicBezTo>
                      <a:pt x="11371" y="10440"/>
                      <a:pt x="11478" y="10321"/>
                      <a:pt x="11573" y="10202"/>
                    </a:cubicBezTo>
                    <a:cubicBezTo>
                      <a:pt x="11669" y="10083"/>
                      <a:pt x="11776" y="9975"/>
                      <a:pt x="11871" y="9868"/>
                    </a:cubicBezTo>
                    <a:cubicBezTo>
                      <a:pt x="12633" y="9082"/>
                      <a:pt x="13038" y="7963"/>
                      <a:pt x="12907" y="6892"/>
                    </a:cubicBezTo>
                    <a:cubicBezTo>
                      <a:pt x="12907" y="6856"/>
                      <a:pt x="12907" y="6820"/>
                      <a:pt x="12907" y="6796"/>
                    </a:cubicBezTo>
                    <a:cubicBezTo>
                      <a:pt x="12895" y="6570"/>
                      <a:pt x="12859" y="6368"/>
                      <a:pt x="12728" y="6332"/>
                    </a:cubicBezTo>
                    <a:cubicBezTo>
                      <a:pt x="12715" y="6329"/>
                      <a:pt x="12702" y="6328"/>
                      <a:pt x="12688" y="6328"/>
                    </a:cubicBezTo>
                    <a:cubicBezTo>
                      <a:pt x="12595" y="6328"/>
                      <a:pt x="12505" y="6402"/>
                      <a:pt x="12442" y="6558"/>
                    </a:cubicBezTo>
                    <a:cubicBezTo>
                      <a:pt x="12395" y="6677"/>
                      <a:pt x="12347" y="6796"/>
                      <a:pt x="12311" y="6915"/>
                    </a:cubicBezTo>
                    <a:cubicBezTo>
                      <a:pt x="12252" y="7046"/>
                      <a:pt x="12204" y="7166"/>
                      <a:pt x="12157" y="7285"/>
                    </a:cubicBezTo>
                    <a:cubicBezTo>
                      <a:pt x="11859" y="8058"/>
                      <a:pt x="11538" y="8832"/>
                      <a:pt x="10930" y="9606"/>
                    </a:cubicBezTo>
                    <a:cubicBezTo>
                      <a:pt x="10537" y="10166"/>
                      <a:pt x="9894" y="10678"/>
                      <a:pt x="9192" y="11118"/>
                    </a:cubicBezTo>
                    <a:cubicBezTo>
                      <a:pt x="8397" y="11616"/>
                      <a:pt x="7456" y="11854"/>
                      <a:pt x="6512" y="11854"/>
                    </a:cubicBezTo>
                    <a:cubicBezTo>
                      <a:pt x="6055" y="11854"/>
                      <a:pt x="5598" y="11798"/>
                      <a:pt x="5156" y="11690"/>
                    </a:cubicBezTo>
                    <a:cubicBezTo>
                      <a:pt x="4680" y="11595"/>
                      <a:pt x="4239" y="11404"/>
                      <a:pt x="3798" y="11178"/>
                    </a:cubicBezTo>
                    <a:cubicBezTo>
                      <a:pt x="2501" y="10475"/>
                      <a:pt x="1501" y="9213"/>
                      <a:pt x="1084" y="7785"/>
                    </a:cubicBezTo>
                    <a:cubicBezTo>
                      <a:pt x="679" y="6380"/>
                      <a:pt x="798" y="4784"/>
                      <a:pt x="1524" y="3451"/>
                    </a:cubicBezTo>
                    <a:cubicBezTo>
                      <a:pt x="1893" y="2760"/>
                      <a:pt x="2429" y="2165"/>
                      <a:pt x="3060" y="1689"/>
                    </a:cubicBezTo>
                    <a:cubicBezTo>
                      <a:pt x="3739" y="1165"/>
                      <a:pt x="4537" y="748"/>
                      <a:pt x="5406" y="558"/>
                    </a:cubicBezTo>
                    <a:cubicBezTo>
                      <a:pt x="5799" y="470"/>
                      <a:pt x="6204" y="425"/>
                      <a:pt x="6610" y="425"/>
                    </a:cubicBezTo>
                    <a:cubicBezTo>
                      <a:pt x="7091" y="425"/>
                      <a:pt x="7573" y="488"/>
                      <a:pt x="8037" y="617"/>
                    </a:cubicBezTo>
                    <a:cubicBezTo>
                      <a:pt x="8668" y="808"/>
                      <a:pt x="9299" y="1034"/>
                      <a:pt x="9859" y="1391"/>
                    </a:cubicBezTo>
                    <a:cubicBezTo>
                      <a:pt x="10871" y="2058"/>
                      <a:pt x="11704" y="3034"/>
                      <a:pt x="12169" y="4177"/>
                    </a:cubicBezTo>
                    <a:cubicBezTo>
                      <a:pt x="12419" y="4749"/>
                      <a:pt x="12573" y="5356"/>
                      <a:pt x="12645" y="5975"/>
                    </a:cubicBezTo>
                    <a:cubicBezTo>
                      <a:pt x="12657" y="6082"/>
                      <a:pt x="12704" y="6189"/>
                      <a:pt x="12728" y="6296"/>
                    </a:cubicBezTo>
                    <a:cubicBezTo>
                      <a:pt x="12740" y="6308"/>
                      <a:pt x="12764" y="6332"/>
                      <a:pt x="12776" y="6332"/>
                    </a:cubicBezTo>
                    <a:cubicBezTo>
                      <a:pt x="12800" y="6308"/>
                      <a:pt x="12835" y="6296"/>
                      <a:pt x="12835" y="6261"/>
                    </a:cubicBezTo>
                    <a:cubicBezTo>
                      <a:pt x="12847" y="6106"/>
                      <a:pt x="12859" y="5951"/>
                      <a:pt x="12847" y="5808"/>
                    </a:cubicBezTo>
                    <a:cubicBezTo>
                      <a:pt x="12835" y="5558"/>
                      <a:pt x="12776" y="5320"/>
                      <a:pt x="12740" y="5070"/>
                    </a:cubicBezTo>
                    <a:cubicBezTo>
                      <a:pt x="12669" y="4832"/>
                      <a:pt x="12609" y="4594"/>
                      <a:pt x="12538" y="4368"/>
                    </a:cubicBezTo>
                    <a:cubicBezTo>
                      <a:pt x="12097" y="2975"/>
                      <a:pt x="11168" y="1760"/>
                      <a:pt x="9942" y="962"/>
                    </a:cubicBezTo>
                    <a:cubicBezTo>
                      <a:pt x="9275" y="534"/>
                      <a:pt x="8513" y="212"/>
                      <a:pt x="7716" y="81"/>
                    </a:cubicBezTo>
                    <a:cubicBezTo>
                      <a:pt x="7372" y="27"/>
                      <a:pt x="7025" y="1"/>
                      <a:pt x="6677" y="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1663;p34">
                <a:extLst>
                  <a:ext uri="{FF2B5EF4-FFF2-40B4-BE49-F238E27FC236}">
                    <a16:creationId xmlns:a16="http://schemas.microsoft.com/office/drawing/2014/main" id="{28C8854B-41B2-A8B0-D588-2AC5FADE2806}"/>
                  </a:ext>
                </a:extLst>
              </p:cNvPr>
              <p:cNvSpPr/>
              <p:nvPr/>
            </p:nvSpPr>
            <p:spPr>
              <a:xfrm>
                <a:off x="1109992" y="4057932"/>
                <a:ext cx="134037" cy="208466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5821" extrusionOk="0">
                    <a:moveTo>
                      <a:pt x="1852" y="0"/>
                    </a:moveTo>
                    <a:cubicBezTo>
                      <a:pt x="1778" y="0"/>
                      <a:pt x="1704" y="4"/>
                      <a:pt x="1632" y="11"/>
                    </a:cubicBezTo>
                    <a:cubicBezTo>
                      <a:pt x="1346" y="47"/>
                      <a:pt x="1072" y="130"/>
                      <a:pt x="834" y="297"/>
                    </a:cubicBezTo>
                    <a:cubicBezTo>
                      <a:pt x="584" y="476"/>
                      <a:pt x="382" y="726"/>
                      <a:pt x="298" y="1023"/>
                    </a:cubicBezTo>
                    <a:cubicBezTo>
                      <a:pt x="191" y="1297"/>
                      <a:pt x="179" y="1630"/>
                      <a:pt x="310" y="1916"/>
                    </a:cubicBezTo>
                    <a:cubicBezTo>
                      <a:pt x="346" y="2000"/>
                      <a:pt x="393" y="2083"/>
                      <a:pt x="441" y="2142"/>
                    </a:cubicBezTo>
                    <a:cubicBezTo>
                      <a:pt x="691" y="2488"/>
                      <a:pt x="1048" y="2678"/>
                      <a:pt x="1370" y="2881"/>
                    </a:cubicBezTo>
                    <a:cubicBezTo>
                      <a:pt x="1620" y="3023"/>
                      <a:pt x="1882" y="3143"/>
                      <a:pt x="2108" y="3297"/>
                    </a:cubicBezTo>
                    <a:cubicBezTo>
                      <a:pt x="2346" y="3440"/>
                      <a:pt x="2584" y="3595"/>
                      <a:pt x="2775" y="3785"/>
                    </a:cubicBezTo>
                    <a:cubicBezTo>
                      <a:pt x="2953" y="3952"/>
                      <a:pt x="3084" y="4155"/>
                      <a:pt x="3132" y="4381"/>
                    </a:cubicBezTo>
                    <a:cubicBezTo>
                      <a:pt x="3179" y="4595"/>
                      <a:pt x="3120" y="4821"/>
                      <a:pt x="2965" y="5000"/>
                    </a:cubicBezTo>
                    <a:cubicBezTo>
                      <a:pt x="2810" y="5190"/>
                      <a:pt x="2572" y="5321"/>
                      <a:pt x="2334" y="5393"/>
                    </a:cubicBezTo>
                    <a:cubicBezTo>
                      <a:pt x="2216" y="5432"/>
                      <a:pt x="2091" y="5450"/>
                      <a:pt x="1964" y="5450"/>
                    </a:cubicBezTo>
                    <a:cubicBezTo>
                      <a:pt x="1861" y="5450"/>
                      <a:pt x="1757" y="5438"/>
                      <a:pt x="1655" y="5417"/>
                    </a:cubicBezTo>
                    <a:cubicBezTo>
                      <a:pt x="1429" y="5369"/>
                      <a:pt x="1203" y="5298"/>
                      <a:pt x="1001" y="5190"/>
                    </a:cubicBezTo>
                    <a:cubicBezTo>
                      <a:pt x="917" y="5143"/>
                      <a:pt x="834" y="5107"/>
                      <a:pt x="774" y="5036"/>
                    </a:cubicBezTo>
                    <a:cubicBezTo>
                      <a:pt x="679" y="4917"/>
                      <a:pt x="584" y="4809"/>
                      <a:pt x="512" y="4714"/>
                    </a:cubicBezTo>
                    <a:cubicBezTo>
                      <a:pt x="441" y="4607"/>
                      <a:pt x="382" y="4524"/>
                      <a:pt x="322" y="4405"/>
                    </a:cubicBezTo>
                    <a:cubicBezTo>
                      <a:pt x="322" y="4393"/>
                      <a:pt x="322" y="4381"/>
                      <a:pt x="322" y="4381"/>
                    </a:cubicBezTo>
                    <a:cubicBezTo>
                      <a:pt x="310" y="4321"/>
                      <a:pt x="286" y="4274"/>
                      <a:pt x="227" y="4250"/>
                    </a:cubicBezTo>
                    <a:cubicBezTo>
                      <a:pt x="209" y="4243"/>
                      <a:pt x="192" y="4239"/>
                      <a:pt x="176" y="4239"/>
                    </a:cubicBezTo>
                    <a:cubicBezTo>
                      <a:pt x="139" y="4239"/>
                      <a:pt x="109" y="4260"/>
                      <a:pt x="84" y="4309"/>
                    </a:cubicBezTo>
                    <a:cubicBezTo>
                      <a:pt x="36" y="4393"/>
                      <a:pt x="12" y="4500"/>
                      <a:pt x="1" y="4607"/>
                    </a:cubicBezTo>
                    <a:cubicBezTo>
                      <a:pt x="12" y="4786"/>
                      <a:pt x="84" y="4964"/>
                      <a:pt x="203" y="5119"/>
                    </a:cubicBezTo>
                    <a:cubicBezTo>
                      <a:pt x="322" y="5274"/>
                      <a:pt x="477" y="5393"/>
                      <a:pt x="655" y="5488"/>
                    </a:cubicBezTo>
                    <a:cubicBezTo>
                      <a:pt x="905" y="5619"/>
                      <a:pt x="1203" y="5762"/>
                      <a:pt x="1548" y="5798"/>
                    </a:cubicBezTo>
                    <a:cubicBezTo>
                      <a:pt x="1657" y="5812"/>
                      <a:pt x="1771" y="5820"/>
                      <a:pt x="1887" y="5820"/>
                    </a:cubicBezTo>
                    <a:cubicBezTo>
                      <a:pt x="2065" y="5820"/>
                      <a:pt x="2249" y="5800"/>
                      <a:pt x="2429" y="5750"/>
                    </a:cubicBezTo>
                    <a:cubicBezTo>
                      <a:pt x="2715" y="5679"/>
                      <a:pt x="2989" y="5524"/>
                      <a:pt x="3203" y="5298"/>
                    </a:cubicBezTo>
                    <a:cubicBezTo>
                      <a:pt x="3358" y="5131"/>
                      <a:pt x="3465" y="4917"/>
                      <a:pt x="3501" y="4690"/>
                    </a:cubicBezTo>
                    <a:cubicBezTo>
                      <a:pt x="3537" y="4333"/>
                      <a:pt x="3406" y="3988"/>
                      <a:pt x="3203" y="3750"/>
                    </a:cubicBezTo>
                    <a:cubicBezTo>
                      <a:pt x="3013" y="3500"/>
                      <a:pt x="2763" y="3321"/>
                      <a:pt x="2537" y="3178"/>
                    </a:cubicBezTo>
                    <a:cubicBezTo>
                      <a:pt x="2060" y="2857"/>
                      <a:pt x="1548" y="2690"/>
                      <a:pt x="1108" y="2404"/>
                    </a:cubicBezTo>
                    <a:cubicBezTo>
                      <a:pt x="893" y="2261"/>
                      <a:pt x="691" y="2083"/>
                      <a:pt x="572" y="1869"/>
                    </a:cubicBezTo>
                    <a:cubicBezTo>
                      <a:pt x="298" y="1404"/>
                      <a:pt x="512" y="654"/>
                      <a:pt x="1072" y="416"/>
                    </a:cubicBezTo>
                    <a:cubicBezTo>
                      <a:pt x="1274" y="321"/>
                      <a:pt x="1477" y="237"/>
                      <a:pt x="1703" y="214"/>
                    </a:cubicBezTo>
                    <a:cubicBezTo>
                      <a:pt x="1784" y="204"/>
                      <a:pt x="1867" y="199"/>
                      <a:pt x="1950" y="199"/>
                    </a:cubicBezTo>
                    <a:cubicBezTo>
                      <a:pt x="2284" y="199"/>
                      <a:pt x="2625" y="283"/>
                      <a:pt x="2882" y="511"/>
                    </a:cubicBezTo>
                    <a:cubicBezTo>
                      <a:pt x="3037" y="654"/>
                      <a:pt x="3168" y="833"/>
                      <a:pt x="3227" y="1047"/>
                    </a:cubicBezTo>
                    <a:cubicBezTo>
                      <a:pt x="3239" y="1083"/>
                      <a:pt x="3263" y="1118"/>
                      <a:pt x="3287" y="1166"/>
                    </a:cubicBezTo>
                    <a:cubicBezTo>
                      <a:pt x="3287" y="1166"/>
                      <a:pt x="3299" y="1178"/>
                      <a:pt x="3299" y="1178"/>
                    </a:cubicBezTo>
                    <a:cubicBezTo>
                      <a:pt x="3310" y="1166"/>
                      <a:pt x="3334" y="1154"/>
                      <a:pt x="3334" y="1142"/>
                    </a:cubicBezTo>
                    <a:cubicBezTo>
                      <a:pt x="3334" y="1083"/>
                      <a:pt x="3334" y="1023"/>
                      <a:pt x="3322" y="976"/>
                    </a:cubicBezTo>
                    <a:cubicBezTo>
                      <a:pt x="3275" y="785"/>
                      <a:pt x="3168" y="630"/>
                      <a:pt x="3049" y="499"/>
                    </a:cubicBezTo>
                    <a:cubicBezTo>
                      <a:pt x="2882" y="297"/>
                      <a:pt x="2644" y="142"/>
                      <a:pt x="2394" y="83"/>
                    </a:cubicBezTo>
                    <a:cubicBezTo>
                      <a:pt x="2216" y="24"/>
                      <a:pt x="2033" y="0"/>
                      <a:pt x="1852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664;p34">
                <a:extLst>
                  <a:ext uri="{FF2B5EF4-FFF2-40B4-BE49-F238E27FC236}">
                    <a16:creationId xmlns:a16="http://schemas.microsoft.com/office/drawing/2014/main" id="{75C8521D-E2E4-3D91-DC44-8761BD3BF3C6}"/>
                  </a:ext>
                </a:extLst>
              </p:cNvPr>
              <p:cNvSpPr/>
              <p:nvPr/>
            </p:nvSpPr>
            <p:spPr>
              <a:xfrm>
                <a:off x="1169564" y="4036839"/>
                <a:ext cx="22586" cy="262006"/>
              </a:xfrm>
              <a:custGeom>
                <a:avLst/>
                <a:gdLst/>
                <a:ahLst/>
                <a:cxnLst/>
                <a:rect l="l" t="t" r="r" b="b"/>
                <a:pathLst>
                  <a:path w="596" h="7316" extrusionOk="0">
                    <a:moveTo>
                      <a:pt x="339" y="0"/>
                    </a:moveTo>
                    <a:cubicBezTo>
                      <a:pt x="299" y="0"/>
                      <a:pt x="265" y="14"/>
                      <a:pt x="238" y="41"/>
                    </a:cubicBezTo>
                    <a:cubicBezTo>
                      <a:pt x="203" y="88"/>
                      <a:pt x="167" y="148"/>
                      <a:pt x="143" y="195"/>
                    </a:cubicBezTo>
                    <a:cubicBezTo>
                      <a:pt x="60" y="362"/>
                      <a:pt x="36" y="541"/>
                      <a:pt x="36" y="743"/>
                    </a:cubicBezTo>
                    <a:cubicBezTo>
                      <a:pt x="36" y="886"/>
                      <a:pt x="0" y="1053"/>
                      <a:pt x="12" y="1231"/>
                    </a:cubicBezTo>
                    <a:cubicBezTo>
                      <a:pt x="48" y="1529"/>
                      <a:pt x="36" y="1827"/>
                      <a:pt x="36" y="2112"/>
                    </a:cubicBezTo>
                    <a:cubicBezTo>
                      <a:pt x="36" y="2219"/>
                      <a:pt x="48" y="2315"/>
                      <a:pt x="48" y="2422"/>
                    </a:cubicBezTo>
                    <a:cubicBezTo>
                      <a:pt x="60" y="2731"/>
                      <a:pt x="60" y="3041"/>
                      <a:pt x="72" y="3351"/>
                    </a:cubicBezTo>
                    <a:cubicBezTo>
                      <a:pt x="95" y="3660"/>
                      <a:pt x="131" y="3958"/>
                      <a:pt x="143" y="4267"/>
                    </a:cubicBezTo>
                    <a:cubicBezTo>
                      <a:pt x="155" y="4422"/>
                      <a:pt x="155" y="4589"/>
                      <a:pt x="167" y="4744"/>
                    </a:cubicBezTo>
                    <a:cubicBezTo>
                      <a:pt x="179" y="5089"/>
                      <a:pt x="250" y="5446"/>
                      <a:pt x="226" y="5791"/>
                    </a:cubicBezTo>
                    <a:cubicBezTo>
                      <a:pt x="226" y="5922"/>
                      <a:pt x="250" y="6053"/>
                      <a:pt x="250" y="6184"/>
                    </a:cubicBezTo>
                    <a:cubicBezTo>
                      <a:pt x="274" y="6422"/>
                      <a:pt x="286" y="6660"/>
                      <a:pt x="298" y="6887"/>
                    </a:cubicBezTo>
                    <a:cubicBezTo>
                      <a:pt x="310" y="7006"/>
                      <a:pt x="334" y="7125"/>
                      <a:pt x="345" y="7244"/>
                    </a:cubicBezTo>
                    <a:cubicBezTo>
                      <a:pt x="357" y="7268"/>
                      <a:pt x="369" y="7291"/>
                      <a:pt x="381" y="7303"/>
                    </a:cubicBezTo>
                    <a:cubicBezTo>
                      <a:pt x="393" y="7315"/>
                      <a:pt x="393" y="7315"/>
                      <a:pt x="405" y="7315"/>
                    </a:cubicBezTo>
                    <a:cubicBezTo>
                      <a:pt x="417" y="7315"/>
                      <a:pt x="441" y="7303"/>
                      <a:pt x="441" y="7303"/>
                    </a:cubicBezTo>
                    <a:cubicBezTo>
                      <a:pt x="453" y="7280"/>
                      <a:pt x="453" y="7244"/>
                      <a:pt x="453" y="7220"/>
                    </a:cubicBezTo>
                    <a:cubicBezTo>
                      <a:pt x="453" y="7125"/>
                      <a:pt x="441" y="7041"/>
                      <a:pt x="441" y="6946"/>
                    </a:cubicBezTo>
                    <a:cubicBezTo>
                      <a:pt x="441" y="6684"/>
                      <a:pt x="453" y="6410"/>
                      <a:pt x="453" y="6148"/>
                    </a:cubicBezTo>
                    <a:cubicBezTo>
                      <a:pt x="464" y="6006"/>
                      <a:pt x="464" y="5851"/>
                      <a:pt x="453" y="5708"/>
                    </a:cubicBezTo>
                    <a:cubicBezTo>
                      <a:pt x="417" y="5398"/>
                      <a:pt x="417" y="5089"/>
                      <a:pt x="417" y="4779"/>
                    </a:cubicBezTo>
                    <a:cubicBezTo>
                      <a:pt x="429" y="4732"/>
                      <a:pt x="417" y="4684"/>
                      <a:pt x="417" y="4648"/>
                    </a:cubicBezTo>
                    <a:cubicBezTo>
                      <a:pt x="417" y="4434"/>
                      <a:pt x="405" y="4208"/>
                      <a:pt x="405" y="3993"/>
                    </a:cubicBezTo>
                    <a:cubicBezTo>
                      <a:pt x="405" y="3672"/>
                      <a:pt x="405" y="3351"/>
                      <a:pt x="405" y="3029"/>
                    </a:cubicBezTo>
                    <a:cubicBezTo>
                      <a:pt x="405" y="2743"/>
                      <a:pt x="405" y="2446"/>
                      <a:pt x="405" y="2148"/>
                    </a:cubicBezTo>
                    <a:cubicBezTo>
                      <a:pt x="405" y="1993"/>
                      <a:pt x="417" y="1838"/>
                      <a:pt x="405" y="1672"/>
                    </a:cubicBezTo>
                    <a:cubicBezTo>
                      <a:pt x="393" y="1398"/>
                      <a:pt x="417" y="1124"/>
                      <a:pt x="453" y="850"/>
                    </a:cubicBezTo>
                    <a:cubicBezTo>
                      <a:pt x="453" y="791"/>
                      <a:pt x="464" y="731"/>
                      <a:pt x="488" y="684"/>
                    </a:cubicBezTo>
                    <a:cubicBezTo>
                      <a:pt x="595" y="481"/>
                      <a:pt x="595" y="291"/>
                      <a:pt x="488" y="100"/>
                    </a:cubicBezTo>
                    <a:cubicBezTo>
                      <a:pt x="488" y="100"/>
                      <a:pt x="488" y="88"/>
                      <a:pt x="488" y="88"/>
                    </a:cubicBezTo>
                    <a:cubicBezTo>
                      <a:pt x="476" y="41"/>
                      <a:pt x="453" y="5"/>
                      <a:pt x="381" y="5"/>
                    </a:cubicBezTo>
                    <a:cubicBezTo>
                      <a:pt x="366" y="2"/>
                      <a:pt x="352" y="0"/>
                      <a:pt x="339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665;p34">
                <a:extLst>
                  <a:ext uri="{FF2B5EF4-FFF2-40B4-BE49-F238E27FC236}">
                    <a16:creationId xmlns:a16="http://schemas.microsoft.com/office/drawing/2014/main" id="{7F670542-AEA4-D23A-B1E8-275D04E7FDC9}"/>
                  </a:ext>
                </a:extLst>
              </p:cNvPr>
              <p:cNvSpPr/>
              <p:nvPr/>
            </p:nvSpPr>
            <p:spPr>
              <a:xfrm>
                <a:off x="1187148" y="3734973"/>
                <a:ext cx="486430" cy="452100"/>
              </a:xfrm>
              <a:custGeom>
                <a:avLst/>
                <a:gdLst/>
                <a:ahLst/>
                <a:cxnLst/>
                <a:rect l="l" t="t" r="r" b="b"/>
                <a:pathLst>
                  <a:path w="12836" h="12624" extrusionOk="0">
                    <a:moveTo>
                      <a:pt x="6494" y="0"/>
                    </a:moveTo>
                    <a:cubicBezTo>
                      <a:pt x="6250" y="0"/>
                      <a:pt x="6005" y="14"/>
                      <a:pt x="5763" y="40"/>
                    </a:cubicBezTo>
                    <a:cubicBezTo>
                      <a:pt x="5108" y="111"/>
                      <a:pt x="4465" y="290"/>
                      <a:pt x="3882" y="576"/>
                    </a:cubicBezTo>
                    <a:cubicBezTo>
                      <a:pt x="2858" y="1088"/>
                      <a:pt x="1941" y="1802"/>
                      <a:pt x="1239" y="2731"/>
                    </a:cubicBezTo>
                    <a:cubicBezTo>
                      <a:pt x="1096" y="2921"/>
                      <a:pt x="953" y="3124"/>
                      <a:pt x="822" y="3302"/>
                    </a:cubicBezTo>
                    <a:cubicBezTo>
                      <a:pt x="251" y="3933"/>
                      <a:pt x="0" y="4791"/>
                      <a:pt x="120" y="5624"/>
                    </a:cubicBezTo>
                    <a:cubicBezTo>
                      <a:pt x="131" y="5648"/>
                      <a:pt x="131" y="5672"/>
                      <a:pt x="131" y="5695"/>
                    </a:cubicBezTo>
                    <a:cubicBezTo>
                      <a:pt x="143" y="5874"/>
                      <a:pt x="167" y="6017"/>
                      <a:pt x="298" y="6053"/>
                    </a:cubicBezTo>
                    <a:cubicBezTo>
                      <a:pt x="316" y="6057"/>
                      <a:pt x="334" y="6059"/>
                      <a:pt x="352" y="6059"/>
                    </a:cubicBezTo>
                    <a:cubicBezTo>
                      <a:pt x="443" y="6059"/>
                      <a:pt x="536" y="6007"/>
                      <a:pt x="596" y="5898"/>
                    </a:cubicBezTo>
                    <a:cubicBezTo>
                      <a:pt x="691" y="5719"/>
                      <a:pt x="762" y="5529"/>
                      <a:pt x="858" y="5338"/>
                    </a:cubicBezTo>
                    <a:cubicBezTo>
                      <a:pt x="1120" y="4743"/>
                      <a:pt x="1346" y="4160"/>
                      <a:pt x="1739" y="3517"/>
                    </a:cubicBezTo>
                    <a:cubicBezTo>
                      <a:pt x="2001" y="3052"/>
                      <a:pt x="2441" y="2612"/>
                      <a:pt x="2882" y="2159"/>
                    </a:cubicBezTo>
                    <a:cubicBezTo>
                      <a:pt x="3060" y="1969"/>
                      <a:pt x="3287" y="1814"/>
                      <a:pt x="3489" y="1647"/>
                    </a:cubicBezTo>
                    <a:cubicBezTo>
                      <a:pt x="3715" y="1504"/>
                      <a:pt x="3941" y="1362"/>
                      <a:pt x="4191" y="1254"/>
                    </a:cubicBezTo>
                    <a:cubicBezTo>
                      <a:pt x="4680" y="1028"/>
                      <a:pt x="5192" y="873"/>
                      <a:pt x="5727" y="802"/>
                    </a:cubicBezTo>
                    <a:cubicBezTo>
                      <a:pt x="5906" y="754"/>
                      <a:pt x="6085" y="742"/>
                      <a:pt x="6275" y="731"/>
                    </a:cubicBezTo>
                    <a:cubicBezTo>
                      <a:pt x="6370" y="725"/>
                      <a:pt x="6463" y="722"/>
                      <a:pt x="6555" y="722"/>
                    </a:cubicBezTo>
                    <a:cubicBezTo>
                      <a:pt x="6647" y="722"/>
                      <a:pt x="6739" y="725"/>
                      <a:pt x="6835" y="731"/>
                    </a:cubicBezTo>
                    <a:cubicBezTo>
                      <a:pt x="7406" y="754"/>
                      <a:pt x="7966" y="850"/>
                      <a:pt x="8502" y="1052"/>
                    </a:cubicBezTo>
                    <a:cubicBezTo>
                      <a:pt x="9037" y="1254"/>
                      <a:pt x="9549" y="1516"/>
                      <a:pt x="10002" y="1874"/>
                    </a:cubicBezTo>
                    <a:cubicBezTo>
                      <a:pt x="10454" y="2219"/>
                      <a:pt x="10871" y="2612"/>
                      <a:pt x="11216" y="3064"/>
                    </a:cubicBezTo>
                    <a:cubicBezTo>
                      <a:pt x="11550" y="3528"/>
                      <a:pt x="11823" y="4029"/>
                      <a:pt x="12026" y="4576"/>
                    </a:cubicBezTo>
                    <a:cubicBezTo>
                      <a:pt x="12216" y="5148"/>
                      <a:pt x="12288" y="5743"/>
                      <a:pt x="12300" y="6350"/>
                    </a:cubicBezTo>
                    <a:cubicBezTo>
                      <a:pt x="12323" y="7672"/>
                      <a:pt x="11942" y="9065"/>
                      <a:pt x="11026" y="10101"/>
                    </a:cubicBezTo>
                    <a:cubicBezTo>
                      <a:pt x="10680" y="10482"/>
                      <a:pt x="10335" y="10851"/>
                      <a:pt x="9930" y="11160"/>
                    </a:cubicBezTo>
                    <a:cubicBezTo>
                      <a:pt x="9192" y="11732"/>
                      <a:pt x="8299" y="12089"/>
                      <a:pt x="7370" y="12268"/>
                    </a:cubicBezTo>
                    <a:cubicBezTo>
                      <a:pt x="6963" y="12351"/>
                      <a:pt x="6547" y="12389"/>
                      <a:pt x="6121" y="12389"/>
                    </a:cubicBezTo>
                    <a:cubicBezTo>
                      <a:pt x="6062" y="12389"/>
                      <a:pt x="6002" y="12388"/>
                      <a:pt x="5942" y="12387"/>
                    </a:cubicBezTo>
                    <a:cubicBezTo>
                      <a:pt x="5858" y="12387"/>
                      <a:pt x="5775" y="12422"/>
                      <a:pt x="5692" y="12434"/>
                    </a:cubicBezTo>
                    <a:cubicBezTo>
                      <a:pt x="5680" y="12446"/>
                      <a:pt x="5656" y="12458"/>
                      <a:pt x="5656" y="12470"/>
                    </a:cubicBezTo>
                    <a:cubicBezTo>
                      <a:pt x="5668" y="12494"/>
                      <a:pt x="5680" y="12542"/>
                      <a:pt x="5704" y="12553"/>
                    </a:cubicBezTo>
                    <a:cubicBezTo>
                      <a:pt x="5811" y="12577"/>
                      <a:pt x="5930" y="12601"/>
                      <a:pt x="6049" y="12601"/>
                    </a:cubicBezTo>
                    <a:cubicBezTo>
                      <a:pt x="6172" y="12609"/>
                      <a:pt x="6301" y="12623"/>
                      <a:pt x="6432" y="12623"/>
                    </a:cubicBezTo>
                    <a:cubicBezTo>
                      <a:pt x="6490" y="12623"/>
                      <a:pt x="6549" y="12620"/>
                      <a:pt x="6608" y="12613"/>
                    </a:cubicBezTo>
                    <a:lnTo>
                      <a:pt x="7180" y="12577"/>
                    </a:lnTo>
                    <a:cubicBezTo>
                      <a:pt x="8275" y="12458"/>
                      <a:pt x="9371" y="12089"/>
                      <a:pt x="10264" y="11422"/>
                    </a:cubicBezTo>
                    <a:cubicBezTo>
                      <a:pt x="10776" y="11065"/>
                      <a:pt x="11228" y="10625"/>
                      <a:pt x="11573" y="10125"/>
                    </a:cubicBezTo>
                    <a:cubicBezTo>
                      <a:pt x="11954" y="9589"/>
                      <a:pt x="12240" y="9005"/>
                      <a:pt x="12454" y="8398"/>
                    </a:cubicBezTo>
                    <a:cubicBezTo>
                      <a:pt x="12657" y="7791"/>
                      <a:pt x="12788" y="7160"/>
                      <a:pt x="12812" y="6505"/>
                    </a:cubicBezTo>
                    <a:cubicBezTo>
                      <a:pt x="12835" y="6326"/>
                      <a:pt x="12824" y="6136"/>
                      <a:pt x="12800" y="5945"/>
                    </a:cubicBezTo>
                    <a:cubicBezTo>
                      <a:pt x="12752" y="5064"/>
                      <a:pt x="12502" y="4183"/>
                      <a:pt x="12097" y="3398"/>
                    </a:cubicBezTo>
                    <a:cubicBezTo>
                      <a:pt x="11788" y="2814"/>
                      <a:pt x="11395" y="2266"/>
                      <a:pt x="10919" y="1802"/>
                    </a:cubicBezTo>
                    <a:cubicBezTo>
                      <a:pt x="10442" y="1326"/>
                      <a:pt x="9895" y="945"/>
                      <a:pt x="9299" y="647"/>
                    </a:cubicBezTo>
                    <a:cubicBezTo>
                      <a:pt x="8434" y="210"/>
                      <a:pt x="7463" y="0"/>
                      <a:pt x="6494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666;p34">
                <a:extLst>
                  <a:ext uri="{FF2B5EF4-FFF2-40B4-BE49-F238E27FC236}">
                    <a16:creationId xmlns:a16="http://schemas.microsoft.com/office/drawing/2014/main" id="{AB0AD208-4AB7-9444-ED26-9EFD94571023}"/>
                  </a:ext>
                </a:extLst>
              </p:cNvPr>
              <p:cNvSpPr/>
              <p:nvPr/>
            </p:nvSpPr>
            <p:spPr>
              <a:xfrm>
                <a:off x="1370336" y="3849431"/>
                <a:ext cx="134037" cy="208573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5824" extrusionOk="0">
                    <a:moveTo>
                      <a:pt x="1840" y="0"/>
                    </a:moveTo>
                    <a:cubicBezTo>
                      <a:pt x="1766" y="0"/>
                      <a:pt x="1692" y="4"/>
                      <a:pt x="1620" y="11"/>
                    </a:cubicBezTo>
                    <a:cubicBezTo>
                      <a:pt x="1346" y="47"/>
                      <a:pt x="1060" y="142"/>
                      <a:pt x="822" y="297"/>
                    </a:cubicBezTo>
                    <a:cubicBezTo>
                      <a:pt x="584" y="475"/>
                      <a:pt x="370" y="725"/>
                      <a:pt x="286" y="1023"/>
                    </a:cubicBezTo>
                    <a:cubicBezTo>
                      <a:pt x="191" y="1297"/>
                      <a:pt x="179" y="1630"/>
                      <a:pt x="298" y="1916"/>
                    </a:cubicBezTo>
                    <a:cubicBezTo>
                      <a:pt x="346" y="1999"/>
                      <a:pt x="381" y="2083"/>
                      <a:pt x="441" y="2142"/>
                    </a:cubicBezTo>
                    <a:cubicBezTo>
                      <a:pt x="691" y="2488"/>
                      <a:pt x="1036" y="2690"/>
                      <a:pt x="1370" y="2880"/>
                    </a:cubicBezTo>
                    <a:cubicBezTo>
                      <a:pt x="1620" y="3023"/>
                      <a:pt x="1870" y="3154"/>
                      <a:pt x="2108" y="3297"/>
                    </a:cubicBezTo>
                    <a:cubicBezTo>
                      <a:pt x="2334" y="3440"/>
                      <a:pt x="2572" y="3607"/>
                      <a:pt x="2763" y="3785"/>
                    </a:cubicBezTo>
                    <a:cubicBezTo>
                      <a:pt x="2941" y="3952"/>
                      <a:pt x="3072" y="4154"/>
                      <a:pt x="3132" y="4381"/>
                    </a:cubicBezTo>
                    <a:cubicBezTo>
                      <a:pt x="3167" y="4595"/>
                      <a:pt x="3108" y="4833"/>
                      <a:pt x="2965" y="5000"/>
                    </a:cubicBezTo>
                    <a:cubicBezTo>
                      <a:pt x="2798" y="5190"/>
                      <a:pt x="2560" y="5321"/>
                      <a:pt x="2322" y="5393"/>
                    </a:cubicBezTo>
                    <a:cubicBezTo>
                      <a:pt x="2204" y="5432"/>
                      <a:pt x="2083" y="5450"/>
                      <a:pt x="1957" y="5450"/>
                    </a:cubicBezTo>
                    <a:cubicBezTo>
                      <a:pt x="1855" y="5450"/>
                      <a:pt x="1751" y="5438"/>
                      <a:pt x="1643" y="5416"/>
                    </a:cubicBezTo>
                    <a:cubicBezTo>
                      <a:pt x="1417" y="5369"/>
                      <a:pt x="1191" y="5297"/>
                      <a:pt x="1001" y="5190"/>
                    </a:cubicBezTo>
                    <a:cubicBezTo>
                      <a:pt x="917" y="5143"/>
                      <a:pt x="822" y="5107"/>
                      <a:pt x="774" y="5035"/>
                    </a:cubicBezTo>
                    <a:cubicBezTo>
                      <a:pt x="667" y="4916"/>
                      <a:pt x="584" y="4809"/>
                      <a:pt x="512" y="4714"/>
                    </a:cubicBezTo>
                    <a:cubicBezTo>
                      <a:pt x="441" y="4607"/>
                      <a:pt x="370" y="4523"/>
                      <a:pt x="310" y="4404"/>
                    </a:cubicBezTo>
                    <a:cubicBezTo>
                      <a:pt x="310" y="4393"/>
                      <a:pt x="310" y="4393"/>
                      <a:pt x="310" y="4381"/>
                    </a:cubicBezTo>
                    <a:cubicBezTo>
                      <a:pt x="298" y="4321"/>
                      <a:pt x="286" y="4273"/>
                      <a:pt x="215" y="4250"/>
                    </a:cubicBezTo>
                    <a:cubicBezTo>
                      <a:pt x="202" y="4243"/>
                      <a:pt x="189" y="4241"/>
                      <a:pt x="176" y="4241"/>
                    </a:cubicBezTo>
                    <a:cubicBezTo>
                      <a:pt x="138" y="4241"/>
                      <a:pt x="98" y="4265"/>
                      <a:pt x="72" y="4309"/>
                    </a:cubicBezTo>
                    <a:cubicBezTo>
                      <a:pt x="24" y="4393"/>
                      <a:pt x="0" y="4500"/>
                      <a:pt x="0" y="4607"/>
                    </a:cubicBezTo>
                    <a:cubicBezTo>
                      <a:pt x="0" y="4785"/>
                      <a:pt x="72" y="4964"/>
                      <a:pt x="191" y="5119"/>
                    </a:cubicBezTo>
                    <a:cubicBezTo>
                      <a:pt x="310" y="5274"/>
                      <a:pt x="465" y="5393"/>
                      <a:pt x="643" y="5488"/>
                    </a:cubicBezTo>
                    <a:cubicBezTo>
                      <a:pt x="893" y="5619"/>
                      <a:pt x="1203" y="5762"/>
                      <a:pt x="1536" y="5797"/>
                    </a:cubicBezTo>
                    <a:cubicBezTo>
                      <a:pt x="1654" y="5813"/>
                      <a:pt x="1778" y="5824"/>
                      <a:pt x="1904" y="5824"/>
                    </a:cubicBezTo>
                    <a:cubicBezTo>
                      <a:pt x="2073" y="5824"/>
                      <a:pt x="2247" y="5804"/>
                      <a:pt x="2417" y="5750"/>
                    </a:cubicBezTo>
                    <a:cubicBezTo>
                      <a:pt x="2703" y="5678"/>
                      <a:pt x="2977" y="5524"/>
                      <a:pt x="3203" y="5297"/>
                    </a:cubicBezTo>
                    <a:cubicBezTo>
                      <a:pt x="3346" y="5131"/>
                      <a:pt x="3453" y="4916"/>
                      <a:pt x="3489" y="4690"/>
                    </a:cubicBezTo>
                    <a:cubicBezTo>
                      <a:pt x="3537" y="4333"/>
                      <a:pt x="3394" y="3988"/>
                      <a:pt x="3203" y="3750"/>
                    </a:cubicBezTo>
                    <a:cubicBezTo>
                      <a:pt x="3001" y="3500"/>
                      <a:pt x="2763" y="3333"/>
                      <a:pt x="2525" y="3178"/>
                    </a:cubicBezTo>
                    <a:cubicBezTo>
                      <a:pt x="2060" y="2869"/>
                      <a:pt x="1536" y="2690"/>
                      <a:pt x="1108" y="2404"/>
                    </a:cubicBezTo>
                    <a:cubicBezTo>
                      <a:pt x="881" y="2261"/>
                      <a:pt x="679" y="2083"/>
                      <a:pt x="560" y="1868"/>
                    </a:cubicBezTo>
                    <a:cubicBezTo>
                      <a:pt x="286" y="1404"/>
                      <a:pt x="500" y="654"/>
                      <a:pt x="1060" y="416"/>
                    </a:cubicBezTo>
                    <a:cubicBezTo>
                      <a:pt x="1262" y="321"/>
                      <a:pt x="1477" y="249"/>
                      <a:pt x="1703" y="213"/>
                    </a:cubicBezTo>
                    <a:cubicBezTo>
                      <a:pt x="1781" y="204"/>
                      <a:pt x="1861" y="199"/>
                      <a:pt x="1942" y="199"/>
                    </a:cubicBezTo>
                    <a:cubicBezTo>
                      <a:pt x="2270" y="199"/>
                      <a:pt x="2612" y="284"/>
                      <a:pt x="2870" y="523"/>
                    </a:cubicBezTo>
                    <a:cubicBezTo>
                      <a:pt x="3025" y="654"/>
                      <a:pt x="3156" y="833"/>
                      <a:pt x="3227" y="1047"/>
                    </a:cubicBezTo>
                    <a:cubicBezTo>
                      <a:pt x="3239" y="1094"/>
                      <a:pt x="3263" y="1118"/>
                      <a:pt x="3275" y="1166"/>
                    </a:cubicBezTo>
                    <a:cubicBezTo>
                      <a:pt x="3275" y="1166"/>
                      <a:pt x="3287" y="1178"/>
                      <a:pt x="3298" y="1178"/>
                    </a:cubicBezTo>
                    <a:cubicBezTo>
                      <a:pt x="3310" y="1166"/>
                      <a:pt x="3322" y="1154"/>
                      <a:pt x="3322" y="1142"/>
                    </a:cubicBezTo>
                    <a:cubicBezTo>
                      <a:pt x="3334" y="1094"/>
                      <a:pt x="3322" y="1023"/>
                      <a:pt x="3310" y="975"/>
                    </a:cubicBezTo>
                    <a:cubicBezTo>
                      <a:pt x="3263" y="785"/>
                      <a:pt x="3156" y="630"/>
                      <a:pt x="3048" y="499"/>
                    </a:cubicBezTo>
                    <a:cubicBezTo>
                      <a:pt x="2870" y="297"/>
                      <a:pt x="2632" y="154"/>
                      <a:pt x="2382" y="82"/>
                    </a:cubicBezTo>
                    <a:cubicBezTo>
                      <a:pt x="2204" y="23"/>
                      <a:pt x="2021" y="0"/>
                      <a:pt x="184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667;p34">
                <a:extLst>
                  <a:ext uri="{FF2B5EF4-FFF2-40B4-BE49-F238E27FC236}">
                    <a16:creationId xmlns:a16="http://schemas.microsoft.com/office/drawing/2014/main" id="{B268BD49-C5A3-7142-57E7-7ED7C06AF452}"/>
                  </a:ext>
                </a:extLst>
              </p:cNvPr>
              <p:cNvSpPr/>
              <p:nvPr/>
            </p:nvSpPr>
            <p:spPr>
              <a:xfrm>
                <a:off x="1429453" y="3828373"/>
                <a:ext cx="22586" cy="261970"/>
              </a:xfrm>
              <a:custGeom>
                <a:avLst/>
                <a:gdLst/>
                <a:ahLst/>
                <a:cxnLst/>
                <a:rect l="l" t="t" r="r" b="b"/>
                <a:pathLst>
                  <a:path w="596" h="7315" extrusionOk="0">
                    <a:moveTo>
                      <a:pt x="360" y="1"/>
                    </a:moveTo>
                    <a:cubicBezTo>
                      <a:pt x="313" y="1"/>
                      <a:pt x="270" y="20"/>
                      <a:pt x="250" y="39"/>
                    </a:cubicBezTo>
                    <a:cubicBezTo>
                      <a:pt x="203" y="87"/>
                      <a:pt x="167" y="147"/>
                      <a:pt x="143" y="194"/>
                    </a:cubicBezTo>
                    <a:cubicBezTo>
                      <a:pt x="60" y="361"/>
                      <a:pt x="36" y="539"/>
                      <a:pt x="36" y="742"/>
                    </a:cubicBezTo>
                    <a:cubicBezTo>
                      <a:pt x="36" y="885"/>
                      <a:pt x="0" y="1051"/>
                      <a:pt x="24" y="1230"/>
                    </a:cubicBezTo>
                    <a:cubicBezTo>
                      <a:pt x="48" y="1528"/>
                      <a:pt x="36" y="1825"/>
                      <a:pt x="36" y="2111"/>
                    </a:cubicBezTo>
                    <a:cubicBezTo>
                      <a:pt x="48" y="2218"/>
                      <a:pt x="48" y="2314"/>
                      <a:pt x="48" y="2421"/>
                    </a:cubicBezTo>
                    <a:cubicBezTo>
                      <a:pt x="60" y="2730"/>
                      <a:pt x="60" y="3040"/>
                      <a:pt x="83" y="3349"/>
                    </a:cubicBezTo>
                    <a:cubicBezTo>
                      <a:pt x="95" y="3659"/>
                      <a:pt x="131" y="3957"/>
                      <a:pt x="155" y="4266"/>
                    </a:cubicBezTo>
                    <a:cubicBezTo>
                      <a:pt x="167" y="4421"/>
                      <a:pt x="167" y="4588"/>
                      <a:pt x="167" y="4742"/>
                    </a:cubicBezTo>
                    <a:cubicBezTo>
                      <a:pt x="179" y="5088"/>
                      <a:pt x="250" y="5445"/>
                      <a:pt x="238" y="5790"/>
                    </a:cubicBezTo>
                    <a:cubicBezTo>
                      <a:pt x="226" y="5921"/>
                      <a:pt x="250" y="6052"/>
                      <a:pt x="262" y="6183"/>
                    </a:cubicBezTo>
                    <a:cubicBezTo>
                      <a:pt x="274" y="6421"/>
                      <a:pt x="286" y="6659"/>
                      <a:pt x="310" y="6897"/>
                    </a:cubicBezTo>
                    <a:cubicBezTo>
                      <a:pt x="322" y="7016"/>
                      <a:pt x="334" y="7124"/>
                      <a:pt x="357" y="7243"/>
                    </a:cubicBezTo>
                    <a:cubicBezTo>
                      <a:pt x="357" y="7267"/>
                      <a:pt x="369" y="7290"/>
                      <a:pt x="393" y="7302"/>
                    </a:cubicBezTo>
                    <a:cubicBezTo>
                      <a:pt x="393" y="7314"/>
                      <a:pt x="405" y="7314"/>
                      <a:pt x="405" y="7314"/>
                    </a:cubicBezTo>
                    <a:cubicBezTo>
                      <a:pt x="417" y="7314"/>
                      <a:pt x="441" y="7314"/>
                      <a:pt x="441" y="7302"/>
                    </a:cubicBezTo>
                    <a:cubicBezTo>
                      <a:pt x="453" y="7278"/>
                      <a:pt x="464" y="7243"/>
                      <a:pt x="453" y="7219"/>
                    </a:cubicBezTo>
                    <a:cubicBezTo>
                      <a:pt x="453" y="7124"/>
                      <a:pt x="453" y="7040"/>
                      <a:pt x="453" y="6945"/>
                    </a:cubicBezTo>
                    <a:cubicBezTo>
                      <a:pt x="453" y="6683"/>
                      <a:pt x="453" y="6421"/>
                      <a:pt x="464" y="6147"/>
                    </a:cubicBezTo>
                    <a:cubicBezTo>
                      <a:pt x="464" y="6004"/>
                      <a:pt x="464" y="5862"/>
                      <a:pt x="453" y="5707"/>
                    </a:cubicBezTo>
                    <a:cubicBezTo>
                      <a:pt x="429" y="5397"/>
                      <a:pt x="417" y="5088"/>
                      <a:pt x="429" y="4778"/>
                    </a:cubicBezTo>
                    <a:cubicBezTo>
                      <a:pt x="429" y="4730"/>
                      <a:pt x="429" y="4683"/>
                      <a:pt x="429" y="4647"/>
                    </a:cubicBezTo>
                    <a:cubicBezTo>
                      <a:pt x="417" y="4433"/>
                      <a:pt x="417" y="4219"/>
                      <a:pt x="417" y="4004"/>
                    </a:cubicBezTo>
                    <a:cubicBezTo>
                      <a:pt x="405" y="3671"/>
                      <a:pt x="405" y="3349"/>
                      <a:pt x="405" y="3028"/>
                    </a:cubicBezTo>
                    <a:cubicBezTo>
                      <a:pt x="405" y="2742"/>
                      <a:pt x="405" y="2444"/>
                      <a:pt x="405" y="2147"/>
                    </a:cubicBezTo>
                    <a:cubicBezTo>
                      <a:pt x="405" y="1992"/>
                      <a:pt x="417" y="1837"/>
                      <a:pt x="417" y="1671"/>
                    </a:cubicBezTo>
                    <a:cubicBezTo>
                      <a:pt x="393" y="1397"/>
                      <a:pt x="429" y="1123"/>
                      <a:pt x="453" y="849"/>
                    </a:cubicBezTo>
                    <a:cubicBezTo>
                      <a:pt x="464" y="790"/>
                      <a:pt x="464" y="730"/>
                      <a:pt x="488" y="682"/>
                    </a:cubicBezTo>
                    <a:cubicBezTo>
                      <a:pt x="595" y="480"/>
                      <a:pt x="595" y="289"/>
                      <a:pt x="488" y="99"/>
                    </a:cubicBezTo>
                    <a:cubicBezTo>
                      <a:pt x="488" y="99"/>
                      <a:pt x="488" y="87"/>
                      <a:pt x="488" y="87"/>
                    </a:cubicBezTo>
                    <a:cubicBezTo>
                      <a:pt x="476" y="39"/>
                      <a:pt x="453" y="4"/>
                      <a:pt x="393" y="4"/>
                    </a:cubicBezTo>
                    <a:cubicBezTo>
                      <a:pt x="382" y="2"/>
                      <a:pt x="371" y="1"/>
                      <a:pt x="360" y="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" name="Agrupar 103">
              <a:extLst>
                <a:ext uri="{FF2B5EF4-FFF2-40B4-BE49-F238E27FC236}">
                  <a16:creationId xmlns:a16="http://schemas.microsoft.com/office/drawing/2014/main" id="{B7458AAE-9137-BD45-C579-76E5CE43EF18}"/>
                </a:ext>
              </a:extLst>
            </p:cNvPr>
            <p:cNvGrpSpPr/>
            <p:nvPr/>
          </p:nvGrpSpPr>
          <p:grpSpPr>
            <a:xfrm>
              <a:off x="4387053" y="1833869"/>
              <a:ext cx="335039" cy="299853"/>
              <a:chOff x="927713" y="3734973"/>
              <a:chExt cx="745865" cy="657737"/>
            </a:xfrm>
          </p:grpSpPr>
          <p:sp>
            <p:nvSpPr>
              <p:cNvPr id="105" name="Google Shape;1662;p34">
                <a:extLst>
                  <a:ext uri="{FF2B5EF4-FFF2-40B4-BE49-F238E27FC236}">
                    <a16:creationId xmlns:a16="http://schemas.microsoft.com/office/drawing/2014/main" id="{D1A8CEDA-F9B7-DE40-E4D3-32A4C21814CA}"/>
                  </a:ext>
                </a:extLst>
              </p:cNvPr>
              <p:cNvSpPr/>
              <p:nvPr/>
            </p:nvSpPr>
            <p:spPr>
              <a:xfrm>
                <a:off x="927713" y="3941147"/>
                <a:ext cx="494085" cy="451563"/>
              </a:xfrm>
              <a:custGeom>
                <a:avLst/>
                <a:gdLst/>
                <a:ahLst/>
                <a:cxnLst/>
                <a:rect l="l" t="t" r="r" b="b"/>
                <a:pathLst>
                  <a:path w="13038" h="12609" extrusionOk="0">
                    <a:moveTo>
                      <a:pt x="6677" y="1"/>
                    </a:moveTo>
                    <a:cubicBezTo>
                      <a:pt x="5339" y="1"/>
                      <a:pt x="4002" y="397"/>
                      <a:pt x="2906" y="1153"/>
                    </a:cubicBezTo>
                    <a:cubicBezTo>
                      <a:pt x="2715" y="1308"/>
                      <a:pt x="2513" y="1439"/>
                      <a:pt x="2334" y="1617"/>
                    </a:cubicBezTo>
                    <a:cubicBezTo>
                      <a:pt x="1465" y="2391"/>
                      <a:pt x="834" y="3415"/>
                      <a:pt x="500" y="4522"/>
                    </a:cubicBezTo>
                    <a:cubicBezTo>
                      <a:pt x="0" y="6177"/>
                      <a:pt x="227" y="8047"/>
                      <a:pt x="1120" y="9535"/>
                    </a:cubicBezTo>
                    <a:cubicBezTo>
                      <a:pt x="1929" y="10904"/>
                      <a:pt x="3275" y="11928"/>
                      <a:pt x="4799" y="12357"/>
                    </a:cubicBezTo>
                    <a:cubicBezTo>
                      <a:pt x="5357" y="12519"/>
                      <a:pt x="5938" y="12609"/>
                      <a:pt x="6519" y="12609"/>
                    </a:cubicBezTo>
                    <a:cubicBezTo>
                      <a:pt x="6792" y="12609"/>
                      <a:pt x="7064" y="12589"/>
                      <a:pt x="7335" y="12547"/>
                    </a:cubicBezTo>
                    <a:cubicBezTo>
                      <a:pt x="8811" y="12321"/>
                      <a:pt x="10216" y="11630"/>
                      <a:pt x="11264" y="10547"/>
                    </a:cubicBezTo>
                    <a:cubicBezTo>
                      <a:pt x="11371" y="10440"/>
                      <a:pt x="11478" y="10321"/>
                      <a:pt x="11573" y="10202"/>
                    </a:cubicBezTo>
                    <a:cubicBezTo>
                      <a:pt x="11669" y="10083"/>
                      <a:pt x="11776" y="9975"/>
                      <a:pt x="11871" y="9868"/>
                    </a:cubicBezTo>
                    <a:cubicBezTo>
                      <a:pt x="12633" y="9082"/>
                      <a:pt x="13038" y="7963"/>
                      <a:pt x="12907" y="6892"/>
                    </a:cubicBezTo>
                    <a:cubicBezTo>
                      <a:pt x="12907" y="6856"/>
                      <a:pt x="12907" y="6820"/>
                      <a:pt x="12907" y="6796"/>
                    </a:cubicBezTo>
                    <a:cubicBezTo>
                      <a:pt x="12895" y="6570"/>
                      <a:pt x="12859" y="6368"/>
                      <a:pt x="12728" y="6332"/>
                    </a:cubicBezTo>
                    <a:cubicBezTo>
                      <a:pt x="12715" y="6329"/>
                      <a:pt x="12702" y="6328"/>
                      <a:pt x="12688" y="6328"/>
                    </a:cubicBezTo>
                    <a:cubicBezTo>
                      <a:pt x="12595" y="6328"/>
                      <a:pt x="12505" y="6402"/>
                      <a:pt x="12442" y="6558"/>
                    </a:cubicBezTo>
                    <a:cubicBezTo>
                      <a:pt x="12395" y="6677"/>
                      <a:pt x="12347" y="6796"/>
                      <a:pt x="12311" y="6915"/>
                    </a:cubicBezTo>
                    <a:cubicBezTo>
                      <a:pt x="12252" y="7046"/>
                      <a:pt x="12204" y="7166"/>
                      <a:pt x="12157" y="7285"/>
                    </a:cubicBezTo>
                    <a:cubicBezTo>
                      <a:pt x="11859" y="8058"/>
                      <a:pt x="11538" y="8832"/>
                      <a:pt x="10930" y="9606"/>
                    </a:cubicBezTo>
                    <a:cubicBezTo>
                      <a:pt x="10537" y="10166"/>
                      <a:pt x="9894" y="10678"/>
                      <a:pt x="9192" y="11118"/>
                    </a:cubicBezTo>
                    <a:cubicBezTo>
                      <a:pt x="8397" y="11616"/>
                      <a:pt x="7456" y="11854"/>
                      <a:pt x="6512" y="11854"/>
                    </a:cubicBezTo>
                    <a:cubicBezTo>
                      <a:pt x="6055" y="11854"/>
                      <a:pt x="5598" y="11798"/>
                      <a:pt x="5156" y="11690"/>
                    </a:cubicBezTo>
                    <a:cubicBezTo>
                      <a:pt x="4680" y="11595"/>
                      <a:pt x="4239" y="11404"/>
                      <a:pt x="3798" y="11178"/>
                    </a:cubicBezTo>
                    <a:cubicBezTo>
                      <a:pt x="2501" y="10475"/>
                      <a:pt x="1501" y="9213"/>
                      <a:pt x="1084" y="7785"/>
                    </a:cubicBezTo>
                    <a:cubicBezTo>
                      <a:pt x="679" y="6380"/>
                      <a:pt x="798" y="4784"/>
                      <a:pt x="1524" y="3451"/>
                    </a:cubicBezTo>
                    <a:cubicBezTo>
                      <a:pt x="1893" y="2760"/>
                      <a:pt x="2429" y="2165"/>
                      <a:pt x="3060" y="1689"/>
                    </a:cubicBezTo>
                    <a:cubicBezTo>
                      <a:pt x="3739" y="1165"/>
                      <a:pt x="4537" y="748"/>
                      <a:pt x="5406" y="558"/>
                    </a:cubicBezTo>
                    <a:cubicBezTo>
                      <a:pt x="5799" y="470"/>
                      <a:pt x="6204" y="425"/>
                      <a:pt x="6610" y="425"/>
                    </a:cubicBezTo>
                    <a:cubicBezTo>
                      <a:pt x="7091" y="425"/>
                      <a:pt x="7573" y="488"/>
                      <a:pt x="8037" y="617"/>
                    </a:cubicBezTo>
                    <a:cubicBezTo>
                      <a:pt x="8668" y="808"/>
                      <a:pt x="9299" y="1034"/>
                      <a:pt x="9859" y="1391"/>
                    </a:cubicBezTo>
                    <a:cubicBezTo>
                      <a:pt x="10871" y="2058"/>
                      <a:pt x="11704" y="3034"/>
                      <a:pt x="12169" y="4177"/>
                    </a:cubicBezTo>
                    <a:cubicBezTo>
                      <a:pt x="12419" y="4749"/>
                      <a:pt x="12573" y="5356"/>
                      <a:pt x="12645" y="5975"/>
                    </a:cubicBezTo>
                    <a:cubicBezTo>
                      <a:pt x="12657" y="6082"/>
                      <a:pt x="12704" y="6189"/>
                      <a:pt x="12728" y="6296"/>
                    </a:cubicBezTo>
                    <a:cubicBezTo>
                      <a:pt x="12740" y="6308"/>
                      <a:pt x="12764" y="6332"/>
                      <a:pt x="12776" y="6332"/>
                    </a:cubicBezTo>
                    <a:cubicBezTo>
                      <a:pt x="12800" y="6308"/>
                      <a:pt x="12835" y="6296"/>
                      <a:pt x="12835" y="6261"/>
                    </a:cubicBezTo>
                    <a:cubicBezTo>
                      <a:pt x="12847" y="6106"/>
                      <a:pt x="12859" y="5951"/>
                      <a:pt x="12847" y="5808"/>
                    </a:cubicBezTo>
                    <a:cubicBezTo>
                      <a:pt x="12835" y="5558"/>
                      <a:pt x="12776" y="5320"/>
                      <a:pt x="12740" y="5070"/>
                    </a:cubicBezTo>
                    <a:cubicBezTo>
                      <a:pt x="12669" y="4832"/>
                      <a:pt x="12609" y="4594"/>
                      <a:pt x="12538" y="4368"/>
                    </a:cubicBezTo>
                    <a:cubicBezTo>
                      <a:pt x="12097" y="2975"/>
                      <a:pt x="11168" y="1760"/>
                      <a:pt x="9942" y="962"/>
                    </a:cubicBezTo>
                    <a:cubicBezTo>
                      <a:pt x="9275" y="534"/>
                      <a:pt x="8513" y="212"/>
                      <a:pt x="7716" y="81"/>
                    </a:cubicBezTo>
                    <a:cubicBezTo>
                      <a:pt x="7372" y="27"/>
                      <a:pt x="7025" y="1"/>
                      <a:pt x="6677" y="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663;p34">
                <a:extLst>
                  <a:ext uri="{FF2B5EF4-FFF2-40B4-BE49-F238E27FC236}">
                    <a16:creationId xmlns:a16="http://schemas.microsoft.com/office/drawing/2014/main" id="{BDCE58CC-233D-9340-8521-3972590262BA}"/>
                  </a:ext>
                </a:extLst>
              </p:cNvPr>
              <p:cNvSpPr/>
              <p:nvPr/>
            </p:nvSpPr>
            <p:spPr>
              <a:xfrm>
                <a:off x="1109992" y="4057932"/>
                <a:ext cx="134037" cy="208466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5821" extrusionOk="0">
                    <a:moveTo>
                      <a:pt x="1852" y="0"/>
                    </a:moveTo>
                    <a:cubicBezTo>
                      <a:pt x="1778" y="0"/>
                      <a:pt x="1704" y="4"/>
                      <a:pt x="1632" y="11"/>
                    </a:cubicBezTo>
                    <a:cubicBezTo>
                      <a:pt x="1346" y="47"/>
                      <a:pt x="1072" y="130"/>
                      <a:pt x="834" y="297"/>
                    </a:cubicBezTo>
                    <a:cubicBezTo>
                      <a:pt x="584" y="476"/>
                      <a:pt x="382" y="726"/>
                      <a:pt x="298" y="1023"/>
                    </a:cubicBezTo>
                    <a:cubicBezTo>
                      <a:pt x="191" y="1297"/>
                      <a:pt x="179" y="1630"/>
                      <a:pt x="310" y="1916"/>
                    </a:cubicBezTo>
                    <a:cubicBezTo>
                      <a:pt x="346" y="2000"/>
                      <a:pt x="393" y="2083"/>
                      <a:pt x="441" y="2142"/>
                    </a:cubicBezTo>
                    <a:cubicBezTo>
                      <a:pt x="691" y="2488"/>
                      <a:pt x="1048" y="2678"/>
                      <a:pt x="1370" y="2881"/>
                    </a:cubicBezTo>
                    <a:cubicBezTo>
                      <a:pt x="1620" y="3023"/>
                      <a:pt x="1882" y="3143"/>
                      <a:pt x="2108" y="3297"/>
                    </a:cubicBezTo>
                    <a:cubicBezTo>
                      <a:pt x="2346" y="3440"/>
                      <a:pt x="2584" y="3595"/>
                      <a:pt x="2775" y="3785"/>
                    </a:cubicBezTo>
                    <a:cubicBezTo>
                      <a:pt x="2953" y="3952"/>
                      <a:pt x="3084" y="4155"/>
                      <a:pt x="3132" y="4381"/>
                    </a:cubicBezTo>
                    <a:cubicBezTo>
                      <a:pt x="3179" y="4595"/>
                      <a:pt x="3120" y="4821"/>
                      <a:pt x="2965" y="5000"/>
                    </a:cubicBezTo>
                    <a:cubicBezTo>
                      <a:pt x="2810" y="5190"/>
                      <a:pt x="2572" y="5321"/>
                      <a:pt x="2334" y="5393"/>
                    </a:cubicBezTo>
                    <a:cubicBezTo>
                      <a:pt x="2216" y="5432"/>
                      <a:pt x="2091" y="5450"/>
                      <a:pt x="1964" y="5450"/>
                    </a:cubicBezTo>
                    <a:cubicBezTo>
                      <a:pt x="1861" y="5450"/>
                      <a:pt x="1757" y="5438"/>
                      <a:pt x="1655" y="5417"/>
                    </a:cubicBezTo>
                    <a:cubicBezTo>
                      <a:pt x="1429" y="5369"/>
                      <a:pt x="1203" y="5298"/>
                      <a:pt x="1001" y="5190"/>
                    </a:cubicBezTo>
                    <a:cubicBezTo>
                      <a:pt x="917" y="5143"/>
                      <a:pt x="834" y="5107"/>
                      <a:pt x="774" y="5036"/>
                    </a:cubicBezTo>
                    <a:cubicBezTo>
                      <a:pt x="679" y="4917"/>
                      <a:pt x="584" y="4809"/>
                      <a:pt x="512" y="4714"/>
                    </a:cubicBezTo>
                    <a:cubicBezTo>
                      <a:pt x="441" y="4607"/>
                      <a:pt x="382" y="4524"/>
                      <a:pt x="322" y="4405"/>
                    </a:cubicBezTo>
                    <a:cubicBezTo>
                      <a:pt x="322" y="4393"/>
                      <a:pt x="322" y="4381"/>
                      <a:pt x="322" y="4381"/>
                    </a:cubicBezTo>
                    <a:cubicBezTo>
                      <a:pt x="310" y="4321"/>
                      <a:pt x="286" y="4274"/>
                      <a:pt x="227" y="4250"/>
                    </a:cubicBezTo>
                    <a:cubicBezTo>
                      <a:pt x="209" y="4243"/>
                      <a:pt x="192" y="4239"/>
                      <a:pt x="176" y="4239"/>
                    </a:cubicBezTo>
                    <a:cubicBezTo>
                      <a:pt x="139" y="4239"/>
                      <a:pt x="109" y="4260"/>
                      <a:pt x="84" y="4309"/>
                    </a:cubicBezTo>
                    <a:cubicBezTo>
                      <a:pt x="36" y="4393"/>
                      <a:pt x="12" y="4500"/>
                      <a:pt x="1" y="4607"/>
                    </a:cubicBezTo>
                    <a:cubicBezTo>
                      <a:pt x="12" y="4786"/>
                      <a:pt x="84" y="4964"/>
                      <a:pt x="203" y="5119"/>
                    </a:cubicBezTo>
                    <a:cubicBezTo>
                      <a:pt x="322" y="5274"/>
                      <a:pt x="477" y="5393"/>
                      <a:pt x="655" y="5488"/>
                    </a:cubicBezTo>
                    <a:cubicBezTo>
                      <a:pt x="905" y="5619"/>
                      <a:pt x="1203" y="5762"/>
                      <a:pt x="1548" y="5798"/>
                    </a:cubicBezTo>
                    <a:cubicBezTo>
                      <a:pt x="1657" y="5812"/>
                      <a:pt x="1771" y="5820"/>
                      <a:pt x="1887" y="5820"/>
                    </a:cubicBezTo>
                    <a:cubicBezTo>
                      <a:pt x="2065" y="5820"/>
                      <a:pt x="2249" y="5800"/>
                      <a:pt x="2429" y="5750"/>
                    </a:cubicBezTo>
                    <a:cubicBezTo>
                      <a:pt x="2715" y="5679"/>
                      <a:pt x="2989" y="5524"/>
                      <a:pt x="3203" y="5298"/>
                    </a:cubicBezTo>
                    <a:cubicBezTo>
                      <a:pt x="3358" y="5131"/>
                      <a:pt x="3465" y="4917"/>
                      <a:pt x="3501" y="4690"/>
                    </a:cubicBezTo>
                    <a:cubicBezTo>
                      <a:pt x="3537" y="4333"/>
                      <a:pt x="3406" y="3988"/>
                      <a:pt x="3203" y="3750"/>
                    </a:cubicBezTo>
                    <a:cubicBezTo>
                      <a:pt x="3013" y="3500"/>
                      <a:pt x="2763" y="3321"/>
                      <a:pt x="2537" y="3178"/>
                    </a:cubicBezTo>
                    <a:cubicBezTo>
                      <a:pt x="2060" y="2857"/>
                      <a:pt x="1548" y="2690"/>
                      <a:pt x="1108" y="2404"/>
                    </a:cubicBezTo>
                    <a:cubicBezTo>
                      <a:pt x="893" y="2261"/>
                      <a:pt x="691" y="2083"/>
                      <a:pt x="572" y="1869"/>
                    </a:cubicBezTo>
                    <a:cubicBezTo>
                      <a:pt x="298" y="1404"/>
                      <a:pt x="512" y="654"/>
                      <a:pt x="1072" y="416"/>
                    </a:cubicBezTo>
                    <a:cubicBezTo>
                      <a:pt x="1274" y="321"/>
                      <a:pt x="1477" y="237"/>
                      <a:pt x="1703" y="214"/>
                    </a:cubicBezTo>
                    <a:cubicBezTo>
                      <a:pt x="1784" y="204"/>
                      <a:pt x="1867" y="199"/>
                      <a:pt x="1950" y="199"/>
                    </a:cubicBezTo>
                    <a:cubicBezTo>
                      <a:pt x="2284" y="199"/>
                      <a:pt x="2625" y="283"/>
                      <a:pt x="2882" y="511"/>
                    </a:cubicBezTo>
                    <a:cubicBezTo>
                      <a:pt x="3037" y="654"/>
                      <a:pt x="3168" y="833"/>
                      <a:pt x="3227" y="1047"/>
                    </a:cubicBezTo>
                    <a:cubicBezTo>
                      <a:pt x="3239" y="1083"/>
                      <a:pt x="3263" y="1118"/>
                      <a:pt x="3287" y="1166"/>
                    </a:cubicBezTo>
                    <a:cubicBezTo>
                      <a:pt x="3287" y="1166"/>
                      <a:pt x="3299" y="1178"/>
                      <a:pt x="3299" y="1178"/>
                    </a:cubicBezTo>
                    <a:cubicBezTo>
                      <a:pt x="3310" y="1166"/>
                      <a:pt x="3334" y="1154"/>
                      <a:pt x="3334" y="1142"/>
                    </a:cubicBezTo>
                    <a:cubicBezTo>
                      <a:pt x="3334" y="1083"/>
                      <a:pt x="3334" y="1023"/>
                      <a:pt x="3322" y="976"/>
                    </a:cubicBezTo>
                    <a:cubicBezTo>
                      <a:pt x="3275" y="785"/>
                      <a:pt x="3168" y="630"/>
                      <a:pt x="3049" y="499"/>
                    </a:cubicBezTo>
                    <a:cubicBezTo>
                      <a:pt x="2882" y="297"/>
                      <a:pt x="2644" y="142"/>
                      <a:pt x="2394" y="83"/>
                    </a:cubicBezTo>
                    <a:cubicBezTo>
                      <a:pt x="2216" y="24"/>
                      <a:pt x="2033" y="0"/>
                      <a:pt x="1852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664;p34">
                <a:extLst>
                  <a:ext uri="{FF2B5EF4-FFF2-40B4-BE49-F238E27FC236}">
                    <a16:creationId xmlns:a16="http://schemas.microsoft.com/office/drawing/2014/main" id="{C24419BB-DD89-F05B-C512-6084AE66D5ED}"/>
                  </a:ext>
                </a:extLst>
              </p:cNvPr>
              <p:cNvSpPr/>
              <p:nvPr/>
            </p:nvSpPr>
            <p:spPr>
              <a:xfrm>
                <a:off x="1169564" y="4036839"/>
                <a:ext cx="22586" cy="262006"/>
              </a:xfrm>
              <a:custGeom>
                <a:avLst/>
                <a:gdLst/>
                <a:ahLst/>
                <a:cxnLst/>
                <a:rect l="l" t="t" r="r" b="b"/>
                <a:pathLst>
                  <a:path w="596" h="7316" extrusionOk="0">
                    <a:moveTo>
                      <a:pt x="339" y="0"/>
                    </a:moveTo>
                    <a:cubicBezTo>
                      <a:pt x="299" y="0"/>
                      <a:pt x="265" y="14"/>
                      <a:pt x="238" y="41"/>
                    </a:cubicBezTo>
                    <a:cubicBezTo>
                      <a:pt x="203" y="88"/>
                      <a:pt x="167" y="148"/>
                      <a:pt x="143" y="195"/>
                    </a:cubicBezTo>
                    <a:cubicBezTo>
                      <a:pt x="60" y="362"/>
                      <a:pt x="36" y="541"/>
                      <a:pt x="36" y="743"/>
                    </a:cubicBezTo>
                    <a:cubicBezTo>
                      <a:pt x="36" y="886"/>
                      <a:pt x="0" y="1053"/>
                      <a:pt x="12" y="1231"/>
                    </a:cubicBezTo>
                    <a:cubicBezTo>
                      <a:pt x="48" y="1529"/>
                      <a:pt x="36" y="1827"/>
                      <a:pt x="36" y="2112"/>
                    </a:cubicBezTo>
                    <a:cubicBezTo>
                      <a:pt x="36" y="2219"/>
                      <a:pt x="48" y="2315"/>
                      <a:pt x="48" y="2422"/>
                    </a:cubicBezTo>
                    <a:cubicBezTo>
                      <a:pt x="60" y="2731"/>
                      <a:pt x="60" y="3041"/>
                      <a:pt x="72" y="3351"/>
                    </a:cubicBezTo>
                    <a:cubicBezTo>
                      <a:pt x="95" y="3660"/>
                      <a:pt x="131" y="3958"/>
                      <a:pt x="143" y="4267"/>
                    </a:cubicBezTo>
                    <a:cubicBezTo>
                      <a:pt x="155" y="4422"/>
                      <a:pt x="155" y="4589"/>
                      <a:pt x="167" y="4744"/>
                    </a:cubicBezTo>
                    <a:cubicBezTo>
                      <a:pt x="179" y="5089"/>
                      <a:pt x="250" y="5446"/>
                      <a:pt x="226" y="5791"/>
                    </a:cubicBezTo>
                    <a:cubicBezTo>
                      <a:pt x="226" y="5922"/>
                      <a:pt x="250" y="6053"/>
                      <a:pt x="250" y="6184"/>
                    </a:cubicBezTo>
                    <a:cubicBezTo>
                      <a:pt x="274" y="6422"/>
                      <a:pt x="286" y="6660"/>
                      <a:pt x="298" y="6887"/>
                    </a:cubicBezTo>
                    <a:cubicBezTo>
                      <a:pt x="310" y="7006"/>
                      <a:pt x="334" y="7125"/>
                      <a:pt x="345" y="7244"/>
                    </a:cubicBezTo>
                    <a:cubicBezTo>
                      <a:pt x="357" y="7268"/>
                      <a:pt x="369" y="7291"/>
                      <a:pt x="381" y="7303"/>
                    </a:cubicBezTo>
                    <a:cubicBezTo>
                      <a:pt x="393" y="7315"/>
                      <a:pt x="393" y="7315"/>
                      <a:pt x="405" y="7315"/>
                    </a:cubicBezTo>
                    <a:cubicBezTo>
                      <a:pt x="417" y="7315"/>
                      <a:pt x="441" y="7303"/>
                      <a:pt x="441" y="7303"/>
                    </a:cubicBezTo>
                    <a:cubicBezTo>
                      <a:pt x="453" y="7280"/>
                      <a:pt x="453" y="7244"/>
                      <a:pt x="453" y="7220"/>
                    </a:cubicBezTo>
                    <a:cubicBezTo>
                      <a:pt x="453" y="7125"/>
                      <a:pt x="441" y="7041"/>
                      <a:pt x="441" y="6946"/>
                    </a:cubicBezTo>
                    <a:cubicBezTo>
                      <a:pt x="441" y="6684"/>
                      <a:pt x="453" y="6410"/>
                      <a:pt x="453" y="6148"/>
                    </a:cubicBezTo>
                    <a:cubicBezTo>
                      <a:pt x="464" y="6006"/>
                      <a:pt x="464" y="5851"/>
                      <a:pt x="453" y="5708"/>
                    </a:cubicBezTo>
                    <a:cubicBezTo>
                      <a:pt x="417" y="5398"/>
                      <a:pt x="417" y="5089"/>
                      <a:pt x="417" y="4779"/>
                    </a:cubicBezTo>
                    <a:cubicBezTo>
                      <a:pt x="429" y="4732"/>
                      <a:pt x="417" y="4684"/>
                      <a:pt x="417" y="4648"/>
                    </a:cubicBezTo>
                    <a:cubicBezTo>
                      <a:pt x="417" y="4434"/>
                      <a:pt x="405" y="4208"/>
                      <a:pt x="405" y="3993"/>
                    </a:cubicBezTo>
                    <a:cubicBezTo>
                      <a:pt x="405" y="3672"/>
                      <a:pt x="405" y="3351"/>
                      <a:pt x="405" y="3029"/>
                    </a:cubicBezTo>
                    <a:cubicBezTo>
                      <a:pt x="405" y="2743"/>
                      <a:pt x="405" y="2446"/>
                      <a:pt x="405" y="2148"/>
                    </a:cubicBezTo>
                    <a:cubicBezTo>
                      <a:pt x="405" y="1993"/>
                      <a:pt x="417" y="1838"/>
                      <a:pt x="405" y="1672"/>
                    </a:cubicBezTo>
                    <a:cubicBezTo>
                      <a:pt x="393" y="1398"/>
                      <a:pt x="417" y="1124"/>
                      <a:pt x="453" y="850"/>
                    </a:cubicBezTo>
                    <a:cubicBezTo>
                      <a:pt x="453" y="791"/>
                      <a:pt x="464" y="731"/>
                      <a:pt x="488" y="684"/>
                    </a:cubicBezTo>
                    <a:cubicBezTo>
                      <a:pt x="595" y="481"/>
                      <a:pt x="595" y="291"/>
                      <a:pt x="488" y="100"/>
                    </a:cubicBezTo>
                    <a:cubicBezTo>
                      <a:pt x="488" y="100"/>
                      <a:pt x="488" y="88"/>
                      <a:pt x="488" y="88"/>
                    </a:cubicBezTo>
                    <a:cubicBezTo>
                      <a:pt x="476" y="41"/>
                      <a:pt x="453" y="5"/>
                      <a:pt x="381" y="5"/>
                    </a:cubicBezTo>
                    <a:cubicBezTo>
                      <a:pt x="366" y="2"/>
                      <a:pt x="352" y="0"/>
                      <a:pt x="339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665;p34">
                <a:extLst>
                  <a:ext uri="{FF2B5EF4-FFF2-40B4-BE49-F238E27FC236}">
                    <a16:creationId xmlns:a16="http://schemas.microsoft.com/office/drawing/2014/main" id="{579CC835-E1BC-6892-6D5D-50E3F9071FA5}"/>
                  </a:ext>
                </a:extLst>
              </p:cNvPr>
              <p:cNvSpPr/>
              <p:nvPr/>
            </p:nvSpPr>
            <p:spPr>
              <a:xfrm>
                <a:off x="1187148" y="3734973"/>
                <a:ext cx="486430" cy="452100"/>
              </a:xfrm>
              <a:custGeom>
                <a:avLst/>
                <a:gdLst/>
                <a:ahLst/>
                <a:cxnLst/>
                <a:rect l="l" t="t" r="r" b="b"/>
                <a:pathLst>
                  <a:path w="12836" h="12624" extrusionOk="0">
                    <a:moveTo>
                      <a:pt x="6494" y="0"/>
                    </a:moveTo>
                    <a:cubicBezTo>
                      <a:pt x="6250" y="0"/>
                      <a:pt x="6005" y="14"/>
                      <a:pt x="5763" y="40"/>
                    </a:cubicBezTo>
                    <a:cubicBezTo>
                      <a:pt x="5108" y="111"/>
                      <a:pt x="4465" y="290"/>
                      <a:pt x="3882" y="576"/>
                    </a:cubicBezTo>
                    <a:cubicBezTo>
                      <a:pt x="2858" y="1088"/>
                      <a:pt x="1941" y="1802"/>
                      <a:pt x="1239" y="2731"/>
                    </a:cubicBezTo>
                    <a:cubicBezTo>
                      <a:pt x="1096" y="2921"/>
                      <a:pt x="953" y="3124"/>
                      <a:pt x="822" y="3302"/>
                    </a:cubicBezTo>
                    <a:cubicBezTo>
                      <a:pt x="251" y="3933"/>
                      <a:pt x="0" y="4791"/>
                      <a:pt x="120" y="5624"/>
                    </a:cubicBezTo>
                    <a:cubicBezTo>
                      <a:pt x="131" y="5648"/>
                      <a:pt x="131" y="5672"/>
                      <a:pt x="131" y="5695"/>
                    </a:cubicBezTo>
                    <a:cubicBezTo>
                      <a:pt x="143" y="5874"/>
                      <a:pt x="167" y="6017"/>
                      <a:pt x="298" y="6053"/>
                    </a:cubicBezTo>
                    <a:cubicBezTo>
                      <a:pt x="316" y="6057"/>
                      <a:pt x="334" y="6059"/>
                      <a:pt x="352" y="6059"/>
                    </a:cubicBezTo>
                    <a:cubicBezTo>
                      <a:pt x="443" y="6059"/>
                      <a:pt x="536" y="6007"/>
                      <a:pt x="596" y="5898"/>
                    </a:cubicBezTo>
                    <a:cubicBezTo>
                      <a:pt x="691" y="5719"/>
                      <a:pt x="762" y="5529"/>
                      <a:pt x="858" y="5338"/>
                    </a:cubicBezTo>
                    <a:cubicBezTo>
                      <a:pt x="1120" y="4743"/>
                      <a:pt x="1346" y="4160"/>
                      <a:pt x="1739" y="3517"/>
                    </a:cubicBezTo>
                    <a:cubicBezTo>
                      <a:pt x="2001" y="3052"/>
                      <a:pt x="2441" y="2612"/>
                      <a:pt x="2882" y="2159"/>
                    </a:cubicBezTo>
                    <a:cubicBezTo>
                      <a:pt x="3060" y="1969"/>
                      <a:pt x="3287" y="1814"/>
                      <a:pt x="3489" y="1647"/>
                    </a:cubicBezTo>
                    <a:cubicBezTo>
                      <a:pt x="3715" y="1504"/>
                      <a:pt x="3941" y="1362"/>
                      <a:pt x="4191" y="1254"/>
                    </a:cubicBezTo>
                    <a:cubicBezTo>
                      <a:pt x="4680" y="1028"/>
                      <a:pt x="5192" y="873"/>
                      <a:pt x="5727" y="802"/>
                    </a:cubicBezTo>
                    <a:cubicBezTo>
                      <a:pt x="5906" y="754"/>
                      <a:pt x="6085" y="742"/>
                      <a:pt x="6275" y="731"/>
                    </a:cubicBezTo>
                    <a:cubicBezTo>
                      <a:pt x="6370" y="725"/>
                      <a:pt x="6463" y="722"/>
                      <a:pt x="6555" y="722"/>
                    </a:cubicBezTo>
                    <a:cubicBezTo>
                      <a:pt x="6647" y="722"/>
                      <a:pt x="6739" y="725"/>
                      <a:pt x="6835" y="731"/>
                    </a:cubicBezTo>
                    <a:cubicBezTo>
                      <a:pt x="7406" y="754"/>
                      <a:pt x="7966" y="850"/>
                      <a:pt x="8502" y="1052"/>
                    </a:cubicBezTo>
                    <a:cubicBezTo>
                      <a:pt x="9037" y="1254"/>
                      <a:pt x="9549" y="1516"/>
                      <a:pt x="10002" y="1874"/>
                    </a:cubicBezTo>
                    <a:cubicBezTo>
                      <a:pt x="10454" y="2219"/>
                      <a:pt x="10871" y="2612"/>
                      <a:pt x="11216" y="3064"/>
                    </a:cubicBezTo>
                    <a:cubicBezTo>
                      <a:pt x="11550" y="3528"/>
                      <a:pt x="11823" y="4029"/>
                      <a:pt x="12026" y="4576"/>
                    </a:cubicBezTo>
                    <a:cubicBezTo>
                      <a:pt x="12216" y="5148"/>
                      <a:pt x="12288" y="5743"/>
                      <a:pt x="12300" y="6350"/>
                    </a:cubicBezTo>
                    <a:cubicBezTo>
                      <a:pt x="12323" y="7672"/>
                      <a:pt x="11942" y="9065"/>
                      <a:pt x="11026" y="10101"/>
                    </a:cubicBezTo>
                    <a:cubicBezTo>
                      <a:pt x="10680" y="10482"/>
                      <a:pt x="10335" y="10851"/>
                      <a:pt x="9930" y="11160"/>
                    </a:cubicBezTo>
                    <a:cubicBezTo>
                      <a:pt x="9192" y="11732"/>
                      <a:pt x="8299" y="12089"/>
                      <a:pt x="7370" y="12268"/>
                    </a:cubicBezTo>
                    <a:cubicBezTo>
                      <a:pt x="6963" y="12351"/>
                      <a:pt x="6547" y="12389"/>
                      <a:pt x="6121" y="12389"/>
                    </a:cubicBezTo>
                    <a:cubicBezTo>
                      <a:pt x="6062" y="12389"/>
                      <a:pt x="6002" y="12388"/>
                      <a:pt x="5942" y="12387"/>
                    </a:cubicBezTo>
                    <a:cubicBezTo>
                      <a:pt x="5858" y="12387"/>
                      <a:pt x="5775" y="12422"/>
                      <a:pt x="5692" y="12434"/>
                    </a:cubicBezTo>
                    <a:cubicBezTo>
                      <a:pt x="5680" y="12446"/>
                      <a:pt x="5656" y="12458"/>
                      <a:pt x="5656" y="12470"/>
                    </a:cubicBezTo>
                    <a:cubicBezTo>
                      <a:pt x="5668" y="12494"/>
                      <a:pt x="5680" y="12542"/>
                      <a:pt x="5704" y="12553"/>
                    </a:cubicBezTo>
                    <a:cubicBezTo>
                      <a:pt x="5811" y="12577"/>
                      <a:pt x="5930" y="12601"/>
                      <a:pt x="6049" y="12601"/>
                    </a:cubicBezTo>
                    <a:cubicBezTo>
                      <a:pt x="6172" y="12609"/>
                      <a:pt x="6301" y="12623"/>
                      <a:pt x="6432" y="12623"/>
                    </a:cubicBezTo>
                    <a:cubicBezTo>
                      <a:pt x="6490" y="12623"/>
                      <a:pt x="6549" y="12620"/>
                      <a:pt x="6608" y="12613"/>
                    </a:cubicBezTo>
                    <a:lnTo>
                      <a:pt x="7180" y="12577"/>
                    </a:lnTo>
                    <a:cubicBezTo>
                      <a:pt x="8275" y="12458"/>
                      <a:pt x="9371" y="12089"/>
                      <a:pt x="10264" y="11422"/>
                    </a:cubicBezTo>
                    <a:cubicBezTo>
                      <a:pt x="10776" y="11065"/>
                      <a:pt x="11228" y="10625"/>
                      <a:pt x="11573" y="10125"/>
                    </a:cubicBezTo>
                    <a:cubicBezTo>
                      <a:pt x="11954" y="9589"/>
                      <a:pt x="12240" y="9005"/>
                      <a:pt x="12454" y="8398"/>
                    </a:cubicBezTo>
                    <a:cubicBezTo>
                      <a:pt x="12657" y="7791"/>
                      <a:pt x="12788" y="7160"/>
                      <a:pt x="12812" y="6505"/>
                    </a:cubicBezTo>
                    <a:cubicBezTo>
                      <a:pt x="12835" y="6326"/>
                      <a:pt x="12824" y="6136"/>
                      <a:pt x="12800" y="5945"/>
                    </a:cubicBezTo>
                    <a:cubicBezTo>
                      <a:pt x="12752" y="5064"/>
                      <a:pt x="12502" y="4183"/>
                      <a:pt x="12097" y="3398"/>
                    </a:cubicBezTo>
                    <a:cubicBezTo>
                      <a:pt x="11788" y="2814"/>
                      <a:pt x="11395" y="2266"/>
                      <a:pt x="10919" y="1802"/>
                    </a:cubicBezTo>
                    <a:cubicBezTo>
                      <a:pt x="10442" y="1326"/>
                      <a:pt x="9895" y="945"/>
                      <a:pt x="9299" y="647"/>
                    </a:cubicBezTo>
                    <a:cubicBezTo>
                      <a:pt x="8434" y="210"/>
                      <a:pt x="7463" y="0"/>
                      <a:pt x="6494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666;p34">
                <a:extLst>
                  <a:ext uri="{FF2B5EF4-FFF2-40B4-BE49-F238E27FC236}">
                    <a16:creationId xmlns:a16="http://schemas.microsoft.com/office/drawing/2014/main" id="{C5523AAA-E161-3433-B921-E4461662D30E}"/>
                  </a:ext>
                </a:extLst>
              </p:cNvPr>
              <p:cNvSpPr/>
              <p:nvPr/>
            </p:nvSpPr>
            <p:spPr>
              <a:xfrm>
                <a:off x="1370336" y="3849431"/>
                <a:ext cx="134037" cy="208573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5824" extrusionOk="0">
                    <a:moveTo>
                      <a:pt x="1840" y="0"/>
                    </a:moveTo>
                    <a:cubicBezTo>
                      <a:pt x="1766" y="0"/>
                      <a:pt x="1692" y="4"/>
                      <a:pt x="1620" y="11"/>
                    </a:cubicBezTo>
                    <a:cubicBezTo>
                      <a:pt x="1346" y="47"/>
                      <a:pt x="1060" y="142"/>
                      <a:pt x="822" y="297"/>
                    </a:cubicBezTo>
                    <a:cubicBezTo>
                      <a:pt x="584" y="475"/>
                      <a:pt x="370" y="725"/>
                      <a:pt x="286" y="1023"/>
                    </a:cubicBezTo>
                    <a:cubicBezTo>
                      <a:pt x="191" y="1297"/>
                      <a:pt x="179" y="1630"/>
                      <a:pt x="298" y="1916"/>
                    </a:cubicBezTo>
                    <a:cubicBezTo>
                      <a:pt x="346" y="1999"/>
                      <a:pt x="381" y="2083"/>
                      <a:pt x="441" y="2142"/>
                    </a:cubicBezTo>
                    <a:cubicBezTo>
                      <a:pt x="691" y="2488"/>
                      <a:pt x="1036" y="2690"/>
                      <a:pt x="1370" y="2880"/>
                    </a:cubicBezTo>
                    <a:cubicBezTo>
                      <a:pt x="1620" y="3023"/>
                      <a:pt x="1870" y="3154"/>
                      <a:pt x="2108" y="3297"/>
                    </a:cubicBezTo>
                    <a:cubicBezTo>
                      <a:pt x="2334" y="3440"/>
                      <a:pt x="2572" y="3607"/>
                      <a:pt x="2763" y="3785"/>
                    </a:cubicBezTo>
                    <a:cubicBezTo>
                      <a:pt x="2941" y="3952"/>
                      <a:pt x="3072" y="4154"/>
                      <a:pt x="3132" y="4381"/>
                    </a:cubicBezTo>
                    <a:cubicBezTo>
                      <a:pt x="3167" y="4595"/>
                      <a:pt x="3108" y="4833"/>
                      <a:pt x="2965" y="5000"/>
                    </a:cubicBezTo>
                    <a:cubicBezTo>
                      <a:pt x="2798" y="5190"/>
                      <a:pt x="2560" y="5321"/>
                      <a:pt x="2322" y="5393"/>
                    </a:cubicBezTo>
                    <a:cubicBezTo>
                      <a:pt x="2204" y="5432"/>
                      <a:pt x="2083" y="5450"/>
                      <a:pt x="1957" y="5450"/>
                    </a:cubicBezTo>
                    <a:cubicBezTo>
                      <a:pt x="1855" y="5450"/>
                      <a:pt x="1751" y="5438"/>
                      <a:pt x="1643" y="5416"/>
                    </a:cubicBezTo>
                    <a:cubicBezTo>
                      <a:pt x="1417" y="5369"/>
                      <a:pt x="1191" y="5297"/>
                      <a:pt x="1001" y="5190"/>
                    </a:cubicBezTo>
                    <a:cubicBezTo>
                      <a:pt x="917" y="5143"/>
                      <a:pt x="822" y="5107"/>
                      <a:pt x="774" y="5035"/>
                    </a:cubicBezTo>
                    <a:cubicBezTo>
                      <a:pt x="667" y="4916"/>
                      <a:pt x="584" y="4809"/>
                      <a:pt x="512" y="4714"/>
                    </a:cubicBezTo>
                    <a:cubicBezTo>
                      <a:pt x="441" y="4607"/>
                      <a:pt x="370" y="4523"/>
                      <a:pt x="310" y="4404"/>
                    </a:cubicBezTo>
                    <a:cubicBezTo>
                      <a:pt x="310" y="4393"/>
                      <a:pt x="310" y="4393"/>
                      <a:pt x="310" y="4381"/>
                    </a:cubicBezTo>
                    <a:cubicBezTo>
                      <a:pt x="298" y="4321"/>
                      <a:pt x="286" y="4273"/>
                      <a:pt x="215" y="4250"/>
                    </a:cubicBezTo>
                    <a:cubicBezTo>
                      <a:pt x="202" y="4243"/>
                      <a:pt x="189" y="4241"/>
                      <a:pt x="176" y="4241"/>
                    </a:cubicBezTo>
                    <a:cubicBezTo>
                      <a:pt x="138" y="4241"/>
                      <a:pt x="98" y="4265"/>
                      <a:pt x="72" y="4309"/>
                    </a:cubicBezTo>
                    <a:cubicBezTo>
                      <a:pt x="24" y="4393"/>
                      <a:pt x="0" y="4500"/>
                      <a:pt x="0" y="4607"/>
                    </a:cubicBezTo>
                    <a:cubicBezTo>
                      <a:pt x="0" y="4785"/>
                      <a:pt x="72" y="4964"/>
                      <a:pt x="191" y="5119"/>
                    </a:cubicBezTo>
                    <a:cubicBezTo>
                      <a:pt x="310" y="5274"/>
                      <a:pt x="465" y="5393"/>
                      <a:pt x="643" y="5488"/>
                    </a:cubicBezTo>
                    <a:cubicBezTo>
                      <a:pt x="893" y="5619"/>
                      <a:pt x="1203" y="5762"/>
                      <a:pt x="1536" y="5797"/>
                    </a:cubicBezTo>
                    <a:cubicBezTo>
                      <a:pt x="1654" y="5813"/>
                      <a:pt x="1778" y="5824"/>
                      <a:pt x="1904" y="5824"/>
                    </a:cubicBezTo>
                    <a:cubicBezTo>
                      <a:pt x="2073" y="5824"/>
                      <a:pt x="2247" y="5804"/>
                      <a:pt x="2417" y="5750"/>
                    </a:cubicBezTo>
                    <a:cubicBezTo>
                      <a:pt x="2703" y="5678"/>
                      <a:pt x="2977" y="5524"/>
                      <a:pt x="3203" y="5297"/>
                    </a:cubicBezTo>
                    <a:cubicBezTo>
                      <a:pt x="3346" y="5131"/>
                      <a:pt x="3453" y="4916"/>
                      <a:pt x="3489" y="4690"/>
                    </a:cubicBezTo>
                    <a:cubicBezTo>
                      <a:pt x="3537" y="4333"/>
                      <a:pt x="3394" y="3988"/>
                      <a:pt x="3203" y="3750"/>
                    </a:cubicBezTo>
                    <a:cubicBezTo>
                      <a:pt x="3001" y="3500"/>
                      <a:pt x="2763" y="3333"/>
                      <a:pt x="2525" y="3178"/>
                    </a:cubicBezTo>
                    <a:cubicBezTo>
                      <a:pt x="2060" y="2869"/>
                      <a:pt x="1536" y="2690"/>
                      <a:pt x="1108" y="2404"/>
                    </a:cubicBezTo>
                    <a:cubicBezTo>
                      <a:pt x="881" y="2261"/>
                      <a:pt x="679" y="2083"/>
                      <a:pt x="560" y="1868"/>
                    </a:cubicBezTo>
                    <a:cubicBezTo>
                      <a:pt x="286" y="1404"/>
                      <a:pt x="500" y="654"/>
                      <a:pt x="1060" y="416"/>
                    </a:cubicBezTo>
                    <a:cubicBezTo>
                      <a:pt x="1262" y="321"/>
                      <a:pt x="1477" y="249"/>
                      <a:pt x="1703" y="213"/>
                    </a:cubicBezTo>
                    <a:cubicBezTo>
                      <a:pt x="1781" y="204"/>
                      <a:pt x="1861" y="199"/>
                      <a:pt x="1942" y="199"/>
                    </a:cubicBezTo>
                    <a:cubicBezTo>
                      <a:pt x="2270" y="199"/>
                      <a:pt x="2612" y="284"/>
                      <a:pt x="2870" y="523"/>
                    </a:cubicBezTo>
                    <a:cubicBezTo>
                      <a:pt x="3025" y="654"/>
                      <a:pt x="3156" y="833"/>
                      <a:pt x="3227" y="1047"/>
                    </a:cubicBezTo>
                    <a:cubicBezTo>
                      <a:pt x="3239" y="1094"/>
                      <a:pt x="3263" y="1118"/>
                      <a:pt x="3275" y="1166"/>
                    </a:cubicBezTo>
                    <a:cubicBezTo>
                      <a:pt x="3275" y="1166"/>
                      <a:pt x="3287" y="1178"/>
                      <a:pt x="3298" y="1178"/>
                    </a:cubicBezTo>
                    <a:cubicBezTo>
                      <a:pt x="3310" y="1166"/>
                      <a:pt x="3322" y="1154"/>
                      <a:pt x="3322" y="1142"/>
                    </a:cubicBezTo>
                    <a:cubicBezTo>
                      <a:pt x="3334" y="1094"/>
                      <a:pt x="3322" y="1023"/>
                      <a:pt x="3310" y="975"/>
                    </a:cubicBezTo>
                    <a:cubicBezTo>
                      <a:pt x="3263" y="785"/>
                      <a:pt x="3156" y="630"/>
                      <a:pt x="3048" y="499"/>
                    </a:cubicBezTo>
                    <a:cubicBezTo>
                      <a:pt x="2870" y="297"/>
                      <a:pt x="2632" y="154"/>
                      <a:pt x="2382" y="82"/>
                    </a:cubicBezTo>
                    <a:cubicBezTo>
                      <a:pt x="2204" y="23"/>
                      <a:pt x="2021" y="0"/>
                      <a:pt x="184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667;p34">
                <a:extLst>
                  <a:ext uri="{FF2B5EF4-FFF2-40B4-BE49-F238E27FC236}">
                    <a16:creationId xmlns:a16="http://schemas.microsoft.com/office/drawing/2014/main" id="{24848C02-1026-1351-13EC-6A6688D23223}"/>
                  </a:ext>
                </a:extLst>
              </p:cNvPr>
              <p:cNvSpPr/>
              <p:nvPr/>
            </p:nvSpPr>
            <p:spPr>
              <a:xfrm>
                <a:off x="1429453" y="3828373"/>
                <a:ext cx="22586" cy="261970"/>
              </a:xfrm>
              <a:custGeom>
                <a:avLst/>
                <a:gdLst/>
                <a:ahLst/>
                <a:cxnLst/>
                <a:rect l="l" t="t" r="r" b="b"/>
                <a:pathLst>
                  <a:path w="596" h="7315" extrusionOk="0">
                    <a:moveTo>
                      <a:pt x="360" y="1"/>
                    </a:moveTo>
                    <a:cubicBezTo>
                      <a:pt x="313" y="1"/>
                      <a:pt x="270" y="20"/>
                      <a:pt x="250" y="39"/>
                    </a:cubicBezTo>
                    <a:cubicBezTo>
                      <a:pt x="203" y="87"/>
                      <a:pt x="167" y="147"/>
                      <a:pt x="143" y="194"/>
                    </a:cubicBezTo>
                    <a:cubicBezTo>
                      <a:pt x="60" y="361"/>
                      <a:pt x="36" y="539"/>
                      <a:pt x="36" y="742"/>
                    </a:cubicBezTo>
                    <a:cubicBezTo>
                      <a:pt x="36" y="885"/>
                      <a:pt x="0" y="1051"/>
                      <a:pt x="24" y="1230"/>
                    </a:cubicBezTo>
                    <a:cubicBezTo>
                      <a:pt x="48" y="1528"/>
                      <a:pt x="36" y="1825"/>
                      <a:pt x="36" y="2111"/>
                    </a:cubicBezTo>
                    <a:cubicBezTo>
                      <a:pt x="48" y="2218"/>
                      <a:pt x="48" y="2314"/>
                      <a:pt x="48" y="2421"/>
                    </a:cubicBezTo>
                    <a:cubicBezTo>
                      <a:pt x="60" y="2730"/>
                      <a:pt x="60" y="3040"/>
                      <a:pt x="83" y="3349"/>
                    </a:cubicBezTo>
                    <a:cubicBezTo>
                      <a:pt x="95" y="3659"/>
                      <a:pt x="131" y="3957"/>
                      <a:pt x="155" y="4266"/>
                    </a:cubicBezTo>
                    <a:cubicBezTo>
                      <a:pt x="167" y="4421"/>
                      <a:pt x="167" y="4588"/>
                      <a:pt x="167" y="4742"/>
                    </a:cubicBezTo>
                    <a:cubicBezTo>
                      <a:pt x="179" y="5088"/>
                      <a:pt x="250" y="5445"/>
                      <a:pt x="238" y="5790"/>
                    </a:cubicBezTo>
                    <a:cubicBezTo>
                      <a:pt x="226" y="5921"/>
                      <a:pt x="250" y="6052"/>
                      <a:pt x="262" y="6183"/>
                    </a:cubicBezTo>
                    <a:cubicBezTo>
                      <a:pt x="274" y="6421"/>
                      <a:pt x="286" y="6659"/>
                      <a:pt x="310" y="6897"/>
                    </a:cubicBezTo>
                    <a:cubicBezTo>
                      <a:pt x="322" y="7016"/>
                      <a:pt x="334" y="7124"/>
                      <a:pt x="357" y="7243"/>
                    </a:cubicBezTo>
                    <a:cubicBezTo>
                      <a:pt x="357" y="7267"/>
                      <a:pt x="369" y="7290"/>
                      <a:pt x="393" y="7302"/>
                    </a:cubicBezTo>
                    <a:cubicBezTo>
                      <a:pt x="393" y="7314"/>
                      <a:pt x="405" y="7314"/>
                      <a:pt x="405" y="7314"/>
                    </a:cubicBezTo>
                    <a:cubicBezTo>
                      <a:pt x="417" y="7314"/>
                      <a:pt x="441" y="7314"/>
                      <a:pt x="441" y="7302"/>
                    </a:cubicBezTo>
                    <a:cubicBezTo>
                      <a:pt x="453" y="7278"/>
                      <a:pt x="464" y="7243"/>
                      <a:pt x="453" y="7219"/>
                    </a:cubicBezTo>
                    <a:cubicBezTo>
                      <a:pt x="453" y="7124"/>
                      <a:pt x="453" y="7040"/>
                      <a:pt x="453" y="6945"/>
                    </a:cubicBezTo>
                    <a:cubicBezTo>
                      <a:pt x="453" y="6683"/>
                      <a:pt x="453" y="6421"/>
                      <a:pt x="464" y="6147"/>
                    </a:cubicBezTo>
                    <a:cubicBezTo>
                      <a:pt x="464" y="6004"/>
                      <a:pt x="464" y="5862"/>
                      <a:pt x="453" y="5707"/>
                    </a:cubicBezTo>
                    <a:cubicBezTo>
                      <a:pt x="429" y="5397"/>
                      <a:pt x="417" y="5088"/>
                      <a:pt x="429" y="4778"/>
                    </a:cubicBezTo>
                    <a:cubicBezTo>
                      <a:pt x="429" y="4730"/>
                      <a:pt x="429" y="4683"/>
                      <a:pt x="429" y="4647"/>
                    </a:cubicBezTo>
                    <a:cubicBezTo>
                      <a:pt x="417" y="4433"/>
                      <a:pt x="417" y="4219"/>
                      <a:pt x="417" y="4004"/>
                    </a:cubicBezTo>
                    <a:cubicBezTo>
                      <a:pt x="405" y="3671"/>
                      <a:pt x="405" y="3349"/>
                      <a:pt x="405" y="3028"/>
                    </a:cubicBezTo>
                    <a:cubicBezTo>
                      <a:pt x="405" y="2742"/>
                      <a:pt x="405" y="2444"/>
                      <a:pt x="405" y="2147"/>
                    </a:cubicBezTo>
                    <a:cubicBezTo>
                      <a:pt x="405" y="1992"/>
                      <a:pt x="417" y="1837"/>
                      <a:pt x="417" y="1671"/>
                    </a:cubicBezTo>
                    <a:cubicBezTo>
                      <a:pt x="393" y="1397"/>
                      <a:pt x="429" y="1123"/>
                      <a:pt x="453" y="849"/>
                    </a:cubicBezTo>
                    <a:cubicBezTo>
                      <a:pt x="464" y="790"/>
                      <a:pt x="464" y="730"/>
                      <a:pt x="488" y="682"/>
                    </a:cubicBezTo>
                    <a:cubicBezTo>
                      <a:pt x="595" y="480"/>
                      <a:pt x="595" y="289"/>
                      <a:pt x="488" y="99"/>
                    </a:cubicBezTo>
                    <a:cubicBezTo>
                      <a:pt x="488" y="99"/>
                      <a:pt x="488" y="87"/>
                      <a:pt x="488" y="87"/>
                    </a:cubicBezTo>
                    <a:cubicBezTo>
                      <a:pt x="476" y="39"/>
                      <a:pt x="453" y="4"/>
                      <a:pt x="393" y="4"/>
                    </a:cubicBezTo>
                    <a:cubicBezTo>
                      <a:pt x="382" y="2"/>
                      <a:pt x="371" y="1"/>
                      <a:pt x="360" y="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" name="Agrupar 110">
              <a:extLst>
                <a:ext uri="{FF2B5EF4-FFF2-40B4-BE49-F238E27FC236}">
                  <a16:creationId xmlns:a16="http://schemas.microsoft.com/office/drawing/2014/main" id="{C0E70972-6972-D9A8-1492-C65C16D8C13E}"/>
                </a:ext>
              </a:extLst>
            </p:cNvPr>
            <p:cNvGrpSpPr/>
            <p:nvPr/>
          </p:nvGrpSpPr>
          <p:grpSpPr>
            <a:xfrm>
              <a:off x="5928480" y="2496533"/>
              <a:ext cx="335039" cy="299853"/>
              <a:chOff x="927713" y="3734973"/>
              <a:chExt cx="745865" cy="657737"/>
            </a:xfrm>
          </p:grpSpPr>
          <p:sp>
            <p:nvSpPr>
              <p:cNvPr id="112" name="Google Shape;1662;p34">
                <a:extLst>
                  <a:ext uri="{FF2B5EF4-FFF2-40B4-BE49-F238E27FC236}">
                    <a16:creationId xmlns:a16="http://schemas.microsoft.com/office/drawing/2014/main" id="{016BB3B1-09A5-410F-67DC-943DD0D6661C}"/>
                  </a:ext>
                </a:extLst>
              </p:cNvPr>
              <p:cNvSpPr/>
              <p:nvPr/>
            </p:nvSpPr>
            <p:spPr>
              <a:xfrm>
                <a:off x="927713" y="3941147"/>
                <a:ext cx="494085" cy="451563"/>
              </a:xfrm>
              <a:custGeom>
                <a:avLst/>
                <a:gdLst/>
                <a:ahLst/>
                <a:cxnLst/>
                <a:rect l="l" t="t" r="r" b="b"/>
                <a:pathLst>
                  <a:path w="13038" h="12609" extrusionOk="0">
                    <a:moveTo>
                      <a:pt x="6677" y="1"/>
                    </a:moveTo>
                    <a:cubicBezTo>
                      <a:pt x="5339" y="1"/>
                      <a:pt x="4002" y="397"/>
                      <a:pt x="2906" y="1153"/>
                    </a:cubicBezTo>
                    <a:cubicBezTo>
                      <a:pt x="2715" y="1308"/>
                      <a:pt x="2513" y="1439"/>
                      <a:pt x="2334" y="1617"/>
                    </a:cubicBezTo>
                    <a:cubicBezTo>
                      <a:pt x="1465" y="2391"/>
                      <a:pt x="834" y="3415"/>
                      <a:pt x="500" y="4522"/>
                    </a:cubicBezTo>
                    <a:cubicBezTo>
                      <a:pt x="0" y="6177"/>
                      <a:pt x="227" y="8047"/>
                      <a:pt x="1120" y="9535"/>
                    </a:cubicBezTo>
                    <a:cubicBezTo>
                      <a:pt x="1929" y="10904"/>
                      <a:pt x="3275" y="11928"/>
                      <a:pt x="4799" y="12357"/>
                    </a:cubicBezTo>
                    <a:cubicBezTo>
                      <a:pt x="5357" y="12519"/>
                      <a:pt x="5938" y="12609"/>
                      <a:pt x="6519" y="12609"/>
                    </a:cubicBezTo>
                    <a:cubicBezTo>
                      <a:pt x="6792" y="12609"/>
                      <a:pt x="7064" y="12589"/>
                      <a:pt x="7335" y="12547"/>
                    </a:cubicBezTo>
                    <a:cubicBezTo>
                      <a:pt x="8811" y="12321"/>
                      <a:pt x="10216" y="11630"/>
                      <a:pt x="11264" y="10547"/>
                    </a:cubicBezTo>
                    <a:cubicBezTo>
                      <a:pt x="11371" y="10440"/>
                      <a:pt x="11478" y="10321"/>
                      <a:pt x="11573" y="10202"/>
                    </a:cubicBezTo>
                    <a:cubicBezTo>
                      <a:pt x="11669" y="10083"/>
                      <a:pt x="11776" y="9975"/>
                      <a:pt x="11871" y="9868"/>
                    </a:cubicBezTo>
                    <a:cubicBezTo>
                      <a:pt x="12633" y="9082"/>
                      <a:pt x="13038" y="7963"/>
                      <a:pt x="12907" y="6892"/>
                    </a:cubicBezTo>
                    <a:cubicBezTo>
                      <a:pt x="12907" y="6856"/>
                      <a:pt x="12907" y="6820"/>
                      <a:pt x="12907" y="6796"/>
                    </a:cubicBezTo>
                    <a:cubicBezTo>
                      <a:pt x="12895" y="6570"/>
                      <a:pt x="12859" y="6368"/>
                      <a:pt x="12728" y="6332"/>
                    </a:cubicBezTo>
                    <a:cubicBezTo>
                      <a:pt x="12715" y="6329"/>
                      <a:pt x="12702" y="6328"/>
                      <a:pt x="12688" y="6328"/>
                    </a:cubicBezTo>
                    <a:cubicBezTo>
                      <a:pt x="12595" y="6328"/>
                      <a:pt x="12505" y="6402"/>
                      <a:pt x="12442" y="6558"/>
                    </a:cubicBezTo>
                    <a:cubicBezTo>
                      <a:pt x="12395" y="6677"/>
                      <a:pt x="12347" y="6796"/>
                      <a:pt x="12311" y="6915"/>
                    </a:cubicBezTo>
                    <a:cubicBezTo>
                      <a:pt x="12252" y="7046"/>
                      <a:pt x="12204" y="7166"/>
                      <a:pt x="12157" y="7285"/>
                    </a:cubicBezTo>
                    <a:cubicBezTo>
                      <a:pt x="11859" y="8058"/>
                      <a:pt x="11538" y="8832"/>
                      <a:pt x="10930" y="9606"/>
                    </a:cubicBezTo>
                    <a:cubicBezTo>
                      <a:pt x="10537" y="10166"/>
                      <a:pt x="9894" y="10678"/>
                      <a:pt x="9192" y="11118"/>
                    </a:cubicBezTo>
                    <a:cubicBezTo>
                      <a:pt x="8397" y="11616"/>
                      <a:pt x="7456" y="11854"/>
                      <a:pt x="6512" y="11854"/>
                    </a:cubicBezTo>
                    <a:cubicBezTo>
                      <a:pt x="6055" y="11854"/>
                      <a:pt x="5598" y="11798"/>
                      <a:pt x="5156" y="11690"/>
                    </a:cubicBezTo>
                    <a:cubicBezTo>
                      <a:pt x="4680" y="11595"/>
                      <a:pt x="4239" y="11404"/>
                      <a:pt x="3798" y="11178"/>
                    </a:cubicBezTo>
                    <a:cubicBezTo>
                      <a:pt x="2501" y="10475"/>
                      <a:pt x="1501" y="9213"/>
                      <a:pt x="1084" y="7785"/>
                    </a:cubicBezTo>
                    <a:cubicBezTo>
                      <a:pt x="679" y="6380"/>
                      <a:pt x="798" y="4784"/>
                      <a:pt x="1524" y="3451"/>
                    </a:cubicBezTo>
                    <a:cubicBezTo>
                      <a:pt x="1893" y="2760"/>
                      <a:pt x="2429" y="2165"/>
                      <a:pt x="3060" y="1689"/>
                    </a:cubicBezTo>
                    <a:cubicBezTo>
                      <a:pt x="3739" y="1165"/>
                      <a:pt x="4537" y="748"/>
                      <a:pt x="5406" y="558"/>
                    </a:cubicBezTo>
                    <a:cubicBezTo>
                      <a:pt x="5799" y="470"/>
                      <a:pt x="6204" y="425"/>
                      <a:pt x="6610" y="425"/>
                    </a:cubicBezTo>
                    <a:cubicBezTo>
                      <a:pt x="7091" y="425"/>
                      <a:pt x="7573" y="488"/>
                      <a:pt x="8037" y="617"/>
                    </a:cubicBezTo>
                    <a:cubicBezTo>
                      <a:pt x="8668" y="808"/>
                      <a:pt x="9299" y="1034"/>
                      <a:pt x="9859" y="1391"/>
                    </a:cubicBezTo>
                    <a:cubicBezTo>
                      <a:pt x="10871" y="2058"/>
                      <a:pt x="11704" y="3034"/>
                      <a:pt x="12169" y="4177"/>
                    </a:cubicBezTo>
                    <a:cubicBezTo>
                      <a:pt x="12419" y="4749"/>
                      <a:pt x="12573" y="5356"/>
                      <a:pt x="12645" y="5975"/>
                    </a:cubicBezTo>
                    <a:cubicBezTo>
                      <a:pt x="12657" y="6082"/>
                      <a:pt x="12704" y="6189"/>
                      <a:pt x="12728" y="6296"/>
                    </a:cubicBezTo>
                    <a:cubicBezTo>
                      <a:pt x="12740" y="6308"/>
                      <a:pt x="12764" y="6332"/>
                      <a:pt x="12776" y="6332"/>
                    </a:cubicBezTo>
                    <a:cubicBezTo>
                      <a:pt x="12800" y="6308"/>
                      <a:pt x="12835" y="6296"/>
                      <a:pt x="12835" y="6261"/>
                    </a:cubicBezTo>
                    <a:cubicBezTo>
                      <a:pt x="12847" y="6106"/>
                      <a:pt x="12859" y="5951"/>
                      <a:pt x="12847" y="5808"/>
                    </a:cubicBezTo>
                    <a:cubicBezTo>
                      <a:pt x="12835" y="5558"/>
                      <a:pt x="12776" y="5320"/>
                      <a:pt x="12740" y="5070"/>
                    </a:cubicBezTo>
                    <a:cubicBezTo>
                      <a:pt x="12669" y="4832"/>
                      <a:pt x="12609" y="4594"/>
                      <a:pt x="12538" y="4368"/>
                    </a:cubicBezTo>
                    <a:cubicBezTo>
                      <a:pt x="12097" y="2975"/>
                      <a:pt x="11168" y="1760"/>
                      <a:pt x="9942" y="962"/>
                    </a:cubicBezTo>
                    <a:cubicBezTo>
                      <a:pt x="9275" y="534"/>
                      <a:pt x="8513" y="212"/>
                      <a:pt x="7716" y="81"/>
                    </a:cubicBezTo>
                    <a:cubicBezTo>
                      <a:pt x="7372" y="27"/>
                      <a:pt x="7025" y="1"/>
                      <a:pt x="6677" y="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663;p34">
                <a:extLst>
                  <a:ext uri="{FF2B5EF4-FFF2-40B4-BE49-F238E27FC236}">
                    <a16:creationId xmlns:a16="http://schemas.microsoft.com/office/drawing/2014/main" id="{69D0375D-CEFD-E90C-A594-A6C7C2D6C1D5}"/>
                  </a:ext>
                </a:extLst>
              </p:cNvPr>
              <p:cNvSpPr/>
              <p:nvPr/>
            </p:nvSpPr>
            <p:spPr>
              <a:xfrm>
                <a:off x="1109992" y="4057932"/>
                <a:ext cx="134037" cy="208466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5821" extrusionOk="0">
                    <a:moveTo>
                      <a:pt x="1852" y="0"/>
                    </a:moveTo>
                    <a:cubicBezTo>
                      <a:pt x="1778" y="0"/>
                      <a:pt x="1704" y="4"/>
                      <a:pt x="1632" y="11"/>
                    </a:cubicBezTo>
                    <a:cubicBezTo>
                      <a:pt x="1346" y="47"/>
                      <a:pt x="1072" y="130"/>
                      <a:pt x="834" y="297"/>
                    </a:cubicBezTo>
                    <a:cubicBezTo>
                      <a:pt x="584" y="476"/>
                      <a:pt x="382" y="726"/>
                      <a:pt x="298" y="1023"/>
                    </a:cubicBezTo>
                    <a:cubicBezTo>
                      <a:pt x="191" y="1297"/>
                      <a:pt x="179" y="1630"/>
                      <a:pt x="310" y="1916"/>
                    </a:cubicBezTo>
                    <a:cubicBezTo>
                      <a:pt x="346" y="2000"/>
                      <a:pt x="393" y="2083"/>
                      <a:pt x="441" y="2142"/>
                    </a:cubicBezTo>
                    <a:cubicBezTo>
                      <a:pt x="691" y="2488"/>
                      <a:pt x="1048" y="2678"/>
                      <a:pt x="1370" y="2881"/>
                    </a:cubicBezTo>
                    <a:cubicBezTo>
                      <a:pt x="1620" y="3023"/>
                      <a:pt x="1882" y="3143"/>
                      <a:pt x="2108" y="3297"/>
                    </a:cubicBezTo>
                    <a:cubicBezTo>
                      <a:pt x="2346" y="3440"/>
                      <a:pt x="2584" y="3595"/>
                      <a:pt x="2775" y="3785"/>
                    </a:cubicBezTo>
                    <a:cubicBezTo>
                      <a:pt x="2953" y="3952"/>
                      <a:pt x="3084" y="4155"/>
                      <a:pt x="3132" y="4381"/>
                    </a:cubicBezTo>
                    <a:cubicBezTo>
                      <a:pt x="3179" y="4595"/>
                      <a:pt x="3120" y="4821"/>
                      <a:pt x="2965" y="5000"/>
                    </a:cubicBezTo>
                    <a:cubicBezTo>
                      <a:pt x="2810" y="5190"/>
                      <a:pt x="2572" y="5321"/>
                      <a:pt x="2334" y="5393"/>
                    </a:cubicBezTo>
                    <a:cubicBezTo>
                      <a:pt x="2216" y="5432"/>
                      <a:pt x="2091" y="5450"/>
                      <a:pt x="1964" y="5450"/>
                    </a:cubicBezTo>
                    <a:cubicBezTo>
                      <a:pt x="1861" y="5450"/>
                      <a:pt x="1757" y="5438"/>
                      <a:pt x="1655" y="5417"/>
                    </a:cubicBezTo>
                    <a:cubicBezTo>
                      <a:pt x="1429" y="5369"/>
                      <a:pt x="1203" y="5298"/>
                      <a:pt x="1001" y="5190"/>
                    </a:cubicBezTo>
                    <a:cubicBezTo>
                      <a:pt x="917" y="5143"/>
                      <a:pt x="834" y="5107"/>
                      <a:pt x="774" y="5036"/>
                    </a:cubicBezTo>
                    <a:cubicBezTo>
                      <a:pt x="679" y="4917"/>
                      <a:pt x="584" y="4809"/>
                      <a:pt x="512" y="4714"/>
                    </a:cubicBezTo>
                    <a:cubicBezTo>
                      <a:pt x="441" y="4607"/>
                      <a:pt x="382" y="4524"/>
                      <a:pt x="322" y="4405"/>
                    </a:cubicBezTo>
                    <a:cubicBezTo>
                      <a:pt x="322" y="4393"/>
                      <a:pt x="322" y="4381"/>
                      <a:pt x="322" y="4381"/>
                    </a:cubicBezTo>
                    <a:cubicBezTo>
                      <a:pt x="310" y="4321"/>
                      <a:pt x="286" y="4274"/>
                      <a:pt x="227" y="4250"/>
                    </a:cubicBezTo>
                    <a:cubicBezTo>
                      <a:pt x="209" y="4243"/>
                      <a:pt x="192" y="4239"/>
                      <a:pt x="176" y="4239"/>
                    </a:cubicBezTo>
                    <a:cubicBezTo>
                      <a:pt x="139" y="4239"/>
                      <a:pt x="109" y="4260"/>
                      <a:pt x="84" y="4309"/>
                    </a:cubicBezTo>
                    <a:cubicBezTo>
                      <a:pt x="36" y="4393"/>
                      <a:pt x="12" y="4500"/>
                      <a:pt x="1" y="4607"/>
                    </a:cubicBezTo>
                    <a:cubicBezTo>
                      <a:pt x="12" y="4786"/>
                      <a:pt x="84" y="4964"/>
                      <a:pt x="203" y="5119"/>
                    </a:cubicBezTo>
                    <a:cubicBezTo>
                      <a:pt x="322" y="5274"/>
                      <a:pt x="477" y="5393"/>
                      <a:pt x="655" y="5488"/>
                    </a:cubicBezTo>
                    <a:cubicBezTo>
                      <a:pt x="905" y="5619"/>
                      <a:pt x="1203" y="5762"/>
                      <a:pt x="1548" y="5798"/>
                    </a:cubicBezTo>
                    <a:cubicBezTo>
                      <a:pt x="1657" y="5812"/>
                      <a:pt x="1771" y="5820"/>
                      <a:pt x="1887" y="5820"/>
                    </a:cubicBezTo>
                    <a:cubicBezTo>
                      <a:pt x="2065" y="5820"/>
                      <a:pt x="2249" y="5800"/>
                      <a:pt x="2429" y="5750"/>
                    </a:cubicBezTo>
                    <a:cubicBezTo>
                      <a:pt x="2715" y="5679"/>
                      <a:pt x="2989" y="5524"/>
                      <a:pt x="3203" y="5298"/>
                    </a:cubicBezTo>
                    <a:cubicBezTo>
                      <a:pt x="3358" y="5131"/>
                      <a:pt x="3465" y="4917"/>
                      <a:pt x="3501" y="4690"/>
                    </a:cubicBezTo>
                    <a:cubicBezTo>
                      <a:pt x="3537" y="4333"/>
                      <a:pt x="3406" y="3988"/>
                      <a:pt x="3203" y="3750"/>
                    </a:cubicBezTo>
                    <a:cubicBezTo>
                      <a:pt x="3013" y="3500"/>
                      <a:pt x="2763" y="3321"/>
                      <a:pt x="2537" y="3178"/>
                    </a:cubicBezTo>
                    <a:cubicBezTo>
                      <a:pt x="2060" y="2857"/>
                      <a:pt x="1548" y="2690"/>
                      <a:pt x="1108" y="2404"/>
                    </a:cubicBezTo>
                    <a:cubicBezTo>
                      <a:pt x="893" y="2261"/>
                      <a:pt x="691" y="2083"/>
                      <a:pt x="572" y="1869"/>
                    </a:cubicBezTo>
                    <a:cubicBezTo>
                      <a:pt x="298" y="1404"/>
                      <a:pt x="512" y="654"/>
                      <a:pt x="1072" y="416"/>
                    </a:cubicBezTo>
                    <a:cubicBezTo>
                      <a:pt x="1274" y="321"/>
                      <a:pt x="1477" y="237"/>
                      <a:pt x="1703" y="214"/>
                    </a:cubicBezTo>
                    <a:cubicBezTo>
                      <a:pt x="1784" y="204"/>
                      <a:pt x="1867" y="199"/>
                      <a:pt x="1950" y="199"/>
                    </a:cubicBezTo>
                    <a:cubicBezTo>
                      <a:pt x="2284" y="199"/>
                      <a:pt x="2625" y="283"/>
                      <a:pt x="2882" y="511"/>
                    </a:cubicBezTo>
                    <a:cubicBezTo>
                      <a:pt x="3037" y="654"/>
                      <a:pt x="3168" y="833"/>
                      <a:pt x="3227" y="1047"/>
                    </a:cubicBezTo>
                    <a:cubicBezTo>
                      <a:pt x="3239" y="1083"/>
                      <a:pt x="3263" y="1118"/>
                      <a:pt x="3287" y="1166"/>
                    </a:cubicBezTo>
                    <a:cubicBezTo>
                      <a:pt x="3287" y="1166"/>
                      <a:pt x="3299" y="1178"/>
                      <a:pt x="3299" y="1178"/>
                    </a:cubicBezTo>
                    <a:cubicBezTo>
                      <a:pt x="3310" y="1166"/>
                      <a:pt x="3334" y="1154"/>
                      <a:pt x="3334" y="1142"/>
                    </a:cubicBezTo>
                    <a:cubicBezTo>
                      <a:pt x="3334" y="1083"/>
                      <a:pt x="3334" y="1023"/>
                      <a:pt x="3322" y="976"/>
                    </a:cubicBezTo>
                    <a:cubicBezTo>
                      <a:pt x="3275" y="785"/>
                      <a:pt x="3168" y="630"/>
                      <a:pt x="3049" y="499"/>
                    </a:cubicBezTo>
                    <a:cubicBezTo>
                      <a:pt x="2882" y="297"/>
                      <a:pt x="2644" y="142"/>
                      <a:pt x="2394" y="83"/>
                    </a:cubicBezTo>
                    <a:cubicBezTo>
                      <a:pt x="2216" y="24"/>
                      <a:pt x="2033" y="0"/>
                      <a:pt x="1852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664;p34">
                <a:extLst>
                  <a:ext uri="{FF2B5EF4-FFF2-40B4-BE49-F238E27FC236}">
                    <a16:creationId xmlns:a16="http://schemas.microsoft.com/office/drawing/2014/main" id="{B970FE09-4F21-6F72-BF2B-A8AC3522BD12}"/>
                  </a:ext>
                </a:extLst>
              </p:cNvPr>
              <p:cNvSpPr/>
              <p:nvPr/>
            </p:nvSpPr>
            <p:spPr>
              <a:xfrm>
                <a:off x="1169564" y="4036839"/>
                <a:ext cx="22586" cy="262006"/>
              </a:xfrm>
              <a:custGeom>
                <a:avLst/>
                <a:gdLst/>
                <a:ahLst/>
                <a:cxnLst/>
                <a:rect l="l" t="t" r="r" b="b"/>
                <a:pathLst>
                  <a:path w="596" h="7316" extrusionOk="0">
                    <a:moveTo>
                      <a:pt x="339" y="0"/>
                    </a:moveTo>
                    <a:cubicBezTo>
                      <a:pt x="299" y="0"/>
                      <a:pt x="265" y="14"/>
                      <a:pt x="238" y="41"/>
                    </a:cubicBezTo>
                    <a:cubicBezTo>
                      <a:pt x="203" y="88"/>
                      <a:pt x="167" y="148"/>
                      <a:pt x="143" y="195"/>
                    </a:cubicBezTo>
                    <a:cubicBezTo>
                      <a:pt x="60" y="362"/>
                      <a:pt x="36" y="541"/>
                      <a:pt x="36" y="743"/>
                    </a:cubicBezTo>
                    <a:cubicBezTo>
                      <a:pt x="36" y="886"/>
                      <a:pt x="0" y="1053"/>
                      <a:pt x="12" y="1231"/>
                    </a:cubicBezTo>
                    <a:cubicBezTo>
                      <a:pt x="48" y="1529"/>
                      <a:pt x="36" y="1827"/>
                      <a:pt x="36" y="2112"/>
                    </a:cubicBezTo>
                    <a:cubicBezTo>
                      <a:pt x="36" y="2219"/>
                      <a:pt x="48" y="2315"/>
                      <a:pt x="48" y="2422"/>
                    </a:cubicBezTo>
                    <a:cubicBezTo>
                      <a:pt x="60" y="2731"/>
                      <a:pt x="60" y="3041"/>
                      <a:pt x="72" y="3351"/>
                    </a:cubicBezTo>
                    <a:cubicBezTo>
                      <a:pt x="95" y="3660"/>
                      <a:pt x="131" y="3958"/>
                      <a:pt x="143" y="4267"/>
                    </a:cubicBezTo>
                    <a:cubicBezTo>
                      <a:pt x="155" y="4422"/>
                      <a:pt x="155" y="4589"/>
                      <a:pt x="167" y="4744"/>
                    </a:cubicBezTo>
                    <a:cubicBezTo>
                      <a:pt x="179" y="5089"/>
                      <a:pt x="250" y="5446"/>
                      <a:pt x="226" y="5791"/>
                    </a:cubicBezTo>
                    <a:cubicBezTo>
                      <a:pt x="226" y="5922"/>
                      <a:pt x="250" y="6053"/>
                      <a:pt x="250" y="6184"/>
                    </a:cubicBezTo>
                    <a:cubicBezTo>
                      <a:pt x="274" y="6422"/>
                      <a:pt x="286" y="6660"/>
                      <a:pt x="298" y="6887"/>
                    </a:cubicBezTo>
                    <a:cubicBezTo>
                      <a:pt x="310" y="7006"/>
                      <a:pt x="334" y="7125"/>
                      <a:pt x="345" y="7244"/>
                    </a:cubicBezTo>
                    <a:cubicBezTo>
                      <a:pt x="357" y="7268"/>
                      <a:pt x="369" y="7291"/>
                      <a:pt x="381" y="7303"/>
                    </a:cubicBezTo>
                    <a:cubicBezTo>
                      <a:pt x="393" y="7315"/>
                      <a:pt x="393" y="7315"/>
                      <a:pt x="405" y="7315"/>
                    </a:cubicBezTo>
                    <a:cubicBezTo>
                      <a:pt x="417" y="7315"/>
                      <a:pt x="441" y="7303"/>
                      <a:pt x="441" y="7303"/>
                    </a:cubicBezTo>
                    <a:cubicBezTo>
                      <a:pt x="453" y="7280"/>
                      <a:pt x="453" y="7244"/>
                      <a:pt x="453" y="7220"/>
                    </a:cubicBezTo>
                    <a:cubicBezTo>
                      <a:pt x="453" y="7125"/>
                      <a:pt x="441" y="7041"/>
                      <a:pt x="441" y="6946"/>
                    </a:cubicBezTo>
                    <a:cubicBezTo>
                      <a:pt x="441" y="6684"/>
                      <a:pt x="453" y="6410"/>
                      <a:pt x="453" y="6148"/>
                    </a:cubicBezTo>
                    <a:cubicBezTo>
                      <a:pt x="464" y="6006"/>
                      <a:pt x="464" y="5851"/>
                      <a:pt x="453" y="5708"/>
                    </a:cubicBezTo>
                    <a:cubicBezTo>
                      <a:pt x="417" y="5398"/>
                      <a:pt x="417" y="5089"/>
                      <a:pt x="417" y="4779"/>
                    </a:cubicBezTo>
                    <a:cubicBezTo>
                      <a:pt x="429" y="4732"/>
                      <a:pt x="417" y="4684"/>
                      <a:pt x="417" y="4648"/>
                    </a:cubicBezTo>
                    <a:cubicBezTo>
                      <a:pt x="417" y="4434"/>
                      <a:pt x="405" y="4208"/>
                      <a:pt x="405" y="3993"/>
                    </a:cubicBezTo>
                    <a:cubicBezTo>
                      <a:pt x="405" y="3672"/>
                      <a:pt x="405" y="3351"/>
                      <a:pt x="405" y="3029"/>
                    </a:cubicBezTo>
                    <a:cubicBezTo>
                      <a:pt x="405" y="2743"/>
                      <a:pt x="405" y="2446"/>
                      <a:pt x="405" y="2148"/>
                    </a:cubicBezTo>
                    <a:cubicBezTo>
                      <a:pt x="405" y="1993"/>
                      <a:pt x="417" y="1838"/>
                      <a:pt x="405" y="1672"/>
                    </a:cubicBezTo>
                    <a:cubicBezTo>
                      <a:pt x="393" y="1398"/>
                      <a:pt x="417" y="1124"/>
                      <a:pt x="453" y="850"/>
                    </a:cubicBezTo>
                    <a:cubicBezTo>
                      <a:pt x="453" y="791"/>
                      <a:pt x="464" y="731"/>
                      <a:pt x="488" y="684"/>
                    </a:cubicBezTo>
                    <a:cubicBezTo>
                      <a:pt x="595" y="481"/>
                      <a:pt x="595" y="291"/>
                      <a:pt x="488" y="100"/>
                    </a:cubicBezTo>
                    <a:cubicBezTo>
                      <a:pt x="488" y="100"/>
                      <a:pt x="488" y="88"/>
                      <a:pt x="488" y="88"/>
                    </a:cubicBezTo>
                    <a:cubicBezTo>
                      <a:pt x="476" y="41"/>
                      <a:pt x="453" y="5"/>
                      <a:pt x="381" y="5"/>
                    </a:cubicBezTo>
                    <a:cubicBezTo>
                      <a:pt x="366" y="2"/>
                      <a:pt x="352" y="0"/>
                      <a:pt x="339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665;p34">
                <a:extLst>
                  <a:ext uri="{FF2B5EF4-FFF2-40B4-BE49-F238E27FC236}">
                    <a16:creationId xmlns:a16="http://schemas.microsoft.com/office/drawing/2014/main" id="{12F1675B-378C-2ED9-648E-49A9094347EB}"/>
                  </a:ext>
                </a:extLst>
              </p:cNvPr>
              <p:cNvSpPr/>
              <p:nvPr/>
            </p:nvSpPr>
            <p:spPr>
              <a:xfrm>
                <a:off x="1187148" y="3734973"/>
                <a:ext cx="486430" cy="452100"/>
              </a:xfrm>
              <a:custGeom>
                <a:avLst/>
                <a:gdLst/>
                <a:ahLst/>
                <a:cxnLst/>
                <a:rect l="l" t="t" r="r" b="b"/>
                <a:pathLst>
                  <a:path w="12836" h="12624" extrusionOk="0">
                    <a:moveTo>
                      <a:pt x="6494" y="0"/>
                    </a:moveTo>
                    <a:cubicBezTo>
                      <a:pt x="6250" y="0"/>
                      <a:pt x="6005" y="14"/>
                      <a:pt x="5763" y="40"/>
                    </a:cubicBezTo>
                    <a:cubicBezTo>
                      <a:pt x="5108" y="111"/>
                      <a:pt x="4465" y="290"/>
                      <a:pt x="3882" y="576"/>
                    </a:cubicBezTo>
                    <a:cubicBezTo>
                      <a:pt x="2858" y="1088"/>
                      <a:pt x="1941" y="1802"/>
                      <a:pt x="1239" y="2731"/>
                    </a:cubicBezTo>
                    <a:cubicBezTo>
                      <a:pt x="1096" y="2921"/>
                      <a:pt x="953" y="3124"/>
                      <a:pt x="822" y="3302"/>
                    </a:cubicBezTo>
                    <a:cubicBezTo>
                      <a:pt x="251" y="3933"/>
                      <a:pt x="0" y="4791"/>
                      <a:pt x="120" y="5624"/>
                    </a:cubicBezTo>
                    <a:cubicBezTo>
                      <a:pt x="131" y="5648"/>
                      <a:pt x="131" y="5672"/>
                      <a:pt x="131" y="5695"/>
                    </a:cubicBezTo>
                    <a:cubicBezTo>
                      <a:pt x="143" y="5874"/>
                      <a:pt x="167" y="6017"/>
                      <a:pt x="298" y="6053"/>
                    </a:cubicBezTo>
                    <a:cubicBezTo>
                      <a:pt x="316" y="6057"/>
                      <a:pt x="334" y="6059"/>
                      <a:pt x="352" y="6059"/>
                    </a:cubicBezTo>
                    <a:cubicBezTo>
                      <a:pt x="443" y="6059"/>
                      <a:pt x="536" y="6007"/>
                      <a:pt x="596" y="5898"/>
                    </a:cubicBezTo>
                    <a:cubicBezTo>
                      <a:pt x="691" y="5719"/>
                      <a:pt x="762" y="5529"/>
                      <a:pt x="858" y="5338"/>
                    </a:cubicBezTo>
                    <a:cubicBezTo>
                      <a:pt x="1120" y="4743"/>
                      <a:pt x="1346" y="4160"/>
                      <a:pt x="1739" y="3517"/>
                    </a:cubicBezTo>
                    <a:cubicBezTo>
                      <a:pt x="2001" y="3052"/>
                      <a:pt x="2441" y="2612"/>
                      <a:pt x="2882" y="2159"/>
                    </a:cubicBezTo>
                    <a:cubicBezTo>
                      <a:pt x="3060" y="1969"/>
                      <a:pt x="3287" y="1814"/>
                      <a:pt x="3489" y="1647"/>
                    </a:cubicBezTo>
                    <a:cubicBezTo>
                      <a:pt x="3715" y="1504"/>
                      <a:pt x="3941" y="1362"/>
                      <a:pt x="4191" y="1254"/>
                    </a:cubicBezTo>
                    <a:cubicBezTo>
                      <a:pt x="4680" y="1028"/>
                      <a:pt x="5192" y="873"/>
                      <a:pt x="5727" y="802"/>
                    </a:cubicBezTo>
                    <a:cubicBezTo>
                      <a:pt x="5906" y="754"/>
                      <a:pt x="6085" y="742"/>
                      <a:pt x="6275" y="731"/>
                    </a:cubicBezTo>
                    <a:cubicBezTo>
                      <a:pt x="6370" y="725"/>
                      <a:pt x="6463" y="722"/>
                      <a:pt x="6555" y="722"/>
                    </a:cubicBezTo>
                    <a:cubicBezTo>
                      <a:pt x="6647" y="722"/>
                      <a:pt x="6739" y="725"/>
                      <a:pt x="6835" y="731"/>
                    </a:cubicBezTo>
                    <a:cubicBezTo>
                      <a:pt x="7406" y="754"/>
                      <a:pt x="7966" y="850"/>
                      <a:pt x="8502" y="1052"/>
                    </a:cubicBezTo>
                    <a:cubicBezTo>
                      <a:pt x="9037" y="1254"/>
                      <a:pt x="9549" y="1516"/>
                      <a:pt x="10002" y="1874"/>
                    </a:cubicBezTo>
                    <a:cubicBezTo>
                      <a:pt x="10454" y="2219"/>
                      <a:pt x="10871" y="2612"/>
                      <a:pt x="11216" y="3064"/>
                    </a:cubicBezTo>
                    <a:cubicBezTo>
                      <a:pt x="11550" y="3528"/>
                      <a:pt x="11823" y="4029"/>
                      <a:pt x="12026" y="4576"/>
                    </a:cubicBezTo>
                    <a:cubicBezTo>
                      <a:pt x="12216" y="5148"/>
                      <a:pt x="12288" y="5743"/>
                      <a:pt x="12300" y="6350"/>
                    </a:cubicBezTo>
                    <a:cubicBezTo>
                      <a:pt x="12323" y="7672"/>
                      <a:pt x="11942" y="9065"/>
                      <a:pt x="11026" y="10101"/>
                    </a:cubicBezTo>
                    <a:cubicBezTo>
                      <a:pt x="10680" y="10482"/>
                      <a:pt x="10335" y="10851"/>
                      <a:pt x="9930" y="11160"/>
                    </a:cubicBezTo>
                    <a:cubicBezTo>
                      <a:pt x="9192" y="11732"/>
                      <a:pt x="8299" y="12089"/>
                      <a:pt x="7370" y="12268"/>
                    </a:cubicBezTo>
                    <a:cubicBezTo>
                      <a:pt x="6963" y="12351"/>
                      <a:pt x="6547" y="12389"/>
                      <a:pt x="6121" y="12389"/>
                    </a:cubicBezTo>
                    <a:cubicBezTo>
                      <a:pt x="6062" y="12389"/>
                      <a:pt x="6002" y="12388"/>
                      <a:pt x="5942" y="12387"/>
                    </a:cubicBezTo>
                    <a:cubicBezTo>
                      <a:pt x="5858" y="12387"/>
                      <a:pt x="5775" y="12422"/>
                      <a:pt x="5692" y="12434"/>
                    </a:cubicBezTo>
                    <a:cubicBezTo>
                      <a:pt x="5680" y="12446"/>
                      <a:pt x="5656" y="12458"/>
                      <a:pt x="5656" y="12470"/>
                    </a:cubicBezTo>
                    <a:cubicBezTo>
                      <a:pt x="5668" y="12494"/>
                      <a:pt x="5680" y="12542"/>
                      <a:pt x="5704" y="12553"/>
                    </a:cubicBezTo>
                    <a:cubicBezTo>
                      <a:pt x="5811" y="12577"/>
                      <a:pt x="5930" y="12601"/>
                      <a:pt x="6049" y="12601"/>
                    </a:cubicBezTo>
                    <a:cubicBezTo>
                      <a:pt x="6172" y="12609"/>
                      <a:pt x="6301" y="12623"/>
                      <a:pt x="6432" y="12623"/>
                    </a:cubicBezTo>
                    <a:cubicBezTo>
                      <a:pt x="6490" y="12623"/>
                      <a:pt x="6549" y="12620"/>
                      <a:pt x="6608" y="12613"/>
                    </a:cubicBezTo>
                    <a:lnTo>
                      <a:pt x="7180" y="12577"/>
                    </a:lnTo>
                    <a:cubicBezTo>
                      <a:pt x="8275" y="12458"/>
                      <a:pt x="9371" y="12089"/>
                      <a:pt x="10264" y="11422"/>
                    </a:cubicBezTo>
                    <a:cubicBezTo>
                      <a:pt x="10776" y="11065"/>
                      <a:pt x="11228" y="10625"/>
                      <a:pt x="11573" y="10125"/>
                    </a:cubicBezTo>
                    <a:cubicBezTo>
                      <a:pt x="11954" y="9589"/>
                      <a:pt x="12240" y="9005"/>
                      <a:pt x="12454" y="8398"/>
                    </a:cubicBezTo>
                    <a:cubicBezTo>
                      <a:pt x="12657" y="7791"/>
                      <a:pt x="12788" y="7160"/>
                      <a:pt x="12812" y="6505"/>
                    </a:cubicBezTo>
                    <a:cubicBezTo>
                      <a:pt x="12835" y="6326"/>
                      <a:pt x="12824" y="6136"/>
                      <a:pt x="12800" y="5945"/>
                    </a:cubicBezTo>
                    <a:cubicBezTo>
                      <a:pt x="12752" y="5064"/>
                      <a:pt x="12502" y="4183"/>
                      <a:pt x="12097" y="3398"/>
                    </a:cubicBezTo>
                    <a:cubicBezTo>
                      <a:pt x="11788" y="2814"/>
                      <a:pt x="11395" y="2266"/>
                      <a:pt x="10919" y="1802"/>
                    </a:cubicBezTo>
                    <a:cubicBezTo>
                      <a:pt x="10442" y="1326"/>
                      <a:pt x="9895" y="945"/>
                      <a:pt x="9299" y="647"/>
                    </a:cubicBezTo>
                    <a:cubicBezTo>
                      <a:pt x="8434" y="210"/>
                      <a:pt x="7463" y="0"/>
                      <a:pt x="6494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666;p34">
                <a:extLst>
                  <a:ext uri="{FF2B5EF4-FFF2-40B4-BE49-F238E27FC236}">
                    <a16:creationId xmlns:a16="http://schemas.microsoft.com/office/drawing/2014/main" id="{F08E8DED-7362-D10F-A266-D6C8A5DAFFBE}"/>
                  </a:ext>
                </a:extLst>
              </p:cNvPr>
              <p:cNvSpPr/>
              <p:nvPr/>
            </p:nvSpPr>
            <p:spPr>
              <a:xfrm>
                <a:off x="1370336" y="3849431"/>
                <a:ext cx="134037" cy="208573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5824" extrusionOk="0">
                    <a:moveTo>
                      <a:pt x="1840" y="0"/>
                    </a:moveTo>
                    <a:cubicBezTo>
                      <a:pt x="1766" y="0"/>
                      <a:pt x="1692" y="4"/>
                      <a:pt x="1620" y="11"/>
                    </a:cubicBezTo>
                    <a:cubicBezTo>
                      <a:pt x="1346" y="47"/>
                      <a:pt x="1060" y="142"/>
                      <a:pt x="822" y="297"/>
                    </a:cubicBezTo>
                    <a:cubicBezTo>
                      <a:pt x="584" y="475"/>
                      <a:pt x="370" y="725"/>
                      <a:pt x="286" y="1023"/>
                    </a:cubicBezTo>
                    <a:cubicBezTo>
                      <a:pt x="191" y="1297"/>
                      <a:pt x="179" y="1630"/>
                      <a:pt x="298" y="1916"/>
                    </a:cubicBezTo>
                    <a:cubicBezTo>
                      <a:pt x="346" y="1999"/>
                      <a:pt x="381" y="2083"/>
                      <a:pt x="441" y="2142"/>
                    </a:cubicBezTo>
                    <a:cubicBezTo>
                      <a:pt x="691" y="2488"/>
                      <a:pt x="1036" y="2690"/>
                      <a:pt x="1370" y="2880"/>
                    </a:cubicBezTo>
                    <a:cubicBezTo>
                      <a:pt x="1620" y="3023"/>
                      <a:pt x="1870" y="3154"/>
                      <a:pt x="2108" y="3297"/>
                    </a:cubicBezTo>
                    <a:cubicBezTo>
                      <a:pt x="2334" y="3440"/>
                      <a:pt x="2572" y="3607"/>
                      <a:pt x="2763" y="3785"/>
                    </a:cubicBezTo>
                    <a:cubicBezTo>
                      <a:pt x="2941" y="3952"/>
                      <a:pt x="3072" y="4154"/>
                      <a:pt x="3132" y="4381"/>
                    </a:cubicBezTo>
                    <a:cubicBezTo>
                      <a:pt x="3167" y="4595"/>
                      <a:pt x="3108" y="4833"/>
                      <a:pt x="2965" y="5000"/>
                    </a:cubicBezTo>
                    <a:cubicBezTo>
                      <a:pt x="2798" y="5190"/>
                      <a:pt x="2560" y="5321"/>
                      <a:pt x="2322" y="5393"/>
                    </a:cubicBezTo>
                    <a:cubicBezTo>
                      <a:pt x="2204" y="5432"/>
                      <a:pt x="2083" y="5450"/>
                      <a:pt x="1957" y="5450"/>
                    </a:cubicBezTo>
                    <a:cubicBezTo>
                      <a:pt x="1855" y="5450"/>
                      <a:pt x="1751" y="5438"/>
                      <a:pt x="1643" y="5416"/>
                    </a:cubicBezTo>
                    <a:cubicBezTo>
                      <a:pt x="1417" y="5369"/>
                      <a:pt x="1191" y="5297"/>
                      <a:pt x="1001" y="5190"/>
                    </a:cubicBezTo>
                    <a:cubicBezTo>
                      <a:pt x="917" y="5143"/>
                      <a:pt x="822" y="5107"/>
                      <a:pt x="774" y="5035"/>
                    </a:cubicBezTo>
                    <a:cubicBezTo>
                      <a:pt x="667" y="4916"/>
                      <a:pt x="584" y="4809"/>
                      <a:pt x="512" y="4714"/>
                    </a:cubicBezTo>
                    <a:cubicBezTo>
                      <a:pt x="441" y="4607"/>
                      <a:pt x="370" y="4523"/>
                      <a:pt x="310" y="4404"/>
                    </a:cubicBezTo>
                    <a:cubicBezTo>
                      <a:pt x="310" y="4393"/>
                      <a:pt x="310" y="4393"/>
                      <a:pt x="310" y="4381"/>
                    </a:cubicBezTo>
                    <a:cubicBezTo>
                      <a:pt x="298" y="4321"/>
                      <a:pt x="286" y="4273"/>
                      <a:pt x="215" y="4250"/>
                    </a:cubicBezTo>
                    <a:cubicBezTo>
                      <a:pt x="202" y="4243"/>
                      <a:pt x="189" y="4241"/>
                      <a:pt x="176" y="4241"/>
                    </a:cubicBezTo>
                    <a:cubicBezTo>
                      <a:pt x="138" y="4241"/>
                      <a:pt x="98" y="4265"/>
                      <a:pt x="72" y="4309"/>
                    </a:cubicBezTo>
                    <a:cubicBezTo>
                      <a:pt x="24" y="4393"/>
                      <a:pt x="0" y="4500"/>
                      <a:pt x="0" y="4607"/>
                    </a:cubicBezTo>
                    <a:cubicBezTo>
                      <a:pt x="0" y="4785"/>
                      <a:pt x="72" y="4964"/>
                      <a:pt x="191" y="5119"/>
                    </a:cubicBezTo>
                    <a:cubicBezTo>
                      <a:pt x="310" y="5274"/>
                      <a:pt x="465" y="5393"/>
                      <a:pt x="643" y="5488"/>
                    </a:cubicBezTo>
                    <a:cubicBezTo>
                      <a:pt x="893" y="5619"/>
                      <a:pt x="1203" y="5762"/>
                      <a:pt x="1536" y="5797"/>
                    </a:cubicBezTo>
                    <a:cubicBezTo>
                      <a:pt x="1654" y="5813"/>
                      <a:pt x="1778" y="5824"/>
                      <a:pt x="1904" y="5824"/>
                    </a:cubicBezTo>
                    <a:cubicBezTo>
                      <a:pt x="2073" y="5824"/>
                      <a:pt x="2247" y="5804"/>
                      <a:pt x="2417" y="5750"/>
                    </a:cubicBezTo>
                    <a:cubicBezTo>
                      <a:pt x="2703" y="5678"/>
                      <a:pt x="2977" y="5524"/>
                      <a:pt x="3203" y="5297"/>
                    </a:cubicBezTo>
                    <a:cubicBezTo>
                      <a:pt x="3346" y="5131"/>
                      <a:pt x="3453" y="4916"/>
                      <a:pt x="3489" y="4690"/>
                    </a:cubicBezTo>
                    <a:cubicBezTo>
                      <a:pt x="3537" y="4333"/>
                      <a:pt x="3394" y="3988"/>
                      <a:pt x="3203" y="3750"/>
                    </a:cubicBezTo>
                    <a:cubicBezTo>
                      <a:pt x="3001" y="3500"/>
                      <a:pt x="2763" y="3333"/>
                      <a:pt x="2525" y="3178"/>
                    </a:cubicBezTo>
                    <a:cubicBezTo>
                      <a:pt x="2060" y="2869"/>
                      <a:pt x="1536" y="2690"/>
                      <a:pt x="1108" y="2404"/>
                    </a:cubicBezTo>
                    <a:cubicBezTo>
                      <a:pt x="881" y="2261"/>
                      <a:pt x="679" y="2083"/>
                      <a:pt x="560" y="1868"/>
                    </a:cubicBezTo>
                    <a:cubicBezTo>
                      <a:pt x="286" y="1404"/>
                      <a:pt x="500" y="654"/>
                      <a:pt x="1060" y="416"/>
                    </a:cubicBezTo>
                    <a:cubicBezTo>
                      <a:pt x="1262" y="321"/>
                      <a:pt x="1477" y="249"/>
                      <a:pt x="1703" y="213"/>
                    </a:cubicBezTo>
                    <a:cubicBezTo>
                      <a:pt x="1781" y="204"/>
                      <a:pt x="1861" y="199"/>
                      <a:pt x="1942" y="199"/>
                    </a:cubicBezTo>
                    <a:cubicBezTo>
                      <a:pt x="2270" y="199"/>
                      <a:pt x="2612" y="284"/>
                      <a:pt x="2870" y="523"/>
                    </a:cubicBezTo>
                    <a:cubicBezTo>
                      <a:pt x="3025" y="654"/>
                      <a:pt x="3156" y="833"/>
                      <a:pt x="3227" y="1047"/>
                    </a:cubicBezTo>
                    <a:cubicBezTo>
                      <a:pt x="3239" y="1094"/>
                      <a:pt x="3263" y="1118"/>
                      <a:pt x="3275" y="1166"/>
                    </a:cubicBezTo>
                    <a:cubicBezTo>
                      <a:pt x="3275" y="1166"/>
                      <a:pt x="3287" y="1178"/>
                      <a:pt x="3298" y="1178"/>
                    </a:cubicBezTo>
                    <a:cubicBezTo>
                      <a:pt x="3310" y="1166"/>
                      <a:pt x="3322" y="1154"/>
                      <a:pt x="3322" y="1142"/>
                    </a:cubicBezTo>
                    <a:cubicBezTo>
                      <a:pt x="3334" y="1094"/>
                      <a:pt x="3322" y="1023"/>
                      <a:pt x="3310" y="975"/>
                    </a:cubicBezTo>
                    <a:cubicBezTo>
                      <a:pt x="3263" y="785"/>
                      <a:pt x="3156" y="630"/>
                      <a:pt x="3048" y="499"/>
                    </a:cubicBezTo>
                    <a:cubicBezTo>
                      <a:pt x="2870" y="297"/>
                      <a:pt x="2632" y="154"/>
                      <a:pt x="2382" y="82"/>
                    </a:cubicBezTo>
                    <a:cubicBezTo>
                      <a:pt x="2204" y="23"/>
                      <a:pt x="2021" y="0"/>
                      <a:pt x="184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667;p34">
                <a:extLst>
                  <a:ext uri="{FF2B5EF4-FFF2-40B4-BE49-F238E27FC236}">
                    <a16:creationId xmlns:a16="http://schemas.microsoft.com/office/drawing/2014/main" id="{029E3D6D-AE82-321B-8993-12EB756298E7}"/>
                  </a:ext>
                </a:extLst>
              </p:cNvPr>
              <p:cNvSpPr/>
              <p:nvPr/>
            </p:nvSpPr>
            <p:spPr>
              <a:xfrm>
                <a:off x="1429453" y="3828373"/>
                <a:ext cx="22586" cy="261970"/>
              </a:xfrm>
              <a:custGeom>
                <a:avLst/>
                <a:gdLst/>
                <a:ahLst/>
                <a:cxnLst/>
                <a:rect l="l" t="t" r="r" b="b"/>
                <a:pathLst>
                  <a:path w="596" h="7315" extrusionOk="0">
                    <a:moveTo>
                      <a:pt x="360" y="1"/>
                    </a:moveTo>
                    <a:cubicBezTo>
                      <a:pt x="313" y="1"/>
                      <a:pt x="270" y="20"/>
                      <a:pt x="250" y="39"/>
                    </a:cubicBezTo>
                    <a:cubicBezTo>
                      <a:pt x="203" y="87"/>
                      <a:pt x="167" y="147"/>
                      <a:pt x="143" y="194"/>
                    </a:cubicBezTo>
                    <a:cubicBezTo>
                      <a:pt x="60" y="361"/>
                      <a:pt x="36" y="539"/>
                      <a:pt x="36" y="742"/>
                    </a:cubicBezTo>
                    <a:cubicBezTo>
                      <a:pt x="36" y="885"/>
                      <a:pt x="0" y="1051"/>
                      <a:pt x="24" y="1230"/>
                    </a:cubicBezTo>
                    <a:cubicBezTo>
                      <a:pt x="48" y="1528"/>
                      <a:pt x="36" y="1825"/>
                      <a:pt x="36" y="2111"/>
                    </a:cubicBezTo>
                    <a:cubicBezTo>
                      <a:pt x="48" y="2218"/>
                      <a:pt x="48" y="2314"/>
                      <a:pt x="48" y="2421"/>
                    </a:cubicBezTo>
                    <a:cubicBezTo>
                      <a:pt x="60" y="2730"/>
                      <a:pt x="60" y="3040"/>
                      <a:pt x="83" y="3349"/>
                    </a:cubicBezTo>
                    <a:cubicBezTo>
                      <a:pt x="95" y="3659"/>
                      <a:pt x="131" y="3957"/>
                      <a:pt x="155" y="4266"/>
                    </a:cubicBezTo>
                    <a:cubicBezTo>
                      <a:pt x="167" y="4421"/>
                      <a:pt x="167" y="4588"/>
                      <a:pt x="167" y="4742"/>
                    </a:cubicBezTo>
                    <a:cubicBezTo>
                      <a:pt x="179" y="5088"/>
                      <a:pt x="250" y="5445"/>
                      <a:pt x="238" y="5790"/>
                    </a:cubicBezTo>
                    <a:cubicBezTo>
                      <a:pt x="226" y="5921"/>
                      <a:pt x="250" y="6052"/>
                      <a:pt x="262" y="6183"/>
                    </a:cubicBezTo>
                    <a:cubicBezTo>
                      <a:pt x="274" y="6421"/>
                      <a:pt x="286" y="6659"/>
                      <a:pt x="310" y="6897"/>
                    </a:cubicBezTo>
                    <a:cubicBezTo>
                      <a:pt x="322" y="7016"/>
                      <a:pt x="334" y="7124"/>
                      <a:pt x="357" y="7243"/>
                    </a:cubicBezTo>
                    <a:cubicBezTo>
                      <a:pt x="357" y="7267"/>
                      <a:pt x="369" y="7290"/>
                      <a:pt x="393" y="7302"/>
                    </a:cubicBezTo>
                    <a:cubicBezTo>
                      <a:pt x="393" y="7314"/>
                      <a:pt x="405" y="7314"/>
                      <a:pt x="405" y="7314"/>
                    </a:cubicBezTo>
                    <a:cubicBezTo>
                      <a:pt x="417" y="7314"/>
                      <a:pt x="441" y="7314"/>
                      <a:pt x="441" y="7302"/>
                    </a:cubicBezTo>
                    <a:cubicBezTo>
                      <a:pt x="453" y="7278"/>
                      <a:pt x="464" y="7243"/>
                      <a:pt x="453" y="7219"/>
                    </a:cubicBezTo>
                    <a:cubicBezTo>
                      <a:pt x="453" y="7124"/>
                      <a:pt x="453" y="7040"/>
                      <a:pt x="453" y="6945"/>
                    </a:cubicBezTo>
                    <a:cubicBezTo>
                      <a:pt x="453" y="6683"/>
                      <a:pt x="453" y="6421"/>
                      <a:pt x="464" y="6147"/>
                    </a:cubicBezTo>
                    <a:cubicBezTo>
                      <a:pt x="464" y="6004"/>
                      <a:pt x="464" y="5862"/>
                      <a:pt x="453" y="5707"/>
                    </a:cubicBezTo>
                    <a:cubicBezTo>
                      <a:pt x="429" y="5397"/>
                      <a:pt x="417" y="5088"/>
                      <a:pt x="429" y="4778"/>
                    </a:cubicBezTo>
                    <a:cubicBezTo>
                      <a:pt x="429" y="4730"/>
                      <a:pt x="429" y="4683"/>
                      <a:pt x="429" y="4647"/>
                    </a:cubicBezTo>
                    <a:cubicBezTo>
                      <a:pt x="417" y="4433"/>
                      <a:pt x="417" y="4219"/>
                      <a:pt x="417" y="4004"/>
                    </a:cubicBezTo>
                    <a:cubicBezTo>
                      <a:pt x="405" y="3671"/>
                      <a:pt x="405" y="3349"/>
                      <a:pt x="405" y="3028"/>
                    </a:cubicBezTo>
                    <a:cubicBezTo>
                      <a:pt x="405" y="2742"/>
                      <a:pt x="405" y="2444"/>
                      <a:pt x="405" y="2147"/>
                    </a:cubicBezTo>
                    <a:cubicBezTo>
                      <a:pt x="405" y="1992"/>
                      <a:pt x="417" y="1837"/>
                      <a:pt x="417" y="1671"/>
                    </a:cubicBezTo>
                    <a:cubicBezTo>
                      <a:pt x="393" y="1397"/>
                      <a:pt x="429" y="1123"/>
                      <a:pt x="453" y="849"/>
                    </a:cubicBezTo>
                    <a:cubicBezTo>
                      <a:pt x="464" y="790"/>
                      <a:pt x="464" y="730"/>
                      <a:pt x="488" y="682"/>
                    </a:cubicBezTo>
                    <a:cubicBezTo>
                      <a:pt x="595" y="480"/>
                      <a:pt x="595" y="289"/>
                      <a:pt x="488" y="99"/>
                    </a:cubicBezTo>
                    <a:cubicBezTo>
                      <a:pt x="488" y="99"/>
                      <a:pt x="488" y="87"/>
                      <a:pt x="488" y="87"/>
                    </a:cubicBezTo>
                    <a:cubicBezTo>
                      <a:pt x="476" y="39"/>
                      <a:pt x="453" y="4"/>
                      <a:pt x="393" y="4"/>
                    </a:cubicBezTo>
                    <a:cubicBezTo>
                      <a:pt x="382" y="2"/>
                      <a:pt x="371" y="1"/>
                      <a:pt x="360" y="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8" name="Agrupar 117">
              <a:extLst>
                <a:ext uri="{FF2B5EF4-FFF2-40B4-BE49-F238E27FC236}">
                  <a16:creationId xmlns:a16="http://schemas.microsoft.com/office/drawing/2014/main" id="{A07C8938-2BE6-22C7-C273-F5C781192B7E}"/>
                </a:ext>
              </a:extLst>
            </p:cNvPr>
            <p:cNvGrpSpPr/>
            <p:nvPr/>
          </p:nvGrpSpPr>
          <p:grpSpPr>
            <a:xfrm>
              <a:off x="7524254" y="3405025"/>
              <a:ext cx="335039" cy="299853"/>
              <a:chOff x="927713" y="3734973"/>
              <a:chExt cx="745865" cy="657737"/>
            </a:xfrm>
          </p:grpSpPr>
          <p:sp>
            <p:nvSpPr>
              <p:cNvPr id="119" name="Google Shape;1662;p34">
                <a:extLst>
                  <a:ext uri="{FF2B5EF4-FFF2-40B4-BE49-F238E27FC236}">
                    <a16:creationId xmlns:a16="http://schemas.microsoft.com/office/drawing/2014/main" id="{90B55A63-5810-3F39-6722-2A9E69FB85E9}"/>
                  </a:ext>
                </a:extLst>
              </p:cNvPr>
              <p:cNvSpPr/>
              <p:nvPr/>
            </p:nvSpPr>
            <p:spPr>
              <a:xfrm>
                <a:off x="927713" y="3941147"/>
                <a:ext cx="494085" cy="451563"/>
              </a:xfrm>
              <a:custGeom>
                <a:avLst/>
                <a:gdLst/>
                <a:ahLst/>
                <a:cxnLst/>
                <a:rect l="l" t="t" r="r" b="b"/>
                <a:pathLst>
                  <a:path w="13038" h="12609" extrusionOk="0">
                    <a:moveTo>
                      <a:pt x="6677" y="1"/>
                    </a:moveTo>
                    <a:cubicBezTo>
                      <a:pt x="5339" y="1"/>
                      <a:pt x="4002" y="397"/>
                      <a:pt x="2906" y="1153"/>
                    </a:cubicBezTo>
                    <a:cubicBezTo>
                      <a:pt x="2715" y="1308"/>
                      <a:pt x="2513" y="1439"/>
                      <a:pt x="2334" y="1617"/>
                    </a:cubicBezTo>
                    <a:cubicBezTo>
                      <a:pt x="1465" y="2391"/>
                      <a:pt x="834" y="3415"/>
                      <a:pt x="500" y="4522"/>
                    </a:cubicBezTo>
                    <a:cubicBezTo>
                      <a:pt x="0" y="6177"/>
                      <a:pt x="227" y="8047"/>
                      <a:pt x="1120" y="9535"/>
                    </a:cubicBezTo>
                    <a:cubicBezTo>
                      <a:pt x="1929" y="10904"/>
                      <a:pt x="3275" y="11928"/>
                      <a:pt x="4799" y="12357"/>
                    </a:cubicBezTo>
                    <a:cubicBezTo>
                      <a:pt x="5357" y="12519"/>
                      <a:pt x="5938" y="12609"/>
                      <a:pt x="6519" y="12609"/>
                    </a:cubicBezTo>
                    <a:cubicBezTo>
                      <a:pt x="6792" y="12609"/>
                      <a:pt x="7064" y="12589"/>
                      <a:pt x="7335" y="12547"/>
                    </a:cubicBezTo>
                    <a:cubicBezTo>
                      <a:pt x="8811" y="12321"/>
                      <a:pt x="10216" y="11630"/>
                      <a:pt x="11264" y="10547"/>
                    </a:cubicBezTo>
                    <a:cubicBezTo>
                      <a:pt x="11371" y="10440"/>
                      <a:pt x="11478" y="10321"/>
                      <a:pt x="11573" y="10202"/>
                    </a:cubicBezTo>
                    <a:cubicBezTo>
                      <a:pt x="11669" y="10083"/>
                      <a:pt x="11776" y="9975"/>
                      <a:pt x="11871" y="9868"/>
                    </a:cubicBezTo>
                    <a:cubicBezTo>
                      <a:pt x="12633" y="9082"/>
                      <a:pt x="13038" y="7963"/>
                      <a:pt x="12907" y="6892"/>
                    </a:cubicBezTo>
                    <a:cubicBezTo>
                      <a:pt x="12907" y="6856"/>
                      <a:pt x="12907" y="6820"/>
                      <a:pt x="12907" y="6796"/>
                    </a:cubicBezTo>
                    <a:cubicBezTo>
                      <a:pt x="12895" y="6570"/>
                      <a:pt x="12859" y="6368"/>
                      <a:pt x="12728" y="6332"/>
                    </a:cubicBezTo>
                    <a:cubicBezTo>
                      <a:pt x="12715" y="6329"/>
                      <a:pt x="12702" y="6328"/>
                      <a:pt x="12688" y="6328"/>
                    </a:cubicBezTo>
                    <a:cubicBezTo>
                      <a:pt x="12595" y="6328"/>
                      <a:pt x="12505" y="6402"/>
                      <a:pt x="12442" y="6558"/>
                    </a:cubicBezTo>
                    <a:cubicBezTo>
                      <a:pt x="12395" y="6677"/>
                      <a:pt x="12347" y="6796"/>
                      <a:pt x="12311" y="6915"/>
                    </a:cubicBezTo>
                    <a:cubicBezTo>
                      <a:pt x="12252" y="7046"/>
                      <a:pt x="12204" y="7166"/>
                      <a:pt x="12157" y="7285"/>
                    </a:cubicBezTo>
                    <a:cubicBezTo>
                      <a:pt x="11859" y="8058"/>
                      <a:pt x="11538" y="8832"/>
                      <a:pt x="10930" y="9606"/>
                    </a:cubicBezTo>
                    <a:cubicBezTo>
                      <a:pt x="10537" y="10166"/>
                      <a:pt x="9894" y="10678"/>
                      <a:pt x="9192" y="11118"/>
                    </a:cubicBezTo>
                    <a:cubicBezTo>
                      <a:pt x="8397" y="11616"/>
                      <a:pt x="7456" y="11854"/>
                      <a:pt x="6512" y="11854"/>
                    </a:cubicBezTo>
                    <a:cubicBezTo>
                      <a:pt x="6055" y="11854"/>
                      <a:pt x="5598" y="11798"/>
                      <a:pt x="5156" y="11690"/>
                    </a:cubicBezTo>
                    <a:cubicBezTo>
                      <a:pt x="4680" y="11595"/>
                      <a:pt x="4239" y="11404"/>
                      <a:pt x="3798" y="11178"/>
                    </a:cubicBezTo>
                    <a:cubicBezTo>
                      <a:pt x="2501" y="10475"/>
                      <a:pt x="1501" y="9213"/>
                      <a:pt x="1084" y="7785"/>
                    </a:cubicBezTo>
                    <a:cubicBezTo>
                      <a:pt x="679" y="6380"/>
                      <a:pt x="798" y="4784"/>
                      <a:pt x="1524" y="3451"/>
                    </a:cubicBezTo>
                    <a:cubicBezTo>
                      <a:pt x="1893" y="2760"/>
                      <a:pt x="2429" y="2165"/>
                      <a:pt x="3060" y="1689"/>
                    </a:cubicBezTo>
                    <a:cubicBezTo>
                      <a:pt x="3739" y="1165"/>
                      <a:pt x="4537" y="748"/>
                      <a:pt x="5406" y="558"/>
                    </a:cubicBezTo>
                    <a:cubicBezTo>
                      <a:pt x="5799" y="470"/>
                      <a:pt x="6204" y="425"/>
                      <a:pt x="6610" y="425"/>
                    </a:cubicBezTo>
                    <a:cubicBezTo>
                      <a:pt x="7091" y="425"/>
                      <a:pt x="7573" y="488"/>
                      <a:pt x="8037" y="617"/>
                    </a:cubicBezTo>
                    <a:cubicBezTo>
                      <a:pt x="8668" y="808"/>
                      <a:pt x="9299" y="1034"/>
                      <a:pt x="9859" y="1391"/>
                    </a:cubicBezTo>
                    <a:cubicBezTo>
                      <a:pt x="10871" y="2058"/>
                      <a:pt x="11704" y="3034"/>
                      <a:pt x="12169" y="4177"/>
                    </a:cubicBezTo>
                    <a:cubicBezTo>
                      <a:pt x="12419" y="4749"/>
                      <a:pt x="12573" y="5356"/>
                      <a:pt x="12645" y="5975"/>
                    </a:cubicBezTo>
                    <a:cubicBezTo>
                      <a:pt x="12657" y="6082"/>
                      <a:pt x="12704" y="6189"/>
                      <a:pt x="12728" y="6296"/>
                    </a:cubicBezTo>
                    <a:cubicBezTo>
                      <a:pt x="12740" y="6308"/>
                      <a:pt x="12764" y="6332"/>
                      <a:pt x="12776" y="6332"/>
                    </a:cubicBezTo>
                    <a:cubicBezTo>
                      <a:pt x="12800" y="6308"/>
                      <a:pt x="12835" y="6296"/>
                      <a:pt x="12835" y="6261"/>
                    </a:cubicBezTo>
                    <a:cubicBezTo>
                      <a:pt x="12847" y="6106"/>
                      <a:pt x="12859" y="5951"/>
                      <a:pt x="12847" y="5808"/>
                    </a:cubicBezTo>
                    <a:cubicBezTo>
                      <a:pt x="12835" y="5558"/>
                      <a:pt x="12776" y="5320"/>
                      <a:pt x="12740" y="5070"/>
                    </a:cubicBezTo>
                    <a:cubicBezTo>
                      <a:pt x="12669" y="4832"/>
                      <a:pt x="12609" y="4594"/>
                      <a:pt x="12538" y="4368"/>
                    </a:cubicBezTo>
                    <a:cubicBezTo>
                      <a:pt x="12097" y="2975"/>
                      <a:pt x="11168" y="1760"/>
                      <a:pt x="9942" y="962"/>
                    </a:cubicBezTo>
                    <a:cubicBezTo>
                      <a:pt x="9275" y="534"/>
                      <a:pt x="8513" y="212"/>
                      <a:pt x="7716" y="81"/>
                    </a:cubicBezTo>
                    <a:cubicBezTo>
                      <a:pt x="7372" y="27"/>
                      <a:pt x="7025" y="1"/>
                      <a:pt x="6677" y="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663;p34">
                <a:extLst>
                  <a:ext uri="{FF2B5EF4-FFF2-40B4-BE49-F238E27FC236}">
                    <a16:creationId xmlns:a16="http://schemas.microsoft.com/office/drawing/2014/main" id="{B50C16B2-238E-D703-1164-3CED83EA60A9}"/>
                  </a:ext>
                </a:extLst>
              </p:cNvPr>
              <p:cNvSpPr/>
              <p:nvPr/>
            </p:nvSpPr>
            <p:spPr>
              <a:xfrm>
                <a:off x="1109992" y="4057932"/>
                <a:ext cx="134037" cy="208466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5821" extrusionOk="0">
                    <a:moveTo>
                      <a:pt x="1852" y="0"/>
                    </a:moveTo>
                    <a:cubicBezTo>
                      <a:pt x="1778" y="0"/>
                      <a:pt x="1704" y="4"/>
                      <a:pt x="1632" y="11"/>
                    </a:cubicBezTo>
                    <a:cubicBezTo>
                      <a:pt x="1346" y="47"/>
                      <a:pt x="1072" y="130"/>
                      <a:pt x="834" y="297"/>
                    </a:cubicBezTo>
                    <a:cubicBezTo>
                      <a:pt x="584" y="476"/>
                      <a:pt x="382" y="726"/>
                      <a:pt x="298" y="1023"/>
                    </a:cubicBezTo>
                    <a:cubicBezTo>
                      <a:pt x="191" y="1297"/>
                      <a:pt x="179" y="1630"/>
                      <a:pt x="310" y="1916"/>
                    </a:cubicBezTo>
                    <a:cubicBezTo>
                      <a:pt x="346" y="2000"/>
                      <a:pt x="393" y="2083"/>
                      <a:pt x="441" y="2142"/>
                    </a:cubicBezTo>
                    <a:cubicBezTo>
                      <a:pt x="691" y="2488"/>
                      <a:pt x="1048" y="2678"/>
                      <a:pt x="1370" y="2881"/>
                    </a:cubicBezTo>
                    <a:cubicBezTo>
                      <a:pt x="1620" y="3023"/>
                      <a:pt x="1882" y="3143"/>
                      <a:pt x="2108" y="3297"/>
                    </a:cubicBezTo>
                    <a:cubicBezTo>
                      <a:pt x="2346" y="3440"/>
                      <a:pt x="2584" y="3595"/>
                      <a:pt x="2775" y="3785"/>
                    </a:cubicBezTo>
                    <a:cubicBezTo>
                      <a:pt x="2953" y="3952"/>
                      <a:pt x="3084" y="4155"/>
                      <a:pt x="3132" y="4381"/>
                    </a:cubicBezTo>
                    <a:cubicBezTo>
                      <a:pt x="3179" y="4595"/>
                      <a:pt x="3120" y="4821"/>
                      <a:pt x="2965" y="5000"/>
                    </a:cubicBezTo>
                    <a:cubicBezTo>
                      <a:pt x="2810" y="5190"/>
                      <a:pt x="2572" y="5321"/>
                      <a:pt x="2334" y="5393"/>
                    </a:cubicBezTo>
                    <a:cubicBezTo>
                      <a:pt x="2216" y="5432"/>
                      <a:pt x="2091" y="5450"/>
                      <a:pt x="1964" y="5450"/>
                    </a:cubicBezTo>
                    <a:cubicBezTo>
                      <a:pt x="1861" y="5450"/>
                      <a:pt x="1757" y="5438"/>
                      <a:pt x="1655" y="5417"/>
                    </a:cubicBezTo>
                    <a:cubicBezTo>
                      <a:pt x="1429" y="5369"/>
                      <a:pt x="1203" y="5298"/>
                      <a:pt x="1001" y="5190"/>
                    </a:cubicBezTo>
                    <a:cubicBezTo>
                      <a:pt x="917" y="5143"/>
                      <a:pt x="834" y="5107"/>
                      <a:pt x="774" y="5036"/>
                    </a:cubicBezTo>
                    <a:cubicBezTo>
                      <a:pt x="679" y="4917"/>
                      <a:pt x="584" y="4809"/>
                      <a:pt x="512" y="4714"/>
                    </a:cubicBezTo>
                    <a:cubicBezTo>
                      <a:pt x="441" y="4607"/>
                      <a:pt x="382" y="4524"/>
                      <a:pt x="322" y="4405"/>
                    </a:cubicBezTo>
                    <a:cubicBezTo>
                      <a:pt x="322" y="4393"/>
                      <a:pt x="322" y="4381"/>
                      <a:pt x="322" y="4381"/>
                    </a:cubicBezTo>
                    <a:cubicBezTo>
                      <a:pt x="310" y="4321"/>
                      <a:pt x="286" y="4274"/>
                      <a:pt x="227" y="4250"/>
                    </a:cubicBezTo>
                    <a:cubicBezTo>
                      <a:pt x="209" y="4243"/>
                      <a:pt x="192" y="4239"/>
                      <a:pt x="176" y="4239"/>
                    </a:cubicBezTo>
                    <a:cubicBezTo>
                      <a:pt x="139" y="4239"/>
                      <a:pt x="109" y="4260"/>
                      <a:pt x="84" y="4309"/>
                    </a:cubicBezTo>
                    <a:cubicBezTo>
                      <a:pt x="36" y="4393"/>
                      <a:pt x="12" y="4500"/>
                      <a:pt x="1" y="4607"/>
                    </a:cubicBezTo>
                    <a:cubicBezTo>
                      <a:pt x="12" y="4786"/>
                      <a:pt x="84" y="4964"/>
                      <a:pt x="203" y="5119"/>
                    </a:cubicBezTo>
                    <a:cubicBezTo>
                      <a:pt x="322" y="5274"/>
                      <a:pt x="477" y="5393"/>
                      <a:pt x="655" y="5488"/>
                    </a:cubicBezTo>
                    <a:cubicBezTo>
                      <a:pt x="905" y="5619"/>
                      <a:pt x="1203" y="5762"/>
                      <a:pt x="1548" y="5798"/>
                    </a:cubicBezTo>
                    <a:cubicBezTo>
                      <a:pt x="1657" y="5812"/>
                      <a:pt x="1771" y="5820"/>
                      <a:pt x="1887" y="5820"/>
                    </a:cubicBezTo>
                    <a:cubicBezTo>
                      <a:pt x="2065" y="5820"/>
                      <a:pt x="2249" y="5800"/>
                      <a:pt x="2429" y="5750"/>
                    </a:cubicBezTo>
                    <a:cubicBezTo>
                      <a:pt x="2715" y="5679"/>
                      <a:pt x="2989" y="5524"/>
                      <a:pt x="3203" y="5298"/>
                    </a:cubicBezTo>
                    <a:cubicBezTo>
                      <a:pt x="3358" y="5131"/>
                      <a:pt x="3465" y="4917"/>
                      <a:pt x="3501" y="4690"/>
                    </a:cubicBezTo>
                    <a:cubicBezTo>
                      <a:pt x="3537" y="4333"/>
                      <a:pt x="3406" y="3988"/>
                      <a:pt x="3203" y="3750"/>
                    </a:cubicBezTo>
                    <a:cubicBezTo>
                      <a:pt x="3013" y="3500"/>
                      <a:pt x="2763" y="3321"/>
                      <a:pt x="2537" y="3178"/>
                    </a:cubicBezTo>
                    <a:cubicBezTo>
                      <a:pt x="2060" y="2857"/>
                      <a:pt x="1548" y="2690"/>
                      <a:pt x="1108" y="2404"/>
                    </a:cubicBezTo>
                    <a:cubicBezTo>
                      <a:pt x="893" y="2261"/>
                      <a:pt x="691" y="2083"/>
                      <a:pt x="572" y="1869"/>
                    </a:cubicBezTo>
                    <a:cubicBezTo>
                      <a:pt x="298" y="1404"/>
                      <a:pt x="512" y="654"/>
                      <a:pt x="1072" y="416"/>
                    </a:cubicBezTo>
                    <a:cubicBezTo>
                      <a:pt x="1274" y="321"/>
                      <a:pt x="1477" y="237"/>
                      <a:pt x="1703" y="214"/>
                    </a:cubicBezTo>
                    <a:cubicBezTo>
                      <a:pt x="1784" y="204"/>
                      <a:pt x="1867" y="199"/>
                      <a:pt x="1950" y="199"/>
                    </a:cubicBezTo>
                    <a:cubicBezTo>
                      <a:pt x="2284" y="199"/>
                      <a:pt x="2625" y="283"/>
                      <a:pt x="2882" y="511"/>
                    </a:cubicBezTo>
                    <a:cubicBezTo>
                      <a:pt x="3037" y="654"/>
                      <a:pt x="3168" y="833"/>
                      <a:pt x="3227" y="1047"/>
                    </a:cubicBezTo>
                    <a:cubicBezTo>
                      <a:pt x="3239" y="1083"/>
                      <a:pt x="3263" y="1118"/>
                      <a:pt x="3287" y="1166"/>
                    </a:cubicBezTo>
                    <a:cubicBezTo>
                      <a:pt x="3287" y="1166"/>
                      <a:pt x="3299" y="1178"/>
                      <a:pt x="3299" y="1178"/>
                    </a:cubicBezTo>
                    <a:cubicBezTo>
                      <a:pt x="3310" y="1166"/>
                      <a:pt x="3334" y="1154"/>
                      <a:pt x="3334" y="1142"/>
                    </a:cubicBezTo>
                    <a:cubicBezTo>
                      <a:pt x="3334" y="1083"/>
                      <a:pt x="3334" y="1023"/>
                      <a:pt x="3322" y="976"/>
                    </a:cubicBezTo>
                    <a:cubicBezTo>
                      <a:pt x="3275" y="785"/>
                      <a:pt x="3168" y="630"/>
                      <a:pt x="3049" y="499"/>
                    </a:cubicBezTo>
                    <a:cubicBezTo>
                      <a:pt x="2882" y="297"/>
                      <a:pt x="2644" y="142"/>
                      <a:pt x="2394" y="83"/>
                    </a:cubicBezTo>
                    <a:cubicBezTo>
                      <a:pt x="2216" y="24"/>
                      <a:pt x="2033" y="0"/>
                      <a:pt x="1852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664;p34">
                <a:extLst>
                  <a:ext uri="{FF2B5EF4-FFF2-40B4-BE49-F238E27FC236}">
                    <a16:creationId xmlns:a16="http://schemas.microsoft.com/office/drawing/2014/main" id="{8EE9F726-9175-F8DD-A10F-3D1CF048364F}"/>
                  </a:ext>
                </a:extLst>
              </p:cNvPr>
              <p:cNvSpPr/>
              <p:nvPr/>
            </p:nvSpPr>
            <p:spPr>
              <a:xfrm>
                <a:off x="1169564" y="4036839"/>
                <a:ext cx="22586" cy="262006"/>
              </a:xfrm>
              <a:custGeom>
                <a:avLst/>
                <a:gdLst/>
                <a:ahLst/>
                <a:cxnLst/>
                <a:rect l="l" t="t" r="r" b="b"/>
                <a:pathLst>
                  <a:path w="596" h="7316" extrusionOk="0">
                    <a:moveTo>
                      <a:pt x="339" y="0"/>
                    </a:moveTo>
                    <a:cubicBezTo>
                      <a:pt x="299" y="0"/>
                      <a:pt x="265" y="14"/>
                      <a:pt x="238" y="41"/>
                    </a:cubicBezTo>
                    <a:cubicBezTo>
                      <a:pt x="203" y="88"/>
                      <a:pt x="167" y="148"/>
                      <a:pt x="143" y="195"/>
                    </a:cubicBezTo>
                    <a:cubicBezTo>
                      <a:pt x="60" y="362"/>
                      <a:pt x="36" y="541"/>
                      <a:pt x="36" y="743"/>
                    </a:cubicBezTo>
                    <a:cubicBezTo>
                      <a:pt x="36" y="886"/>
                      <a:pt x="0" y="1053"/>
                      <a:pt x="12" y="1231"/>
                    </a:cubicBezTo>
                    <a:cubicBezTo>
                      <a:pt x="48" y="1529"/>
                      <a:pt x="36" y="1827"/>
                      <a:pt x="36" y="2112"/>
                    </a:cubicBezTo>
                    <a:cubicBezTo>
                      <a:pt x="36" y="2219"/>
                      <a:pt x="48" y="2315"/>
                      <a:pt x="48" y="2422"/>
                    </a:cubicBezTo>
                    <a:cubicBezTo>
                      <a:pt x="60" y="2731"/>
                      <a:pt x="60" y="3041"/>
                      <a:pt x="72" y="3351"/>
                    </a:cubicBezTo>
                    <a:cubicBezTo>
                      <a:pt x="95" y="3660"/>
                      <a:pt x="131" y="3958"/>
                      <a:pt x="143" y="4267"/>
                    </a:cubicBezTo>
                    <a:cubicBezTo>
                      <a:pt x="155" y="4422"/>
                      <a:pt x="155" y="4589"/>
                      <a:pt x="167" y="4744"/>
                    </a:cubicBezTo>
                    <a:cubicBezTo>
                      <a:pt x="179" y="5089"/>
                      <a:pt x="250" y="5446"/>
                      <a:pt x="226" y="5791"/>
                    </a:cubicBezTo>
                    <a:cubicBezTo>
                      <a:pt x="226" y="5922"/>
                      <a:pt x="250" y="6053"/>
                      <a:pt x="250" y="6184"/>
                    </a:cubicBezTo>
                    <a:cubicBezTo>
                      <a:pt x="274" y="6422"/>
                      <a:pt x="286" y="6660"/>
                      <a:pt x="298" y="6887"/>
                    </a:cubicBezTo>
                    <a:cubicBezTo>
                      <a:pt x="310" y="7006"/>
                      <a:pt x="334" y="7125"/>
                      <a:pt x="345" y="7244"/>
                    </a:cubicBezTo>
                    <a:cubicBezTo>
                      <a:pt x="357" y="7268"/>
                      <a:pt x="369" y="7291"/>
                      <a:pt x="381" y="7303"/>
                    </a:cubicBezTo>
                    <a:cubicBezTo>
                      <a:pt x="393" y="7315"/>
                      <a:pt x="393" y="7315"/>
                      <a:pt x="405" y="7315"/>
                    </a:cubicBezTo>
                    <a:cubicBezTo>
                      <a:pt x="417" y="7315"/>
                      <a:pt x="441" y="7303"/>
                      <a:pt x="441" y="7303"/>
                    </a:cubicBezTo>
                    <a:cubicBezTo>
                      <a:pt x="453" y="7280"/>
                      <a:pt x="453" y="7244"/>
                      <a:pt x="453" y="7220"/>
                    </a:cubicBezTo>
                    <a:cubicBezTo>
                      <a:pt x="453" y="7125"/>
                      <a:pt x="441" y="7041"/>
                      <a:pt x="441" y="6946"/>
                    </a:cubicBezTo>
                    <a:cubicBezTo>
                      <a:pt x="441" y="6684"/>
                      <a:pt x="453" y="6410"/>
                      <a:pt x="453" y="6148"/>
                    </a:cubicBezTo>
                    <a:cubicBezTo>
                      <a:pt x="464" y="6006"/>
                      <a:pt x="464" y="5851"/>
                      <a:pt x="453" y="5708"/>
                    </a:cubicBezTo>
                    <a:cubicBezTo>
                      <a:pt x="417" y="5398"/>
                      <a:pt x="417" y="5089"/>
                      <a:pt x="417" y="4779"/>
                    </a:cubicBezTo>
                    <a:cubicBezTo>
                      <a:pt x="429" y="4732"/>
                      <a:pt x="417" y="4684"/>
                      <a:pt x="417" y="4648"/>
                    </a:cubicBezTo>
                    <a:cubicBezTo>
                      <a:pt x="417" y="4434"/>
                      <a:pt x="405" y="4208"/>
                      <a:pt x="405" y="3993"/>
                    </a:cubicBezTo>
                    <a:cubicBezTo>
                      <a:pt x="405" y="3672"/>
                      <a:pt x="405" y="3351"/>
                      <a:pt x="405" y="3029"/>
                    </a:cubicBezTo>
                    <a:cubicBezTo>
                      <a:pt x="405" y="2743"/>
                      <a:pt x="405" y="2446"/>
                      <a:pt x="405" y="2148"/>
                    </a:cubicBezTo>
                    <a:cubicBezTo>
                      <a:pt x="405" y="1993"/>
                      <a:pt x="417" y="1838"/>
                      <a:pt x="405" y="1672"/>
                    </a:cubicBezTo>
                    <a:cubicBezTo>
                      <a:pt x="393" y="1398"/>
                      <a:pt x="417" y="1124"/>
                      <a:pt x="453" y="850"/>
                    </a:cubicBezTo>
                    <a:cubicBezTo>
                      <a:pt x="453" y="791"/>
                      <a:pt x="464" y="731"/>
                      <a:pt x="488" y="684"/>
                    </a:cubicBezTo>
                    <a:cubicBezTo>
                      <a:pt x="595" y="481"/>
                      <a:pt x="595" y="291"/>
                      <a:pt x="488" y="100"/>
                    </a:cubicBezTo>
                    <a:cubicBezTo>
                      <a:pt x="488" y="100"/>
                      <a:pt x="488" y="88"/>
                      <a:pt x="488" y="88"/>
                    </a:cubicBezTo>
                    <a:cubicBezTo>
                      <a:pt x="476" y="41"/>
                      <a:pt x="453" y="5"/>
                      <a:pt x="381" y="5"/>
                    </a:cubicBezTo>
                    <a:cubicBezTo>
                      <a:pt x="366" y="2"/>
                      <a:pt x="352" y="0"/>
                      <a:pt x="339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665;p34">
                <a:extLst>
                  <a:ext uri="{FF2B5EF4-FFF2-40B4-BE49-F238E27FC236}">
                    <a16:creationId xmlns:a16="http://schemas.microsoft.com/office/drawing/2014/main" id="{F10B2FAE-7E52-58A0-5E9B-971BEC5CB797}"/>
                  </a:ext>
                </a:extLst>
              </p:cNvPr>
              <p:cNvSpPr/>
              <p:nvPr/>
            </p:nvSpPr>
            <p:spPr>
              <a:xfrm>
                <a:off x="1187148" y="3734973"/>
                <a:ext cx="486430" cy="452100"/>
              </a:xfrm>
              <a:custGeom>
                <a:avLst/>
                <a:gdLst/>
                <a:ahLst/>
                <a:cxnLst/>
                <a:rect l="l" t="t" r="r" b="b"/>
                <a:pathLst>
                  <a:path w="12836" h="12624" extrusionOk="0">
                    <a:moveTo>
                      <a:pt x="6494" y="0"/>
                    </a:moveTo>
                    <a:cubicBezTo>
                      <a:pt x="6250" y="0"/>
                      <a:pt x="6005" y="14"/>
                      <a:pt x="5763" y="40"/>
                    </a:cubicBezTo>
                    <a:cubicBezTo>
                      <a:pt x="5108" y="111"/>
                      <a:pt x="4465" y="290"/>
                      <a:pt x="3882" y="576"/>
                    </a:cubicBezTo>
                    <a:cubicBezTo>
                      <a:pt x="2858" y="1088"/>
                      <a:pt x="1941" y="1802"/>
                      <a:pt x="1239" y="2731"/>
                    </a:cubicBezTo>
                    <a:cubicBezTo>
                      <a:pt x="1096" y="2921"/>
                      <a:pt x="953" y="3124"/>
                      <a:pt x="822" y="3302"/>
                    </a:cubicBezTo>
                    <a:cubicBezTo>
                      <a:pt x="251" y="3933"/>
                      <a:pt x="0" y="4791"/>
                      <a:pt x="120" y="5624"/>
                    </a:cubicBezTo>
                    <a:cubicBezTo>
                      <a:pt x="131" y="5648"/>
                      <a:pt x="131" y="5672"/>
                      <a:pt x="131" y="5695"/>
                    </a:cubicBezTo>
                    <a:cubicBezTo>
                      <a:pt x="143" y="5874"/>
                      <a:pt x="167" y="6017"/>
                      <a:pt x="298" y="6053"/>
                    </a:cubicBezTo>
                    <a:cubicBezTo>
                      <a:pt x="316" y="6057"/>
                      <a:pt x="334" y="6059"/>
                      <a:pt x="352" y="6059"/>
                    </a:cubicBezTo>
                    <a:cubicBezTo>
                      <a:pt x="443" y="6059"/>
                      <a:pt x="536" y="6007"/>
                      <a:pt x="596" y="5898"/>
                    </a:cubicBezTo>
                    <a:cubicBezTo>
                      <a:pt x="691" y="5719"/>
                      <a:pt x="762" y="5529"/>
                      <a:pt x="858" y="5338"/>
                    </a:cubicBezTo>
                    <a:cubicBezTo>
                      <a:pt x="1120" y="4743"/>
                      <a:pt x="1346" y="4160"/>
                      <a:pt x="1739" y="3517"/>
                    </a:cubicBezTo>
                    <a:cubicBezTo>
                      <a:pt x="2001" y="3052"/>
                      <a:pt x="2441" y="2612"/>
                      <a:pt x="2882" y="2159"/>
                    </a:cubicBezTo>
                    <a:cubicBezTo>
                      <a:pt x="3060" y="1969"/>
                      <a:pt x="3287" y="1814"/>
                      <a:pt x="3489" y="1647"/>
                    </a:cubicBezTo>
                    <a:cubicBezTo>
                      <a:pt x="3715" y="1504"/>
                      <a:pt x="3941" y="1362"/>
                      <a:pt x="4191" y="1254"/>
                    </a:cubicBezTo>
                    <a:cubicBezTo>
                      <a:pt x="4680" y="1028"/>
                      <a:pt x="5192" y="873"/>
                      <a:pt x="5727" y="802"/>
                    </a:cubicBezTo>
                    <a:cubicBezTo>
                      <a:pt x="5906" y="754"/>
                      <a:pt x="6085" y="742"/>
                      <a:pt x="6275" y="731"/>
                    </a:cubicBezTo>
                    <a:cubicBezTo>
                      <a:pt x="6370" y="725"/>
                      <a:pt x="6463" y="722"/>
                      <a:pt x="6555" y="722"/>
                    </a:cubicBezTo>
                    <a:cubicBezTo>
                      <a:pt x="6647" y="722"/>
                      <a:pt x="6739" y="725"/>
                      <a:pt x="6835" y="731"/>
                    </a:cubicBezTo>
                    <a:cubicBezTo>
                      <a:pt x="7406" y="754"/>
                      <a:pt x="7966" y="850"/>
                      <a:pt x="8502" y="1052"/>
                    </a:cubicBezTo>
                    <a:cubicBezTo>
                      <a:pt x="9037" y="1254"/>
                      <a:pt x="9549" y="1516"/>
                      <a:pt x="10002" y="1874"/>
                    </a:cubicBezTo>
                    <a:cubicBezTo>
                      <a:pt x="10454" y="2219"/>
                      <a:pt x="10871" y="2612"/>
                      <a:pt x="11216" y="3064"/>
                    </a:cubicBezTo>
                    <a:cubicBezTo>
                      <a:pt x="11550" y="3528"/>
                      <a:pt x="11823" y="4029"/>
                      <a:pt x="12026" y="4576"/>
                    </a:cubicBezTo>
                    <a:cubicBezTo>
                      <a:pt x="12216" y="5148"/>
                      <a:pt x="12288" y="5743"/>
                      <a:pt x="12300" y="6350"/>
                    </a:cubicBezTo>
                    <a:cubicBezTo>
                      <a:pt x="12323" y="7672"/>
                      <a:pt x="11942" y="9065"/>
                      <a:pt x="11026" y="10101"/>
                    </a:cubicBezTo>
                    <a:cubicBezTo>
                      <a:pt x="10680" y="10482"/>
                      <a:pt x="10335" y="10851"/>
                      <a:pt x="9930" y="11160"/>
                    </a:cubicBezTo>
                    <a:cubicBezTo>
                      <a:pt x="9192" y="11732"/>
                      <a:pt x="8299" y="12089"/>
                      <a:pt x="7370" y="12268"/>
                    </a:cubicBezTo>
                    <a:cubicBezTo>
                      <a:pt x="6963" y="12351"/>
                      <a:pt x="6547" y="12389"/>
                      <a:pt x="6121" y="12389"/>
                    </a:cubicBezTo>
                    <a:cubicBezTo>
                      <a:pt x="6062" y="12389"/>
                      <a:pt x="6002" y="12388"/>
                      <a:pt x="5942" y="12387"/>
                    </a:cubicBezTo>
                    <a:cubicBezTo>
                      <a:pt x="5858" y="12387"/>
                      <a:pt x="5775" y="12422"/>
                      <a:pt x="5692" y="12434"/>
                    </a:cubicBezTo>
                    <a:cubicBezTo>
                      <a:pt x="5680" y="12446"/>
                      <a:pt x="5656" y="12458"/>
                      <a:pt x="5656" y="12470"/>
                    </a:cubicBezTo>
                    <a:cubicBezTo>
                      <a:pt x="5668" y="12494"/>
                      <a:pt x="5680" y="12542"/>
                      <a:pt x="5704" y="12553"/>
                    </a:cubicBezTo>
                    <a:cubicBezTo>
                      <a:pt x="5811" y="12577"/>
                      <a:pt x="5930" y="12601"/>
                      <a:pt x="6049" y="12601"/>
                    </a:cubicBezTo>
                    <a:cubicBezTo>
                      <a:pt x="6172" y="12609"/>
                      <a:pt x="6301" y="12623"/>
                      <a:pt x="6432" y="12623"/>
                    </a:cubicBezTo>
                    <a:cubicBezTo>
                      <a:pt x="6490" y="12623"/>
                      <a:pt x="6549" y="12620"/>
                      <a:pt x="6608" y="12613"/>
                    </a:cubicBezTo>
                    <a:lnTo>
                      <a:pt x="7180" y="12577"/>
                    </a:lnTo>
                    <a:cubicBezTo>
                      <a:pt x="8275" y="12458"/>
                      <a:pt x="9371" y="12089"/>
                      <a:pt x="10264" y="11422"/>
                    </a:cubicBezTo>
                    <a:cubicBezTo>
                      <a:pt x="10776" y="11065"/>
                      <a:pt x="11228" y="10625"/>
                      <a:pt x="11573" y="10125"/>
                    </a:cubicBezTo>
                    <a:cubicBezTo>
                      <a:pt x="11954" y="9589"/>
                      <a:pt x="12240" y="9005"/>
                      <a:pt x="12454" y="8398"/>
                    </a:cubicBezTo>
                    <a:cubicBezTo>
                      <a:pt x="12657" y="7791"/>
                      <a:pt x="12788" y="7160"/>
                      <a:pt x="12812" y="6505"/>
                    </a:cubicBezTo>
                    <a:cubicBezTo>
                      <a:pt x="12835" y="6326"/>
                      <a:pt x="12824" y="6136"/>
                      <a:pt x="12800" y="5945"/>
                    </a:cubicBezTo>
                    <a:cubicBezTo>
                      <a:pt x="12752" y="5064"/>
                      <a:pt x="12502" y="4183"/>
                      <a:pt x="12097" y="3398"/>
                    </a:cubicBezTo>
                    <a:cubicBezTo>
                      <a:pt x="11788" y="2814"/>
                      <a:pt x="11395" y="2266"/>
                      <a:pt x="10919" y="1802"/>
                    </a:cubicBezTo>
                    <a:cubicBezTo>
                      <a:pt x="10442" y="1326"/>
                      <a:pt x="9895" y="945"/>
                      <a:pt x="9299" y="647"/>
                    </a:cubicBezTo>
                    <a:cubicBezTo>
                      <a:pt x="8434" y="210"/>
                      <a:pt x="7463" y="0"/>
                      <a:pt x="6494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666;p34">
                <a:extLst>
                  <a:ext uri="{FF2B5EF4-FFF2-40B4-BE49-F238E27FC236}">
                    <a16:creationId xmlns:a16="http://schemas.microsoft.com/office/drawing/2014/main" id="{FFB48025-6AE0-34F0-0695-DFC87198CF67}"/>
                  </a:ext>
                </a:extLst>
              </p:cNvPr>
              <p:cNvSpPr/>
              <p:nvPr/>
            </p:nvSpPr>
            <p:spPr>
              <a:xfrm>
                <a:off x="1370336" y="3849431"/>
                <a:ext cx="134037" cy="208573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5824" extrusionOk="0">
                    <a:moveTo>
                      <a:pt x="1840" y="0"/>
                    </a:moveTo>
                    <a:cubicBezTo>
                      <a:pt x="1766" y="0"/>
                      <a:pt x="1692" y="4"/>
                      <a:pt x="1620" y="11"/>
                    </a:cubicBezTo>
                    <a:cubicBezTo>
                      <a:pt x="1346" y="47"/>
                      <a:pt x="1060" y="142"/>
                      <a:pt x="822" y="297"/>
                    </a:cubicBezTo>
                    <a:cubicBezTo>
                      <a:pt x="584" y="475"/>
                      <a:pt x="370" y="725"/>
                      <a:pt x="286" y="1023"/>
                    </a:cubicBezTo>
                    <a:cubicBezTo>
                      <a:pt x="191" y="1297"/>
                      <a:pt x="179" y="1630"/>
                      <a:pt x="298" y="1916"/>
                    </a:cubicBezTo>
                    <a:cubicBezTo>
                      <a:pt x="346" y="1999"/>
                      <a:pt x="381" y="2083"/>
                      <a:pt x="441" y="2142"/>
                    </a:cubicBezTo>
                    <a:cubicBezTo>
                      <a:pt x="691" y="2488"/>
                      <a:pt x="1036" y="2690"/>
                      <a:pt x="1370" y="2880"/>
                    </a:cubicBezTo>
                    <a:cubicBezTo>
                      <a:pt x="1620" y="3023"/>
                      <a:pt x="1870" y="3154"/>
                      <a:pt x="2108" y="3297"/>
                    </a:cubicBezTo>
                    <a:cubicBezTo>
                      <a:pt x="2334" y="3440"/>
                      <a:pt x="2572" y="3607"/>
                      <a:pt x="2763" y="3785"/>
                    </a:cubicBezTo>
                    <a:cubicBezTo>
                      <a:pt x="2941" y="3952"/>
                      <a:pt x="3072" y="4154"/>
                      <a:pt x="3132" y="4381"/>
                    </a:cubicBezTo>
                    <a:cubicBezTo>
                      <a:pt x="3167" y="4595"/>
                      <a:pt x="3108" y="4833"/>
                      <a:pt x="2965" y="5000"/>
                    </a:cubicBezTo>
                    <a:cubicBezTo>
                      <a:pt x="2798" y="5190"/>
                      <a:pt x="2560" y="5321"/>
                      <a:pt x="2322" y="5393"/>
                    </a:cubicBezTo>
                    <a:cubicBezTo>
                      <a:pt x="2204" y="5432"/>
                      <a:pt x="2083" y="5450"/>
                      <a:pt x="1957" y="5450"/>
                    </a:cubicBezTo>
                    <a:cubicBezTo>
                      <a:pt x="1855" y="5450"/>
                      <a:pt x="1751" y="5438"/>
                      <a:pt x="1643" y="5416"/>
                    </a:cubicBezTo>
                    <a:cubicBezTo>
                      <a:pt x="1417" y="5369"/>
                      <a:pt x="1191" y="5297"/>
                      <a:pt x="1001" y="5190"/>
                    </a:cubicBezTo>
                    <a:cubicBezTo>
                      <a:pt x="917" y="5143"/>
                      <a:pt x="822" y="5107"/>
                      <a:pt x="774" y="5035"/>
                    </a:cubicBezTo>
                    <a:cubicBezTo>
                      <a:pt x="667" y="4916"/>
                      <a:pt x="584" y="4809"/>
                      <a:pt x="512" y="4714"/>
                    </a:cubicBezTo>
                    <a:cubicBezTo>
                      <a:pt x="441" y="4607"/>
                      <a:pt x="370" y="4523"/>
                      <a:pt x="310" y="4404"/>
                    </a:cubicBezTo>
                    <a:cubicBezTo>
                      <a:pt x="310" y="4393"/>
                      <a:pt x="310" y="4393"/>
                      <a:pt x="310" y="4381"/>
                    </a:cubicBezTo>
                    <a:cubicBezTo>
                      <a:pt x="298" y="4321"/>
                      <a:pt x="286" y="4273"/>
                      <a:pt x="215" y="4250"/>
                    </a:cubicBezTo>
                    <a:cubicBezTo>
                      <a:pt x="202" y="4243"/>
                      <a:pt x="189" y="4241"/>
                      <a:pt x="176" y="4241"/>
                    </a:cubicBezTo>
                    <a:cubicBezTo>
                      <a:pt x="138" y="4241"/>
                      <a:pt x="98" y="4265"/>
                      <a:pt x="72" y="4309"/>
                    </a:cubicBezTo>
                    <a:cubicBezTo>
                      <a:pt x="24" y="4393"/>
                      <a:pt x="0" y="4500"/>
                      <a:pt x="0" y="4607"/>
                    </a:cubicBezTo>
                    <a:cubicBezTo>
                      <a:pt x="0" y="4785"/>
                      <a:pt x="72" y="4964"/>
                      <a:pt x="191" y="5119"/>
                    </a:cubicBezTo>
                    <a:cubicBezTo>
                      <a:pt x="310" y="5274"/>
                      <a:pt x="465" y="5393"/>
                      <a:pt x="643" y="5488"/>
                    </a:cubicBezTo>
                    <a:cubicBezTo>
                      <a:pt x="893" y="5619"/>
                      <a:pt x="1203" y="5762"/>
                      <a:pt x="1536" y="5797"/>
                    </a:cubicBezTo>
                    <a:cubicBezTo>
                      <a:pt x="1654" y="5813"/>
                      <a:pt x="1778" y="5824"/>
                      <a:pt x="1904" y="5824"/>
                    </a:cubicBezTo>
                    <a:cubicBezTo>
                      <a:pt x="2073" y="5824"/>
                      <a:pt x="2247" y="5804"/>
                      <a:pt x="2417" y="5750"/>
                    </a:cubicBezTo>
                    <a:cubicBezTo>
                      <a:pt x="2703" y="5678"/>
                      <a:pt x="2977" y="5524"/>
                      <a:pt x="3203" y="5297"/>
                    </a:cubicBezTo>
                    <a:cubicBezTo>
                      <a:pt x="3346" y="5131"/>
                      <a:pt x="3453" y="4916"/>
                      <a:pt x="3489" y="4690"/>
                    </a:cubicBezTo>
                    <a:cubicBezTo>
                      <a:pt x="3537" y="4333"/>
                      <a:pt x="3394" y="3988"/>
                      <a:pt x="3203" y="3750"/>
                    </a:cubicBezTo>
                    <a:cubicBezTo>
                      <a:pt x="3001" y="3500"/>
                      <a:pt x="2763" y="3333"/>
                      <a:pt x="2525" y="3178"/>
                    </a:cubicBezTo>
                    <a:cubicBezTo>
                      <a:pt x="2060" y="2869"/>
                      <a:pt x="1536" y="2690"/>
                      <a:pt x="1108" y="2404"/>
                    </a:cubicBezTo>
                    <a:cubicBezTo>
                      <a:pt x="881" y="2261"/>
                      <a:pt x="679" y="2083"/>
                      <a:pt x="560" y="1868"/>
                    </a:cubicBezTo>
                    <a:cubicBezTo>
                      <a:pt x="286" y="1404"/>
                      <a:pt x="500" y="654"/>
                      <a:pt x="1060" y="416"/>
                    </a:cubicBezTo>
                    <a:cubicBezTo>
                      <a:pt x="1262" y="321"/>
                      <a:pt x="1477" y="249"/>
                      <a:pt x="1703" y="213"/>
                    </a:cubicBezTo>
                    <a:cubicBezTo>
                      <a:pt x="1781" y="204"/>
                      <a:pt x="1861" y="199"/>
                      <a:pt x="1942" y="199"/>
                    </a:cubicBezTo>
                    <a:cubicBezTo>
                      <a:pt x="2270" y="199"/>
                      <a:pt x="2612" y="284"/>
                      <a:pt x="2870" y="523"/>
                    </a:cubicBezTo>
                    <a:cubicBezTo>
                      <a:pt x="3025" y="654"/>
                      <a:pt x="3156" y="833"/>
                      <a:pt x="3227" y="1047"/>
                    </a:cubicBezTo>
                    <a:cubicBezTo>
                      <a:pt x="3239" y="1094"/>
                      <a:pt x="3263" y="1118"/>
                      <a:pt x="3275" y="1166"/>
                    </a:cubicBezTo>
                    <a:cubicBezTo>
                      <a:pt x="3275" y="1166"/>
                      <a:pt x="3287" y="1178"/>
                      <a:pt x="3298" y="1178"/>
                    </a:cubicBezTo>
                    <a:cubicBezTo>
                      <a:pt x="3310" y="1166"/>
                      <a:pt x="3322" y="1154"/>
                      <a:pt x="3322" y="1142"/>
                    </a:cubicBezTo>
                    <a:cubicBezTo>
                      <a:pt x="3334" y="1094"/>
                      <a:pt x="3322" y="1023"/>
                      <a:pt x="3310" y="975"/>
                    </a:cubicBezTo>
                    <a:cubicBezTo>
                      <a:pt x="3263" y="785"/>
                      <a:pt x="3156" y="630"/>
                      <a:pt x="3048" y="499"/>
                    </a:cubicBezTo>
                    <a:cubicBezTo>
                      <a:pt x="2870" y="297"/>
                      <a:pt x="2632" y="154"/>
                      <a:pt x="2382" y="82"/>
                    </a:cubicBezTo>
                    <a:cubicBezTo>
                      <a:pt x="2204" y="23"/>
                      <a:pt x="2021" y="0"/>
                      <a:pt x="184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667;p34">
                <a:extLst>
                  <a:ext uri="{FF2B5EF4-FFF2-40B4-BE49-F238E27FC236}">
                    <a16:creationId xmlns:a16="http://schemas.microsoft.com/office/drawing/2014/main" id="{C2B6019E-0C61-A018-CDA5-59FFA1A5EF80}"/>
                  </a:ext>
                </a:extLst>
              </p:cNvPr>
              <p:cNvSpPr/>
              <p:nvPr/>
            </p:nvSpPr>
            <p:spPr>
              <a:xfrm>
                <a:off x="1429453" y="3828373"/>
                <a:ext cx="22586" cy="261970"/>
              </a:xfrm>
              <a:custGeom>
                <a:avLst/>
                <a:gdLst/>
                <a:ahLst/>
                <a:cxnLst/>
                <a:rect l="l" t="t" r="r" b="b"/>
                <a:pathLst>
                  <a:path w="596" h="7315" extrusionOk="0">
                    <a:moveTo>
                      <a:pt x="360" y="1"/>
                    </a:moveTo>
                    <a:cubicBezTo>
                      <a:pt x="313" y="1"/>
                      <a:pt x="270" y="20"/>
                      <a:pt x="250" y="39"/>
                    </a:cubicBezTo>
                    <a:cubicBezTo>
                      <a:pt x="203" y="87"/>
                      <a:pt x="167" y="147"/>
                      <a:pt x="143" y="194"/>
                    </a:cubicBezTo>
                    <a:cubicBezTo>
                      <a:pt x="60" y="361"/>
                      <a:pt x="36" y="539"/>
                      <a:pt x="36" y="742"/>
                    </a:cubicBezTo>
                    <a:cubicBezTo>
                      <a:pt x="36" y="885"/>
                      <a:pt x="0" y="1051"/>
                      <a:pt x="24" y="1230"/>
                    </a:cubicBezTo>
                    <a:cubicBezTo>
                      <a:pt x="48" y="1528"/>
                      <a:pt x="36" y="1825"/>
                      <a:pt x="36" y="2111"/>
                    </a:cubicBezTo>
                    <a:cubicBezTo>
                      <a:pt x="48" y="2218"/>
                      <a:pt x="48" y="2314"/>
                      <a:pt x="48" y="2421"/>
                    </a:cubicBezTo>
                    <a:cubicBezTo>
                      <a:pt x="60" y="2730"/>
                      <a:pt x="60" y="3040"/>
                      <a:pt x="83" y="3349"/>
                    </a:cubicBezTo>
                    <a:cubicBezTo>
                      <a:pt x="95" y="3659"/>
                      <a:pt x="131" y="3957"/>
                      <a:pt x="155" y="4266"/>
                    </a:cubicBezTo>
                    <a:cubicBezTo>
                      <a:pt x="167" y="4421"/>
                      <a:pt x="167" y="4588"/>
                      <a:pt x="167" y="4742"/>
                    </a:cubicBezTo>
                    <a:cubicBezTo>
                      <a:pt x="179" y="5088"/>
                      <a:pt x="250" y="5445"/>
                      <a:pt x="238" y="5790"/>
                    </a:cubicBezTo>
                    <a:cubicBezTo>
                      <a:pt x="226" y="5921"/>
                      <a:pt x="250" y="6052"/>
                      <a:pt x="262" y="6183"/>
                    </a:cubicBezTo>
                    <a:cubicBezTo>
                      <a:pt x="274" y="6421"/>
                      <a:pt x="286" y="6659"/>
                      <a:pt x="310" y="6897"/>
                    </a:cubicBezTo>
                    <a:cubicBezTo>
                      <a:pt x="322" y="7016"/>
                      <a:pt x="334" y="7124"/>
                      <a:pt x="357" y="7243"/>
                    </a:cubicBezTo>
                    <a:cubicBezTo>
                      <a:pt x="357" y="7267"/>
                      <a:pt x="369" y="7290"/>
                      <a:pt x="393" y="7302"/>
                    </a:cubicBezTo>
                    <a:cubicBezTo>
                      <a:pt x="393" y="7314"/>
                      <a:pt x="405" y="7314"/>
                      <a:pt x="405" y="7314"/>
                    </a:cubicBezTo>
                    <a:cubicBezTo>
                      <a:pt x="417" y="7314"/>
                      <a:pt x="441" y="7314"/>
                      <a:pt x="441" y="7302"/>
                    </a:cubicBezTo>
                    <a:cubicBezTo>
                      <a:pt x="453" y="7278"/>
                      <a:pt x="464" y="7243"/>
                      <a:pt x="453" y="7219"/>
                    </a:cubicBezTo>
                    <a:cubicBezTo>
                      <a:pt x="453" y="7124"/>
                      <a:pt x="453" y="7040"/>
                      <a:pt x="453" y="6945"/>
                    </a:cubicBezTo>
                    <a:cubicBezTo>
                      <a:pt x="453" y="6683"/>
                      <a:pt x="453" y="6421"/>
                      <a:pt x="464" y="6147"/>
                    </a:cubicBezTo>
                    <a:cubicBezTo>
                      <a:pt x="464" y="6004"/>
                      <a:pt x="464" y="5862"/>
                      <a:pt x="453" y="5707"/>
                    </a:cubicBezTo>
                    <a:cubicBezTo>
                      <a:pt x="429" y="5397"/>
                      <a:pt x="417" y="5088"/>
                      <a:pt x="429" y="4778"/>
                    </a:cubicBezTo>
                    <a:cubicBezTo>
                      <a:pt x="429" y="4730"/>
                      <a:pt x="429" y="4683"/>
                      <a:pt x="429" y="4647"/>
                    </a:cubicBezTo>
                    <a:cubicBezTo>
                      <a:pt x="417" y="4433"/>
                      <a:pt x="417" y="4219"/>
                      <a:pt x="417" y="4004"/>
                    </a:cubicBezTo>
                    <a:cubicBezTo>
                      <a:pt x="405" y="3671"/>
                      <a:pt x="405" y="3349"/>
                      <a:pt x="405" y="3028"/>
                    </a:cubicBezTo>
                    <a:cubicBezTo>
                      <a:pt x="405" y="2742"/>
                      <a:pt x="405" y="2444"/>
                      <a:pt x="405" y="2147"/>
                    </a:cubicBezTo>
                    <a:cubicBezTo>
                      <a:pt x="405" y="1992"/>
                      <a:pt x="417" y="1837"/>
                      <a:pt x="417" y="1671"/>
                    </a:cubicBezTo>
                    <a:cubicBezTo>
                      <a:pt x="393" y="1397"/>
                      <a:pt x="429" y="1123"/>
                      <a:pt x="453" y="849"/>
                    </a:cubicBezTo>
                    <a:cubicBezTo>
                      <a:pt x="464" y="790"/>
                      <a:pt x="464" y="730"/>
                      <a:pt x="488" y="682"/>
                    </a:cubicBezTo>
                    <a:cubicBezTo>
                      <a:pt x="595" y="480"/>
                      <a:pt x="595" y="289"/>
                      <a:pt x="488" y="99"/>
                    </a:cubicBezTo>
                    <a:cubicBezTo>
                      <a:pt x="488" y="99"/>
                      <a:pt x="488" y="87"/>
                      <a:pt x="488" y="87"/>
                    </a:cubicBezTo>
                    <a:cubicBezTo>
                      <a:pt x="476" y="39"/>
                      <a:pt x="453" y="4"/>
                      <a:pt x="393" y="4"/>
                    </a:cubicBezTo>
                    <a:cubicBezTo>
                      <a:pt x="382" y="2"/>
                      <a:pt x="371" y="1"/>
                      <a:pt x="360" y="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5" name="Agrupar 124">
              <a:extLst>
                <a:ext uri="{FF2B5EF4-FFF2-40B4-BE49-F238E27FC236}">
                  <a16:creationId xmlns:a16="http://schemas.microsoft.com/office/drawing/2014/main" id="{B41E9894-293E-7B74-E9DE-AEA6C035500C}"/>
                </a:ext>
              </a:extLst>
            </p:cNvPr>
            <p:cNvGrpSpPr/>
            <p:nvPr/>
          </p:nvGrpSpPr>
          <p:grpSpPr>
            <a:xfrm>
              <a:off x="9110313" y="3431597"/>
              <a:ext cx="335039" cy="299853"/>
              <a:chOff x="927713" y="3734973"/>
              <a:chExt cx="745865" cy="657737"/>
            </a:xfrm>
          </p:grpSpPr>
          <p:sp>
            <p:nvSpPr>
              <p:cNvPr id="126" name="Google Shape;1662;p34">
                <a:extLst>
                  <a:ext uri="{FF2B5EF4-FFF2-40B4-BE49-F238E27FC236}">
                    <a16:creationId xmlns:a16="http://schemas.microsoft.com/office/drawing/2014/main" id="{D30E6E03-37C5-7894-7C1B-831518EDCB17}"/>
                  </a:ext>
                </a:extLst>
              </p:cNvPr>
              <p:cNvSpPr/>
              <p:nvPr/>
            </p:nvSpPr>
            <p:spPr>
              <a:xfrm>
                <a:off x="927713" y="3941147"/>
                <a:ext cx="494085" cy="451563"/>
              </a:xfrm>
              <a:custGeom>
                <a:avLst/>
                <a:gdLst/>
                <a:ahLst/>
                <a:cxnLst/>
                <a:rect l="l" t="t" r="r" b="b"/>
                <a:pathLst>
                  <a:path w="13038" h="12609" extrusionOk="0">
                    <a:moveTo>
                      <a:pt x="6677" y="1"/>
                    </a:moveTo>
                    <a:cubicBezTo>
                      <a:pt x="5339" y="1"/>
                      <a:pt x="4002" y="397"/>
                      <a:pt x="2906" y="1153"/>
                    </a:cubicBezTo>
                    <a:cubicBezTo>
                      <a:pt x="2715" y="1308"/>
                      <a:pt x="2513" y="1439"/>
                      <a:pt x="2334" y="1617"/>
                    </a:cubicBezTo>
                    <a:cubicBezTo>
                      <a:pt x="1465" y="2391"/>
                      <a:pt x="834" y="3415"/>
                      <a:pt x="500" y="4522"/>
                    </a:cubicBezTo>
                    <a:cubicBezTo>
                      <a:pt x="0" y="6177"/>
                      <a:pt x="227" y="8047"/>
                      <a:pt x="1120" y="9535"/>
                    </a:cubicBezTo>
                    <a:cubicBezTo>
                      <a:pt x="1929" y="10904"/>
                      <a:pt x="3275" y="11928"/>
                      <a:pt x="4799" y="12357"/>
                    </a:cubicBezTo>
                    <a:cubicBezTo>
                      <a:pt x="5357" y="12519"/>
                      <a:pt x="5938" y="12609"/>
                      <a:pt x="6519" y="12609"/>
                    </a:cubicBezTo>
                    <a:cubicBezTo>
                      <a:pt x="6792" y="12609"/>
                      <a:pt x="7064" y="12589"/>
                      <a:pt x="7335" y="12547"/>
                    </a:cubicBezTo>
                    <a:cubicBezTo>
                      <a:pt x="8811" y="12321"/>
                      <a:pt x="10216" y="11630"/>
                      <a:pt x="11264" y="10547"/>
                    </a:cubicBezTo>
                    <a:cubicBezTo>
                      <a:pt x="11371" y="10440"/>
                      <a:pt x="11478" y="10321"/>
                      <a:pt x="11573" y="10202"/>
                    </a:cubicBezTo>
                    <a:cubicBezTo>
                      <a:pt x="11669" y="10083"/>
                      <a:pt x="11776" y="9975"/>
                      <a:pt x="11871" y="9868"/>
                    </a:cubicBezTo>
                    <a:cubicBezTo>
                      <a:pt x="12633" y="9082"/>
                      <a:pt x="13038" y="7963"/>
                      <a:pt x="12907" y="6892"/>
                    </a:cubicBezTo>
                    <a:cubicBezTo>
                      <a:pt x="12907" y="6856"/>
                      <a:pt x="12907" y="6820"/>
                      <a:pt x="12907" y="6796"/>
                    </a:cubicBezTo>
                    <a:cubicBezTo>
                      <a:pt x="12895" y="6570"/>
                      <a:pt x="12859" y="6368"/>
                      <a:pt x="12728" y="6332"/>
                    </a:cubicBezTo>
                    <a:cubicBezTo>
                      <a:pt x="12715" y="6329"/>
                      <a:pt x="12702" y="6328"/>
                      <a:pt x="12688" y="6328"/>
                    </a:cubicBezTo>
                    <a:cubicBezTo>
                      <a:pt x="12595" y="6328"/>
                      <a:pt x="12505" y="6402"/>
                      <a:pt x="12442" y="6558"/>
                    </a:cubicBezTo>
                    <a:cubicBezTo>
                      <a:pt x="12395" y="6677"/>
                      <a:pt x="12347" y="6796"/>
                      <a:pt x="12311" y="6915"/>
                    </a:cubicBezTo>
                    <a:cubicBezTo>
                      <a:pt x="12252" y="7046"/>
                      <a:pt x="12204" y="7166"/>
                      <a:pt x="12157" y="7285"/>
                    </a:cubicBezTo>
                    <a:cubicBezTo>
                      <a:pt x="11859" y="8058"/>
                      <a:pt x="11538" y="8832"/>
                      <a:pt x="10930" y="9606"/>
                    </a:cubicBezTo>
                    <a:cubicBezTo>
                      <a:pt x="10537" y="10166"/>
                      <a:pt x="9894" y="10678"/>
                      <a:pt x="9192" y="11118"/>
                    </a:cubicBezTo>
                    <a:cubicBezTo>
                      <a:pt x="8397" y="11616"/>
                      <a:pt x="7456" y="11854"/>
                      <a:pt x="6512" y="11854"/>
                    </a:cubicBezTo>
                    <a:cubicBezTo>
                      <a:pt x="6055" y="11854"/>
                      <a:pt x="5598" y="11798"/>
                      <a:pt x="5156" y="11690"/>
                    </a:cubicBezTo>
                    <a:cubicBezTo>
                      <a:pt x="4680" y="11595"/>
                      <a:pt x="4239" y="11404"/>
                      <a:pt x="3798" y="11178"/>
                    </a:cubicBezTo>
                    <a:cubicBezTo>
                      <a:pt x="2501" y="10475"/>
                      <a:pt x="1501" y="9213"/>
                      <a:pt x="1084" y="7785"/>
                    </a:cubicBezTo>
                    <a:cubicBezTo>
                      <a:pt x="679" y="6380"/>
                      <a:pt x="798" y="4784"/>
                      <a:pt x="1524" y="3451"/>
                    </a:cubicBezTo>
                    <a:cubicBezTo>
                      <a:pt x="1893" y="2760"/>
                      <a:pt x="2429" y="2165"/>
                      <a:pt x="3060" y="1689"/>
                    </a:cubicBezTo>
                    <a:cubicBezTo>
                      <a:pt x="3739" y="1165"/>
                      <a:pt x="4537" y="748"/>
                      <a:pt x="5406" y="558"/>
                    </a:cubicBezTo>
                    <a:cubicBezTo>
                      <a:pt x="5799" y="470"/>
                      <a:pt x="6204" y="425"/>
                      <a:pt x="6610" y="425"/>
                    </a:cubicBezTo>
                    <a:cubicBezTo>
                      <a:pt x="7091" y="425"/>
                      <a:pt x="7573" y="488"/>
                      <a:pt x="8037" y="617"/>
                    </a:cubicBezTo>
                    <a:cubicBezTo>
                      <a:pt x="8668" y="808"/>
                      <a:pt x="9299" y="1034"/>
                      <a:pt x="9859" y="1391"/>
                    </a:cubicBezTo>
                    <a:cubicBezTo>
                      <a:pt x="10871" y="2058"/>
                      <a:pt x="11704" y="3034"/>
                      <a:pt x="12169" y="4177"/>
                    </a:cubicBezTo>
                    <a:cubicBezTo>
                      <a:pt x="12419" y="4749"/>
                      <a:pt x="12573" y="5356"/>
                      <a:pt x="12645" y="5975"/>
                    </a:cubicBezTo>
                    <a:cubicBezTo>
                      <a:pt x="12657" y="6082"/>
                      <a:pt x="12704" y="6189"/>
                      <a:pt x="12728" y="6296"/>
                    </a:cubicBezTo>
                    <a:cubicBezTo>
                      <a:pt x="12740" y="6308"/>
                      <a:pt x="12764" y="6332"/>
                      <a:pt x="12776" y="6332"/>
                    </a:cubicBezTo>
                    <a:cubicBezTo>
                      <a:pt x="12800" y="6308"/>
                      <a:pt x="12835" y="6296"/>
                      <a:pt x="12835" y="6261"/>
                    </a:cubicBezTo>
                    <a:cubicBezTo>
                      <a:pt x="12847" y="6106"/>
                      <a:pt x="12859" y="5951"/>
                      <a:pt x="12847" y="5808"/>
                    </a:cubicBezTo>
                    <a:cubicBezTo>
                      <a:pt x="12835" y="5558"/>
                      <a:pt x="12776" y="5320"/>
                      <a:pt x="12740" y="5070"/>
                    </a:cubicBezTo>
                    <a:cubicBezTo>
                      <a:pt x="12669" y="4832"/>
                      <a:pt x="12609" y="4594"/>
                      <a:pt x="12538" y="4368"/>
                    </a:cubicBezTo>
                    <a:cubicBezTo>
                      <a:pt x="12097" y="2975"/>
                      <a:pt x="11168" y="1760"/>
                      <a:pt x="9942" y="962"/>
                    </a:cubicBezTo>
                    <a:cubicBezTo>
                      <a:pt x="9275" y="534"/>
                      <a:pt x="8513" y="212"/>
                      <a:pt x="7716" y="81"/>
                    </a:cubicBezTo>
                    <a:cubicBezTo>
                      <a:pt x="7372" y="27"/>
                      <a:pt x="7025" y="1"/>
                      <a:pt x="6677" y="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663;p34">
                <a:extLst>
                  <a:ext uri="{FF2B5EF4-FFF2-40B4-BE49-F238E27FC236}">
                    <a16:creationId xmlns:a16="http://schemas.microsoft.com/office/drawing/2014/main" id="{D9025292-65B7-04BB-48EB-16CE557DE6C6}"/>
                  </a:ext>
                </a:extLst>
              </p:cNvPr>
              <p:cNvSpPr/>
              <p:nvPr/>
            </p:nvSpPr>
            <p:spPr>
              <a:xfrm>
                <a:off x="1109992" y="4057932"/>
                <a:ext cx="134037" cy="208466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5821" extrusionOk="0">
                    <a:moveTo>
                      <a:pt x="1852" y="0"/>
                    </a:moveTo>
                    <a:cubicBezTo>
                      <a:pt x="1778" y="0"/>
                      <a:pt x="1704" y="4"/>
                      <a:pt x="1632" y="11"/>
                    </a:cubicBezTo>
                    <a:cubicBezTo>
                      <a:pt x="1346" y="47"/>
                      <a:pt x="1072" y="130"/>
                      <a:pt x="834" y="297"/>
                    </a:cubicBezTo>
                    <a:cubicBezTo>
                      <a:pt x="584" y="476"/>
                      <a:pt x="382" y="726"/>
                      <a:pt x="298" y="1023"/>
                    </a:cubicBezTo>
                    <a:cubicBezTo>
                      <a:pt x="191" y="1297"/>
                      <a:pt x="179" y="1630"/>
                      <a:pt x="310" y="1916"/>
                    </a:cubicBezTo>
                    <a:cubicBezTo>
                      <a:pt x="346" y="2000"/>
                      <a:pt x="393" y="2083"/>
                      <a:pt x="441" y="2142"/>
                    </a:cubicBezTo>
                    <a:cubicBezTo>
                      <a:pt x="691" y="2488"/>
                      <a:pt x="1048" y="2678"/>
                      <a:pt x="1370" y="2881"/>
                    </a:cubicBezTo>
                    <a:cubicBezTo>
                      <a:pt x="1620" y="3023"/>
                      <a:pt x="1882" y="3143"/>
                      <a:pt x="2108" y="3297"/>
                    </a:cubicBezTo>
                    <a:cubicBezTo>
                      <a:pt x="2346" y="3440"/>
                      <a:pt x="2584" y="3595"/>
                      <a:pt x="2775" y="3785"/>
                    </a:cubicBezTo>
                    <a:cubicBezTo>
                      <a:pt x="2953" y="3952"/>
                      <a:pt x="3084" y="4155"/>
                      <a:pt x="3132" y="4381"/>
                    </a:cubicBezTo>
                    <a:cubicBezTo>
                      <a:pt x="3179" y="4595"/>
                      <a:pt x="3120" y="4821"/>
                      <a:pt x="2965" y="5000"/>
                    </a:cubicBezTo>
                    <a:cubicBezTo>
                      <a:pt x="2810" y="5190"/>
                      <a:pt x="2572" y="5321"/>
                      <a:pt x="2334" y="5393"/>
                    </a:cubicBezTo>
                    <a:cubicBezTo>
                      <a:pt x="2216" y="5432"/>
                      <a:pt x="2091" y="5450"/>
                      <a:pt x="1964" y="5450"/>
                    </a:cubicBezTo>
                    <a:cubicBezTo>
                      <a:pt x="1861" y="5450"/>
                      <a:pt x="1757" y="5438"/>
                      <a:pt x="1655" y="5417"/>
                    </a:cubicBezTo>
                    <a:cubicBezTo>
                      <a:pt x="1429" y="5369"/>
                      <a:pt x="1203" y="5298"/>
                      <a:pt x="1001" y="5190"/>
                    </a:cubicBezTo>
                    <a:cubicBezTo>
                      <a:pt x="917" y="5143"/>
                      <a:pt x="834" y="5107"/>
                      <a:pt x="774" y="5036"/>
                    </a:cubicBezTo>
                    <a:cubicBezTo>
                      <a:pt x="679" y="4917"/>
                      <a:pt x="584" y="4809"/>
                      <a:pt x="512" y="4714"/>
                    </a:cubicBezTo>
                    <a:cubicBezTo>
                      <a:pt x="441" y="4607"/>
                      <a:pt x="382" y="4524"/>
                      <a:pt x="322" y="4405"/>
                    </a:cubicBezTo>
                    <a:cubicBezTo>
                      <a:pt x="322" y="4393"/>
                      <a:pt x="322" y="4381"/>
                      <a:pt x="322" y="4381"/>
                    </a:cubicBezTo>
                    <a:cubicBezTo>
                      <a:pt x="310" y="4321"/>
                      <a:pt x="286" y="4274"/>
                      <a:pt x="227" y="4250"/>
                    </a:cubicBezTo>
                    <a:cubicBezTo>
                      <a:pt x="209" y="4243"/>
                      <a:pt x="192" y="4239"/>
                      <a:pt x="176" y="4239"/>
                    </a:cubicBezTo>
                    <a:cubicBezTo>
                      <a:pt x="139" y="4239"/>
                      <a:pt x="109" y="4260"/>
                      <a:pt x="84" y="4309"/>
                    </a:cubicBezTo>
                    <a:cubicBezTo>
                      <a:pt x="36" y="4393"/>
                      <a:pt x="12" y="4500"/>
                      <a:pt x="1" y="4607"/>
                    </a:cubicBezTo>
                    <a:cubicBezTo>
                      <a:pt x="12" y="4786"/>
                      <a:pt x="84" y="4964"/>
                      <a:pt x="203" y="5119"/>
                    </a:cubicBezTo>
                    <a:cubicBezTo>
                      <a:pt x="322" y="5274"/>
                      <a:pt x="477" y="5393"/>
                      <a:pt x="655" y="5488"/>
                    </a:cubicBezTo>
                    <a:cubicBezTo>
                      <a:pt x="905" y="5619"/>
                      <a:pt x="1203" y="5762"/>
                      <a:pt x="1548" y="5798"/>
                    </a:cubicBezTo>
                    <a:cubicBezTo>
                      <a:pt x="1657" y="5812"/>
                      <a:pt x="1771" y="5820"/>
                      <a:pt x="1887" y="5820"/>
                    </a:cubicBezTo>
                    <a:cubicBezTo>
                      <a:pt x="2065" y="5820"/>
                      <a:pt x="2249" y="5800"/>
                      <a:pt x="2429" y="5750"/>
                    </a:cubicBezTo>
                    <a:cubicBezTo>
                      <a:pt x="2715" y="5679"/>
                      <a:pt x="2989" y="5524"/>
                      <a:pt x="3203" y="5298"/>
                    </a:cubicBezTo>
                    <a:cubicBezTo>
                      <a:pt x="3358" y="5131"/>
                      <a:pt x="3465" y="4917"/>
                      <a:pt x="3501" y="4690"/>
                    </a:cubicBezTo>
                    <a:cubicBezTo>
                      <a:pt x="3537" y="4333"/>
                      <a:pt x="3406" y="3988"/>
                      <a:pt x="3203" y="3750"/>
                    </a:cubicBezTo>
                    <a:cubicBezTo>
                      <a:pt x="3013" y="3500"/>
                      <a:pt x="2763" y="3321"/>
                      <a:pt x="2537" y="3178"/>
                    </a:cubicBezTo>
                    <a:cubicBezTo>
                      <a:pt x="2060" y="2857"/>
                      <a:pt x="1548" y="2690"/>
                      <a:pt x="1108" y="2404"/>
                    </a:cubicBezTo>
                    <a:cubicBezTo>
                      <a:pt x="893" y="2261"/>
                      <a:pt x="691" y="2083"/>
                      <a:pt x="572" y="1869"/>
                    </a:cubicBezTo>
                    <a:cubicBezTo>
                      <a:pt x="298" y="1404"/>
                      <a:pt x="512" y="654"/>
                      <a:pt x="1072" y="416"/>
                    </a:cubicBezTo>
                    <a:cubicBezTo>
                      <a:pt x="1274" y="321"/>
                      <a:pt x="1477" y="237"/>
                      <a:pt x="1703" y="214"/>
                    </a:cubicBezTo>
                    <a:cubicBezTo>
                      <a:pt x="1784" y="204"/>
                      <a:pt x="1867" y="199"/>
                      <a:pt x="1950" y="199"/>
                    </a:cubicBezTo>
                    <a:cubicBezTo>
                      <a:pt x="2284" y="199"/>
                      <a:pt x="2625" y="283"/>
                      <a:pt x="2882" y="511"/>
                    </a:cubicBezTo>
                    <a:cubicBezTo>
                      <a:pt x="3037" y="654"/>
                      <a:pt x="3168" y="833"/>
                      <a:pt x="3227" y="1047"/>
                    </a:cubicBezTo>
                    <a:cubicBezTo>
                      <a:pt x="3239" y="1083"/>
                      <a:pt x="3263" y="1118"/>
                      <a:pt x="3287" y="1166"/>
                    </a:cubicBezTo>
                    <a:cubicBezTo>
                      <a:pt x="3287" y="1166"/>
                      <a:pt x="3299" y="1178"/>
                      <a:pt x="3299" y="1178"/>
                    </a:cubicBezTo>
                    <a:cubicBezTo>
                      <a:pt x="3310" y="1166"/>
                      <a:pt x="3334" y="1154"/>
                      <a:pt x="3334" y="1142"/>
                    </a:cubicBezTo>
                    <a:cubicBezTo>
                      <a:pt x="3334" y="1083"/>
                      <a:pt x="3334" y="1023"/>
                      <a:pt x="3322" y="976"/>
                    </a:cubicBezTo>
                    <a:cubicBezTo>
                      <a:pt x="3275" y="785"/>
                      <a:pt x="3168" y="630"/>
                      <a:pt x="3049" y="499"/>
                    </a:cubicBezTo>
                    <a:cubicBezTo>
                      <a:pt x="2882" y="297"/>
                      <a:pt x="2644" y="142"/>
                      <a:pt x="2394" y="83"/>
                    </a:cubicBezTo>
                    <a:cubicBezTo>
                      <a:pt x="2216" y="24"/>
                      <a:pt x="2033" y="0"/>
                      <a:pt x="1852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664;p34">
                <a:extLst>
                  <a:ext uri="{FF2B5EF4-FFF2-40B4-BE49-F238E27FC236}">
                    <a16:creationId xmlns:a16="http://schemas.microsoft.com/office/drawing/2014/main" id="{ECAC02C9-25F3-665F-1B41-2C45A10D8F51}"/>
                  </a:ext>
                </a:extLst>
              </p:cNvPr>
              <p:cNvSpPr/>
              <p:nvPr/>
            </p:nvSpPr>
            <p:spPr>
              <a:xfrm>
                <a:off x="1169564" y="4036839"/>
                <a:ext cx="22586" cy="262006"/>
              </a:xfrm>
              <a:custGeom>
                <a:avLst/>
                <a:gdLst/>
                <a:ahLst/>
                <a:cxnLst/>
                <a:rect l="l" t="t" r="r" b="b"/>
                <a:pathLst>
                  <a:path w="596" h="7316" extrusionOk="0">
                    <a:moveTo>
                      <a:pt x="339" y="0"/>
                    </a:moveTo>
                    <a:cubicBezTo>
                      <a:pt x="299" y="0"/>
                      <a:pt x="265" y="14"/>
                      <a:pt x="238" y="41"/>
                    </a:cubicBezTo>
                    <a:cubicBezTo>
                      <a:pt x="203" y="88"/>
                      <a:pt x="167" y="148"/>
                      <a:pt x="143" y="195"/>
                    </a:cubicBezTo>
                    <a:cubicBezTo>
                      <a:pt x="60" y="362"/>
                      <a:pt x="36" y="541"/>
                      <a:pt x="36" y="743"/>
                    </a:cubicBezTo>
                    <a:cubicBezTo>
                      <a:pt x="36" y="886"/>
                      <a:pt x="0" y="1053"/>
                      <a:pt x="12" y="1231"/>
                    </a:cubicBezTo>
                    <a:cubicBezTo>
                      <a:pt x="48" y="1529"/>
                      <a:pt x="36" y="1827"/>
                      <a:pt x="36" y="2112"/>
                    </a:cubicBezTo>
                    <a:cubicBezTo>
                      <a:pt x="36" y="2219"/>
                      <a:pt x="48" y="2315"/>
                      <a:pt x="48" y="2422"/>
                    </a:cubicBezTo>
                    <a:cubicBezTo>
                      <a:pt x="60" y="2731"/>
                      <a:pt x="60" y="3041"/>
                      <a:pt x="72" y="3351"/>
                    </a:cubicBezTo>
                    <a:cubicBezTo>
                      <a:pt x="95" y="3660"/>
                      <a:pt x="131" y="3958"/>
                      <a:pt x="143" y="4267"/>
                    </a:cubicBezTo>
                    <a:cubicBezTo>
                      <a:pt x="155" y="4422"/>
                      <a:pt x="155" y="4589"/>
                      <a:pt x="167" y="4744"/>
                    </a:cubicBezTo>
                    <a:cubicBezTo>
                      <a:pt x="179" y="5089"/>
                      <a:pt x="250" y="5446"/>
                      <a:pt x="226" y="5791"/>
                    </a:cubicBezTo>
                    <a:cubicBezTo>
                      <a:pt x="226" y="5922"/>
                      <a:pt x="250" y="6053"/>
                      <a:pt x="250" y="6184"/>
                    </a:cubicBezTo>
                    <a:cubicBezTo>
                      <a:pt x="274" y="6422"/>
                      <a:pt x="286" y="6660"/>
                      <a:pt x="298" y="6887"/>
                    </a:cubicBezTo>
                    <a:cubicBezTo>
                      <a:pt x="310" y="7006"/>
                      <a:pt x="334" y="7125"/>
                      <a:pt x="345" y="7244"/>
                    </a:cubicBezTo>
                    <a:cubicBezTo>
                      <a:pt x="357" y="7268"/>
                      <a:pt x="369" y="7291"/>
                      <a:pt x="381" y="7303"/>
                    </a:cubicBezTo>
                    <a:cubicBezTo>
                      <a:pt x="393" y="7315"/>
                      <a:pt x="393" y="7315"/>
                      <a:pt x="405" y="7315"/>
                    </a:cubicBezTo>
                    <a:cubicBezTo>
                      <a:pt x="417" y="7315"/>
                      <a:pt x="441" y="7303"/>
                      <a:pt x="441" y="7303"/>
                    </a:cubicBezTo>
                    <a:cubicBezTo>
                      <a:pt x="453" y="7280"/>
                      <a:pt x="453" y="7244"/>
                      <a:pt x="453" y="7220"/>
                    </a:cubicBezTo>
                    <a:cubicBezTo>
                      <a:pt x="453" y="7125"/>
                      <a:pt x="441" y="7041"/>
                      <a:pt x="441" y="6946"/>
                    </a:cubicBezTo>
                    <a:cubicBezTo>
                      <a:pt x="441" y="6684"/>
                      <a:pt x="453" y="6410"/>
                      <a:pt x="453" y="6148"/>
                    </a:cubicBezTo>
                    <a:cubicBezTo>
                      <a:pt x="464" y="6006"/>
                      <a:pt x="464" y="5851"/>
                      <a:pt x="453" y="5708"/>
                    </a:cubicBezTo>
                    <a:cubicBezTo>
                      <a:pt x="417" y="5398"/>
                      <a:pt x="417" y="5089"/>
                      <a:pt x="417" y="4779"/>
                    </a:cubicBezTo>
                    <a:cubicBezTo>
                      <a:pt x="429" y="4732"/>
                      <a:pt x="417" y="4684"/>
                      <a:pt x="417" y="4648"/>
                    </a:cubicBezTo>
                    <a:cubicBezTo>
                      <a:pt x="417" y="4434"/>
                      <a:pt x="405" y="4208"/>
                      <a:pt x="405" y="3993"/>
                    </a:cubicBezTo>
                    <a:cubicBezTo>
                      <a:pt x="405" y="3672"/>
                      <a:pt x="405" y="3351"/>
                      <a:pt x="405" y="3029"/>
                    </a:cubicBezTo>
                    <a:cubicBezTo>
                      <a:pt x="405" y="2743"/>
                      <a:pt x="405" y="2446"/>
                      <a:pt x="405" y="2148"/>
                    </a:cubicBezTo>
                    <a:cubicBezTo>
                      <a:pt x="405" y="1993"/>
                      <a:pt x="417" y="1838"/>
                      <a:pt x="405" y="1672"/>
                    </a:cubicBezTo>
                    <a:cubicBezTo>
                      <a:pt x="393" y="1398"/>
                      <a:pt x="417" y="1124"/>
                      <a:pt x="453" y="850"/>
                    </a:cubicBezTo>
                    <a:cubicBezTo>
                      <a:pt x="453" y="791"/>
                      <a:pt x="464" y="731"/>
                      <a:pt x="488" y="684"/>
                    </a:cubicBezTo>
                    <a:cubicBezTo>
                      <a:pt x="595" y="481"/>
                      <a:pt x="595" y="291"/>
                      <a:pt x="488" y="100"/>
                    </a:cubicBezTo>
                    <a:cubicBezTo>
                      <a:pt x="488" y="100"/>
                      <a:pt x="488" y="88"/>
                      <a:pt x="488" y="88"/>
                    </a:cubicBezTo>
                    <a:cubicBezTo>
                      <a:pt x="476" y="41"/>
                      <a:pt x="453" y="5"/>
                      <a:pt x="381" y="5"/>
                    </a:cubicBezTo>
                    <a:cubicBezTo>
                      <a:pt x="366" y="2"/>
                      <a:pt x="352" y="0"/>
                      <a:pt x="339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665;p34">
                <a:extLst>
                  <a:ext uri="{FF2B5EF4-FFF2-40B4-BE49-F238E27FC236}">
                    <a16:creationId xmlns:a16="http://schemas.microsoft.com/office/drawing/2014/main" id="{C0EDA16A-F90D-BB4F-F958-0BB88A8368E5}"/>
                  </a:ext>
                </a:extLst>
              </p:cNvPr>
              <p:cNvSpPr/>
              <p:nvPr/>
            </p:nvSpPr>
            <p:spPr>
              <a:xfrm>
                <a:off x="1187148" y="3734973"/>
                <a:ext cx="486430" cy="452100"/>
              </a:xfrm>
              <a:custGeom>
                <a:avLst/>
                <a:gdLst/>
                <a:ahLst/>
                <a:cxnLst/>
                <a:rect l="l" t="t" r="r" b="b"/>
                <a:pathLst>
                  <a:path w="12836" h="12624" extrusionOk="0">
                    <a:moveTo>
                      <a:pt x="6494" y="0"/>
                    </a:moveTo>
                    <a:cubicBezTo>
                      <a:pt x="6250" y="0"/>
                      <a:pt x="6005" y="14"/>
                      <a:pt x="5763" y="40"/>
                    </a:cubicBezTo>
                    <a:cubicBezTo>
                      <a:pt x="5108" y="111"/>
                      <a:pt x="4465" y="290"/>
                      <a:pt x="3882" y="576"/>
                    </a:cubicBezTo>
                    <a:cubicBezTo>
                      <a:pt x="2858" y="1088"/>
                      <a:pt x="1941" y="1802"/>
                      <a:pt x="1239" y="2731"/>
                    </a:cubicBezTo>
                    <a:cubicBezTo>
                      <a:pt x="1096" y="2921"/>
                      <a:pt x="953" y="3124"/>
                      <a:pt x="822" y="3302"/>
                    </a:cubicBezTo>
                    <a:cubicBezTo>
                      <a:pt x="251" y="3933"/>
                      <a:pt x="0" y="4791"/>
                      <a:pt x="120" y="5624"/>
                    </a:cubicBezTo>
                    <a:cubicBezTo>
                      <a:pt x="131" y="5648"/>
                      <a:pt x="131" y="5672"/>
                      <a:pt x="131" y="5695"/>
                    </a:cubicBezTo>
                    <a:cubicBezTo>
                      <a:pt x="143" y="5874"/>
                      <a:pt x="167" y="6017"/>
                      <a:pt x="298" y="6053"/>
                    </a:cubicBezTo>
                    <a:cubicBezTo>
                      <a:pt x="316" y="6057"/>
                      <a:pt x="334" y="6059"/>
                      <a:pt x="352" y="6059"/>
                    </a:cubicBezTo>
                    <a:cubicBezTo>
                      <a:pt x="443" y="6059"/>
                      <a:pt x="536" y="6007"/>
                      <a:pt x="596" y="5898"/>
                    </a:cubicBezTo>
                    <a:cubicBezTo>
                      <a:pt x="691" y="5719"/>
                      <a:pt x="762" y="5529"/>
                      <a:pt x="858" y="5338"/>
                    </a:cubicBezTo>
                    <a:cubicBezTo>
                      <a:pt x="1120" y="4743"/>
                      <a:pt x="1346" y="4160"/>
                      <a:pt x="1739" y="3517"/>
                    </a:cubicBezTo>
                    <a:cubicBezTo>
                      <a:pt x="2001" y="3052"/>
                      <a:pt x="2441" y="2612"/>
                      <a:pt x="2882" y="2159"/>
                    </a:cubicBezTo>
                    <a:cubicBezTo>
                      <a:pt x="3060" y="1969"/>
                      <a:pt x="3287" y="1814"/>
                      <a:pt x="3489" y="1647"/>
                    </a:cubicBezTo>
                    <a:cubicBezTo>
                      <a:pt x="3715" y="1504"/>
                      <a:pt x="3941" y="1362"/>
                      <a:pt x="4191" y="1254"/>
                    </a:cubicBezTo>
                    <a:cubicBezTo>
                      <a:pt x="4680" y="1028"/>
                      <a:pt x="5192" y="873"/>
                      <a:pt x="5727" y="802"/>
                    </a:cubicBezTo>
                    <a:cubicBezTo>
                      <a:pt x="5906" y="754"/>
                      <a:pt x="6085" y="742"/>
                      <a:pt x="6275" y="731"/>
                    </a:cubicBezTo>
                    <a:cubicBezTo>
                      <a:pt x="6370" y="725"/>
                      <a:pt x="6463" y="722"/>
                      <a:pt x="6555" y="722"/>
                    </a:cubicBezTo>
                    <a:cubicBezTo>
                      <a:pt x="6647" y="722"/>
                      <a:pt x="6739" y="725"/>
                      <a:pt x="6835" y="731"/>
                    </a:cubicBezTo>
                    <a:cubicBezTo>
                      <a:pt x="7406" y="754"/>
                      <a:pt x="7966" y="850"/>
                      <a:pt x="8502" y="1052"/>
                    </a:cubicBezTo>
                    <a:cubicBezTo>
                      <a:pt x="9037" y="1254"/>
                      <a:pt x="9549" y="1516"/>
                      <a:pt x="10002" y="1874"/>
                    </a:cubicBezTo>
                    <a:cubicBezTo>
                      <a:pt x="10454" y="2219"/>
                      <a:pt x="10871" y="2612"/>
                      <a:pt x="11216" y="3064"/>
                    </a:cubicBezTo>
                    <a:cubicBezTo>
                      <a:pt x="11550" y="3528"/>
                      <a:pt x="11823" y="4029"/>
                      <a:pt x="12026" y="4576"/>
                    </a:cubicBezTo>
                    <a:cubicBezTo>
                      <a:pt x="12216" y="5148"/>
                      <a:pt x="12288" y="5743"/>
                      <a:pt x="12300" y="6350"/>
                    </a:cubicBezTo>
                    <a:cubicBezTo>
                      <a:pt x="12323" y="7672"/>
                      <a:pt x="11942" y="9065"/>
                      <a:pt x="11026" y="10101"/>
                    </a:cubicBezTo>
                    <a:cubicBezTo>
                      <a:pt x="10680" y="10482"/>
                      <a:pt x="10335" y="10851"/>
                      <a:pt x="9930" y="11160"/>
                    </a:cubicBezTo>
                    <a:cubicBezTo>
                      <a:pt x="9192" y="11732"/>
                      <a:pt x="8299" y="12089"/>
                      <a:pt x="7370" y="12268"/>
                    </a:cubicBezTo>
                    <a:cubicBezTo>
                      <a:pt x="6963" y="12351"/>
                      <a:pt x="6547" y="12389"/>
                      <a:pt x="6121" y="12389"/>
                    </a:cubicBezTo>
                    <a:cubicBezTo>
                      <a:pt x="6062" y="12389"/>
                      <a:pt x="6002" y="12388"/>
                      <a:pt x="5942" y="12387"/>
                    </a:cubicBezTo>
                    <a:cubicBezTo>
                      <a:pt x="5858" y="12387"/>
                      <a:pt x="5775" y="12422"/>
                      <a:pt x="5692" y="12434"/>
                    </a:cubicBezTo>
                    <a:cubicBezTo>
                      <a:pt x="5680" y="12446"/>
                      <a:pt x="5656" y="12458"/>
                      <a:pt x="5656" y="12470"/>
                    </a:cubicBezTo>
                    <a:cubicBezTo>
                      <a:pt x="5668" y="12494"/>
                      <a:pt x="5680" y="12542"/>
                      <a:pt x="5704" y="12553"/>
                    </a:cubicBezTo>
                    <a:cubicBezTo>
                      <a:pt x="5811" y="12577"/>
                      <a:pt x="5930" y="12601"/>
                      <a:pt x="6049" y="12601"/>
                    </a:cubicBezTo>
                    <a:cubicBezTo>
                      <a:pt x="6172" y="12609"/>
                      <a:pt x="6301" y="12623"/>
                      <a:pt x="6432" y="12623"/>
                    </a:cubicBezTo>
                    <a:cubicBezTo>
                      <a:pt x="6490" y="12623"/>
                      <a:pt x="6549" y="12620"/>
                      <a:pt x="6608" y="12613"/>
                    </a:cubicBezTo>
                    <a:lnTo>
                      <a:pt x="7180" y="12577"/>
                    </a:lnTo>
                    <a:cubicBezTo>
                      <a:pt x="8275" y="12458"/>
                      <a:pt x="9371" y="12089"/>
                      <a:pt x="10264" y="11422"/>
                    </a:cubicBezTo>
                    <a:cubicBezTo>
                      <a:pt x="10776" y="11065"/>
                      <a:pt x="11228" y="10625"/>
                      <a:pt x="11573" y="10125"/>
                    </a:cubicBezTo>
                    <a:cubicBezTo>
                      <a:pt x="11954" y="9589"/>
                      <a:pt x="12240" y="9005"/>
                      <a:pt x="12454" y="8398"/>
                    </a:cubicBezTo>
                    <a:cubicBezTo>
                      <a:pt x="12657" y="7791"/>
                      <a:pt x="12788" y="7160"/>
                      <a:pt x="12812" y="6505"/>
                    </a:cubicBezTo>
                    <a:cubicBezTo>
                      <a:pt x="12835" y="6326"/>
                      <a:pt x="12824" y="6136"/>
                      <a:pt x="12800" y="5945"/>
                    </a:cubicBezTo>
                    <a:cubicBezTo>
                      <a:pt x="12752" y="5064"/>
                      <a:pt x="12502" y="4183"/>
                      <a:pt x="12097" y="3398"/>
                    </a:cubicBezTo>
                    <a:cubicBezTo>
                      <a:pt x="11788" y="2814"/>
                      <a:pt x="11395" y="2266"/>
                      <a:pt x="10919" y="1802"/>
                    </a:cubicBezTo>
                    <a:cubicBezTo>
                      <a:pt x="10442" y="1326"/>
                      <a:pt x="9895" y="945"/>
                      <a:pt x="9299" y="647"/>
                    </a:cubicBezTo>
                    <a:cubicBezTo>
                      <a:pt x="8434" y="210"/>
                      <a:pt x="7463" y="0"/>
                      <a:pt x="6494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666;p34">
                <a:extLst>
                  <a:ext uri="{FF2B5EF4-FFF2-40B4-BE49-F238E27FC236}">
                    <a16:creationId xmlns:a16="http://schemas.microsoft.com/office/drawing/2014/main" id="{9B544BE8-4D27-2329-1BD3-47D9E89DF7CD}"/>
                  </a:ext>
                </a:extLst>
              </p:cNvPr>
              <p:cNvSpPr/>
              <p:nvPr/>
            </p:nvSpPr>
            <p:spPr>
              <a:xfrm>
                <a:off x="1370336" y="3849431"/>
                <a:ext cx="134037" cy="208573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5824" extrusionOk="0">
                    <a:moveTo>
                      <a:pt x="1840" y="0"/>
                    </a:moveTo>
                    <a:cubicBezTo>
                      <a:pt x="1766" y="0"/>
                      <a:pt x="1692" y="4"/>
                      <a:pt x="1620" y="11"/>
                    </a:cubicBezTo>
                    <a:cubicBezTo>
                      <a:pt x="1346" y="47"/>
                      <a:pt x="1060" y="142"/>
                      <a:pt x="822" y="297"/>
                    </a:cubicBezTo>
                    <a:cubicBezTo>
                      <a:pt x="584" y="475"/>
                      <a:pt x="370" y="725"/>
                      <a:pt x="286" y="1023"/>
                    </a:cubicBezTo>
                    <a:cubicBezTo>
                      <a:pt x="191" y="1297"/>
                      <a:pt x="179" y="1630"/>
                      <a:pt x="298" y="1916"/>
                    </a:cubicBezTo>
                    <a:cubicBezTo>
                      <a:pt x="346" y="1999"/>
                      <a:pt x="381" y="2083"/>
                      <a:pt x="441" y="2142"/>
                    </a:cubicBezTo>
                    <a:cubicBezTo>
                      <a:pt x="691" y="2488"/>
                      <a:pt x="1036" y="2690"/>
                      <a:pt x="1370" y="2880"/>
                    </a:cubicBezTo>
                    <a:cubicBezTo>
                      <a:pt x="1620" y="3023"/>
                      <a:pt x="1870" y="3154"/>
                      <a:pt x="2108" y="3297"/>
                    </a:cubicBezTo>
                    <a:cubicBezTo>
                      <a:pt x="2334" y="3440"/>
                      <a:pt x="2572" y="3607"/>
                      <a:pt x="2763" y="3785"/>
                    </a:cubicBezTo>
                    <a:cubicBezTo>
                      <a:pt x="2941" y="3952"/>
                      <a:pt x="3072" y="4154"/>
                      <a:pt x="3132" y="4381"/>
                    </a:cubicBezTo>
                    <a:cubicBezTo>
                      <a:pt x="3167" y="4595"/>
                      <a:pt x="3108" y="4833"/>
                      <a:pt x="2965" y="5000"/>
                    </a:cubicBezTo>
                    <a:cubicBezTo>
                      <a:pt x="2798" y="5190"/>
                      <a:pt x="2560" y="5321"/>
                      <a:pt x="2322" y="5393"/>
                    </a:cubicBezTo>
                    <a:cubicBezTo>
                      <a:pt x="2204" y="5432"/>
                      <a:pt x="2083" y="5450"/>
                      <a:pt x="1957" y="5450"/>
                    </a:cubicBezTo>
                    <a:cubicBezTo>
                      <a:pt x="1855" y="5450"/>
                      <a:pt x="1751" y="5438"/>
                      <a:pt x="1643" y="5416"/>
                    </a:cubicBezTo>
                    <a:cubicBezTo>
                      <a:pt x="1417" y="5369"/>
                      <a:pt x="1191" y="5297"/>
                      <a:pt x="1001" y="5190"/>
                    </a:cubicBezTo>
                    <a:cubicBezTo>
                      <a:pt x="917" y="5143"/>
                      <a:pt x="822" y="5107"/>
                      <a:pt x="774" y="5035"/>
                    </a:cubicBezTo>
                    <a:cubicBezTo>
                      <a:pt x="667" y="4916"/>
                      <a:pt x="584" y="4809"/>
                      <a:pt x="512" y="4714"/>
                    </a:cubicBezTo>
                    <a:cubicBezTo>
                      <a:pt x="441" y="4607"/>
                      <a:pt x="370" y="4523"/>
                      <a:pt x="310" y="4404"/>
                    </a:cubicBezTo>
                    <a:cubicBezTo>
                      <a:pt x="310" y="4393"/>
                      <a:pt x="310" y="4393"/>
                      <a:pt x="310" y="4381"/>
                    </a:cubicBezTo>
                    <a:cubicBezTo>
                      <a:pt x="298" y="4321"/>
                      <a:pt x="286" y="4273"/>
                      <a:pt x="215" y="4250"/>
                    </a:cubicBezTo>
                    <a:cubicBezTo>
                      <a:pt x="202" y="4243"/>
                      <a:pt x="189" y="4241"/>
                      <a:pt x="176" y="4241"/>
                    </a:cubicBezTo>
                    <a:cubicBezTo>
                      <a:pt x="138" y="4241"/>
                      <a:pt x="98" y="4265"/>
                      <a:pt x="72" y="4309"/>
                    </a:cubicBezTo>
                    <a:cubicBezTo>
                      <a:pt x="24" y="4393"/>
                      <a:pt x="0" y="4500"/>
                      <a:pt x="0" y="4607"/>
                    </a:cubicBezTo>
                    <a:cubicBezTo>
                      <a:pt x="0" y="4785"/>
                      <a:pt x="72" y="4964"/>
                      <a:pt x="191" y="5119"/>
                    </a:cubicBezTo>
                    <a:cubicBezTo>
                      <a:pt x="310" y="5274"/>
                      <a:pt x="465" y="5393"/>
                      <a:pt x="643" y="5488"/>
                    </a:cubicBezTo>
                    <a:cubicBezTo>
                      <a:pt x="893" y="5619"/>
                      <a:pt x="1203" y="5762"/>
                      <a:pt x="1536" y="5797"/>
                    </a:cubicBezTo>
                    <a:cubicBezTo>
                      <a:pt x="1654" y="5813"/>
                      <a:pt x="1778" y="5824"/>
                      <a:pt x="1904" y="5824"/>
                    </a:cubicBezTo>
                    <a:cubicBezTo>
                      <a:pt x="2073" y="5824"/>
                      <a:pt x="2247" y="5804"/>
                      <a:pt x="2417" y="5750"/>
                    </a:cubicBezTo>
                    <a:cubicBezTo>
                      <a:pt x="2703" y="5678"/>
                      <a:pt x="2977" y="5524"/>
                      <a:pt x="3203" y="5297"/>
                    </a:cubicBezTo>
                    <a:cubicBezTo>
                      <a:pt x="3346" y="5131"/>
                      <a:pt x="3453" y="4916"/>
                      <a:pt x="3489" y="4690"/>
                    </a:cubicBezTo>
                    <a:cubicBezTo>
                      <a:pt x="3537" y="4333"/>
                      <a:pt x="3394" y="3988"/>
                      <a:pt x="3203" y="3750"/>
                    </a:cubicBezTo>
                    <a:cubicBezTo>
                      <a:pt x="3001" y="3500"/>
                      <a:pt x="2763" y="3333"/>
                      <a:pt x="2525" y="3178"/>
                    </a:cubicBezTo>
                    <a:cubicBezTo>
                      <a:pt x="2060" y="2869"/>
                      <a:pt x="1536" y="2690"/>
                      <a:pt x="1108" y="2404"/>
                    </a:cubicBezTo>
                    <a:cubicBezTo>
                      <a:pt x="881" y="2261"/>
                      <a:pt x="679" y="2083"/>
                      <a:pt x="560" y="1868"/>
                    </a:cubicBezTo>
                    <a:cubicBezTo>
                      <a:pt x="286" y="1404"/>
                      <a:pt x="500" y="654"/>
                      <a:pt x="1060" y="416"/>
                    </a:cubicBezTo>
                    <a:cubicBezTo>
                      <a:pt x="1262" y="321"/>
                      <a:pt x="1477" y="249"/>
                      <a:pt x="1703" y="213"/>
                    </a:cubicBezTo>
                    <a:cubicBezTo>
                      <a:pt x="1781" y="204"/>
                      <a:pt x="1861" y="199"/>
                      <a:pt x="1942" y="199"/>
                    </a:cubicBezTo>
                    <a:cubicBezTo>
                      <a:pt x="2270" y="199"/>
                      <a:pt x="2612" y="284"/>
                      <a:pt x="2870" y="523"/>
                    </a:cubicBezTo>
                    <a:cubicBezTo>
                      <a:pt x="3025" y="654"/>
                      <a:pt x="3156" y="833"/>
                      <a:pt x="3227" y="1047"/>
                    </a:cubicBezTo>
                    <a:cubicBezTo>
                      <a:pt x="3239" y="1094"/>
                      <a:pt x="3263" y="1118"/>
                      <a:pt x="3275" y="1166"/>
                    </a:cubicBezTo>
                    <a:cubicBezTo>
                      <a:pt x="3275" y="1166"/>
                      <a:pt x="3287" y="1178"/>
                      <a:pt x="3298" y="1178"/>
                    </a:cubicBezTo>
                    <a:cubicBezTo>
                      <a:pt x="3310" y="1166"/>
                      <a:pt x="3322" y="1154"/>
                      <a:pt x="3322" y="1142"/>
                    </a:cubicBezTo>
                    <a:cubicBezTo>
                      <a:pt x="3334" y="1094"/>
                      <a:pt x="3322" y="1023"/>
                      <a:pt x="3310" y="975"/>
                    </a:cubicBezTo>
                    <a:cubicBezTo>
                      <a:pt x="3263" y="785"/>
                      <a:pt x="3156" y="630"/>
                      <a:pt x="3048" y="499"/>
                    </a:cubicBezTo>
                    <a:cubicBezTo>
                      <a:pt x="2870" y="297"/>
                      <a:pt x="2632" y="154"/>
                      <a:pt x="2382" y="82"/>
                    </a:cubicBezTo>
                    <a:cubicBezTo>
                      <a:pt x="2204" y="23"/>
                      <a:pt x="2021" y="0"/>
                      <a:pt x="184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667;p34">
                <a:extLst>
                  <a:ext uri="{FF2B5EF4-FFF2-40B4-BE49-F238E27FC236}">
                    <a16:creationId xmlns:a16="http://schemas.microsoft.com/office/drawing/2014/main" id="{CBE01F67-5323-F465-307A-2F9E9A5D5D0D}"/>
                  </a:ext>
                </a:extLst>
              </p:cNvPr>
              <p:cNvSpPr/>
              <p:nvPr/>
            </p:nvSpPr>
            <p:spPr>
              <a:xfrm>
                <a:off x="1429453" y="3828373"/>
                <a:ext cx="22586" cy="261970"/>
              </a:xfrm>
              <a:custGeom>
                <a:avLst/>
                <a:gdLst/>
                <a:ahLst/>
                <a:cxnLst/>
                <a:rect l="l" t="t" r="r" b="b"/>
                <a:pathLst>
                  <a:path w="596" h="7315" extrusionOk="0">
                    <a:moveTo>
                      <a:pt x="360" y="1"/>
                    </a:moveTo>
                    <a:cubicBezTo>
                      <a:pt x="313" y="1"/>
                      <a:pt x="270" y="20"/>
                      <a:pt x="250" y="39"/>
                    </a:cubicBezTo>
                    <a:cubicBezTo>
                      <a:pt x="203" y="87"/>
                      <a:pt x="167" y="147"/>
                      <a:pt x="143" y="194"/>
                    </a:cubicBezTo>
                    <a:cubicBezTo>
                      <a:pt x="60" y="361"/>
                      <a:pt x="36" y="539"/>
                      <a:pt x="36" y="742"/>
                    </a:cubicBezTo>
                    <a:cubicBezTo>
                      <a:pt x="36" y="885"/>
                      <a:pt x="0" y="1051"/>
                      <a:pt x="24" y="1230"/>
                    </a:cubicBezTo>
                    <a:cubicBezTo>
                      <a:pt x="48" y="1528"/>
                      <a:pt x="36" y="1825"/>
                      <a:pt x="36" y="2111"/>
                    </a:cubicBezTo>
                    <a:cubicBezTo>
                      <a:pt x="48" y="2218"/>
                      <a:pt x="48" y="2314"/>
                      <a:pt x="48" y="2421"/>
                    </a:cubicBezTo>
                    <a:cubicBezTo>
                      <a:pt x="60" y="2730"/>
                      <a:pt x="60" y="3040"/>
                      <a:pt x="83" y="3349"/>
                    </a:cubicBezTo>
                    <a:cubicBezTo>
                      <a:pt x="95" y="3659"/>
                      <a:pt x="131" y="3957"/>
                      <a:pt x="155" y="4266"/>
                    </a:cubicBezTo>
                    <a:cubicBezTo>
                      <a:pt x="167" y="4421"/>
                      <a:pt x="167" y="4588"/>
                      <a:pt x="167" y="4742"/>
                    </a:cubicBezTo>
                    <a:cubicBezTo>
                      <a:pt x="179" y="5088"/>
                      <a:pt x="250" y="5445"/>
                      <a:pt x="238" y="5790"/>
                    </a:cubicBezTo>
                    <a:cubicBezTo>
                      <a:pt x="226" y="5921"/>
                      <a:pt x="250" y="6052"/>
                      <a:pt x="262" y="6183"/>
                    </a:cubicBezTo>
                    <a:cubicBezTo>
                      <a:pt x="274" y="6421"/>
                      <a:pt x="286" y="6659"/>
                      <a:pt x="310" y="6897"/>
                    </a:cubicBezTo>
                    <a:cubicBezTo>
                      <a:pt x="322" y="7016"/>
                      <a:pt x="334" y="7124"/>
                      <a:pt x="357" y="7243"/>
                    </a:cubicBezTo>
                    <a:cubicBezTo>
                      <a:pt x="357" y="7267"/>
                      <a:pt x="369" y="7290"/>
                      <a:pt x="393" y="7302"/>
                    </a:cubicBezTo>
                    <a:cubicBezTo>
                      <a:pt x="393" y="7314"/>
                      <a:pt x="405" y="7314"/>
                      <a:pt x="405" y="7314"/>
                    </a:cubicBezTo>
                    <a:cubicBezTo>
                      <a:pt x="417" y="7314"/>
                      <a:pt x="441" y="7314"/>
                      <a:pt x="441" y="7302"/>
                    </a:cubicBezTo>
                    <a:cubicBezTo>
                      <a:pt x="453" y="7278"/>
                      <a:pt x="464" y="7243"/>
                      <a:pt x="453" y="7219"/>
                    </a:cubicBezTo>
                    <a:cubicBezTo>
                      <a:pt x="453" y="7124"/>
                      <a:pt x="453" y="7040"/>
                      <a:pt x="453" y="6945"/>
                    </a:cubicBezTo>
                    <a:cubicBezTo>
                      <a:pt x="453" y="6683"/>
                      <a:pt x="453" y="6421"/>
                      <a:pt x="464" y="6147"/>
                    </a:cubicBezTo>
                    <a:cubicBezTo>
                      <a:pt x="464" y="6004"/>
                      <a:pt x="464" y="5862"/>
                      <a:pt x="453" y="5707"/>
                    </a:cubicBezTo>
                    <a:cubicBezTo>
                      <a:pt x="429" y="5397"/>
                      <a:pt x="417" y="5088"/>
                      <a:pt x="429" y="4778"/>
                    </a:cubicBezTo>
                    <a:cubicBezTo>
                      <a:pt x="429" y="4730"/>
                      <a:pt x="429" y="4683"/>
                      <a:pt x="429" y="4647"/>
                    </a:cubicBezTo>
                    <a:cubicBezTo>
                      <a:pt x="417" y="4433"/>
                      <a:pt x="417" y="4219"/>
                      <a:pt x="417" y="4004"/>
                    </a:cubicBezTo>
                    <a:cubicBezTo>
                      <a:pt x="405" y="3671"/>
                      <a:pt x="405" y="3349"/>
                      <a:pt x="405" y="3028"/>
                    </a:cubicBezTo>
                    <a:cubicBezTo>
                      <a:pt x="405" y="2742"/>
                      <a:pt x="405" y="2444"/>
                      <a:pt x="405" y="2147"/>
                    </a:cubicBezTo>
                    <a:cubicBezTo>
                      <a:pt x="405" y="1992"/>
                      <a:pt x="417" y="1837"/>
                      <a:pt x="417" y="1671"/>
                    </a:cubicBezTo>
                    <a:cubicBezTo>
                      <a:pt x="393" y="1397"/>
                      <a:pt x="429" y="1123"/>
                      <a:pt x="453" y="849"/>
                    </a:cubicBezTo>
                    <a:cubicBezTo>
                      <a:pt x="464" y="790"/>
                      <a:pt x="464" y="730"/>
                      <a:pt x="488" y="682"/>
                    </a:cubicBezTo>
                    <a:cubicBezTo>
                      <a:pt x="595" y="480"/>
                      <a:pt x="595" y="289"/>
                      <a:pt x="488" y="99"/>
                    </a:cubicBezTo>
                    <a:cubicBezTo>
                      <a:pt x="488" y="99"/>
                      <a:pt x="488" y="87"/>
                      <a:pt x="488" y="87"/>
                    </a:cubicBezTo>
                    <a:cubicBezTo>
                      <a:pt x="476" y="39"/>
                      <a:pt x="453" y="4"/>
                      <a:pt x="393" y="4"/>
                    </a:cubicBezTo>
                    <a:cubicBezTo>
                      <a:pt x="382" y="2"/>
                      <a:pt x="371" y="1"/>
                      <a:pt x="360" y="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2" name="Agrupar 131">
              <a:extLst>
                <a:ext uri="{FF2B5EF4-FFF2-40B4-BE49-F238E27FC236}">
                  <a16:creationId xmlns:a16="http://schemas.microsoft.com/office/drawing/2014/main" id="{30334456-6560-A5D8-9CE9-CC46F1F6D853}"/>
                </a:ext>
              </a:extLst>
            </p:cNvPr>
            <p:cNvGrpSpPr/>
            <p:nvPr/>
          </p:nvGrpSpPr>
          <p:grpSpPr>
            <a:xfrm>
              <a:off x="10727386" y="3479766"/>
              <a:ext cx="335039" cy="299853"/>
              <a:chOff x="927713" y="3734973"/>
              <a:chExt cx="745865" cy="657737"/>
            </a:xfrm>
          </p:grpSpPr>
          <p:sp>
            <p:nvSpPr>
              <p:cNvPr id="133" name="Google Shape;1662;p34">
                <a:extLst>
                  <a:ext uri="{FF2B5EF4-FFF2-40B4-BE49-F238E27FC236}">
                    <a16:creationId xmlns:a16="http://schemas.microsoft.com/office/drawing/2014/main" id="{745DCCDF-0D50-7D04-AD16-DD324E664166}"/>
                  </a:ext>
                </a:extLst>
              </p:cNvPr>
              <p:cNvSpPr/>
              <p:nvPr/>
            </p:nvSpPr>
            <p:spPr>
              <a:xfrm>
                <a:off x="927713" y="3941147"/>
                <a:ext cx="494085" cy="451563"/>
              </a:xfrm>
              <a:custGeom>
                <a:avLst/>
                <a:gdLst/>
                <a:ahLst/>
                <a:cxnLst/>
                <a:rect l="l" t="t" r="r" b="b"/>
                <a:pathLst>
                  <a:path w="13038" h="12609" extrusionOk="0">
                    <a:moveTo>
                      <a:pt x="6677" y="1"/>
                    </a:moveTo>
                    <a:cubicBezTo>
                      <a:pt x="5339" y="1"/>
                      <a:pt x="4002" y="397"/>
                      <a:pt x="2906" y="1153"/>
                    </a:cubicBezTo>
                    <a:cubicBezTo>
                      <a:pt x="2715" y="1308"/>
                      <a:pt x="2513" y="1439"/>
                      <a:pt x="2334" y="1617"/>
                    </a:cubicBezTo>
                    <a:cubicBezTo>
                      <a:pt x="1465" y="2391"/>
                      <a:pt x="834" y="3415"/>
                      <a:pt x="500" y="4522"/>
                    </a:cubicBezTo>
                    <a:cubicBezTo>
                      <a:pt x="0" y="6177"/>
                      <a:pt x="227" y="8047"/>
                      <a:pt x="1120" y="9535"/>
                    </a:cubicBezTo>
                    <a:cubicBezTo>
                      <a:pt x="1929" y="10904"/>
                      <a:pt x="3275" y="11928"/>
                      <a:pt x="4799" y="12357"/>
                    </a:cubicBezTo>
                    <a:cubicBezTo>
                      <a:pt x="5357" y="12519"/>
                      <a:pt x="5938" y="12609"/>
                      <a:pt x="6519" y="12609"/>
                    </a:cubicBezTo>
                    <a:cubicBezTo>
                      <a:pt x="6792" y="12609"/>
                      <a:pt x="7064" y="12589"/>
                      <a:pt x="7335" y="12547"/>
                    </a:cubicBezTo>
                    <a:cubicBezTo>
                      <a:pt x="8811" y="12321"/>
                      <a:pt x="10216" y="11630"/>
                      <a:pt x="11264" y="10547"/>
                    </a:cubicBezTo>
                    <a:cubicBezTo>
                      <a:pt x="11371" y="10440"/>
                      <a:pt x="11478" y="10321"/>
                      <a:pt x="11573" y="10202"/>
                    </a:cubicBezTo>
                    <a:cubicBezTo>
                      <a:pt x="11669" y="10083"/>
                      <a:pt x="11776" y="9975"/>
                      <a:pt x="11871" y="9868"/>
                    </a:cubicBezTo>
                    <a:cubicBezTo>
                      <a:pt x="12633" y="9082"/>
                      <a:pt x="13038" y="7963"/>
                      <a:pt x="12907" y="6892"/>
                    </a:cubicBezTo>
                    <a:cubicBezTo>
                      <a:pt x="12907" y="6856"/>
                      <a:pt x="12907" y="6820"/>
                      <a:pt x="12907" y="6796"/>
                    </a:cubicBezTo>
                    <a:cubicBezTo>
                      <a:pt x="12895" y="6570"/>
                      <a:pt x="12859" y="6368"/>
                      <a:pt x="12728" y="6332"/>
                    </a:cubicBezTo>
                    <a:cubicBezTo>
                      <a:pt x="12715" y="6329"/>
                      <a:pt x="12702" y="6328"/>
                      <a:pt x="12688" y="6328"/>
                    </a:cubicBezTo>
                    <a:cubicBezTo>
                      <a:pt x="12595" y="6328"/>
                      <a:pt x="12505" y="6402"/>
                      <a:pt x="12442" y="6558"/>
                    </a:cubicBezTo>
                    <a:cubicBezTo>
                      <a:pt x="12395" y="6677"/>
                      <a:pt x="12347" y="6796"/>
                      <a:pt x="12311" y="6915"/>
                    </a:cubicBezTo>
                    <a:cubicBezTo>
                      <a:pt x="12252" y="7046"/>
                      <a:pt x="12204" y="7166"/>
                      <a:pt x="12157" y="7285"/>
                    </a:cubicBezTo>
                    <a:cubicBezTo>
                      <a:pt x="11859" y="8058"/>
                      <a:pt x="11538" y="8832"/>
                      <a:pt x="10930" y="9606"/>
                    </a:cubicBezTo>
                    <a:cubicBezTo>
                      <a:pt x="10537" y="10166"/>
                      <a:pt x="9894" y="10678"/>
                      <a:pt x="9192" y="11118"/>
                    </a:cubicBezTo>
                    <a:cubicBezTo>
                      <a:pt x="8397" y="11616"/>
                      <a:pt x="7456" y="11854"/>
                      <a:pt x="6512" y="11854"/>
                    </a:cubicBezTo>
                    <a:cubicBezTo>
                      <a:pt x="6055" y="11854"/>
                      <a:pt x="5598" y="11798"/>
                      <a:pt x="5156" y="11690"/>
                    </a:cubicBezTo>
                    <a:cubicBezTo>
                      <a:pt x="4680" y="11595"/>
                      <a:pt x="4239" y="11404"/>
                      <a:pt x="3798" y="11178"/>
                    </a:cubicBezTo>
                    <a:cubicBezTo>
                      <a:pt x="2501" y="10475"/>
                      <a:pt x="1501" y="9213"/>
                      <a:pt x="1084" y="7785"/>
                    </a:cubicBezTo>
                    <a:cubicBezTo>
                      <a:pt x="679" y="6380"/>
                      <a:pt x="798" y="4784"/>
                      <a:pt x="1524" y="3451"/>
                    </a:cubicBezTo>
                    <a:cubicBezTo>
                      <a:pt x="1893" y="2760"/>
                      <a:pt x="2429" y="2165"/>
                      <a:pt x="3060" y="1689"/>
                    </a:cubicBezTo>
                    <a:cubicBezTo>
                      <a:pt x="3739" y="1165"/>
                      <a:pt x="4537" y="748"/>
                      <a:pt x="5406" y="558"/>
                    </a:cubicBezTo>
                    <a:cubicBezTo>
                      <a:pt x="5799" y="470"/>
                      <a:pt x="6204" y="425"/>
                      <a:pt x="6610" y="425"/>
                    </a:cubicBezTo>
                    <a:cubicBezTo>
                      <a:pt x="7091" y="425"/>
                      <a:pt x="7573" y="488"/>
                      <a:pt x="8037" y="617"/>
                    </a:cubicBezTo>
                    <a:cubicBezTo>
                      <a:pt x="8668" y="808"/>
                      <a:pt x="9299" y="1034"/>
                      <a:pt x="9859" y="1391"/>
                    </a:cubicBezTo>
                    <a:cubicBezTo>
                      <a:pt x="10871" y="2058"/>
                      <a:pt x="11704" y="3034"/>
                      <a:pt x="12169" y="4177"/>
                    </a:cubicBezTo>
                    <a:cubicBezTo>
                      <a:pt x="12419" y="4749"/>
                      <a:pt x="12573" y="5356"/>
                      <a:pt x="12645" y="5975"/>
                    </a:cubicBezTo>
                    <a:cubicBezTo>
                      <a:pt x="12657" y="6082"/>
                      <a:pt x="12704" y="6189"/>
                      <a:pt x="12728" y="6296"/>
                    </a:cubicBezTo>
                    <a:cubicBezTo>
                      <a:pt x="12740" y="6308"/>
                      <a:pt x="12764" y="6332"/>
                      <a:pt x="12776" y="6332"/>
                    </a:cubicBezTo>
                    <a:cubicBezTo>
                      <a:pt x="12800" y="6308"/>
                      <a:pt x="12835" y="6296"/>
                      <a:pt x="12835" y="6261"/>
                    </a:cubicBezTo>
                    <a:cubicBezTo>
                      <a:pt x="12847" y="6106"/>
                      <a:pt x="12859" y="5951"/>
                      <a:pt x="12847" y="5808"/>
                    </a:cubicBezTo>
                    <a:cubicBezTo>
                      <a:pt x="12835" y="5558"/>
                      <a:pt x="12776" y="5320"/>
                      <a:pt x="12740" y="5070"/>
                    </a:cubicBezTo>
                    <a:cubicBezTo>
                      <a:pt x="12669" y="4832"/>
                      <a:pt x="12609" y="4594"/>
                      <a:pt x="12538" y="4368"/>
                    </a:cubicBezTo>
                    <a:cubicBezTo>
                      <a:pt x="12097" y="2975"/>
                      <a:pt x="11168" y="1760"/>
                      <a:pt x="9942" y="962"/>
                    </a:cubicBezTo>
                    <a:cubicBezTo>
                      <a:pt x="9275" y="534"/>
                      <a:pt x="8513" y="212"/>
                      <a:pt x="7716" y="81"/>
                    </a:cubicBezTo>
                    <a:cubicBezTo>
                      <a:pt x="7372" y="27"/>
                      <a:pt x="7025" y="1"/>
                      <a:pt x="6677" y="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663;p34">
                <a:extLst>
                  <a:ext uri="{FF2B5EF4-FFF2-40B4-BE49-F238E27FC236}">
                    <a16:creationId xmlns:a16="http://schemas.microsoft.com/office/drawing/2014/main" id="{3719691D-DABF-378D-41F8-E5029F443993}"/>
                  </a:ext>
                </a:extLst>
              </p:cNvPr>
              <p:cNvSpPr/>
              <p:nvPr/>
            </p:nvSpPr>
            <p:spPr>
              <a:xfrm>
                <a:off x="1109992" y="4057932"/>
                <a:ext cx="134037" cy="208466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5821" extrusionOk="0">
                    <a:moveTo>
                      <a:pt x="1852" y="0"/>
                    </a:moveTo>
                    <a:cubicBezTo>
                      <a:pt x="1778" y="0"/>
                      <a:pt x="1704" y="4"/>
                      <a:pt x="1632" y="11"/>
                    </a:cubicBezTo>
                    <a:cubicBezTo>
                      <a:pt x="1346" y="47"/>
                      <a:pt x="1072" y="130"/>
                      <a:pt x="834" y="297"/>
                    </a:cubicBezTo>
                    <a:cubicBezTo>
                      <a:pt x="584" y="476"/>
                      <a:pt x="382" y="726"/>
                      <a:pt x="298" y="1023"/>
                    </a:cubicBezTo>
                    <a:cubicBezTo>
                      <a:pt x="191" y="1297"/>
                      <a:pt x="179" y="1630"/>
                      <a:pt x="310" y="1916"/>
                    </a:cubicBezTo>
                    <a:cubicBezTo>
                      <a:pt x="346" y="2000"/>
                      <a:pt x="393" y="2083"/>
                      <a:pt x="441" y="2142"/>
                    </a:cubicBezTo>
                    <a:cubicBezTo>
                      <a:pt x="691" y="2488"/>
                      <a:pt x="1048" y="2678"/>
                      <a:pt x="1370" y="2881"/>
                    </a:cubicBezTo>
                    <a:cubicBezTo>
                      <a:pt x="1620" y="3023"/>
                      <a:pt x="1882" y="3143"/>
                      <a:pt x="2108" y="3297"/>
                    </a:cubicBezTo>
                    <a:cubicBezTo>
                      <a:pt x="2346" y="3440"/>
                      <a:pt x="2584" y="3595"/>
                      <a:pt x="2775" y="3785"/>
                    </a:cubicBezTo>
                    <a:cubicBezTo>
                      <a:pt x="2953" y="3952"/>
                      <a:pt x="3084" y="4155"/>
                      <a:pt x="3132" y="4381"/>
                    </a:cubicBezTo>
                    <a:cubicBezTo>
                      <a:pt x="3179" y="4595"/>
                      <a:pt x="3120" y="4821"/>
                      <a:pt x="2965" y="5000"/>
                    </a:cubicBezTo>
                    <a:cubicBezTo>
                      <a:pt x="2810" y="5190"/>
                      <a:pt x="2572" y="5321"/>
                      <a:pt x="2334" y="5393"/>
                    </a:cubicBezTo>
                    <a:cubicBezTo>
                      <a:pt x="2216" y="5432"/>
                      <a:pt x="2091" y="5450"/>
                      <a:pt x="1964" y="5450"/>
                    </a:cubicBezTo>
                    <a:cubicBezTo>
                      <a:pt x="1861" y="5450"/>
                      <a:pt x="1757" y="5438"/>
                      <a:pt x="1655" y="5417"/>
                    </a:cubicBezTo>
                    <a:cubicBezTo>
                      <a:pt x="1429" y="5369"/>
                      <a:pt x="1203" y="5298"/>
                      <a:pt x="1001" y="5190"/>
                    </a:cubicBezTo>
                    <a:cubicBezTo>
                      <a:pt x="917" y="5143"/>
                      <a:pt x="834" y="5107"/>
                      <a:pt x="774" y="5036"/>
                    </a:cubicBezTo>
                    <a:cubicBezTo>
                      <a:pt x="679" y="4917"/>
                      <a:pt x="584" y="4809"/>
                      <a:pt x="512" y="4714"/>
                    </a:cubicBezTo>
                    <a:cubicBezTo>
                      <a:pt x="441" y="4607"/>
                      <a:pt x="382" y="4524"/>
                      <a:pt x="322" y="4405"/>
                    </a:cubicBezTo>
                    <a:cubicBezTo>
                      <a:pt x="322" y="4393"/>
                      <a:pt x="322" y="4381"/>
                      <a:pt x="322" y="4381"/>
                    </a:cubicBezTo>
                    <a:cubicBezTo>
                      <a:pt x="310" y="4321"/>
                      <a:pt x="286" y="4274"/>
                      <a:pt x="227" y="4250"/>
                    </a:cubicBezTo>
                    <a:cubicBezTo>
                      <a:pt x="209" y="4243"/>
                      <a:pt x="192" y="4239"/>
                      <a:pt x="176" y="4239"/>
                    </a:cubicBezTo>
                    <a:cubicBezTo>
                      <a:pt x="139" y="4239"/>
                      <a:pt x="109" y="4260"/>
                      <a:pt x="84" y="4309"/>
                    </a:cubicBezTo>
                    <a:cubicBezTo>
                      <a:pt x="36" y="4393"/>
                      <a:pt x="12" y="4500"/>
                      <a:pt x="1" y="4607"/>
                    </a:cubicBezTo>
                    <a:cubicBezTo>
                      <a:pt x="12" y="4786"/>
                      <a:pt x="84" y="4964"/>
                      <a:pt x="203" y="5119"/>
                    </a:cubicBezTo>
                    <a:cubicBezTo>
                      <a:pt x="322" y="5274"/>
                      <a:pt x="477" y="5393"/>
                      <a:pt x="655" y="5488"/>
                    </a:cubicBezTo>
                    <a:cubicBezTo>
                      <a:pt x="905" y="5619"/>
                      <a:pt x="1203" y="5762"/>
                      <a:pt x="1548" y="5798"/>
                    </a:cubicBezTo>
                    <a:cubicBezTo>
                      <a:pt x="1657" y="5812"/>
                      <a:pt x="1771" y="5820"/>
                      <a:pt x="1887" y="5820"/>
                    </a:cubicBezTo>
                    <a:cubicBezTo>
                      <a:pt x="2065" y="5820"/>
                      <a:pt x="2249" y="5800"/>
                      <a:pt x="2429" y="5750"/>
                    </a:cubicBezTo>
                    <a:cubicBezTo>
                      <a:pt x="2715" y="5679"/>
                      <a:pt x="2989" y="5524"/>
                      <a:pt x="3203" y="5298"/>
                    </a:cubicBezTo>
                    <a:cubicBezTo>
                      <a:pt x="3358" y="5131"/>
                      <a:pt x="3465" y="4917"/>
                      <a:pt x="3501" y="4690"/>
                    </a:cubicBezTo>
                    <a:cubicBezTo>
                      <a:pt x="3537" y="4333"/>
                      <a:pt x="3406" y="3988"/>
                      <a:pt x="3203" y="3750"/>
                    </a:cubicBezTo>
                    <a:cubicBezTo>
                      <a:pt x="3013" y="3500"/>
                      <a:pt x="2763" y="3321"/>
                      <a:pt x="2537" y="3178"/>
                    </a:cubicBezTo>
                    <a:cubicBezTo>
                      <a:pt x="2060" y="2857"/>
                      <a:pt x="1548" y="2690"/>
                      <a:pt x="1108" y="2404"/>
                    </a:cubicBezTo>
                    <a:cubicBezTo>
                      <a:pt x="893" y="2261"/>
                      <a:pt x="691" y="2083"/>
                      <a:pt x="572" y="1869"/>
                    </a:cubicBezTo>
                    <a:cubicBezTo>
                      <a:pt x="298" y="1404"/>
                      <a:pt x="512" y="654"/>
                      <a:pt x="1072" y="416"/>
                    </a:cubicBezTo>
                    <a:cubicBezTo>
                      <a:pt x="1274" y="321"/>
                      <a:pt x="1477" y="237"/>
                      <a:pt x="1703" y="214"/>
                    </a:cubicBezTo>
                    <a:cubicBezTo>
                      <a:pt x="1784" y="204"/>
                      <a:pt x="1867" y="199"/>
                      <a:pt x="1950" y="199"/>
                    </a:cubicBezTo>
                    <a:cubicBezTo>
                      <a:pt x="2284" y="199"/>
                      <a:pt x="2625" y="283"/>
                      <a:pt x="2882" y="511"/>
                    </a:cubicBezTo>
                    <a:cubicBezTo>
                      <a:pt x="3037" y="654"/>
                      <a:pt x="3168" y="833"/>
                      <a:pt x="3227" y="1047"/>
                    </a:cubicBezTo>
                    <a:cubicBezTo>
                      <a:pt x="3239" y="1083"/>
                      <a:pt x="3263" y="1118"/>
                      <a:pt x="3287" y="1166"/>
                    </a:cubicBezTo>
                    <a:cubicBezTo>
                      <a:pt x="3287" y="1166"/>
                      <a:pt x="3299" y="1178"/>
                      <a:pt x="3299" y="1178"/>
                    </a:cubicBezTo>
                    <a:cubicBezTo>
                      <a:pt x="3310" y="1166"/>
                      <a:pt x="3334" y="1154"/>
                      <a:pt x="3334" y="1142"/>
                    </a:cubicBezTo>
                    <a:cubicBezTo>
                      <a:pt x="3334" y="1083"/>
                      <a:pt x="3334" y="1023"/>
                      <a:pt x="3322" y="976"/>
                    </a:cubicBezTo>
                    <a:cubicBezTo>
                      <a:pt x="3275" y="785"/>
                      <a:pt x="3168" y="630"/>
                      <a:pt x="3049" y="499"/>
                    </a:cubicBezTo>
                    <a:cubicBezTo>
                      <a:pt x="2882" y="297"/>
                      <a:pt x="2644" y="142"/>
                      <a:pt x="2394" y="83"/>
                    </a:cubicBezTo>
                    <a:cubicBezTo>
                      <a:pt x="2216" y="24"/>
                      <a:pt x="2033" y="0"/>
                      <a:pt x="1852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664;p34">
                <a:extLst>
                  <a:ext uri="{FF2B5EF4-FFF2-40B4-BE49-F238E27FC236}">
                    <a16:creationId xmlns:a16="http://schemas.microsoft.com/office/drawing/2014/main" id="{CDD3EF5A-69AA-8DD0-2E9D-8547156424C6}"/>
                  </a:ext>
                </a:extLst>
              </p:cNvPr>
              <p:cNvSpPr/>
              <p:nvPr/>
            </p:nvSpPr>
            <p:spPr>
              <a:xfrm>
                <a:off x="1169564" y="4036839"/>
                <a:ext cx="22586" cy="262006"/>
              </a:xfrm>
              <a:custGeom>
                <a:avLst/>
                <a:gdLst/>
                <a:ahLst/>
                <a:cxnLst/>
                <a:rect l="l" t="t" r="r" b="b"/>
                <a:pathLst>
                  <a:path w="596" h="7316" extrusionOk="0">
                    <a:moveTo>
                      <a:pt x="339" y="0"/>
                    </a:moveTo>
                    <a:cubicBezTo>
                      <a:pt x="299" y="0"/>
                      <a:pt x="265" y="14"/>
                      <a:pt x="238" y="41"/>
                    </a:cubicBezTo>
                    <a:cubicBezTo>
                      <a:pt x="203" y="88"/>
                      <a:pt x="167" y="148"/>
                      <a:pt x="143" y="195"/>
                    </a:cubicBezTo>
                    <a:cubicBezTo>
                      <a:pt x="60" y="362"/>
                      <a:pt x="36" y="541"/>
                      <a:pt x="36" y="743"/>
                    </a:cubicBezTo>
                    <a:cubicBezTo>
                      <a:pt x="36" y="886"/>
                      <a:pt x="0" y="1053"/>
                      <a:pt x="12" y="1231"/>
                    </a:cubicBezTo>
                    <a:cubicBezTo>
                      <a:pt x="48" y="1529"/>
                      <a:pt x="36" y="1827"/>
                      <a:pt x="36" y="2112"/>
                    </a:cubicBezTo>
                    <a:cubicBezTo>
                      <a:pt x="36" y="2219"/>
                      <a:pt x="48" y="2315"/>
                      <a:pt x="48" y="2422"/>
                    </a:cubicBezTo>
                    <a:cubicBezTo>
                      <a:pt x="60" y="2731"/>
                      <a:pt x="60" y="3041"/>
                      <a:pt x="72" y="3351"/>
                    </a:cubicBezTo>
                    <a:cubicBezTo>
                      <a:pt x="95" y="3660"/>
                      <a:pt x="131" y="3958"/>
                      <a:pt x="143" y="4267"/>
                    </a:cubicBezTo>
                    <a:cubicBezTo>
                      <a:pt x="155" y="4422"/>
                      <a:pt x="155" y="4589"/>
                      <a:pt x="167" y="4744"/>
                    </a:cubicBezTo>
                    <a:cubicBezTo>
                      <a:pt x="179" y="5089"/>
                      <a:pt x="250" y="5446"/>
                      <a:pt x="226" y="5791"/>
                    </a:cubicBezTo>
                    <a:cubicBezTo>
                      <a:pt x="226" y="5922"/>
                      <a:pt x="250" y="6053"/>
                      <a:pt x="250" y="6184"/>
                    </a:cubicBezTo>
                    <a:cubicBezTo>
                      <a:pt x="274" y="6422"/>
                      <a:pt x="286" y="6660"/>
                      <a:pt x="298" y="6887"/>
                    </a:cubicBezTo>
                    <a:cubicBezTo>
                      <a:pt x="310" y="7006"/>
                      <a:pt x="334" y="7125"/>
                      <a:pt x="345" y="7244"/>
                    </a:cubicBezTo>
                    <a:cubicBezTo>
                      <a:pt x="357" y="7268"/>
                      <a:pt x="369" y="7291"/>
                      <a:pt x="381" y="7303"/>
                    </a:cubicBezTo>
                    <a:cubicBezTo>
                      <a:pt x="393" y="7315"/>
                      <a:pt x="393" y="7315"/>
                      <a:pt x="405" y="7315"/>
                    </a:cubicBezTo>
                    <a:cubicBezTo>
                      <a:pt x="417" y="7315"/>
                      <a:pt x="441" y="7303"/>
                      <a:pt x="441" y="7303"/>
                    </a:cubicBezTo>
                    <a:cubicBezTo>
                      <a:pt x="453" y="7280"/>
                      <a:pt x="453" y="7244"/>
                      <a:pt x="453" y="7220"/>
                    </a:cubicBezTo>
                    <a:cubicBezTo>
                      <a:pt x="453" y="7125"/>
                      <a:pt x="441" y="7041"/>
                      <a:pt x="441" y="6946"/>
                    </a:cubicBezTo>
                    <a:cubicBezTo>
                      <a:pt x="441" y="6684"/>
                      <a:pt x="453" y="6410"/>
                      <a:pt x="453" y="6148"/>
                    </a:cubicBezTo>
                    <a:cubicBezTo>
                      <a:pt x="464" y="6006"/>
                      <a:pt x="464" y="5851"/>
                      <a:pt x="453" y="5708"/>
                    </a:cubicBezTo>
                    <a:cubicBezTo>
                      <a:pt x="417" y="5398"/>
                      <a:pt x="417" y="5089"/>
                      <a:pt x="417" y="4779"/>
                    </a:cubicBezTo>
                    <a:cubicBezTo>
                      <a:pt x="429" y="4732"/>
                      <a:pt x="417" y="4684"/>
                      <a:pt x="417" y="4648"/>
                    </a:cubicBezTo>
                    <a:cubicBezTo>
                      <a:pt x="417" y="4434"/>
                      <a:pt x="405" y="4208"/>
                      <a:pt x="405" y="3993"/>
                    </a:cubicBezTo>
                    <a:cubicBezTo>
                      <a:pt x="405" y="3672"/>
                      <a:pt x="405" y="3351"/>
                      <a:pt x="405" y="3029"/>
                    </a:cubicBezTo>
                    <a:cubicBezTo>
                      <a:pt x="405" y="2743"/>
                      <a:pt x="405" y="2446"/>
                      <a:pt x="405" y="2148"/>
                    </a:cubicBezTo>
                    <a:cubicBezTo>
                      <a:pt x="405" y="1993"/>
                      <a:pt x="417" y="1838"/>
                      <a:pt x="405" y="1672"/>
                    </a:cubicBezTo>
                    <a:cubicBezTo>
                      <a:pt x="393" y="1398"/>
                      <a:pt x="417" y="1124"/>
                      <a:pt x="453" y="850"/>
                    </a:cubicBezTo>
                    <a:cubicBezTo>
                      <a:pt x="453" y="791"/>
                      <a:pt x="464" y="731"/>
                      <a:pt x="488" y="684"/>
                    </a:cubicBezTo>
                    <a:cubicBezTo>
                      <a:pt x="595" y="481"/>
                      <a:pt x="595" y="291"/>
                      <a:pt x="488" y="100"/>
                    </a:cubicBezTo>
                    <a:cubicBezTo>
                      <a:pt x="488" y="100"/>
                      <a:pt x="488" y="88"/>
                      <a:pt x="488" y="88"/>
                    </a:cubicBezTo>
                    <a:cubicBezTo>
                      <a:pt x="476" y="41"/>
                      <a:pt x="453" y="5"/>
                      <a:pt x="381" y="5"/>
                    </a:cubicBezTo>
                    <a:cubicBezTo>
                      <a:pt x="366" y="2"/>
                      <a:pt x="352" y="0"/>
                      <a:pt x="339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665;p34">
                <a:extLst>
                  <a:ext uri="{FF2B5EF4-FFF2-40B4-BE49-F238E27FC236}">
                    <a16:creationId xmlns:a16="http://schemas.microsoft.com/office/drawing/2014/main" id="{8561B728-89BE-04F9-0BFC-D805EE2ACAFE}"/>
                  </a:ext>
                </a:extLst>
              </p:cNvPr>
              <p:cNvSpPr/>
              <p:nvPr/>
            </p:nvSpPr>
            <p:spPr>
              <a:xfrm>
                <a:off x="1187148" y="3734973"/>
                <a:ext cx="486430" cy="452100"/>
              </a:xfrm>
              <a:custGeom>
                <a:avLst/>
                <a:gdLst/>
                <a:ahLst/>
                <a:cxnLst/>
                <a:rect l="l" t="t" r="r" b="b"/>
                <a:pathLst>
                  <a:path w="12836" h="12624" extrusionOk="0">
                    <a:moveTo>
                      <a:pt x="6494" y="0"/>
                    </a:moveTo>
                    <a:cubicBezTo>
                      <a:pt x="6250" y="0"/>
                      <a:pt x="6005" y="14"/>
                      <a:pt x="5763" y="40"/>
                    </a:cubicBezTo>
                    <a:cubicBezTo>
                      <a:pt x="5108" y="111"/>
                      <a:pt x="4465" y="290"/>
                      <a:pt x="3882" y="576"/>
                    </a:cubicBezTo>
                    <a:cubicBezTo>
                      <a:pt x="2858" y="1088"/>
                      <a:pt x="1941" y="1802"/>
                      <a:pt x="1239" y="2731"/>
                    </a:cubicBezTo>
                    <a:cubicBezTo>
                      <a:pt x="1096" y="2921"/>
                      <a:pt x="953" y="3124"/>
                      <a:pt x="822" y="3302"/>
                    </a:cubicBezTo>
                    <a:cubicBezTo>
                      <a:pt x="251" y="3933"/>
                      <a:pt x="0" y="4791"/>
                      <a:pt x="120" y="5624"/>
                    </a:cubicBezTo>
                    <a:cubicBezTo>
                      <a:pt x="131" y="5648"/>
                      <a:pt x="131" y="5672"/>
                      <a:pt x="131" y="5695"/>
                    </a:cubicBezTo>
                    <a:cubicBezTo>
                      <a:pt x="143" y="5874"/>
                      <a:pt x="167" y="6017"/>
                      <a:pt x="298" y="6053"/>
                    </a:cubicBezTo>
                    <a:cubicBezTo>
                      <a:pt x="316" y="6057"/>
                      <a:pt x="334" y="6059"/>
                      <a:pt x="352" y="6059"/>
                    </a:cubicBezTo>
                    <a:cubicBezTo>
                      <a:pt x="443" y="6059"/>
                      <a:pt x="536" y="6007"/>
                      <a:pt x="596" y="5898"/>
                    </a:cubicBezTo>
                    <a:cubicBezTo>
                      <a:pt x="691" y="5719"/>
                      <a:pt x="762" y="5529"/>
                      <a:pt x="858" y="5338"/>
                    </a:cubicBezTo>
                    <a:cubicBezTo>
                      <a:pt x="1120" y="4743"/>
                      <a:pt x="1346" y="4160"/>
                      <a:pt x="1739" y="3517"/>
                    </a:cubicBezTo>
                    <a:cubicBezTo>
                      <a:pt x="2001" y="3052"/>
                      <a:pt x="2441" y="2612"/>
                      <a:pt x="2882" y="2159"/>
                    </a:cubicBezTo>
                    <a:cubicBezTo>
                      <a:pt x="3060" y="1969"/>
                      <a:pt x="3287" y="1814"/>
                      <a:pt x="3489" y="1647"/>
                    </a:cubicBezTo>
                    <a:cubicBezTo>
                      <a:pt x="3715" y="1504"/>
                      <a:pt x="3941" y="1362"/>
                      <a:pt x="4191" y="1254"/>
                    </a:cubicBezTo>
                    <a:cubicBezTo>
                      <a:pt x="4680" y="1028"/>
                      <a:pt x="5192" y="873"/>
                      <a:pt x="5727" y="802"/>
                    </a:cubicBezTo>
                    <a:cubicBezTo>
                      <a:pt x="5906" y="754"/>
                      <a:pt x="6085" y="742"/>
                      <a:pt x="6275" y="731"/>
                    </a:cubicBezTo>
                    <a:cubicBezTo>
                      <a:pt x="6370" y="725"/>
                      <a:pt x="6463" y="722"/>
                      <a:pt x="6555" y="722"/>
                    </a:cubicBezTo>
                    <a:cubicBezTo>
                      <a:pt x="6647" y="722"/>
                      <a:pt x="6739" y="725"/>
                      <a:pt x="6835" y="731"/>
                    </a:cubicBezTo>
                    <a:cubicBezTo>
                      <a:pt x="7406" y="754"/>
                      <a:pt x="7966" y="850"/>
                      <a:pt x="8502" y="1052"/>
                    </a:cubicBezTo>
                    <a:cubicBezTo>
                      <a:pt x="9037" y="1254"/>
                      <a:pt x="9549" y="1516"/>
                      <a:pt x="10002" y="1874"/>
                    </a:cubicBezTo>
                    <a:cubicBezTo>
                      <a:pt x="10454" y="2219"/>
                      <a:pt x="10871" y="2612"/>
                      <a:pt x="11216" y="3064"/>
                    </a:cubicBezTo>
                    <a:cubicBezTo>
                      <a:pt x="11550" y="3528"/>
                      <a:pt x="11823" y="4029"/>
                      <a:pt x="12026" y="4576"/>
                    </a:cubicBezTo>
                    <a:cubicBezTo>
                      <a:pt x="12216" y="5148"/>
                      <a:pt x="12288" y="5743"/>
                      <a:pt x="12300" y="6350"/>
                    </a:cubicBezTo>
                    <a:cubicBezTo>
                      <a:pt x="12323" y="7672"/>
                      <a:pt x="11942" y="9065"/>
                      <a:pt x="11026" y="10101"/>
                    </a:cubicBezTo>
                    <a:cubicBezTo>
                      <a:pt x="10680" y="10482"/>
                      <a:pt x="10335" y="10851"/>
                      <a:pt x="9930" y="11160"/>
                    </a:cubicBezTo>
                    <a:cubicBezTo>
                      <a:pt x="9192" y="11732"/>
                      <a:pt x="8299" y="12089"/>
                      <a:pt x="7370" y="12268"/>
                    </a:cubicBezTo>
                    <a:cubicBezTo>
                      <a:pt x="6963" y="12351"/>
                      <a:pt x="6547" y="12389"/>
                      <a:pt x="6121" y="12389"/>
                    </a:cubicBezTo>
                    <a:cubicBezTo>
                      <a:pt x="6062" y="12389"/>
                      <a:pt x="6002" y="12388"/>
                      <a:pt x="5942" y="12387"/>
                    </a:cubicBezTo>
                    <a:cubicBezTo>
                      <a:pt x="5858" y="12387"/>
                      <a:pt x="5775" y="12422"/>
                      <a:pt x="5692" y="12434"/>
                    </a:cubicBezTo>
                    <a:cubicBezTo>
                      <a:pt x="5680" y="12446"/>
                      <a:pt x="5656" y="12458"/>
                      <a:pt x="5656" y="12470"/>
                    </a:cubicBezTo>
                    <a:cubicBezTo>
                      <a:pt x="5668" y="12494"/>
                      <a:pt x="5680" y="12542"/>
                      <a:pt x="5704" y="12553"/>
                    </a:cubicBezTo>
                    <a:cubicBezTo>
                      <a:pt x="5811" y="12577"/>
                      <a:pt x="5930" y="12601"/>
                      <a:pt x="6049" y="12601"/>
                    </a:cubicBezTo>
                    <a:cubicBezTo>
                      <a:pt x="6172" y="12609"/>
                      <a:pt x="6301" y="12623"/>
                      <a:pt x="6432" y="12623"/>
                    </a:cubicBezTo>
                    <a:cubicBezTo>
                      <a:pt x="6490" y="12623"/>
                      <a:pt x="6549" y="12620"/>
                      <a:pt x="6608" y="12613"/>
                    </a:cubicBezTo>
                    <a:lnTo>
                      <a:pt x="7180" y="12577"/>
                    </a:lnTo>
                    <a:cubicBezTo>
                      <a:pt x="8275" y="12458"/>
                      <a:pt x="9371" y="12089"/>
                      <a:pt x="10264" y="11422"/>
                    </a:cubicBezTo>
                    <a:cubicBezTo>
                      <a:pt x="10776" y="11065"/>
                      <a:pt x="11228" y="10625"/>
                      <a:pt x="11573" y="10125"/>
                    </a:cubicBezTo>
                    <a:cubicBezTo>
                      <a:pt x="11954" y="9589"/>
                      <a:pt x="12240" y="9005"/>
                      <a:pt x="12454" y="8398"/>
                    </a:cubicBezTo>
                    <a:cubicBezTo>
                      <a:pt x="12657" y="7791"/>
                      <a:pt x="12788" y="7160"/>
                      <a:pt x="12812" y="6505"/>
                    </a:cubicBezTo>
                    <a:cubicBezTo>
                      <a:pt x="12835" y="6326"/>
                      <a:pt x="12824" y="6136"/>
                      <a:pt x="12800" y="5945"/>
                    </a:cubicBezTo>
                    <a:cubicBezTo>
                      <a:pt x="12752" y="5064"/>
                      <a:pt x="12502" y="4183"/>
                      <a:pt x="12097" y="3398"/>
                    </a:cubicBezTo>
                    <a:cubicBezTo>
                      <a:pt x="11788" y="2814"/>
                      <a:pt x="11395" y="2266"/>
                      <a:pt x="10919" y="1802"/>
                    </a:cubicBezTo>
                    <a:cubicBezTo>
                      <a:pt x="10442" y="1326"/>
                      <a:pt x="9895" y="945"/>
                      <a:pt x="9299" y="647"/>
                    </a:cubicBezTo>
                    <a:cubicBezTo>
                      <a:pt x="8434" y="210"/>
                      <a:pt x="7463" y="0"/>
                      <a:pt x="6494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666;p34">
                <a:extLst>
                  <a:ext uri="{FF2B5EF4-FFF2-40B4-BE49-F238E27FC236}">
                    <a16:creationId xmlns:a16="http://schemas.microsoft.com/office/drawing/2014/main" id="{8F9B69A5-1F2E-E36F-A3DF-EC2585F603C4}"/>
                  </a:ext>
                </a:extLst>
              </p:cNvPr>
              <p:cNvSpPr/>
              <p:nvPr/>
            </p:nvSpPr>
            <p:spPr>
              <a:xfrm>
                <a:off x="1370336" y="3849431"/>
                <a:ext cx="134037" cy="208573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5824" extrusionOk="0">
                    <a:moveTo>
                      <a:pt x="1840" y="0"/>
                    </a:moveTo>
                    <a:cubicBezTo>
                      <a:pt x="1766" y="0"/>
                      <a:pt x="1692" y="4"/>
                      <a:pt x="1620" y="11"/>
                    </a:cubicBezTo>
                    <a:cubicBezTo>
                      <a:pt x="1346" y="47"/>
                      <a:pt x="1060" y="142"/>
                      <a:pt x="822" y="297"/>
                    </a:cubicBezTo>
                    <a:cubicBezTo>
                      <a:pt x="584" y="475"/>
                      <a:pt x="370" y="725"/>
                      <a:pt x="286" y="1023"/>
                    </a:cubicBezTo>
                    <a:cubicBezTo>
                      <a:pt x="191" y="1297"/>
                      <a:pt x="179" y="1630"/>
                      <a:pt x="298" y="1916"/>
                    </a:cubicBezTo>
                    <a:cubicBezTo>
                      <a:pt x="346" y="1999"/>
                      <a:pt x="381" y="2083"/>
                      <a:pt x="441" y="2142"/>
                    </a:cubicBezTo>
                    <a:cubicBezTo>
                      <a:pt x="691" y="2488"/>
                      <a:pt x="1036" y="2690"/>
                      <a:pt x="1370" y="2880"/>
                    </a:cubicBezTo>
                    <a:cubicBezTo>
                      <a:pt x="1620" y="3023"/>
                      <a:pt x="1870" y="3154"/>
                      <a:pt x="2108" y="3297"/>
                    </a:cubicBezTo>
                    <a:cubicBezTo>
                      <a:pt x="2334" y="3440"/>
                      <a:pt x="2572" y="3607"/>
                      <a:pt x="2763" y="3785"/>
                    </a:cubicBezTo>
                    <a:cubicBezTo>
                      <a:pt x="2941" y="3952"/>
                      <a:pt x="3072" y="4154"/>
                      <a:pt x="3132" y="4381"/>
                    </a:cubicBezTo>
                    <a:cubicBezTo>
                      <a:pt x="3167" y="4595"/>
                      <a:pt x="3108" y="4833"/>
                      <a:pt x="2965" y="5000"/>
                    </a:cubicBezTo>
                    <a:cubicBezTo>
                      <a:pt x="2798" y="5190"/>
                      <a:pt x="2560" y="5321"/>
                      <a:pt x="2322" y="5393"/>
                    </a:cubicBezTo>
                    <a:cubicBezTo>
                      <a:pt x="2204" y="5432"/>
                      <a:pt x="2083" y="5450"/>
                      <a:pt x="1957" y="5450"/>
                    </a:cubicBezTo>
                    <a:cubicBezTo>
                      <a:pt x="1855" y="5450"/>
                      <a:pt x="1751" y="5438"/>
                      <a:pt x="1643" y="5416"/>
                    </a:cubicBezTo>
                    <a:cubicBezTo>
                      <a:pt x="1417" y="5369"/>
                      <a:pt x="1191" y="5297"/>
                      <a:pt x="1001" y="5190"/>
                    </a:cubicBezTo>
                    <a:cubicBezTo>
                      <a:pt x="917" y="5143"/>
                      <a:pt x="822" y="5107"/>
                      <a:pt x="774" y="5035"/>
                    </a:cubicBezTo>
                    <a:cubicBezTo>
                      <a:pt x="667" y="4916"/>
                      <a:pt x="584" y="4809"/>
                      <a:pt x="512" y="4714"/>
                    </a:cubicBezTo>
                    <a:cubicBezTo>
                      <a:pt x="441" y="4607"/>
                      <a:pt x="370" y="4523"/>
                      <a:pt x="310" y="4404"/>
                    </a:cubicBezTo>
                    <a:cubicBezTo>
                      <a:pt x="310" y="4393"/>
                      <a:pt x="310" y="4393"/>
                      <a:pt x="310" y="4381"/>
                    </a:cubicBezTo>
                    <a:cubicBezTo>
                      <a:pt x="298" y="4321"/>
                      <a:pt x="286" y="4273"/>
                      <a:pt x="215" y="4250"/>
                    </a:cubicBezTo>
                    <a:cubicBezTo>
                      <a:pt x="202" y="4243"/>
                      <a:pt x="189" y="4241"/>
                      <a:pt x="176" y="4241"/>
                    </a:cubicBezTo>
                    <a:cubicBezTo>
                      <a:pt x="138" y="4241"/>
                      <a:pt x="98" y="4265"/>
                      <a:pt x="72" y="4309"/>
                    </a:cubicBezTo>
                    <a:cubicBezTo>
                      <a:pt x="24" y="4393"/>
                      <a:pt x="0" y="4500"/>
                      <a:pt x="0" y="4607"/>
                    </a:cubicBezTo>
                    <a:cubicBezTo>
                      <a:pt x="0" y="4785"/>
                      <a:pt x="72" y="4964"/>
                      <a:pt x="191" y="5119"/>
                    </a:cubicBezTo>
                    <a:cubicBezTo>
                      <a:pt x="310" y="5274"/>
                      <a:pt x="465" y="5393"/>
                      <a:pt x="643" y="5488"/>
                    </a:cubicBezTo>
                    <a:cubicBezTo>
                      <a:pt x="893" y="5619"/>
                      <a:pt x="1203" y="5762"/>
                      <a:pt x="1536" y="5797"/>
                    </a:cubicBezTo>
                    <a:cubicBezTo>
                      <a:pt x="1654" y="5813"/>
                      <a:pt x="1778" y="5824"/>
                      <a:pt x="1904" y="5824"/>
                    </a:cubicBezTo>
                    <a:cubicBezTo>
                      <a:pt x="2073" y="5824"/>
                      <a:pt x="2247" y="5804"/>
                      <a:pt x="2417" y="5750"/>
                    </a:cubicBezTo>
                    <a:cubicBezTo>
                      <a:pt x="2703" y="5678"/>
                      <a:pt x="2977" y="5524"/>
                      <a:pt x="3203" y="5297"/>
                    </a:cubicBezTo>
                    <a:cubicBezTo>
                      <a:pt x="3346" y="5131"/>
                      <a:pt x="3453" y="4916"/>
                      <a:pt x="3489" y="4690"/>
                    </a:cubicBezTo>
                    <a:cubicBezTo>
                      <a:pt x="3537" y="4333"/>
                      <a:pt x="3394" y="3988"/>
                      <a:pt x="3203" y="3750"/>
                    </a:cubicBezTo>
                    <a:cubicBezTo>
                      <a:pt x="3001" y="3500"/>
                      <a:pt x="2763" y="3333"/>
                      <a:pt x="2525" y="3178"/>
                    </a:cubicBezTo>
                    <a:cubicBezTo>
                      <a:pt x="2060" y="2869"/>
                      <a:pt x="1536" y="2690"/>
                      <a:pt x="1108" y="2404"/>
                    </a:cubicBezTo>
                    <a:cubicBezTo>
                      <a:pt x="881" y="2261"/>
                      <a:pt x="679" y="2083"/>
                      <a:pt x="560" y="1868"/>
                    </a:cubicBezTo>
                    <a:cubicBezTo>
                      <a:pt x="286" y="1404"/>
                      <a:pt x="500" y="654"/>
                      <a:pt x="1060" y="416"/>
                    </a:cubicBezTo>
                    <a:cubicBezTo>
                      <a:pt x="1262" y="321"/>
                      <a:pt x="1477" y="249"/>
                      <a:pt x="1703" y="213"/>
                    </a:cubicBezTo>
                    <a:cubicBezTo>
                      <a:pt x="1781" y="204"/>
                      <a:pt x="1861" y="199"/>
                      <a:pt x="1942" y="199"/>
                    </a:cubicBezTo>
                    <a:cubicBezTo>
                      <a:pt x="2270" y="199"/>
                      <a:pt x="2612" y="284"/>
                      <a:pt x="2870" y="523"/>
                    </a:cubicBezTo>
                    <a:cubicBezTo>
                      <a:pt x="3025" y="654"/>
                      <a:pt x="3156" y="833"/>
                      <a:pt x="3227" y="1047"/>
                    </a:cubicBezTo>
                    <a:cubicBezTo>
                      <a:pt x="3239" y="1094"/>
                      <a:pt x="3263" y="1118"/>
                      <a:pt x="3275" y="1166"/>
                    </a:cubicBezTo>
                    <a:cubicBezTo>
                      <a:pt x="3275" y="1166"/>
                      <a:pt x="3287" y="1178"/>
                      <a:pt x="3298" y="1178"/>
                    </a:cubicBezTo>
                    <a:cubicBezTo>
                      <a:pt x="3310" y="1166"/>
                      <a:pt x="3322" y="1154"/>
                      <a:pt x="3322" y="1142"/>
                    </a:cubicBezTo>
                    <a:cubicBezTo>
                      <a:pt x="3334" y="1094"/>
                      <a:pt x="3322" y="1023"/>
                      <a:pt x="3310" y="975"/>
                    </a:cubicBezTo>
                    <a:cubicBezTo>
                      <a:pt x="3263" y="785"/>
                      <a:pt x="3156" y="630"/>
                      <a:pt x="3048" y="499"/>
                    </a:cubicBezTo>
                    <a:cubicBezTo>
                      <a:pt x="2870" y="297"/>
                      <a:pt x="2632" y="154"/>
                      <a:pt x="2382" y="82"/>
                    </a:cubicBezTo>
                    <a:cubicBezTo>
                      <a:pt x="2204" y="23"/>
                      <a:pt x="2021" y="0"/>
                      <a:pt x="184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667;p34">
                <a:extLst>
                  <a:ext uri="{FF2B5EF4-FFF2-40B4-BE49-F238E27FC236}">
                    <a16:creationId xmlns:a16="http://schemas.microsoft.com/office/drawing/2014/main" id="{708188FB-5352-5169-F1A8-D7C7194F8AFF}"/>
                  </a:ext>
                </a:extLst>
              </p:cNvPr>
              <p:cNvSpPr/>
              <p:nvPr/>
            </p:nvSpPr>
            <p:spPr>
              <a:xfrm>
                <a:off x="1429453" y="3828373"/>
                <a:ext cx="22586" cy="261970"/>
              </a:xfrm>
              <a:custGeom>
                <a:avLst/>
                <a:gdLst/>
                <a:ahLst/>
                <a:cxnLst/>
                <a:rect l="l" t="t" r="r" b="b"/>
                <a:pathLst>
                  <a:path w="596" h="7315" extrusionOk="0">
                    <a:moveTo>
                      <a:pt x="360" y="1"/>
                    </a:moveTo>
                    <a:cubicBezTo>
                      <a:pt x="313" y="1"/>
                      <a:pt x="270" y="20"/>
                      <a:pt x="250" y="39"/>
                    </a:cubicBezTo>
                    <a:cubicBezTo>
                      <a:pt x="203" y="87"/>
                      <a:pt x="167" y="147"/>
                      <a:pt x="143" y="194"/>
                    </a:cubicBezTo>
                    <a:cubicBezTo>
                      <a:pt x="60" y="361"/>
                      <a:pt x="36" y="539"/>
                      <a:pt x="36" y="742"/>
                    </a:cubicBezTo>
                    <a:cubicBezTo>
                      <a:pt x="36" y="885"/>
                      <a:pt x="0" y="1051"/>
                      <a:pt x="24" y="1230"/>
                    </a:cubicBezTo>
                    <a:cubicBezTo>
                      <a:pt x="48" y="1528"/>
                      <a:pt x="36" y="1825"/>
                      <a:pt x="36" y="2111"/>
                    </a:cubicBezTo>
                    <a:cubicBezTo>
                      <a:pt x="48" y="2218"/>
                      <a:pt x="48" y="2314"/>
                      <a:pt x="48" y="2421"/>
                    </a:cubicBezTo>
                    <a:cubicBezTo>
                      <a:pt x="60" y="2730"/>
                      <a:pt x="60" y="3040"/>
                      <a:pt x="83" y="3349"/>
                    </a:cubicBezTo>
                    <a:cubicBezTo>
                      <a:pt x="95" y="3659"/>
                      <a:pt x="131" y="3957"/>
                      <a:pt x="155" y="4266"/>
                    </a:cubicBezTo>
                    <a:cubicBezTo>
                      <a:pt x="167" y="4421"/>
                      <a:pt x="167" y="4588"/>
                      <a:pt x="167" y="4742"/>
                    </a:cubicBezTo>
                    <a:cubicBezTo>
                      <a:pt x="179" y="5088"/>
                      <a:pt x="250" y="5445"/>
                      <a:pt x="238" y="5790"/>
                    </a:cubicBezTo>
                    <a:cubicBezTo>
                      <a:pt x="226" y="5921"/>
                      <a:pt x="250" y="6052"/>
                      <a:pt x="262" y="6183"/>
                    </a:cubicBezTo>
                    <a:cubicBezTo>
                      <a:pt x="274" y="6421"/>
                      <a:pt x="286" y="6659"/>
                      <a:pt x="310" y="6897"/>
                    </a:cubicBezTo>
                    <a:cubicBezTo>
                      <a:pt x="322" y="7016"/>
                      <a:pt x="334" y="7124"/>
                      <a:pt x="357" y="7243"/>
                    </a:cubicBezTo>
                    <a:cubicBezTo>
                      <a:pt x="357" y="7267"/>
                      <a:pt x="369" y="7290"/>
                      <a:pt x="393" y="7302"/>
                    </a:cubicBezTo>
                    <a:cubicBezTo>
                      <a:pt x="393" y="7314"/>
                      <a:pt x="405" y="7314"/>
                      <a:pt x="405" y="7314"/>
                    </a:cubicBezTo>
                    <a:cubicBezTo>
                      <a:pt x="417" y="7314"/>
                      <a:pt x="441" y="7314"/>
                      <a:pt x="441" y="7302"/>
                    </a:cubicBezTo>
                    <a:cubicBezTo>
                      <a:pt x="453" y="7278"/>
                      <a:pt x="464" y="7243"/>
                      <a:pt x="453" y="7219"/>
                    </a:cubicBezTo>
                    <a:cubicBezTo>
                      <a:pt x="453" y="7124"/>
                      <a:pt x="453" y="7040"/>
                      <a:pt x="453" y="6945"/>
                    </a:cubicBezTo>
                    <a:cubicBezTo>
                      <a:pt x="453" y="6683"/>
                      <a:pt x="453" y="6421"/>
                      <a:pt x="464" y="6147"/>
                    </a:cubicBezTo>
                    <a:cubicBezTo>
                      <a:pt x="464" y="6004"/>
                      <a:pt x="464" y="5862"/>
                      <a:pt x="453" y="5707"/>
                    </a:cubicBezTo>
                    <a:cubicBezTo>
                      <a:pt x="429" y="5397"/>
                      <a:pt x="417" y="5088"/>
                      <a:pt x="429" y="4778"/>
                    </a:cubicBezTo>
                    <a:cubicBezTo>
                      <a:pt x="429" y="4730"/>
                      <a:pt x="429" y="4683"/>
                      <a:pt x="429" y="4647"/>
                    </a:cubicBezTo>
                    <a:cubicBezTo>
                      <a:pt x="417" y="4433"/>
                      <a:pt x="417" y="4219"/>
                      <a:pt x="417" y="4004"/>
                    </a:cubicBezTo>
                    <a:cubicBezTo>
                      <a:pt x="405" y="3671"/>
                      <a:pt x="405" y="3349"/>
                      <a:pt x="405" y="3028"/>
                    </a:cubicBezTo>
                    <a:cubicBezTo>
                      <a:pt x="405" y="2742"/>
                      <a:pt x="405" y="2444"/>
                      <a:pt x="405" y="2147"/>
                    </a:cubicBezTo>
                    <a:cubicBezTo>
                      <a:pt x="405" y="1992"/>
                      <a:pt x="417" y="1837"/>
                      <a:pt x="417" y="1671"/>
                    </a:cubicBezTo>
                    <a:cubicBezTo>
                      <a:pt x="393" y="1397"/>
                      <a:pt x="429" y="1123"/>
                      <a:pt x="453" y="849"/>
                    </a:cubicBezTo>
                    <a:cubicBezTo>
                      <a:pt x="464" y="790"/>
                      <a:pt x="464" y="730"/>
                      <a:pt x="488" y="682"/>
                    </a:cubicBezTo>
                    <a:cubicBezTo>
                      <a:pt x="595" y="480"/>
                      <a:pt x="595" y="289"/>
                      <a:pt x="488" y="99"/>
                    </a:cubicBezTo>
                    <a:cubicBezTo>
                      <a:pt x="488" y="99"/>
                      <a:pt x="488" y="87"/>
                      <a:pt x="488" y="87"/>
                    </a:cubicBezTo>
                    <a:cubicBezTo>
                      <a:pt x="476" y="39"/>
                      <a:pt x="453" y="4"/>
                      <a:pt x="393" y="4"/>
                    </a:cubicBezTo>
                    <a:cubicBezTo>
                      <a:pt x="382" y="2"/>
                      <a:pt x="371" y="1"/>
                      <a:pt x="360" y="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1D5948F1-DD0B-AAC3-52E4-32B548CC404F}"/>
              </a:ext>
            </a:extLst>
          </p:cNvPr>
          <p:cNvGrpSpPr/>
          <p:nvPr/>
        </p:nvGrpSpPr>
        <p:grpSpPr>
          <a:xfrm>
            <a:off x="1222507" y="1299658"/>
            <a:ext cx="1711764" cy="1066424"/>
            <a:chOff x="1196885" y="802584"/>
            <a:chExt cx="1711764" cy="1066424"/>
          </a:xfrm>
        </p:grpSpPr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D9148B47-60F7-24A5-DC30-329F04637922}"/>
                </a:ext>
              </a:extLst>
            </p:cNvPr>
            <p:cNvSpPr txBox="1"/>
            <p:nvPr/>
          </p:nvSpPr>
          <p:spPr>
            <a:xfrm>
              <a:off x="1343225" y="802584"/>
              <a:ext cx="1442063" cy="600164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L="0" indent="0" algn="r" defTabSz="1072621" eaLnBrk="1" fontAlgn="auto" latinLnBrk="0" hangingPunct="1">
                <a:buClrTx/>
                <a:buSzTx/>
                <a:buFontTx/>
                <a:buNone/>
                <a:tabLst/>
                <a:defRPr kumimoji="0" sz="1100" kern="1200" spc="0" normalizeH="0" baseline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1pPr>
            </a:lstStyle>
            <a:p>
              <a:pPr marL="0" marR="0" lvl="0" indent="0" algn="ctr" defTabSz="10726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Poppins" panose="00000500000000000000" pitchFamily="2" charset="0"/>
                  <a:ea typeface="+mn-ea"/>
                  <a:cs typeface="Poppins" panose="00000500000000000000" pitchFamily="2" charset="0"/>
                  <a:sym typeface="Arial"/>
                </a:rPr>
                <a:t>Medidas Pontuais</a:t>
              </a:r>
            </a:p>
            <a:p>
              <a:pPr marL="0" marR="0" lvl="0" indent="0" algn="ctr" defTabSz="10726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ea typeface="+mn-ea"/>
                  <a:cs typeface="Poppins" panose="00000500000000000000" pitchFamily="2" charset="0"/>
                  <a:sym typeface="Arial"/>
                </a:rPr>
                <a:t>Efeito somente em 2023</a:t>
              </a:r>
            </a:p>
          </p:txBody>
        </p:sp>
        <p:cxnSp>
          <p:nvCxnSpPr>
            <p:cNvPr id="20" name="Conector de Seta Reta 19">
              <a:extLst>
                <a:ext uri="{FF2B5EF4-FFF2-40B4-BE49-F238E27FC236}">
                  <a16:creationId xmlns:a16="http://schemas.microsoft.com/office/drawing/2014/main" id="{E422F132-1307-0921-F16B-27D16C112F7B}"/>
                </a:ext>
              </a:extLst>
            </p:cNvPr>
            <p:cNvCxnSpPr>
              <a:cxnSpLocks/>
              <a:stCxn id="7" idx="1"/>
            </p:cNvCxnSpPr>
            <p:nvPr/>
          </p:nvCxnSpPr>
          <p:spPr>
            <a:xfrm rot="10800000" flipV="1">
              <a:off x="1196885" y="1102666"/>
              <a:ext cx="146340" cy="506160"/>
            </a:xfrm>
            <a:prstGeom prst="bentConnector2">
              <a:avLst/>
            </a:prstGeom>
            <a:ln w="12700"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de Seta Reta 22">
              <a:extLst>
                <a:ext uri="{FF2B5EF4-FFF2-40B4-BE49-F238E27FC236}">
                  <a16:creationId xmlns:a16="http://schemas.microsoft.com/office/drawing/2014/main" id="{E8DC3838-B375-E064-ECCB-29D7C96EE7DF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>
              <a:off x="2785288" y="1102666"/>
              <a:ext cx="123361" cy="766342"/>
            </a:xfrm>
            <a:prstGeom prst="bentConnector2">
              <a:avLst/>
            </a:prstGeom>
            <a:ln w="12700"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Agrupar 154">
            <a:extLst>
              <a:ext uri="{FF2B5EF4-FFF2-40B4-BE49-F238E27FC236}">
                <a16:creationId xmlns:a16="http://schemas.microsoft.com/office/drawing/2014/main" id="{9CE4C77C-A15B-4AF6-2401-61A6FEE082B4}"/>
              </a:ext>
            </a:extLst>
          </p:cNvPr>
          <p:cNvGrpSpPr/>
          <p:nvPr/>
        </p:nvGrpSpPr>
        <p:grpSpPr>
          <a:xfrm>
            <a:off x="3834050" y="1694315"/>
            <a:ext cx="1443360" cy="934552"/>
            <a:chOff x="3834051" y="1192291"/>
            <a:chExt cx="1443360" cy="934552"/>
          </a:xfrm>
        </p:grpSpPr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2B9400C1-03E2-36C4-B783-E5A876916133}"/>
                </a:ext>
              </a:extLst>
            </p:cNvPr>
            <p:cNvSpPr txBox="1"/>
            <p:nvPr/>
          </p:nvSpPr>
          <p:spPr>
            <a:xfrm>
              <a:off x="3834051" y="1192291"/>
              <a:ext cx="1443360" cy="600164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L="0" indent="0" algn="ctr" defTabSz="1072621" eaLnBrk="1" fontAlgn="auto" latinLnBrk="0" hangingPunct="1">
                <a:buClrTx/>
                <a:buSzTx/>
                <a:buFontTx/>
                <a:buNone/>
                <a:tabLst/>
                <a:defRPr kumimoji="0" sz="1100" kern="1200" spc="0" normalizeH="0" baseline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Poppins" panose="00000500000000000000" pitchFamily="2" charset="0"/>
                  <a:ea typeface="+mn-ea"/>
                  <a:cs typeface="Poppins" panose="00000500000000000000" pitchFamily="2" charset="0"/>
                </a:defRPr>
              </a:lvl1pPr>
            </a:lstStyle>
            <a:p>
              <a:pPr marL="0" marR="0" lvl="0" indent="0" algn="ctr" defTabSz="10726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ea typeface="+mn-ea"/>
                  <a:cs typeface="Poppins" panose="00000500000000000000" pitchFamily="2" charset="0"/>
                  <a:sym typeface="Arial"/>
                </a:rPr>
                <a:t>Efeito gradual por </a:t>
              </a: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Poppins" panose="00000500000000000000" pitchFamily="2" charset="0"/>
                  <a:ea typeface="+mn-ea"/>
                  <a:cs typeface="Poppins" panose="00000500000000000000" pitchFamily="2" charset="0"/>
                  <a:sym typeface="Arial"/>
                </a:rPr>
                <a:t>5 anos </a:t>
              </a: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ea typeface="+mn-ea"/>
                  <a:cs typeface="Poppins" panose="00000500000000000000" pitchFamily="2" charset="0"/>
                  <a:sym typeface="Arial"/>
                </a:rPr>
                <a:t>– Até a entrada de MCP II</a:t>
              </a:r>
            </a:p>
          </p:txBody>
        </p:sp>
        <p:cxnSp>
          <p:nvCxnSpPr>
            <p:cNvPr id="63" name="Conector de Seta Reta 62">
              <a:extLst>
                <a:ext uri="{FF2B5EF4-FFF2-40B4-BE49-F238E27FC236}">
                  <a16:creationId xmlns:a16="http://schemas.microsoft.com/office/drawing/2014/main" id="{06C2C379-14B2-42FE-60D7-C30F16982DB1}"/>
                </a:ext>
              </a:extLst>
            </p:cNvPr>
            <p:cNvCxnSpPr>
              <a:stCxn id="12" idx="2"/>
            </p:cNvCxnSpPr>
            <p:nvPr/>
          </p:nvCxnSpPr>
          <p:spPr>
            <a:xfrm>
              <a:off x="4555731" y="1792455"/>
              <a:ext cx="0" cy="334388"/>
            </a:xfrm>
            <a:prstGeom prst="straightConnector1">
              <a:avLst/>
            </a:prstGeom>
            <a:ln w="12700"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Agrupar 153">
            <a:extLst>
              <a:ext uri="{FF2B5EF4-FFF2-40B4-BE49-F238E27FC236}">
                <a16:creationId xmlns:a16="http://schemas.microsoft.com/office/drawing/2014/main" id="{64409A11-F52B-B687-E322-1F019136442F}"/>
              </a:ext>
            </a:extLst>
          </p:cNvPr>
          <p:cNvGrpSpPr/>
          <p:nvPr/>
        </p:nvGrpSpPr>
        <p:grpSpPr>
          <a:xfrm>
            <a:off x="6080504" y="2515531"/>
            <a:ext cx="4859716" cy="1743601"/>
            <a:chOff x="6080505" y="2013507"/>
            <a:chExt cx="4859716" cy="1743601"/>
          </a:xfrm>
        </p:grpSpPr>
        <p:cxnSp>
          <p:nvCxnSpPr>
            <p:cNvPr id="147" name="Conector de Seta Reta 146">
              <a:extLst>
                <a:ext uri="{FF2B5EF4-FFF2-40B4-BE49-F238E27FC236}">
                  <a16:creationId xmlns:a16="http://schemas.microsoft.com/office/drawing/2014/main" id="{D6369BB1-CF07-7E2B-AAB5-05249F96097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297067" y="2834855"/>
              <a:ext cx="1118639" cy="463369"/>
            </a:xfrm>
            <a:prstGeom prst="bentConnector3">
              <a:avLst>
                <a:gd name="adj1" fmla="val -710"/>
              </a:avLst>
            </a:prstGeom>
            <a:ln w="12700"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D3BF3212-EF19-A3BA-7551-27068E458E5A}"/>
                </a:ext>
              </a:extLst>
            </p:cNvPr>
            <p:cNvSpPr txBox="1"/>
            <p:nvPr/>
          </p:nvSpPr>
          <p:spPr>
            <a:xfrm>
              <a:off x="8078273" y="2013507"/>
              <a:ext cx="1624690" cy="6001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L="0" indent="0" algn="r" defTabSz="1072621" eaLnBrk="1" fontAlgn="auto" latinLnBrk="0" hangingPunct="1">
                <a:buClrTx/>
                <a:buSzTx/>
                <a:buFontTx/>
                <a:buNone/>
                <a:tabLst/>
                <a:defRPr kumimoji="0" sz="1100" kern="1200" spc="0" normalizeH="0" baseline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Poppins" panose="00000500000000000000" pitchFamily="2" charset="0"/>
                  <a:ea typeface="+mn-ea"/>
                  <a:cs typeface="Poppins" panose="00000500000000000000" pitchFamily="2" charset="0"/>
                  <a:sym typeface="Arial"/>
                </a:rPr>
                <a:t>Medida Estruturante </a:t>
              </a:r>
              <a:r>
                <a:rPr kumimoji="0" lang="pt-BR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ea typeface="+mn-ea"/>
                  <a:cs typeface="Poppins" panose="00000500000000000000" pitchFamily="2" charset="0"/>
                  <a:sym typeface="Arial"/>
                </a:rPr>
                <a:t>Redução de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ea typeface="+mn-ea"/>
                  <a:cs typeface="Poppins" panose="00000500000000000000" pitchFamily="2" charset="0"/>
                  <a:sym typeface="Arial"/>
                </a:rPr>
                <a:t>Parcela A</a:t>
              </a:r>
            </a:p>
          </p:txBody>
        </p:sp>
        <p:cxnSp>
          <p:nvCxnSpPr>
            <p:cNvPr id="42" name="Conector de Seta Reta 19">
              <a:extLst>
                <a:ext uri="{FF2B5EF4-FFF2-40B4-BE49-F238E27FC236}">
                  <a16:creationId xmlns:a16="http://schemas.microsoft.com/office/drawing/2014/main" id="{94A1D331-9DC2-2F26-E9A9-C7CA4CDECD26}"/>
                </a:ext>
              </a:extLst>
            </p:cNvPr>
            <p:cNvCxnSpPr>
              <a:cxnSpLocks/>
              <a:stCxn id="35" idx="1"/>
            </p:cNvCxnSpPr>
            <p:nvPr/>
          </p:nvCxnSpPr>
          <p:spPr>
            <a:xfrm rot="10800000" flipV="1">
              <a:off x="6080505" y="2313588"/>
              <a:ext cx="1997769" cy="431461"/>
            </a:xfrm>
            <a:prstGeom prst="bentConnector3">
              <a:avLst>
                <a:gd name="adj1" fmla="val 100107"/>
              </a:avLst>
            </a:prstGeom>
            <a:ln w="12700"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de Seta Reta 22">
              <a:extLst>
                <a:ext uri="{FF2B5EF4-FFF2-40B4-BE49-F238E27FC236}">
                  <a16:creationId xmlns:a16="http://schemas.microsoft.com/office/drawing/2014/main" id="{2D5E4286-FA99-F03F-185F-07BCE06D7551}"/>
                </a:ext>
              </a:extLst>
            </p:cNvPr>
            <p:cNvCxnSpPr>
              <a:cxnSpLocks/>
              <a:stCxn id="35" idx="3"/>
            </p:cNvCxnSpPr>
            <p:nvPr/>
          </p:nvCxnSpPr>
          <p:spPr>
            <a:xfrm>
              <a:off x="9702963" y="2313589"/>
              <a:ext cx="1237258" cy="1443519"/>
            </a:xfrm>
            <a:prstGeom prst="bentConnector2">
              <a:avLst/>
            </a:prstGeom>
            <a:ln w="12700"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ector de Seta Reta 152">
              <a:extLst>
                <a:ext uri="{FF2B5EF4-FFF2-40B4-BE49-F238E27FC236}">
                  <a16:creationId xmlns:a16="http://schemas.microsoft.com/office/drawing/2014/main" id="{AFCC2813-170E-E6A4-0C2A-1BD170F3A005}"/>
                </a:ext>
              </a:extLst>
            </p:cNvPr>
            <p:cNvCxnSpPr/>
            <p:nvPr/>
          </p:nvCxnSpPr>
          <p:spPr>
            <a:xfrm>
              <a:off x="9353253" y="2613671"/>
              <a:ext cx="0" cy="1012187"/>
            </a:xfrm>
            <a:prstGeom prst="straightConnector1">
              <a:avLst/>
            </a:prstGeom>
            <a:ln w="12700"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4EAC0C3-8D94-C6F1-925F-4BD47C8F030C}"/>
              </a:ext>
            </a:extLst>
          </p:cNvPr>
          <p:cNvSpPr txBox="1"/>
          <p:nvPr/>
        </p:nvSpPr>
        <p:spPr>
          <a:xfrm>
            <a:off x="5948944" y="1281033"/>
            <a:ext cx="6041440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Trazidas pelo Conselho de Consumidores (Consulta Pública)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Em sua maioria exigem mudanças em Leis ou Medida Provisória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Algumas ajudam a corrigir questões estruturais </a:t>
            </a:r>
          </a:p>
        </p:txBody>
      </p:sp>
    </p:spTree>
    <p:extLst>
      <p:ext uri="{BB962C8B-B14F-4D97-AF65-F5344CB8AC3E}">
        <p14:creationId xmlns:p14="http://schemas.microsoft.com/office/powerpoint/2010/main" val="3757850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AB61884-3744-D19A-CB46-DBD9B038F936}"/>
              </a:ext>
            </a:extLst>
          </p:cNvPr>
          <p:cNvSpPr/>
          <p:nvPr/>
        </p:nvSpPr>
        <p:spPr>
          <a:xfrm>
            <a:off x="2689294" y="2856565"/>
            <a:ext cx="9286240" cy="65024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  <a:sym typeface="Arial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F9CFD02-30E4-B097-5F50-544AFB674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9459" y="111091"/>
            <a:ext cx="635001" cy="299114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6443FB8-249F-4C86-B1B6-4912D6576BCD}" type="slidenum">
              <a:rPr kumimoji="0" lang="pt-BR" sz="14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pt-BR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cs typeface="Arial"/>
              <a:sym typeface="Arial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51D5F52-645E-1FAC-2398-145BE989259F}"/>
              </a:ext>
            </a:extLst>
          </p:cNvPr>
          <p:cNvSpPr/>
          <p:nvPr/>
        </p:nvSpPr>
        <p:spPr>
          <a:xfrm>
            <a:off x="2905760" y="2758439"/>
            <a:ext cx="9286240" cy="6502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  <a:sym typeface="Arial"/>
              </a:rPr>
              <a:t>Propostas aplicadas ao Amapá</a:t>
            </a:r>
          </a:p>
        </p:txBody>
      </p:sp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7206BEE5-4247-7934-64AF-B7A35B38BC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52" t="39682"/>
          <a:stretch/>
        </p:blipFill>
        <p:spPr bwMode="auto">
          <a:xfrm>
            <a:off x="0" y="0"/>
            <a:ext cx="3026229" cy="6844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9063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2"/>
          <p:cNvSpPr txBox="1">
            <a:spLocks/>
          </p:cNvSpPr>
          <p:nvPr/>
        </p:nvSpPr>
        <p:spPr>
          <a:xfrm>
            <a:off x="146671" y="67081"/>
            <a:ext cx="7560841" cy="455960"/>
          </a:xfrm>
          <a:prstGeom prst="rect">
            <a:avLst/>
          </a:prstGeom>
        </p:spPr>
        <p:txBody>
          <a:bodyPr vert="horz" lIns="107263" tIns="53630" rIns="107263" bIns="53630" rtlCol="0" anchor="t">
            <a:normAutofit lnSpcReduction="10000"/>
          </a:bodyPr>
          <a:lstStyle>
            <a:lvl1pPr algn="l" defTabSz="1072648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0726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Arial"/>
              </a:rPr>
              <a:t>Isenção da Despesa da Rede Básica</a:t>
            </a:r>
          </a:p>
        </p:txBody>
      </p:sp>
      <p:sp>
        <p:nvSpPr>
          <p:cNvPr id="1029" name="Espaço Reservado para Número de Slide 1">
            <a:extLst>
              <a:ext uri="{FF2B5EF4-FFF2-40B4-BE49-F238E27FC236}">
                <a16:creationId xmlns:a16="http://schemas.microsoft.com/office/drawing/2014/main" id="{B4FAF7A0-90D8-E4AB-859D-A1246317A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9459" y="111091"/>
            <a:ext cx="635001" cy="299114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6443FB8-249F-4C86-B1B6-4912D6576BCD}" type="slidenum">
              <a:rPr kumimoji="0" lang="pt-BR" sz="14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pt-BR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cs typeface="Arial"/>
              <a:sym typeface="Arial"/>
            </a:endParaRPr>
          </a:p>
        </p:txBody>
      </p:sp>
      <p:cxnSp>
        <p:nvCxnSpPr>
          <p:cNvPr id="1199" name="Conector reto 1198">
            <a:extLst>
              <a:ext uri="{FF2B5EF4-FFF2-40B4-BE49-F238E27FC236}">
                <a16:creationId xmlns:a16="http://schemas.microsoft.com/office/drawing/2014/main" id="{40190062-28B1-C164-94FD-0FA20C9B64FD}"/>
              </a:ext>
            </a:extLst>
          </p:cNvPr>
          <p:cNvCxnSpPr/>
          <p:nvPr/>
        </p:nvCxnSpPr>
        <p:spPr>
          <a:xfrm>
            <a:off x="0" y="585735"/>
            <a:ext cx="5328000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58EE9979-04FB-EED3-175D-B9A9FD1A8BA8}"/>
              </a:ext>
            </a:extLst>
          </p:cNvPr>
          <p:cNvSpPr txBox="1"/>
          <p:nvPr/>
        </p:nvSpPr>
        <p:spPr>
          <a:xfrm>
            <a:off x="102783" y="4549800"/>
            <a:ext cx="351910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100" b="0" i="0">
                <a:solidFill>
                  <a:srgbClr val="4D5156"/>
                </a:solidFill>
                <a:effectLst/>
                <a:latin typeface="arial" panose="020B0604020202020204" pitchFamily="3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O apagão no estado do Amapá é considerado um dos maiores blackouts do Brasil desde o Apagão de 1999, que atingiu parte do país. 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96DC2EDE-C93F-0AB7-B721-4729F639B15A}"/>
              </a:ext>
            </a:extLst>
          </p:cNvPr>
          <p:cNvGrpSpPr/>
          <p:nvPr/>
        </p:nvGrpSpPr>
        <p:grpSpPr>
          <a:xfrm>
            <a:off x="217791" y="1212480"/>
            <a:ext cx="3503208" cy="3325801"/>
            <a:chOff x="217791" y="1212480"/>
            <a:chExt cx="3503208" cy="3325801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3C9C37B4-AAF1-69E4-ABC4-81EE29B6AEB9}"/>
                </a:ext>
              </a:extLst>
            </p:cNvPr>
            <p:cNvSpPr/>
            <p:nvPr/>
          </p:nvSpPr>
          <p:spPr>
            <a:xfrm>
              <a:off x="324407" y="1212480"/>
              <a:ext cx="3396592" cy="321529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pt-BR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id="{0EBC1F56-F443-A6FF-FD17-8DB4A63BA3FD}"/>
                </a:ext>
              </a:extLst>
            </p:cNvPr>
            <p:cNvGrpSpPr/>
            <p:nvPr/>
          </p:nvGrpSpPr>
          <p:grpSpPr>
            <a:xfrm>
              <a:off x="217791" y="1307418"/>
              <a:ext cx="3404099" cy="3230863"/>
              <a:chOff x="-377139" y="1181995"/>
              <a:chExt cx="3653733" cy="3533609"/>
            </a:xfrm>
          </p:grpSpPr>
          <p:pic>
            <p:nvPicPr>
              <p:cNvPr id="42" name="Picture 2" descr="Transformador que sofreu incêndio em subestação do Amapá — Foto: Arquivo Pessoal">
                <a:extLst>
                  <a:ext uri="{FF2B5EF4-FFF2-40B4-BE49-F238E27FC236}">
                    <a16:creationId xmlns:a16="http://schemas.microsoft.com/office/drawing/2014/main" id="{F6AFD7A7-8C98-6488-E882-C5596CA685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33123" y="2074006"/>
                <a:ext cx="3609717" cy="2641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Imagem 42">
                <a:extLst>
                  <a:ext uri="{FF2B5EF4-FFF2-40B4-BE49-F238E27FC236}">
                    <a16:creationId xmlns:a16="http://schemas.microsoft.com/office/drawing/2014/main" id="{6BCF934E-E01C-4D35-9046-2ED431C9970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7012" t="14782" r="6250" b="30725"/>
              <a:stretch/>
            </p:blipFill>
            <p:spPr>
              <a:xfrm>
                <a:off x="-377139" y="1181995"/>
                <a:ext cx="3653732" cy="1291169"/>
              </a:xfrm>
              <a:prstGeom prst="rect">
                <a:avLst/>
              </a:prstGeom>
            </p:spPr>
          </p:pic>
        </p:grpSp>
      </p:grpSp>
      <p:sp>
        <p:nvSpPr>
          <p:cNvPr id="2" name="Rectangle 49">
            <a:extLst>
              <a:ext uri="{FF2B5EF4-FFF2-40B4-BE49-F238E27FC236}">
                <a16:creationId xmlns:a16="http://schemas.microsoft.com/office/drawing/2014/main" id="{250F3B71-8391-0755-E54F-D23D409FC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071" y="741333"/>
            <a:ext cx="8271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2020</a:t>
            </a:r>
            <a:endParaRPr kumimoji="0" lang="ru-RU" altLang="ru-RU" sz="28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96574F93-0D06-56E1-603E-4B7CD7785087}"/>
              </a:ext>
            </a:extLst>
          </p:cNvPr>
          <p:cNvCxnSpPr>
            <a:cxnSpLocks/>
          </p:cNvCxnSpPr>
          <p:nvPr/>
        </p:nvCxnSpPr>
        <p:spPr>
          <a:xfrm>
            <a:off x="-19241" y="979121"/>
            <a:ext cx="237032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D1DA0155-8E7C-1C7F-7423-E14DE6BA74D1}"/>
              </a:ext>
            </a:extLst>
          </p:cNvPr>
          <p:cNvSpPr txBox="1"/>
          <p:nvPr/>
        </p:nvSpPr>
        <p:spPr>
          <a:xfrm>
            <a:off x="4067986" y="1212480"/>
            <a:ext cx="7885167" cy="95410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Nas condições atuais,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todas as Distribuidoras de energia pagam pelas despesa da Transmissão do SIN – Sistema Interligado Nacional do Brasil todo e não apenas das Instalações localizadas nas suas concessões</a:t>
            </a: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, no conceito de um sistema único que todos usufruem igual da rede do Brasil e pagam uma parte do sistema todo.</a:t>
            </a: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  <a:sym typeface="Arial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CAF458D-B042-78A8-9492-601018BA54F3}"/>
              </a:ext>
            </a:extLst>
          </p:cNvPr>
          <p:cNvSpPr txBox="1"/>
          <p:nvPr/>
        </p:nvSpPr>
        <p:spPr>
          <a:xfrm>
            <a:off x="146671" y="5149456"/>
            <a:ext cx="347521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100" b="0" i="0">
                <a:solidFill>
                  <a:srgbClr val="4D5156"/>
                </a:solidFill>
                <a:effectLst/>
                <a:latin typeface="arial" panose="020B0604020202020204" pitchFamily="3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Ficou caracterizado a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fragilidade </a:t>
            </a: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do Sistema de Transmissão que atende o Amapá.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E1F614C-36E9-4631-8EBB-0867A86345ED}"/>
              </a:ext>
            </a:extLst>
          </p:cNvPr>
          <p:cNvSpPr txBox="1"/>
          <p:nvPr/>
        </p:nvSpPr>
        <p:spPr>
          <a:xfrm>
            <a:off x="146671" y="5933778"/>
            <a:ext cx="34752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 defTabSz="1072621" eaLnBrk="1" fontAlgn="auto" latinLnBrk="0" hangingPunct="1">
              <a:buClrTx/>
              <a:buSzTx/>
              <a:buFontTx/>
              <a:buNone/>
              <a:tabLst/>
              <a:defRPr kumimoji="0" sz="1100" kern="1200" spc="0" normalizeH="0" baseline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just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A 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solução definitiva 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deve ocorrer apenas em 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2025 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com a entrada em operação da SE Macapá II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F276CFB1-FB3E-0D5C-D998-653B83CBE6B7}"/>
              </a:ext>
            </a:extLst>
          </p:cNvPr>
          <p:cNvCxnSpPr>
            <a:cxnSpLocks/>
          </p:cNvCxnSpPr>
          <p:nvPr/>
        </p:nvCxnSpPr>
        <p:spPr>
          <a:xfrm>
            <a:off x="146671" y="5179936"/>
            <a:ext cx="0" cy="64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EA420CB9-F2CD-F741-0A94-94C59603AD96}"/>
              </a:ext>
            </a:extLst>
          </p:cNvPr>
          <p:cNvCxnSpPr>
            <a:cxnSpLocks/>
          </p:cNvCxnSpPr>
          <p:nvPr/>
        </p:nvCxnSpPr>
        <p:spPr>
          <a:xfrm>
            <a:off x="146671" y="5931776"/>
            <a:ext cx="0" cy="64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C19B3F0-215A-0E58-BEB1-F1A27B9E4ACE}"/>
              </a:ext>
            </a:extLst>
          </p:cNvPr>
          <p:cNvSpPr txBox="1"/>
          <p:nvPr/>
        </p:nvSpPr>
        <p:spPr>
          <a:xfrm>
            <a:off x="4089041" y="2219962"/>
            <a:ext cx="38102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just" defTabSz="1072621" eaLnBrk="1" fontAlgn="auto" latinLnBrk="0" hangingPunct="1">
              <a:buClrTx/>
              <a:buSzTx/>
              <a:buFontTx/>
              <a:buNone/>
              <a:tabLst/>
              <a:defRPr kumimoji="0" kern="1200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171450" marR="0" lvl="0" indent="-171450" algn="just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Não é justo os consumidores do Amapá pagarem pelo sistema de Transmissão do SIN (Brasil),  se estes não são integralmente beneficiados pelo referido sistema.</a:t>
            </a:r>
          </a:p>
          <a:p>
            <a:pPr marL="171450" marR="0" lvl="0" indent="-171450" algn="just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  <a:sym typeface="Arial"/>
            </a:endParaRPr>
          </a:p>
          <a:p>
            <a:pPr marL="171450" marR="0" lvl="0" indent="-171450" algn="just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Pelo menos não até 2025, quando as instalações do leilão entrarem em operação.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50B49EF-57BE-B986-B528-E3C111E4B6BC}"/>
              </a:ext>
            </a:extLst>
          </p:cNvPr>
          <p:cNvSpPr txBox="1"/>
          <p:nvPr/>
        </p:nvSpPr>
        <p:spPr>
          <a:xfrm>
            <a:off x="7998445" y="2219962"/>
            <a:ext cx="39347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171450" indent="-171450" algn="just" defTabSz="1072621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 kumimoji="0" sz="1200" kern="1200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171450" marR="0" lvl="0" indent="-171450" algn="just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A própria EPE apontou a situação irregular no sistema do Amapá.</a:t>
            </a:r>
          </a:p>
          <a:p>
            <a:pPr marL="171450" marR="0" lvl="0" indent="-171450" algn="just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  <a:sym typeface="Arial"/>
            </a:endParaRPr>
          </a:p>
          <a:p>
            <a:pPr marL="171450" marR="0" lvl="0" indent="-171450" algn="just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É evidente a diferença entre o benefício que o SIN traz para as outras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UFs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 em comparação com o Amapá. 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CC9487A6-8DEB-B831-A8D8-7FDC50BE001D}"/>
              </a:ext>
            </a:extLst>
          </p:cNvPr>
          <p:cNvSpPr txBox="1"/>
          <p:nvPr/>
        </p:nvSpPr>
        <p:spPr>
          <a:xfrm>
            <a:off x="4067986" y="4457467"/>
            <a:ext cx="7885167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800" b="1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marL="0" marR="0" lvl="0" indent="0" algn="ctr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Isenção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 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dos custos de transporte de energia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 proveniente do Sistema Interligado Nacional para os consumidores do estado do Amapá em função da 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insegurança de fornecimento de energia oriundo da rede básica 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até a entrada em operação comercial da subestação de transmissão Macapá III – 2025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533CE3E0-4277-6533-C63F-7F97BB80B974}"/>
              </a:ext>
            </a:extLst>
          </p:cNvPr>
          <p:cNvSpPr txBox="1"/>
          <p:nvPr/>
        </p:nvSpPr>
        <p:spPr>
          <a:xfrm>
            <a:off x="4030311" y="4183401"/>
            <a:ext cx="12681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Proposta</a:t>
            </a:r>
            <a:endParaRPr kumimoji="0" lang="pt-BR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61955E6C-37C9-B3B5-535B-0452FCC06FDB}"/>
              </a:ext>
            </a:extLst>
          </p:cNvPr>
          <p:cNvSpPr txBox="1"/>
          <p:nvPr/>
        </p:nvSpPr>
        <p:spPr>
          <a:xfrm>
            <a:off x="6513701" y="5372587"/>
            <a:ext cx="1841038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just" defTabSz="1072621" eaLnBrk="1" fontAlgn="auto" latinLnBrk="0" hangingPunct="1">
              <a:buClrTx/>
              <a:buSzTx/>
              <a:buFontTx/>
              <a:buNone/>
              <a:tabLst/>
              <a:defRPr kumimoji="0" sz="1200" kern="1200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Impacto no Processo Tarifário de 2023</a:t>
            </a:r>
          </a:p>
          <a:p>
            <a:pPr marL="0" marR="0" lvl="0" indent="0" algn="ctr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  <a:sym typeface="Arial"/>
            </a:endParaRPr>
          </a:p>
          <a:p>
            <a:pPr marL="0" marR="0" lvl="0" indent="0" algn="ctr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- 7 pp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2A68C876-8227-2E11-DF8C-3351C044F377}"/>
              </a:ext>
            </a:extLst>
          </p:cNvPr>
          <p:cNvSpPr txBox="1"/>
          <p:nvPr/>
        </p:nvSpPr>
        <p:spPr>
          <a:xfrm>
            <a:off x="4104106" y="5276885"/>
            <a:ext cx="2269593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171450" indent="-171450" algn="just" defTabSz="1072621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 kumimoji="0" kern="1200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just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Retorno escalonado das despesas, ao longo de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5 anos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, para evitar impacto tarifário acentuado uma vez que as instalações entrem em operação comercial</a:t>
            </a:r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16E9D4C3-9AAD-D638-6781-997B3E692121}"/>
              </a:ext>
            </a:extLst>
          </p:cNvPr>
          <p:cNvCxnSpPr>
            <a:cxnSpLocks/>
          </p:cNvCxnSpPr>
          <p:nvPr/>
        </p:nvCxnSpPr>
        <p:spPr>
          <a:xfrm flipV="1">
            <a:off x="4059053" y="4091961"/>
            <a:ext cx="7903032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854516E6-9110-A26C-6B4D-47E309B326FA}"/>
              </a:ext>
            </a:extLst>
          </p:cNvPr>
          <p:cNvSpPr txBox="1"/>
          <p:nvPr/>
        </p:nvSpPr>
        <p:spPr>
          <a:xfrm>
            <a:off x="8651843" y="6142028"/>
            <a:ext cx="3310242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800" b="1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marL="0" marR="0" lvl="0" indent="0" algn="ctr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Proposta de emenda à Lei 14.146</a:t>
            </a:r>
            <a:endParaRPr kumimoji="0" lang="pt-BR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  <a:sym typeface="Arial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D973AC64-F344-61C4-B2E8-B7922388679B}"/>
              </a:ext>
            </a:extLst>
          </p:cNvPr>
          <p:cNvSpPr txBox="1"/>
          <p:nvPr/>
        </p:nvSpPr>
        <p:spPr>
          <a:xfrm>
            <a:off x="8651844" y="5372587"/>
            <a:ext cx="3310241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Viabilização do Recurso</a:t>
            </a:r>
          </a:p>
        </p:txBody>
      </p: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D6F1A7CF-BB99-92A4-D2A6-55E8C0801350}"/>
              </a:ext>
            </a:extLst>
          </p:cNvPr>
          <p:cNvCxnSpPr>
            <a:cxnSpLocks/>
          </p:cNvCxnSpPr>
          <p:nvPr/>
        </p:nvCxnSpPr>
        <p:spPr>
          <a:xfrm>
            <a:off x="4095555" y="5355050"/>
            <a:ext cx="0" cy="1044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Gráfico 32" descr="Martelo com preenchimento sólido">
            <a:extLst>
              <a:ext uri="{FF2B5EF4-FFF2-40B4-BE49-F238E27FC236}">
                <a16:creationId xmlns:a16="http://schemas.microsoft.com/office/drawing/2014/main" id="{C374B979-5036-84C5-9A34-49C34F0F14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82628" y="5657793"/>
            <a:ext cx="448671" cy="448671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BC3AE62-FB58-DC54-F27D-C82A94C5E0C1}"/>
              </a:ext>
            </a:extLst>
          </p:cNvPr>
          <p:cNvSpPr txBox="1"/>
          <p:nvPr/>
        </p:nvSpPr>
        <p:spPr>
          <a:xfrm>
            <a:off x="8249716" y="3717486"/>
            <a:ext cx="3665823" cy="30777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800" b="1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marL="0" marR="0" lvl="0" indent="0" algn="ctr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R$ 51 MM</a:t>
            </a:r>
            <a:endParaRPr kumimoji="0" lang="pt-BR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71879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Flux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w" id="{4DF0696B-6E62-4E6D-A275-E136152EA1A0}" vid="{875FBB06-0321-4DB5-8DC6-2AB013247285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3314</TotalTime>
  <Words>2054</Words>
  <Application>Microsoft Office PowerPoint</Application>
  <PresentationFormat>Widescreen</PresentationFormat>
  <Paragraphs>292</Paragraphs>
  <Slides>15</Slides>
  <Notes>4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5" baseType="lpstr">
      <vt:lpstr>Arial</vt:lpstr>
      <vt:lpstr>Bahnschrift</vt:lpstr>
      <vt:lpstr>Calibri</vt:lpstr>
      <vt:lpstr>Calibri Light</vt:lpstr>
      <vt:lpstr>Open Sans</vt:lpstr>
      <vt:lpstr>Poppins</vt:lpstr>
      <vt:lpstr>Segoe UI</vt:lpstr>
      <vt:lpstr>Wingdings</vt:lpstr>
      <vt:lpstr>Fluxo</vt:lpstr>
      <vt:lpstr>Slide do think-cell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Bruna Milhomem</dc:creator>
  <cp:lastModifiedBy>Cristiano Logrado</cp:lastModifiedBy>
  <cp:revision>69</cp:revision>
  <cp:lastPrinted>2023-11-06T18:09:23Z</cp:lastPrinted>
  <dcterms:created xsi:type="dcterms:W3CDTF">2022-08-19T11:34:02Z</dcterms:created>
  <dcterms:modified xsi:type="dcterms:W3CDTF">2023-11-07T11:11:29Z</dcterms:modified>
</cp:coreProperties>
</file>