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CB"/>
          </a:solidFill>
        </a:fill>
      </a:tcStyle>
    </a:wholeTbl>
    <a:band2H>
      <a:tcTxStyle/>
      <a:tcStyle>
        <a:tcBdr/>
        <a:fill>
          <a:solidFill>
            <a:srgbClr val="E6EB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5E6CB"/>
          </a:solidFill>
        </a:fill>
      </a:tcStyle>
    </a:wholeTbl>
    <a:band2H>
      <a:tcTxStyle/>
      <a:tcStyle>
        <a:tcBdr/>
        <a:fill>
          <a:solidFill>
            <a:srgbClr val="FAF3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BD8D0"/>
          </a:solidFill>
        </a:fill>
      </a:tcStyle>
    </a:wholeTbl>
    <a:band2H>
      <a:tcTxStyle/>
      <a:tcStyle>
        <a:tcBdr/>
        <a:fill>
          <a:solidFill>
            <a:srgbClr val="EEED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Shape 18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958191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1143000" y="1122362"/>
            <a:ext cx="6858000" cy="2387601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143000" y="3602037"/>
            <a:ext cx="6858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800"/>
            </a:lvl1pPr>
            <a:lvl2pPr marL="0" indent="0" algn="ctr">
              <a:buSzTx/>
              <a:buFontTx/>
              <a:buNone/>
              <a:defRPr sz="1800"/>
            </a:lvl2pPr>
            <a:lvl3pPr marL="0" indent="0" algn="ctr">
              <a:buSzTx/>
              <a:buFontTx/>
              <a:buNone/>
              <a:defRPr sz="1800"/>
            </a:lvl3pPr>
            <a:lvl4pPr marL="0" indent="0" algn="ctr">
              <a:buSzTx/>
              <a:buFontTx/>
              <a:buNone/>
              <a:defRPr sz="1800"/>
            </a:lvl4pPr>
            <a:lvl5pPr marL="0" indent="0" algn="ctr">
              <a:buSzTx/>
              <a:buFontTx/>
              <a:buNone/>
              <a:defRPr sz="18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93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9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o do Título"/>
          <p:cNvSpPr txBox="1">
            <a:spLocks noGrp="1"/>
          </p:cNvSpPr>
          <p:nvPr>
            <p:ph type="title"/>
          </p:nvPr>
        </p:nvSpPr>
        <p:spPr>
          <a:xfrm>
            <a:off x="685354" y="2130848"/>
            <a:ext cx="7773293" cy="1470051"/>
          </a:xfrm>
          <a:prstGeom prst="rect">
            <a:avLst/>
          </a:prstGeom>
        </p:spPr>
        <p:txBody>
          <a:bodyPr lIns="35716" tIns="35716" rIns="35716" bIns="35716"/>
          <a:lstStyle>
            <a:lvl1pPr algn="ctr" defTabSz="914400">
              <a:lnSpc>
                <a:spcPct val="100000"/>
              </a:lnSpc>
              <a:defRPr sz="56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0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371824" y="3886646"/>
            <a:ext cx="6400354" cy="1752453"/>
          </a:xfrm>
          <a:prstGeom prst="rect">
            <a:avLst/>
          </a:prstGeom>
        </p:spPr>
        <p:txBody>
          <a:bodyPr lIns="35716" tIns="35716" rIns="35716" bIns="35716" anchor="ctr"/>
          <a:lstStyle>
            <a:lvl1pPr marL="0" indent="0" algn="ctr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27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27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27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27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27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03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1925" y="6249001"/>
            <a:ext cx="231276" cy="2146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o do Título"/>
          <p:cNvSpPr txBox="1">
            <a:spLocks noGrp="1"/>
          </p:cNvSpPr>
          <p:nvPr>
            <p:ph type="title"/>
          </p:nvPr>
        </p:nvSpPr>
        <p:spPr>
          <a:xfrm>
            <a:off x="892969" y="178594"/>
            <a:ext cx="7358065" cy="1714501"/>
          </a:xfrm>
          <a:prstGeom prst="rect">
            <a:avLst/>
          </a:prstGeom>
        </p:spPr>
        <p:txBody>
          <a:bodyPr lIns="35716" tIns="35716" rIns="35716" bIns="35716"/>
          <a:lstStyle>
            <a:lvl1pPr algn="ctr" defTabSz="914400">
              <a:lnSpc>
                <a:spcPct val="100000"/>
              </a:lnSpc>
              <a:defRPr sz="56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11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892969" y="1946672"/>
            <a:ext cx="7358065" cy="4018361"/>
          </a:xfrm>
          <a:prstGeom prst="rect">
            <a:avLst/>
          </a:prstGeom>
        </p:spPr>
        <p:txBody>
          <a:bodyPr lIns="35716" tIns="35716" rIns="35716" bIns="35716" anchor="ctr"/>
          <a:lstStyle>
            <a:lvl1pPr marL="267881" indent="-267881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7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500045" indent="-267881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7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767924" indent="-267880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7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035807" indent="-267881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7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1303686" indent="-267881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7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12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1925" y="6249001"/>
            <a:ext cx="231276" cy="2146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o do Título"/>
          <p:cNvSpPr txBox="1">
            <a:spLocks noGrp="1"/>
          </p:cNvSpPr>
          <p:nvPr>
            <p:ph type="title"/>
          </p:nvPr>
        </p:nvSpPr>
        <p:spPr>
          <a:xfrm>
            <a:off x="722189" y="4406801"/>
            <a:ext cx="7772176" cy="1361779"/>
          </a:xfrm>
          <a:prstGeom prst="rect">
            <a:avLst/>
          </a:prstGeom>
        </p:spPr>
        <p:txBody>
          <a:bodyPr lIns="35716" tIns="35716" rIns="35716" bIns="35716" anchor="t"/>
          <a:lstStyle>
            <a:lvl1pPr defTabSz="914400">
              <a:lnSpc>
                <a:spcPct val="100000"/>
              </a:lnSpc>
              <a:defRPr sz="2800" cap="all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2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722189" y="2906613"/>
            <a:ext cx="7772176" cy="1500190"/>
          </a:xfrm>
          <a:prstGeom prst="rect">
            <a:avLst/>
          </a:prstGeom>
        </p:spPr>
        <p:txBody>
          <a:bodyPr lIns="35716" tIns="35716" rIns="35716" bIns="35716" anchor="b"/>
          <a:lstStyle>
            <a:lvl1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4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4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4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4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4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2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1925" y="6249001"/>
            <a:ext cx="231276" cy="2146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o do Título"/>
          <p:cNvSpPr txBox="1">
            <a:spLocks noGrp="1"/>
          </p:cNvSpPr>
          <p:nvPr>
            <p:ph type="title"/>
          </p:nvPr>
        </p:nvSpPr>
        <p:spPr>
          <a:xfrm>
            <a:off x="892969" y="178594"/>
            <a:ext cx="7358065" cy="1714501"/>
          </a:xfrm>
          <a:prstGeom prst="rect">
            <a:avLst/>
          </a:prstGeom>
        </p:spPr>
        <p:txBody>
          <a:bodyPr lIns="35716" tIns="35716" rIns="35716" bIns="35716"/>
          <a:lstStyle>
            <a:lvl1pPr algn="ctr" defTabSz="914400">
              <a:lnSpc>
                <a:spcPct val="100000"/>
              </a:lnSpc>
              <a:defRPr sz="56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29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892969" y="1946672"/>
            <a:ext cx="3625454" cy="4018361"/>
          </a:xfrm>
          <a:prstGeom prst="rect">
            <a:avLst/>
          </a:prstGeom>
        </p:spPr>
        <p:txBody>
          <a:bodyPr lIns="35716" tIns="35716" rIns="35716" bIns="35716" anchor="ctr"/>
          <a:lstStyle>
            <a:lvl1pPr marL="267879" indent="-267879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0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547317" indent="-315153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0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882731" indent="-382687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0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180049" indent="-412124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0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1447930" indent="-412124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0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1925" y="6249001"/>
            <a:ext cx="231276" cy="2146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o do Título"/>
          <p:cNvSpPr txBox="1">
            <a:spLocks noGrp="1"/>
          </p:cNvSpPr>
          <p:nvPr>
            <p:ph type="title"/>
          </p:nvPr>
        </p:nvSpPr>
        <p:spPr>
          <a:xfrm>
            <a:off x="457647" y="274588"/>
            <a:ext cx="8228708" cy="1143001"/>
          </a:xfrm>
          <a:prstGeom prst="rect">
            <a:avLst/>
          </a:prstGeom>
        </p:spPr>
        <p:txBody>
          <a:bodyPr lIns="35716" tIns="35716" rIns="35716" bIns="35716"/>
          <a:lstStyle>
            <a:lvl1pPr algn="ctr" defTabSz="914400">
              <a:lnSpc>
                <a:spcPct val="100000"/>
              </a:lnSpc>
              <a:defRPr sz="56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38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457647" y="1534791"/>
            <a:ext cx="4039569" cy="639590"/>
          </a:xfrm>
          <a:prstGeom prst="rect">
            <a:avLst/>
          </a:prstGeom>
        </p:spPr>
        <p:txBody>
          <a:bodyPr lIns="35716" tIns="35716" rIns="35716" bIns="35716" anchor="b"/>
          <a:lstStyle>
            <a:lvl1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7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7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7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7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7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44554" y="1534791"/>
            <a:ext cx="4041801" cy="639591"/>
          </a:xfrm>
          <a:prstGeom prst="rect">
            <a:avLst/>
          </a:prstGeom>
        </p:spPr>
        <p:txBody>
          <a:bodyPr lIns="35716" tIns="35716" rIns="35716" bIns="35716" anchor="b"/>
          <a:lstStyle/>
          <a:p>
            <a:endParaRPr/>
          </a:p>
        </p:txBody>
      </p:sp>
      <p:sp>
        <p:nvSpPr>
          <p:cNvPr id="140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1925" y="6249001"/>
            <a:ext cx="231276" cy="2146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o do Título"/>
          <p:cNvSpPr txBox="1">
            <a:spLocks noGrp="1"/>
          </p:cNvSpPr>
          <p:nvPr>
            <p:ph type="title"/>
          </p:nvPr>
        </p:nvSpPr>
        <p:spPr>
          <a:xfrm>
            <a:off x="892969" y="178594"/>
            <a:ext cx="7358065" cy="1714501"/>
          </a:xfrm>
          <a:prstGeom prst="rect">
            <a:avLst/>
          </a:prstGeom>
        </p:spPr>
        <p:txBody>
          <a:bodyPr lIns="35716" tIns="35716" rIns="35716" bIns="35716"/>
          <a:lstStyle>
            <a:lvl1pPr algn="ctr" defTabSz="914400">
              <a:lnSpc>
                <a:spcPct val="100000"/>
              </a:lnSpc>
              <a:defRPr sz="56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48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1925" y="6249001"/>
            <a:ext cx="231276" cy="2146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1925" y="6249001"/>
            <a:ext cx="231276" cy="2146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o do Título"/>
          <p:cNvSpPr txBox="1">
            <a:spLocks noGrp="1"/>
          </p:cNvSpPr>
          <p:nvPr>
            <p:ph type="title"/>
          </p:nvPr>
        </p:nvSpPr>
        <p:spPr>
          <a:xfrm>
            <a:off x="457647" y="273473"/>
            <a:ext cx="3008191" cy="1161976"/>
          </a:xfrm>
          <a:prstGeom prst="rect">
            <a:avLst/>
          </a:prstGeom>
        </p:spPr>
        <p:txBody>
          <a:bodyPr lIns="35716" tIns="35716" rIns="35716" bIns="35716" anchor="b"/>
          <a:lstStyle>
            <a:lvl1pPr defTabSz="914400">
              <a:lnSpc>
                <a:spcPct val="100000"/>
              </a:lnSpc>
              <a:defRPr sz="1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6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575224" y="273471"/>
            <a:ext cx="5111130" cy="5852296"/>
          </a:xfrm>
          <a:prstGeom prst="rect">
            <a:avLst/>
          </a:prstGeom>
        </p:spPr>
        <p:txBody>
          <a:bodyPr lIns="35716" tIns="35716" rIns="35716" bIns="35716" anchor="ctr"/>
          <a:lstStyle>
            <a:lvl1pPr marL="267881" indent="-267881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526833" indent="-294669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846714" indent="-346669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188881" indent="-420955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1456761" indent="-420955" defTabSz="914400">
              <a:lnSpc>
                <a:spcPct val="100000"/>
              </a:lnSpc>
              <a:spcBef>
                <a:spcPts val="2900"/>
              </a:spcBef>
              <a:buClr>
                <a:srgbClr val="000000"/>
              </a:buClr>
              <a:buFont typeface="Helvetica Light"/>
              <a:defRPr sz="22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64" name="Text Placeholder 3"/>
          <p:cNvSpPr>
            <a:spLocks noGrp="1"/>
          </p:cNvSpPr>
          <p:nvPr>
            <p:ph type="body" sz="half" idx="13"/>
          </p:nvPr>
        </p:nvSpPr>
        <p:spPr>
          <a:xfrm>
            <a:off x="457645" y="1435447"/>
            <a:ext cx="3008192" cy="4690321"/>
          </a:xfrm>
          <a:prstGeom prst="rect">
            <a:avLst/>
          </a:prstGeom>
        </p:spPr>
        <p:txBody>
          <a:bodyPr lIns="35716" tIns="35716" rIns="35716" bIns="35716" anchor="ctr"/>
          <a:lstStyle/>
          <a:p>
            <a:endParaRPr/>
          </a:p>
        </p:txBody>
      </p:sp>
      <p:sp>
        <p:nvSpPr>
          <p:cNvPr id="16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1925" y="6249001"/>
            <a:ext cx="231276" cy="2146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o do Título"/>
          <p:cNvSpPr txBox="1">
            <a:spLocks noGrp="1"/>
          </p:cNvSpPr>
          <p:nvPr>
            <p:ph type="title"/>
          </p:nvPr>
        </p:nvSpPr>
        <p:spPr>
          <a:xfrm>
            <a:off x="1792633" y="4800824"/>
            <a:ext cx="5486181" cy="567036"/>
          </a:xfrm>
          <a:prstGeom prst="rect">
            <a:avLst/>
          </a:prstGeom>
        </p:spPr>
        <p:txBody>
          <a:bodyPr lIns="35716" tIns="35716" rIns="35716" bIns="35716" anchor="b"/>
          <a:lstStyle>
            <a:lvl1pPr defTabSz="914400">
              <a:lnSpc>
                <a:spcPct val="100000"/>
              </a:lnSpc>
              <a:defRPr sz="1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7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792633" y="612798"/>
            <a:ext cx="5486181" cy="411435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74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792633" y="5367859"/>
            <a:ext cx="5486181" cy="804790"/>
          </a:xfrm>
          <a:prstGeom prst="rect">
            <a:avLst/>
          </a:prstGeom>
        </p:spPr>
        <p:txBody>
          <a:bodyPr lIns="35716" tIns="35716" rIns="35716" bIns="35716" anchor="ctr"/>
          <a:lstStyle>
            <a:lvl1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defTabSz="914400">
              <a:lnSpc>
                <a:spcPct val="100000"/>
              </a:lnSpc>
              <a:spcBef>
                <a:spcPts val="2900"/>
              </a:spcBef>
              <a:buSzTx/>
              <a:buFont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7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1925" y="6249001"/>
            <a:ext cx="231276" cy="2146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1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o Título"/>
          <p:cNvSpPr txBox="1">
            <a:spLocks noGrp="1"/>
          </p:cNvSpPr>
          <p:nvPr>
            <p:ph type="title"/>
          </p:nvPr>
        </p:nvSpPr>
        <p:spPr>
          <a:xfrm>
            <a:off x="623887" y="1709739"/>
            <a:ext cx="7886701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Texto do Título</a:t>
            </a:r>
          </a:p>
        </p:txBody>
      </p:sp>
      <p:sp>
        <p:nvSpPr>
          <p:cNvPr id="3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623887" y="4589464"/>
            <a:ext cx="7886701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18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18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18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1800">
                <a:solidFill>
                  <a:srgbClr val="888888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9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o Título"/>
          <p:cNvSpPr txBox="1">
            <a:spLocks noGrp="1"/>
          </p:cNvSpPr>
          <p:nvPr>
            <p:ph type="title"/>
          </p:nvPr>
        </p:nvSpPr>
        <p:spPr>
          <a:xfrm>
            <a:off x="629841" y="365125"/>
            <a:ext cx="7886701" cy="1325564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8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629841" y="1681163"/>
            <a:ext cx="3868342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800" b="1"/>
            </a:lvl1pPr>
            <a:lvl2pPr marL="0" indent="0">
              <a:buSzTx/>
              <a:buFontTx/>
              <a:buNone/>
              <a:defRPr sz="1800" b="1"/>
            </a:lvl2pPr>
            <a:lvl3pPr marL="0" indent="0">
              <a:buSzTx/>
              <a:buFontTx/>
              <a:buNone/>
              <a:defRPr sz="1800" b="1"/>
            </a:lvl3pPr>
            <a:lvl4pPr marL="0" indent="0">
              <a:buSzTx/>
              <a:buFontTx/>
              <a:buNone/>
              <a:defRPr sz="1800" b="1"/>
            </a:lvl4pPr>
            <a:lvl5pPr marL="0" indent="0">
              <a:buSzTx/>
              <a:buFontTx/>
              <a:buNone/>
              <a:defRPr sz="1800" b="1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9" name="Espaço Reservado para Texto 4"/>
          <p:cNvSpPr>
            <a:spLocks noGrp="1"/>
          </p:cNvSpPr>
          <p:nvPr>
            <p:ph type="body" sz="quarter" idx="13"/>
          </p:nvPr>
        </p:nvSpPr>
        <p:spPr>
          <a:xfrm>
            <a:off x="4629148" y="1681163"/>
            <a:ext cx="3887394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o do Título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Texto do Título</a:t>
            </a:r>
          </a:p>
        </p:txBody>
      </p:sp>
      <p:sp>
        <p:nvSpPr>
          <p:cNvPr id="73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2" cy="487362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538842" indent="-195942">
              <a:defRPr sz="2400"/>
            </a:lvl2pPr>
            <a:lvl3pPr marL="914400" indent="-228600">
              <a:defRPr sz="2400"/>
            </a:lvl3pPr>
            <a:lvl4pPr marL="1303019" indent="-274319">
              <a:defRPr sz="2400"/>
            </a:lvl4pPr>
            <a:lvl5pPr marL="1645920" indent="-274319">
              <a:defRPr sz="2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4" name="Espaço Reservado para Texto 3"/>
          <p:cNvSpPr>
            <a:spLocks noGrp="1"/>
          </p:cNvSpPr>
          <p:nvPr>
            <p:ph type="body" sz="quarter" idx="13"/>
          </p:nvPr>
        </p:nvSpPr>
        <p:spPr>
          <a:xfrm>
            <a:off x="629839" y="2057400"/>
            <a:ext cx="2949182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o do Título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Texto do Título</a:t>
            </a:r>
          </a:p>
        </p:txBody>
      </p:sp>
      <p:sp>
        <p:nvSpPr>
          <p:cNvPr id="83" name="Espaço Reservado para Imagem 2"/>
          <p:cNvSpPr>
            <a:spLocks noGrp="1"/>
          </p:cNvSpPr>
          <p:nvPr>
            <p:ph type="pic" sz="half" idx="13"/>
          </p:nvPr>
        </p:nvSpPr>
        <p:spPr>
          <a:xfrm>
            <a:off x="3887391" y="987425"/>
            <a:ext cx="4629152" cy="487362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00"/>
            </a:lvl1pPr>
            <a:lvl2pPr marL="0" indent="0">
              <a:buSzTx/>
              <a:buFontTx/>
              <a:buNone/>
              <a:defRPr sz="1200"/>
            </a:lvl2pPr>
            <a:lvl3pPr marL="0" indent="0">
              <a:buSzTx/>
              <a:buFontTx/>
              <a:buNone/>
              <a:defRPr sz="1200"/>
            </a:lvl3pPr>
            <a:lvl4pPr marL="0" indent="0">
              <a:buSzTx/>
              <a:buFontTx/>
              <a:buNone/>
              <a:defRPr sz="1200"/>
            </a:lvl4pPr>
            <a:lvl5pPr marL="0" indent="0">
              <a:buSzTx/>
              <a:buFontTx/>
              <a:buNone/>
              <a:defRPr sz="12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8284076" y="6431564"/>
            <a:ext cx="231275" cy="214700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ransition spd="med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1450" marR="0" indent="-17145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42925" marR="0" indent="-200025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925830" marR="0" indent="-24003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3056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648556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1991456" marR="0" indent="-276956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2334356" marR="0" indent="-276956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2677256" marR="0" indent="-276956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020156" marR="0" indent="-276956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1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mailto:antoniogeraldo@terra.com.br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ítulo 1"/>
          <p:cNvSpPr txBox="1">
            <a:spLocks noGrp="1"/>
          </p:cNvSpPr>
          <p:nvPr>
            <p:ph type="ctrTitle"/>
          </p:nvPr>
        </p:nvSpPr>
        <p:spPr>
          <a:xfrm>
            <a:off x="842794" y="1711231"/>
            <a:ext cx="7458407" cy="1444501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000"/>
              </a:spcBef>
              <a:defRPr sz="4000" b="1"/>
            </a:pPr>
            <a:r>
              <a:t>Combater o estigma</a:t>
            </a:r>
            <a:br/>
            <a:r>
              <a:t>é salvar vidas </a:t>
            </a:r>
          </a:p>
        </p:txBody>
      </p:sp>
      <p:sp>
        <p:nvSpPr>
          <p:cNvPr id="185" name="Subtítulo 9"/>
          <p:cNvSpPr txBox="1">
            <a:spLocks noGrp="1"/>
          </p:cNvSpPr>
          <p:nvPr>
            <p:ph type="subTitle" sz="quarter" idx="1"/>
          </p:nvPr>
        </p:nvSpPr>
        <p:spPr>
          <a:xfrm>
            <a:off x="2143283" y="3702268"/>
            <a:ext cx="4857427" cy="1105665"/>
          </a:xfrm>
          <a:prstGeom prst="rect">
            <a:avLst/>
          </a:prstGeom>
        </p:spPr>
        <p:txBody>
          <a:bodyPr anchor="ctr"/>
          <a:lstStyle/>
          <a:p>
            <a:pPr>
              <a:defRPr sz="2400" b="1"/>
            </a:pPr>
            <a:r>
              <a:t>Antônio Geraldo da Silva</a:t>
            </a:r>
          </a:p>
          <a:p>
            <a:r>
              <a:t>24 de setembro de 2019 | Barueri - SP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asset-1.jpeg" descr="asset-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7059" y="543854"/>
            <a:ext cx="7929880" cy="52865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Imagem 2" descr="Imagem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1999" y="909000"/>
            <a:ext cx="5040002" cy="5040001"/>
          </a:xfrm>
          <a:prstGeom prst="rect">
            <a:avLst/>
          </a:prstGeom>
          <a:ln w="12700">
            <a:miter lim="400000"/>
          </a:ln>
          <a:effectLst>
            <a:outerShdw blurRad="1905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Imagem 2" descr="Imagem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1999" y="909000"/>
            <a:ext cx="5040002" cy="5040001"/>
          </a:xfrm>
          <a:prstGeom prst="rect">
            <a:avLst/>
          </a:prstGeom>
          <a:ln w="12700">
            <a:miter lim="400000"/>
          </a:ln>
          <a:effectLst>
            <a:outerShdw blurRad="1905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agem 2" descr="Imagem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1999" y="909000"/>
            <a:ext cx="5040002" cy="5040001"/>
          </a:xfrm>
          <a:prstGeom prst="rect">
            <a:avLst/>
          </a:prstGeom>
          <a:ln w="12700">
            <a:miter lim="400000"/>
          </a:ln>
          <a:effectLst>
            <a:outerShdw blurRad="1905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CaixaDeTexto 27"/>
          <p:cNvSpPr txBox="1"/>
          <p:nvPr/>
        </p:nvSpPr>
        <p:spPr>
          <a:xfrm>
            <a:off x="597119" y="5771429"/>
            <a:ext cx="6106687" cy="341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Depressão e outros transtornos mentais comuns: estimativas globais de saúde. Genebra: Organização Mundial da Saúde; 2017. Licença: CC BY-NC-SA 3.0 IGO.</a:t>
            </a:r>
          </a:p>
        </p:txBody>
      </p:sp>
      <p:grpSp>
        <p:nvGrpSpPr>
          <p:cNvPr id="248" name="Agrupar 2"/>
          <p:cNvGrpSpPr/>
          <p:nvPr/>
        </p:nvGrpSpPr>
        <p:grpSpPr>
          <a:xfrm>
            <a:off x="1488687" y="1410918"/>
            <a:ext cx="6355873" cy="4318811"/>
            <a:chOff x="0" y="0"/>
            <a:chExt cx="6355872" cy="4318810"/>
          </a:xfrm>
        </p:grpSpPr>
        <p:grpSp>
          <p:nvGrpSpPr>
            <p:cNvPr id="244" name="Agrupar 1"/>
            <p:cNvGrpSpPr/>
            <p:nvPr/>
          </p:nvGrpSpPr>
          <p:grpSpPr>
            <a:xfrm>
              <a:off x="0" y="0"/>
              <a:ext cx="6166627" cy="4318811"/>
              <a:chOff x="0" y="0"/>
              <a:chExt cx="6166625" cy="4318810"/>
            </a:xfrm>
          </p:grpSpPr>
          <p:pic>
            <p:nvPicPr>
              <p:cNvPr id="240" name="Espaço Reservado para Conteúdo 3" descr="Espaço Reservado para Conteúdo 3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rcRect l="1887" t="4173" r="3429" b="1776"/>
              <a:stretch>
                <a:fillRect/>
              </a:stretch>
            </p:blipFill>
            <p:spPr>
              <a:xfrm>
                <a:off x="0" y="226311"/>
                <a:ext cx="6166626" cy="40925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41" name="CaixaDeTexto 4"/>
              <p:cNvSpPr txBox="1"/>
              <p:nvPr/>
            </p:nvSpPr>
            <p:spPr>
              <a:xfrm>
                <a:off x="119395" y="-1"/>
                <a:ext cx="6047231" cy="541992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/>
              <a:p>
                <a:pPr algn="ctr">
                  <a:defRPr sz="1600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Prevalência de transtornos mentais comuns</a:t>
                </a:r>
                <a:br/>
                <a:r>
                  <a:t>(% por população nas regiões da OMS)</a:t>
                </a:r>
              </a:p>
            </p:txBody>
          </p:sp>
          <p:sp>
            <p:nvSpPr>
              <p:cNvPr id="242" name="CaixaDeTexto 6"/>
              <p:cNvSpPr txBox="1"/>
              <p:nvPr/>
            </p:nvSpPr>
            <p:spPr>
              <a:xfrm>
                <a:off x="392664" y="595760"/>
                <a:ext cx="1103588" cy="20241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defRPr sz="800">
                    <a:solidFill>
                      <a:srgbClr val="80808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Depressão</a:t>
                </a:r>
              </a:p>
            </p:txBody>
          </p:sp>
          <p:sp>
            <p:nvSpPr>
              <p:cNvPr id="243" name="CaixaDeTexto 14"/>
              <p:cNvSpPr txBox="1"/>
              <p:nvPr/>
            </p:nvSpPr>
            <p:spPr>
              <a:xfrm>
                <a:off x="1836365" y="590483"/>
                <a:ext cx="1415116" cy="20241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defRPr sz="800">
                    <a:solidFill>
                      <a:srgbClr val="80808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Transtornos ansiosos</a:t>
                </a:r>
              </a:p>
            </p:txBody>
          </p:sp>
        </p:grpSp>
        <p:sp>
          <p:nvSpPr>
            <p:cNvPr id="245" name="Retângulo 7"/>
            <p:cNvSpPr/>
            <p:nvPr/>
          </p:nvSpPr>
          <p:spPr>
            <a:xfrm>
              <a:off x="2592658" y="952887"/>
              <a:ext cx="892098" cy="2831216"/>
            </a:xfrm>
            <a:prstGeom prst="rect">
              <a:avLst/>
            </a:prstGeom>
            <a:noFill/>
            <a:ln w="28575" cap="flat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6" name="Conector de Seta Reta 11"/>
            <p:cNvSpPr/>
            <p:nvPr/>
          </p:nvSpPr>
          <p:spPr>
            <a:xfrm>
              <a:off x="3484755" y="1174715"/>
              <a:ext cx="880949" cy="1"/>
            </a:xfrm>
            <a:prstGeom prst="line">
              <a:avLst/>
            </a:prstGeom>
            <a:noFill/>
            <a:ln w="6350" cap="flat">
              <a:solidFill>
                <a:srgbClr val="C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47" name="CaixaDeTexto 13"/>
            <p:cNvSpPr txBox="1"/>
            <p:nvPr/>
          </p:nvSpPr>
          <p:spPr>
            <a:xfrm>
              <a:off x="4376852" y="1043910"/>
              <a:ext cx="1979021" cy="2392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 sz="1100" b="1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Região das Américas</a:t>
              </a:r>
            </a:p>
          </p:txBody>
        </p:sp>
      </p:grpSp>
      <p:sp>
        <p:nvSpPr>
          <p:cNvPr id="249" name="Título 1"/>
          <p:cNvSpPr txBox="1">
            <a:spLocks noGrp="1"/>
          </p:cNvSpPr>
          <p:nvPr>
            <p:ph type="title"/>
          </p:nvPr>
        </p:nvSpPr>
        <p:spPr>
          <a:xfrm>
            <a:off x="628650" y="195131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</a:lstStyle>
          <a:p>
            <a:r>
              <a:t>O impacto do estigma nos números latinoamericanos 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Brasil: ansiedade em números</a:t>
            </a:r>
          </a:p>
        </p:txBody>
      </p:sp>
      <p:graphicFrame>
        <p:nvGraphicFramePr>
          <p:cNvPr id="252" name="Tabela 4"/>
          <p:cNvGraphicFramePr/>
          <p:nvPr/>
        </p:nvGraphicFramePr>
        <p:xfrm>
          <a:off x="2051999" y="2445488"/>
          <a:ext cx="5040000" cy="1821793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906934"/>
                <a:gridCol w="1315119"/>
                <a:gridCol w="1817947"/>
              </a:tblGrid>
              <a:tr h="50734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latin typeface="Arial"/>
                          <a:ea typeface="Arial"/>
                          <a:cs typeface="Arial"/>
                        </a:rPr>
                        <a:t>País</a:t>
                      </a:r>
                    </a:p>
                  </a:txBody>
                  <a:tcPr marL="9525" marR="9525" marT="9525" marB="9525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latin typeface="Arial"/>
                          <a:ea typeface="Arial"/>
                          <a:cs typeface="Arial"/>
                        </a:rPr>
                        <a:t>Número de casos</a:t>
                      </a:r>
                    </a:p>
                  </a:txBody>
                  <a:tcPr marL="9525" marR="9525" marT="9525" marB="9525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latin typeface="Arial"/>
                          <a:ea typeface="Arial"/>
                          <a:cs typeface="Arial"/>
                        </a:rPr>
                        <a:t>% da
população</a:t>
                      </a:r>
                    </a:p>
                  </a:txBody>
                  <a:tcPr marL="9525" marR="9525" marT="9525" marB="9525" anchor="ctr" horzOverflow="overflow">
                    <a:solidFill>
                      <a:srgbClr val="FFC000"/>
                    </a:solidFill>
                  </a:tcPr>
                </a:tc>
              </a:tr>
              <a:tr h="2585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</a:rPr>
                        <a:t>Brasil</a:t>
                      </a:r>
                    </a:p>
                  </a:txBody>
                  <a:tcPr marL="9525" marR="9525" marT="9525" marB="9525" anchor="ctr" horzOverflow="overflow">
                    <a:solidFill>
                      <a:srgbClr val="FAE0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</a:rPr>
                        <a:t>18 657 943</a:t>
                      </a:r>
                    </a:p>
                  </a:txBody>
                  <a:tcPr marL="9525" marR="9525" marT="9525" marB="9525" anchor="ctr" horzOverflow="overflow">
                    <a:solidFill>
                      <a:srgbClr val="FAE0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</a:rPr>
                        <a:t>9,30%</a:t>
                      </a:r>
                    </a:p>
                  </a:txBody>
                  <a:tcPr marL="9525" marR="9525" marT="9525" marB="9525" anchor="ctr" horzOverflow="overflow">
                    <a:solidFill>
                      <a:srgbClr val="FAE0D1"/>
                    </a:solidFill>
                  </a:tcPr>
                </a:tc>
              </a:tr>
              <a:tr h="2585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Paraguai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483 755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7,60%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</a:tr>
              <a:tr h="2585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Chile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1 100 584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6,50%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</a:tr>
              <a:tr h="2585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Uruguai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203 915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6,40%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</a:tr>
              <a:tr h="2585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Argentina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2 542 091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6,30%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</a:tr>
            </a:tbl>
          </a:graphicData>
        </a:graphic>
      </p:graphicFrame>
      <p:sp>
        <p:nvSpPr>
          <p:cNvPr id="253" name="CaixaDeTexto 6"/>
          <p:cNvSpPr txBox="1"/>
          <p:nvPr/>
        </p:nvSpPr>
        <p:spPr>
          <a:xfrm>
            <a:off x="1658607" y="1690689"/>
            <a:ext cx="5826786" cy="555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Transtornos Ansiosos</a:t>
            </a:r>
            <a:br/>
            <a:r>
              <a:rPr sz="1400"/>
              <a:t>(Prevalência nas Américas)</a:t>
            </a:r>
          </a:p>
        </p:txBody>
      </p:sp>
      <p:sp>
        <p:nvSpPr>
          <p:cNvPr id="254" name="CaixaDeTexto 27"/>
          <p:cNvSpPr txBox="1"/>
          <p:nvPr/>
        </p:nvSpPr>
        <p:spPr>
          <a:xfrm>
            <a:off x="2316546" y="4261625"/>
            <a:ext cx="4510910" cy="341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900">
                <a:latin typeface="Arial"/>
                <a:ea typeface="Arial"/>
                <a:cs typeface="Arial"/>
                <a:sym typeface="Arial"/>
              </a:defRPr>
            </a:pPr>
            <a:r>
              <a:t>Fonte: Depressão e outros transtornos mentais comuns: estimativas globais de saúde.</a:t>
            </a:r>
            <a:br/>
            <a:r>
              <a:t>Genebra: Organização Mundial da Saúde; 2017. Licença: CC BY-NC-SA 3.0 IGO.</a:t>
            </a:r>
          </a:p>
        </p:txBody>
      </p:sp>
      <p:sp>
        <p:nvSpPr>
          <p:cNvPr id="255" name="Retângulo Arredondado 5"/>
          <p:cNvSpPr/>
          <p:nvPr/>
        </p:nvSpPr>
        <p:spPr>
          <a:xfrm>
            <a:off x="1658607" y="4868348"/>
            <a:ext cx="5826786" cy="870301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9050">
            <a:solidFill>
              <a:schemeClr val="accent4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6" name="CaixaDeTexto 3"/>
          <p:cNvSpPr txBox="1"/>
          <p:nvPr/>
        </p:nvSpPr>
        <p:spPr>
          <a:xfrm>
            <a:off x="2180351" y="4980333"/>
            <a:ext cx="4783296" cy="61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País com maior prevalência </a:t>
            </a:r>
            <a:br/>
            <a:r>
              <a:t>de transtornos ansiosos da América Latina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Retângulo Arredondado 5"/>
          <p:cNvSpPr/>
          <p:nvPr/>
        </p:nvSpPr>
        <p:spPr>
          <a:xfrm>
            <a:off x="1658607" y="4868348"/>
            <a:ext cx="5826786" cy="870301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9050">
            <a:solidFill>
              <a:schemeClr val="accent4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9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Brasil: depressão em números</a:t>
            </a:r>
          </a:p>
        </p:txBody>
      </p:sp>
      <p:graphicFrame>
        <p:nvGraphicFramePr>
          <p:cNvPr id="260" name="Tabela 3"/>
          <p:cNvGraphicFramePr/>
          <p:nvPr/>
        </p:nvGraphicFramePr>
        <p:xfrm>
          <a:off x="2051999" y="2424622"/>
          <a:ext cx="5039999" cy="1821793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925736"/>
                <a:gridCol w="1711313"/>
                <a:gridCol w="1402950"/>
              </a:tblGrid>
              <a:tr h="50734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latin typeface="Arial"/>
                          <a:ea typeface="Arial"/>
                          <a:cs typeface="Arial"/>
                        </a:rPr>
                        <a:t>País</a:t>
                      </a:r>
                    </a:p>
                  </a:txBody>
                  <a:tcPr marL="9525" marR="9525" marT="9525" marB="9525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latin typeface="Arial"/>
                          <a:ea typeface="Arial"/>
                          <a:cs typeface="Arial"/>
                        </a:rPr>
                        <a:t>Número
de casos</a:t>
                      </a:r>
                    </a:p>
                  </a:txBody>
                  <a:tcPr marL="9525" marR="9525" marT="9525" marB="9525" anchor="ctr" horzOverflow="overflow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latin typeface="Arial"/>
                          <a:ea typeface="Arial"/>
                          <a:cs typeface="Arial"/>
                        </a:rPr>
                        <a:t>% da
população</a:t>
                      </a:r>
                    </a:p>
                  </a:txBody>
                  <a:tcPr marL="9525" marR="9525" marT="9525" marB="9525" anchor="ctr" horzOverflow="overflow">
                    <a:solidFill>
                      <a:srgbClr val="FFC000"/>
                    </a:solidFill>
                  </a:tcPr>
                </a:tc>
              </a:tr>
              <a:tr h="2585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Estados Unidos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17 491 047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5,9%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</a:tr>
              <a:tr h="2585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</a:rPr>
                        <a:t>Brasil</a:t>
                      </a:r>
                    </a:p>
                  </a:txBody>
                  <a:tcPr marL="9525" marR="9525" marT="9525" marB="9525" anchor="ctr" horzOverflow="overflow">
                    <a:solidFill>
                      <a:srgbClr val="FAE0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</a:rPr>
                        <a:t>11 548 577</a:t>
                      </a:r>
                    </a:p>
                  </a:txBody>
                  <a:tcPr marL="9525" marR="9525" marT="9525" marB="9525" anchor="ctr" horzOverflow="overflow">
                    <a:solidFill>
                      <a:srgbClr val="FAE0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</a:rPr>
                        <a:t>5,8%</a:t>
                      </a:r>
                    </a:p>
                  </a:txBody>
                  <a:tcPr marL="9525" marR="9525" marT="9525" marB="9525" anchor="ctr" horzOverflow="overflow">
                    <a:solidFill>
                      <a:srgbClr val="FAE0D1"/>
                    </a:solidFill>
                  </a:tcPr>
                </a:tc>
              </a:tr>
              <a:tr h="2585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Cuba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605 879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5,5%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</a:tr>
              <a:tr h="2585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Barbados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14 586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5,4%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</a:tr>
              <a:tr h="25853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Bahamas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19 138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latin typeface="Arial"/>
                          <a:ea typeface="Arial"/>
                          <a:cs typeface="Arial"/>
                        </a:rPr>
                        <a:t>5,2%</a:t>
                      </a:r>
                    </a:p>
                  </a:txBody>
                  <a:tcPr marL="9525" marR="9525" marT="9525" marB="9525" anchor="ctr" horzOverflow="overflow">
                    <a:solidFill>
                      <a:srgbClr val="EDEDED"/>
                    </a:solidFill>
                  </a:tcPr>
                </a:tc>
              </a:tr>
            </a:tbl>
          </a:graphicData>
        </a:graphic>
      </p:graphicFrame>
      <p:sp>
        <p:nvSpPr>
          <p:cNvPr id="261" name="CaixaDeTexto 5"/>
          <p:cNvSpPr txBox="1"/>
          <p:nvPr/>
        </p:nvSpPr>
        <p:spPr>
          <a:xfrm>
            <a:off x="3366879" y="1690689"/>
            <a:ext cx="2410243" cy="555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Depressão</a:t>
            </a:r>
          </a:p>
          <a:p>
            <a:pPr algn="ctr">
              <a:defRPr sz="1400" b="1">
                <a:latin typeface="Arial"/>
                <a:ea typeface="Arial"/>
                <a:cs typeface="Arial"/>
                <a:sym typeface="Arial"/>
              </a:defRPr>
            </a:pPr>
            <a:r>
              <a:t>(Prevalência nas Américas)</a:t>
            </a:r>
          </a:p>
        </p:txBody>
      </p:sp>
      <p:sp>
        <p:nvSpPr>
          <p:cNvPr id="262" name="CaixaDeTexto 27"/>
          <p:cNvSpPr txBox="1"/>
          <p:nvPr/>
        </p:nvSpPr>
        <p:spPr>
          <a:xfrm>
            <a:off x="2131572" y="4242915"/>
            <a:ext cx="4880857" cy="341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900">
                <a:latin typeface="Arial"/>
                <a:ea typeface="Arial"/>
                <a:cs typeface="Arial"/>
                <a:sym typeface="Arial"/>
              </a:defRPr>
            </a:pPr>
            <a:r>
              <a:t>Fonte: Depressão e outros transtornos mentais comuns: estimativas globais de saúde. </a:t>
            </a:r>
            <a:br/>
            <a:r>
              <a:t>Genebra: Organização Mundial da Saúde; 2017. Licença: CC BY-NC-SA 3.0 IGO.</a:t>
            </a:r>
          </a:p>
        </p:txBody>
      </p:sp>
      <p:sp>
        <p:nvSpPr>
          <p:cNvPr id="263" name="CaixaDeTexto 3"/>
          <p:cNvSpPr txBox="1"/>
          <p:nvPr/>
        </p:nvSpPr>
        <p:spPr>
          <a:xfrm>
            <a:off x="2480734" y="4981752"/>
            <a:ext cx="4234489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Segundo </a:t>
            </a:r>
            <a:r>
              <a:rPr dirty="0" err="1"/>
              <a:t>país</a:t>
            </a:r>
            <a:r>
              <a:rPr dirty="0"/>
              <a:t> com </a:t>
            </a:r>
            <a:r>
              <a:rPr dirty="0" err="1"/>
              <a:t>maior</a:t>
            </a:r>
            <a:r>
              <a:rPr dirty="0"/>
              <a:t> </a:t>
            </a:r>
            <a:r>
              <a:rPr dirty="0" err="1"/>
              <a:t>prevalência</a:t>
            </a:r>
            <a:r>
              <a:rPr dirty="0"/>
              <a:t> </a:t>
            </a:r>
            <a:br>
              <a:rPr dirty="0"/>
            </a:br>
            <a:r>
              <a:rPr dirty="0"/>
              <a:t>de </a:t>
            </a:r>
            <a:r>
              <a:rPr lang="pt-BR" smtClean="0"/>
              <a:t>depressão</a:t>
            </a:r>
            <a:r>
              <a:rPr smtClean="0"/>
              <a:t> </a:t>
            </a:r>
            <a:r>
              <a:rPr dirty="0"/>
              <a:t>da </a:t>
            </a:r>
            <a:r>
              <a:rPr dirty="0" err="1"/>
              <a:t>América</a:t>
            </a:r>
            <a:r>
              <a:rPr dirty="0"/>
              <a:t> Latina</a:t>
            </a:r>
          </a:p>
        </p:txBody>
      </p:sp>
      <p:sp>
        <p:nvSpPr>
          <p:cNvPr id="264" name="CaixaDeTexto 12"/>
          <p:cNvSpPr txBox="1"/>
          <p:nvPr/>
        </p:nvSpPr>
        <p:spPr>
          <a:xfrm>
            <a:off x="1471447" y="2138662"/>
            <a:ext cx="290224" cy="708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!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ítulo 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Epidemiologia</a:t>
            </a:r>
          </a:p>
        </p:txBody>
      </p:sp>
      <p:sp>
        <p:nvSpPr>
          <p:cNvPr id="267" name="Espaço Reservado para Texto 4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Prevalência: 20% a 25%</a:t>
            </a:r>
          </a:p>
          <a:p>
            <a:r>
              <a:t>Idade: 40 anos</a:t>
            </a:r>
          </a:p>
          <a:p>
            <a:r>
              <a:t>2 mulheres para 1 homem</a:t>
            </a:r>
          </a:p>
          <a:p>
            <a:r>
              <a:t>1ª causa de incapacitação </a:t>
            </a:r>
          </a:p>
          <a:p>
            <a:r>
              <a:t>15% se suicidam</a:t>
            </a:r>
          </a:p>
          <a:p>
            <a:r>
              <a:t>Tratados: - de 5% </a:t>
            </a:r>
          </a:p>
          <a:p>
            <a:r>
              <a:t>Clínico e Neurologista</a:t>
            </a:r>
          </a:p>
          <a:p>
            <a:r>
              <a:t>+ de 30% da clientela em </a:t>
            </a:r>
          </a:p>
          <a:p>
            <a:r>
              <a:t>     C. Geral</a:t>
            </a:r>
          </a:p>
        </p:txBody>
      </p:sp>
      <p:pic>
        <p:nvPicPr>
          <p:cNvPr id="268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15990" y="1772541"/>
            <a:ext cx="3979294" cy="3128743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CaixaDeTexto 7"/>
          <p:cNvSpPr txBox="1"/>
          <p:nvPr/>
        </p:nvSpPr>
        <p:spPr>
          <a:xfrm>
            <a:off x="4715990" y="4901284"/>
            <a:ext cx="3886201" cy="972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400" b="1">
                <a:latin typeface="Arial"/>
                <a:ea typeface="Arial"/>
                <a:cs typeface="Arial"/>
                <a:sym typeface="Arial"/>
              </a:defRPr>
            </a:pPr>
            <a:r>
              <a:t>Melancolia – 1874</a:t>
            </a:r>
            <a:br/>
            <a:r>
              <a:rPr sz="1000" b="0"/>
              <a:t>Edgar Degas (1834-1917) | óleo em tela | 19 x 24 cm</a:t>
            </a:r>
          </a:p>
          <a:p>
            <a:pPr>
              <a:defRPr sz="1000">
                <a:latin typeface="Arial"/>
                <a:ea typeface="Arial"/>
                <a:cs typeface="Arial"/>
                <a:sym typeface="Arial"/>
              </a:defRPr>
            </a:pPr>
            <a:r>
              <a:t>Phillips Collection </a:t>
            </a:r>
            <a:br/>
            <a:r>
              <a:t>Washington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7E176648-676A-4BD1-B801-3400DB7D12EA.mp4" descr="7E176648-676A-4BD1-B801-3400DB7D12EA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508000" y="1165034"/>
            <a:ext cx="8128000" cy="4572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71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469"/>
          <p:cNvSpPr txBox="1"/>
          <p:nvPr/>
        </p:nvSpPr>
        <p:spPr>
          <a:xfrm>
            <a:off x="2892160" y="-187855"/>
            <a:ext cx="5253040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defTabSz="1300480">
              <a:defRPr sz="3200"/>
            </a:lvl1pPr>
          </a:lstStyle>
          <a:p>
            <a:r>
              <a:t>Chico Anísio - Tto Depressão.</a:t>
            </a:r>
          </a:p>
        </p:txBody>
      </p:sp>
      <p:pic>
        <p:nvPicPr>
          <p:cNvPr id="274" name="IMG_0450.mov" descr="IMG_0450.mov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516526" y="668905"/>
            <a:ext cx="7360254" cy="55201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61333" fill="hold"/>
                                        <p:tgtEl>
                                          <p:spTgt spid="2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7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t>Declaração de conflito de interesses</a:t>
            </a:r>
          </a:p>
        </p:txBody>
      </p:sp>
      <p:sp>
        <p:nvSpPr>
          <p:cNvPr id="188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628650" y="1281898"/>
            <a:ext cx="7886700" cy="448627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r>
              <a:t>De acordo com:</a:t>
            </a:r>
            <a:br/>
            <a:r>
              <a:t>	1 - Resolução 1595, 18 de Maio de 2000 do CFM,</a:t>
            </a:r>
            <a:br/>
            <a:r>
              <a:t>	2 - Norma RDC 102, 30 de Novembro de 2000 da ANVISA, declaro*: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endParaRPr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Presidente da Associação Psiquiátrica da América Latina – APAL;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Diretor tesoureiro e superintendente técnico da  ABP;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2º Diretor de Finanças da FENAM;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 i="1"/>
            </a:pPr>
            <a:r>
              <a:t>Associate Editor for Public Affairs </a:t>
            </a:r>
            <a:r>
              <a:rPr i="0"/>
              <a:t>da RBP;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 i="1"/>
            </a:pPr>
            <a:r>
              <a:t>Review Editor </a:t>
            </a:r>
            <a:r>
              <a:rPr i="0"/>
              <a:t>da </a:t>
            </a:r>
            <a:r>
              <a:t>Frontiers</a:t>
            </a:r>
            <a:r>
              <a:rPr i="0"/>
              <a:t>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Membro da câmara técnica de Psiquiatria do CRM/DF, CRM/RJ e CFM;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Diretor Adjunto do SINDMÉDICO/DF;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Doutoramento em Bioética pela F.M. da Universidade do Porto, Portugal;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Membro titular do CONAD/ Min. da Justiça pelo CFM;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Membro da Academia de Medicina de Brasília.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Membro Correspondente da Academia de Medicina de MG;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Diretor Assistencialista da ABRAVIC;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Professor Convidado da Santa Casa de Misericórdia do RJ;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Membro do Comitê Intergestor do Trabalho Seguro do TST;</a:t>
            </a:r>
          </a:p>
        </p:txBody>
      </p:sp>
      <p:sp>
        <p:nvSpPr>
          <p:cNvPr id="189" name="CaixaDeTexto 3"/>
          <p:cNvSpPr txBox="1"/>
          <p:nvPr/>
        </p:nvSpPr>
        <p:spPr>
          <a:xfrm>
            <a:off x="628650" y="5768171"/>
            <a:ext cx="4106809" cy="288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400" i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*ocupações voluntárias, sem remuneração laboral.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>
              <a:defRPr sz="3600" b="1"/>
            </a:pPr>
            <a:r>
              <a:t>Por que é importante saber</a:t>
            </a:r>
            <a:br/>
            <a:r>
              <a:t>sobre suicídio?</a:t>
            </a:r>
          </a:p>
        </p:txBody>
      </p:sp>
      <p:sp>
        <p:nvSpPr>
          <p:cNvPr id="277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10000"/>
              </a:lnSpc>
              <a:defRPr sz="2200"/>
            </a:pPr>
            <a:r>
              <a:t>É responsável por aprox. 10 a 15 mortes a cada 100 mil pessoas por ano;</a:t>
            </a:r>
          </a:p>
          <a:p>
            <a:pPr>
              <a:lnSpc>
                <a:spcPct val="110000"/>
              </a:lnSpc>
              <a:defRPr sz="2200"/>
            </a:pPr>
            <a:r>
              <a:t>Para cada morte por suicídio existe 20-40 tentativas;</a:t>
            </a:r>
          </a:p>
          <a:p>
            <a:pPr>
              <a:lnSpc>
                <a:spcPct val="110000"/>
              </a:lnSpc>
              <a:defRPr sz="2200"/>
            </a:pPr>
            <a:r>
              <a:t>Aumentou 60% nos últimos 45 anos;</a:t>
            </a:r>
          </a:p>
          <a:p>
            <a:pPr>
              <a:lnSpc>
                <a:spcPct val="110000"/>
              </a:lnSpc>
              <a:defRPr sz="2200"/>
            </a:pPr>
            <a:endParaRPr/>
          </a:p>
          <a:p>
            <a:pPr marL="0" indent="0" algn="ctr">
              <a:lnSpc>
                <a:spcPct val="110000"/>
              </a:lnSpc>
              <a:buSzTx/>
              <a:buNone/>
              <a:defRPr sz="2200" b="1">
                <a:solidFill>
                  <a:srgbClr val="FF0000"/>
                </a:solidFill>
              </a:defRPr>
            </a:pPr>
            <a:r>
              <a:t>3º maior causa de morte entre 15 e 34 anos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Conector reto 6"/>
          <p:cNvSpPr/>
          <p:nvPr/>
        </p:nvSpPr>
        <p:spPr>
          <a:xfrm flipH="1">
            <a:off x="1083877" y="2192249"/>
            <a:ext cx="6" cy="2862266"/>
          </a:xfrm>
          <a:prstGeom prst="line">
            <a:avLst/>
          </a:prstGeom>
          <a:ln w="57150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0" name="Conector reto 8"/>
          <p:cNvSpPr/>
          <p:nvPr/>
        </p:nvSpPr>
        <p:spPr>
          <a:xfrm>
            <a:off x="1083881" y="5054511"/>
            <a:ext cx="5075633" cy="4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1" name="Conector reto 9"/>
          <p:cNvSpPr/>
          <p:nvPr/>
        </p:nvSpPr>
        <p:spPr>
          <a:xfrm>
            <a:off x="6159513" y="2192249"/>
            <a:ext cx="2" cy="2862266"/>
          </a:xfrm>
          <a:prstGeom prst="line">
            <a:avLst/>
          </a:prstGeom>
          <a:ln w="57150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2" name="Conector reto 11"/>
          <p:cNvSpPr/>
          <p:nvPr/>
        </p:nvSpPr>
        <p:spPr>
          <a:xfrm>
            <a:off x="1083877" y="2461333"/>
            <a:ext cx="5075639" cy="2160986"/>
          </a:xfrm>
          <a:prstGeom prst="line">
            <a:avLst/>
          </a:prstGeom>
          <a:ln w="57150">
            <a:solidFill>
              <a:srgbClr val="984807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3" name="Conector reto 13"/>
          <p:cNvSpPr/>
          <p:nvPr/>
        </p:nvSpPr>
        <p:spPr>
          <a:xfrm>
            <a:off x="1083878" y="2461330"/>
            <a:ext cx="5075638" cy="1620446"/>
          </a:xfrm>
          <a:prstGeom prst="line">
            <a:avLst/>
          </a:prstGeom>
          <a:ln w="57150">
            <a:solidFill>
              <a:srgbClr val="FF33CC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4" name="Conector reto 17"/>
          <p:cNvSpPr/>
          <p:nvPr/>
        </p:nvSpPr>
        <p:spPr>
          <a:xfrm>
            <a:off x="1083879" y="2461330"/>
            <a:ext cx="5055397" cy="972745"/>
          </a:xfrm>
          <a:prstGeom prst="line">
            <a:avLst/>
          </a:prstGeom>
          <a:ln w="57150">
            <a:solidFill>
              <a:srgbClr val="C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5" name="Conector reto 19"/>
          <p:cNvSpPr/>
          <p:nvPr/>
        </p:nvSpPr>
        <p:spPr>
          <a:xfrm>
            <a:off x="1083878" y="2461329"/>
            <a:ext cx="5075638" cy="581030"/>
          </a:xfrm>
          <a:prstGeom prst="line">
            <a:avLst/>
          </a:prstGeom>
          <a:solidFill>
            <a:schemeClr val="accent1"/>
          </a:solidFill>
          <a:ln w="57150">
            <a:solidFill>
              <a:srgbClr val="215968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6" name="Conector reto 21"/>
          <p:cNvSpPr/>
          <p:nvPr/>
        </p:nvSpPr>
        <p:spPr>
          <a:xfrm>
            <a:off x="1083878" y="2461333"/>
            <a:ext cx="5075637" cy="54769"/>
          </a:xfrm>
          <a:prstGeom prst="line">
            <a:avLst/>
          </a:prstGeom>
          <a:ln w="76200">
            <a:solidFill>
              <a:srgbClr val="0000CC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7" name="Retângulo 22"/>
          <p:cNvSpPr txBox="1"/>
          <p:nvPr/>
        </p:nvSpPr>
        <p:spPr>
          <a:xfrm>
            <a:off x="576842" y="1881550"/>
            <a:ext cx="1174496" cy="32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tIns="34289" rIns="34289" bIns="34289">
            <a:spAutoFit/>
          </a:bodyPr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1965-1995</a:t>
            </a:r>
          </a:p>
        </p:txBody>
      </p:sp>
      <p:sp>
        <p:nvSpPr>
          <p:cNvPr id="288" name="Retângulo 23"/>
          <p:cNvSpPr txBox="1"/>
          <p:nvPr/>
        </p:nvSpPr>
        <p:spPr>
          <a:xfrm>
            <a:off x="5523107" y="1862090"/>
            <a:ext cx="1174496" cy="32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tIns="34289" rIns="34289" bIns="34289">
            <a:spAutoFit/>
          </a:bodyPr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2009-2012</a:t>
            </a:r>
          </a:p>
        </p:txBody>
      </p:sp>
      <p:sp>
        <p:nvSpPr>
          <p:cNvPr id="289" name="Retângulo 24"/>
          <p:cNvSpPr txBox="1"/>
          <p:nvPr/>
        </p:nvSpPr>
        <p:spPr>
          <a:xfrm>
            <a:off x="6182390" y="2299405"/>
            <a:ext cx="1118518" cy="364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tIns="34289" rIns="34289" bIns="34289">
            <a:spAutoFit/>
          </a:bodyPr>
          <a:lstStyle>
            <a:lvl1pPr>
              <a:defRPr sz="2100" b="1">
                <a:solidFill>
                  <a:srgbClr val="0000C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Suicidio</a:t>
            </a:r>
          </a:p>
        </p:txBody>
      </p:sp>
      <p:sp>
        <p:nvSpPr>
          <p:cNvPr id="290" name="Retângulo 26"/>
          <p:cNvSpPr txBox="1"/>
          <p:nvPr/>
        </p:nvSpPr>
        <p:spPr>
          <a:xfrm>
            <a:off x="6206075" y="2723258"/>
            <a:ext cx="2113874" cy="2905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tIns="34289" rIns="34289" bIns="34289">
            <a:spAutoFit/>
          </a:bodyPr>
          <a:lstStyle>
            <a:lvl1pPr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Acidente: 20 milhões</a:t>
            </a:r>
          </a:p>
        </p:txBody>
      </p:sp>
      <p:sp>
        <p:nvSpPr>
          <p:cNvPr id="291" name="Retângulo 27"/>
          <p:cNvSpPr txBox="1"/>
          <p:nvPr/>
        </p:nvSpPr>
        <p:spPr>
          <a:xfrm>
            <a:off x="6206075" y="4459751"/>
            <a:ext cx="1453909" cy="494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tIns="34289" rIns="34289" bIns="34289">
            <a:spAutoFit/>
          </a:bodyPr>
          <a:lstStyle/>
          <a:p>
            <a:pPr>
              <a:defRPr sz="1500" b="1">
                <a:latin typeface="Arial"/>
                <a:ea typeface="Arial"/>
                <a:cs typeface="Arial"/>
                <a:sym typeface="Arial"/>
              </a:defRPr>
            </a:pPr>
            <a:r>
              <a:t>Leucemia LLA</a:t>
            </a:r>
            <a:endParaRPr sz="2000"/>
          </a:p>
          <a:p>
            <a:pPr>
              <a:defRPr sz="1500" b="1">
                <a:latin typeface="Arial"/>
                <a:ea typeface="Arial"/>
                <a:cs typeface="Arial"/>
                <a:sym typeface="Arial"/>
              </a:defRPr>
            </a:pPr>
            <a:r>
              <a:t>6 mil</a:t>
            </a:r>
          </a:p>
        </p:txBody>
      </p:sp>
      <p:sp>
        <p:nvSpPr>
          <p:cNvPr id="292" name="Retângulo 28"/>
          <p:cNvSpPr txBox="1"/>
          <p:nvPr/>
        </p:nvSpPr>
        <p:spPr>
          <a:xfrm>
            <a:off x="6206075" y="3859002"/>
            <a:ext cx="1870844" cy="494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tIns="34289" rIns="34289" bIns="34289">
            <a:spAutoFit/>
          </a:bodyPr>
          <a:lstStyle/>
          <a:p>
            <a:pPr>
              <a:defRPr sz="1500" b="1">
                <a:latin typeface="Arial"/>
                <a:ea typeface="Arial"/>
                <a:cs typeface="Arial"/>
                <a:sym typeface="Arial"/>
              </a:defRPr>
            </a:pPr>
            <a:r>
              <a:t>Doenças cardíacas:</a:t>
            </a:r>
            <a:br/>
            <a:r>
              <a:t>1,1 bilhões</a:t>
            </a:r>
          </a:p>
        </p:txBody>
      </p:sp>
      <p:sp>
        <p:nvSpPr>
          <p:cNvPr id="293" name="Retângulo 29"/>
          <p:cNvSpPr txBox="1"/>
          <p:nvPr/>
        </p:nvSpPr>
        <p:spPr>
          <a:xfrm>
            <a:off x="6198804" y="3285611"/>
            <a:ext cx="1637463" cy="278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4289" tIns="34289" rIns="34289" bIns="34289">
            <a:spAutoFit/>
          </a:bodyPr>
          <a:lstStyle>
            <a:lvl1pPr>
              <a:defRPr sz="15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AIDS: 30 milhões</a:t>
            </a:r>
          </a:p>
        </p:txBody>
      </p:sp>
      <p:sp>
        <p:nvSpPr>
          <p:cNvPr id="294" name="Estrela de 5 pontas 32"/>
          <p:cNvSpPr/>
          <p:nvPr/>
        </p:nvSpPr>
        <p:spPr>
          <a:xfrm>
            <a:off x="7323781" y="2288020"/>
            <a:ext cx="329806" cy="323853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txBody>
          <a:bodyPr lIns="45718" tIns="45718" rIns="45718" bIns="45718"/>
          <a:lstStyle/>
          <a:p>
            <a:pPr>
              <a:defRPr sz="13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5" name="Retângulo 3"/>
          <p:cNvSpPr txBox="1"/>
          <p:nvPr/>
        </p:nvSpPr>
        <p:spPr>
          <a:xfrm>
            <a:off x="1000247" y="5375123"/>
            <a:ext cx="6300657" cy="49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400" b="1">
                <a:latin typeface="Arial"/>
                <a:ea typeface="Arial"/>
                <a:cs typeface="Arial"/>
                <a:sym typeface="Arial"/>
              </a:defRPr>
            </a:pPr>
            <a:r>
              <a:t>Fonte: </a:t>
            </a:r>
            <a:r>
              <a:rPr b="0"/>
              <a:t>Thomas Insel: Director of the National Institute of Mental Health NIMH, Neuroscientist and psychiatrist, USA (Insel el tal, 2010)</a:t>
            </a:r>
          </a:p>
        </p:txBody>
      </p:sp>
      <p:sp>
        <p:nvSpPr>
          <p:cNvPr id="296" name="Title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Mortalidade por causas médicas no mundo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ítulo 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Custos com Suicídio</a:t>
            </a:r>
          </a:p>
        </p:txBody>
      </p:sp>
      <p:sp>
        <p:nvSpPr>
          <p:cNvPr id="299" name="Espaço Reservado para Texto 4"/>
          <p:cNvSpPr txBox="1">
            <a:spLocks noGrp="1"/>
          </p:cNvSpPr>
          <p:nvPr>
            <p:ph type="body" sz="half" idx="1"/>
          </p:nvPr>
        </p:nvSpPr>
        <p:spPr>
          <a:xfrm>
            <a:off x="3970940" y="1690689"/>
            <a:ext cx="4544410" cy="4351338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Nos EUA, </a:t>
            </a:r>
            <a:r>
              <a:rPr b="0"/>
              <a:t>está entre as 3 principais causas de morte de pessoas entre 15 e 24 anos</a:t>
            </a:r>
          </a:p>
          <a:p>
            <a:r>
              <a:t>No Brasil, estimam-se  (suicídios/dia): </a:t>
            </a:r>
          </a:p>
          <a:p>
            <a:r>
              <a:t>31 mortes, por dia</a:t>
            </a:r>
          </a:p>
          <a:p>
            <a:r>
              <a:t>11.315 suicídios / ano</a:t>
            </a:r>
          </a:p>
          <a:p>
            <a:r>
              <a:t>E, aproximadamente, 1 tentativa de suicídio a cada 2 ou 3 minutos</a:t>
            </a:r>
          </a:p>
          <a:p>
            <a:r>
              <a:t>Uma morte a cada 40 segundos. (WHO, s/d).</a:t>
            </a:r>
          </a:p>
        </p:txBody>
      </p:sp>
      <p:pic>
        <p:nvPicPr>
          <p:cNvPr id="300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8650" y="1690689"/>
            <a:ext cx="3007599" cy="40101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>
              <a:defRPr sz="3600" b="1"/>
            </a:pPr>
            <a:r>
              <a:t>Modelo de Neurobiologia </a:t>
            </a:r>
            <a:br/>
            <a:r>
              <a:t>do suicídio</a:t>
            </a:r>
          </a:p>
        </p:txBody>
      </p:sp>
      <p:grpSp>
        <p:nvGrpSpPr>
          <p:cNvPr id="313" name="Agrupar 35"/>
          <p:cNvGrpSpPr/>
          <p:nvPr/>
        </p:nvGrpSpPr>
        <p:grpSpPr>
          <a:xfrm>
            <a:off x="729164" y="2281880"/>
            <a:ext cx="7685670" cy="2853869"/>
            <a:chOff x="0" y="0"/>
            <a:chExt cx="7685669" cy="2853867"/>
          </a:xfrm>
        </p:grpSpPr>
        <p:sp>
          <p:nvSpPr>
            <p:cNvPr id="303" name="Conector de seta reta 6"/>
            <p:cNvSpPr/>
            <p:nvPr/>
          </p:nvSpPr>
          <p:spPr>
            <a:xfrm>
              <a:off x="4644735" y="1564605"/>
              <a:ext cx="8167" cy="199016"/>
            </a:xfrm>
            <a:prstGeom prst="line">
              <a:avLst/>
            </a:prstGeom>
            <a:noFill/>
            <a:ln w="47625" cap="flat">
              <a:solidFill>
                <a:srgbClr val="FFFFFF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304" name="CaixaDeTexto 3"/>
            <p:cNvSpPr txBox="1"/>
            <p:nvPr/>
          </p:nvSpPr>
          <p:spPr>
            <a:xfrm>
              <a:off x="64829" y="462869"/>
              <a:ext cx="3096473" cy="884058"/>
            </a:xfrm>
            <a:prstGeom prst="rect">
              <a:avLst/>
            </a:prstGeom>
            <a:solidFill>
              <a:srgbClr val="FAE0D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t>Genética</a:t>
              </a:r>
            </a:p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t>Alterações fisiológicas</a:t>
              </a:r>
            </a:p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t>Transtornos psiquiátricos</a:t>
              </a:r>
            </a:p>
          </p:txBody>
        </p:sp>
        <p:sp>
          <p:nvSpPr>
            <p:cNvPr id="305" name="CaixaDeTexto 25"/>
            <p:cNvSpPr txBox="1"/>
            <p:nvPr/>
          </p:nvSpPr>
          <p:spPr>
            <a:xfrm>
              <a:off x="4524368" y="461217"/>
              <a:ext cx="3153960" cy="1150758"/>
            </a:xfrm>
            <a:prstGeom prst="rect">
              <a:avLst/>
            </a:prstGeom>
            <a:solidFill>
              <a:srgbClr val="FAE0D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t>Lesões cerebrais</a:t>
              </a:r>
            </a:p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t>Eventos adversos na infância</a:t>
              </a:r>
            </a:p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t>Estressores psicossociais</a:t>
              </a:r>
            </a:p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r>
                <a:t>Baixa resiliência</a:t>
              </a:r>
            </a:p>
          </p:txBody>
        </p:sp>
        <p:sp>
          <p:nvSpPr>
            <p:cNvPr id="306" name="CaixaDeTexto 24"/>
            <p:cNvSpPr txBox="1"/>
            <p:nvPr/>
          </p:nvSpPr>
          <p:spPr>
            <a:xfrm>
              <a:off x="1380688" y="2474225"/>
              <a:ext cx="4877548" cy="350659"/>
            </a:xfrm>
            <a:prstGeom prst="rect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COMPORTAMENTO SUICIDA</a:t>
              </a:r>
            </a:p>
          </p:txBody>
        </p:sp>
        <p:sp>
          <p:nvSpPr>
            <p:cNvPr id="307" name="CaixaDeTexto 27"/>
            <p:cNvSpPr txBox="1"/>
            <p:nvPr/>
          </p:nvSpPr>
          <p:spPr>
            <a:xfrm>
              <a:off x="4459539" y="-1"/>
              <a:ext cx="3226131" cy="350658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b="1">
                  <a:effectLst>
                    <a:outerShdw blurRad="50800" dist="38100" dir="2700000" rotWithShape="0">
                      <a:srgbClr val="000000">
                        <a:alpha val="4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ESTRESSE</a:t>
              </a:r>
            </a:p>
          </p:txBody>
        </p:sp>
        <p:sp>
          <p:nvSpPr>
            <p:cNvPr id="308" name="CaixaDeTexto 28"/>
            <p:cNvSpPr txBox="1"/>
            <p:nvPr/>
          </p:nvSpPr>
          <p:spPr>
            <a:xfrm>
              <a:off x="0" y="12957"/>
              <a:ext cx="3226131" cy="350658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b="1">
                  <a:effectLst>
                    <a:outerShdw blurRad="50800" dist="38100" dir="2700000" rotWithShape="0">
                      <a:srgbClr val="000000">
                        <a:alpha val="4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VULNERABILIDADE</a:t>
              </a:r>
            </a:p>
          </p:txBody>
        </p:sp>
        <p:sp>
          <p:nvSpPr>
            <p:cNvPr id="309" name="Seta para a Esquerda 29"/>
            <p:cNvSpPr/>
            <p:nvPr/>
          </p:nvSpPr>
          <p:spPr>
            <a:xfrm>
              <a:off x="3472023" y="554287"/>
              <a:ext cx="741624" cy="248021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0" name="Seta para a Esquerda 33"/>
            <p:cNvSpPr/>
            <p:nvPr/>
          </p:nvSpPr>
          <p:spPr>
            <a:xfrm flipH="1">
              <a:off x="3472023" y="1011436"/>
              <a:ext cx="741624" cy="248021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1" name="Seta Dobrada 34"/>
            <p:cNvSpPr/>
            <p:nvPr/>
          </p:nvSpPr>
          <p:spPr>
            <a:xfrm rot="10800000" flipH="1">
              <a:off x="0" y="2054679"/>
              <a:ext cx="873761" cy="7811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13274"/>
                  </a:lnTo>
                  <a:cubicBezTo>
                    <a:pt x="0" y="8055"/>
                    <a:pt x="3782" y="3824"/>
                    <a:pt x="8448" y="3824"/>
                  </a:cubicBezTo>
                  <a:lnTo>
                    <a:pt x="16772" y="3824"/>
                  </a:lnTo>
                  <a:lnTo>
                    <a:pt x="16772" y="0"/>
                  </a:lnTo>
                  <a:lnTo>
                    <a:pt x="21600" y="6102"/>
                  </a:lnTo>
                  <a:lnTo>
                    <a:pt x="16772" y="12205"/>
                  </a:lnTo>
                  <a:lnTo>
                    <a:pt x="16772" y="8381"/>
                  </a:lnTo>
                  <a:lnTo>
                    <a:pt x="8448" y="8381"/>
                  </a:lnTo>
                  <a:cubicBezTo>
                    <a:pt x="6032" y="8381"/>
                    <a:pt x="4074" y="10572"/>
                    <a:pt x="4074" y="13274"/>
                  </a:cubicBezTo>
                  <a:lnTo>
                    <a:pt x="4074" y="21600"/>
                  </a:ln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2" name="Seta Dobrada 36"/>
            <p:cNvSpPr/>
            <p:nvPr/>
          </p:nvSpPr>
          <p:spPr>
            <a:xfrm rot="10800000">
              <a:off x="6765164" y="2072733"/>
              <a:ext cx="873761" cy="7811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13274"/>
                  </a:lnTo>
                  <a:cubicBezTo>
                    <a:pt x="0" y="8055"/>
                    <a:pt x="3782" y="3824"/>
                    <a:pt x="8448" y="3824"/>
                  </a:cubicBezTo>
                  <a:lnTo>
                    <a:pt x="16772" y="3824"/>
                  </a:lnTo>
                  <a:lnTo>
                    <a:pt x="16772" y="0"/>
                  </a:lnTo>
                  <a:lnTo>
                    <a:pt x="21600" y="6102"/>
                  </a:lnTo>
                  <a:lnTo>
                    <a:pt x="16772" y="12205"/>
                  </a:lnTo>
                  <a:lnTo>
                    <a:pt x="16772" y="8381"/>
                  </a:lnTo>
                  <a:lnTo>
                    <a:pt x="8448" y="8381"/>
                  </a:lnTo>
                  <a:cubicBezTo>
                    <a:pt x="6032" y="8381"/>
                    <a:pt x="4074" y="10572"/>
                    <a:pt x="4074" y="13274"/>
                  </a:cubicBezTo>
                  <a:lnTo>
                    <a:pt x="4074" y="21600"/>
                  </a:ln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Como reconhecer indivíduos suscetíveis?</a:t>
            </a:r>
          </a:p>
        </p:txBody>
      </p:sp>
      <p:sp>
        <p:nvSpPr>
          <p:cNvPr id="316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00023" indent="-200023">
              <a:lnSpc>
                <a:spcPct val="100000"/>
              </a:lnSpc>
              <a:defRPr sz="2200"/>
            </a:pPr>
            <a:r>
              <a:t>Portador de doença psiquiátrica (durante todo o curso da doença);</a:t>
            </a:r>
            <a:endParaRPr sz="2000"/>
          </a:p>
          <a:p>
            <a:pPr marL="200023" indent="-200023">
              <a:lnSpc>
                <a:spcPct val="100000"/>
              </a:lnSpc>
              <a:defRPr sz="2000"/>
            </a:pPr>
            <a:endParaRPr sz="2000"/>
          </a:p>
          <a:p>
            <a:pPr marL="200023" indent="-200023">
              <a:lnSpc>
                <a:spcPct val="100000"/>
              </a:lnSpc>
              <a:defRPr sz="2200"/>
            </a:pPr>
            <a:r>
              <a:t>História pessoal e familiar de comportamento suicida;</a:t>
            </a:r>
            <a:endParaRPr sz="2000"/>
          </a:p>
          <a:p>
            <a:pPr marL="200023" indent="-200023">
              <a:lnSpc>
                <a:spcPct val="100000"/>
              </a:lnSpc>
              <a:defRPr sz="2000"/>
            </a:pPr>
            <a:endParaRPr sz="2000"/>
          </a:p>
          <a:p>
            <a:pPr marL="200023" indent="-200023">
              <a:lnSpc>
                <a:spcPct val="100000"/>
              </a:lnSpc>
              <a:defRPr sz="2200"/>
            </a:pPr>
            <a:r>
              <a:t>Presença de outros comportamentos auto lesivos e sentimento de desespero, desesperança e desamparo;</a:t>
            </a:r>
            <a:endParaRPr sz="2000"/>
          </a:p>
          <a:p>
            <a:pPr marL="200023" indent="-200023">
              <a:lnSpc>
                <a:spcPct val="100000"/>
              </a:lnSpc>
              <a:defRPr sz="2000"/>
            </a:pPr>
            <a:endParaRPr sz="2000"/>
          </a:p>
          <a:p>
            <a:pPr marL="200023" indent="-200023">
              <a:lnSpc>
                <a:spcPct val="100000"/>
              </a:lnSpc>
              <a:defRPr sz="2200"/>
            </a:pPr>
            <a:r>
              <a:t>Personalidade impulsiva, agressiva ou de humor instável;</a:t>
            </a:r>
          </a:p>
        </p:txBody>
      </p:sp>
      <p:sp>
        <p:nvSpPr>
          <p:cNvPr id="317" name="CaixaDeTexto 5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18" name="CaixaDeTexto 3"/>
          <p:cNvSpPr txBox="1"/>
          <p:nvPr/>
        </p:nvSpPr>
        <p:spPr>
          <a:xfrm>
            <a:off x="3547750" y="1060858"/>
            <a:ext cx="180264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Como reconhecer indivíduos suscetíveis?</a:t>
            </a:r>
          </a:p>
        </p:txBody>
      </p:sp>
      <p:sp>
        <p:nvSpPr>
          <p:cNvPr id="321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00023" indent="-200023">
              <a:lnSpc>
                <a:spcPct val="100000"/>
              </a:lnSpc>
              <a:defRPr sz="2200"/>
            </a:pPr>
            <a:r>
              <a:t>Respostas anteriores a situações estressoras;</a:t>
            </a:r>
            <a:endParaRPr sz="2000"/>
          </a:p>
          <a:p>
            <a:pPr marL="200023" indent="-200023">
              <a:lnSpc>
                <a:spcPct val="100000"/>
              </a:lnSpc>
              <a:defRPr sz="2000"/>
            </a:pPr>
            <a:endParaRPr sz="2000"/>
          </a:p>
          <a:p>
            <a:pPr marL="200023" indent="-200023">
              <a:lnSpc>
                <a:spcPct val="100000"/>
              </a:lnSpc>
              <a:defRPr sz="2200"/>
            </a:pPr>
            <a:r>
              <a:t> Presença de vários fatores de risco e poucos fatores de proteção.</a:t>
            </a:r>
            <a:endParaRPr sz="2000"/>
          </a:p>
          <a:p>
            <a:pPr marL="200023" indent="-200023">
              <a:lnSpc>
                <a:spcPct val="100000"/>
              </a:lnSpc>
              <a:defRPr sz="2000"/>
            </a:pPr>
            <a:endParaRPr sz="2000"/>
          </a:p>
          <a:p>
            <a:pPr marL="200023" indent="-200023">
              <a:lnSpc>
                <a:spcPct val="100000"/>
              </a:lnSpc>
              <a:defRPr sz="2200"/>
            </a:pPr>
            <a:r>
              <a:t>Pacientes com doenças físicas graves, ameaça de vida, pessoa desfigurada, dor intensa e incapacitação;</a:t>
            </a:r>
            <a:endParaRPr sz="2000"/>
          </a:p>
          <a:p>
            <a:pPr marL="200023" indent="-200023">
              <a:lnSpc>
                <a:spcPct val="100000"/>
              </a:lnSpc>
              <a:defRPr sz="2000"/>
            </a:pPr>
            <a:endParaRPr sz="2000"/>
          </a:p>
          <a:p>
            <a:pPr marL="200023" indent="-200023">
              <a:lnSpc>
                <a:spcPct val="100000"/>
              </a:lnSpc>
              <a:defRPr sz="2200"/>
            </a:pPr>
            <a:r>
              <a:t> Situações agudas de crise;</a:t>
            </a:r>
          </a:p>
        </p:txBody>
      </p:sp>
      <p:sp>
        <p:nvSpPr>
          <p:cNvPr id="322" name="CaixaDeTexto 5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23" name="CaixaDeTexto 3"/>
          <p:cNvSpPr txBox="1"/>
          <p:nvPr/>
        </p:nvSpPr>
        <p:spPr>
          <a:xfrm>
            <a:off x="3547750" y="1060858"/>
            <a:ext cx="256390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Como reconhecer indivíduos suscetíveis?</a:t>
            </a:r>
          </a:p>
        </p:txBody>
      </p:sp>
      <p:sp>
        <p:nvSpPr>
          <p:cNvPr id="326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00023" indent="-200023">
              <a:lnSpc>
                <a:spcPct val="100000"/>
              </a:lnSpc>
              <a:defRPr sz="2200"/>
            </a:pPr>
            <a:r>
              <a:t>Mudança súbita na apresentação clínica do paciente, melhora ou piora dos seus sintomas, apesar do tratamento;</a:t>
            </a:r>
            <a:endParaRPr sz="2000"/>
          </a:p>
          <a:p>
            <a:pPr marL="200023" indent="-200023">
              <a:lnSpc>
                <a:spcPct val="100000"/>
              </a:lnSpc>
              <a:defRPr sz="2000"/>
            </a:pPr>
            <a:endParaRPr sz="2000"/>
          </a:p>
          <a:p>
            <a:pPr marL="200023" indent="-200023">
              <a:lnSpc>
                <a:spcPct val="100000"/>
              </a:lnSpc>
              <a:defRPr sz="2200"/>
            </a:pPr>
            <a:r>
              <a:t>Situações de perda real ou imaginada;</a:t>
            </a:r>
            <a:endParaRPr sz="2000"/>
          </a:p>
          <a:p>
            <a:pPr marL="200023" indent="-200023">
              <a:lnSpc>
                <a:spcPct val="100000"/>
              </a:lnSpc>
              <a:defRPr sz="2000"/>
            </a:pPr>
            <a:endParaRPr sz="2000"/>
          </a:p>
          <a:p>
            <a:pPr marL="200023" indent="-200023">
              <a:lnSpc>
                <a:spcPct val="100000"/>
              </a:lnSpc>
              <a:defRPr sz="2200"/>
            </a:pPr>
            <a:r>
              <a:t>Exposição a estressor psicossocial, vergonha ou humilhação.</a:t>
            </a:r>
          </a:p>
        </p:txBody>
      </p:sp>
      <p:sp>
        <p:nvSpPr>
          <p:cNvPr id="327" name="CaixaDeTexto 5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28" name="CaixaDeTexto 6"/>
          <p:cNvSpPr txBox="1"/>
          <p:nvPr/>
        </p:nvSpPr>
        <p:spPr>
          <a:xfrm>
            <a:off x="3547750" y="1060858"/>
            <a:ext cx="332515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III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>
              <a:defRPr sz="3600" b="1"/>
            </a:pPr>
            <a:r>
              <a:t>Fatores que aumentam o risco </a:t>
            </a:r>
            <a:br/>
            <a:r>
              <a:t>de suicídio</a:t>
            </a:r>
          </a:p>
        </p:txBody>
      </p:sp>
      <p:sp>
        <p:nvSpPr>
          <p:cNvPr id="331" name="Espaço Reservado para Texto 8"/>
          <p:cNvSpPr txBox="1">
            <a:spLocks noGrp="1"/>
          </p:cNvSpPr>
          <p:nvPr>
            <p:ph type="body" sz="half" idx="1"/>
          </p:nvPr>
        </p:nvSpPr>
        <p:spPr>
          <a:xfrm>
            <a:off x="628650" y="2505341"/>
            <a:ext cx="3886200" cy="3671624"/>
          </a:xfrm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Transtorno psiquiátrico</a:t>
            </a:r>
          </a:p>
          <a:p>
            <a:pPr>
              <a:defRPr sz="2000"/>
            </a:pPr>
            <a:r>
              <a:t>Tentativa prévia de suicídio</a:t>
            </a:r>
          </a:p>
          <a:p>
            <a:pPr>
              <a:defRPr sz="2000"/>
            </a:pPr>
            <a:r>
              <a:t>Suicídio na família</a:t>
            </a:r>
          </a:p>
          <a:p>
            <a:pPr>
              <a:defRPr sz="2000"/>
            </a:pPr>
            <a:r>
              <a:t>Abuso sexual na infância</a:t>
            </a:r>
          </a:p>
          <a:p>
            <a:pPr>
              <a:defRPr sz="2000"/>
            </a:pPr>
            <a:r>
              <a:t>Isolamento social</a:t>
            </a:r>
          </a:p>
          <a:p>
            <a:pPr>
              <a:defRPr sz="2000"/>
            </a:pPr>
            <a:r>
              <a:t>Doenças incapacitantes/incuráveis </a:t>
            </a:r>
          </a:p>
          <a:p>
            <a:pPr>
              <a:defRPr sz="2000"/>
            </a:pPr>
            <a:r>
              <a:t>Alta recente de internação psiquiátrica</a:t>
            </a:r>
          </a:p>
        </p:txBody>
      </p:sp>
      <p:sp>
        <p:nvSpPr>
          <p:cNvPr id="332" name="Espaço Reservado para Texto 8"/>
          <p:cNvSpPr txBox="1"/>
          <p:nvPr/>
        </p:nvSpPr>
        <p:spPr>
          <a:xfrm>
            <a:off x="5332162" y="2505341"/>
            <a:ext cx="3237163" cy="3671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Desilusão amorosa</a:t>
            </a:r>
            <a:endParaRPr sz="280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Conflitos relacionais</a:t>
            </a:r>
            <a:endParaRPr sz="280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Desonra / vergonha</a:t>
            </a:r>
            <a:endParaRPr sz="280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Separação conjugal</a:t>
            </a:r>
            <a:endParaRPr sz="280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Derrocada financeira</a:t>
            </a:r>
            <a:endParaRPr sz="280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Perda de emprego</a:t>
            </a:r>
            <a:endParaRPr sz="280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Embriaguez</a:t>
            </a:r>
            <a:endParaRPr sz="280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Fácil acesso a meio letal</a:t>
            </a:r>
          </a:p>
        </p:txBody>
      </p:sp>
      <p:sp>
        <p:nvSpPr>
          <p:cNvPr id="333" name="CaixaDeTexto 9"/>
          <p:cNvSpPr txBox="1"/>
          <p:nvPr/>
        </p:nvSpPr>
        <p:spPr>
          <a:xfrm>
            <a:off x="628648" y="1872868"/>
            <a:ext cx="2500143" cy="350658"/>
          </a:xfrm>
          <a:prstGeom prst="rect">
            <a:avLst/>
          </a:prstGeom>
          <a:solidFill>
            <a:srgbClr val="FFC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PREDISPONENTES</a:t>
            </a:r>
          </a:p>
        </p:txBody>
      </p:sp>
      <p:sp>
        <p:nvSpPr>
          <p:cNvPr id="334" name="CaixaDeTexto 13"/>
          <p:cNvSpPr txBox="1"/>
          <p:nvPr/>
        </p:nvSpPr>
        <p:spPr>
          <a:xfrm>
            <a:off x="5332162" y="1780533"/>
            <a:ext cx="3237164" cy="530952"/>
          </a:xfrm>
          <a:prstGeom prst="rect">
            <a:avLst/>
          </a:prstGeom>
          <a:solidFill>
            <a:srgbClr val="FFC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>
                <a:latin typeface="Arial"/>
                <a:ea typeface="Arial"/>
                <a:cs typeface="Arial"/>
                <a:sym typeface="Arial"/>
              </a:defRPr>
            </a:pPr>
            <a:r>
              <a:t>PRECIPITANTES </a:t>
            </a:r>
            <a:br/>
            <a:r>
              <a:rPr sz="1200"/>
              <a:t>“GATILHOS”</a:t>
            </a:r>
          </a:p>
        </p:txBody>
      </p:sp>
      <p:sp>
        <p:nvSpPr>
          <p:cNvPr id="335" name="Seta para a Direita 11"/>
          <p:cNvSpPr/>
          <p:nvPr/>
        </p:nvSpPr>
        <p:spPr>
          <a:xfrm>
            <a:off x="3216923" y="1961002"/>
            <a:ext cx="2005073" cy="19830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82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>
              <a:defRPr sz="3600" b="1"/>
            </a:pPr>
            <a:r>
              <a:t>Situações de alerta</a:t>
            </a:r>
            <a:br/>
            <a:r>
              <a:rPr sz="2000"/>
              <a:t>(Risco iminente de suicídio)</a:t>
            </a:r>
          </a:p>
        </p:txBody>
      </p:sp>
      <p:grpSp>
        <p:nvGrpSpPr>
          <p:cNvPr id="342" name="Agrupar 19"/>
          <p:cNvGrpSpPr/>
          <p:nvPr/>
        </p:nvGrpSpPr>
        <p:grpSpPr>
          <a:xfrm>
            <a:off x="2170257" y="1564455"/>
            <a:ext cx="5160885" cy="2645784"/>
            <a:chOff x="0" y="0"/>
            <a:chExt cx="5160884" cy="2645782"/>
          </a:xfrm>
        </p:grpSpPr>
        <p:sp>
          <p:nvSpPr>
            <p:cNvPr id="338" name="CaixaDeTexto 3"/>
            <p:cNvSpPr txBox="1"/>
            <p:nvPr/>
          </p:nvSpPr>
          <p:spPr>
            <a:xfrm>
              <a:off x="-1" y="731767"/>
              <a:ext cx="1408393" cy="14485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/>
            <a:p>
              <a:pPr>
                <a:defRPr sz="9600" b="1">
                  <a:effectLst>
                    <a:outerShdw blurRad="50800" dist="38100" dir="2700000" rotWithShape="0">
                      <a:srgbClr val="000000">
                        <a:alpha val="4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r>
                <a:t>D</a:t>
              </a:r>
              <a:r>
                <a:rPr sz="6000"/>
                <a:t>s</a:t>
              </a:r>
            </a:p>
          </p:txBody>
        </p:sp>
        <p:grpSp>
          <p:nvGrpSpPr>
            <p:cNvPr id="341" name="Agrupar 18"/>
            <p:cNvGrpSpPr/>
            <p:nvPr/>
          </p:nvGrpSpPr>
          <p:grpSpPr>
            <a:xfrm>
              <a:off x="2337287" y="-1"/>
              <a:ext cx="2823598" cy="2645784"/>
              <a:chOff x="0" y="0"/>
              <a:chExt cx="2823597" cy="2645782"/>
            </a:xfrm>
          </p:grpSpPr>
          <p:sp>
            <p:nvSpPr>
              <p:cNvPr id="339" name="CaixaDeTexto 5"/>
              <p:cNvSpPr txBox="1"/>
              <p:nvPr/>
            </p:nvSpPr>
            <p:spPr>
              <a:xfrm>
                <a:off x="508247" y="-1"/>
                <a:ext cx="2315351" cy="233221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/>
              <a:p>
                <a:pPr>
                  <a:lnSpc>
                    <a:spcPct val="150000"/>
                  </a:lnSpc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Desespero</a:t>
                </a:r>
              </a:p>
              <a:p>
                <a:pPr>
                  <a:lnSpc>
                    <a:spcPct val="150000"/>
                  </a:lnSpc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Desesperança</a:t>
                </a:r>
              </a:p>
              <a:p>
                <a:pPr>
                  <a:lnSpc>
                    <a:spcPct val="150000"/>
                  </a:lnSpc>
                  <a:defRPr i="1"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Delirium</a:t>
                </a:r>
              </a:p>
              <a:p>
                <a:pPr>
                  <a:lnSpc>
                    <a:spcPct val="150000"/>
                  </a:lnSpc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Desamparo</a:t>
                </a:r>
              </a:p>
              <a:p>
                <a:pPr>
                  <a:lnSpc>
                    <a:spcPct val="150000"/>
                  </a:lnSpc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Depressão</a:t>
                </a:r>
              </a:p>
              <a:p>
                <a:pPr>
                  <a:lnSpc>
                    <a:spcPct val="150000"/>
                  </a:lnSpc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Dependência química</a:t>
                </a:r>
              </a:p>
            </p:txBody>
          </p:sp>
          <p:sp>
            <p:nvSpPr>
              <p:cNvPr id="340" name="Chave Esquerda 7"/>
              <p:cNvSpPr/>
              <p:nvPr/>
            </p:nvSpPr>
            <p:spPr>
              <a:xfrm>
                <a:off x="-1" y="0"/>
                <a:ext cx="396243" cy="26457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5635" y="21600"/>
                      <a:pt x="10800" y="20263"/>
                      <a:pt x="10800" y="18613"/>
                    </a:cubicBezTo>
                    <a:lnTo>
                      <a:pt x="10800" y="17519"/>
                    </a:lnTo>
                    <a:cubicBezTo>
                      <a:pt x="10800" y="15870"/>
                      <a:pt x="5965" y="14532"/>
                      <a:pt x="0" y="14532"/>
                    </a:cubicBezTo>
                    <a:cubicBezTo>
                      <a:pt x="5965" y="14532"/>
                      <a:pt x="10800" y="13195"/>
                      <a:pt x="10800" y="11546"/>
                    </a:cubicBezTo>
                    <a:lnTo>
                      <a:pt x="10800" y="2987"/>
                    </a:lnTo>
                    <a:cubicBezTo>
                      <a:pt x="10800" y="1337"/>
                      <a:pt x="15635" y="0"/>
                      <a:pt x="21600" y="0"/>
                    </a:cubicBezTo>
                  </a:path>
                </a:pathLst>
              </a:custGeom>
              <a:noFill/>
              <a:ln w="1905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343" name="CaixaDeTexto 9"/>
          <p:cNvSpPr txBox="1"/>
          <p:nvPr/>
        </p:nvSpPr>
        <p:spPr>
          <a:xfrm>
            <a:off x="1637383" y="4969321"/>
            <a:ext cx="2747101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Dor psíquica insuportável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Estreitamento cognitivo</a:t>
            </a:r>
          </a:p>
        </p:txBody>
      </p:sp>
      <p:sp>
        <p:nvSpPr>
          <p:cNvPr id="344" name="CaixaDeTexto 10"/>
          <p:cNvSpPr txBox="1"/>
          <p:nvPr/>
        </p:nvSpPr>
        <p:spPr>
          <a:xfrm>
            <a:off x="5995296" y="4728367"/>
            <a:ext cx="2500109" cy="350659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Suicídio: única saída</a:t>
            </a:r>
          </a:p>
        </p:txBody>
      </p:sp>
      <p:sp>
        <p:nvSpPr>
          <p:cNvPr id="345" name="Conector de Seta Reta 14"/>
          <p:cNvSpPr/>
          <p:nvPr/>
        </p:nvSpPr>
        <p:spPr>
          <a:xfrm>
            <a:off x="2964868" y="3865881"/>
            <a:ext cx="2" cy="970837"/>
          </a:xfrm>
          <a:prstGeom prst="line">
            <a:avLst/>
          </a:prstGeom>
          <a:ln w="28575">
            <a:solidFill>
              <a:srgbClr val="000000"/>
            </a:solidFill>
            <a:miter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46" name="Seta para a Direita 17"/>
          <p:cNvSpPr/>
          <p:nvPr/>
        </p:nvSpPr>
        <p:spPr>
          <a:xfrm rot="20942567">
            <a:off x="4708378" y="4983588"/>
            <a:ext cx="886338" cy="11358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3B1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7" name="CaixaDeTexto 13"/>
          <p:cNvSpPr txBox="1"/>
          <p:nvPr/>
        </p:nvSpPr>
        <p:spPr>
          <a:xfrm>
            <a:off x="-55017" y="5907444"/>
            <a:ext cx="7357110" cy="214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Comportamento suicida</a:t>
            </a:r>
          </a:p>
        </p:txBody>
      </p:sp>
      <p:sp>
        <p:nvSpPr>
          <p:cNvPr id="350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000"/>
            </a:pPr>
            <a:r>
              <a:t>A chance de suicídio aumenta na proporção de quanto mais fatores de risco estiverem presentes. </a:t>
            </a:r>
          </a:p>
          <a:p>
            <a:pPr>
              <a:lnSpc>
                <a:spcPct val="100000"/>
              </a:lnSpc>
              <a:defRPr sz="2000"/>
            </a:pPr>
            <a:endParaRPr/>
          </a:p>
          <a:p>
            <a:pPr>
              <a:lnSpc>
                <a:spcPct val="100000"/>
              </a:lnSpc>
              <a:defRPr sz="2000"/>
            </a:pPr>
            <a:r>
              <a:t>Entretanto muitos indivíduos podem ter um ou mais fatores de risco e </a:t>
            </a:r>
            <a:r>
              <a:rPr b="1">
                <a:solidFill>
                  <a:srgbClr val="FF0000"/>
                </a:solidFill>
              </a:rPr>
              <a:t>não terem intenção</a:t>
            </a:r>
            <a:r>
              <a:rPr>
                <a:solidFill>
                  <a:srgbClr val="FF0000"/>
                </a:solidFill>
              </a:rPr>
              <a:t> </a:t>
            </a:r>
            <a:r>
              <a:t>suicida. </a:t>
            </a:r>
          </a:p>
          <a:p>
            <a:pPr>
              <a:lnSpc>
                <a:spcPct val="100000"/>
              </a:lnSpc>
              <a:defRPr sz="2000"/>
            </a:pPr>
            <a:endParaRPr/>
          </a:p>
          <a:p>
            <a:pPr>
              <a:lnSpc>
                <a:spcPct val="100000"/>
              </a:lnSpc>
              <a:defRPr sz="2000"/>
            </a:pPr>
            <a:r>
              <a:t>O que faz a diferença entre decisão de vida e morte não é só a presença de fatores de risco. </a:t>
            </a:r>
          </a:p>
          <a:p>
            <a:pPr>
              <a:lnSpc>
                <a:spcPct val="100000"/>
              </a:lnSpc>
              <a:defRPr sz="2000"/>
            </a:pPr>
            <a:endParaRPr/>
          </a:p>
          <a:p>
            <a:pPr>
              <a:lnSpc>
                <a:spcPct val="100000"/>
              </a:lnSpc>
              <a:defRPr sz="2000"/>
            </a:pPr>
            <a:r>
              <a:t>Mas a presença de FATORES PROTETORES que fortalece as estratégias de enfrentamento. </a:t>
            </a:r>
          </a:p>
        </p:txBody>
      </p:sp>
      <p:sp>
        <p:nvSpPr>
          <p:cNvPr id="351" name="CaixaDeTexto 5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52" name="CaixaDeTexto 6"/>
          <p:cNvSpPr txBox="1"/>
          <p:nvPr/>
        </p:nvSpPr>
        <p:spPr>
          <a:xfrm>
            <a:off x="5986150" y="658575"/>
            <a:ext cx="180264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t>Declaração de conflito de interesses</a:t>
            </a:r>
          </a:p>
        </p:txBody>
      </p:sp>
      <p:sp>
        <p:nvSpPr>
          <p:cNvPr id="192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628650" y="1690689"/>
            <a:ext cx="7886700" cy="448627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r>
              <a:t>De acordo com:</a:t>
            </a:r>
            <a:br/>
            <a:r>
              <a:t>	1 - Resolução 1595, 18 de Maio de 2000 do CFM,</a:t>
            </a:r>
            <a:br/>
            <a:r>
              <a:t>	2 - Norma RDC 102, 30 de Novembro de 2000 da ANVISA, declaro: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endParaRPr/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r>
              <a:t>Sem vínculo empregatício, </a:t>
            </a:r>
            <a:r>
              <a:rPr i="1"/>
              <a:t>freelancer</a:t>
            </a:r>
            <a:r>
              <a:t> ou qualquer outro, com ganho financeiro com: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ONGs;</a:t>
            </a:r>
            <a:endParaRPr sz="180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Indústria de equipamentos;</a:t>
            </a:r>
            <a:endParaRPr sz="180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Indústria de medicamentos;</a:t>
            </a:r>
            <a:endParaRPr sz="180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Indústria do álcool;</a:t>
            </a:r>
            <a:endParaRPr sz="180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Indústria do fumo;</a:t>
            </a:r>
            <a:endParaRPr sz="1800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1600"/>
            </a:pPr>
            <a:r>
              <a:t>Indústria da maconha.</a:t>
            </a:r>
            <a:endParaRPr sz="1800"/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800"/>
            </a:pPr>
            <a:endParaRPr sz="1800"/>
          </a:p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  <a:defRPr sz="1600"/>
            </a:pPr>
            <a:r>
              <a:t>Nem mesmo investimento em ações de empresas destas áreas.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Comportamento suicida</a:t>
            </a:r>
          </a:p>
        </p:txBody>
      </p:sp>
      <p:sp>
        <p:nvSpPr>
          <p:cNvPr id="355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buSzTx/>
              <a:buNone/>
              <a:defRPr sz="2200" b="1"/>
            </a:pPr>
            <a:r>
              <a:t>EXPRESSÕES COMUNS:</a:t>
            </a:r>
            <a:endParaRPr sz="2000"/>
          </a:p>
          <a:p>
            <a:pPr marL="0" indent="0">
              <a:lnSpc>
                <a:spcPct val="100000"/>
              </a:lnSpc>
              <a:buSzTx/>
              <a:buNone/>
              <a:defRPr sz="2000"/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“Nada mais parece fazer sentido, há apenas uma dor tão pesada que carrego e que não consigo mais suportar...”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“Não aguento mais viver assim, eu gostaria de viver, mas não assim...”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“Não há mais nada que eu possa fazer, seria melhor morrer...”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“Parece simplesmente não existir nenhum luz no fim do túnel...”</a:t>
            </a:r>
          </a:p>
        </p:txBody>
      </p:sp>
      <p:sp>
        <p:nvSpPr>
          <p:cNvPr id="356" name="CaixaDeTexto 5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57" name="CaixaDeTexto 6"/>
          <p:cNvSpPr txBox="1"/>
          <p:nvPr/>
        </p:nvSpPr>
        <p:spPr>
          <a:xfrm>
            <a:off x="5986150" y="658575"/>
            <a:ext cx="256390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Mídia Online 3" descr="Mídia Online 3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508000" y="806668"/>
            <a:ext cx="8128000" cy="4572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688003" fill="hold"/>
                                        <p:tgtEl>
                                          <p:spTgt spid="3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3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59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>
              <a:defRPr sz="3600" b="1"/>
            </a:pPr>
            <a:r>
              <a:t>O que fazer se identificar sinais</a:t>
            </a:r>
            <a:br/>
            <a:r>
              <a:t>de risco? </a:t>
            </a:r>
          </a:p>
        </p:txBody>
      </p:sp>
      <p:sp>
        <p:nvSpPr>
          <p:cNvPr id="362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Em primeiro lugar, </a:t>
            </a:r>
            <a:r>
              <a:rPr b="1">
                <a:solidFill>
                  <a:srgbClr val="FF0000"/>
                </a:solidFill>
              </a:rPr>
              <a:t>ser um bom ouvinte é essencial: </a:t>
            </a:r>
            <a:r>
              <a:t>ouça com toda a atenção, não apenas os fatos, mas a dor, medos e ansiedades.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 b="1">
                <a:solidFill>
                  <a:srgbClr val="FF0000"/>
                </a:solidFill>
              </a:defRPr>
            </a:pPr>
            <a:r>
              <a:t>Não julgue, nem dê conselhos</a:t>
            </a:r>
            <a:r>
              <a:rPr b="0">
                <a:solidFill>
                  <a:srgbClr val="000000"/>
                </a:solidFill>
              </a:rPr>
              <a:t>.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 b="1">
                <a:solidFill>
                  <a:srgbClr val="FF0000"/>
                </a:solidFill>
              </a:defRPr>
            </a:pPr>
            <a:r>
              <a:t>Demonstre que está disponível para a ajudar.</a:t>
            </a:r>
            <a:endParaRPr sz="2000"/>
          </a:p>
          <a:p>
            <a:pPr>
              <a:lnSpc>
                <a:spcPct val="100000"/>
              </a:lnSpc>
              <a:defRPr sz="2000" b="1">
                <a:solidFill>
                  <a:srgbClr val="FF0000"/>
                </a:solidFill>
              </a:defRPr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A dor emocional é compreensível e aceitável face às suas vivências presentes. </a:t>
            </a:r>
          </a:p>
        </p:txBody>
      </p:sp>
      <p:sp>
        <p:nvSpPr>
          <p:cNvPr id="363" name="CaixaDeTexto 5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64" name="CaixaDeTexto 6"/>
          <p:cNvSpPr txBox="1"/>
          <p:nvPr/>
        </p:nvSpPr>
        <p:spPr>
          <a:xfrm>
            <a:off x="2791005" y="983043"/>
            <a:ext cx="180264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>
              <a:defRPr sz="3600" b="1"/>
            </a:pPr>
            <a:r>
              <a:t>O que fazer se identificar sinais</a:t>
            </a:r>
            <a:br/>
            <a:r>
              <a:t>de risco? </a:t>
            </a:r>
          </a:p>
        </p:txBody>
      </p:sp>
      <p:sp>
        <p:nvSpPr>
          <p:cNvPr id="367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 b="1">
                <a:solidFill>
                  <a:srgbClr val="FF0000"/>
                </a:solidFill>
              </a:defRPr>
            </a:pPr>
            <a:r>
              <a:t>Demonstre empatia </a:t>
            </a:r>
            <a:r>
              <a:rPr b="0">
                <a:solidFill>
                  <a:srgbClr val="000000"/>
                </a:solidFill>
              </a:rPr>
              <a:t>– procure compreender as coisas não do seu ponto de vista, mas segundo o ponto de vista do outro. Não faça comparações. 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 b="1">
                <a:solidFill>
                  <a:srgbClr val="FF0000"/>
                </a:solidFill>
              </a:defRPr>
            </a:pPr>
            <a:r>
              <a:t>Não mude de assunto, nem faça comentários do tipo: “anima-te”, “vai correr tudo bem”. 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 b="1">
                <a:solidFill>
                  <a:srgbClr val="FF0000"/>
                </a:solidFill>
              </a:defRPr>
            </a:pPr>
            <a:r>
              <a:t>Não hesite em questionar aberta e diretamente a ideia de suicídio como uma opção válida</a:t>
            </a:r>
            <a:r>
              <a:rPr b="0">
                <a:solidFill>
                  <a:srgbClr val="000000"/>
                </a:solidFill>
              </a:rPr>
              <a:t>. A abordagem a este tema sensível varia em função da situação e relação de confiança estabelecida. </a:t>
            </a:r>
          </a:p>
        </p:txBody>
      </p:sp>
      <p:sp>
        <p:nvSpPr>
          <p:cNvPr id="368" name="CaixaDeTexto 5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69" name="CaixaDeTexto 6"/>
          <p:cNvSpPr txBox="1"/>
          <p:nvPr/>
        </p:nvSpPr>
        <p:spPr>
          <a:xfrm>
            <a:off x="2791005" y="983043"/>
            <a:ext cx="256390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Avaliação do risco</a:t>
            </a:r>
          </a:p>
        </p:txBody>
      </p:sp>
      <p:sp>
        <p:nvSpPr>
          <p:cNvPr id="372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 O comportamento suicida é uma urgência médica, pois pode levar o indivíduo desde a lesões graves e incapacitantes, até a sua morte;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 Não há testes ou critérios preditivos absolutos que estabeleçam quem irá ou não cometer suicídio.</a:t>
            </a:r>
          </a:p>
        </p:txBody>
      </p:sp>
      <p:sp>
        <p:nvSpPr>
          <p:cNvPr id="373" name="CaixaDeTexto 6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74" name="CaixaDeTexto 5"/>
          <p:cNvSpPr txBox="1"/>
          <p:nvPr/>
        </p:nvSpPr>
        <p:spPr>
          <a:xfrm>
            <a:off x="4792128" y="752849"/>
            <a:ext cx="180265" cy="34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Avaliação do risco</a:t>
            </a:r>
          </a:p>
        </p:txBody>
      </p:sp>
      <p:sp>
        <p:nvSpPr>
          <p:cNvPr id="377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 A OMS aponta três características psicopatológicas comuns no estado mental dos suicidas: ambivalência, impulsividade e rigidez;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 b="1"/>
            </a:pPr>
            <a:r>
              <a:t> Ambivalência: 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 marL="514350" lvl="1" indent="-171450">
              <a:lnSpc>
                <a:spcPct val="100000"/>
              </a:lnSpc>
              <a:spcBef>
                <a:spcPts val="300"/>
              </a:spcBef>
              <a:defRPr sz="2200"/>
            </a:pPr>
            <a:r>
              <a:t>O desejo de viver e de morrer se confundem no sujeito;</a:t>
            </a:r>
            <a:endParaRPr sz="2000"/>
          </a:p>
          <a:p>
            <a:pPr marL="514350" lvl="1" indent="-171450">
              <a:lnSpc>
                <a:spcPct val="100000"/>
              </a:lnSpc>
              <a:spcBef>
                <a:spcPts val="300"/>
              </a:spcBef>
              <a:defRPr sz="2200"/>
            </a:pPr>
            <a:r>
              <a:t>Há urgência em sair da dor e do sofrimento, fugir dos problemas e encontrar descanso.</a:t>
            </a:r>
          </a:p>
        </p:txBody>
      </p:sp>
      <p:sp>
        <p:nvSpPr>
          <p:cNvPr id="378" name="CaixaDeTexto 6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79" name="CaixaDeTexto 5"/>
          <p:cNvSpPr txBox="1"/>
          <p:nvPr/>
        </p:nvSpPr>
        <p:spPr>
          <a:xfrm>
            <a:off x="4792128" y="752849"/>
            <a:ext cx="256390" cy="34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Avaliação do risco</a:t>
            </a:r>
          </a:p>
        </p:txBody>
      </p:sp>
      <p:sp>
        <p:nvSpPr>
          <p:cNvPr id="382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 </a:t>
            </a:r>
            <a:r>
              <a:rPr b="1"/>
              <a:t>Impulsividade: </a:t>
            </a:r>
            <a:endParaRPr sz="2000"/>
          </a:p>
          <a:p>
            <a:pPr marL="514350" lvl="1" indent="-171450">
              <a:lnSpc>
                <a:spcPct val="100000"/>
              </a:lnSpc>
              <a:spcBef>
                <a:spcPts val="300"/>
              </a:spcBef>
              <a:defRPr sz="2000"/>
            </a:pPr>
            <a:endParaRPr sz="2000"/>
          </a:p>
          <a:p>
            <a:pPr marL="514350" lvl="1" indent="-171450">
              <a:lnSpc>
                <a:spcPct val="100000"/>
              </a:lnSpc>
              <a:spcBef>
                <a:spcPts val="300"/>
              </a:spcBef>
              <a:defRPr sz="2200"/>
            </a:pPr>
            <a:r>
              <a:t>O impulso para cometer suicídio é transitório e tem duração de alguns minutos ou horas;</a:t>
            </a:r>
            <a:endParaRPr sz="2000"/>
          </a:p>
          <a:p>
            <a:pPr marL="514350" lvl="1" indent="-171450">
              <a:lnSpc>
                <a:spcPct val="100000"/>
              </a:lnSpc>
              <a:spcBef>
                <a:spcPts val="300"/>
              </a:spcBef>
              <a:defRPr sz="2000"/>
            </a:pPr>
            <a:endParaRPr sz="2000"/>
          </a:p>
          <a:p>
            <a:pPr marL="514350" lvl="1" indent="-171450">
              <a:lnSpc>
                <a:spcPct val="100000"/>
              </a:lnSpc>
              <a:spcBef>
                <a:spcPts val="300"/>
              </a:spcBef>
              <a:defRPr sz="2200"/>
            </a:pPr>
            <a:r>
              <a:t>Geralmente o impulso é desencadeado por eventos psicossociais negativos: rejeição, recriminação, fracasso, falência, morte de ente querido, etc.</a:t>
            </a:r>
          </a:p>
        </p:txBody>
      </p:sp>
      <p:sp>
        <p:nvSpPr>
          <p:cNvPr id="383" name="CaixaDeTexto 6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84" name="CaixaDeTexto 5"/>
          <p:cNvSpPr txBox="1"/>
          <p:nvPr/>
        </p:nvSpPr>
        <p:spPr>
          <a:xfrm>
            <a:off x="4792128" y="752849"/>
            <a:ext cx="332516" cy="34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III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Avaliação do risco</a:t>
            </a:r>
          </a:p>
        </p:txBody>
      </p:sp>
      <p:sp>
        <p:nvSpPr>
          <p:cNvPr id="387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 b="1"/>
            </a:pPr>
            <a:r>
              <a:t> Rigidez:</a:t>
            </a:r>
            <a:endParaRPr sz="2000"/>
          </a:p>
          <a:p>
            <a:pPr marL="514350" lvl="1" indent="-171450">
              <a:lnSpc>
                <a:spcPct val="100000"/>
              </a:lnSpc>
              <a:spcBef>
                <a:spcPts val="300"/>
              </a:spcBef>
              <a:defRPr sz="2200"/>
            </a:pPr>
            <a:r>
              <a:t>Incapacidade para perceber outras maneiras de enfrentar ou de sair do problema;</a:t>
            </a:r>
            <a:endParaRPr sz="2000"/>
          </a:p>
          <a:p>
            <a:pPr marL="514350" lvl="1" indent="-171450">
              <a:lnSpc>
                <a:spcPct val="100000"/>
              </a:lnSpc>
              <a:spcBef>
                <a:spcPts val="300"/>
              </a:spcBef>
              <a:defRPr sz="2000"/>
            </a:pPr>
            <a:endParaRPr sz="2000"/>
          </a:p>
          <a:p>
            <a:pPr marL="514350" lvl="1" indent="-171450">
              <a:lnSpc>
                <a:spcPct val="100000"/>
              </a:lnSpc>
              <a:spcBef>
                <a:spcPts val="300"/>
              </a:spcBef>
              <a:defRPr sz="2200"/>
            </a:pPr>
            <a:r>
              <a:t>O funcionamento mental gira em torno de três sentimentos:</a:t>
            </a:r>
            <a:endParaRPr sz="2000"/>
          </a:p>
          <a:p>
            <a:pPr marL="514350" lvl="1" indent="-171450">
              <a:lnSpc>
                <a:spcPct val="100000"/>
              </a:lnSpc>
              <a:spcBef>
                <a:spcPts val="300"/>
              </a:spcBef>
              <a:defRPr sz="2000"/>
            </a:pPr>
            <a:endParaRPr sz="2000"/>
          </a:p>
          <a:p>
            <a:pPr marL="857250" lvl="2" indent="-171450">
              <a:lnSpc>
                <a:spcPct val="100000"/>
              </a:lnSpc>
              <a:spcBef>
                <a:spcPts val="300"/>
              </a:spcBef>
              <a:defRPr sz="2200"/>
            </a:pPr>
            <a:r>
              <a:t> Intolerável (“não vou suportar”); </a:t>
            </a:r>
            <a:endParaRPr sz="2000"/>
          </a:p>
          <a:p>
            <a:pPr marL="857250" lvl="2" indent="-171450">
              <a:lnSpc>
                <a:spcPct val="100000"/>
              </a:lnSpc>
              <a:spcBef>
                <a:spcPts val="300"/>
              </a:spcBef>
              <a:defRPr sz="2200"/>
            </a:pPr>
            <a:r>
              <a:t> Inescapável (“estou sem saída”); </a:t>
            </a:r>
            <a:endParaRPr sz="2000"/>
          </a:p>
          <a:p>
            <a:pPr marL="857250" lvl="2" indent="-171450">
              <a:lnSpc>
                <a:spcPct val="100000"/>
              </a:lnSpc>
              <a:spcBef>
                <a:spcPts val="300"/>
              </a:spcBef>
              <a:defRPr sz="2200"/>
            </a:pPr>
            <a:r>
              <a:t> Interminável (“isso não tem fim”). </a:t>
            </a:r>
          </a:p>
        </p:txBody>
      </p:sp>
      <p:sp>
        <p:nvSpPr>
          <p:cNvPr id="388" name="CaixaDeTexto 6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89" name="CaixaDeTexto 5"/>
          <p:cNvSpPr txBox="1"/>
          <p:nvPr/>
        </p:nvSpPr>
        <p:spPr>
          <a:xfrm>
            <a:off x="4792128" y="752849"/>
            <a:ext cx="345352" cy="34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IV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>
              <a:defRPr sz="3600" b="1"/>
            </a:pPr>
            <a:r>
              <a:t>Manejo na urgência</a:t>
            </a:r>
            <a:br/>
            <a:r>
              <a:t>e emergência</a:t>
            </a:r>
          </a:p>
        </p:txBody>
      </p:sp>
      <p:sp>
        <p:nvSpPr>
          <p:cNvPr id="392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Reduzir o risco imediato, retirando objetos que possam ser usados para se machucar: facas, instrumentos pontiagudos, remédios, cintos e cordas;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Vigilância 24 horas: equipe de saúde ou cuidador habilitado;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Portas, inclusive do banheiro, não devem ser trancadas;</a:t>
            </a:r>
          </a:p>
        </p:txBody>
      </p:sp>
      <p:sp>
        <p:nvSpPr>
          <p:cNvPr id="393" name="CaixaDeTexto 5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94" name="CaixaDeTexto 5"/>
          <p:cNvSpPr txBox="1"/>
          <p:nvPr/>
        </p:nvSpPr>
        <p:spPr>
          <a:xfrm>
            <a:off x="5220451" y="568184"/>
            <a:ext cx="180264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endParaRPr/>
          </a:p>
          <a:p>
            <a:pPr>
              <a:lnSpc>
                <a:spcPct val="100000"/>
              </a:lnSpc>
              <a:defRPr sz="2200"/>
            </a:pPr>
            <a:r>
              <a:t>A transferência de pacientes entre instituições deve ser feita de ambulância, e não pelos familiares.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Os pacientes com alto risco de suicídio e frágil suporte social devem ser internados em instituição especializada;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Em casos graves, a eletroconvulsoterapia pode ser uma opção;</a:t>
            </a:r>
          </a:p>
        </p:txBody>
      </p:sp>
      <p:sp>
        <p:nvSpPr>
          <p:cNvPr id="397" name="CaixaDeTexto 5"/>
          <p:cNvSpPr txBox="1"/>
          <p:nvPr/>
        </p:nvSpPr>
        <p:spPr>
          <a:xfrm>
            <a:off x="0" y="6532629"/>
            <a:ext cx="735711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398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>
              <a:defRPr sz="3600" b="1"/>
            </a:pPr>
            <a:r>
              <a:t>Manejo na urgência</a:t>
            </a:r>
            <a:br/>
            <a:r>
              <a:t>e emergência</a:t>
            </a:r>
          </a:p>
        </p:txBody>
      </p:sp>
      <p:sp>
        <p:nvSpPr>
          <p:cNvPr id="399" name="CaixaDeTexto 5"/>
          <p:cNvSpPr txBox="1"/>
          <p:nvPr/>
        </p:nvSpPr>
        <p:spPr>
          <a:xfrm>
            <a:off x="5220451" y="568184"/>
            <a:ext cx="256390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t>Sumário</a:t>
            </a:r>
          </a:p>
        </p:txBody>
      </p:sp>
      <p:sp>
        <p:nvSpPr>
          <p:cNvPr id="195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628650" y="1690689"/>
            <a:ext cx="7886700" cy="4486274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2000"/>
            </a:pPr>
            <a:r>
              <a:t>Epidemiologia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2000"/>
            </a:pPr>
            <a:r>
              <a:t>O impacto do stigma nos números latinoamericanos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2000"/>
            </a:pPr>
            <a:r>
              <a:t>Brasil: depressão e ansiedade entre números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2000"/>
            </a:pPr>
            <a:r>
              <a:t>Custos com suicídio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2000"/>
            </a:pPr>
            <a:r>
              <a:t>Estigma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2000"/>
            </a:pPr>
            <a:r>
              <a:t>Por que é importante saber sobre suicídio?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2000"/>
            </a:pPr>
            <a:r>
              <a:t>Exemplos de famosos com doenças mentais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2000"/>
            </a:pPr>
            <a:r>
              <a:t>Modelo de Neurobiologia do Suicídio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2000"/>
            </a:pPr>
            <a:r>
              <a:t>Como reconhecer indivíduos suscetíveis?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2000"/>
            </a:pPr>
            <a:r>
              <a:t>Fatores de risco para o comportamento suicida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 sz="2000"/>
            </a:pPr>
            <a:r>
              <a:t>Situações que necessitem de intervenção imediata</a:t>
            </a:r>
          </a:p>
        </p:txBody>
      </p:sp>
      <p:sp>
        <p:nvSpPr>
          <p:cNvPr id="196" name="CaixaDeTexto 1"/>
          <p:cNvSpPr txBox="1"/>
          <p:nvPr/>
        </p:nvSpPr>
        <p:spPr>
          <a:xfrm>
            <a:off x="2438400" y="681037"/>
            <a:ext cx="180264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Espaço Reservado para Texto 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1" cy="435133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buSzTx/>
              <a:buNone/>
              <a:defRPr sz="2200" b="1">
                <a:solidFill>
                  <a:srgbClr val="FF0000"/>
                </a:solidFill>
              </a:defRPr>
            </a:pPr>
            <a:r>
              <a:t>Lei 13.819/2019:</a:t>
            </a:r>
            <a:endParaRPr sz="2000"/>
          </a:p>
          <a:p>
            <a:pPr marL="0" indent="0">
              <a:lnSpc>
                <a:spcPct val="100000"/>
              </a:lnSpc>
              <a:buSzTx/>
              <a:buNone/>
              <a:defRPr sz="2000" b="1">
                <a:solidFill>
                  <a:srgbClr val="FF0000"/>
                </a:solidFill>
              </a:defRPr>
            </a:pPr>
            <a:endParaRPr sz="2000"/>
          </a:p>
          <a:p>
            <a:pPr>
              <a:lnSpc>
                <a:spcPct val="100000"/>
              </a:lnSpc>
              <a:defRPr sz="2000"/>
            </a:pPr>
            <a:r>
              <a:t>Institui a Política Nacional de Prevenção da Automutilação e Suicídio;</a:t>
            </a:r>
          </a:p>
          <a:p>
            <a:pPr>
              <a:lnSpc>
                <a:spcPct val="100000"/>
              </a:lnSpc>
              <a:defRPr sz="2000"/>
            </a:pPr>
            <a:endParaRPr/>
          </a:p>
          <a:p>
            <a:pPr>
              <a:lnSpc>
                <a:spcPct val="100000"/>
              </a:lnSpc>
              <a:defRPr sz="2000"/>
            </a:pPr>
            <a:r>
              <a:t>Ratifica a notificação compulsória de tentativas de suicídio pelos equipamentos de saúde e amplia para escolas públicas ou privadas, que devem se reportar ao Conselho Tutelar.</a:t>
            </a:r>
          </a:p>
        </p:txBody>
      </p:sp>
      <p:sp>
        <p:nvSpPr>
          <p:cNvPr id="402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>
              <a:defRPr sz="3600" b="1"/>
            </a:pPr>
            <a:r>
              <a:t>Manejo na urgência</a:t>
            </a:r>
            <a:br/>
            <a:r>
              <a:t>e emergência</a:t>
            </a:r>
          </a:p>
        </p:txBody>
      </p:sp>
      <p:sp>
        <p:nvSpPr>
          <p:cNvPr id="403" name="CaixaDeTexto 5"/>
          <p:cNvSpPr txBox="1"/>
          <p:nvPr/>
        </p:nvSpPr>
        <p:spPr>
          <a:xfrm>
            <a:off x="5220451" y="568184"/>
            <a:ext cx="332515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III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Imagem 1" descr="Imagem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90502" y="1047503"/>
            <a:ext cx="4762994" cy="4762994"/>
          </a:xfrm>
          <a:prstGeom prst="rect">
            <a:avLst/>
          </a:prstGeom>
          <a:ln w="12700">
            <a:miter lim="400000"/>
          </a:ln>
          <a:effectLst>
            <a:outerShdw blurRad="1905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Preocupações: tentativa</a:t>
            </a:r>
          </a:p>
        </p:txBody>
      </p:sp>
      <p:sp>
        <p:nvSpPr>
          <p:cNvPr id="408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56% morrem na 1a tentativa de suicídio;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40% repete ao longo da vida, 20 a 25% nos 12 meses;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1 a cada 4 dos que tentaram suicídio faz nova tentativa no ano seguinte;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12% acabam se suicidando em 10 anos; 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8.9% dos que tentaram morrem após 5 anos;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Maior 1/3 dos quem tem ideação, mantém por 10 anos.</a:t>
            </a:r>
          </a:p>
        </p:txBody>
      </p:sp>
      <p:sp>
        <p:nvSpPr>
          <p:cNvPr id="409" name="CaixaDeTexto 3"/>
          <p:cNvSpPr txBox="1"/>
          <p:nvPr/>
        </p:nvSpPr>
        <p:spPr>
          <a:xfrm>
            <a:off x="628648" y="5007614"/>
            <a:ext cx="5343966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i="1">
                <a:latin typeface="Arial"/>
                <a:ea typeface="Arial"/>
                <a:cs typeface="Arial"/>
                <a:sym typeface="Arial"/>
              </a:defRPr>
            </a:pPr>
            <a:r>
              <a:t>(Isometsa e Lonnqvist, 1998; Tejedor e cols., 1999; </a:t>
            </a:r>
            <a:br/>
            <a:r>
              <a:t>Harris e Barraclough, 1997, Vaiva et al., 2011)</a:t>
            </a:r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Preocupações: subnotificação</a:t>
            </a:r>
          </a:p>
        </p:txBody>
      </p:sp>
      <p:sp>
        <p:nvSpPr>
          <p:cNvPr id="412" name="Espaço Reservado para Texto 2"/>
          <p:cNvSpPr txBox="1">
            <a:spLocks noGrp="1"/>
          </p:cNvSpPr>
          <p:nvPr>
            <p:ph type="body" idx="1"/>
          </p:nvPr>
        </p:nvSpPr>
        <p:spPr>
          <a:xfrm>
            <a:off x="628650" y="1635287"/>
            <a:ext cx="7886700" cy="435133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000"/>
            </a:pPr>
            <a:r>
              <a:t>Notificado pelo Ministério da Saúde, através do Sistema de Informação de Mortalidade (SIM/MS);</a:t>
            </a:r>
          </a:p>
          <a:p>
            <a:pPr>
              <a:lnSpc>
                <a:spcPct val="100000"/>
              </a:lnSpc>
              <a:defRPr sz="2000"/>
            </a:pPr>
            <a:endParaRPr/>
          </a:p>
          <a:p>
            <a:pPr>
              <a:lnSpc>
                <a:spcPct val="100000"/>
              </a:lnSpc>
              <a:defRPr sz="2000"/>
            </a:pPr>
            <a:r>
              <a:t>Modelo padronizado de atestado de óbito, preenchido por médico ou perito legista e lavrado em cartório de registro civil;</a:t>
            </a:r>
          </a:p>
          <a:p>
            <a:pPr>
              <a:lnSpc>
                <a:spcPct val="100000"/>
              </a:lnSpc>
              <a:defRPr sz="2000"/>
            </a:pPr>
            <a:endParaRPr/>
          </a:p>
          <a:p>
            <a:pPr>
              <a:lnSpc>
                <a:spcPct val="100000"/>
              </a:lnSpc>
              <a:defRPr sz="2000"/>
            </a:pPr>
            <a:r>
              <a:t>Estima-se que o SIM/MS consiga rastrear cerca de 80% do total dos óbitos do país, restando cerca de 20% das mortes sem registro de óbito; </a:t>
            </a:r>
          </a:p>
          <a:p>
            <a:pPr>
              <a:lnSpc>
                <a:spcPct val="100000"/>
              </a:lnSpc>
              <a:defRPr sz="2000"/>
            </a:pPr>
            <a:endParaRPr/>
          </a:p>
          <a:p>
            <a:pPr>
              <a:lnSpc>
                <a:spcPct val="100000"/>
              </a:lnSpc>
              <a:defRPr sz="2000"/>
            </a:pPr>
            <a:r>
              <a:t>Preconceito religioso, cultura e social impedem o correto dimensionamento do problema. </a:t>
            </a:r>
          </a:p>
        </p:txBody>
      </p:sp>
      <p:sp>
        <p:nvSpPr>
          <p:cNvPr id="413" name="TextBox 3"/>
          <p:cNvSpPr txBox="1"/>
          <p:nvPr/>
        </p:nvSpPr>
        <p:spPr>
          <a:xfrm>
            <a:off x="4906209" y="5725016"/>
            <a:ext cx="2248591" cy="288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400" i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(Mello Jorge e cols., 1997) 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>
              <a:defRPr sz="3600" b="1"/>
            </a:pPr>
            <a:r>
              <a:t>Preocupações:</a:t>
            </a:r>
            <a:br/>
            <a:r>
              <a:t>despreparo profissional</a:t>
            </a:r>
          </a:p>
        </p:txBody>
      </p:sp>
      <p:sp>
        <p:nvSpPr>
          <p:cNvPr id="416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75% das pessoas que tentaram suicídio procuraram um serviço de cuidados primários antes do ato. 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Em média 45% dos suicidas haviam procurado atendimento médico um mês antes do ato. 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 marL="0" indent="0">
              <a:lnSpc>
                <a:spcPct val="100000"/>
              </a:lnSpc>
              <a:buSzTx/>
              <a:buNone/>
              <a:defRPr sz="2000"/>
            </a:pPr>
            <a:r>
              <a:t>(Van der Sande e cols., 1997, Luoma, 2002). 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Dificuldades na prevenção do suicídio</a:t>
            </a:r>
          </a:p>
        </p:txBody>
      </p:sp>
      <p:sp>
        <p:nvSpPr>
          <p:cNvPr id="419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O estigma é um dos maiores problemas quando o assunto é prevenção;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O ato suicida coloca em xeque o compromisso da equipe de saúde em ajudar e salvar vidas;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Quando a equipe se sentir atacada ou frustrada, deve evitar reagir ao paciente, maltratá-lo ou negligenciá-lo e estar preparada para lidar com o sentimento de impotência;</a:t>
            </a:r>
          </a:p>
        </p:txBody>
      </p:sp>
      <p:sp>
        <p:nvSpPr>
          <p:cNvPr id="420" name="CaixaDeTexto 4"/>
          <p:cNvSpPr txBox="1"/>
          <p:nvPr/>
        </p:nvSpPr>
        <p:spPr>
          <a:xfrm>
            <a:off x="0" y="6555739"/>
            <a:ext cx="788670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421" name="TextBox 3"/>
          <p:cNvSpPr txBox="1"/>
          <p:nvPr/>
        </p:nvSpPr>
        <p:spPr>
          <a:xfrm>
            <a:off x="2633578" y="1050512"/>
            <a:ext cx="180264" cy="34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Dificuldades na prevenção do suicídio</a:t>
            </a:r>
          </a:p>
        </p:txBody>
      </p:sp>
      <p:sp>
        <p:nvSpPr>
          <p:cNvPr id="424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80% dos suicidas foram ao médico não psiquiatra no mês anterior à morte;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Cerca de 50 a 60% dos que suicidaram nunca se consultaram com um profissional de saúde mental ao longo da vida.</a:t>
            </a:r>
          </a:p>
        </p:txBody>
      </p:sp>
      <p:sp>
        <p:nvSpPr>
          <p:cNvPr id="425" name="CaixaDeTexto 4"/>
          <p:cNvSpPr txBox="1"/>
          <p:nvPr/>
        </p:nvSpPr>
        <p:spPr>
          <a:xfrm>
            <a:off x="0" y="6555739"/>
            <a:ext cx="788670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426" name="TextBox 5"/>
          <p:cNvSpPr txBox="1"/>
          <p:nvPr/>
        </p:nvSpPr>
        <p:spPr>
          <a:xfrm>
            <a:off x="2633578" y="1050512"/>
            <a:ext cx="256390" cy="34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</a:t>
            </a:r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Campanha Setembro Amarelo</a:t>
            </a:r>
          </a:p>
        </p:txBody>
      </p:sp>
      <p:sp>
        <p:nvSpPr>
          <p:cNvPr id="429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buSzTx/>
              <a:buNone/>
              <a:defRPr sz="2200" b="1"/>
            </a:pPr>
            <a:r>
              <a:t>Principais objetivos:</a:t>
            </a:r>
            <a:endParaRPr sz="2000"/>
          </a:p>
          <a:p>
            <a:pPr marL="0" indent="0">
              <a:lnSpc>
                <a:spcPct val="100000"/>
              </a:lnSpc>
              <a:buSzTx/>
              <a:buNone/>
              <a:defRPr sz="2000" b="1"/>
            </a:pPr>
            <a:endParaRPr sz="2000"/>
          </a:p>
          <a:p>
            <a:pPr>
              <a:lnSpc>
                <a:spcPct val="100000"/>
              </a:lnSpc>
              <a:defRPr sz="2200"/>
            </a:pPr>
            <a:r>
              <a:t>Prevenção ao Suicídio;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Desconstruir o tabu diante do tema e orientar que prevenir é possível;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Desmistificar o tratamento psiquiátrico e combater a </a:t>
            </a:r>
            <a:r>
              <a:rPr b="1"/>
              <a:t>psicofobia</a:t>
            </a:r>
            <a:r>
              <a:t>;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Estimular programas educativos para formação de médicos e profissionais da saúde;</a:t>
            </a:r>
          </a:p>
        </p:txBody>
      </p:sp>
      <p:sp>
        <p:nvSpPr>
          <p:cNvPr id="430" name="CaixaDeTexto 4"/>
          <p:cNvSpPr txBox="1"/>
          <p:nvPr/>
        </p:nvSpPr>
        <p:spPr>
          <a:xfrm>
            <a:off x="115790" y="6555739"/>
            <a:ext cx="7886701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431" name="CaixaDeTexto 5"/>
          <p:cNvSpPr txBox="1"/>
          <p:nvPr/>
        </p:nvSpPr>
        <p:spPr>
          <a:xfrm>
            <a:off x="7372235" y="757070"/>
            <a:ext cx="180264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Campanha Setembro Amarelo</a:t>
            </a:r>
          </a:p>
        </p:txBody>
      </p:sp>
      <p:sp>
        <p:nvSpPr>
          <p:cNvPr id="434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Usar estrategicamente a mídia para campanhas preventivas; 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Incentivar espaços de promoção de saúde na comunidade (grupos de autoajuda nas igrejas e escolas, associações e ONGs).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Orientar o controle/regulação do acesso aos métodos mais utilizados, como: carbamato (chumbinho); pesticidas; raticidas e outros; e restrição às armas de fogo;</a:t>
            </a:r>
            <a:endParaRPr sz="2000"/>
          </a:p>
          <a:p>
            <a:pPr>
              <a:lnSpc>
                <a:spcPct val="100000"/>
              </a:lnSpc>
              <a:defRPr sz="2200"/>
            </a:pPr>
            <a:r>
              <a:t>Estimular construções inteligentes e planejamento da cidade com medidas de segurança (campanha SELO AMARELO).</a:t>
            </a:r>
          </a:p>
        </p:txBody>
      </p:sp>
      <p:sp>
        <p:nvSpPr>
          <p:cNvPr id="435" name="CaixaDeTexto 5"/>
          <p:cNvSpPr txBox="1"/>
          <p:nvPr/>
        </p:nvSpPr>
        <p:spPr>
          <a:xfrm>
            <a:off x="25181" y="6567536"/>
            <a:ext cx="7579360" cy="214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9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Cartilha “Suicídio: informando para prevenir”. Associação Brasileira de Psiquiatria – ABP / Conselho Federal de Medicina – CFM. 2014</a:t>
            </a:r>
          </a:p>
        </p:txBody>
      </p:sp>
      <p:sp>
        <p:nvSpPr>
          <p:cNvPr id="436" name="CaixaDeTexto 5"/>
          <p:cNvSpPr txBox="1"/>
          <p:nvPr/>
        </p:nvSpPr>
        <p:spPr>
          <a:xfrm>
            <a:off x="7342930" y="752849"/>
            <a:ext cx="256390" cy="34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</a:t>
            </a:r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Título 4"/>
          <p:cNvSpPr txBox="1">
            <a:spLocks noGrp="1"/>
          </p:cNvSpPr>
          <p:nvPr>
            <p:ph type="title"/>
          </p:nvPr>
        </p:nvSpPr>
        <p:spPr>
          <a:xfrm>
            <a:off x="628650" y="150683"/>
            <a:ext cx="7886700" cy="690587"/>
          </a:xfrm>
          <a:prstGeom prst="rect">
            <a:avLst/>
          </a:prstGeom>
        </p:spPr>
        <p:txBody>
          <a:bodyPr/>
          <a:lstStyle>
            <a:lvl1pPr algn="ctr">
              <a:defRPr b="1"/>
            </a:lvl1pPr>
          </a:lstStyle>
          <a:p>
            <a:r>
              <a:t>Setembro Amarelo 2019</a:t>
            </a:r>
          </a:p>
        </p:txBody>
      </p:sp>
      <p:pic>
        <p:nvPicPr>
          <p:cNvPr id="439" name="Mídia Online 3" descr="Mídia Online 3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445345" y="841268"/>
            <a:ext cx="8280114" cy="5035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65334" fill="hold"/>
                                        <p:tgtEl>
                                          <p:spTgt spid="4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4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3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t>Sumário</a:t>
            </a:r>
          </a:p>
        </p:txBody>
      </p:sp>
      <p:sp>
        <p:nvSpPr>
          <p:cNvPr id="199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628650" y="1690689"/>
            <a:ext cx="7886700" cy="4486274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 startAt="12"/>
              <a:defRPr sz="2000"/>
            </a:pPr>
            <a:r>
              <a:t>Eletroconvulsoterapia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 startAt="12"/>
              <a:defRPr sz="2000"/>
            </a:pPr>
            <a:r>
              <a:t>Legislação Brasileira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 startAt="12"/>
              <a:defRPr sz="2000"/>
            </a:pPr>
            <a:r>
              <a:t>Comportamento suicida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 startAt="12"/>
              <a:defRPr sz="2000"/>
            </a:pPr>
            <a:r>
              <a:t>O que fazer se identificar sinais de risco?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 startAt="12"/>
              <a:defRPr sz="2000"/>
            </a:pPr>
            <a:r>
              <a:t>Avaliação do risco 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 startAt="12"/>
              <a:defRPr sz="2000"/>
            </a:pPr>
            <a:r>
              <a:t>Manejo na Urgência e Emergência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 startAt="12"/>
              <a:defRPr sz="2000"/>
            </a:pPr>
            <a:r>
              <a:t>Preocupações: tentativa, subnotificação e despreparo profissional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 startAt="12"/>
              <a:defRPr sz="2000"/>
            </a:pPr>
            <a:r>
              <a:t>Dificuldades na prevenção do suicídio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 startAt="12"/>
              <a:defRPr sz="2000"/>
            </a:pPr>
            <a:r>
              <a:t>Campanha Setembro Amarelo</a:t>
            </a:r>
            <a:endParaRPr sz="160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AutoNum type="arabicPeriod" startAt="12"/>
              <a:defRPr sz="2000"/>
            </a:pPr>
            <a:r>
              <a:t>Automutilação </a:t>
            </a:r>
          </a:p>
        </p:txBody>
      </p:sp>
      <p:sp>
        <p:nvSpPr>
          <p:cNvPr id="200" name="CaixaDeTexto 3"/>
          <p:cNvSpPr txBox="1"/>
          <p:nvPr/>
        </p:nvSpPr>
        <p:spPr>
          <a:xfrm>
            <a:off x="2438400" y="681037"/>
            <a:ext cx="256390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Cartilha ABP/CFM</a:t>
            </a:r>
          </a:p>
        </p:txBody>
      </p:sp>
      <p:sp>
        <p:nvSpPr>
          <p:cNvPr id="442" name="Espaço Reservado para Texto 6"/>
          <p:cNvSpPr txBox="1">
            <a:spLocks noGrp="1"/>
          </p:cNvSpPr>
          <p:nvPr>
            <p:ph type="body" sz="half" idx="1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>
              <a:defRPr sz="2200"/>
            </a:pPr>
            <a:r>
              <a:t>Lançada em 2014, pela ABP e Conselho Federal de Medicina – CFM. </a:t>
            </a:r>
          </a:p>
          <a:p>
            <a:pPr>
              <a:defRPr sz="2200"/>
            </a:pPr>
            <a:endParaRPr/>
          </a:p>
          <a:p>
            <a:pPr>
              <a:defRPr sz="2200"/>
            </a:pPr>
            <a:r>
              <a:t>Possui informações que visam ajudar a sociedade a desmistificara cultura e o tabu em torno do tema. </a:t>
            </a:r>
          </a:p>
        </p:txBody>
      </p:sp>
      <p:pic>
        <p:nvPicPr>
          <p:cNvPr id="443" name="Imagem 8" descr="Imagem 8"/>
          <p:cNvPicPr>
            <a:picLocks noChangeAspect="1"/>
          </p:cNvPicPr>
          <p:nvPr/>
        </p:nvPicPr>
        <p:blipFill>
          <a:blip r:embed="rId2">
            <a:extLst/>
          </a:blip>
          <a:srcRect l="3898" b="2129"/>
          <a:stretch>
            <a:fillRect/>
          </a:stretch>
        </p:blipFill>
        <p:spPr>
          <a:xfrm>
            <a:off x="1249680" y="1825625"/>
            <a:ext cx="2780987" cy="3616222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  <p:sp>
        <p:nvSpPr>
          <p:cNvPr id="444" name="TextBox 2"/>
          <p:cNvSpPr txBox="1"/>
          <p:nvPr/>
        </p:nvSpPr>
        <p:spPr>
          <a:xfrm>
            <a:off x="4629148" y="4791693"/>
            <a:ext cx="3850925" cy="617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Disponível para download gratuito</a:t>
            </a:r>
            <a:br/>
            <a:r>
              <a:t>no site oficial da Campanha</a:t>
            </a:r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Situações que necessitem intervenção imediata</a:t>
            </a:r>
          </a:p>
        </p:txBody>
      </p:sp>
      <p:sp>
        <p:nvSpPr>
          <p:cNvPr id="447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O que fazemos quando: 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 marL="800100" lvl="1" indent="-342900">
              <a:lnSpc>
                <a:spcPct val="100000"/>
              </a:lnSpc>
              <a:spcBef>
                <a:spcPts val="300"/>
              </a:spcBef>
              <a:buChar char="➢"/>
              <a:defRPr sz="2200"/>
            </a:pPr>
            <a:r>
              <a:t>percebemos alguém com sintomas de infarto? </a:t>
            </a:r>
          </a:p>
        </p:txBody>
      </p:sp>
      <p:pic>
        <p:nvPicPr>
          <p:cNvPr id="448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68716" y="3657710"/>
            <a:ext cx="2206566" cy="1469266"/>
          </a:xfrm>
          <a:prstGeom prst="rect">
            <a:avLst/>
          </a:prstGeom>
          <a:ln w="12700">
            <a:miter lim="400000"/>
          </a:ln>
        </p:spPr>
      </p:pic>
      <p:sp>
        <p:nvSpPr>
          <p:cNvPr id="449" name="CaixaDeTexto 6"/>
          <p:cNvSpPr txBox="1"/>
          <p:nvPr/>
        </p:nvSpPr>
        <p:spPr>
          <a:xfrm>
            <a:off x="5328156" y="995109"/>
            <a:ext cx="180264" cy="34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" grpId="1" animBg="1" advAuto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Situações que necessitem intervenção imediata</a:t>
            </a:r>
          </a:p>
        </p:txBody>
      </p:sp>
      <p:sp>
        <p:nvSpPr>
          <p:cNvPr id="452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O que fazemos quando: 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 marL="800100" lvl="1" indent="-342900">
              <a:lnSpc>
                <a:spcPct val="100000"/>
              </a:lnSpc>
              <a:spcBef>
                <a:spcPts val="300"/>
              </a:spcBef>
              <a:buChar char="➢"/>
              <a:defRPr sz="2200"/>
            </a:pPr>
            <a:r>
              <a:t>cai algo nos olhos de alguém e causa forte irritação, inchaço?</a:t>
            </a:r>
          </a:p>
        </p:txBody>
      </p:sp>
      <p:sp>
        <p:nvSpPr>
          <p:cNvPr id="453" name="CaixaDeTexto 6"/>
          <p:cNvSpPr txBox="1"/>
          <p:nvPr/>
        </p:nvSpPr>
        <p:spPr>
          <a:xfrm>
            <a:off x="5328156" y="995109"/>
            <a:ext cx="256390" cy="34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II</a:t>
            </a:r>
          </a:p>
        </p:txBody>
      </p:sp>
      <p:pic>
        <p:nvPicPr>
          <p:cNvPr id="45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68716" y="3657710"/>
            <a:ext cx="2206566" cy="14692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4" grpId="1" animBg="1" advAuto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Situações que necessitem intervenção imediata</a:t>
            </a:r>
          </a:p>
        </p:txBody>
      </p:sp>
      <p:sp>
        <p:nvSpPr>
          <p:cNvPr id="457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O que fazemos quando: 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 marL="800100" lvl="1" indent="-342900">
              <a:lnSpc>
                <a:spcPct val="100000"/>
              </a:lnSpc>
              <a:spcBef>
                <a:spcPts val="300"/>
              </a:spcBef>
              <a:buChar char="➢"/>
              <a:defRPr sz="2200"/>
            </a:pPr>
            <a:r>
              <a:t>alguém cai e quebra a perna, ou quando em algum acidente há vítima com fratura exposta, sangramento?</a:t>
            </a:r>
          </a:p>
        </p:txBody>
      </p:sp>
      <p:sp>
        <p:nvSpPr>
          <p:cNvPr id="458" name="CaixaDeTexto 6"/>
          <p:cNvSpPr txBox="1"/>
          <p:nvPr/>
        </p:nvSpPr>
        <p:spPr>
          <a:xfrm>
            <a:off x="5328156" y="995109"/>
            <a:ext cx="332515" cy="34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III</a:t>
            </a:r>
          </a:p>
        </p:txBody>
      </p:sp>
      <p:pic>
        <p:nvPicPr>
          <p:cNvPr id="459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68716" y="3657710"/>
            <a:ext cx="2206566" cy="14692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" grpId="1" animBg="1" advAuto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Situações que necessitem intervenção imediata</a:t>
            </a:r>
          </a:p>
        </p:txBody>
      </p:sp>
      <p:sp>
        <p:nvSpPr>
          <p:cNvPr id="462" name="Espaço Reservado para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2200"/>
            </a:pPr>
            <a:r>
              <a:t>O que fazemos quando: </a:t>
            </a:r>
            <a:endParaRPr sz="2000"/>
          </a:p>
          <a:p>
            <a:pPr>
              <a:lnSpc>
                <a:spcPct val="100000"/>
              </a:lnSpc>
              <a:defRPr sz="2000"/>
            </a:pPr>
            <a:endParaRPr sz="2000"/>
          </a:p>
          <a:p>
            <a:pPr marL="0" lvl="1" indent="457200">
              <a:lnSpc>
                <a:spcPct val="100000"/>
              </a:lnSpc>
              <a:spcBef>
                <a:spcPts val="300"/>
              </a:spcBef>
              <a:buSzTx/>
              <a:buNone/>
              <a:defRPr sz="2200"/>
            </a:pPr>
            <a:r>
              <a:t>- nos deparamos com uma situação de tentativa de suicídio iminente que necessite de </a:t>
            </a:r>
            <a:r>
              <a:rPr b="1">
                <a:solidFill>
                  <a:srgbClr val="FF0000"/>
                </a:solidFill>
              </a:rPr>
              <a:t>intervenção imediata</a:t>
            </a:r>
            <a:r>
              <a:t>?</a:t>
            </a:r>
          </a:p>
        </p:txBody>
      </p:sp>
      <p:pic>
        <p:nvPicPr>
          <p:cNvPr id="463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36376" y="3621387"/>
            <a:ext cx="2871248" cy="1911851"/>
          </a:xfrm>
          <a:prstGeom prst="rect">
            <a:avLst/>
          </a:prstGeom>
          <a:ln w="12700">
            <a:miter lim="400000"/>
          </a:ln>
        </p:spPr>
      </p:pic>
      <p:sp>
        <p:nvSpPr>
          <p:cNvPr id="464" name="CaixaDeTexto 6"/>
          <p:cNvSpPr txBox="1"/>
          <p:nvPr/>
        </p:nvSpPr>
        <p:spPr>
          <a:xfrm>
            <a:off x="5328156" y="995109"/>
            <a:ext cx="256390" cy="34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3" grpId="1" animBg="1" advAuto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Title 1"/>
          <p:cNvSpPr txBox="1">
            <a:spLocks noGrp="1"/>
          </p:cNvSpPr>
          <p:nvPr>
            <p:ph type="title"/>
          </p:nvPr>
        </p:nvSpPr>
        <p:spPr>
          <a:xfrm>
            <a:off x="623887" y="1709739"/>
            <a:ext cx="7886701" cy="2852738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Automutilação</a:t>
            </a:r>
          </a:p>
        </p:txBody>
      </p:sp>
      <p:sp>
        <p:nvSpPr>
          <p:cNvPr id="467" name="Espaço Reservado para Texto 2"/>
          <p:cNvSpPr txBox="1">
            <a:spLocks noGrp="1"/>
          </p:cNvSpPr>
          <p:nvPr>
            <p:ph type="body" sz="quarter" idx="1"/>
          </p:nvPr>
        </p:nvSpPr>
        <p:spPr>
          <a:xfrm>
            <a:off x="623887" y="4589464"/>
            <a:ext cx="7886701" cy="150018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t>Conhecendo o público de risco: o jovem</a:t>
            </a:r>
          </a:p>
        </p:txBody>
      </p:sp>
      <p:sp>
        <p:nvSpPr>
          <p:cNvPr id="470" name="Espaço Reservado para Conteúdo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  <a:p>
            <a:r>
              <a:t>Como sabemos, os jovens estão suscetíveis às mudanças fisiológicas que são características da fase de amadurecimento físico e psíquico. </a:t>
            </a:r>
          </a:p>
          <a:p>
            <a:endParaRPr/>
          </a:p>
          <a:p>
            <a:r>
              <a:t>Quem convive com um adolescente, sabe que as mudanças nem sempre são fáceis.</a:t>
            </a:r>
          </a:p>
          <a:p>
            <a:endParaRPr/>
          </a:p>
          <a:p>
            <a:r>
              <a:t> Nós sabemos que tudo isso vai passar, mas para isso precisamos trabalhar juntos em prol da criança ou do jovem que está precisando da nossa ajuda. </a:t>
            </a:r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/>
          <a:p>
            <a:pPr>
              <a:defRPr sz="3600" b="1"/>
            </a:pPr>
            <a:r>
              <a:t>Como identificar que o jovem</a:t>
            </a:r>
            <a:br/>
            <a:r>
              <a:t>está precisando de ajuda? </a:t>
            </a:r>
          </a:p>
        </p:txBody>
      </p:sp>
      <p:sp>
        <p:nvSpPr>
          <p:cNvPr id="473" name="Espaço Reservado para Conteúdo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As mudanças fisiológicas podem funcionar como gatilhos para quem tem predisposição genética ao desencadeamento de doença psiquiátrica</a:t>
            </a:r>
          </a:p>
          <a:p>
            <a:endParaRPr/>
          </a:p>
          <a:p>
            <a:r>
              <a:t>Há sinais aos quais devemos ficar atentos – </a:t>
            </a:r>
            <a:r>
              <a:rPr b="1"/>
              <a:t>é necessário observar!</a:t>
            </a:r>
          </a:p>
          <a:p>
            <a:pPr>
              <a:defRPr b="1"/>
            </a:pPr>
            <a:endParaRPr b="1"/>
          </a:p>
          <a:p>
            <a:pPr marL="0" lvl="1" indent="342900" algn="ctr">
              <a:spcBef>
                <a:spcPts val="300"/>
              </a:spcBef>
              <a:buSzTx/>
              <a:buNone/>
              <a:defRPr b="1">
                <a:solidFill>
                  <a:srgbClr val="FF2600"/>
                </a:solidFill>
              </a:defRPr>
            </a:pPr>
            <a:r>
              <a:t>Perceber a mudança de comportamento: crianças</a:t>
            </a:r>
            <a:br/>
            <a:r>
              <a:t>e adolescentes dão sinais quando passam</a:t>
            </a:r>
            <a:br/>
            <a:r>
              <a:t>por algum problema. </a:t>
            </a:r>
          </a:p>
        </p:txBody>
      </p:sp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Quais comportamentos devemos observar?</a:t>
            </a:r>
          </a:p>
        </p:txBody>
      </p:sp>
      <p:grpSp>
        <p:nvGrpSpPr>
          <p:cNvPr id="492" name="Diagrama 2"/>
          <p:cNvGrpSpPr/>
          <p:nvPr/>
        </p:nvGrpSpPr>
        <p:grpSpPr>
          <a:xfrm>
            <a:off x="690367" y="1787756"/>
            <a:ext cx="7087290" cy="3869868"/>
            <a:chOff x="0" y="0"/>
            <a:chExt cx="7087289" cy="3869866"/>
          </a:xfrm>
        </p:grpSpPr>
        <p:sp>
          <p:nvSpPr>
            <p:cNvPr id="476" name="Forma"/>
            <p:cNvSpPr/>
            <p:nvPr/>
          </p:nvSpPr>
          <p:spPr>
            <a:xfrm>
              <a:off x="0" y="0"/>
              <a:ext cx="861829" cy="3869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76" h="21600" extrusionOk="0">
                  <a:moveTo>
                    <a:pt x="305" y="0"/>
                  </a:moveTo>
                  <a:cubicBezTo>
                    <a:pt x="21600" y="5965"/>
                    <a:pt x="21600" y="15635"/>
                    <a:pt x="305" y="21600"/>
                  </a:cubicBezTo>
                  <a:lnTo>
                    <a:pt x="0" y="21515"/>
                  </a:lnTo>
                  <a:cubicBezTo>
                    <a:pt x="21127" y="15597"/>
                    <a:pt x="21127" y="6003"/>
                    <a:pt x="0" y="85"/>
                  </a:cubicBezTo>
                  <a:close/>
                </a:path>
              </a:pathLst>
            </a:custGeom>
            <a:noFill/>
            <a:ln w="12700" cap="flat">
              <a:solidFill>
                <a:srgbClr val="B69318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79" name="Grupo"/>
            <p:cNvGrpSpPr/>
            <p:nvPr/>
          </p:nvGrpSpPr>
          <p:grpSpPr>
            <a:xfrm>
              <a:off x="340624" y="153442"/>
              <a:ext cx="6746666" cy="514976"/>
              <a:chOff x="0" y="0"/>
              <a:chExt cx="6746664" cy="514975"/>
            </a:xfrm>
          </p:grpSpPr>
          <p:sp>
            <p:nvSpPr>
              <p:cNvPr id="477" name="Retângulo"/>
              <p:cNvSpPr/>
              <p:nvPr/>
            </p:nvSpPr>
            <p:spPr>
              <a:xfrm>
                <a:off x="-1" y="3407"/>
                <a:ext cx="6746666" cy="508165"/>
              </a:xfrm>
              <a:prstGeom prst="rect">
                <a:avLst/>
              </a:prstGeom>
              <a:gradFill flip="none" rotWithShape="1">
                <a:gsLst>
                  <a:gs pos="0">
                    <a:srgbClr val="EBC14C"/>
                  </a:gs>
                  <a:gs pos="50000">
                    <a:srgbClr val="F0BF14"/>
                  </a:gs>
                  <a:gs pos="100000">
                    <a:srgbClr val="DFAF07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63500" dist="19050" dir="5400000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1155700">
                  <a:lnSpc>
                    <a:spcPct val="90000"/>
                  </a:lnSpc>
                  <a:spcBef>
                    <a:spcPts val="700"/>
                  </a:spcBef>
                  <a:defRPr sz="26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78" name="Isolamento;"/>
              <p:cNvSpPr txBox="1"/>
              <p:nvPr/>
            </p:nvSpPr>
            <p:spPr>
              <a:xfrm>
                <a:off x="-1" y="0"/>
                <a:ext cx="6746666" cy="5149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6038" tIns="66038" rIns="66038" bIns="66038" numCol="1" anchor="ctr">
                <a:spAutoFit/>
              </a:bodyPr>
              <a:lstStyle>
                <a:lvl1pPr defTabSz="1155700">
                  <a:lnSpc>
                    <a:spcPct val="90000"/>
                  </a:lnSpc>
                  <a:spcBef>
                    <a:spcPts val="1000"/>
                  </a:spcBef>
                  <a:defRPr sz="26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Isolamento;</a:t>
                </a:r>
              </a:p>
            </p:txBody>
          </p:sp>
        </p:grpSp>
        <p:grpSp>
          <p:nvGrpSpPr>
            <p:cNvPr id="482" name="Grupo"/>
            <p:cNvGrpSpPr/>
            <p:nvPr/>
          </p:nvGrpSpPr>
          <p:grpSpPr>
            <a:xfrm>
              <a:off x="724844" y="915442"/>
              <a:ext cx="6362445" cy="514976"/>
              <a:chOff x="0" y="0"/>
              <a:chExt cx="6362444" cy="514975"/>
            </a:xfrm>
          </p:grpSpPr>
          <p:sp>
            <p:nvSpPr>
              <p:cNvPr id="480" name="Retângulo"/>
              <p:cNvSpPr/>
              <p:nvPr/>
            </p:nvSpPr>
            <p:spPr>
              <a:xfrm>
                <a:off x="-1" y="3407"/>
                <a:ext cx="6362446" cy="508165"/>
              </a:xfrm>
              <a:prstGeom prst="rect">
                <a:avLst/>
              </a:prstGeom>
              <a:gradFill flip="none" rotWithShape="1">
                <a:gsLst>
                  <a:gs pos="0">
                    <a:srgbClr val="EBC14C"/>
                  </a:gs>
                  <a:gs pos="50000">
                    <a:srgbClr val="F0BF14"/>
                  </a:gs>
                  <a:gs pos="100000">
                    <a:srgbClr val="DFAF07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63500" dist="19050" dir="5400000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1155700">
                  <a:lnSpc>
                    <a:spcPct val="90000"/>
                  </a:lnSpc>
                  <a:spcBef>
                    <a:spcPts val="700"/>
                  </a:spcBef>
                  <a:defRPr sz="26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81" name="Impulsividade;"/>
              <p:cNvSpPr txBox="1"/>
              <p:nvPr/>
            </p:nvSpPr>
            <p:spPr>
              <a:xfrm>
                <a:off x="-1" y="0"/>
                <a:ext cx="6362446" cy="5149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6038" tIns="66038" rIns="66038" bIns="66038" numCol="1" anchor="ctr">
                <a:spAutoFit/>
              </a:bodyPr>
              <a:lstStyle>
                <a:lvl1pPr defTabSz="1155700">
                  <a:lnSpc>
                    <a:spcPct val="90000"/>
                  </a:lnSpc>
                  <a:spcBef>
                    <a:spcPts val="1000"/>
                  </a:spcBef>
                  <a:defRPr sz="26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Impulsividade;</a:t>
                </a:r>
              </a:p>
            </p:txBody>
          </p:sp>
        </p:grpSp>
        <p:grpSp>
          <p:nvGrpSpPr>
            <p:cNvPr id="485" name="Grupo"/>
            <p:cNvGrpSpPr/>
            <p:nvPr/>
          </p:nvGrpSpPr>
          <p:grpSpPr>
            <a:xfrm>
              <a:off x="842769" y="1677442"/>
              <a:ext cx="6244519" cy="514976"/>
              <a:chOff x="0" y="0"/>
              <a:chExt cx="6244518" cy="514975"/>
            </a:xfrm>
          </p:grpSpPr>
          <p:sp>
            <p:nvSpPr>
              <p:cNvPr id="483" name="Retângulo"/>
              <p:cNvSpPr/>
              <p:nvPr/>
            </p:nvSpPr>
            <p:spPr>
              <a:xfrm>
                <a:off x="-1" y="3407"/>
                <a:ext cx="6244519" cy="508165"/>
              </a:xfrm>
              <a:prstGeom prst="rect">
                <a:avLst/>
              </a:prstGeom>
              <a:gradFill flip="none" rotWithShape="1">
                <a:gsLst>
                  <a:gs pos="0">
                    <a:srgbClr val="EBC14C"/>
                  </a:gs>
                  <a:gs pos="50000">
                    <a:srgbClr val="F0BF14"/>
                  </a:gs>
                  <a:gs pos="100000">
                    <a:srgbClr val="DFAF07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63500" dist="19050" dir="5400000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11557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84" name="Tristeza constante;"/>
              <p:cNvSpPr txBox="1"/>
              <p:nvPr/>
            </p:nvSpPr>
            <p:spPr>
              <a:xfrm>
                <a:off x="-1" y="0"/>
                <a:ext cx="6244519" cy="5149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6038" tIns="66038" rIns="66038" bIns="66038" numCol="1" anchor="ctr">
                <a:spAutoFit/>
              </a:bodyPr>
              <a:lstStyle>
                <a:lvl1pPr defTabSz="1155700">
                  <a:lnSpc>
                    <a:spcPct val="90000"/>
                  </a:lnSpc>
                  <a:spcBef>
                    <a:spcPts val="1000"/>
                  </a:spcBef>
                  <a:defRPr sz="26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Tristeza constante;</a:t>
                </a:r>
              </a:p>
            </p:txBody>
          </p:sp>
        </p:grpSp>
        <p:grpSp>
          <p:nvGrpSpPr>
            <p:cNvPr id="488" name="Grupo"/>
            <p:cNvGrpSpPr/>
            <p:nvPr/>
          </p:nvGrpSpPr>
          <p:grpSpPr>
            <a:xfrm>
              <a:off x="724844" y="2439442"/>
              <a:ext cx="6362445" cy="514977"/>
              <a:chOff x="0" y="0"/>
              <a:chExt cx="6362444" cy="514975"/>
            </a:xfrm>
          </p:grpSpPr>
          <p:sp>
            <p:nvSpPr>
              <p:cNvPr id="486" name="Retângulo"/>
              <p:cNvSpPr/>
              <p:nvPr/>
            </p:nvSpPr>
            <p:spPr>
              <a:xfrm>
                <a:off x="-1" y="3407"/>
                <a:ext cx="6362446" cy="508165"/>
              </a:xfrm>
              <a:prstGeom prst="rect">
                <a:avLst/>
              </a:prstGeom>
              <a:gradFill flip="none" rotWithShape="1">
                <a:gsLst>
                  <a:gs pos="0">
                    <a:srgbClr val="EBC14C"/>
                  </a:gs>
                  <a:gs pos="50000">
                    <a:srgbClr val="F0BF14"/>
                  </a:gs>
                  <a:gs pos="100000">
                    <a:srgbClr val="DFAF07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63500" dist="19050" dir="5400000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11557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87" name="Distorção de imagem corporal;"/>
              <p:cNvSpPr txBox="1"/>
              <p:nvPr/>
            </p:nvSpPr>
            <p:spPr>
              <a:xfrm>
                <a:off x="-1" y="0"/>
                <a:ext cx="6362446" cy="5149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6038" tIns="66038" rIns="66038" bIns="66038" numCol="1" anchor="ctr">
                <a:spAutoFit/>
              </a:bodyPr>
              <a:lstStyle>
                <a:lvl1pPr defTabSz="1155700">
                  <a:lnSpc>
                    <a:spcPct val="90000"/>
                  </a:lnSpc>
                  <a:spcBef>
                    <a:spcPts val="1000"/>
                  </a:spcBef>
                  <a:defRPr sz="26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Distorção de imagem corporal;</a:t>
                </a:r>
              </a:p>
            </p:txBody>
          </p:sp>
        </p:grpSp>
        <p:grpSp>
          <p:nvGrpSpPr>
            <p:cNvPr id="491" name="Grupo"/>
            <p:cNvGrpSpPr/>
            <p:nvPr/>
          </p:nvGrpSpPr>
          <p:grpSpPr>
            <a:xfrm>
              <a:off x="340624" y="3201442"/>
              <a:ext cx="6746666" cy="514977"/>
              <a:chOff x="0" y="0"/>
              <a:chExt cx="6746664" cy="514975"/>
            </a:xfrm>
          </p:grpSpPr>
          <p:sp>
            <p:nvSpPr>
              <p:cNvPr id="489" name="Retângulo"/>
              <p:cNvSpPr/>
              <p:nvPr/>
            </p:nvSpPr>
            <p:spPr>
              <a:xfrm>
                <a:off x="-1" y="3407"/>
                <a:ext cx="6746666" cy="508165"/>
              </a:xfrm>
              <a:prstGeom prst="rect">
                <a:avLst/>
              </a:prstGeom>
              <a:gradFill flip="none" rotWithShape="1">
                <a:gsLst>
                  <a:gs pos="0">
                    <a:srgbClr val="EBC14C"/>
                  </a:gs>
                  <a:gs pos="50000">
                    <a:srgbClr val="F0BF14"/>
                  </a:gs>
                  <a:gs pos="100000">
                    <a:srgbClr val="DFAF07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63500" dist="19050" dir="5400000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1155700">
                  <a:lnSpc>
                    <a:spcPct val="90000"/>
                  </a:lnSpc>
                  <a:spcBef>
                    <a:spcPts val="700"/>
                  </a:spcBef>
                  <a:defRPr sz="26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90" name="Insegurança;"/>
              <p:cNvSpPr txBox="1"/>
              <p:nvPr/>
            </p:nvSpPr>
            <p:spPr>
              <a:xfrm>
                <a:off x="-1" y="0"/>
                <a:ext cx="6746666" cy="5149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6038" tIns="66038" rIns="66038" bIns="66038" numCol="1" anchor="ctr">
                <a:spAutoFit/>
              </a:bodyPr>
              <a:lstStyle>
                <a:lvl1pPr defTabSz="1155700">
                  <a:lnSpc>
                    <a:spcPct val="90000"/>
                  </a:lnSpc>
                  <a:spcBef>
                    <a:spcPts val="1000"/>
                  </a:spcBef>
                  <a:defRPr sz="26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Insegurança;</a:t>
                </a:r>
              </a:p>
            </p:txBody>
          </p:sp>
        </p:grpSp>
      </p:grpSp>
      <p:sp>
        <p:nvSpPr>
          <p:cNvPr id="493" name="CaixaDeTexto 6"/>
          <p:cNvSpPr txBox="1"/>
          <p:nvPr/>
        </p:nvSpPr>
        <p:spPr>
          <a:xfrm>
            <a:off x="8061434" y="658575"/>
            <a:ext cx="180264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Quais comportamentos devemos observar?</a:t>
            </a:r>
          </a:p>
        </p:txBody>
      </p:sp>
      <p:grpSp>
        <p:nvGrpSpPr>
          <p:cNvPr id="512" name="Diagrama 2"/>
          <p:cNvGrpSpPr/>
          <p:nvPr/>
        </p:nvGrpSpPr>
        <p:grpSpPr>
          <a:xfrm>
            <a:off x="690367" y="1787756"/>
            <a:ext cx="6716794" cy="3869868"/>
            <a:chOff x="0" y="0"/>
            <a:chExt cx="6716792" cy="3869866"/>
          </a:xfrm>
        </p:grpSpPr>
        <p:sp>
          <p:nvSpPr>
            <p:cNvPr id="496" name="Forma"/>
            <p:cNvSpPr/>
            <p:nvPr/>
          </p:nvSpPr>
          <p:spPr>
            <a:xfrm>
              <a:off x="-1" y="0"/>
              <a:ext cx="816776" cy="3869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76" h="21600" extrusionOk="0">
                  <a:moveTo>
                    <a:pt x="305" y="0"/>
                  </a:moveTo>
                  <a:cubicBezTo>
                    <a:pt x="21600" y="5965"/>
                    <a:pt x="21600" y="15635"/>
                    <a:pt x="305" y="21600"/>
                  </a:cubicBezTo>
                  <a:lnTo>
                    <a:pt x="0" y="21515"/>
                  </a:lnTo>
                  <a:cubicBezTo>
                    <a:pt x="21127" y="15597"/>
                    <a:pt x="21127" y="6003"/>
                    <a:pt x="0" y="85"/>
                  </a:cubicBezTo>
                  <a:close/>
                </a:path>
              </a:pathLst>
            </a:custGeom>
            <a:noFill/>
            <a:ln w="12700" cap="flat">
              <a:solidFill>
                <a:srgbClr val="B69318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499" name="Grupo"/>
            <p:cNvGrpSpPr/>
            <p:nvPr/>
          </p:nvGrpSpPr>
          <p:grpSpPr>
            <a:xfrm>
              <a:off x="322816" y="156849"/>
              <a:ext cx="6393976" cy="508166"/>
              <a:chOff x="-1" y="-1"/>
              <a:chExt cx="6393975" cy="508165"/>
            </a:xfrm>
          </p:grpSpPr>
          <p:sp>
            <p:nvSpPr>
              <p:cNvPr id="497" name="Retângulo"/>
              <p:cNvSpPr/>
              <p:nvPr/>
            </p:nvSpPr>
            <p:spPr>
              <a:xfrm>
                <a:off x="-2" y="-2"/>
                <a:ext cx="6393976" cy="508166"/>
              </a:xfrm>
              <a:prstGeom prst="rect">
                <a:avLst/>
              </a:prstGeom>
              <a:gradFill flip="none" rotWithShape="1">
                <a:gsLst>
                  <a:gs pos="0">
                    <a:srgbClr val="EBC14C"/>
                  </a:gs>
                  <a:gs pos="50000">
                    <a:srgbClr val="F0BF14"/>
                  </a:gs>
                  <a:gs pos="100000">
                    <a:srgbClr val="DFAF07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63500" dist="19050" dir="5400000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7556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98" name="queda no desempenho escolar;"/>
              <p:cNvSpPr txBox="1"/>
              <p:nvPr/>
            </p:nvSpPr>
            <p:spPr>
              <a:xfrm>
                <a:off x="-1" y="87432"/>
                <a:ext cx="6393975" cy="3332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3180" tIns="43180" rIns="43180" bIns="43180" numCol="1" anchor="ctr">
                <a:spAutoFit/>
              </a:bodyPr>
              <a:lstStyle>
                <a:lvl1pPr defTabSz="755650">
                  <a:lnSpc>
                    <a:spcPct val="90000"/>
                  </a:lnSpc>
                  <a:spcBef>
                    <a:spcPts val="700"/>
                  </a:spcBef>
                  <a:defRPr sz="17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queda no desempenho escolar;</a:t>
                </a:r>
              </a:p>
            </p:txBody>
          </p:sp>
        </p:grpSp>
        <p:grpSp>
          <p:nvGrpSpPr>
            <p:cNvPr id="502" name="Grupo"/>
            <p:cNvGrpSpPr/>
            <p:nvPr/>
          </p:nvGrpSpPr>
          <p:grpSpPr>
            <a:xfrm>
              <a:off x="686951" y="918849"/>
              <a:ext cx="6029840" cy="508166"/>
              <a:chOff x="0" y="-1"/>
              <a:chExt cx="6029839" cy="508165"/>
            </a:xfrm>
          </p:grpSpPr>
          <p:sp>
            <p:nvSpPr>
              <p:cNvPr id="500" name="Retângulo"/>
              <p:cNvSpPr/>
              <p:nvPr/>
            </p:nvSpPr>
            <p:spPr>
              <a:xfrm>
                <a:off x="-1" y="-2"/>
                <a:ext cx="6029839" cy="508166"/>
              </a:xfrm>
              <a:prstGeom prst="rect">
                <a:avLst/>
              </a:prstGeom>
              <a:gradFill flip="none" rotWithShape="1">
                <a:gsLst>
                  <a:gs pos="0">
                    <a:srgbClr val="EBC14C"/>
                  </a:gs>
                  <a:gs pos="50000">
                    <a:srgbClr val="F0BF14"/>
                  </a:gs>
                  <a:gs pos="100000">
                    <a:srgbClr val="DFAF07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63500" dist="19050" dir="5400000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7556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01" name="crises de raiva;"/>
              <p:cNvSpPr txBox="1"/>
              <p:nvPr/>
            </p:nvSpPr>
            <p:spPr>
              <a:xfrm>
                <a:off x="-1" y="87432"/>
                <a:ext cx="6029840" cy="3332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3180" tIns="43180" rIns="43180" bIns="43180" numCol="1" anchor="ctr">
                <a:spAutoFit/>
              </a:bodyPr>
              <a:lstStyle>
                <a:lvl1pPr defTabSz="755650">
                  <a:lnSpc>
                    <a:spcPct val="90000"/>
                  </a:lnSpc>
                  <a:spcBef>
                    <a:spcPts val="700"/>
                  </a:spcBef>
                  <a:defRPr sz="17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crises de raiva;</a:t>
                </a:r>
              </a:p>
            </p:txBody>
          </p:sp>
        </p:grpSp>
        <p:grpSp>
          <p:nvGrpSpPr>
            <p:cNvPr id="505" name="Grupo"/>
            <p:cNvGrpSpPr/>
            <p:nvPr/>
          </p:nvGrpSpPr>
          <p:grpSpPr>
            <a:xfrm>
              <a:off x="798712" y="1680849"/>
              <a:ext cx="5918079" cy="508166"/>
              <a:chOff x="0" y="-1"/>
              <a:chExt cx="5918077" cy="508165"/>
            </a:xfrm>
          </p:grpSpPr>
          <p:sp>
            <p:nvSpPr>
              <p:cNvPr id="503" name="Retângulo"/>
              <p:cNvSpPr/>
              <p:nvPr/>
            </p:nvSpPr>
            <p:spPr>
              <a:xfrm>
                <a:off x="-1" y="-2"/>
                <a:ext cx="5918079" cy="508166"/>
              </a:xfrm>
              <a:prstGeom prst="rect">
                <a:avLst/>
              </a:prstGeom>
              <a:gradFill flip="none" rotWithShape="1">
                <a:gsLst>
                  <a:gs pos="0">
                    <a:srgbClr val="EBC14C"/>
                  </a:gs>
                  <a:gs pos="50000">
                    <a:srgbClr val="F0BF14"/>
                  </a:gs>
                  <a:gs pos="100000">
                    <a:srgbClr val="DFAF07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63500" dist="19050" dir="5400000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7556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04" name="baixa autoestima;"/>
              <p:cNvSpPr txBox="1"/>
              <p:nvPr/>
            </p:nvSpPr>
            <p:spPr>
              <a:xfrm>
                <a:off x="-1" y="87432"/>
                <a:ext cx="5918079" cy="3332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3180" tIns="43180" rIns="43180" bIns="43180" numCol="1" anchor="ctr">
                <a:spAutoFit/>
              </a:bodyPr>
              <a:lstStyle>
                <a:lvl1pPr defTabSz="755650">
                  <a:lnSpc>
                    <a:spcPct val="90000"/>
                  </a:lnSpc>
                  <a:spcBef>
                    <a:spcPts val="700"/>
                  </a:spcBef>
                  <a:defRPr sz="17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baixa autoestima;</a:t>
                </a:r>
              </a:p>
            </p:txBody>
          </p:sp>
        </p:grpSp>
        <p:grpSp>
          <p:nvGrpSpPr>
            <p:cNvPr id="508" name="Grupo"/>
            <p:cNvGrpSpPr/>
            <p:nvPr/>
          </p:nvGrpSpPr>
          <p:grpSpPr>
            <a:xfrm>
              <a:off x="686951" y="2442849"/>
              <a:ext cx="6029840" cy="508166"/>
              <a:chOff x="0" y="-1"/>
              <a:chExt cx="6029839" cy="508165"/>
            </a:xfrm>
          </p:grpSpPr>
          <p:sp>
            <p:nvSpPr>
              <p:cNvPr id="506" name="Retângulo"/>
              <p:cNvSpPr/>
              <p:nvPr/>
            </p:nvSpPr>
            <p:spPr>
              <a:xfrm>
                <a:off x="-1" y="-2"/>
                <a:ext cx="6029839" cy="508166"/>
              </a:xfrm>
              <a:prstGeom prst="rect">
                <a:avLst/>
              </a:prstGeom>
              <a:gradFill flip="none" rotWithShape="1">
                <a:gsLst>
                  <a:gs pos="0">
                    <a:srgbClr val="EBC14C"/>
                  </a:gs>
                  <a:gs pos="50000">
                    <a:srgbClr val="F0BF14"/>
                  </a:gs>
                  <a:gs pos="100000">
                    <a:srgbClr val="DFAF07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63500" dist="19050" dir="5400000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7556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07" name="atração por comportamentos de risco;"/>
              <p:cNvSpPr txBox="1"/>
              <p:nvPr/>
            </p:nvSpPr>
            <p:spPr>
              <a:xfrm>
                <a:off x="-1" y="87432"/>
                <a:ext cx="6029840" cy="3332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3180" tIns="43180" rIns="43180" bIns="43180" numCol="1" anchor="ctr">
                <a:spAutoFit/>
              </a:bodyPr>
              <a:lstStyle>
                <a:lvl1pPr defTabSz="755650">
                  <a:lnSpc>
                    <a:spcPct val="90000"/>
                  </a:lnSpc>
                  <a:spcBef>
                    <a:spcPts val="700"/>
                  </a:spcBef>
                  <a:defRPr sz="17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atração por comportamentos de risco;</a:t>
                </a:r>
              </a:p>
            </p:txBody>
          </p:sp>
        </p:grpSp>
        <p:grpSp>
          <p:nvGrpSpPr>
            <p:cNvPr id="511" name="Grupo"/>
            <p:cNvGrpSpPr/>
            <p:nvPr/>
          </p:nvGrpSpPr>
          <p:grpSpPr>
            <a:xfrm>
              <a:off x="322816" y="3204848"/>
              <a:ext cx="6393976" cy="508166"/>
              <a:chOff x="-1" y="-1"/>
              <a:chExt cx="6393975" cy="508165"/>
            </a:xfrm>
          </p:grpSpPr>
          <p:sp>
            <p:nvSpPr>
              <p:cNvPr id="509" name="Retângulo"/>
              <p:cNvSpPr/>
              <p:nvPr/>
            </p:nvSpPr>
            <p:spPr>
              <a:xfrm>
                <a:off x="-2" y="-2"/>
                <a:ext cx="6393976" cy="508166"/>
              </a:xfrm>
              <a:prstGeom prst="rect">
                <a:avLst/>
              </a:prstGeom>
              <a:gradFill flip="none" rotWithShape="1">
                <a:gsLst>
                  <a:gs pos="0">
                    <a:srgbClr val="EBC14C"/>
                  </a:gs>
                  <a:gs pos="50000">
                    <a:srgbClr val="F0BF14"/>
                  </a:gs>
                  <a:gs pos="100000">
                    <a:srgbClr val="DFAF07"/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>
                <a:outerShdw blurRad="63500" dist="19050" dir="5400000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defTabSz="7556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10" name="dificuldade de relacionamento com pessoas da mesma idade."/>
              <p:cNvSpPr txBox="1"/>
              <p:nvPr/>
            </p:nvSpPr>
            <p:spPr>
              <a:xfrm>
                <a:off x="-1" y="87432"/>
                <a:ext cx="6393975" cy="3332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3180" tIns="43180" rIns="43180" bIns="43180" numCol="1" anchor="ctr">
                <a:spAutoFit/>
              </a:bodyPr>
              <a:lstStyle>
                <a:lvl1pPr defTabSz="755650">
                  <a:lnSpc>
                    <a:spcPct val="90000"/>
                  </a:lnSpc>
                  <a:spcBef>
                    <a:spcPts val="700"/>
                  </a:spcBef>
                  <a:defRPr sz="1700"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dificuldade de relacionamento com pessoas da mesma idade.</a:t>
                </a:r>
              </a:p>
            </p:txBody>
          </p:sp>
        </p:grpSp>
      </p:grpSp>
      <p:sp>
        <p:nvSpPr>
          <p:cNvPr id="513" name="CaixaDeTexto 3"/>
          <p:cNvSpPr txBox="1"/>
          <p:nvPr/>
        </p:nvSpPr>
        <p:spPr>
          <a:xfrm>
            <a:off x="8061434" y="658575"/>
            <a:ext cx="256390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t>Epidemiologia</a:t>
            </a:r>
          </a:p>
        </p:txBody>
      </p:sp>
      <p:sp>
        <p:nvSpPr>
          <p:cNvPr id="203" name="Espaço Reservado para Conteúd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  <a:defRPr sz="1800"/>
            </a:pPr>
            <a:r>
              <a:t>Segundo a OMS, 10% da população mundial </a:t>
            </a:r>
            <a:br/>
            <a:r>
              <a:t>sofre de algum tipo de doença mental. </a:t>
            </a:r>
          </a:p>
        </p:txBody>
      </p:sp>
      <p:pic>
        <p:nvPicPr>
          <p:cNvPr id="204" name="Imagem 16" descr="Imagem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3298990" y="2630801"/>
            <a:ext cx="419852" cy="108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m 17" descr="Imagem 1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3830532" y="2630801"/>
            <a:ext cx="419852" cy="108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m 18" descr="Imagem 1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4362074" y="2630801"/>
            <a:ext cx="419852" cy="108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Imagem 19" descr="Imagem 1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4893617" y="2630801"/>
            <a:ext cx="419852" cy="108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m 20" descr="Imagem 2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5425159" y="2630801"/>
            <a:ext cx="419852" cy="108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agem 21" descr="Imagem 2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3298990" y="3845736"/>
            <a:ext cx="419852" cy="108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Imagem 22" descr="Imagem 2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3830532" y="3845736"/>
            <a:ext cx="419852" cy="108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Imagem 23" descr="Imagem 2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4362074" y="3845736"/>
            <a:ext cx="419852" cy="108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Imagem 24" descr="Imagem 2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4893617" y="3845736"/>
            <a:ext cx="419852" cy="108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agem 25" descr="Imagem 2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5425159" y="3845736"/>
            <a:ext cx="419852" cy="1080002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Retângulo 4"/>
          <p:cNvSpPr/>
          <p:nvPr/>
        </p:nvSpPr>
        <p:spPr>
          <a:xfrm>
            <a:off x="2637690" y="5204740"/>
            <a:ext cx="3780694" cy="409044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5" name="CaixaDeTexto 26"/>
          <p:cNvSpPr txBox="1"/>
          <p:nvPr/>
        </p:nvSpPr>
        <p:spPr>
          <a:xfrm>
            <a:off x="1153281" y="5251058"/>
            <a:ext cx="6760765" cy="313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(Aprox. 720 milhões de habitantes)</a:t>
            </a:r>
          </a:p>
        </p:txBody>
      </p:sp>
      <p:sp>
        <p:nvSpPr>
          <p:cNvPr id="216" name="CaixaDeTexto 27"/>
          <p:cNvSpPr txBox="1"/>
          <p:nvPr/>
        </p:nvSpPr>
        <p:spPr>
          <a:xfrm>
            <a:off x="6667213" y="5044554"/>
            <a:ext cx="2005817" cy="3666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defRPr sz="1000">
                <a:latin typeface="Arial"/>
                <a:ea typeface="Arial"/>
                <a:cs typeface="Arial"/>
                <a:sym typeface="Arial"/>
              </a:defRPr>
            </a:pPr>
            <a:r>
              <a:t>Fonte: WHO</a:t>
            </a:r>
            <a:br/>
            <a:r>
              <a:t>Mental Health Atlas 2014</a:t>
            </a:r>
          </a:p>
        </p:txBody>
      </p:sp>
      <p:pic>
        <p:nvPicPr>
          <p:cNvPr id="217" name="Imagem 29" descr="Imagem 2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72761" y="4061995"/>
            <a:ext cx="721431" cy="982562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CaixaDeTexto 3"/>
          <p:cNvSpPr txBox="1"/>
          <p:nvPr/>
        </p:nvSpPr>
        <p:spPr>
          <a:xfrm>
            <a:off x="4293244" y="662569"/>
            <a:ext cx="180265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4400" b="1"/>
            </a:lvl1pPr>
          </a:lstStyle>
          <a:p>
            <a:r>
              <a:t>Automutilação</a:t>
            </a:r>
          </a:p>
        </p:txBody>
      </p:sp>
      <p:sp>
        <p:nvSpPr>
          <p:cNvPr id="516" name="Espaço Reservado para Conteúdo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Qualquer comportamento intencional envolvendo agressão direta ao próprio corpo;</a:t>
            </a:r>
          </a:p>
          <a:p>
            <a:endParaRPr/>
          </a:p>
          <a:p>
            <a:r>
              <a:t>Não há intenção consciente de suicídio, mas é considerado fator de risco. </a:t>
            </a:r>
          </a:p>
          <a:p>
            <a:endParaRPr/>
          </a:p>
          <a:p>
            <a:pPr marL="0" indent="0" algn="ctr">
              <a:buSzTx/>
              <a:buNone/>
              <a:defRPr b="1">
                <a:solidFill>
                  <a:srgbClr val="FF2600"/>
                </a:solidFill>
              </a:defRPr>
            </a:pPr>
            <a:r>
              <a:t>Ao lidar com as frustrações ou quando estão vivendo </a:t>
            </a:r>
            <a:br/>
            <a:r>
              <a:t>situações extremas, os jovens podem recorrer </a:t>
            </a:r>
            <a:br/>
            <a:r>
              <a:t>a comportamentos de risco e agressivos, sejam com </a:t>
            </a:r>
            <a:br/>
            <a:r>
              <a:t>outras pessoas, sejam consigo mesmos.</a:t>
            </a:r>
            <a:r>
              <a:rPr>
                <a:solidFill>
                  <a:srgbClr val="000000"/>
                </a:solidFill>
              </a:rPr>
              <a:t> </a:t>
            </a:r>
          </a:p>
        </p:txBody>
      </p:sp>
    </p:spTree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Atenção aos seguintes comportamentos!</a:t>
            </a:r>
          </a:p>
        </p:txBody>
      </p:sp>
      <p:sp>
        <p:nvSpPr>
          <p:cNvPr id="519" name="Espaço Reservado para Conteúdo 7"/>
          <p:cNvSpPr txBox="1">
            <a:spLocks noGrp="1"/>
          </p:cNvSpPr>
          <p:nvPr>
            <p:ph type="body" idx="1"/>
          </p:nvPr>
        </p:nvSpPr>
        <p:spPr>
          <a:xfrm>
            <a:off x="628648" y="1972767"/>
            <a:ext cx="7886701" cy="4351341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150000"/>
              </a:lnSpc>
              <a:buSzTx/>
              <a:buNone/>
            </a:pPr>
            <a:r>
              <a:t>Consumo de </a:t>
            </a:r>
            <a:r>
              <a:rPr b="1">
                <a:solidFill>
                  <a:srgbClr val="FF2600"/>
                </a:solidFill>
              </a:rPr>
              <a:t>álcool e outras drogas</a:t>
            </a:r>
          </a:p>
          <a:p>
            <a:pPr marL="0" indent="0" algn="ctr">
              <a:lnSpc>
                <a:spcPct val="150000"/>
              </a:lnSpc>
              <a:buSzTx/>
              <a:buNone/>
            </a:pPr>
            <a:r>
              <a:t>Começo de </a:t>
            </a:r>
            <a:r>
              <a:rPr b="1">
                <a:solidFill>
                  <a:srgbClr val="FF2600"/>
                </a:solidFill>
              </a:rPr>
              <a:t>vida sexual precoce</a:t>
            </a:r>
          </a:p>
          <a:p>
            <a:pPr marL="0" indent="0" algn="ctr">
              <a:lnSpc>
                <a:spcPct val="150000"/>
              </a:lnSpc>
              <a:buSzTx/>
              <a:buNone/>
              <a:defRPr b="1">
                <a:solidFill>
                  <a:srgbClr val="FF2600"/>
                </a:solidFill>
              </a:defRPr>
            </a:pPr>
            <a:r>
              <a:t>Lesões</a:t>
            </a:r>
            <a:r>
              <a:rPr b="0"/>
              <a:t> </a:t>
            </a:r>
            <a:r>
              <a:rPr b="0">
                <a:solidFill>
                  <a:srgbClr val="000000"/>
                </a:solidFill>
              </a:rPr>
              <a:t>que nunca cicatrizam</a:t>
            </a:r>
          </a:p>
          <a:p>
            <a:pPr marL="0" indent="0" algn="ctr">
              <a:lnSpc>
                <a:spcPct val="150000"/>
              </a:lnSpc>
              <a:buSzTx/>
              <a:buNone/>
              <a:defRPr b="1">
                <a:solidFill>
                  <a:srgbClr val="FF2600"/>
                </a:solidFill>
              </a:defRPr>
            </a:pPr>
            <a:r>
              <a:t>Falta de cabelo </a:t>
            </a:r>
            <a:r>
              <a:rPr b="0">
                <a:solidFill>
                  <a:srgbClr val="000000"/>
                </a:solidFill>
              </a:rPr>
              <a:t>em locais específicos da cabeça</a:t>
            </a:r>
          </a:p>
          <a:p>
            <a:pPr marL="0" indent="0" algn="ctr">
              <a:lnSpc>
                <a:spcPct val="150000"/>
              </a:lnSpc>
              <a:buSzTx/>
              <a:buNone/>
              <a:defRPr b="1">
                <a:solidFill>
                  <a:srgbClr val="FF2600"/>
                </a:solidFill>
              </a:defRPr>
            </a:pPr>
            <a:r>
              <a:t>Mordidas </a:t>
            </a:r>
            <a:r>
              <a:rPr b="0">
                <a:solidFill>
                  <a:srgbClr val="000000"/>
                </a:solidFill>
              </a:rPr>
              <a:t>|</a:t>
            </a:r>
            <a:r>
              <a:t> Manchas </a:t>
            </a:r>
            <a:r>
              <a:rPr b="0">
                <a:solidFill>
                  <a:srgbClr val="000000"/>
                </a:solidFill>
              </a:rPr>
              <a:t>|</a:t>
            </a:r>
            <a:r>
              <a:t> Arranhões</a:t>
            </a:r>
            <a:r>
              <a:rPr b="0"/>
              <a:t> </a:t>
            </a:r>
          </a:p>
          <a:p>
            <a:pPr marL="0" indent="0" algn="ctr">
              <a:lnSpc>
                <a:spcPct val="150000"/>
              </a:lnSpc>
              <a:buSzTx/>
              <a:buNone/>
              <a:defRPr b="1">
                <a:solidFill>
                  <a:srgbClr val="FF2600"/>
                </a:solidFill>
              </a:defRPr>
            </a:pPr>
            <a:r>
              <a:t>Queimaduras</a:t>
            </a:r>
            <a:r>
              <a:rPr b="0"/>
              <a:t> </a:t>
            </a:r>
            <a:r>
              <a:rPr b="0">
                <a:solidFill>
                  <a:srgbClr val="000000"/>
                </a:solidFill>
              </a:rPr>
              <a:t>que sempre surgem sem explicação</a:t>
            </a:r>
          </a:p>
        </p:txBody>
      </p:sp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ATENÇÃO:</a:t>
            </a:r>
          </a:p>
        </p:txBody>
      </p:sp>
      <p:grpSp>
        <p:nvGrpSpPr>
          <p:cNvPr id="530" name="Agrupar 13"/>
          <p:cNvGrpSpPr/>
          <p:nvPr/>
        </p:nvGrpSpPr>
        <p:grpSpPr>
          <a:xfrm>
            <a:off x="1177156" y="2138662"/>
            <a:ext cx="6789688" cy="2580675"/>
            <a:chOff x="0" y="-1"/>
            <a:chExt cx="6789687" cy="2580674"/>
          </a:xfrm>
        </p:grpSpPr>
        <p:grpSp>
          <p:nvGrpSpPr>
            <p:cNvPr id="525" name="Agrupar 6"/>
            <p:cNvGrpSpPr/>
            <p:nvPr/>
          </p:nvGrpSpPr>
          <p:grpSpPr>
            <a:xfrm>
              <a:off x="-1" y="1729688"/>
              <a:ext cx="6789688" cy="850985"/>
              <a:chOff x="0" y="-1"/>
              <a:chExt cx="6789687" cy="850984"/>
            </a:xfrm>
          </p:grpSpPr>
          <p:sp>
            <p:nvSpPr>
              <p:cNvPr id="522" name="Retângulo Arredondado 5"/>
              <p:cNvSpPr/>
              <p:nvPr/>
            </p:nvSpPr>
            <p:spPr>
              <a:xfrm>
                <a:off x="0" y="0"/>
                <a:ext cx="6789688" cy="850984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9050" cap="flat">
                <a:solidFill>
                  <a:schemeClr val="accent4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23" name="CaixaDeTexto 3"/>
              <p:cNvSpPr txBox="1"/>
              <p:nvPr/>
            </p:nvSpPr>
            <p:spPr>
              <a:xfrm>
                <a:off x="707825" y="102089"/>
                <a:ext cx="4984213" cy="6173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A intensidade, repetição e continuidade também</a:t>
                </a:r>
                <a:br/>
                <a:r>
                  <a:t>são importantes para o diagnóstico. </a:t>
                </a:r>
              </a:p>
            </p:txBody>
          </p:sp>
          <p:sp>
            <p:nvSpPr>
              <p:cNvPr id="524" name="CaixaDeTexto 4"/>
              <p:cNvSpPr txBox="1"/>
              <p:nvPr/>
            </p:nvSpPr>
            <p:spPr>
              <a:xfrm>
                <a:off x="294291" y="-1"/>
                <a:ext cx="290223" cy="70815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>
                  <a:defRPr sz="4400" b="1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!</a:t>
                </a:r>
              </a:p>
            </p:txBody>
          </p:sp>
        </p:grpSp>
        <p:grpSp>
          <p:nvGrpSpPr>
            <p:cNvPr id="529" name="Agrupar 9"/>
            <p:cNvGrpSpPr/>
            <p:nvPr/>
          </p:nvGrpSpPr>
          <p:grpSpPr>
            <a:xfrm>
              <a:off x="-1" y="-2"/>
              <a:ext cx="6789688" cy="850984"/>
              <a:chOff x="0" y="0"/>
              <a:chExt cx="6789687" cy="850983"/>
            </a:xfrm>
          </p:grpSpPr>
          <p:sp>
            <p:nvSpPr>
              <p:cNvPr id="526" name="Retângulo Arredondado 10"/>
              <p:cNvSpPr/>
              <p:nvPr/>
            </p:nvSpPr>
            <p:spPr>
              <a:xfrm>
                <a:off x="0" y="0"/>
                <a:ext cx="6789688" cy="850983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9050" cap="flat">
                <a:solidFill>
                  <a:schemeClr val="accent4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527" name="CaixaDeTexto 11"/>
              <p:cNvSpPr txBox="1"/>
              <p:nvPr/>
            </p:nvSpPr>
            <p:spPr>
              <a:xfrm>
                <a:off x="707825" y="102089"/>
                <a:ext cx="5745357" cy="6173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Muitas vezes essas lesões ficam em locais escondidos,</a:t>
                </a:r>
                <a:br/>
                <a:r>
                  <a:t>nem sempre são nos braços ou pernas.</a:t>
                </a:r>
              </a:p>
            </p:txBody>
          </p:sp>
          <p:sp>
            <p:nvSpPr>
              <p:cNvPr id="528" name="CaixaDeTexto 12"/>
              <p:cNvSpPr txBox="1"/>
              <p:nvPr/>
            </p:nvSpPr>
            <p:spPr>
              <a:xfrm>
                <a:off x="294291" y="-1"/>
                <a:ext cx="290223" cy="70815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>
                  <a:defRPr sz="4400" b="1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!</a:t>
                </a:r>
              </a:p>
            </p:txBody>
          </p:sp>
        </p:grpSp>
      </p:grpSp>
    </p:spTree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Espaço Reservado para Conteúdo 7"/>
          <p:cNvSpPr txBox="1"/>
          <p:nvPr/>
        </p:nvSpPr>
        <p:spPr>
          <a:xfrm>
            <a:off x="628650" y="2197699"/>
            <a:ext cx="7886700" cy="2462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 defTabSz="685800">
              <a:lnSpc>
                <a:spcPct val="90000"/>
              </a:lnSpc>
              <a:spcBef>
                <a:spcPts val="70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A automutilação é muito grave, por isso </a:t>
            </a:r>
            <a:r>
              <a:rPr b="1">
                <a:solidFill>
                  <a:srgbClr val="FF2600"/>
                </a:solidFill>
              </a:rPr>
              <a:t>nunca deve</a:t>
            </a:r>
            <a:br>
              <a:rPr b="1">
                <a:solidFill>
                  <a:srgbClr val="FF2600"/>
                </a:solidFill>
              </a:rPr>
            </a:br>
            <a:r>
              <a:rPr b="1">
                <a:solidFill>
                  <a:srgbClr val="FF2600"/>
                </a:solidFill>
              </a:rPr>
              <a:t>ser considerada exagero ou “frescura”. </a:t>
            </a:r>
            <a:endParaRPr sz="2100"/>
          </a:p>
          <a:p>
            <a:pPr algn="ctr" defTabSz="685800">
              <a:lnSpc>
                <a:spcPct val="90000"/>
              </a:lnSpc>
              <a:spcBef>
                <a:spcPts val="700"/>
              </a:spcBef>
              <a:defRPr sz="2100">
                <a:latin typeface="Arial"/>
                <a:ea typeface="Arial"/>
                <a:cs typeface="Arial"/>
                <a:sym typeface="Arial"/>
              </a:defRPr>
            </a:pPr>
            <a:endParaRPr sz="2100"/>
          </a:p>
          <a:p>
            <a:pPr algn="ctr" defTabSz="685800">
              <a:lnSpc>
                <a:spcPct val="90000"/>
              </a:lnSpc>
              <a:spcBef>
                <a:spcPts val="70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Os </a:t>
            </a:r>
            <a:r>
              <a:rPr b="1">
                <a:solidFill>
                  <a:srgbClr val="FF2600"/>
                </a:solidFill>
              </a:rPr>
              <a:t>comportamentos auto agressivos precisam</a:t>
            </a:r>
            <a:br>
              <a:rPr b="1">
                <a:solidFill>
                  <a:srgbClr val="FF2600"/>
                </a:solidFill>
              </a:rPr>
            </a:br>
            <a:r>
              <a:rPr b="1">
                <a:solidFill>
                  <a:srgbClr val="FF2600"/>
                </a:solidFill>
              </a:rPr>
              <a:t>ser tratados com médico psiquiatra</a:t>
            </a:r>
            <a:r>
              <a:rPr>
                <a:solidFill>
                  <a:srgbClr val="FF2600"/>
                </a:solidFill>
              </a:rPr>
              <a:t> </a:t>
            </a:r>
            <a:r>
              <a:t>e terapia sob</a:t>
            </a:r>
            <a:br/>
            <a:r>
              <a:t>o risco de, se não tratados, podem levar ao suicídio.</a:t>
            </a:r>
          </a:p>
        </p:txBody>
      </p:sp>
      <p:sp>
        <p:nvSpPr>
          <p:cNvPr id="533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ATENÇÃO:</a:t>
            </a:r>
          </a:p>
        </p:txBody>
      </p:sp>
    </p:spTree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Como abordar o jovem?</a:t>
            </a:r>
          </a:p>
        </p:txBody>
      </p:sp>
      <p:sp>
        <p:nvSpPr>
          <p:cNvPr id="536" name="Espaço Reservado para Conteúd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  <a:defRPr b="1" i="1"/>
            </a:pPr>
            <a:r>
              <a:t> </a:t>
            </a:r>
            <a:r>
              <a:rPr i="0"/>
              <a:t>A </a:t>
            </a:r>
            <a:r>
              <a:rPr i="0">
                <a:solidFill>
                  <a:srgbClr val="FF2600"/>
                </a:solidFill>
              </a:rPr>
              <a:t>informação correta com orientação especializada </a:t>
            </a:r>
            <a:r>
              <a:rPr i="0"/>
              <a:t>é sempre o melhor caminho. </a:t>
            </a:r>
          </a:p>
          <a:p>
            <a:pPr marL="0" indent="0">
              <a:buSzTx/>
              <a:buNone/>
            </a:pPr>
            <a:endParaRPr b="1" i="1"/>
          </a:p>
          <a:p>
            <a:pPr marL="0" indent="0">
              <a:buSzTx/>
              <a:buNone/>
            </a:pPr>
            <a:r>
              <a:t>Fatores de risco para automutilação: </a:t>
            </a:r>
          </a:p>
          <a:p>
            <a:pPr marL="514350" lvl="1" indent="-171450">
              <a:spcBef>
                <a:spcPts val="300"/>
              </a:spcBef>
            </a:pPr>
            <a:r>
              <a:t>ter doença mental diagnosticada;</a:t>
            </a:r>
            <a:endParaRPr sz="1800"/>
          </a:p>
          <a:p>
            <a:pPr marL="514350" lvl="1" indent="-171450">
              <a:spcBef>
                <a:spcPts val="300"/>
              </a:spcBef>
            </a:pPr>
            <a:r>
              <a:t>uso de drogas</a:t>
            </a:r>
            <a:endParaRPr sz="1800"/>
          </a:p>
          <a:p>
            <a:pPr marL="514350" lvl="1" indent="-171450">
              <a:spcBef>
                <a:spcPts val="300"/>
              </a:spcBef>
            </a:pPr>
            <a:r>
              <a:t>bullying </a:t>
            </a:r>
            <a:endParaRPr sz="1800"/>
          </a:p>
          <a:p>
            <a:pPr>
              <a:defRPr sz="1800"/>
            </a:pPr>
            <a:endParaRPr sz="1800"/>
          </a:p>
          <a:p>
            <a:pPr marL="0" indent="0" algn="ctr">
              <a:buSzTx/>
              <a:buNone/>
              <a:defRPr b="1"/>
            </a:pPr>
            <a:r>
              <a:t>Esses </a:t>
            </a:r>
            <a:r>
              <a:rPr>
                <a:solidFill>
                  <a:srgbClr val="FF2600"/>
                </a:solidFill>
              </a:rPr>
              <a:t>temas podem e devem ser presentes </a:t>
            </a:r>
            <a:r>
              <a:t>nas conversas </a:t>
            </a:r>
            <a:br/>
            <a:r>
              <a:t>em família e também nos debates nas escolas.</a:t>
            </a:r>
          </a:p>
        </p:txBody>
      </p:sp>
    </p:spTree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Como abordar o jovem?</a:t>
            </a:r>
          </a:p>
        </p:txBody>
      </p:sp>
      <p:sp>
        <p:nvSpPr>
          <p:cNvPr id="539" name="Espaço Reservado para Conteúd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400" b="1"/>
            </a:pPr>
            <a:endParaRPr/>
          </a:p>
          <a:p>
            <a:pPr marL="0" indent="0">
              <a:buSzTx/>
              <a:buNone/>
              <a:defRPr sz="2400" b="1"/>
            </a:pPr>
            <a:r>
              <a:t>PROFESSORES: </a:t>
            </a:r>
          </a:p>
          <a:p>
            <a:pPr marL="0" indent="0">
              <a:buSzTx/>
              <a:buNone/>
              <a:defRPr sz="2400"/>
            </a:pPr>
            <a:endParaRPr/>
          </a:p>
          <a:p>
            <a:pPr marL="0" indent="0" algn="ctr">
              <a:buSzTx/>
              <a:buNone/>
              <a:defRPr sz="2400"/>
            </a:pPr>
            <a:r>
              <a:t>caso percebam que a criança e ou o adolescente apresentem sintomas de doenças psiquiátricas, é importante que </a:t>
            </a:r>
            <a:r>
              <a:rPr b="1">
                <a:solidFill>
                  <a:srgbClr val="FF2600"/>
                </a:solidFill>
              </a:rPr>
              <a:t>alertem os pais </a:t>
            </a:r>
            <a:r>
              <a:t>para que possam buscar ajuda profissional adequada.</a:t>
            </a:r>
          </a:p>
        </p:txBody>
      </p:sp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Perguntas para guiar a conversa</a:t>
            </a:r>
          </a:p>
        </p:txBody>
      </p:sp>
      <p:sp>
        <p:nvSpPr>
          <p:cNvPr id="542" name="Espaço Reservado para Conteúd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/>
            </a:pPr>
            <a:endParaRPr/>
          </a:p>
          <a:p>
            <a:pPr marL="0" indent="0">
              <a:buSzTx/>
              <a:buNone/>
              <a:defRPr b="1"/>
            </a:pPr>
            <a:r>
              <a:t>Em casa ou na escola:</a:t>
            </a:r>
          </a:p>
          <a:p>
            <a:pPr marL="0" indent="0">
              <a:buSzTx/>
              <a:buNone/>
              <a:defRPr b="1"/>
            </a:pPr>
            <a:endParaRPr/>
          </a:p>
          <a:p>
            <a:r>
              <a:t>Você já sentiu vontade de se cortar?</a:t>
            </a:r>
          </a:p>
          <a:p>
            <a:r>
              <a:t>Quando fez esses ferimentos, você pensava em quê? O que sentia?</a:t>
            </a:r>
          </a:p>
          <a:p>
            <a:r>
              <a:t>Você já sentiu vontade de desaparecer ou morrer?</a:t>
            </a:r>
          </a:p>
          <a:p>
            <a:r>
              <a:t>Quantas vezes você repete esses ferimentos por semana, dia? </a:t>
            </a:r>
          </a:p>
        </p:txBody>
      </p:sp>
    </p:spTree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Título 1"/>
          <p:cNvSpPr txBox="1">
            <a:spLocks noGrp="1"/>
          </p:cNvSpPr>
          <p:nvPr>
            <p:ph type="title"/>
          </p:nvPr>
        </p:nvSpPr>
        <p:spPr>
          <a:xfrm>
            <a:off x="628650" y="0"/>
            <a:ext cx="7886700" cy="857765"/>
          </a:xfrm>
          <a:prstGeom prst="rect">
            <a:avLst/>
          </a:prstGeom>
        </p:spPr>
        <p:txBody>
          <a:bodyPr/>
          <a:lstStyle>
            <a:lvl1pPr algn="ctr">
              <a:defRPr sz="2800" b="1"/>
            </a:lvl1pPr>
          </a:lstStyle>
          <a:p>
            <a:r>
              <a:t>Automutilação</a:t>
            </a:r>
          </a:p>
        </p:txBody>
      </p:sp>
      <p:pic>
        <p:nvPicPr>
          <p:cNvPr id="545" name="Mídia Online 3" descr="Mídia Online 3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395862" y="692811"/>
            <a:ext cx="7884253" cy="50311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942001" fill="hold"/>
                                        <p:tgtEl>
                                          <p:spTgt spid="5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5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45"/>
                </p:tgtEl>
              </p:cMediaNode>
            </p:vide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628650" y="1526626"/>
            <a:ext cx="7886700" cy="3195148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SzTx/>
              <a:buNone/>
              <a:defRPr sz="2800"/>
            </a:pPr>
            <a:r>
              <a:t/>
            </a:r>
            <a:br/>
            <a:endParaRPr/>
          </a:p>
          <a:p>
            <a:pPr marL="0" indent="0" algn="ctr">
              <a:buSzTx/>
              <a:buNone/>
              <a:defRPr sz="2800" b="1"/>
            </a:pPr>
            <a:r>
              <a:t>A automutilação, assim como todas as doenças psiquiátricas, tem tratamento. </a:t>
            </a:r>
          </a:p>
          <a:p>
            <a:pPr marL="0" indent="0" algn="ctr">
              <a:buSzTx/>
              <a:buNone/>
              <a:defRPr sz="2800" b="1"/>
            </a:pPr>
            <a:endParaRPr/>
          </a:p>
          <a:p>
            <a:pPr marL="0" indent="0" algn="ctr">
              <a:buSzTx/>
              <a:buNone/>
              <a:defRPr sz="2800" b="1"/>
            </a:pPr>
            <a:r>
              <a:t>Por isso, busque um médico psiquiatra.</a:t>
            </a:r>
          </a:p>
        </p:txBody>
      </p:sp>
    </p:spTree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t>Conclusão</a:t>
            </a:r>
          </a:p>
        </p:txBody>
      </p:sp>
      <p:sp>
        <p:nvSpPr>
          <p:cNvPr id="550" name="Espaço Reservado para Texto 2"/>
          <p:cNvSpPr txBox="1">
            <a:spLocks noGrp="1"/>
          </p:cNvSpPr>
          <p:nvPr>
            <p:ph type="body" idx="1"/>
          </p:nvPr>
        </p:nvSpPr>
        <p:spPr>
          <a:xfrm>
            <a:off x="628650" y="1684839"/>
            <a:ext cx="7886700" cy="4351339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100000"/>
              </a:lnSpc>
              <a:buSzTx/>
              <a:buNone/>
              <a:defRPr sz="2200"/>
            </a:pPr>
            <a:r>
              <a:t>Comportamento suicida e automutilação têm tratamento! </a:t>
            </a:r>
            <a:endParaRPr sz="2000"/>
          </a:p>
          <a:p>
            <a:pPr marL="0" indent="0" algn="ctr">
              <a:lnSpc>
                <a:spcPct val="100000"/>
              </a:lnSpc>
              <a:buSzTx/>
              <a:buNone/>
              <a:defRPr sz="2200"/>
            </a:pPr>
            <a:r>
              <a:t>Suicídio é uma emergência médica!</a:t>
            </a:r>
            <a:endParaRPr sz="2000"/>
          </a:p>
          <a:p>
            <a:pPr marL="0" indent="0" algn="ctr">
              <a:lnSpc>
                <a:spcPct val="100000"/>
              </a:lnSpc>
              <a:buSzTx/>
              <a:buNone/>
              <a:defRPr sz="2000"/>
            </a:pPr>
            <a:endParaRPr sz="2000"/>
          </a:p>
          <a:p>
            <a:pPr marL="0" indent="0" algn="ctr">
              <a:lnSpc>
                <a:spcPct val="100000"/>
              </a:lnSpc>
              <a:buSzTx/>
              <a:buNone/>
              <a:defRPr sz="2200"/>
            </a:pPr>
            <a:r>
              <a:t>Somente informando corretamente a população poderemos diminuir o estigma (psicofobia) e, então, salvar vidas!</a:t>
            </a:r>
            <a:endParaRPr sz="2000"/>
          </a:p>
          <a:p>
            <a:pPr marL="0" indent="0" algn="ctr">
              <a:lnSpc>
                <a:spcPct val="100000"/>
              </a:lnSpc>
              <a:buSzTx/>
              <a:buNone/>
              <a:defRPr sz="2000"/>
            </a:pPr>
            <a:endParaRPr sz="2000"/>
          </a:p>
          <a:p>
            <a:pPr marL="0" indent="0" algn="ctr">
              <a:lnSpc>
                <a:spcPct val="100000"/>
              </a:lnSpc>
              <a:buSzTx/>
              <a:buNone/>
              <a:defRPr sz="2200"/>
            </a:pPr>
            <a:r>
              <a:t>Combater o estigma é salvar vidas!</a:t>
            </a:r>
            <a:endParaRPr sz="2000"/>
          </a:p>
          <a:p>
            <a:pPr marL="0" indent="0" algn="ctr">
              <a:lnSpc>
                <a:spcPct val="100000"/>
              </a:lnSpc>
              <a:buSzTx/>
              <a:buNone/>
              <a:defRPr sz="2000"/>
            </a:pPr>
            <a:endParaRPr sz="2000"/>
          </a:p>
          <a:p>
            <a:pPr marL="0" indent="0" algn="ctr">
              <a:lnSpc>
                <a:spcPct val="100000"/>
              </a:lnSpc>
              <a:buSzTx/>
              <a:buNone/>
              <a:defRPr sz="2200"/>
            </a:pPr>
            <a:r>
              <a:t>A prevenção ao suicídio é de responsabilidade de todos!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ítulo 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t>Epidemiologia</a:t>
            </a:r>
          </a:p>
        </p:txBody>
      </p:sp>
      <p:pic>
        <p:nvPicPr>
          <p:cNvPr id="221" name="Espaço Reservado para Conteúdo 3" descr="Espaço Reservado para Conteúdo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8650" y="1690689"/>
            <a:ext cx="4121338" cy="4351338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  <p:sp>
        <p:nvSpPr>
          <p:cNvPr id="222" name="CaixaDeTexto 4"/>
          <p:cNvSpPr txBox="1"/>
          <p:nvPr/>
        </p:nvSpPr>
        <p:spPr>
          <a:xfrm>
            <a:off x="5319131" y="1898437"/>
            <a:ext cx="3196220" cy="2370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600" b="1">
                <a:latin typeface="Arial"/>
                <a:ea typeface="Arial"/>
                <a:cs typeface="Arial"/>
                <a:sym typeface="Arial"/>
              </a:defRPr>
            </a:pPr>
            <a:r>
              <a:t>OMS alerta que 10% da população mundial tem distúrbio de saúde mental</a:t>
            </a:r>
            <a:endParaRPr>
              <a:solidFill>
                <a:srgbClr val="084925"/>
              </a:solidFill>
            </a:endParaRPr>
          </a:p>
          <a:p>
            <a:pPr>
              <a:defRPr sz="1600" b="1">
                <a:latin typeface="Arial"/>
                <a:ea typeface="Arial"/>
                <a:cs typeface="Arial"/>
                <a:sym typeface="Arial"/>
              </a:defRPr>
            </a:pPr>
            <a:endParaRPr>
              <a:solidFill>
                <a:srgbClr val="084925"/>
              </a:solidFill>
            </a:endParaRPr>
          </a:p>
          <a:p>
            <a:pPr>
              <a:defRPr sz="1600" b="1">
                <a:latin typeface="Arial"/>
                <a:ea typeface="Arial"/>
                <a:cs typeface="Arial"/>
                <a:sym typeface="Arial"/>
              </a:defRPr>
            </a:pPr>
            <a:r>
              <a:t>”No entanto, apenas 1% dos trabalhadores da saúde atua na área”</a:t>
            </a:r>
            <a:endParaRPr>
              <a:solidFill>
                <a:srgbClr val="084925"/>
              </a:solidFill>
            </a:endParaRPr>
          </a:p>
          <a:p>
            <a:pPr>
              <a:defRPr sz="1600">
                <a:latin typeface="Arial"/>
                <a:ea typeface="Arial"/>
                <a:cs typeface="Arial"/>
                <a:sym typeface="Arial"/>
              </a:defRPr>
            </a:pPr>
            <a:endParaRPr>
              <a:solidFill>
                <a:srgbClr val="084925"/>
              </a:solidFill>
            </a:endParaRPr>
          </a:p>
          <a:p>
            <a:pPr>
              <a:defRPr sz="1600">
                <a:latin typeface="Arial"/>
                <a:ea typeface="Arial"/>
                <a:cs typeface="Arial"/>
                <a:sym typeface="Arial"/>
              </a:defRPr>
            </a:pPr>
            <a:r>
              <a:t>Notícias e Mídia | Rádio ONU</a:t>
            </a:r>
            <a:endParaRPr>
              <a:solidFill>
                <a:srgbClr val="084925"/>
              </a:solidFill>
            </a:endParaRPr>
          </a:p>
          <a:p>
            <a:pPr>
              <a:defRPr sz="1600">
                <a:latin typeface="Arial"/>
                <a:ea typeface="Arial"/>
                <a:cs typeface="Arial"/>
                <a:sym typeface="Arial"/>
              </a:defRPr>
            </a:pPr>
            <a:r>
              <a:t>Data: 14/07/2015</a:t>
            </a:r>
          </a:p>
        </p:txBody>
      </p:sp>
      <p:sp>
        <p:nvSpPr>
          <p:cNvPr id="223" name="CaixaDeTexto 28"/>
          <p:cNvSpPr txBox="1"/>
          <p:nvPr/>
        </p:nvSpPr>
        <p:spPr>
          <a:xfrm>
            <a:off x="5319131" y="4968509"/>
            <a:ext cx="3353900" cy="506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Fonte: http://www.unmultimedia.org/radio/portuguese/2015/07/oms-alerta-que-10-da-populacao-global-tem-disturbio-de-saude-mental/#.WVU_DNMrJLA</a:t>
            </a:r>
          </a:p>
        </p:txBody>
      </p:sp>
      <p:sp>
        <p:nvSpPr>
          <p:cNvPr id="224" name="CaixaDeTexto 5"/>
          <p:cNvSpPr txBox="1"/>
          <p:nvPr/>
        </p:nvSpPr>
        <p:spPr>
          <a:xfrm>
            <a:off x="4315607" y="679478"/>
            <a:ext cx="256391" cy="3484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II</a:t>
            </a:r>
          </a:p>
        </p:txBody>
      </p:sp>
    </p:spTree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Espaço Reservado para Conteúdo 2"/>
          <p:cNvSpPr txBox="1">
            <a:spLocks noGrp="1"/>
          </p:cNvSpPr>
          <p:nvPr>
            <p:ph type="body" sz="half" idx="1"/>
          </p:nvPr>
        </p:nvSpPr>
        <p:spPr>
          <a:xfrm>
            <a:off x="666750" y="2701925"/>
            <a:ext cx="7886700" cy="293687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ct val="72000"/>
              </a:lnSpc>
              <a:buSzTx/>
              <a:buNone/>
              <a:defRPr sz="3300" b="1"/>
            </a:pPr>
            <a:r>
              <a:t>Obrigado! </a:t>
            </a:r>
            <a:endParaRPr sz="1900"/>
          </a:p>
          <a:p>
            <a:pPr marL="0" indent="0" algn="r">
              <a:lnSpc>
                <a:spcPct val="72000"/>
              </a:lnSpc>
              <a:buSzTx/>
              <a:buNone/>
              <a:defRPr sz="1900"/>
            </a:pPr>
            <a:endParaRPr sz="1900"/>
          </a:p>
          <a:p>
            <a:pPr marL="0" indent="0" algn="r">
              <a:lnSpc>
                <a:spcPct val="72000"/>
              </a:lnSpc>
              <a:buSzTx/>
              <a:buNone/>
              <a:defRPr sz="1900"/>
            </a:pPr>
            <a:endParaRPr sz="1900"/>
          </a:p>
          <a:p>
            <a:pPr marL="0" indent="0" algn="r">
              <a:lnSpc>
                <a:spcPct val="72000"/>
              </a:lnSpc>
              <a:buSzTx/>
              <a:buNone/>
              <a:defRPr sz="1900"/>
            </a:pPr>
            <a:endParaRPr sz="1900"/>
          </a:p>
          <a:p>
            <a:pPr marL="0" indent="0">
              <a:lnSpc>
                <a:spcPct val="72000"/>
              </a:lnSpc>
              <a:buSzTx/>
              <a:buNone/>
              <a:defRPr sz="2200" b="1"/>
            </a:pPr>
            <a:r>
              <a:t>Antônio Geraldo da Silva</a:t>
            </a:r>
            <a:endParaRPr sz="1900"/>
          </a:p>
          <a:p>
            <a:pPr>
              <a:lnSpc>
                <a:spcPct val="72000"/>
              </a:lnSpc>
              <a:defRPr sz="2200" u="sng">
                <a:solidFill>
                  <a:schemeClr val="accent2"/>
                </a:solidFill>
                <a:uFill>
                  <a:solidFill>
                    <a:schemeClr val="accent2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antoniogeraldo@terra.com.br</a:t>
            </a:r>
            <a:endParaRPr sz="2400"/>
          </a:p>
          <a:p>
            <a:pPr>
              <a:lnSpc>
                <a:spcPct val="72000"/>
              </a:lnSpc>
              <a:defRPr sz="2200"/>
            </a:pPr>
            <a:r>
              <a:t>+55 (61) 98414-8583 </a:t>
            </a:r>
            <a:endParaRPr sz="1900"/>
          </a:p>
          <a:p>
            <a:pPr>
              <a:lnSpc>
                <a:spcPct val="72000"/>
              </a:lnSpc>
              <a:defRPr sz="2200"/>
            </a:pPr>
            <a:r>
              <a:t>Instagram: @antoniogeraldo</a:t>
            </a:r>
          </a:p>
        </p:txBody>
      </p:sp>
    </p:spTree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asset.jpeg" descr="asset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20322" y="940205"/>
            <a:ext cx="6447084" cy="49775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2" name="Group 77"/>
          <p:cNvGrpSpPr/>
          <p:nvPr/>
        </p:nvGrpSpPr>
        <p:grpSpPr>
          <a:xfrm>
            <a:off x="304164" y="342115"/>
            <a:ext cx="8535671" cy="6173768"/>
            <a:chOff x="-2" y="-1"/>
            <a:chExt cx="8535670" cy="6173767"/>
          </a:xfrm>
        </p:grpSpPr>
        <p:sp>
          <p:nvSpPr>
            <p:cNvPr id="556" name="Rectangle 1"/>
            <p:cNvSpPr txBox="1"/>
            <p:nvPr/>
          </p:nvSpPr>
          <p:spPr>
            <a:xfrm>
              <a:off x="-2" y="5727961"/>
              <a:ext cx="8535669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ctr">
              <a:spAutoFit/>
            </a:bodyPr>
            <a:lstStyle>
              <a:lvl1pPr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FONTE: MS-SPO  &amp; ESTUDOS GC</a:t>
              </a:r>
            </a:p>
          </p:txBody>
        </p:sp>
        <p:sp>
          <p:nvSpPr>
            <p:cNvPr id="557" name="Rectangle 2"/>
            <p:cNvSpPr txBox="1"/>
            <p:nvPr/>
          </p:nvSpPr>
          <p:spPr>
            <a:xfrm>
              <a:off x="7365875" y="5291089"/>
              <a:ext cx="1168675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5.245</a:t>
              </a:r>
            </a:p>
          </p:txBody>
        </p:sp>
        <p:sp>
          <p:nvSpPr>
            <p:cNvPr id="558" name="Rectangle 3"/>
            <p:cNvSpPr txBox="1"/>
            <p:nvPr/>
          </p:nvSpPr>
          <p:spPr>
            <a:xfrm>
              <a:off x="6205016" y="5291089"/>
              <a:ext cx="1169791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2.342</a:t>
              </a:r>
            </a:p>
          </p:txBody>
        </p:sp>
        <p:sp>
          <p:nvSpPr>
            <p:cNvPr id="559" name="Rectangle 4"/>
            <p:cNvSpPr txBox="1"/>
            <p:nvPr/>
          </p:nvSpPr>
          <p:spPr>
            <a:xfrm>
              <a:off x="4606602" y="5291089"/>
              <a:ext cx="1607345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6.287</a:t>
              </a:r>
            </a:p>
          </p:txBody>
        </p:sp>
        <p:sp>
          <p:nvSpPr>
            <p:cNvPr id="560" name="Rectangle 5"/>
            <p:cNvSpPr txBox="1"/>
            <p:nvPr/>
          </p:nvSpPr>
          <p:spPr>
            <a:xfrm>
              <a:off x="-2" y="5291089"/>
              <a:ext cx="4615536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TOTAL DE PERDAS</a:t>
              </a:r>
            </a:p>
          </p:txBody>
        </p:sp>
        <p:grpSp>
          <p:nvGrpSpPr>
            <p:cNvPr id="563" name="Group 8"/>
            <p:cNvGrpSpPr/>
            <p:nvPr/>
          </p:nvGrpSpPr>
          <p:grpSpPr>
            <a:xfrm>
              <a:off x="-2" y="4835674"/>
              <a:ext cx="8535670" cy="436192"/>
              <a:chOff x="0" y="0"/>
              <a:chExt cx="8535668" cy="436191"/>
            </a:xfrm>
          </p:grpSpPr>
          <p:sp>
            <p:nvSpPr>
              <p:cNvPr id="561" name="Rectangle 6"/>
              <p:cNvSpPr/>
              <p:nvPr/>
            </p:nvSpPr>
            <p:spPr>
              <a:xfrm>
                <a:off x="0" y="35470"/>
                <a:ext cx="8535670" cy="400722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ctr">
                  <a:defRPr sz="25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62" name="Rectangle 7"/>
              <p:cNvSpPr txBox="1"/>
              <p:nvPr/>
            </p:nvSpPr>
            <p:spPr>
              <a:xfrm>
                <a:off x="0" y="0"/>
                <a:ext cx="8535670" cy="4361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76200" tIns="76200" rIns="76200" bIns="76200" numCol="1" anchor="b">
                <a:spAutoFit/>
              </a:bodyPr>
              <a:lstStyle/>
              <a:p>
                <a:pPr>
                  <a:defRPr sz="2000" b="1">
                    <a:solidFill>
                      <a:srgbClr val="FFCC66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r>
                  <a:t> </a:t>
                </a:r>
                <a:r>
                  <a:rPr>
                    <a:solidFill>
                      <a:srgbClr val="FFFF66"/>
                    </a:solidFill>
                  </a:rPr>
                  <a:t> </a:t>
                </a:r>
              </a:p>
            </p:txBody>
          </p:sp>
        </p:grpSp>
        <p:sp>
          <p:nvSpPr>
            <p:cNvPr id="564" name="Rectangle 9"/>
            <p:cNvSpPr txBox="1"/>
            <p:nvPr/>
          </p:nvSpPr>
          <p:spPr>
            <a:xfrm>
              <a:off x="7365875" y="4443884"/>
              <a:ext cx="116867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905</a:t>
              </a:r>
            </a:p>
          </p:txBody>
        </p:sp>
        <p:sp>
          <p:nvSpPr>
            <p:cNvPr id="565" name="Rectangle 10"/>
            <p:cNvSpPr txBox="1"/>
            <p:nvPr/>
          </p:nvSpPr>
          <p:spPr>
            <a:xfrm>
              <a:off x="6205016" y="4443884"/>
              <a:ext cx="1169791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2.387</a:t>
              </a:r>
            </a:p>
          </p:txBody>
        </p:sp>
        <p:sp>
          <p:nvSpPr>
            <p:cNvPr id="566" name="Rectangle 11"/>
            <p:cNvSpPr txBox="1"/>
            <p:nvPr/>
          </p:nvSpPr>
          <p:spPr>
            <a:xfrm>
              <a:off x="4606602" y="4443884"/>
              <a:ext cx="160734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4.985</a:t>
              </a:r>
            </a:p>
          </p:txBody>
        </p:sp>
        <p:sp>
          <p:nvSpPr>
            <p:cNvPr id="567" name="Rectangle 12"/>
            <p:cNvSpPr txBox="1"/>
            <p:nvPr/>
          </p:nvSpPr>
          <p:spPr>
            <a:xfrm>
              <a:off x="-2" y="4443884"/>
              <a:ext cx="4615536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SUB-TOTAL USO INDEVIDO</a:t>
              </a:r>
            </a:p>
          </p:txBody>
        </p:sp>
        <p:sp>
          <p:nvSpPr>
            <p:cNvPr id="568" name="Rectangle 13"/>
            <p:cNvSpPr txBox="1"/>
            <p:nvPr/>
          </p:nvSpPr>
          <p:spPr>
            <a:xfrm>
              <a:off x="7365875" y="3997400"/>
              <a:ext cx="116867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422</a:t>
              </a:r>
            </a:p>
          </p:txBody>
        </p:sp>
        <p:sp>
          <p:nvSpPr>
            <p:cNvPr id="569" name="Rectangle 14"/>
            <p:cNvSpPr txBox="1"/>
            <p:nvPr/>
          </p:nvSpPr>
          <p:spPr>
            <a:xfrm>
              <a:off x="6205016" y="3997400"/>
              <a:ext cx="1169791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31</a:t>
              </a:r>
            </a:p>
          </p:txBody>
        </p:sp>
        <p:sp>
          <p:nvSpPr>
            <p:cNvPr id="570" name="Rectangle 15"/>
            <p:cNvSpPr txBox="1"/>
            <p:nvPr/>
          </p:nvSpPr>
          <p:spPr>
            <a:xfrm>
              <a:off x="4606602" y="3997400"/>
              <a:ext cx="160734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116</a:t>
              </a:r>
            </a:p>
          </p:txBody>
        </p:sp>
        <p:sp>
          <p:nvSpPr>
            <p:cNvPr id="571" name="Rectangle 16"/>
            <p:cNvSpPr txBox="1"/>
            <p:nvPr/>
          </p:nvSpPr>
          <p:spPr>
            <a:xfrm>
              <a:off x="-2" y="3997400"/>
              <a:ext cx="4615536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RESTOS A PAGAR CANCELADOS</a:t>
              </a:r>
            </a:p>
          </p:txBody>
        </p:sp>
        <p:sp>
          <p:nvSpPr>
            <p:cNvPr id="572" name="Rectangle 17"/>
            <p:cNvSpPr txBox="1"/>
            <p:nvPr/>
          </p:nvSpPr>
          <p:spPr>
            <a:xfrm>
              <a:off x="7365875" y="3550916"/>
              <a:ext cx="116867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33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254</a:t>
              </a:r>
            </a:p>
          </p:txBody>
        </p:sp>
        <p:sp>
          <p:nvSpPr>
            <p:cNvPr id="573" name="Rectangle 18"/>
            <p:cNvSpPr txBox="1"/>
            <p:nvPr/>
          </p:nvSpPr>
          <p:spPr>
            <a:xfrm>
              <a:off x="6205016" y="3550916"/>
              <a:ext cx="1169791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33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227</a:t>
              </a:r>
            </a:p>
          </p:txBody>
        </p:sp>
        <p:sp>
          <p:nvSpPr>
            <p:cNvPr id="574" name="Rectangle 19"/>
            <p:cNvSpPr txBox="1"/>
            <p:nvPr/>
          </p:nvSpPr>
          <p:spPr>
            <a:xfrm>
              <a:off x="4606602" y="3550916"/>
              <a:ext cx="160734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33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1.248</a:t>
              </a:r>
            </a:p>
          </p:txBody>
        </p:sp>
        <p:sp>
          <p:nvSpPr>
            <p:cNvPr id="575" name="Rectangle 20"/>
            <p:cNvSpPr txBox="1"/>
            <p:nvPr/>
          </p:nvSpPr>
          <p:spPr>
            <a:xfrm>
              <a:off x="-2" y="3550916"/>
              <a:ext cx="4615536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>
                <a:defRPr sz="2000" b="1">
                  <a:solidFill>
                    <a:srgbClr val="FF33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PLANO SAÚDE SERVIDORES</a:t>
              </a:r>
            </a:p>
          </p:txBody>
        </p:sp>
        <p:sp>
          <p:nvSpPr>
            <p:cNvPr id="576" name="Rectangle 21"/>
            <p:cNvSpPr txBox="1"/>
            <p:nvPr/>
          </p:nvSpPr>
          <p:spPr>
            <a:xfrm>
              <a:off x="7365875" y="3096618"/>
              <a:ext cx="116867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0</a:t>
              </a:r>
            </a:p>
          </p:txBody>
        </p:sp>
        <p:sp>
          <p:nvSpPr>
            <p:cNvPr id="577" name="Rectangle 22"/>
            <p:cNvSpPr txBox="1"/>
            <p:nvPr/>
          </p:nvSpPr>
          <p:spPr>
            <a:xfrm>
              <a:off x="6205016" y="3096618"/>
              <a:ext cx="1169791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2.078</a:t>
              </a:r>
            </a:p>
          </p:txBody>
        </p:sp>
        <p:sp>
          <p:nvSpPr>
            <p:cNvPr id="578" name="Rectangle 23"/>
            <p:cNvSpPr txBox="1"/>
            <p:nvPr/>
          </p:nvSpPr>
          <p:spPr>
            <a:xfrm>
              <a:off x="4606602" y="3096618"/>
              <a:ext cx="160734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3.407</a:t>
              </a:r>
            </a:p>
          </p:txBody>
        </p:sp>
        <p:sp>
          <p:nvSpPr>
            <p:cNvPr id="579" name="Rectangle 24"/>
            <p:cNvSpPr txBox="1"/>
            <p:nvPr/>
          </p:nvSpPr>
          <p:spPr>
            <a:xfrm>
              <a:off x="-2" y="3096618"/>
              <a:ext cx="4615536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BOLSA FAMÍLIA</a:t>
              </a:r>
            </a:p>
          </p:txBody>
        </p:sp>
        <p:sp>
          <p:nvSpPr>
            <p:cNvPr id="580" name="Rectangle 25"/>
            <p:cNvSpPr txBox="1"/>
            <p:nvPr/>
          </p:nvSpPr>
          <p:spPr>
            <a:xfrm>
              <a:off x="7365875" y="2650132"/>
              <a:ext cx="1168675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229</a:t>
              </a:r>
            </a:p>
          </p:txBody>
        </p:sp>
        <p:sp>
          <p:nvSpPr>
            <p:cNvPr id="581" name="Rectangle 26"/>
            <p:cNvSpPr txBox="1"/>
            <p:nvPr/>
          </p:nvSpPr>
          <p:spPr>
            <a:xfrm>
              <a:off x="6205016" y="2650132"/>
              <a:ext cx="1169791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51</a:t>
              </a:r>
            </a:p>
          </p:txBody>
        </p:sp>
        <p:sp>
          <p:nvSpPr>
            <p:cNvPr id="582" name="Rectangle 27"/>
            <p:cNvSpPr txBox="1"/>
            <p:nvPr/>
          </p:nvSpPr>
          <p:spPr>
            <a:xfrm>
              <a:off x="4606602" y="2650132"/>
              <a:ext cx="1607345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214</a:t>
              </a:r>
            </a:p>
          </p:txBody>
        </p:sp>
        <p:sp>
          <p:nvSpPr>
            <p:cNvPr id="583" name="Rectangle 28"/>
            <p:cNvSpPr txBox="1"/>
            <p:nvPr/>
          </p:nvSpPr>
          <p:spPr>
            <a:xfrm>
              <a:off x="-2" y="2650132"/>
              <a:ext cx="4615536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FARMÁCIA POPULAR</a:t>
              </a:r>
            </a:p>
          </p:txBody>
        </p:sp>
        <p:grpSp>
          <p:nvGrpSpPr>
            <p:cNvPr id="586" name="Group 31"/>
            <p:cNvGrpSpPr/>
            <p:nvPr/>
          </p:nvGrpSpPr>
          <p:grpSpPr>
            <a:xfrm>
              <a:off x="-2" y="2203648"/>
              <a:ext cx="8535670" cy="436192"/>
              <a:chOff x="0" y="0"/>
              <a:chExt cx="8535668" cy="436191"/>
            </a:xfrm>
          </p:grpSpPr>
          <p:sp>
            <p:nvSpPr>
              <p:cNvPr id="584" name="Rectangle 29"/>
              <p:cNvSpPr/>
              <p:nvPr/>
            </p:nvSpPr>
            <p:spPr>
              <a:xfrm>
                <a:off x="0" y="35470"/>
                <a:ext cx="8535670" cy="400722"/>
              </a:xfrm>
              <a:prstGeom prst="rect">
                <a:avLst/>
              </a:prstGeom>
              <a:solidFill>
                <a:srgbClr val="FFFFFF"/>
              </a:solidFill>
              <a:ln w="13546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ctr">
                  <a:defRPr sz="25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85" name="Rectangle 30"/>
              <p:cNvSpPr txBox="1"/>
              <p:nvPr/>
            </p:nvSpPr>
            <p:spPr>
              <a:xfrm>
                <a:off x="0" y="0"/>
                <a:ext cx="8535670" cy="4361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76200" tIns="76200" rIns="76200" bIns="76200" numCol="1" anchor="b">
                <a:spAutoFit/>
              </a:bodyPr>
              <a:lstStyle>
                <a:lvl1pPr>
                  <a:defRPr sz="2000" b="1">
                    <a:solidFill>
                      <a:srgbClr val="FFFF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 </a:t>
                </a:r>
              </a:p>
            </p:txBody>
          </p:sp>
        </p:grpSp>
        <p:sp>
          <p:nvSpPr>
            <p:cNvPr id="587" name="Rectangle 32"/>
            <p:cNvSpPr txBox="1"/>
            <p:nvPr/>
          </p:nvSpPr>
          <p:spPr>
            <a:xfrm>
              <a:off x="7365875" y="1811858"/>
              <a:ext cx="1168675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4.340</a:t>
              </a:r>
            </a:p>
          </p:txBody>
        </p:sp>
        <p:sp>
          <p:nvSpPr>
            <p:cNvPr id="588" name="Rectangle 33"/>
            <p:cNvSpPr txBox="1"/>
            <p:nvPr/>
          </p:nvSpPr>
          <p:spPr>
            <a:xfrm>
              <a:off x="6205016" y="1811858"/>
              <a:ext cx="1169791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-45</a:t>
              </a:r>
            </a:p>
          </p:txBody>
        </p:sp>
        <p:sp>
          <p:nvSpPr>
            <p:cNvPr id="589" name="Rectangle 34"/>
            <p:cNvSpPr txBox="1"/>
            <p:nvPr/>
          </p:nvSpPr>
          <p:spPr>
            <a:xfrm>
              <a:off x="4606602" y="1811858"/>
              <a:ext cx="1607345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1.302</a:t>
              </a:r>
            </a:p>
          </p:txBody>
        </p:sp>
        <p:sp>
          <p:nvSpPr>
            <p:cNvPr id="590" name="Rectangle 35"/>
            <p:cNvSpPr txBox="1"/>
            <p:nvPr/>
          </p:nvSpPr>
          <p:spPr>
            <a:xfrm>
              <a:off x="-2" y="1811858"/>
              <a:ext cx="4615536" cy="4361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SUB-TOTAL PERDA</a:t>
              </a:r>
            </a:p>
          </p:txBody>
        </p:sp>
        <p:sp>
          <p:nvSpPr>
            <p:cNvPr id="591" name="Rectangle 36"/>
            <p:cNvSpPr txBox="1"/>
            <p:nvPr/>
          </p:nvSpPr>
          <p:spPr>
            <a:xfrm>
              <a:off x="7365875" y="1356444"/>
              <a:ext cx="116867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40.000</a:t>
              </a:r>
            </a:p>
          </p:txBody>
        </p:sp>
        <p:sp>
          <p:nvSpPr>
            <p:cNvPr id="592" name="Rectangle 37"/>
            <p:cNvSpPr txBox="1"/>
            <p:nvPr/>
          </p:nvSpPr>
          <p:spPr>
            <a:xfrm>
              <a:off x="6205016" y="1356444"/>
              <a:ext cx="1169791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37.145</a:t>
              </a:r>
            </a:p>
          </p:txBody>
        </p:sp>
        <p:sp>
          <p:nvSpPr>
            <p:cNvPr id="593" name="Rectangle 38"/>
            <p:cNvSpPr txBox="1"/>
            <p:nvPr/>
          </p:nvSpPr>
          <p:spPr>
            <a:xfrm>
              <a:off x="4606602" y="1356444"/>
              <a:ext cx="160734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205.339</a:t>
              </a:r>
            </a:p>
          </p:txBody>
        </p:sp>
        <p:sp>
          <p:nvSpPr>
            <p:cNvPr id="594" name="Rectangle 39"/>
            <p:cNvSpPr txBox="1"/>
            <p:nvPr/>
          </p:nvSpPr>
          <p:spPr>
            <a:xfrm>
              <a:off x="-2" y="1356444"/>
              <a:ext cx="4615536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GASTO REAL</a:t>
              </a:r>
            </a:p>
          </p:txBody>
        </p:sp>
        <p:sp>
          <p:nvSpPr>
            <p:cNvPr id="595" name="Rectangle 40"/>
            <p:cNvSpPr txBox="1"/>
            <p:nvPr/>
          </p:nvSpPr>
          <p:spPr>
            <a:xfrm>
              <a:off x="7365875" y="909959"/>
              <a:ext cx="116867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44.380</a:t>
              </a:r>
            </a:p>
          </p:txBody>
        </p:sp>
        <p:sp>
          <p:nvSpPr>
            <p:cNvPr id="596" name="Rectangle 41"/>
            <p:cNvSpPr txBox="1"/>
            <p:nvPr/>
          </p:nvSpPr>
          <p:spPr>
            <a:xfrm>
              <a:off x="6205016" y="909959"/>
              <a:ext cx="1169791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37.100</a:t>
              </a:r>
            </a:p>
          </p:txBody>
        </p:sp>
        <p:sp>
          <p:nvSpPr>
            <p:cNvPr id="597" name="Rectangle 42"/>
            <p:cNvSpPr txBox="1"/>
            <p:nvPr/>
          </p:nvSpPr>
          <p:spPr>
            <a:xfrm>
              <a:off x="4606602" y="909959"/>
              <a:ext cx="160734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206.641</a:t>
              </a:r>
            </a:p>
          </p:txBody>
        </p:sp>
        <p:sp>
          <p:nvSpPr>
            <p:cNvPr id="598" name="Rectangle 43"/>
            <p:cNvSpPr txBox="1"/>
            <p:nvPr/>
          </p:nvSpPr>
          <p:spPr>
            <a:xfrm>
              <a:off x="-2" y="909959"/>
              <a:ext cx="4615536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GASTO MÍNIMO DEVIDO</a:t>
              </a:r>
            </a:p>
          </p:txBody>
        </p:sp>
        <p:sp>
          <p:nvSpPr>
            <p:cNvPr id="599" name="Rectangle 44"/>
            <p:cNvSpPr txBox="1"/>
            <p:nvPr/>
          </p:nvSpPr>
          <p:spPr>
            <a:xfrm>
              <a:off x="7365875" y="464591"/>
              <a:ext cx="116867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2.007</a:t>
              </a:r>
            </a:p>
          </p:txBody>
        </p:sp>
        <p:sp>
          <p:nvSpPr>
            <p:cNvPr id="600" name="Rectangle 45"/>
            <p:cNvSpPr txBox="1"/>
            <p:nvPr/>
          </p:nvSpPr>
          <p:spPr>
            <a:xfrm>
              <a:off x="6205016" y="464591"/>
              <a:ext cx="1169791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2.005</a:t>
              </a:r>
            </a:p>
          </p:txBody>
        </p:sp>
        <p:sp>
          <p:nvSpPr>
            <p:cNvPr id="601" name="Rectangle 46"/>
            <p:cNvSpPr txBox="1"/>
            <p:nvPr/>
          </p:nvSpPr>
          <p:spPr>
            <a:xfrm>
              <a:off x="4606602" y="464591"/>
              <a:ext cx="1607345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 algn="ctr">
                <a:defRPr sz="2000" b="1">
                  <a:solidFill>
                    <a:srgbClr val="FFFF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2000-2006</a:t>
              </a:r>
            </a:p>
          </p:txBody>
        </p:sp>
        <p:sp>
          <p:nvSpPr>
            <p:cNvPr id="602" name="Rectangle 47"/>
            <p:cNvSpPr txBox="1"/>
            <p:nvPr/>
          </p:nvSpPr>
          <p:spPr>
            <a:xfrm>
              <a:off x="-2" y="464591"/>
              <a:ext cx="4615536" cy="436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6200" tIns="76200" rIns="76200" bIns="76200" numCol="1" anchor="b">
              <a:spAutoFit/>
            </a:bodyPr>
            <a:lstStyle>
              <a:lvl1pPr>
                <a:defRPr sz="2000" b="1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 DESCRIÇÃO</a:t>
              </a:r>
            </a:p>
          </p:txBody>
        </p:sp>
        <p:grpSp>
          <p:nvGrpSpPr>
            <p:cNvPr id="605" name="Group 50"/>
            <p:cNvGrpSpPr/>
            <p:nvPr/>
          </p:nvGrpSpPr>
          <p:grpSpPr>
            <a:xfrm>
              <a:off x="-3" y="-2"/>
              <a:ext cx="8535671" cy="445372"/>
              <a:chOff x="-1" y="-1"/>
              <a:chExt cx="8535670" cy="445371"/>
            </a:xfrm>
          </p:grpSpPr>
          <p:sp>
            <p:nvSpPr>
              <p:cNvPr id="603" name="Rectangle 48"/>
              <p:cNvSpPr/>
              <p:nvPr/>
            </p:nvSpPr>
            <p:spPr>
              <a:xfrm>
                <a:off x="-2" y="-2"/>
                <a:ext cx="8535672" cy="445373"/>
              </a:xfrm>
              <a:prstGeom prst="rect">
                <a:avLst/>
              </a:prstGeom>
              <a:solidFill>
                <a:srgbClr val="FFFFFF"/>
              </a:solidFill>
              <a:ln w="36124" cap="flat">
                <a:solidFill>
                  <a:srgbClr val="3366CC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 algn="ctr">
                  <a:defRPr sz="2500"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04" name="Rectangle 49"/>
              <p:cNvSpPr txBox="1"/>
              <p:nvPr/>
            </p:nvSpPr>
            <p:spPr>
              <a:xfrm>
                <a:off x="-2" y="4030"/>
                <a:ext cx="8535672" cy="4361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76200" tIns="76200" rIns="76200" bIns="76200" numCol="1" anchor="ctr">
                <a:spAutoFit/>
              </a:bodyPr>
              <a:lstStyle>
                <a:lvl1pPr algn="ctr">
                  <a:defRPr sz="2000" b="1">
                    <a:solidFill>
                      <a:srgbClr val="5B89B7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t>GASTOS FEDERAIS COM SAÚDE - ANOS SELECIONADOS - R$MI</a:t>
                </a:r>
              </a:p>
            </p:txBody>
          </p:sp>
        </p:grpSp>
        <p:sp>
          <p:nvSpPr>
            <p:cNvPr id="606" name="Line 51"/>
            <p:cNvSpPr/>
            <p:nvPr/>
          </p:nvSpPr>
          <p:spPr>
            <a:xfrm>
              <a:off x="-2" y="-2"/>
              <a:ext cx="8535670" cy="7816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07" name="Line 52"/>
            <p:cNvSpPr/>
            <p:nvPr/>
          </p:nvSpPr>
          <p:spPr>
            <a:xfrm>
              <a:off x="-2" y="6164834"/>
              <a:ext cx="8535670" cy="7816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08" name="Line 53"/>
            <p:cNvSpPr/>
            <p:nvPr/>
          </p:nvSpPr>
          <p:spPr>
            <a:xfrm>
              <a:off x="-2" y="436439"/>
              <a:ext cx="8535669" cy="17859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09" name="Line 54"/>
            <p:cNvSpPr/>
            <p:nvPr/>
          </p:nvSpPr>
          <p:spPr>
            <a:xfrm>
              <a:off x="-2" y="891852"/>
              <a:ext cx="8535669" cy="8930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10" name="Line 55"/>
            <p:cNvSpPr/>
            <p:nvPr/>
          </p:nvSpPr>
          <p:spPr>
            <a:xfrm>
              <a:off x="4606602" y="436438"/>
              <a:ext cx="8931" cy="1811612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11" name="Line 56"/>
            <p:cNvSpPr/>
            <p:nvPr/>
          </p:nvSpPr>
          <p:spPr>
            <a:xfrm>
              <a:off x="6205016" y="436438"/>
              <a:ext cx="17861" cy="1811612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12" name="Line 57"/>
            <p:cNvSpPr/>
            <p:nvPr/>
          </p:nvSpPr>
          <p:spPr>
            <a:xfrm>
              <a:off x="7365875" y="436438"/>
              <a:ext cx="8932" cy="1811612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13" name="Line 58"/>
            <p:cNvSpPr/>
            <p:nvPr/>
          </p:nvSpPr>
          <p:spPr>
            <a:xfrm>
              <a:off x="-2" y="1337221"/>
              <a:ext cx="8535669" cy="8930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14" name="Line 59"/>
            <p:cNvSpPr/>
            <p:nvPr/>
          </p:nvSpPr>
          <p:spPr>
            <a:xfrm>
              <a:off x="-2" y="1783706"/>
              <a:ext cx="8535669" cy="8930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15" name="Line 60"/>
            <p:cNvSpPr/>
            <p:nvPr/>
          </p:nvSpPr>
          <p:spPr>
            <a:xfrm>
              <a:off x="-2" y="2239120"/>
              <a:ext cx="8535669" cy="8930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16" name="Line 61"/>
            <p:cNvSpPr/>
            <p:nvPr/>
          </p:nvSpPr>
          <p:spPr>
            <a:xfrm>
              <a:off x="-2" y="2630910"/>
              <a:ext cx="8535669" cy="8930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17" name="Line 62"/>
            <p:cNvSpPr/>
            <p:nvPr/>
          </p:nvSpPr>
          <p:spPr>
            <a:xfrm>
              <a:off x="-2" y="3077394"/>
              <a:ext cx="8535669" cy="8930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18" name="Line 63"/>
            <p:cNvSpPr/>
            <p:nvPr/>
          </p:nvSpPr>
          <p:spPr>
            <a:xfrm>
              <a:off x="-2" y="3523879"/>
              <a:ext cx="8535669" cy="8930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19" name="Line 64"/>
            <p:cNvSpPr/>
            <p:nvPr/>
          </p:nvSpPr>
          <p:spPr>
            <a:xfrm>
              <a:off x="-2" y="3978177"/>
              <a:ext cx="8535669" cy="8930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0" name="Line 65"/>
            <p:cNvSpPr/>
            <p:nvPr/>
          </p:nvSpPr>
          <p:spPr>
            <a:xfrm>
              <a:off x="-2" y="4424662"/>
              <a:ext cx="8535669" cy="8930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1" name="Line 66"/>
            <p:cNvSpPr/>
            <p:nvPr/>
          </p:nvSpPr>
          <p:spPr>
            <a:xfrm>
              <a:off x="-2" y="4871145"/>
              <a:ext cx="8535669" cy="8931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2" name="Line 67"/>
            <p:cNvSpPr/>
            <p:nvPr/>
          </p:nvSpPr>
          <p:spPr>
            <a:xfrm>
              <a:off x="-2" y="5262936"/>
              <a:ext cx="8535669" cy="17859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3" name="Line 68"/>
            <p:cNvSpPr/>
            <p:nvPr/>
          </p:nvSpPr>
          <p:spPr>
            <a:xfrm>
              <a:off x="-2" y="5718351"/>
              <a:ext cx="8535669" cy="8930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4" name="Line 69"/>
            <p:cNvSpPr/>
            <p:nvPr/>
          </p:nvSpPr>
          <p:spPr>
            <a:xfrm>
              <a:off x="-1" y="-2"/>
              <a:ext cx="7814" cy="6173769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5" name="Line 70"/>
            <p:cNvSpPr/>
            <p:nvPr/>
          </p:nvSpPr>
          <p:spPr>
            <a:xfrm>
              <a:off x="8526735" y="-2"/>
              <a:ext cx="8932" cy="6173769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6" name="Line 71"/>
            <p:cNvSpPr/>
            <p:nvPr/>
          </p:nvSpPr>
          <p:spPr>
            <a:xfrm>
              <a:off x="4606602" y="5262935"/>
              <a:ext cx="8931" cy="464345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7" name="Line 72"/>
            <p:cNvSpPr/>
            <p:nvPr/>
          </p:nvSpPr>
          <p:spPr>
            <a:xfrm>
              <a:off x="6205016" y="5262935"/>
              <a:ext cx="17861" cy="464345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8" name="Line 73"/>
            <p:cNvSpPr/>
            <p:nvPr/>
          </p:nvSpPr>
          <p:spPr>
            <a:xfrm>
              <a:off x="7365875" y="5262935"/>
              <a:ext cx="8931" cy="464345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29" name="Line 74"/>
            <p:cNvSpPr/>
            <p:nvPr/>
          </p:nvSpPr>
          <p:spPr>
            <a:xfrm>
              <a:off x="4606602" y="2630909"/>
              <a:ext cx="8931" cy="2249167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30" name="Line 75"/>
            <p:cNvSpPr/>
            <p:nvPr/>
          </p:nvSpPr>
          <p:spPr>
            <a:xfrm>
              <a:off x="6205016" y="2630909"/>
              <a:ext cx="17861" cy="2249167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631" name="Line 76"/>
            <p:cNvSpPr/>
            <p:nvPr/>
          </p:nvSpPr>
          <p:spPr>
            <a:xfrm>
              <a:off x="7365876" y="2630909"/>
              <a:ext cx="8930" cy="2249167"/>
            </a:xfrm>
            <a:prstGeom prst="line">
              <a:avLst/>
            </a:prstGeom>
            <a:noFill/>
            <a:ln w="54272" cap="flat">
              <a:solidFill>
                <a:srgbClr val="EAEAEA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Estigma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t>Estigma</a:t>
            </a:r>
          </a:p>
        </p:txBody>
      </p:sp>
      <p:sp>
        <p:nvSpPr>
          <p:cNvPr id="227" name="Espaço Reservado para Conteúdo 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14350" indent="-514350">
              <a:buFontTx/>
              <a:buAutoNum type="alphaLcParenR"/>
              <a:defRPr sz="2400"/>
            </a:pPr>
            <a:r>
              <a:t>arcaico: uma cicatriz feita por um ferro quente</a:t>
            </a:r>
          </a:p>
          <a:p>
            <a:pPr marL="514350" indent="-514350">
              <a:buFontTx/>
              <a:buAutoNum type="alphaLcParenR"/>
              <a:defRPr sz="2400"/>
            </a:pPr>
            <a:r>
              <a:t>uma marca de desgraça ou vergonha </a:t>
            </a:r>
            <a:endParaRPr>
              <a:solidFill>
                <a:srgbClr val="084925"/>
              </a:solidFill>
            </a:endParaRPr>
          </a:p>
          <a:p>
            <a:pPr marL="514350" indent="-514350">
              <a:buFontTx/>
              <a:buAutoNum type="alphaLcParenR"/>
              <a:defRPr sz="2400"/>
            </a:pPr>
            <a:r>
              <a:t>uma marca característica </a:t>
            </a:r>
            <a:endParaRPr>
              <a:solidFill>
                <a:srgbClr val="084925"/>
              </a:solidFill>
            </a:endParaRPr>
          </a:p>
          <a:p>
            <a:pPr marL="514350" indent="-514350">
              <a:buFontTx/>
              <a:buAutoNum type="alphaLcParenR"/>
              <a:defRPr sz="2400"/>
            </a:pPr>
            <a:r>
              <a:t>um sinal especifico de uma doença</a:t>
            </a:r>
          </a:p>
          <a:p>
            <a:pPr>
              <a:defRPr sz="2400"/>
            </a:pPr>
            <a:endParaRPr/>
          </a:p>
          <a:p>
            <a:pPr marL="0" indent="0">
              <a:buSzTx/>
              <a:buNone/>
              <a:defRPr sz="2400" b="1"/>
            </a:pPr>
            <a:r>
              <a:t>Origem:</a:t>
            </a:r>
            <a:endParaRPr>
              <a:solidFill>
                <a:srgbClr val="084925"/>
              </a:solidFill>
            </a:endParaRPr>
          </a:p>
          <a:p>
            <a:pPr>
              <a:buFontTx/>
              <a:buChar char="-"/>
              <a:defRPr sz="2400"/>
            </a:pPr>
            <a:r>
              <a:t>Latim: </a:t>
            </a:r>
            <a:r>
              <a:rPr i="1"/>
              <a:t>stigmat-</a:t>
            </a:r>
            <a:r>
              <a:t>, stigma marca, queimadura;</a:t>
            </a:r>
            <a:endParaRPr>
              <a:solidFill>
                <a:srgbClr val="084925"/>
              </a:solidFill>
            </a:endParaRPr>
          </a:p>
          <a:p>
            <a:pPr>
              <a:buFontTx/>
              <a:buChar char="-"/>
              <a:defRPr sz="2400"/>
            </a:pPr>
            <a:r>
              <a:t>Grego: </a:t>
            </a:r>
            <a:r>
              <a:rPr i="1"/>
              <a:t>stizein</a:t>
            </a:r>
            <a:r>
              <a:t> tatuagem (usada para identificar criminosos, escravos e traidores).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Imagem 2" descr="Imagem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42947" y="899947"/>
            <a:ext cx="5040002" cy="5040002"/>
          </a:xfrm>
          <a:prstGeom prst="rect">
            <a:avLst/>
          </a:prstGeom>
          <a:ln w="12700">
            <a:miter lim="400000"/>
          </a:ln>
          <a:effectLst>
            <a:outerShdw blurRad="1905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ABP_mestre_ok">
  <a:themeElements>
    <a:clrScheme name="ABP_mestre_o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52B"/>
      </a:accent1>
      <a:accent2>
        <a:srgbClr val="00772C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0000FF"/>
      </a:hlink>
      <a:folHlink>
        <a:srgbClr val="FF00FF"/>
      </a:folHlink>
    </a:clrScheme>
    <a:fontScheme name="ABP_mestre_ok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ABP_mestre_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ABP_mestre_ok">
  <a:themeElements>
    <a:clrScheme name="ABP_mestre_o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52B"/>
      </a:accent1>
      <a:accent2>
        <a:srgbClr val="00772C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0000FF"/>
      </a:hlink>
      <a:folHlink>
        <a:srgbClr val="FF00FF"/>
      </a:folHlink>
    </a:clrScheme>
    <a:fontScheme name="ABP_mestre_ok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ABP_mestre_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3101</Words>
  <Application>Microsoft Office PowerPoint</Application>
  <PresentationFormat>Apresentação na tela (4:3)</PresentationFormat>
  <Paragraphs>550</Paragraphs>
  <Slides>72</Slides>
  <Notes>0</Notes>
  <HiddenSlides>1</HiddenSlides>
  <MMClips>5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72</vt:i4>
      </vt:variant>
    </vt:vector>
  </HeadingPairs>
  <TitlesOfParts>
    <vt:vector size="77" baseType="lpstr">
      <vt:lpstr>Arial</vt:lpstr>
      <vt:lpstr>Calibri</vt:lpstr>
      <vt:lpstr>Helvetica Light</vt:lpstr>
      <vt:lpstr>Times New Roman</vt:lpstr>
      <vt:lpstr>ABP_mestre_ok</vt:lpstr>
      <vt:lpstr>Combater o estigma é salvar vidas </vt:lpstr>
      <vt:lpstr>Declaração de conflito de interesses</vt:lpstr>
      <vt:lpstr>Declaração de conflito de interesses</vt:lpstr>
      <vt:lpstr>Sumário</vt:lpstr>
      <vt:lpstr>Sumário</vt:lpstr>
      <vt:lpstr>Epidemiologia</vt:lpstr>
      <vt:lpstr>Epidemiologia</vt:lpstr>
      <vt:lpstr>Estigma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impacto do estigma nos números latinoamericanos </vt:lpstr>
      <vt:lpstr>Brasil: ansiedade em números</vt:lpstr>
      <vt:lpstr>Brasil: depressão em números</vt:lpstr>
      <vt:lpstr>Epidemiologia</vt:lpstr>
      <vt:lpstr>Apresentação do PowerPoint</vt:lpstr>
      <vt:lpstr>Apresentação do PowerPoint</vt:lpstr>
      <vt:lpstr>Por que é importante saber sobre suicídio?</vt:lpstr>
      <vt:lpstr>Mortalidade por causas médicas no mundo</vt:lpstr>
      <vt:lpstr>Custos com Suicídio</vt:lpstr>
      <vt:lpstr>Modelo de Neurobiologia  do suicídio</vt:lpstr>
      <vt:lpstr>Como reconhecer indivíduos suscetíveis?</vt:lpstr>
      <vt:lpstr>Como reconhecer indivíduos suscetíveis?</vt:lpstr>
      <vt:lpstr>Como reconhecer indivíduos suscetíveis?</vt:lpstr>
      <vt:lpstr>Fatores que aumentam o risco  de suicídio</vt:lpstr>
      <vt:lpstr>Situações de alerta (Risco iminente de suicídio)</vt:lpstr>
      <vt:lpstr>Comportamento suicida</vt:lpstr>
      <vt:lpstr>Comportamento suicida</vt:lpstr>
      <vt:lpstr>Apresentação do PowerPoint</vt:lpstr>
      <vt:lpstr>O que fazer se identificar sinais de risco? </vt:lpstr>
      <vt:lpstr>O que fazer se identificar sinais de risco? </vt:lpstr>
      <vt:lpstr>Avaliação do risco</vt:lpstr>
      <vt:lpstr>Avaliação do risco</vt:lpstr>
      <vt:lpstr>Avaliação do risco</vt:lpstr>
      <vt:lpstr>Avaliação do risco</vt:lpstr>
      <vt:lpstr>Manejo na urgência e emergência</vt:lpstr>
      <vt:lpstr>Manejo na urgência e emergência</vt:lpstr>
      <vt:lpstr>Manejo na urgência e emergência</vt:lpstr>
      <vt:lpstr>Apresentação do PowerPoint</vt:lpstr>
      <vt:lpstr>Preocupações: tentativa</vt:lpstr>
      <vt:lpstr>Preocupações: subnotificação</vt:lpstr>
      <vt:lpstr>Preocupações: despreparo profissional</vt:lpstr>
      <vt:lpstr>Dificuldades na prevenção do suicídio</vt:lpstr>
      <vt:lpstr>Dificuldades na prevenção do suicídio</vt:lpstr>
      <vt:lpstr>Campanha Setembro Amarelo</vt:lpstr>
      <vt:lpstr>Campanha Setembro Amarelo</vt:lpstr>
      <vt:lpstr>Setembro Amarelo 2019</vt:lpstr>
      <vt:lpstr>Cartilha ABP/CFM</vt:lpstr>
      <vt:lpstr>Situações que necessitem intervenção imediata</vt:lpstr>
      <vt:lpstr>Situações que necessitem intervenção imediata</vt:lpstr>
      <vt:lpstr>Situações que necessitem intervenção imediata</vt:lpstr>
      <vt:lpstr>Situações que necessitem intervenção imediata</vt:lpstr>
      <vt:lpstr>Automutilação</vt:lpstr>
      <vt:lpstr>Conhecendo o público de risco: o jovem</vt:lpstr>
      <vt:lpstr>Como identificar que o jovem está precisando de ajuda? </vt:lpstr>
      <vt:lpstr>Quais comportamentos devemos observar?</vt:lpstr>
      <vt:lpstr>Quais comportamentos devemos observar?</vt:lpstr>
      <vt:lpstr>Automutilação</vt:lpstr>
      <vt:lpstr>Atenção aos seguintes comportamentos!</vt:lpstr>
      <vt:lpstr>ATENÇÃO:</vt:lpstr>
      <vt:lpstr>ATENÇÃO:</vt:lpstr>
      <vt:lpstr>Como abordar o jovem?</vt:lpstr>
      <vt:lpstr>Como abordar o jovem?</vt:lpstr>
      <vt:lpstr>Perguntas para guiar a conversa</vt:lpstr>
      <vt:lpstr>Automutilação</vt:lpstr>
      <vt:lpstr>Apresentação do PowerPoint</vt:lpstr>
      <vt:lpstr>Conclusão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Combater o estigma é salvar vidas </dc:title>
  <dc:creator>Clériston Monteiro Barbosa</dc:creator>
  <cp:lastModifiedBy>Clériston Monteiro Barbosa</cp:lastModifiedBy>
  <cp:revision>1</cp:revision>
  <dcterms:modified xsi:type="dcterms:W3CDTF">2019-09-26T17:30:43Z</dcterms:modified>
</cp:coreProperties>
</file>