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74" r:id="rId2"/>
    <p:sldId id="395" r:id="rId3"/>
    <p:sldId id="396" r:id="rId4"/>
    <p:sldId id="364" r:id="rId5"/>
    <p:sldId id="375" r:id="rId6"/>
    <p:sldId id="377" r:id="rId7"/>
    <p:sldId id="381" r:id="rId8"/>
    <p:sldId id="367" r:id="rId9"/>
  </p:sldIdLst>
  <p:sldSz cx="9906000" cy="6858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061"/>
    <a:srgbClr val="001D58"/>
    <a:srgbClr val="708A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660"/>
  </p:normalViewPr>
  <p:slideViewPr>
    <p:cSldViewPr>
      <p:cViewPr varScale="1">
        <p:scale>
          <a:sx n="70" d="100"/>
          <a:sy n="70" d="100"/>
        </p:scale>
        <p:origin x="1116" y="72"/>
      </p:cViewPr>
      <p:guideLst>
        <p:guide orient="horz" pos="436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3402" y="-8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6400" cy="496888"/>
          </a:xfrm>
          <a:prstGeom prst="rect">
            <a:avLst/>
          </a:prstGeom>
        </p:spPr>
        <p:txBody>
          <a:bodyPr vert="horz" lIns="89775" tIns="44886" rIns="89775" bIns="4488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91" y="0"/>
            <a:ext cx="2946400" cy="496888"/>
          </a:xfrm>
          <a:prstGeom prst="rect">
            <a:avLst/>
          </a:prstGeom>
        </p:spPr>
        <p:txBody>
          <a:bodyPr vert="horz" lIns="89775" tIns="44886" rIns="89775" bIns="44886" rtlCol="0"/>
          <a:lstStyle>
            <a:lvl1pPr algn="r">
              <a:defRPr sz="1200"/>
            </a:lvl1pPr>
          </a:lstStyle>
          <a:p>
            <a:fld id="{3E988E4E-3046-4013-9EFB-A0C2F0988CDD}" type="datetimeFigureOut">
              <a:rPr lang="pt-BR" smtClean="0"/>
              <a:pPr/>
              <a:t>02/06/2016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5" y="9428167"/>
            <a:ext cx="2946400" cy="496887"/>
          </a:xfrm>
          <a:prstGeom prst="rect">
            <a:avLst/>
          </a:prstGeom>
        </p:spPr>
        <p:txBody>
          <a:bodyPr vert="horz" lIns="89775" tIns="44886" rIns="89775" bIns="4488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91" y="9428167"/>
            <a:ext cx="2946400" cy="496887"/>
          </a:xfrm>
          <a:prstGeom prst="rect">
            <a:avLst/>
          </a:prstGeom>
        </p:spPr>
        <p:txBody>
          <a:bodyPr vert="horz" lIns="89775" tIns="44886" rIns="89775" bIns="44886" rtlCol="0" anchor="b"/>
          <a:lstStyle>
            <a:lvl1pPr algn="r">
              <a:defRPr sz="1200"/>
            </a:lvl1pPr>
          </a:lstStyle>
          <a:p>
            <a:fld id="{2FD00D9A-177F-4D32-84F7-FD395ECDD0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3902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6400" cy="496888"/>
          </a:xfrm>
          <a:prstGeom prst="rect">
            <a:avLst/>
          </a:prstGeom>
        </p:spPr>
        <p:txBody>
          <a:bodyPr vert="horz" lIns="89775" tIns="44886" rIns="89775" bIns="4488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91" y="0"/>
            <a:ext cx="2946400" cy="496888"/>
          </a:xfrm>
          <a:prstGeom prst="rect">
            <a:avLst/>
          </a:prstGeom>
        </p:spPr>
        <p:txBody>
          <a:bodyPr vert="horz" lIns="89775" tIns="44886" rIns="89775" bIns="44886" rtlCol="0"/>
          <a:lstStyle>
            <a:lvl1pPr algn="r">
              <a:defRPr sz="1200"/>
            </a:lvl1pPr>
          </a:lstStyle>
          <a:p>
            <a:fld id="{D10C8FF6-DEE2-484F-994E-263430F891DC}" type="datetimeFigureOut">
              <a:rPr lang="pt-BR" smtClean="0"/>
              <a:pPr/>
              <a:t>02/06/2016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75" tIns="44886" rIns="89775" bIns="44886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6" y="4714881"/>
            <a:ext cx="5438775" cy="4467225"/>
          </a:xfrm>
          <a:prstGeom prst="rect">
            <a:avLst/>
          </a:prstGeom>
        </p:spPr>
        <p:txBody>
          <a:bodyPr vert="horz" lIns="89775" tIns="44886" rIns="89775" bIns="44886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5" y="9428167"/>
            <a:ext cx="2946400" cy="496887"/>
          </a:xfrm>
          <a:prstGeom prst="rect">
            <a:avLst/>
          </a:prstGeom>
        </p:spPr>
        <p:txBody>
          <a:bodyPr vert="horz" lIns="89775" tIns="44886" rIns="89775" bIns="4488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91" y="9428167"/>
            <a:ext cx="2946400" cy="496887"/>
          </a:xfrm>
          <a:prstGeom prst="rect">
            <a:avLst/>
          </a:prstGeom>
        </p:spPr>
        <p:txBody>
          <a:bodyPr vert="horz" lIns="89775" tIns="44886" rIns="89775" bIns="44886" rtlCol="0" anchor="b"/>
          <a:lstStyle>
            <a:lvl1pPr algn="r">
              <a:defRPr sz="1200"/>
            </a:lvl1pPr>
          </a:lstStyle>
          <a:p>
            <a:fld id="{5E8CC0A2-59EF-40A8-8E7D-847E6C01041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633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727C5F-86E3-400E-B5B2-AFAE45191151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493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977A8E-08DD-41C7-93EF-93B5A4D9B619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533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C0548-0DAF-4F14-82B3-87F34D356C12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379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42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7779-B759-4D3D-BC45-4BCEEF86F590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E98E-6E90-4FA2-8B43-9CF21F85683D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51"/>
            <a:ext cx="2414588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8" y="274651"/>
            <a:ext cx="7078663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03FC-6211-4067-9DE7-9CC5B31BCA24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05C7-9811-4DDA-BBD1-891B3463B9F5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1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35BD-0A83-4A2A-8D28-202B61494C6E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066D-7BB2-4579-9625-9221AC7C2DBE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068EC-F737-4210-845D-F341D8FF75E9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5FBA-2683-4077-83AB-22E1719702C4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093-9FDA-426F-B688-99BBFC655C57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2" y="27306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ECE-7108-430A-85DB-DE48A3531351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ABCB-E5DD-4DAC-B91E-56138E3F67BB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6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D71F0-280A-4C19-B374-20A520CD56F0}" type="datetime1">
              <a:rPr lang="pt-BR" smtClean="0"/>
              <a:pPr/>
              <a:t>02/06/2016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6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6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4DEF7-327A-4D60-9C7C-B009248BD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4" descr="powerpoint-0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906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Imagem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3532" y="692162"/>
            <a:ext cx="4289425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Espaço Reservado para Número de Slide 4"/>
          <p:cNvSpPr>
            <a:spLocks noGrp="1"/>
          </p:cNvSpPr>
          <p:nvPr>
            <p:ph type="sldNum" sz="quarter" idx="12"/>
          </p:nvPr>
        </p:nvSpPr>
        <p:spPr bwMode="auto">
          <a:xfrm>
            <a:off x="7537450" y="6448437"/>
            <a:ext cx="2311400" cy="365125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13F5CE3-8BC3-4E1D-9E13-56C5BECD6747}" type="slidenum">
              <a:rPr lang="pt-BR" altLang="pt-BR" smtClean="0"/>
              <a:pPr>
                <a:defRPr/>
              </a:pPr>
              <a:t>1</a:t>
            </a:fld>
            <a:endParaRPr lang="pt-BR" altLang="pt-BR" smtClean="0"/>
          </a:p>
        </p:txBody>
      </p:sp>
      <p:sp>
        <p:nvSpPr>
          <p:cNvPr id="2053" name="CaixaDeTexto 4"/>
          <p:cNvSpPr txBox="1">
            <a:spLocks noChangeArrowheads="1"/>
          </p:cNvSpPr>
          <p:nvPr/>
        </p:nvSpPr>
        <p:spPr bwMode="auto">
          <a:xfrm>
            <a:off x="1064568" y="2809959"/>
            <a:ext cx="828092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2000" b="1" dirty="0" smtClean="0">
              <a:solidFill>
                <a:srgbClr val="000066"/>
              </a:solidFill>
            </a:endParaRPr>
          </a:p>
          <a:p>
            <a:pPr algn="ctr"/>
            <a:r>
              <a:rPr lang="pt-BR" sz="5400" b="1" dirty="0" smtClean="0">
                <a:solidFill>
                  <a:srgbClr val="000066"/>
                </a:solidFill>
              </a:rPr>
              <a:t>Fundo de Estabilidade do Seguro Rural – FESR</a:t>
            </a:r>
          </a:p>
          <a:p>
            <a:pPr algn="ctr"/>
            <a:endParaRPr lang="pt-BR" sz="2000" b="1" dirty="0" smtClean="0">
              <a:solidFill>
                <a:srgbClr val="000066"/>
              </a:solidFill>
            </a:endParaRPr>
          </a:p>
          <a:p>
            <a:pPr algn="ctr"/>
            <a:endParaRPr lang="pt-BR" sz="2000" b="1" dirty="0" smtClean="0">
              <a:solidFill>
                <a:srgbClr val="000066"/>
              </a:solidFill>
            </a:endParaRPr>
          </a:p>
          <a:p>
            <a:pPr algn="ctr"/>
            <a:r>
              <a:rPr lang="pt-BR" sz="2000" b="1" dirty="0" smtClean="0">
                <a:solidFill>
                  <a:srgbClr val="000066"/>
                </a:solidFill>
              </a:rPr>
              <a:t>Junho/2016</a:t>
            </a:r>
            <a:r>
              <a:rPr lang="pt-BR" sz="3000" b="1" dirty="0" smtClean="0">
                <a:solidFill>
                  <a:srgbClr val="000066"/>
                </a:solidFill>
              </a:rPr>
              <a:t>                                                                           </a:t>
            </a:r>
            <a:endParaRPr lang="pt-BR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1" descr="powerpoint_conteudo-01.png"/>
          <p:cNvPicPr>
            <a:picLocks noChangeAspect="1"/>
          </p:cNvPicPr>
          <p:nvPr/>
        </p:nvPicPr>
        <p:blipFill>
          <a:blip r:embed="rId3" cstate="print"/>
          <a:srcRect t="1419" b="653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381000" y="2047803"/>
            <a:ext cx="9144000" cy="3325413"/>
          </a:xfrm>
          <a:prstGeom prst="rect">
            <a:avLst/>
          </a:prstGeom>
          <a:noFill/>
        </p:spPr>
        <p:txBody>
          <a:bodyPr/>
          <a:lstStyle/>
          <a:p>
            <a:pPr marL="355600" indent="-355600" algn="just" eaLnBrk="0" hangingPunct="0">
              <a:lnSpc>
                <a:spcPts val="2200"/>
              </a:lnSpc>
              <a:spcBef>
                <a:spcPts val="18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tx2"/>
                </a:solidFill>
                <a:cs typeface="Arial" charset="0"/>
              </a:rPr>
              <a:t>Lei  nº 12.712, de 30/08/2012, </a:t>
            </a:r>
            <a:r>
              <a:rPr lang="pt-BR" sz="2000" dirty="0" smtClean="0">
                <a:solidFill>
                  <a:schemeClr val="tx2"/>
                </a:solidFill>
                <a:cs typeface="Arial" charset="0"/>
              </a:rPr>
              <a:t>autorizou </a:t>
            </a:r>
            <a:r>
              <a:rPr lang="pt-BR" sz="2000" dirty="0">
                <a:solidFill>
                  <a:schemeClr val="tx2"/>
                </a:solidFill>
                <a:cs typeface="Arial" charset="0"/>
              </a:rPr>
              <a:t>a criação da </a:t>
            </a:r>
            <a:r>
              <a:rPr lang="pt-BR" sz="2000" dirty="0" smtClean="0">
                <a:solidFill>
                  <a:schemeClr val="tx2"/>
                </a:solidFill>
                <a:cs typeface="Arial" charset="0"/>
              </a:rPr>
              <a:t>ABGF e o Decreto </a:t>
            </a:r>
            <a:r>
              <a:rPr lang="pt-BR" sz="2000" dirty="0">
                <a:solidFill>
                  <a:schemeClr val="tx2"/>
                </a:solidFill>
                <a:cs typeface="Arial" charset="0"/>
              </a:rPr>
              <a:t>nº 7.976, 01/04/2013, cria a </a:t>
            </a:r>
            <a:r>
              <a:rPr lang="pt-BR" sz="2000" dirty="0" smtClean="0">
                <a:solidFill>
                  <a:schemeClr val="tx2"/>
                </a:solidFill>
                <a:cs typeface="Arial" charset="0"/>
              </a:rPr>
              <a:t>ABGF.</a:t>
            </a:r>
            <a:endParaRPr lang="pt-BR" sz="2000" kern="0" dirty="0">
              <a:solidFill>
                <a:schemeClr val="tx2"/>
              </a:solidFill>
              <a:cs typeface="+mn-cs"/>
            </a:endParaRPr>
          </a:p>
          <a:p>
            <a:pPr marL="355600" indent="-355600" algn="just" eaLnBrk="0" hangingPunct="0">
              <a:lnSpc>
                <a:spcPts val="2200"/>
              </a:lnSpc>
              <a:spcBef>
                <a:spcPts val="18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tx2"/>
                </a:solidFill>
                <a:cs typeface="Arial" charset="0"/>
              </a:rPr>
              <a:t>Constituição da ABGF em </a:t>
            </a:r>
            <a:r>
              <a:rPr lang="pt-BR" sz="2000" dirty="0" smtClean="0">
                <a:solidFill>
                  <a:schemeClr val="tx2"/>
                </a:solidFill>
                <a:cs typeface="Arial" charset="0"/>
              </a:rPr>
              <a:t>27/08/2013 </a:t>
            </a:r>
            <a:r>
              <a:rPr lang="pt-BR" sz="2000" dirty="0" smtClean="0">
                <a:solidFill>
                  <a:schemeClr val="tx2"/>
                </a:solidFill>
              </a:rPr>
              <a:t>para </a:t>
            </a:r>
            <a:r>
              <a:rPr lang="pt-BR" sz="2000" dirty="0">
                <a:solidFill>
                  <a:schemeClr val="tx2"/>
                </a:solidFill>
              </a:rPr>
              <a:t>centralizar gestão técnica de riscos e a administração de fundos </a:t>
            </a:r>
            <a:r>
              <a:rPr lang="pt-BR" sz="2000" dirty="0" smtClean="0">
                <a:solidFill>
                  <a:schemeClr val="tx2"/>
                </a:solidFill>
              </a:rPr>
              <a:t>garantidores.</a:t>
            </a:r>
            <a:endParaRPr lang="pt-BR" sz="2000" dirty="0">
              <a:solidFill>
                <a:schemeClr val="tx2"/>
              </a:solidFill>
            </a:endParaRPr>
          </a:p>
          <a:p>
            <a:pPr marL="355600" indent="-355600" algn="just" eaLnBrk="0" hangingPunct="0">
              <a:lnSpc>
                <a:spcPts val="2200"/>
              </a:lnSpc>
              <a:spcBef>
                <a:spcPts val="18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chemeClr val="tx2"/>
                </a:solidFill>
              </a:rPr>
              <a:t>Em 10/07/2015, </a:t>
            </a:r>
            <a:r>
              <a:rPr lang="pt-BR" sz="2000" dirty="0">
                <a:solidFill>
                  <a:schemeClr val="tx2"/>
                </a:solidFill>
              </a:rPr>
              <a:t>a ABGF é </a:t>
            </a:r>
            <a:r>
              <a:rPr lang="pt-BR" sz="2000" dirty="0" smtClean="0">
                <a:solidFill>
                  <a:schemeClr val="tx2"/>
                </a:solidFill>
              </a:rPr>
              <a:t>encarregada da gestão do FESR. 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081338" y="231776"/>
            <a:ext cx="590232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pt-BR" sz="2400" b="1" dirty="0">
                <a:solidFill>
                  <a:schemeClr val="bg1">
                    <a:lumMod val="95000"/>
                  </a:schemeClr>
                </a:solidFill>
              </a:rPr>
              <a:t>ABGF – Breve Histórico </a:t>
            </a:r>
          </a:p>
        </p:txBody>
      </p:sp>
      <p:sp>
        <p:nvSpPr>
          <p:cNvPr id="17" name="Espaço Reservado para Número de Slide 16"/>
          <p:cNvSpPr>
            <a:spLocks noGrp="1"/>
          </p:cNvSpPr>
          <p:nvPr>
            <p:ph type="sldNum" sz="quarter" idx="12"/>
          </p:nvPr>
        </p:nvSpPr>
        <p:spPr>
          <a:xfrm>
            <a:off x="7610475" y="6561140"/>
            <a:ext cx="2311400" cy="365125"/>
          </a:xfrm>
        </p:spPr>
        <p:txBody>
          <a:bodyPr/>
          <a:lstStyle/>
          <a:p>
            <a:pPr>
              <a:defRPr/>
            </a:pPr>
            <a:fld id="{F136291D-83BD-46AF-A6B2-A00490B749E0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m 1" descr="powerpoint_conteudo-01.png"/>
          <p:cNvPicPr>
            <a:picLocks noChangeAspect="1"/>
          </p:cNvPicPr>
          <p:nvPr/>
        </p:nvPicPr>
        <p:blipFill>
          <a:blip r:embed="rId3" cstate="print"/>
          <a:srcRect t="1419" b="653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4100" name="Retângulo 18"/>
          <p:cNvSpPr>
            <a:spLocks noChangeArrowheads="1"/>
          </p:cNvSpPr>
          <p:nvPr/>
        </p:nvSpPr>
        <p:spPr bwMode="auto">
          <a:xfrm>
            <a:off x="1352550" y="962025"/>
            <a:ext cx="8208963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8" name="Retângulo de cantos arredondados 27"/>
          <p:cNvSpPr/>
          <p:nvPr/>
        </p:nvSpPr>
        <p:spPr>
          <a:xfrm>
            <a:off x="4089401" y="857252"/>
            <a:ext cx="1366838" cy="8794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Forma livre 28"/>
          <p:cNvSpPr/>
          <p:nvPr/>
        </p:nvSpPr>
        <p:spPr>
          <a:xfrm>
            <a:off x="4240213" y="946152"/>
            <a:ext cx="1368426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ABGF</a:t>
            </a: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1633539" y="2392363"/>
            <a:ext cx="1366837" cy="881062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Forma livre 30"/>
          <p:cNvSpPr/>
          <p:nvPr/>
        </p:nvSpPr>
        <p:spPr>
          <a:xfrm>
            <a:off x="1785938" y="2538413"/>
            <a:ext cx="1366837" cy="881062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Gestão de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Fundos</a:t>
            </a:r>
            <a:endParaRPr lang="pt-BR" sz="1400" b="1" dirty="0">
              <a:solidFill>
                <a:srgbClr val="000066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3008314" y="3914777"/>
            <a:ext cx="1366837" cy="879475"/>
          </a:xfrm>
          <a:prstGeom prst="roundRect">
            <a:avLst>
              <a:gd name="adj" fmla="val 10000"/>
            </a:avLst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Forma livre 32"/>
          <p:cNvSpPr/>
          <p:nvPr/>
        </p:nvSpPr>
        <p:spPr>
          <a:xfrm>
            <a:off x="3159125" y="4060827"/>
            <a:ext cx="1368426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ts val="0"/>
              </a:spcAft>
              <a:defRPr/>
            </a:pPr>
            <a:endParaRPr lang="pt-BR" sz="1400" b="1" dirty="0"/>
          </a:p>
          <a:p>
            <a:pPr algn="ctr" defTabSz="622300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FESR</a:t>
            </a:r>
          </a:p>
          <a:p>
            <a:pPr algn="ctr" defTabSz="622300">
              <a:lnSpc>
                <a:spcPct val="90000"/>
              </a:lnSpc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(Seguro Rural)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endParaRPr lang="pt-BR" sz="1400" b="1" dirty="0"/>
          </a:p>
        </p:txBody>
      </p:sp>
      <p:sp>
        <p:nvSpPr>
          <p:cNvPr id="34" name="Retângulo de cantos arredondados 33"/>
          <p:cNvSpPr/>
          <p:nvPr/>
        </p:nvSpPr>
        <p:spPr>
          <a:xfrm>
            <a:off x="6673851" y="2392363"/>
            <a:ext cx="1366838" cy="881062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Forma livre 34"/>
          <p:cNvSpPr/>
          <p:nvPr/>
        </p:nvSpPr>
        <p:spPr>
          <a:xfrm>
            <a:off x="6826251" y="2538413"/>
            <a:ext cx="1366838" cy="881062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Participação em Fundos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(Cotas)</a:t>
            </a:r>
            <a:endParaRPr lang="pt-BR" sz="1400" b="1" dirty="0">
              <a:solidFill>
                <a:srgbClr val="000066"/>
              </a:solidFill>
            </a:endParaRP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5087938" y="4016377"/>
            <a:ext cx="1366837" cy="879475"/>
          </a:xfrm>
          <a:prstGeom prst="roundRect">
            <a:avLst>
              <a:gd name="adj" fmla="val 10000"/>
            </a:avLst>
          </a:prstGeom>
          <a:blipFill rotWithShape="0">
            <a:blip r:embed="rId4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Forma livre 36"/>
          <p:cNvSpPr/>
          <p:nvPr/>
        </p:nvSpPr>
        <p:spPr>
          <a:xfrm>
            <a:off x="5240338" y="4162427"/>
            <a:ext cx="1366837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FGHAB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300" b="1" dirty="0">
                <a:solidFill>
                  <a:srgbClr val="000066"/>
                </a:solidFill>
              </a:rPr>
              <a:t>(Caixa)</a:t>
            </a: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6723064" y="4016377"/>
            <a:ext cx="1366837" cy="8794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Forma livre 38"/>
          <p:cNvSpPr/>
          <p:nvPr/>
        </p:nvSpPr>
        <p:spPr>
          <a:xfrm>
            <a:off x="6873875" y="4162427"/>
            <a:ext cx="1368426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FGO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300" b="1" dirty="0">
                <a:solidFill>
                  <a:srgbClr val="000066"/>
                </a:solidFill>
              </a:rPr>
              <a:t>(Banco do Brasil)</a:t>
            </a:r>
          </a:p>
        </p:txBody>
      </p:sp>
      <p:sp>
        <p:nvSpPr>
          <p:cNvPr id="40" name="Retângulo de cantos arredondados 39"/>
          <p:cNvSpPr/>
          <p:nvPr/>
        </p:nvSpPr>
        <p:spPr>
          <a:xfrm>
            <a:off x="8331200" y="4016377"/>
            <a:ext cx="1366838" cy="8794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Forma livre 40"/>
          <p:cNvSpPr/>
          <p:nvPr/>
        </p:nvSpPr>
        <p:spPr>
          <a:xfrm>
            <a:off x="8482014" y="4162427"/>
            <a:ext cx="1366837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FGI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300" b="1" dirty="0">
                <a:solidFill>
                  <a:srgbClr val="000066"/>
                </a:solidFill>
              </a:rPr>
              <a:t>(BNDES)</a:t>
            </a:r>
          </a:p>
        </p:txBody>
      </p:sp>
      <p:sp>
        <p:nvSpPr>
          <p:cNvPr id="44" name="Retângulo de cantos arredondados 43"/>
          <p:cNvSpPr/>
          <p:nvPr/>
        </p:nvSpPr>
        <p:spPr>
          <a:xfrm>
            <a:off x="4094904" y="2348881"/>
            <a:ext cx="1368426" cy="8794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Forma livre 44"/>
          <p:cNvSpPr/>
          <p:nvPr/>
        </p:nvSpPr>
        <p:spPr>
          <a:xfrm>
            <a:off x="4250922" y="2492897"/>
            <a:ext cx="1366837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endParaRPr lang="pt-BR" sz="1400" b="1" dirty="0" smtClean="0">
              <a:solidFill>
                <a:srgbClr val="000066"/>
              </a:solidFill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Prestação de Serviços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(FGE)</a:t>
            </a:r>
            <a:endParaRPr lang="pt-BR" sz="1400" b="1" dirty="0">
              <a:solidFill>
                <a:srgbClr val="000066"/>
              </a:solidFill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endParaRPr lang="pt-BR" sz="1400" b="1" dirty="0">
              <a:solidFill>
                <a:srgbClr val="000066"/>
              </a:solidFill>
            </a:endParaRPr>
          </a:p>
        </p:txBody>
      </p:sp>
      <p:sp>
        <p:nvSpPr>
          <p:cNvPr id="46" name="Retângulo de cantos arredondados 45"/>
          <p:cNvSpPr/>
          <p:nvPr/>
        </p:nvSpPr>
        <p:spPr>
          <a:xfrm>
            <a:off x="346076" y="3861049"/>
            <a:ext cx="1366838" cy="879475"/>
          </a:xfrm>
          <a:prstGeom prst="roundRect">
            <a:avLst>
              <a:gd name="adj" fmla="val 10000"/>
            </a:avLst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7" name="Forma livre 46"/>
          <p:cNvSpPr/>
          <p:nvPr/>
        </p:nvSpPr>
        <p:spPr>
          <a:xfrm>
            <a:off x="506506" y="4005065"/>
            <a:ext cx="1366837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FGIE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>
                <a:solidFill>
                  <a:srgbClr val="000066"/>
                </a:solidFill>
              </a:rPr>
              <a:t>(Infraestrutura e PPP)</a:t>
            </a:r>
          </a:p>
        </p:txBody>
      </p:sp>
      <p:cxnSp>
        <p:nvCxnSpPr>
          <p:cNvPr id="77" name="Conector reto 76"/>
          <p:cNvCxnSpPr/>
          <p:nvPr/>
        </p:nvCxnSpPr>
        <p:spPr>
          <a:xfrm>
            <a:off x="2432051" y="2114550"/>
            <a:ext cx="4968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to 77"/>
          <p:cNvCxnSpPr/>
          <p:nvPr/>
        </p:nvCxnSpPr>
        <p:spPr>
          <a:xfrm flipV="1">
            <a:off x="2425700" y="2114550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/>
          <p:cNvCxnSpPr/>
          <p:nvPr/>
        </p:nvCxnSpPr>
        <p:spPr>
          <a:xfrm flipV="1">
            <a:off x="7416800" y="2114550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to 83"/>
          <p:cNvCxnSpPr/>
          <p:nvPr/>
        </p:nvCxnSpPr>
        <p:spPr>
          <a:xfrm flipV="1">
            <a:off x="4953000" y="1825628"/>
            <a:ext cx="0" cy="667269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to 87"/>
          <p:cNvCxnSpPr/>
          <p:nvPr/>
        </p:nvCxnSpPr>
        <p:spPr>
          <a:xfrm flipH="1" flipV="1">
            <a:off x="2432050" y="3409950"/>
            <a:ext cx="670" cy="153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to 94"/>
          <p:cNvCxnSpPr/>
          <p:nvPr/>
        </p:nvCxnSpPr>
        <p:spPr>
          <a:xfrm>
            <a:off x="5816600" y="3770313"/>
            <a:ext cx="324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to 95"/>
          <p:cNvCxnSpPr/>
          <p:nvPr/>
        </p:nvCxnSpPr>
        <p:spPr>
          <a:xfrm flipV="1">
            <a:off x="5816600" y="3770315"/>
            <a:ext cx="0" cy="287337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to 96"/>
          <p:cNvCxnSpPr/>
          <p:nvPr/>
        </p:nvCxnSpPr>
        <p:spPr>
          <a:xfrm flipV="1">
            <a:off x="9056688" y="3770315"/>
            <a:ext cx="0" cy="287337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to 97"/>
          <p:cNvCxnSpPr/>
          <p:nvPr/>
        </p:nvCxnSpPr>
        <p:spPr>
          <a:xfrm flipV="1">
            <a:off x="7400925" y="3409950"/>
            <a:ext cx="0" cy="649288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tângulo de cantos arredondados 65"/>
          <p:cNvSpPr/>
          <p:nvPr/>
        </p:nvSpPr>
        <p:spPr>
          <a:xfrm>
            <a:off x="1773962" y="5183190"/>
            <a:ext cx="1366838" cy="8794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7" name="Forma livre 66"/>
          <p:cNvSpPr/>
          <p:nvPr/>
        </p:nvSpPr>
        <p:spPr>
          <a:xfrm>
            <a:off x="1929979" y="5329240"/>
            <a:ext cx="1366837" cy="879475"/>
          </a:xfrm>
          <a:custGeom>
            <a:avLst/>
            <a:gdLst>
              <a:gd name="connsiteX0" fmla="*/ 0 w 1463161"/>
              <a:gd name="connsiteY0" fmla="*/ 92911 h 929107"/>
              <a:gd name="connsiteX1" fmla="*/ 27213 w 1463161"/>
              <a:gd name="connsiteY1" fmla="*/ 27213 h 929107"/>
              <a:gd name="connsiteX2" fmla="*/ 92911 w 1463161"/>
              <a:gd name="connsiteY2" fmla="*/ 0 h 929107"/>
              <a:gd name="connsiteX3" fmla="*/ 1370250 w 1463161"/>
              <a:gd name="connsiteY3" fmla="*/ 0 h 929107"/>
              <a:gd name="connsiteX4" fmla="*/ 1435948 w 1463161"/>
              <a:gd name="connsiteY4" fmla="*/ 27213 h 929107"/>
              <a:gd name="connsiteX5" fmla="*/ 1463161 w 1463161"/>
              <a:gd name="connsiteY5" fmla="*/ 92911 h 929107"/>
              <a:gd name="connsiteX6" fmla="*/ 1463161 w 1463161"/>
              <a:gd name="connsiteY6" fmla="*/ 836196 h 929107"/>
              <a:gd name="connsiteX7" fmla="*/ 1435948 w 1463161"/>
              <a:gd name="connsiteY7" fmla="*/ 901894 h 929107"/>
              <a:gd name="connsiteX8" fmla="*/ 1370250 w 1463161"/>
              <a:gd name="connsiteY8" fmla="*/ 929107 h 929107"/>
              <a:gd name="connsiteX9" fmla="*/ 92911 w 1463161"/>
              <a:gd name="connsiteY9" fmla="*/ 929107 h 929107"/>
              <a:gd name="connsiteX10" fmla="*/ 27213 w 1463161"/>
              <a:gd name="connsiteY10" fmla="*/ 901894 h 929107"/>
              <a:gd name="connsiteX11" fmla="*/ 0 w 1463161"/>
              <a:gd name="connsiteY11" fmla="*/ 836196 h 929107"/>
              <a:gd name="connsiteX12" fmla="*/ 0 w 1463161"/>
              <a:gd name="connsiteY12" fmla="*/ 92911 h 9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63161" h="929107">
                <a:moveTo>
                  <a:pt x="0" y="92911"/>
                </a:moveTo>
                <a:cubicBezTo>
                  <a:pt x="0" y="68269"/>
                  <a:pt x="9789" y="44637"/>
                  <a:pt x="27213" y="27213"/>
                </a:cubicBezTo>
                <a:cubicBezTo>
                  <a:pt x="44637" y="9789"/>
                  <a:pt x="68270" y="0"/>
                  <a:pt x="92911" y="0"/>
                </a:cubicBezTo>
                <a:lnTo>
                  <a:pt x="1370250" y="0"/>
                </a:lnTo>
                <a:cubicBezTo>
                  <a:pt x="1394892" y="0"/>
                  <a:pt x="1418524" y="9789"/>
                  <a:pt x="1435948" y="27213"/>
                </a:cubicBezTo>
                <a:cubicBezTo>
                  <a:pt x="1453372" y="44637"/>
                  <a:pt x="1463161" y="68270"/>
                  <a:pt x="1463161" y="92911"/>
                </a:cubicBezTo>
                <a:lnTo>
                  <a:pt x="1463161" y="836196"/>
                </a:lnTo>
                <a:cubicBezTo>
                  <a:pt x="1463161" y="860838"/>
                  <a:pt x="1453372" y="884470"/>
                  <a:pt x="1435948" y="901894"/>
                </a:cubicBezTo>
                <a:cubicBezTo>
                  <a:pt x="1418524" y="919318"/>
                  <a:pt x="1394892" y="929107"/>
                  <a:pt x="1370250" y="929107"/>
                </a:cubicBezTo>
                <a:lnTo>
                  <a:pt x="92911" y="929107"/>
                </a:lnTo>
                <a:cubicBezTo>
                  <a:pt x="68269" y="929107"/>
                  <a:pt x="44637" y="919318"/>
                  <a:pt x="27213" y="901894"/>
                </a:cubicBezTo>
                <a:cubicBezTo>
                  <a:pt x="9789" y="884470"/>
                  <a:pt x="0" y="860837"/>
                  <a:pt x="0" y="836196"/>
                </a:cubicBezTo>
                <a:lnTo>
                  <a:pt x="0" y="9291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0553" tIns="80553" rIns="80553" bIns="80553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FIE-DPEM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b="1" dirty="0" smtClean="0">
                <a:solidFill>
                  <a:srgbClr val="000066"/>
                </a:solidFill>
              </a:rPr>
              <a:t>(FI Seguro de Embarcações)</a:t>
            </a:r>
            <a:endParaRPr lang="pt-BR" sz="1400" dirty="0">
              <a:solidFill>
                <a:srgbClr val="000066"/>
              </a:solidFill>
            </a:endParaRPr>
          </a:p>
        </p:txBody>
      </p:sp>
      <p:cxnSp>
        <p:nvCxnSpPr>
          <p:cNvPr id="69" name="Conector reto 68"/>
          <p:cNvCxnSpPr/>
          <p:nvPr/>
        </p:nvCxnSpPr>
        <p:spPr>
          <a:xfrm>
            <a:off x="1857375" y="4418013"/>
            <a:ext cx="1150938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/>
          <p:cNvSpPr txBox="1"/>
          <p:nvPr/>
        </p:nvSpPr>
        <p:spPr>
          <a:xfrm>
            <a:off x="3081338" y="231776"/>
            <a:ext cx="590232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endParaRPr lang="pt-BR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" name="CaixaDeTexto 60"/>
          <p:cNvSpPr txBox="1"/>
          <p:nvPr/>
        </p:nvSpPr>
        <p:spPr>
          <a:xfrm>
            <a:off x="3656856" y="260648"/>
            <a:ext cx="2270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chemeClr val="bg1"/>
                </a:solidFill>
              </a:rPr>
              <a:t>ABGF - Negócios</a:t>
            </a:r>
            <a:endParaRPr lang="pt-BR" sz="2400" b="1" dirty="0">
              <a:solidFill>
                <a:schemeClr val="bg1"/>
              </a:solidFill>
            </a:endParaRPr>
          </a:p>
        </p:txBody>
      </p:sp>
      <p:cxnSp>
        <p:nvCxnSpPr>
          <p:cNvPr id="68" name="Conector reto 67"/>
          <p:cNvCxnSpPr/>
          <p:nvPr/>
        </p:nvCxnSpPr>
        <p:spPr>
          <a:xfrm flipV="1">
            <a:off x="2432720" y="4797152"/>
            <a:ext cx="0" cy="371475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owerpoint_conteudo-01.png"/>
          <p:cNvPicPr>
            <a:picLocks noChangeAspect="1"/>
          </p:cNvPicPr>
          <p:nvPr/>
        </p:nvPicPr>
        <p:blipFill>
          <a:blip r:embed="rId2" cstate="print"/>
          <a:srcRect t="1419" b="653"/>
          <a:stretch>
            <a:fillRect/>
          </a:stretch>
        </p:blipFill>
        <p:spPr>
          <a:xfrm>
            <a:off x="15552" y="0"/>
            <a:ext cx="9906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976923" y="260648"/>
            <a:ext cx="5928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80975" algn="l"/>
              </a:tabLst>
            </a:pPr>
            <a:r>
              <a:rPr lang="pt-BR" sz="2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FESR - Legislação  pertinente</a:t>
            </a:r>
            <a:endParaRPr lang="pt-BR" sz="2400" b="1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84548" y="2228672"/>
            <a:ext cx="81369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Decreto-Lei nº 73, de 21.11.1966: </a:t>
            </a:r>
            <a:r>
              <a:rPr lang="pt-BR" sz="2000" dirty="0" smtClean="0">
                <a:solidFill>
                  <a:schemeClr val="tx2"/>
                </a:solidFill>
              </a:rPr>
              <a:t>normativo de criação do FESR.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Resoluções </a:t>
            </a:r>
            <a:r>
              <a:rPr lang="pt-BR" sz="2000" b="1" dirty="0" err="1" smtClean="0">
                <a:solidFill>
                  <a:schemeClr val="tx2"/>
                </a:solidFill>
              </a:rPr>
              <a:t>nºs</a:t>
            </a:r>
            <a:r>
              <a:rPr lang="pt-BR" sz="2000" b="1" dirty="0" smtClean="0">
                <a:solidFill>
                  <a:schemeClr val="tx2"/>
                </a:solidFill>
              </a:rPr>
              <a:t> 46 e 50 de 2001:</a:t>
            </a:r>
            <a:r>
              <a:rPr lang="pt-BR" sz="2000" dirty="0" smtClean="0">
                <a:solidFill>
                  <a:schemeClr val="tx2"/>
                </a:solidFill>
              </a:rPr>
              <a:t> dispõem sobre regulamentação do fundo. 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Lei Complementar nº 137/2010</a:t>
            </a:r>
            <a:r>
              <a:rPr lang="pt-BR" sz="2000" dirty="0" smtClean="0">
                <a:solidFill>
                  <a:schemeClr val="tx2"/>
                </a:solidFill>
              </a:rPr>
              <a:t>: autoriza a participação da União em fundo privado em substituição ao FESR.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Lei 13.195 de 25.11.2015 (Conversão da MP 682, de 10.07.2015): </a:t>
            </a:r>
            <a:r>
              <a:rPr lang="pt-BR" sz="2000" dirty="0" smtClean="0">
                <a:solidFill>
                  <a:schemeClr val="tx2"/>
                </a:solidFill>
              </a:rPr>
              <a:t>determina que a ABGF passa a ser responsável pela gestão do FESR.</a:t>
            </a:r>
            <a:endParaRPr lang="pt-BR" sz="2000" b="1" dirty="0" smtClean="0">
              <a:solidFill>
                <a:schemeClr val="tx2"/>
              </a:solidFill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owerpoint_conteudo-01.png"/>
          <p:cNvPicPr>
            <a:picLocks noChangeAspect="1"/>
          </p:cNvPicPr>
          <p:nvPr/>
        </p:nvPicPr>
        <p:blipFill>
          <a:blip r:embed="rId2" cstate="print"/>
          <a:srcRect t="1419" b="653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568624" y="260648"/>
            <a:ext cx="5928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FESR – Características </a:t>
            </a:r>
            <a:endParaRPr lang="pt-BR" sz="2400" b="1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04528" y="1305342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Finalidade:</a:t>
            </a:r>
            <a:r>
              <a:rPr lang="pt-BR" sz="2000" dirty="0" smtClean="0">
                <a:solidFill>
                  <a:schemeClr val="tx2"/>
                </a:solidFill>
              </a:rPr>
              <a:t> manter e garantir o equilíbrio das operações do seguro rural no país contra perdas climáticas nas modalidades agrícola, pecuária, </a:t>
            </a:r>
            <a:r>
              <a:rPr lang="pt-BR" sz="2000" dirty="0" err="1" smtClean="0">
                <a:solidFill>
                  <a:schemeClr val="tx2"/>
                </a:solidFill>
              </a:rPr>
              <a:t>aquícola</a:t>
            </a:r>
            <a:r>
              <a:rPr lang="pt-BR" sz="2000" dirty="0" smtClean="0">
                <a:solidFill>
                  <a:schemeClr val="tx2"/>
                </a:solidFill>
              </a:rPr>
              <a:t>, florestal e Penhor Rural;</a:t>
            </a:r>
          </a:p>
          <a:p>
            <a:pPr marL="358775"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Contribuições ao FESR: </a:t>
            </a:r>
            <a:r>
              <a:rPr lang="pt-BR" sz="2000" dirty="0" smtClean="0">
                <a:solidFill>
                  <a:schemeClr val="tx2"/>
                </a:solidFill>
              </a:rPr>
              <a:t>são feitas por Seguradoras e </a:t>
            </a:r>
            <a:r>
              <a:rPr lang="pt-BR" sz="2000" dirty="0" err="1" smtClean="0">
                <a:solidFill>
                  <a:schemeClr val="tx2"/>
                </a:solidFill>
              </a:rPr>
              <a:t>Resseguradoras</a:t>
            </a:r>
            <a:r>
              <a:rPr lang="pt-BR" sz="2000" dirty="0" smtClean="0">
                <a:solidFill>
                  <a:schemeClr val="tx2"/>
                </a:solidFill>
              </a:rPr>
              <a:t>  que atuam no segmento rural, com percentual do prêmio ganho final – 30% para seguros agrícola, pecuária, </a:t>
            </a:r>
            <a:r>
              <a:rPr lang="pt-BR" sz="2000" dirty="0" err="1" smtClean="0">
                <a:solidFill>
                  <a:schemeClr val="tx2"/>
                </a:solidFill>
              </a:rPr>
              <a:t>aquicola</a:t>
            </a:r>
            <a:r>
              <a:rPr lang="pt-BR" sz="2000" dirty="0" smtClean="0">
                <a:solidFill>
                  <a:schemeClr val="tx2"/>
                </a:solidFill>
              </a:rPr>
              <a:t>, florestal  e 50% para penhor rural.</a:t>
            </a:r>
          </a:p>
          <a:p>
            <a:pPr marL="358775"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Indenizações:</a:t>
            </a:r>
            <a:r>
              <a:rPr lang="pt-BR" sz="2000" dirty="0" smtClean="0">
                <a:solidFill>
                  <a:schemeClr val="tx2"/>
                </a:solidFill>
              </a:rPr>
              <a:t> Seguradoras e </a:t>
            </a:r>
            <a:r>
              <a:rPr lang="pt-BR" sz="2000" dirty="0" err="1" smtClean="0">
                <a:solidFill>
                  <a:schemeClr val="tx2"/>
                </a:solidFill>
              </a:rPr>
              <a:t>Resseguradoras</a:t>
            </a:r>
            <a:r>
              <a:rPr lang="pt-BR" sz="2000" dirty="0" smtClean="0">
                <a:solidFill>
                  <a:schemeClr val="tx2"/>
                </a:solidFill>
              </a:rPr>
              <a:t> recuperam do FESR a parcela dos seus sinistros que superam a 100% (penhor rural) ou os sinistros do intervalo compreendido entre a faixa de 100% a 150% e superiores a 250% (demais ramos).</a:t>
            </a:r>
          </a:p>
          <a:p>
            <a:pPr marL="358775"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Orçamento:</a:t>
            </a:r>
            <a:r>
              <a:rPr lang="pt-BR" sz="2000" dirty="0" smtClean="0">
                <a:solidFill>
                  <a:schemeClr val="tx2"/>
                </a:solidFill>
              </a:rPr>
              <a:t> o FESR integra o Orçamento Geral da União, por força do Art. 1º do Decreto nº 94.442, de 12.06.1987.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owerpoint_conteudo-01.png"/>
          <p:cNvPicPr>
            <a:picLocks noChangeAspect="1"/>
          </p:cNvPicPr>
          <p:nvPr/>
        </p:nvPicPr>
        <p:blipFill>
          <a:blip r:embed="rId2" cstate="print"/>
          <a:srcRect t="1419" b="653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576736" y="260648"/>
            <a:ext cx="5928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FESR   -  Cronograma  </a:t>
            </a:r>
          </a:p>
          <a:p>
            <a:pPr algn="ctr"/>
            <a:endParaRPr lang="pt-BR" sz="24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80599" y="1437159"/>
            <a:ext cx="741682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pt-BR" sz="2000" dirty="0" smtClean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pt-BR" sz="2000" b="1" dirty="0" smtClean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2000" b="1" dirty="0" smtClean="0">
              <a:latin typeface="+mj-lt"/>
              <a:cs typeface="Arial" pitchFamily="34" charset="0"/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7" name="Seta para baixo 6"/>
          <p:cNvSpPr/>
          <p:nvPr/>
        </p:nvSpPr>
        <p:spPr>
          <a:xfrm>
            <a:off x="704528" y="945160"/>
            <a:ext cx="1080120" cy="547260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956810" y="1941215"/>
            <a:ext cx="53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JUL</a:t>
            </a:r>
            <a:r>
              <a:rPr lang="pt-BR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992560" y="35253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SET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920551" y="4389487"/>
            <a:ext cx="576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NOV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920552" y="5109567"/>
            <a:ext cx="576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DEZ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2288707" y="1196752"/>
            <a:ext cx="691276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30/06: Fim do Ano-Safra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2288707" y="1869207"/>
            <a:ext cx="69127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31/07:Seguradoras apuram resultados das operações do Ano-Safra.</a:t>
            </a:r>
          </a:p>
          <a:p>
            <a:r>
              <a:rPr lang="pt-BR" dirty="0" smtClean="0"/>
              <a:t>ABGF solicita envio dos dados.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2288707" y="3453383"/>
            <a:ext cx="69127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20/09: Apuração prévia de resultado por seguradora.</a:t>
            </a:r>
            <a:endParaRPr lang="pt-BR" dirty="0"/>
          </a:p>
        </p:txBody>
      </p:sp>
      <p:sp>
        <p:nvSpPr>
          <p:cNvPr id="37" name="Retângulo 36"/>
          <p:cNvSpPr/>
          <p:nvPr/>
        </p:nvSpPr>
        <p:spPr>
          <a:xfrm>
            <a:off x="2288707" y="4245471"/>
            <a:ext cx="69127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15/11: Término da apuração  e envio das </a:t>
            </a:r>
            <a:r>
              <a:rPr lang="pt-BR" dirty="0" err="1" smtClean="0"/>
              <a:t>GRUs</a:t>
            </a:r>
            <a:r>
              <a:rPr lang="pt-BR" dirty="0" smtClean="0"/>
              <a:t> para pagamento </a:t>
            </a:r>
            <a:endParaRPr lang="pt-BR" dirty="0"/>
          </a:p>
        </p:txBody>
      </p:sp>
      <p:sp>
        <p:nvSpPr>
          <p:cNvPr id="38" name="Retângulo 37"/>
          <p:cNvSpPr/>
          <p:nvPr/>
        </p:nvSpPr>
        <p:spPr>
          <a:xfrm>
            <a:off x="2288707" y="5037559"/>
            <a:ext cx="69127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15/12: Liquidação financeira</a:t>
            </a:r>
            <a:endParaRPr lang="pt-BR" dirty="0"/>
          </a:p>
        </p:txBody>
      </p:sp>
      <p:sp>
        <p:nvSpPr>
          <p:cNvPr id="64" name="Retângulo 63"/>
          <p:cNvSpPr/>
          <p:nvPr/>
        </p:nvSpPr>
        <p:spPr>
          <a:xfrm>
            <a:off x="2288707" y="2661295"/>
            <a:ext cx="69127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 smtClean="0"/>
              <a:t>31/08: Recebimento dos dados para consolidação.</a:t>
            </a:r>
            <a:endParaRPr lang="pt-BR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920552" y="2754789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AGO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956810" y="1257575"/>
            <a:ext cx="61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JUN</a:t>
            </a:r>
            <a:r>
              <a:rPr lang="pt-BR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b="1" dirty="0">
              <a:solidFill>
                <a:schemeClr val="bg1"/>
              </a:solidFill>
            </a:endParaRPr>
          </a:p>
        </p:txBody>
      </p:sp>
      <p:cxnSp>
        <p:nvCxnSpPr>
          <p:cNvPr id="48" name="Conector angulado 47"/>
          <p:cNvCxnSpPr>
            <a:stCxn id="32" idx="3"/>
            <a:endCxn id="19" idx="1"/>
          </p:cNvCxnSpPr>
          <p:nvPr/>
        </p:nvCxnSpPr>
        <p:spPr>
          <a:xfrm>
            <a:off x="1568624" y="1442241"/>
            <a:ext cx="720083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Conector angulado 50"/>
          <p:cNvCxnSpPr/>
          <p:nvPr/>
        </p:nvCxnSpPr>
        <p:spPr>
          <a:xfrm>
            <a:off x="1496616" y="2157239"/>
            <a:ext cx="792088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do 53"/>
          <p:cNvCxnSpPr/>
          <p:nvPr/>
        </p:nvCxnSpPr>
        <p:spPr>
          <a:xfrm>
            <a:off x="1496616" y="2949327"/>
            <a:ext cx="792088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do 54"/>
          <p:cNvCxnSpPr/>
          <p:nvPr/>
        </p:nvCxnSpPr>
        <p:spPr>
          <a:xfrm>
            <a:off x="1496616" y="3741415"/>
            <a:ext cx="792088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/>
          <p:nvPr/>
        </p:nvCxnSpPr>
        <p:spPr>
          <a:xfrm>
            <a:off x="1496616" y="4533503"/>
            <a:ext cx="792088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Conector angulado 56"/>
          <p:cNvCxnSpPr/>
          <p:nvPr/>
        </p:nvCxnSpPr>
        <p:spPr>
          <a:xfrm>
            <a:off x="1496616" y="5319052"/>
            <a:ext cx="792088" cy="6539"/>
          </a:xfrm>
          <a:prstGeom prst="bentConnector3">
            <a:avLst>
              <a:gd name="adj1" fmla="val 50000"/>
            </a:avLst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owerpoint_conteudo-01.png"/>
          <p:cNvPicPr>
            <a:picLocks noChangeAspect="1"/>
          </p:cNvPicPr>
          <p:nvPr/>
        </p:nvPicPr>
        <p:blipFill>
          <a:blip r:embed="rId2" cstate="print"/>
          <a:srcRect t="1419" b="653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424608" y="260648"/>
            <a:ext cx="5928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FESR – Providências </a:t>
            </a:r>
            <a:endParaRPr lang="pt-BR" sz="2400" b="1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64568" y="1987095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 Nova Resolução CNSP – </a:t>
            </a:r>
            <a:r>
              <a:rPr lang="pt-BR" sz="2000" dirty="0" smtClean="0">
                <a:solidFill>
                  <a:schemeClr val="tx2"/>
                </a:solidFill>
              </a:rPr>
              <a:t>estudos e  consulta pública sob a coordenação da SUSEP finalizados e submetidos ao CNSP. Aguardando publicação.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</a:rPr>
              <a:t> Regulamento para Gestão do FESR – </a:t>
            </a:r>
            <a:r>
              <a:rPr lang="pt-BR" sz="2000" dirty="0" smtClean="0">
                <a:solidFill>
                  <a:schemeClr val="tx2"/>
                </a:solidFill>
              </a:rPr>
              <a:t>em elaboração. 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Automação dos processos de gestão e apuração do FESR –</a:t>
            </a:r>
            <a:r>
              <a:rPr lang="pt-BR" sz="2000" dirty="0" smtClean="0">
                <a:solidFill>
                  <a:schemeClr val="tx2"/>
                </a:solidFill>
              </a:rPr>
              <a:t> Previsão de implementação na próxima apuração do ano-safra. 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cs typeface="Arial" pitchFamily="34" charset="0"/>
              </a:rPr>
              <a:t> Compatibilizar os calendários de apuração do exercício do FESR com o orçamentário – </a:t>
            </a:r>
            <a:r>
              <a:rPr lang="pt-BR" sz="2000" dirty="0" smtClean="0">
                <a:solidFill>
                  <a:schemeClr val="tx2"/>
                </a:solidFill>
                <a:cs typeface="Arial" pitchFamily="34" charset="0"/>
              </a:rPr>
              <a:t>consta da proposta da nova regulamentação CNSP.</a:t>
            </a:r>
          </a:p>
          <a:p>
            <a:pPr algn="just">
              <a:spcAft>
                <a:spcPts val="1200"/>
              </a:spcAft>
            </a:pPr>
            <a:endParaRPr lang="pt-BR" sz="2000" b="1" dirty="0" smtClean="0">
              <a:cs typeface="Arial" pitchFamily="34" charset="0"/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powerpoint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208591" y="3212979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FIM</a:t>
            </a:r>
            <a:endParaRPr lang="pt-BR" sz="7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0761" y="980730"/>
            <a:ext cx="4290413" cy="1566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DEF7-327A-4D60-9C7C-B009248BD574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8028</TotalTime>
  <Words>495</Words>
  <Application>Microsoft Office PowerPoint</Application>
  <PresentationFormat>Papel A4 (210 x 297 mm)</PresentationFormat>
  <Paragraphs>76</Paragraphs>
  <Slides>8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76990788100</dc:creator>
  <cp:lastModifiedBy>Leomar Diniz</cp:lastModifiedBy>
  <cp:revision>811</cp:revision>
  <dcterms:created xsi:type="dcterms:W3CDTF">2014-02-05T19:28:36Z</dcterms:created>
  <dcterms:modified xsi:type="dcterms:W3CDTF">2016-06-02T11:59:12Z</dcterms:modified>
</cp:coreProperties>
</file>