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4"/>
  </p:sldMasterIdLst>
  <p:notesMasterIdLst>
    <p:notesMasterId r:id="rId18"/>
  </p:notesMasterIdLst>
  <p:handoutMasterIdLst>
    <p:handoutMasterId r:id="rId19"/>
  </p:handoutMasterIdLst>
  <p:sldIdLst>
    <p:sldId id="257" r:id="rId5"/>
    <p:sldId id="311" r:id="rId6"/>
    <p:sldId id="316" r:id="rId7"/>
    <p:sldId id="317" r:id="rId8"/>
    <p:sldId id="318" r:id="rId9"/>
    <p:sldId id="321" r:id="rId10"/>
    <p:sldId id="313" r:id="rId11"/>
    <p:sldId id="314" r:id="rId12"/>
    <p:sldId id="315" r:id="rId13"/>
    <p:sldId id="320" r:id="rId14"/>
    <p:sldId id="312" r:id="rId15"/>
    <p:sldId id="319" r:id="rId16"/>
    <p:sldId id="307" r:id="rId17"/>
  </p:sldIdLst>
  <p:sldSz cx="12188825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ED1"/>
    <a:srgbClr val="394404"/>
    <a:srgbClr val="5F6F0F"/>
    <a:srgbClr val="718412"/>
    <a:srgbClr val="65741A"/>
    <a:srgbClr val="70811D"/>
    <a:srgbClr val="7B8D1F"/>
    <a:srgbClr val="839721"/>
    <a:srgbClr val="95AB25"/>
    <a:srgbClr val="BC5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75" autoAdjust="0"/>
    <p:restoredTop sz="94660"/>
  </p:normalViewPr>
  <p:slideViewPr>
    <p:cSldViewPr>
      <p:cViewPr varScale="1">
        <p:scale>
          <a:sx n="97" d="100"/>
          <a:sy n="97" d="100"/>
        </p:scale>
        <p:origin x="234" y="90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9429053-DC2A-4342-ADD4-2FD729D91E2C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3EBA5BD7-F043-4D1B-AA17-CD412FC534DE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1447801"/>
            <a:ext cx="8823360" cy="3329581"/>
          </a:xfrm>
        </p:spPr>
        <p:txBody>
          <a:bodyPr anchor="b"/>
          <a:lstStyle>
            <a:lvl1pPr>
              <a:defRPr sz="719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654" y="4777380"/>
            <a:ext cx="8823360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215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4800587"/>
            <a:ext cx="8823359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654" y="685800"/>
            <a:ext cx="8823360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5" y="5367325"/>
            <a:ext cx="882335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01/08/2016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1383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447800"/>
            <a:ext cx="8823361" cy="1981200"/>
          </a:xfrm>
        </p:spPr>
        <p:txBody>
          <a:bodyPr/>
          <a:lstStyle>
            <a:lvl1pPr>
              <a:defRPr sz="479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8823361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951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391" y="1447800"/>
            <a:ext cx="7997232" cy="2323374"/>
          </a:xfrm>
        </p:spPr>
        <p:txBody>
          <a:bodyPr/>
          <a:lstStyle>
            <a:lvl1pPr>
              <a:defRPr sz="479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29898" y="3771174"/>
            <a:ext cx="7277753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4350657"/>
            <a:ext cx="8823361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pt-BR" smtClean="0"/>
              <a:pPr rtl="0"/>
              <a:t>‹nº›</a:t>
            </a:fld>
            <a:endParaRPr lang="pt-BR"/>
          </a:p>
        </p:txBody>
      </p:sp>
      <p:sp>
        <p:nvSpPr>
          <p:cNvPr id="9" name="TextBox 8"/>
          <p:cNvSpPr txBox="1"/>
          <p:nvPr/>
        </p:nvSpPr>
        <p:spPr>
          <a:xfrm>
            <a:off x="898061" y="971253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28060" y="2613787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5675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3124201"/>
            <a:ext cx="8823362" cy="165318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1" cy="860400"/>
          </a:xfrm>
        </p:spPr>
        <p:txBody>
          <a:bodyPr anchor="t"/>
          <a:lstStyle>
            <a:lvl1pPr marL="0" indent="0" algn="l">
              <a:buNone/>
              <a:defRPr sz="1999" cap="none">
                <a:solidFill>
                  <a:schemeClr val="accent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9662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782" y="198120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293" y="2667000"/>
            <a:ext cx="292658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2648" y="1981200"/>
            <a:ext cx="2935476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2097" y="2667000"/>
            <a:ext cx="294602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1981200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2845" y="2667000"/>
            <a:ext cx="2931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01/08/2016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39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293" y="4250949"/>
            <a:ext cx="293928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293" y="2209800"/>
            <a:ext cx="29392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293" y="4827212"/>
            <a:ext cx="293928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8363" y="4250949"/>
            <a:ext cx="292976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8362" y="2209800"/>
            <a:ext cx="292976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7009" y="4827211"/>
            <a:ext cx="293364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4250949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2844" y="2209800"/>
            <a:ext cx="293134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2720" y="4827209"/>
            <a:ext cx="293523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01/08/2016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5691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783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2050" y="430214"/>
            <a:ext cx="1752145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294" y="887414"/>
            <a:ext cx="7421216" cy="536892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886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559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2861734"/>
            <a:ext cx="8823359" cy="1915647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0" cy="860400"/>
          </a:xfrm>
        </p:spPr>
        <p:txBody>
          <a:bodyPr anchor="t"/>
          <a:lstStyle>
            <a:lvl1pPr marL="0" indent="0" algn="l">
              <a:buNone/>
              <a:defRPr sz="1999" cap="all">
                <a:solidFill>
                  <a:schemeClr val="accent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953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025" y="2060576"/>
            <a:ext cx="4395194" cy="4195763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3021" y="2056093"/>
            <a:ext cx="4395196" cy="4200245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01/08/2016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678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6" y="1905000"/>
            <a:ext cx="439519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025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3023" y="1905000"/>
            <a:ext cx="439519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3023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01/08/2016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490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01/08/2016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320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01/08/2016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339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1447800"/>
            <a:ext cx="3400178" cy="1447800"/>
          </a:xfrm>
        </p:spPr>
        <p:txBody>
          <a:bodyPr anchor="b"/>
          <a:lstStyle>
            <a:lvl1pPr algn="l">
              <a:defRPr sz="2399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370" y="1447800"/>
            <a:ext cx="5194644" cy="4572000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129281"/>
            <a:ext cx="340017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01/08/2016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49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06" y="1854192"/>
            <a:ext cx="5091580" cy="1574808"/>
          </a:xfrm>
        </p:spPr>
        <p:txBody>
          <a:bodyPr anchor="b">
            <a:normAutofit/>
          </a:bodyPr>
          <a:lstStyle>
            <a:lvl1pPr algn="l">
              <a:defRPr sz="3599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7736" y="1143000"/>
            <a:ext cx="3199567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5083655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01/08/2016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21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4035961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522016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6770" y="1676400"/>
            <a:ext cx="2818666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30" y="1"/>
            <a:ext cx="1602969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6770" y="6096000"/>
            <a:ext cx="99347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r>
              <a:rPr lang="en-US" smtClean="0"/>
              <a:t>01/08/2016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799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014DD1E-5D91-48A3-AD6D-45FBA980D106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04877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063" rtl="0" eaLnBrk="1" latinLnBrk="0" hangingPunct="1">
        <a:spcBef>
          <a:spcPct val="0"/>
        </a:spcBef>
        <a:buNone/>
        <a:defRPr sz="4199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99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66172" y="2855984"/>
            <a:ext cx="7632848" cy="1769001"/>
          </a:xfrm>
        </p:spPr>
        <p:txBody>
          <a:bodyPr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2200" b="1" cap="small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Marcelo</a:t>
            </a:r>
            <a:r>
              <a:rPr lang="pt-BR" sz="2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cap="small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Morales</a:t>
            </a:r>
          </a:p>
          <a:p>
            <a:pPr algn="ctr">
              <a:spcBef>
                <a:spcPts val="0"/>
              </a:spcBef>
            </a:pPr>
            <a:r>
              <a:rPr lang="pt-BR" sz="1900" b="1" cap="small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Secretário de Políticas para Formação e Ações Estratégicas</a:t>
            </a:r>
          </a:p>
          <a:p>
            <a:pPr algn="ctr">
              <a:spcBef>
                <a:spcPts val="0"/>
              </a:spcBef>
            </a:pPr>
            <a:r>
              <a:rPr lang="pt-BR" sz="1600" b="1" cap="small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SEFAE/MCTIC</a:t>
            </a:r>
            <a:endParaRPr lang="pt-BR" sz="16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33772" y="320944"/>
            <a:ext cx="9721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CIÊNCIA, TECNOLOGIA, INOVAÇÕES E COMUNICAÇÕES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971" y="6300609"/>
            <a:ext cx="2634121" cy="58477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334" y="1268760"/>
            <a:ext cx="3786758" cy="218466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902724" y="3390804"/>
            <a:ext cx="927256" cy="237690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658" y="3436533"/>
            <a:ext cx="2302167" cy="173824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86657" y="5107258"/>
            <a:ext cx="2302167" cy="948406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96564" y="6088254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Audiência </a:t>
            </a:r>
            <a:r>
              <a:rPr lang="pt-BR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Pública no Senado </a:t>
            </a: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Federal 13/06/2019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  <a:p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Projeto </a:t>
            </a:r>
            <a:r>
              <a:rPr lang="pt-BR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de Lei do Senado nº 181/2016</a:t>
            </a:r>
            <a:endParaRPr lang="pt-BR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41346" y="1780107"/>
            <a:ext cx="4297697" cy="44572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5780" y="0"/>
            <a:ext cx="9937104" cy="129240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spc="-10" dirty="0"/>
              <a:t>Programa</a:t>
            </a:r>
            <a:r>
              <a:rPr spc="-55" dirty="0"/>
              <a:t> </a:t>
            </a:r>
            <a:r>
              <a:rPr spc="-5" dirty="0"/>
              <a:t>INCT</a:t>
            </a:r>
          </a:p>
          <a:p>
            <a:pPr algn="ctr">
              <a:lnSpc>
                <a:spcPct val="100000"/>
              </a:lnSpc>
            </a:pPr>
            <a:r>
              <a:rPr spc="-10" dirty="0" err="1"/>
              <a:t>Editais</a:t>
            </a:r>
            <a:r>
              <a:rPr spc="-10" dirty="0"/>
              <a:t> </a:t>
            </a:r>
            <a:r>
              <a:rPr lang="pt-BR" spc="-10" dirty="0" smtClean="0"/>
              <a:t>MCTIC/CNPq 2</a:t>
            </a:r>
            <a:r>
              <a:rPr spc="-10" dirty="0" smtClean="0"/>
              <a:t>010 </a:t>
            </a:r>
            <a:r>
              <a:rPr spc="-5" dirty="0"/>
              <a:t>e</a:t>
            </a:r>
            <a:r>
              <a:rPr spc="85" dirty="0"/>
              <a:t> </a:t>
            </a:r>
            <a:r>
              <a:rPr spc="-10" dirty="0" smtClean="0"/>
              <a:t>2014</a:t>
            </a:r>
            <a:endParaRPr spc="-10" dirty="0"/>
          </a:p>
        </p:txBody>
      </p:sp>
      <p:sp>
        <p:nvSpPr>
          <p:cNvPr id="4" name="object 4"/>
          <p:cNvSpPr/>
          <p:nvPr/>
        </p:nvSpPr>
        <p:spPr>
          <a:xfrm>
            <a:off x="9966432" y="304145"/>
            <a:ext cx="2104644" cy="8412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7360" y="1628800"/>
            <a:ext cx="10241548" cy="4724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Tahoma"/>
              <a:buChar char="-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Tahoma"/>
                <a:cs typeface="Tahoma"/>
              </a:rPr>
              <a:t>Edital 2010: </a:t>
            </a:r>
            <a:r>
              <a:rPr sz="2000" b="1" dirty="0">
                <a:solidFill>
                  <a:srgbClr val="FFFF00"/>
                </a:solidFill>
                <a:latin typeface="Tahoma"/>
                <a:cs typeface="Tahoma"/>
              </a:rPr>
              <a:t>3 </a:t>
            </a:r>
            <a:r>
              <a:rPr sz="2000" b="1" spc="-35" dirty="0">
                <a:solidFill>
                  <a:srgbClr val="FFFF00"/>
                </a:solidFill>
                <a:latin typeface="Tahoma"/>
                <a:cs typeface="Tahoma"/>
              </a:rPr>
              <a:t>INCTs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 smtClean="0">
                <a:latin typeface="Tahoma"/>
                <a:cs typeface="Tahoma"/>
              </a:rPr>
              <a:t>(</a:t>
            </a:r>
            <a:r>
              <a:rPr lang="pt-BR" sz="2000" dirty="0" smtClean="0">
                <a:latin typeface="Tahoma"/>
                <a:cs typeface="Tahoma"/>
              </a:rPr>
              <a:t>específico do tema MAR</a:t>
            </a:r>
            <a:r>
              <a:rPr sz="2000" dirty="0" smtClean="0">
                <a:latin typeface="Tahoma"/>
                <a:cs typeface="Tahoma"/>
              </a:rPr>
              <a:t>)</a:t>
            </a:r>
            <a:r>
              <a:rPr lang="pt-BR" sz="2000" dirty="0" smtClean="0">
                <a:latin typeface="Tahoma"/>
                <a:cs typeface="Tahoma"/>
              </a:rPr>
              <a:t>.</a:t>
            </a:r>
            <a:endParaRPr sz="2000" dirty="0">
              <a:latin typeface="Tahoma"/>
              <a:cs typeface="Tahoma"/>
            </a:endParaRPr>
          </a:p>
          <a:p>
            <a:pPr marL="355600" indent="-342900">
              <a:spcBef>
                <a:spcPts val="1200"/>
              </a:spcBef>
              <a:buFont typeface="Tahoma"/>
              <a:buChar char="-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Tahoma"/>
                <a:cs typeface="Tahoma"/>
              </a:rPr>
              <a:t>Edital 2014: </a:t>
            </a:r>
            <a:r>
              <a:rPr sz="2000" b="1" spc="-5" dirty="0">
                <a:solidFill>
                  <a:srgbClr val="FFFF00"/>
                </a:solidFill>
                <a:latin typeface="Tahoma"/>
                <a:cs typeface="Tahoma"/>
              </a:rPr>
              <a:t>102 </a:t>
            </a:r>
            <a:r>
              <a:rPr sz="2000" b="1" spc="-30" dirty="0">
                <a:solidFill>
                  <a:srgbClr val="FFFF00"/>
                </a:solidFill>
                <a:latin typeface="Tahoma"/>
                <a:cs typeface="Tahoma"/>
              </a:rPr>
              <a:t>INCTs</a:t>
            </a:r>
            <a:r>
              <a:rPr sz="2000" spc="-30" dirty="0">
                <a:latin typeface="Tahoma"/>
                <a:cs typeface="Tahoma"/>
              </a:rPr>
              <a:t>, </a:t>
            </a:r>
            <a:r>
              <a:rPr sz="2000" dirty="0">
                <a:latin typeface="Tahoma"/>
                <a:cs typeface="Tahoma"/>
              </a:rPr>
              <a:t>9 </a:t>
            </a:r>
            <a:r>
              <a:rPr sz="2000" spc="-5" dirty="0">
                <a:latin typeface="Tahoma"/>
                <a:cs typeface="Tahoma"/>
              </a:rPr>
              <a:t>áreas </a:t>
            </a:r>
            <a:r>
              <a:rPr sz="2000" dirty="0">
                <a:latin typeface="Tahoma"/>
                <a:cs typeface="Tahoma"/>
              </a:rPr>
              <a:t>temáticas, </a:t>
            </a:r>
            <a:r>
              <a:rPr sz="2000" spc="-5" dirty="0">
                <a:latin typeface="Tahoma"/>
                <a:cs typeface="Tahoma"/>
              </a:rPr>
              <a:t>18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spc="-25" dirty="0" smtClean="0">
                <a:latin typeface="Tahoma"/>
                <a:cs typeface="Tahoma"/>
              </a:rPr>
              <a:t>FAPs</a:t>
            </a:r>
            <a:r>
              <a:rPr lang="pt-BR" sz="2000" spc="-25" dirty="0" smtClean="0">
                <a:latin typeface="Tahoma"/>
                <a:cs typeface="Tahoma"/>
              </a:rPr>
              <a:t>.</a:t>
            </a:r>
            <a:endParaRPr sz="2000" dirty="0">
              <a:latin typeface="Tahoma"/>
              <a:cs typeface="Tahoma"/>
            </a:endParaRPr>
          </a:p>
          <a:p>
            <a:pPr marL="123189">
              <a:lnSpc>
                <a:spcPts val="1720"/>
              </a:lnSpc>
            </a:pPr>
            <a:endParaRPr lang="pt-BR" sz="1600" b="1" spc="-10" dirty="0" smtClean="0">
              <a:latin typeface="Tahoma"/>
              <a:cs typeface="Tahoma"/>
            </a:endParaRPr>
          </a:p>
          <a:p>
            <a:pPr marL="123189">
              <a:lnSpc>
                <a:spcPts val="1720"/>
              </a:lnSpc>
            </a:pPr>
            <a:endParaRPr lang="pt-BR" sz="1600" b="1" spc="-10" dirty="0">
              <a:latin typeface="Tahoma"/>
              <a:cs typeface="Tahoma"/>
            </a:endParaRPr>
          </a:p>
          <a:p>
            <a:pPr marL="123189">
              <a:lnSpc>
                <a:spcPts val="1720"/>
              </a:lnSpc>
            </a:pPr>
            <a:r>
              <a:rPr b="1" spc="-10" dirty="0" smtClean="0">
                <a:solidFill>
                  <a:srgbClr val="FFFF00"/>
                </a:solidFill>
                <a:latin typeface="Tahoma"/>
                <a:cs typeface="Tahoma"/>
              </a:rPr>
              <a:t>IMPACTOS</a:t>
            </a:r>
            <a:r>
              <a:rPr b="1" spc="-10" dirty="0">
                <a:solidFill>
                  <a:srgbClr val="FFFF00"/>
                </a:solidFill>
                <a:latin typeface="Tahoma"/>
                <a:cs typeface="Tahoma"/>
              </a:rPr>
              <a:t>:</a:t>
            </a:r>
            <a:endParaRPr dirty="0">
              <a:solidFill>
                <a:srgbClr val="FFFF00"/>
              </a:solidFill>
              <a:latin typeface="Tahoma"/>
              <a:cs typeface="Tahoma"/>
            </a:endParaRPr>
          </a:p>
          <a:p>
            <a:pPr marL="409575" marR="6557645" lvl="1" indent="-286385">
              <a:buClr>
                <a:srgbClr val="00AFEF"/>
              </a:buClr>
              <a:buFont typeface="Arial"/>
              <a:buChar char="•"/>
              <a:tabLst>
                <a:tab pos="409575" algn="l"/>
                <a:tab pos="410209" algn="l"/>
              </a:tabLst>
            </a:pPr>
            <a:r>
              <a:rPr sz="1600" spc="-10" dirty="0">
                <a:latin typeface="Tahoma"/>
                <a:cs typeface="Tahoma"/>
              </a:rPr>
              <a:t>Fronteira </a:t>
            </a:r>
            <a:r>
              <a:rPr sz="1600" spc="-5" dirty="0">
                <a:latin typeface="Tahoma"/>
                <a:cs typeface="Tahoma"/>
              </a:rPr>
              <a:t>do  </a:t>
            </a:r>
            <a:r>
              <a:rPr sz="1600" spc="-10" dirty="0">
                <a:latin typeface="Tahoma"/>
                <a:cs typeface="Tahoma"/>
              </a:rPr>
              <a:t>c</a:t>
            </a:r>
            <a:r>
              <a:rPr sz="1600" spc="-15" dirty="0">
                <a:latin typeface="Tahoma"/>
                <a:cs typeface="Tahoma"/>
              </a:rPr>
              <a:t>o</a:t>
            </a:r>
            <a:r>
              <a:rPr sz="1600" spc="-5" dirty="0">
                <a:latin typeface="Tahoma"/>
                <a:cs typeface="Tahoma"/>
              </a:rPr>
              <a:t>n</a:t>
            </a:r>
            <a:r>
              <a:rPr sz="1600" spc="-10" dirty="0">
                <a:latin typeface="Tahoma"/>
                <a:cs typeface="Tahoma"/>
              </a:rPr>
              <a:t>hec</a:t>
            </a:r>
            <a:r>
              <a:rPr sz="1600" spc="-15" dirty="0">
                <a:latin typeface="Tahoma"/>
                <a:cs typeface="Tahoma"/>
              </a:rPr>
              <a:t>i</a:t>
            </a:r>
            <a:r>
              <a:rPr sz="1600" spc="-5" dirty="0">
                <a:latin typeface="Tahoma"/>
                <a:cs typeface="Tahoma"/>
              </a:rPr>
              <a:t>mento</a:t>
            </a:r>
            <a:endParaRPr sz="1600" dirty="0">
              <a:latin typeface="Tahoma"/>
              <a:cs typeface="Tahoma"/>
            </a:endParaRPr>
          </a:p>
          <a:p>
            <a:pPr marL="409575" marR="5483860" lvl="1" indent="-286385">
              <a:buClr>
                <a:srgbClr val="00AFEF"/>
              </a:buClr>
              <a:buFont typeface="Arial"/>
              <a:buChar char="•"/>
              <a:tabLst>
                <a:tab pos="409575" algn="l"/>
                <a:tab pos="410209" algn="l"/>
              </a:tabLst>
            </a:pPr>
            <a:r>
              <a:rPr sz="1600" spc="-15" dirty="0">
                <a:latin typeface="Tahoma"/>
                <a:cs typeface="Tahoma"/>
              </a:rPr>
              <a:t>Avaliação </a:t>
            </a:r>
            <a:r>
              <a:rPr sz="1600" spc="-5" dirty="0">
                <a:latin typeface="Tahoma"/>
                <a:cs typeface="Tahoma"/>
              </a:rPr>
              <a:t>e </a:t>
            </a:r>
            <a:r>
              <a:rPr sz="1600" spc="-10" dirty="0">
                <a:latin typeface="Tahoma"/>
                <a:cs typeface="Tahoma"/>
              </a:rPr>
              <a:t>proposição </a:t>
            </a:r>
            <a:r>
              <a:rPr sz="1600" spc="-5" dirty="0">
                <a:latin typeface="Tahoma"/>
                <a:cs typeface="Tahoma"/>
              </a:rPr>
              <a:t>de </a:t>
            </a:r>
            <a:r>
              <a:rPr sz="1600" spc="-10" dirty="0" err="1" smtClean="0">
                <a:latin typeface="Tahoma"/>
                <a:cs typeface="Tahoma"/>
              </a:rPr>
              <a:t>políticas</a:t>
            </a:r>
            <a:r>
              <a:rPr sz="1600" spc="-35" dirty="0" smtClean="0">
                <a:latin typeface="Tahoma"/>
                <a:cs typeface="Tahoma"/>
              </a:rPr>
              <a:t> </a:t>
            </a:r>
            <a:r>
              <a:rPr lang="pt-BR" sz="1600" spc="-35" dirty="0">
                <a:latin typeface="Tahoma"/>
                <a:cs typeface="Tahoma"/>
              </a:rPr>
              <a:t>p</a:t>
            </a:r>
            <a:r>
              <a:rPr sz="1600" spc="-5" dirty="0" err="1" smtClean="0">
                <a:latin typeface="Tahoma"/>
                <a:cs typeface="Tahoma"/>
              </a:rPr>
              <a:t>úblicas</a:t>
            </a:r>
            <a:endParaRPr sz="1600" dirty="0">
              <a:latin typeface="Tahoma"/>
              <a:cs typeface="Tahoma"/>
            </a:endParaRPr>
          </a:p>
          <a:p>
            <a:pPr marL="409575" lvl="1" indent="-286385">
              <a:buClr>
                <a:srgbClr val="00AFEF"/>
              </a:buClr>
              <a:buFont typeface="Arial"/>
              <a:buChar char="•"/>
              <a:tabLst>
                <a:tab pos="409575" algn="l"/>
                <a:tab pos="410209" algn="l"/>
              </a:tabLst>
            </a:pPr>
            <a:r>
              <a:rPr sz="1600" spc="-10" dirty="0">
                <a:latin typeface="Tahoma"/>
                <a:cs typeface="Tahoma"/>
              </a:rPr>
              <a:t>Interação </a:t>
            </a:r>
            <a:r>
              <a:rPr sz="1600" spc="-5" dirty="0">
                <a:latin typeface="Tahoma"/>
                <a:cs typeface="Tahoma"/>
              </a:rPr>
              <a:t>com o </a:t>
            </a:r>
            <a:r>
              <a:rPr sz="1600" spc="-10" dirty="0" err="1" smtClean="0">
                <a:latin typeface="Tahoma"/>
                <a:cs typeface="Tahoma"/>
              </a:rPr>
              <a:t>setor</a:t>
            </a:r>
            <a:r>
              <a:rPr lang="pt-BR" sz="1600" spc="-10" dirty="0" smtClean="0">
                <a:latin typeface="Tahoma"/>
                <a:cs typeface="Tahoma"/>
              </a:rPr>
              <a:t> </a:t>
            </a:r>
            <a:r>
              <a:rPr sz="1600" spc="-10" dirty="0" err="1" smtClean="0">
                <a:latin typeface="Tahoma"/>
                <a:cs typeface="Tahoma"/>
              </a:rPr>
              <a:t>produtivo</a:t>
            </a:r>
            <a:endParaRPr sz="1600" dirty="0">
              <a:latin typeface="Tahoma"/>
              <a:cs typeface="Tahoma"/>
            </a:endParaRPr>
          </a:p>
          <a:p>
            <a:pPr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3189">
              <a:spcBef>
                <a:spcPts val="5"/>
              </a:spcBef>
            </a:pPr>
            <a:r>
              <a:rPr b="1" spc="-5" dirty="0">
                <a:solidFill>
                  <a:srgbClr val="FFFF00"/>
                </a:solidFill>
                <a:latin typeface="Tahoma"/>
                <a:cs typeface="Tahoma"/>
              </a:rPr>
              <a:t>TEMAS:</a:t>
            </a:r>
            <a:endParaRPr dirty="0">
              <a:solidFill>
                <a:srgbClr val="FFFF00"/>
              </a:solidFill>
              <a:latin typeface="Tahoma"/>
              <a:cs typeface="Tahoma"/>
            </a:endParaRPr>
          </a:p>
          <a:p>
            <a:pPr marL="409575" lvl="1" indent="-286385">
              <a:spcBef>
                <a:spcPts val="5"/>
              </a:spcBef>
              <a:buClr>
                <a:srgbClr val="00AFEF"/>
              </a:buClr>
              <a:buFont typeface="Arial"/>
              <a:buChar char="•"/>
              <a:tabLst>
                <a:tab pos="409575" algn="l"/>
                <a:tab pos="410209" algn="l"/>
              </a:tabLst>
            </a:pPr>
            <a:r>
              <a:rPr sz="1600" spc="-5" dirty="0">
                <a:latin typeface="Tahoma"/>
                <a:cs typeface="Tahoma"/>
              </a:rPr>
              <a:t>Saúde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(27%)</a:t>
            </a:r>
            <a:endParaRPr sz="1600" dirty="0">
              <a:latin typeface="Tahoma"/>
              <a:cs typeface="Tahoma"/>
            </a:endParaRPr>
          </a:p>
          <a:p>
            <a:pPr marL="409575" lvl="1" indent="-286385">
              <a:buClr>
                <a:srgbClr val="00AFEF"/>
              </a:buClr>
              <a:buFont typeface="Arial"/>
              <a:buChar char="•"/>
              <a:tabLst>
                <a:tab pos="409575" algn="l"/>
                <a:tab pos="410209" algn="l"/>
              </a:tabLst>
            </a:pPr>
            <a:r>
              <a:rPr sz="1600" spc="-5" dirty="0">
                <a:latin typeface="Tahoma"/>
                <a:cs typeface="Tahoma"/>
              </a:rPr>
              <a:t>Ecologia e </a:t>
            </a:r>
            <a:r>
              <a:rPr sz="1600" spc="-10" dirty="0">
                <a:latin typeface="Tahoma"/>
                <a:cs typeface="Tahoma"/>
              </a:rPr>
              <a:t>Meio </a:t>
            </a:r>
            <a:r>
              <a:rPr sz="1600" spc="-5" dirty="0">
                <a:latin typeface="Tahoma"/>
                <a:cs typeface="Tahoma"/>
              </a:rPr>
              <a:t>Ambiente</a:t>
            </a:r>
            <a:r>
              <a:rPr sz="1600" spc="2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(17%)</a:t>
            </a:r>
            <a:endParaRPr sz="1600" dirty="0">
              <a:latin typeface="Tahoma"/>
              <a:cs typeface="Tahoma"/>
            </a:endParaRPr>
          </a:p>
          <a:p>
            <a:pPr marL="409575" lvl="1" indent="-286385">
              <a:buClr>
                <a:srgbClr val="00AFEF"/>
              </a:buClr>
              <a:buFont typeface="Arial"/>
              <a:buChar char="•"/>
              <a:tabLst>
                <a:tab pos="409575" algn="l"/>
                <a:tab pos="410209" algn="l"/>
              </a:tabLst>
            </a:pPr>
            <a:r>
              <a:rPr sz="1600" spc="-5" dirty="0">
                <a:latin typeface="Tahoma"/>
                <a:cs typeface="Tahoma"/>
              </a:rPr>
              <a:t>Exatas e </a:t>
            </a:r>
            <a:r>
              <a:rPr sz="1600" spc="-10" dirty="0">
                <a:latin typeface="Tahoma"/>
                <a:cs typeface="Tahoma"/>
              </a:rPr>
              <a:t>Naturais</a:t>
            </a:r>
            <a:r>
              <a:rPr sz="1600" spc="-5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(15%)</a:t>
            </a:r>
            <a:endParaRPr sz="1600" dirty="0">
              <a:latin typeface="Tahoma"/>
              <a:cs typeface="Tahoma"/>
            </a:endParaRPr>
          </a:p>
          <a:p>
            <a:pPr marL="409575" lvl="1" indent="-286385">
              <a:buClr>
                <a:srgbClr val="00AFEF"/>
              </a:buClr>
              <a:buFont typeface="Arial"/>
              <a:buChar char="•"/>
              <a:tabLst>
                <a:tab pos="409575" algn="l"/>
                <a:tab pos="410209" algn="l"/>
              </a:tabLst>
            </a:pPr>
            <a:r>
              <a:rPr sz="1600" spc="-5" dirty="0">
                <a:latin typeface="Tahoma"/>
                <a:cs typeface="Tahoma"/>
              </a:rPr>
              <a:t>Humanas e </a:t>
            </a:r>
            <a:r>
              <a:rPr sz="1600" spc="-10" dirty="0">
                <a:latin typeface="Tahoma"/>
                <a:cs typeface="Tahoma"/>
              </a:rPr>
              <a:t>Sociais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(13%)</a:t>
            </a:r>
            <a:endParaRPr sz="1600" dirty="0">
              <a:latin typeface="Tahoma"/>
              <a:cs typeface="Tahoma"/>
            </a:endParaRPr>
          </a:p>
          <a:p>
            <a:pPr marL="409575" lvl="1" indent="-286385">
              <a:buClr>
                <a:srgbClr val="00AFEF"/>
              </a:buClr>
              <a:buFont typeface="Arial"/>
              <a:buChar char="•"/>
              <a:tabLst>
                <a:tab pos="409575" algn="l"/>
                <a:tab pos="410209" algn="l"/>
              </a:tabLst>
            </a:pPr>
            <a:r>
              <a:rPr sz="1600" spc="-5" dirty="0">
                <a:latin typeface="Tahoma"/>
                <a:cs typeface="Tahoma"/>
              </a:rPr>
              <a:t>Agrárias</a:t>
            </a:r>
            <a:r>
              <a:rPr sz="1600" spc="-7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(10%)</a:t>
            </a:r>
            <a:endParaRPr sz="1600" dirty="0">
              <a:latin typeface="Tahoma"/>
              <a:cs typeface="Tahoma"/>
            </a:endParaRPr>
          </a:p>
          <a:p>
            <a:pPr marL="409575" lvl="1" indent="-286385">
              <a:buClr>
                <a:srgbClr val="00AFEF"/>
              </a:buClr>
              <a:buFont typeface="Arial"/>
              <a:buChar char="•"/>
              <a:tabLst>
                <a:tab pos="409575" algn="l"/>
                <a:tab pos="410209" algn="l"/>
              </a:tabLst>
            </a:pPr>
            <a:r>
              <a:rPr sz="1600" spc="-5" dirty="0">
                <a:latin typeface="Tahoma"/>
                <a:cs typeface="Tahoma"/>
              </a:rPr>
              <a:t>Engenharia e </a:t>
            </a:r>
            <a:r>
              <a:rPr sz="1600" spc="-25" dirty="0" err="1">
                <a:latin typeface="Tahoma"/>
                <a:cs typeface="Tahoma"/>
              </a:rPr>
              <a:t>Tecnologia</a:t>
            </a:r>
            <a:r>
              <a:rPr sz="1600" spc="-5" dirty="0">
                <a:latin typeface="Tahoma"/>
                <a:cs typeface="Tahoma"/>
              </a:rPr>
              <a:t> </a:t>
            </a:r>
            <a:r>
              <a:rPr sz="1600" spc="-5" dirty="0" smtClean="0">
                <a:latin typeface="Tahoma"/>
                <a:cs typeface="Tahoma"/>
              </a:rPr>
              <a:t>da</a:t>
            </a:r>
            <a:r>
              <a:rPr lang="pt-BR" sz="1600" spc="-5" dirty="0" smtClean="0">
                <a:latin typeface="Tahoma"/>
                <a:cs typeface="Tahoma"/>
              </a:rPr>
              <a:t> </a:t>
            </a:r>
            <a:r>
              <a:rPr sz="1600" spc="-5" dirty="0" err="1" smtClean="0">
                <a:latin typeface="Tahoma"/>
                <a:cs typeface="Tahoma"/>
              </a:rPr>
              <a:t>Informação</a:t>
            </a:r>
            <a:r>
              <a:rPr sz="1600" spc="-55" dirty="0" smtClean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(8%)</a:t>
            </a:r>
            <a:endParaRPr sz="1600" dirty="0">
              <a:latin typeface="Tahoma"/>
              <a:cs typeface="Tahoma"/>
            </a:endParaRPr>
          </a:p>
          <a:p>
            <a:pPr marL="409575" lvl="1" indent="-286385">
              <a:buClr>
                <a:srgbClr val="00AFEF"/>
              </a:buClr>
              <a:buFont typeface="Arial"/>
              <a:buChar char="•"/>
              <a:tabLst>
                <a:tab pos="409575" algn="l"/>
                <a:tab pos="410209" algn="l"/>
              </a:tabLst>
            </a:pPr>
            <a:r>
              <a:rPr sz="1600" spc="-5" dirty="0">
                <a:latin typeface="Tahoma"/>
                <a:cs typeface="Tahoma"/>
              </a:rPr>
              <a:t>Energia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(5%)</a:t>
            </a:r>
            <a:endParaRPr sz="1600" dirty="0">
              <a:latin typeface="Tahoma"/>
              <a:cs typeface="Tahoma"/>
            </a:endParaRPr>
          </a:p>
          <a:p>
            <a:pPr marL="409575" lvl="1" indent="-286385">
              <a:buClr>
                <a:srgbClr val="00AFEF"/>
              </a:buClr>
              <a:buFont typeface="Arial"/>
              <a:buChar char="•"/>
              <a:tabLst>
                <a:tab pos="409575" algn="l"/>
                <a:tab pos="410209" algn="l"/>
              </a:tabLst>
            </a:pPr>
            <a:r>
              <a:rPr sz="1600" spc="-10" dirty="0">
                <a:latin typeface="Tahoma"/>
                <a:cs typeface="Tahoma"/>
              </a:rPr>
              <a:t>Nanotecnologia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(5%)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332394" y="1780107"/>
            <a:ext cx="693419" cy="3313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tângulo 8"/>
          <p:cNvSpPr/>
          <p:nvPr/>
        </p:nvSpPr>
        <p:spPr>
          <a:xfrm>
            <a:off x="7694685" y="1411884"/>
            <a:ext cx="3673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102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INCTs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2014: Distribuição regional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971" y="6300609"/>
            <a:ext cx="2634121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89756" y="188640"/>
            <a:ext cx="1008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PODEM AJUDAR A RESOLVER GRANDES PROBLEMAS DO BRASIL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971" y="6300609"/>
            <a:ext cx="2634121" cy="584775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7789" y="1412776"/>
            <a:ext cx="8640960" cy="5206554"/>
          </a:xfr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342900" indent="-342900">
              <a:buClr>
                <a:schemeClr val="accent3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Comodities</a:t>
            </a:r>
            <a:r>
              <a:rPr lang="pt-BR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ALTO VALOR AGREGADO</a:t>
            </a:r>
          </a:p>
          <a:p>
            <a:pPr marL="342900" indent="-342900">
              <a:buClr>
                <a:schemeClr val="accent3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 </a:t>
            </a:r>
            <a:r>
              <a:rPr lang="pt-BR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sérios de SEGURANÇA </a:t>
            </a:r>
          </a:p>
          <a:p>
            <a:pPr marL="342900" indent="-342900">
              <a:buClr>
                <a:schemeClr val="accent3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Combate </a:t>
            </a:r>
            <a:r>
              <a:rPr lang="pt-BR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DROGAS</a:t>
            </a:r>
          </a:p>
          <a:p>
            <a:pPr marL="342900" indent="-342900">
              <a:buClr>
                <a:schemeClr val="accent3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SANEAMENTO </a:t>
            </a:r>
            <a:r>
              <a:rPr lang="pt-BR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ausente em muitas regiões</a:t>
            </a:r>
          </a:p>
          <a:p>
            <a:pPr marL="342900" indent="-342900">
              <a:buClr>
                <a:schemeClr val="accent3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 </a:t>
            </a:r>
            <a:r>
              <a:rPr lang="pt-BR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Semiárido</a:t>
            </a:r>
          </a:p>
          <a:p>
            <a:pPr marL="342900" indent="-342900">
              <a:buClr>
                <a:schemeClr val="accent3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 </a:t>
            </a:r>
            <a:r>
              <a:rPr lang="pt-BR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difícil para boa parte da população</a:t>
            </a:r>
          </a:p>
          <a:p>
            <a:pPr marL="342900" indent="-342900">
              <a:buClr>
                <a:schemeClr val="accent3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EDUCAÇÃO </a:t>
            </a:r>
            <a:r>
              <a:rPr lang="pt-BR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 de baixa qualidade</a:t>
            </a:r>
          </a:p>
          <a:p>
            <a:pPr marL="342900" indent="-342900">
              <a:buClr>
                <a:schemeClr val="accent3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MEIO </a:t>
            </a:r>
            <a:r>
              <a:rPr lang="pt-BR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AMBIENTE (Desastres, Desmatamento, etc.)</a:t>
            </a:r>
          </a:p>
          <a:p>
            <a:pPr marL="342900" indent="-342900">
              <a:buClr>
                <a:schemeClr val="accent3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Médio </a:t>
            </a:r>
            <a:r>
              <a:rPr lang="pt-BR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 de Tecnologia no AGRONEGÓCIO (Graças EMBRAPA)</a:t>
            </a:r>
          </a:p>
          <a:p>
            <a:pPr marL="342900" indent="-342900">
              <a:buClr>
                <a:schemeClr val="accent3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Desemprego </a:t>
            </a:r>
            <a:r>
              <a:rPr lang="pt-BR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(cadeia produtiva, novos negócios, etc.)</a:t>
            </a:r>
          </a:p>
          <a:p>
            <a:pPr marL="342900" indent="-342900">
              <a:buClr>
                <a:schemeClr val="accent3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Imensas </a:t>
            </a:r>
            <a:r>
              <a:rPr lang="pt-BR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áreas com baixa ou nenhuma cobertura de Internet</a:t>
            </a:r>
          </a:p>
          <a:p>
            <a:pPr marL="342900" indent="-342900">
              <a:buClr>
                <a:schemeClr val="accent3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BUROCRACIA </a:t>
            </a:r>
            <a:r>
              <a:rPr lang="pt-BR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AMBIENTE DE NEGÓCIO</a:t>
            </a:r>
          </a:p>
          <a:p>
            <a:pPr marL="342900" indent="-342900">
              <a:buClr>
                <a:schemeClr val="accent3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Limitação </a:t>
            </a:r>
            <a:r>
              <a:rPr lang="pt-BR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acesso à INFORMAÇÃO e CONHECIMENTO</a:t>
            </a:r>
          </a:p>
          <a:p>
            <a:pPr marL="342900" indent="-342900">
              <a:buClr>
                <a:schemeClr val="accent3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Economia</a:t>
            </a:r>
            <a:r>
              <a:rPr lang="pt-BR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ROI</a:t>
            </a:r>
            <a:endParaRPr lang="pt-BR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68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89756" y="116632"/>
            <a:ext cx="1022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MAS É NECESSÁRIO RECOMPOR O ORÇAMENTO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971" y="6300609"/>
            <a:ext cx="2634121" cy="584775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405780" y="1124744"/>
            <a:ext cx="11377264" cy="5328592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90879" y="2059350"/>
            <a:ext cx="11727967" cy="396005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342900" indent="-342900" defTabSz="457063">
              <a:spcBef>
                <a:spcPts val="600"/>
              </a:spcBef>
              <a:buClr>
                <a:schemeClr val="accent3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600" b="1" cap="all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 </a:t>
            </a:r>
            <a:r>
              <a:rPr lang="pt-BR" sz="1600" b="1" cap="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extinção do CT-</a:t>
            </a:r>
            <a:r>
              <a:rPr lang="pt-BR" sz="1600" b="1" cap="all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Petro</a:t>
            </a:r>
            <a:r>
              <a:rPr lang="pt-BR" sz="1600" b="1" cap="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o FNDCT perdeu seu principal fundo de investimento em C&amp;T</a:t>
            </a:r>
            <a:r>
              <a:rPr lang="pt-BR" sz="1600" b="1" cap="all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pPr marL="342900" indent="-342900" defTabSz="457063">
              <a:spcBef>
                <a:spcPts val="1000"/>
              </a:spcBef>
              <a:buClr>
                <a:schemeClr val="accent3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600" b="1" cap="all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Atualmente</a:t>
            </a:r>
            <a:r>
              <a:rPr lang="pt-BR" sz="1600" b="1" cap="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50% do montante dos recursos do Fundo Social são alocados para as áreas de educação e saúde. Ocorre que, pela Lei nº 12.351, de 2010, os recursos do Fundo Social também devem ser destinados ao desenvolvimento da ciência e tecnologia. </a:t>
            </a:r>
            <a:endParaRPr lang="pt-BR" sz="1600" b="1" cap="all" dirty="0" smtClean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 defTabSz="457063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600" b="1" cap="all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PROPOSTA CONTRIBUI PARA A RECOMPOSIÇÃO DO FINANCIAMENTO DA PESQUISA CIENTÍFICA:</a:t>
            </a:r>
          </a:p>
          <a:p>
            <a:pPr defTabSz="457063">
              <a:spcBef>
                <a:spcPts val="1000"/>
              </a:spcBef>
              <a:buClr>
                <a:schemeClr val="accent3"/>
              </a:buClr>
              <a:buSzPct val="150000"/>
            </a:pPr>
            <a:r>
              <a:rPr lang="pt-BR" sz="1600" cap="all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pt-BR" sz="1600" b="1" cap="all" dirty="0" smtClean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“</a:t>
            </a:r>
            <a:r>
              <a:rPr lang="pt-BR" sz="1600" b="1" i="1" cap="all" dirty="0" smtClean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Art</a:t>
            </a:r>
            <a:r>
              <a:rPr lang="pt-BR" sz="1600" b="1" i="1" cap="all" dirty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2º Para fins do cumprimento do disposto no art. 218 da Constituição Federal, serão destinados exclusivamente para o desenvolvimento da ciência e tecnologia 20% (vinte por cento) do rendimento anual do Fundo Social na seguinte proporção: </a:t>
            </a:r>
          </a:p>
          <a:p>
            <a:pPr algn="just" defTabSz="457063">
              <a:spcBef>
                <a:spcPts val="1000"/>
              </a:spcBef>
              <a:buClr>
                <a:schemeClr val="accent3"/>
              </a:buClr>
              <a:buSzPct val="150000"/>
            </a:pPr>
            <a:r>
              <a:rPr lang="pt-BR" sz="1600" b="1" i="1" cap="all" dirty="0" smtClean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 – 50</a:t>
            </a:r>
            <a:r>
              <a:rPr lang="pt-BR" sz="1600" b="1" i="1" cap="all" dirty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% (cinquenta por cento) para projetos de pesquisa científica aprovados pelo Conselho Nacional de Desenvolvimento Científico e Tecnológico - CNPq. </a:t>
            </a:r>
            <a:endParaRPr lang="pt-BR" sz="1600" b="1" i="1" cap="all" dirty="0" smtClean="0">
              <a:solidFill>
                <a:srgbClr val="FFFF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 defTabSz="457063">
              <a:spcBef>
                <a:spcPts val="1000"/>
              </a:spcBef>
              <a:buClr>
                <a:schemeClr val="accent3"/>
              </a:buClr>
              <a:buSzPct val="150000"/>
            </a:pPr>
            <a:r>
              <a:rPr lang="pt-BR" sz="1600" b="1" i="1" cap="all" dirty="0" smtClean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II </a:t>
            </a:r>
            <a:r>
              <a:rPr lang="pt-BR" sz="1600" b="1" i="1" cap="all" dirty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– 50 % (cinquenta por cento) para o financiamento de projetos de implantação e recuperação de infraestrutura de pesquisa nas instituições públicas de ensino superior e de pesquisa, nos termos da Lei nº 10.197, de fevereiro de 2001</a:t>
            </a:r>
            <a:r>
              <a:rPr lang="pt-BR" sz="1600" b="1" i="1" cap="all" dirty="0" smtClean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.” </a:t>
            </a:r>
            <a:endParaRPr lang="pt-BR" sz="1600" b="1" i="1" cap="all" dirty="0">
              <a:solidFill>
                <a:srgbClr val="FFFF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07505" y="6176124"/>
            <a:ext cx="9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063">
              <a:spcBef>
                <a:spcPts val="600"/>
              </a:spcBef>
              <a:buClr>
                <a:schemeClr val="accent3"/>
              </a:buClr>
              <a:buSzPct val="150000"/>
            </a:pPr>
            <a:r>
              <a:rPr lang="pt-BR" b="1" u="sng" cap="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Aprovado pela </a:t>
            </a:r>
            <a:r>
              <a:rPr lang="pt-BR" b="1" u="sng" cap="all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cct</a:t>
            </a:r>
            <a:r>
              <a:rPr lang="pt-BR" b="1" u="sng" cap="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apoiado por entidades de pesquisa científica</a:t>
            </a:r>
          </a:p>
        </p:txBody>
      </p:sp>
      <p:sp>
        <p:nvSpPr>
          <p:cNvPr id="8" name="Retângulo 7"/>
          <p:cNvSpPr/>
          <p:nvPr/>
        </p:nvSpPr>
        <p:spPr>
          <a:xfrm>
            <a:off x="909836" y="1448903"/>
            <a:ext cx="914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063">
              <a:spcBef>
                <a:spcPts val="1000"/>
              </a:spcBef>
              <a:buClr>
                <a:schemeClr val="accent3"/>
              </a:buClr>
              <a:buSzPct val="150000"/>
            </a:pPr>
            <a:r>
              <a:rPr lang="pt-BR" b="1" u="sng" cap="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da aprovação do Projeto de Lei do Senado nº 181/2016</a:t>
            </a:r>
          </a:p>
        </p:txBody>
      </p:sp>
    </p:spTree>
    <p:extLst>
      <p:ext uri="{BB962C8B-B14F-4D97-AF65-F5344CB8AC3E}">
        <p14:creationId xmlns:p14="http://schemas.microsoft.com/office/powerpoint/2010/main" val="70891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53852" y="1378613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dirty="0"/>
          </a:p>
        </p:txBody>
      </p:sp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5014290" y="1402586"/>
            <a:ext cx="2952330" cy="661720"/>
          </a:xfr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t-BR" sz="37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OBRIGADO</a:t>
            </a:r>
            <a:endParaRPr lang="pt-BR" sz="37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título 4"/>
          <p:cNvSpPr txBox="1">
            <a:spLocks/>
          </p:cNvSpPr>
          <p:nvPr/>
        </p:nvSpPr>
        <p:spPr>
          <a:xfrm>
            <a:off x="2566020" y="2852936"/>
            <a:ext cx="7632848" cy="17690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999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063" indent="0" algn="ctr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799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126" indent="0" algn="ctr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189" indent="0" algn="ctr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251" indent="0" algn="ctr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5314" indent="0" algn="ctr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2377" indent="0" algn="ctr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199440" indent="0" algn="ctr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6503" indent="0" algn="ctr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t-BR" sz="2200" b="1" cap="small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Marcelo</a:t>
            </a:r>
            <a:r>
              <a:rPr lang="pt-BR" sz="2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cap="small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Morales</a:t>
            </a:r>
          </a:p>
          <a:p>
            <a:pPr algn="ctr">
              <a:spcBef>
                <a:spcPts val="0"/>
              </a:spcBef>
            </a:pPr>
            <a:r>
              <a:rPr lang="pt-BR" sz="1900" b="1" cap="small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Secretário de Políticas para Formação e Ações Estratégicas</a:t>
            </a:r>
          </a:p>
          <a:p>
            <a:pPr algn="ctr">
              <a:spcBef>
                <a:spcPts val="0"/>
              </a:spcBef>
            </a:pPr>
            <a:r>
              <a:rPr lang="pt-BR" sz="1600" b="1" cap="small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SEFAE/MCTIC</a:t>
            </a:r>
            <a:endParaRPr lang="pt-BR" sz="16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971" y="6300609"/>
            <a:ext cx="2634121" cy="58477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0857"/>
            <a:ext cx="2043574" cy="4900570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2017811" y="6239053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Audiência </a:t>
            </a:r>
            <a:r>
              <a:rPr lang="pt-BR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Pública no Senado </a:t>
            </a: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Federal 13/06/2019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  <a:p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Projeto </a:t>
            </a:r>
            <a:r>
              <a:rPr lang="pt-BR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de Lei do Senado nº 181/2016</a:t>
            </a:r>
            <a:endParaRPr lang="pt-BR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5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89756" y="20577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PROBLEMAS GERAIS OBSERVADOS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971" y="6300609"/>
            <a:ext cx="2634121" cy="584775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261764" y="1268760"/>
            <a:ext cx="8823360" cy="4369273"/>
          </a:xfr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sz="23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Orçamento Incoerente</a:t>
            </a:r>
          </a:p>
          <a:p>
            <a:pPr marL="342900" indent="-342900"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Perda </a:t>
            </a:r>
            <a:r>
              <a:rPr lang="pt-BR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Recursos Humanos</a:t>
            </a:r>
          </a:p>
          <a:p>
            <a:pPr marL="342900" indent="-342900"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</a:t>
            </a:r>
            <a:r>
              <a:rPr lang="pt-BR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Prestígio da C&amp;T</a:t>
            </a:r>
          </a:p>
          <a:p>
            <a:pPr marL="342900" indent="-342900"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Distância </a:t>
            </a:r>
            <a:r>
              <a:rPr lang="pt-BR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“Dia a Dia” dos Brasileiros</a:t>
            </a:r>
          </a:p>
          <a:p>
            <a:pPr marL="342900" indent="-342900"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Publicações x Inovações</a:t>
            </a:r>
            <a:endParaRPr lang="pt-BR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Pouca </a:t>
            </a:r>
            <a:r>
              <a:rPr lang="pt-BR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Coordenação com outras Organizações </a:t>
            </a:r>
          </a:p>
          <a:p>
            <a:pPr marL="342900" indent="-342900"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</a:t>
            </a:r>
            <a:r>
              <a:rPr lang="pt-BR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Propósito e Alinhamento (Políticas x Entregas)</a:t>
            </a:r>
          </a:p>
          <a:p>
            <a:pPr marL="342900" indent="-342900"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</a:t>
            </a:r>
            <a:r>
              <a:rPr lang="pt-BR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Critérios e Indicadores de Eficiência</a:t>
            </a:r>
          </a:p>
          <a:p>
            <a:pPr marL="342900" indent="-342900"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 </a:t>
            </a:r>
            <a:r>
              <a:rPr lang="pt-BR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Integrada</a:t>
            </a:r>
          </a:p>
          <a:p>
            <a:pPr marL="342900" indent="-342900"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Infraestrutura </a:t>
            </a:r>
            <a:r>
              <a:rPr lang="pt-BR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Pesquisa </a:t>
            </a:r>
          </a:p>
        </p:txBody>
      </p:sp>
    </p:spTree>
    <p:extLst>
      <p:ext uri="{BB962C8B-B14F-4D97-AF65-F5344CB8AC3E}">
        <p14:creationId xmlns:p14="http://schemas.microsoft.com/office/powerpoint/2010/main" val="102345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05780" y="181603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MCTIC – SÉRIE HISTÓRICA ORÇAMENTO 2013-2019</a:t>
            </a: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405780" y="1124744"/>
            <a:ext cx="10009112" cy="5328592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957648"/>
            <a:ext cx="9937104" cy="566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405780" y="1124744"/>
            <a:ext cx="10009112" cy="5328592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548680"/>
            <a:ext cx="10058400" cy="601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405780" y="1124744"/>
            <a:ext cx="10009112" cy="5328592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548680"/>
            <a:ext cx="10058400" cy="601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3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77788" y="5802649"/>
            <a:ext cx="1113497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 smtClean="0">
                <a:solidFill>
                  <a:srgbClr val="FFFF00"/>
                </a:solidFill>
              </a:rPr>
              <a:t>Fonte(s</a:t>
            </a:r>
            <a:r>
              <a:rPr lang="pt-BR" sz="1100" b="1" dirty="0">
                <a:solidFill>
                  <a:srgbClr val="FFFF00"/>
                </a:solidFill>
              </a:rPr>
              <a:t>)</a:t>
            </a:r>
            <a:r>
              <a:rPr lang="pt-BR" sz="1100" dirty="0">
                <a:solidFill>
                  <a:srgbClr val="FFFF00"/>
                </a:solidFill>
              </a:rPr>
              <a:t>: </a:t>
            </a:r>
            <a:r>
              <a:rPr lang="pt-BR" sz="1100" dirty="0" err="1">
                <a:solidFill>
                  <a:srgbClr val="FFFF00"/>
                </a:solidFill>
              </a:rPr>
              <a:t>Organisation</a:t>
            </a:r>
            <a:r>
              <a:rPr lang="pt-BR" sz="1100" dirty="0">
                <a:solidFill>
                  <a:srgbClr val="FFFF00"/>
                </a:solidFill>
              </a:rPr>
              <a:t> for </a:t>
            </a:r>
            <a:r>
              <a:rPr lang="pt-BR" sz="1100" dirty="0" err="1">
                <a:solidFill>
                  <a:srgbClr val="FFFF00"/>
                </a:solidFill>
              </a:rPr>
              <a:t>Economic</a:t>
            </a:r>
            <a:r>
              <a:rPr lang="pt-BR" sz="1100" dirty="0">
                <a:solidFill>
                  <a:srgbClr val="FFFF00"/>
                </a:solidFill>
              </a:rPr>
              <a:t> </a:t>
            </a:r>
            <a:r>
              <a:rPr lang="pt-BR" sz="1100" dirty="0" err="1">
                <a:solidFill>
                  <a:srgbClr val="FFFF00"/>
                </a:solidFill>
              </a:rPr>
              <a:t>Co-operation</a:t>
            </a:r>
            <a:r>
              <a:rPr lang="pt-BR" sz="1100" dirty="0">
                <a:solidFill>
                  <a:srgbClr val="FFFF00"/>
                </a:solidFill>
              </a:rPr>
              <a:t> </a:t>
            </a:r>
            <a:r>
              <a:rPr lang="pt-BR" sz="1100" dirty="0" err="1">
                <a:solidFill>
                  <a:srgbClr val="FFFF00"/>
                </a:solidFill>
              </a:rPr>
              <a:t>and</a:t>
            </a:r>
            <a:r>
              <a:rPr lang="pt-BR" sz="1100" dirty="0">
                <a:solidFill>
                  <a:srgbClr val="FFFF00"/>
                </a:solidFill>
              </a:rPr>
              <a:t> </a:t>
            </a:r>
            <a:r>
              <a:rPr lang="pt-BR" sz="1100" dirty="0" err="1">
                <a:solidFill>
                  <a:srgbClr val="FFFF00"/>
                </a:solidFill>
              </a:rPr>
              <a:t>Development</a:t>
            </a:r>
            <a:r>
              <a:rPr lang="pt-BR" sz="1100" dirty="0">
                <a:solidFill>
                  <a:srgbClr val="FFFF00"/>
                </a:solidFill>
              </a:rPr>
              <a:t> (OECD), </a:t>
            </a:r>
            <a:r>
              <a:rPr lang="pt-BR" sz="1100" dirty="0" err="1">
                <a:solidFill>
                  <a:srgbClr val="FFFF00"/>
                </a:solidFill>
              </a:rPr>
              <a:t>Main</a:t>
            </a:r>
            <a:r>
              <a:rPr lang="pt-BR" sz="1100" dirty="0">
                <a:solidFill>
                  <a:srgbClr val="FFFF00"/>
                </a:solidFill>
              </a:rPr>
              <a:t> Science </a:t>
            </a:r>
            <a:r>
              <a:rPr lang="pt-BR" sz="1100" dirty="0" err="1">
                <a:solidFill>
                  <a:srgbClr val="FFFF00"/>
                </a:solidFill>
              </a:rPr>
              <a:t>and</a:t>
            </a:r>
            <a:r>
              <a:rPr lang="pt-BR" sz="1100" dirty="0">
                <a:solidFill>
                  <a:srgbClr val="FFFF00"/>
                </a:solidFill>
              </a:rPr>
              <a:t> Technology </a:t>
            </a:r>
            <a:r>
              <a:rPr lang="pt-BR" sz="1100" dirty="0" err="1">
                <a:solidFill>
                  <a:srgbClr val="FFFF00"/>
                </a:solidFill>
              </a:rPr>
              <a:t>Indicators</a:t>
            </a:r>
            <a:r>
              <a:rPr lang="pt-BR" sz="1100" dirty="0">
                <a:solidFill>
                  <a:srgbClr val="FFFF00"/>
                </a:solidFill>
              </a:rPr>
              <a:t>, 2018/1; </a:t>
            </a:r>
            <a:r>
              <a:rPr lang="pt-BR" sz="1100" dirty="0" err="1">
                <a:solidFill>
                  <a:srgbClr val="FFFF00"/>
                </a:solidFill>
              </a:rPr>
              <a:t>India</a:t>
            </a:r>
            <a:r>
              <a:rPr lang="pt-BR" sz="1100" dirty="0">
                <a:solidFill>
                  <a:srgbClr val="FFFF00"/>
                </a:solidFill>
              </a:rPr>
              <a:t>: </a:t>
            </a:r>
            <a:r>
              <a:rPr lang="pt-BR" sz="1100" dirty="0" err="1">
                <a:solidFill>
                  <a:srgbClr val="FFFF00"/>
                </a:solidFill>
              </a:rPr>
              <a:t>Research</a:t>
            </a:r>
            <a:r>
              <a:rPr lang="pt-BR" sz="1100" dirty="0">
                <a:solidFill>
                  <a:srgbClr val="FFFF00"/>
                </a:solidFill>
              </a:rPr>
              <a:t> </a:t>
            </a:r>
            <a:r>
              <a:rPr lang="pt-BR" sz="1100" dirty="0" err="1">
                <a:solidFill>
                  <a:srgbClr val="FFFF00"/>
                </a:solidFill>
              </a:rPr>
              <a:t>and</a:t>
            </a:r>
            <a:r>
              <a:rPr lang="pt-BR" sz="1100" dirty="0">
                <a:solidFill>
                  <a:srgbClr val="FFFF00"/>
                </a:solidFill>
              </a:rPr>
              <a:t> </a:t>
            </a:r>
            <a:r>
              <a:rPr lang="pt-BR" sz="1100" dirty="0" err="1">
                <a:solidFill>
                  <a:srgbClr val="FFFF00"/>
                </a:solidFill>
              </a:rPr>
              <a:t>Development</a:t>
            </a:r>
            <a:r>
              <a:rPr lang="pt-BR" sz="1100" dirty="0">
                <a:solidFill>
                  <a:srgbClr val="FFFF00"/>
                </a:solidFill>
              </a:rPr>
              <a:t> </a:t>
            </a:r>
            <a:r>
              <a:rPr lang="pt-BR" sz="1100" dirty="0" err="1">
                <a:solidFill>
                  <a:srgbClr val="FFFF00"/>
                </a:solidFill>
              </a:rPr>
              <a:t>Statistics</a:t>
            </a:r>
            <a:r>
              <a:rPr lang="pt-BR" sz="1100" dirty="0">
                <a:solidFill>
                  <a:srgbClr val="FFFF00"/>
                </a:solidFill>
              </a:rPr>
              <a:t> 2017-18 e Brasil: Coordenação de Indicadores e Informação (COIND) - CGGI/DGE/SEXEC - Ministério da Ciência, Tecnologia, Inovações e Comunicações (MCTIC) </a:t>
            </a:r>
            <a:br>
              <a:rPr lang="pt-BR" sz="1100" dirty="0">
                <a:solidFill>
                  <a:srgbClr val="FFFF00"/>
                </a:solidFill>
              </a:rPr>
            </a:br>
            <a:r>
              <a:rPr lang="pt-BR" sz="1100" b="1" dirty="0">
                <a:solidFill>
                  <a:srgbClr val="FFFF00"/>
                </a:solidFill>
              </a:rPr>
              <a:t>Elaboração</a:t>
            </a:r>
            <a:r>
              <a:rPr lang="pt-BR" sz="1100" dirty="0">
                <a:solidFill>
                  <a:srgbClr val="FFFF00"/>
                </a:solidFill>
              </a:rPr>
              <a:t>: Coordenação de Indicadores e Informação (COIND) - CGGI/DGE/SEXEC - Ministério da Ciência, Tecnologia, Inovações e Comunicações (MCTIC) </a:t>
            </a:r>
            <a:br>
              <a:rPr lang="pt-BR" sz="1100" dirty="0">
                <a:solidFill>
                  <a:srgbClr val="FFFF00"/>
                </a:solidFill>
              </a:rPr>
            </a:br>
            <a:r>
              <a:rPr lang="pt-BR" sz="1100" b="1" dirty="0">
                <a:solidFill>
                  <a:srgbClr val="FFFF00"/>
                </a:solidFill>
              </a:rPr>
              <a:t>Atualizada em:</a:t>
            </a:r>
            <a:r>
              <a:rPr lang="pt-BR" sz="1100" dirty="0">
                <a:solidFill>
                  <a:srgbClr val="FFFF00"/>
                </a:solidFill>
              </a:rPr>
              <a:t> 17/10/2018</a:t>
            </a:r>
          </a:p>
        </p:txBody>
      </p:sp>
      <p:sp>
        <p:nvSpPr>
          <p:cNvPr id="7" name="Retângulo 6"/>
          <p:cNvSpPr/>
          <p:nvPr/>
        </p:nvSpPr>
        <p:spPr>
          <a:xfrm>
            <a:off x="189756" y="87829"/>
            <a:ext cx="10153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Dispêndios nacionais em pesquisa e desenvolvimento (P&amp;D) em relação ao produto interno bruto (PIB) de países selecionados, 2000-2016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337" y="1261839"/>
            <a:ext cx="729615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4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89756" y="188640"/>
            <a:ext cx="1008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PRIORIDADES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971" y="6300609"/>
            <a:ext cx="2634121" cy="584775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261764" y="1124744"/>
            <a:ext cx="11449272" cy="5257850"/>
          </a:xfr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342900" indent="-342900">
              <a:buClr>
                <a:schemeClr val="accent3"/>
              </a:buClr>
              <a:buSzPct val="100000"/>
              <a:buFont typeface="+mj-lt"/>
              <a:buAutoNum type="arabicPeriod"/>
            </a:pPr>
            <a:r>
              <a:rPr lang="pt-BR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Reorganizar </a:t>
            </a:r>
            <a:r>
              <a:rPr lang="pt-BR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estrutura e as atividades integradas de todos os componentes do sistema de CT&amp;I do Brasil</a:t>
            </a:r>
          </a:p>
          <a:p>
            <a:pPr marL="342900" indent="-342900">
              <a:buClr>
                <a:schemeClr val="accent3"/>
              </a:buClr>
              <a:buSzPct val="100000"/>
              <a:buFont typeface="+mj-lt"/>
              <a:buAutoNum type="arabicPeriod"/>
            </a:pPr>
            <a:r>
              <a:rPr lang="pt-BR" sz="18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Reestruturar</a:t>
            </a:r>
            <a:r>
              <a:rPr lang="pt-BR" sz="18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recuperar e otimizar o sistema de financiamento, o nível de orçamento e os recursos humanos</a:t>
            </a:r>
          </a:p>
          <a:p>
            <a:pPr marL="342900" indent="-342900">
              <a:buClr>
                <a:schemeClr val="accent3"/>
              </a:buClr>
              <a:buSzPct val="100000"/>
              <a:buFont typeface="+mj-lt"/>
              <a:buAutoNum type="arabicPeriod"/>
            </a:pPr>
            <a:r>
              <a:rPr lang="pt-BR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Atualizar </a:t>
            </a:r>
            <a:r>
              <a:rPr lang="pt-BR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otimizar a regulamentação do setor</a:t>
            </a:r>
          </a:p>
          <a:p>
            <a:pPr marL="342900" indent="-342900">
              <a:buClr>
                <a:schemeClr val="accent3"/>
              </a:buClr>
              <a:buSzPct val="100000"/>
              <a:buFont typeface="+mj-lt"/>
              <a:buAutoNum type="arabicPeriod"/>
            </a:pPr>
            <a:r>
              <a:rPr lang="pt-BR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Contribuir </a:t>
            </a:r>
            <a:r>
              <a:rPr lang="pt-BR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 Soberania Nacional</a:t>
            </a:r>
          </a:p>
          <a:p>
            <a:pPr marL="342900" indent="-342900">
              <a:buClr>
                <a:schemeClr val="accent3"/>
              </a:buClr>
              <a:buSzPct val="100000"/>
              <a:buFont typeface="+mj-lt"/>
              <a:buAutoNum type="arabicPeriod"/>
            </a:pPr>
            <a:r>
              <a:rPr lang="pt-BR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</a:t>
            </a:r>
            <a:r>
              <a:rPr lang="pt-BR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condições e o prestígio da pesquisa no Brasil</a:t>
            </a:r>
          </a:p>
          <a:p>
            <a:pPr marL="342900" indent="-342900">
              <a:buClr>
                <a:schemeClr val="accent3"/>
              </a:buClr>
              <a:buSzPct val="100000"/>
              <a:buFont typeface="+mj-lt"/>
              <a:buAutoNum type="arabicPeriod"/>
            </a:pPr>
            <a:r>
              <a:rPr lang="pt-BR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</a:t>
            </a:r>
            <a:r>
              <a:rPr lang="pt-BR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telefonia móvel e universalizar o acesso à banda larga no País</a:t>
            </a:r>
          </a:p>
          <a:p>
            <a:pPr marL="342900" indent="-342900">
              <a:buClr>
                <a:schemeClr val="accent3"/>
              </a:buClr>
              <a:buSzPct val="100000"/>
              <a:buFont typeface="+mj-lt"/>
              <a:buAutoNum type="arabicPeriod"/>
            </a:pPr>
            <a:r>
              <a:rPr lang="pt-BR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Preparar </a:t>
            </a:r>
            <a:r>
              <a:rPr lang="pt-BR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infraestrutura do País para 5G e </a:t>
            </a:r>
            <a:r>
              <a:rPr lang="pt-BR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endParaRPr lang="pt-BR" sz="1600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3"/>
              </a:buClr>
              <a:buSzPct val="100000"/>
              <a:buFont typeface="+mj-lt"/>
              <a:buAutoNum type="arabicPeriod"/>
            </a:pPr>
            <a:r>
              <a:rPr lang="pt-BR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Contribuir </a:t>
            </a:r>
            <a:r>
              <a:rPr lang="pt-BR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 Qualidade de Vida dos Brasileiros</a:t>
            </a:r>
          </a:p>
          <a:p>
            <a:pPr marL="342900" indent="-342900">
              <a:buClr>
                <a:schemeClr val="accent3"/>
              </a:buClr>
              <a:buSzPct val="100000"/>
              <a:buFont typeface="+mj-lt"/>
              <a:buAutoNum type="arabicPeriod"/>
            </a:pPr>
            <a:r>
              <a:rPr lang="pt-BR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Contribuir </a:t>
            </a:r>
            <a:r>
              <a:rPr lang="pt-BR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o incremento da riqueza do País por meio de rede estruturada de Inovações</a:t>
            </a:r>
          </a:p>
          <a:p>
            <a:pPr marL="342900" indent="-342900">
              <a:buClr>
                <a:schemeClr val="accent3"/>
              </a:buClr>
              <a:buSzPct val="100000"/>
              <a:buFont typeface="+mj-lt"/>
              <a:buAutoNum type="arabicPeriod"/>
            </a:pPr>
            <a:r>
              <a:rPr lang="pt-BR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Contribuir </a:t>
            </a:r>
            <a:r>
              <a:rPr lang="pt-BR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 melhoria do ambiente de negócios no Brasil</a:t>
            </a:r>
          </a:p>
          <a:p>
            <a:pPr marL="342900" indent="-342900">
              <a:buClr>
                <a:schemeClr val="accent3"/>
              </a:buClr>
              <a:buSzPct val="100000"/>
              <a:buFont typeface="+mj-lt"/>
              <a:buAutoNum type="arabicPeriod"/>
            </a:pPr>
            <a:r>
              <a:rPr lang="pt-BR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Contribuir </a:t>
            </a:r>
            <a:r>
              <a:rPr lang="pt-BR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o Desenvolvimento Sustentável</a:t>
            </a:r>
          </a:p>
          <a:p>
            <a:pPr marL="342900" indent="-342900">
              <a:buClr>
                <a:schemeClr val="accent3"/>
              </a:buClr>
              <a:buSzPct val="100000"/>
              <a:buFont typeface="+mj-lt"/>
              <a:buAutoNum type="arabicPeriod"/>
            </a:pPr>
            <a:r>
              <a:rPr lang="pt-BR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Projetar </a:t>
            </a:r>
            <a:r>
              <a:rPr lang="pt-BR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positivamente a imagem do Brasil no exterior e estabelecer cooperações benéficas para o </a:t>
            </a:r>
            <a:r>
              <a:rPr lang="pt-BR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</a:t>
            </a:r>
            <a:endParaRPr lang="pt-BR" sz="1600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21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89756" y="188640"/>
            <a:ext cx="10081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PRIORIDADE: Reestruturar, recuperar e otimizar o sistema de financiamento, o nível de orçamento e os recursos humanos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971" y="6300609"/>
            <a:ext cx="2634121" cy="58477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89756" y="1556792"/>
            <a:ext cx="11161240" cy="431400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342900" indent="-342900" defTabSz="457063">
              <a:spcBef>
                <a:spcPts val="1000"/>
              </a:spcBef>
              <a:buClr>
                <a:schemeClr val="accent3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600" b="1" cap="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Criar departamento específico para buscar soluções de fundos</a:t>
            </a:r>
          </a:p>
          <a:p>
            <a:pPr marL="342900" indent="-342900" defTabSz="457063">
              <a:spcBef>
                <a:spcPts val="1000"/>
              </a:spcBef>
              <a:buClr>
                <a:schemeClr val="accent3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600" b="1" cap="all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Coordenar </a:t>
            </a:r>
            <a:r>
              <a:rPr lang="pt-BR" sz="1600" b="1" cap="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 ME para </a:t>
            </a:r>
            <a:r>
              <a:rPr lang="pt-BR" sz="1600" b="1" cap="all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Descontingenciar</a:t>
            </a:r>
            <a:r>
              <a:rPr lang="pt-BR" sz="1600" b="1" cap="all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parcialmente </a:t>
            </a:r>
            <a:r>
              <a:rPr lang="pt-BR" sz="1600" b="1" cap="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 FNDCT. Restrição: Teto</a:t>
            </a:r>
          </a:p>
          <a:p>
            <a:pPr marL="342900" indent="-342900" defTabSz="457063">
              <a:spcBef>
                <a:spcPts val="1000"/>
              </a:spcBef>
              <a:buClr>
                <a:schemeClr val="accent3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600" b="1" cap="all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Mostrar </a:t>
            </a:r>
            <a:r>
              <a:rPr lang="pt-BR" sz="1600" b="1" cap="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importância da CT&amp;I para a qualidade de vida dos brasileiros, melhorar a comunicação do MCTIC</a:t>
            </a:r>
          </a:p>
          <a:p>
            <a:pPr marL="342900" indent="-342900" defTabSz="457063">
              <a:spcBef>
                <a:spcPts val="1000"/>
              </a:spcBef>
              <a:buClr>
                <a:schemeClr val="accent3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600" b="1" cap="all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Trabalhar </a:t>
            </a:r>
            <a:r>
              <a:rPr lang="pt-BR" sz="1600" b="1" cap="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 coordenação com a Comunidade Científica, o setor privado, Estados e Municípios</a:t>
            </a:r>
          </a:p>
          <a:p>
            <a:pPr marL="342900" indent="-342900" defTabSz="457063">
              <a:spcBef>
                <a:spcPts val="1000"/>
              </a:spcBef>
              <a:buClr>
                <a:schemeClr val="accent3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600" b="1" cap="all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Trabalhar </a:t>
            </a:r>
            <a:r>
              <a:rPr lang="pt-BR" sz="1600" b="1" cap="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como ferramenta de outros ministérios em projetos específicos, usando recursos de outros ministérios</a:t>
            </a:r>
          </a:p>
          <a:p>
            <a:pPr marL="342900" indent="-342900" defTabSz="457063">
              <a:spcBef>
                <a:spcPts val="1000"/>
              </a:spcBef>
              <a:buClr>
                <a:schemeClr val="accent3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b="1" u="sng" cap="all" dirty="0" smtClean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Buscar </a:t>
            </a:r>
            <a:r>
              <a:rPr lang="pt-BR" b="1" u="sng" cap="all" dirty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apoio no Congresso Nacional para aprovação de leis específicas, emendas e orçamento 2020</a:t>
            </a:r>
          </a:p>
          <a:p>
            <a:pPr marL="342900" indent="-342900" defTabSz="457063">
              <a:spcBef>
                <a:spcPts val="1000"/>
              </a:spcBef>
              <a:buClr>
                <a:schemeClr val="accent3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600" b="1" cap="all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Buscar </a:t>
            </a:r>
            <a:r>
              <a:rPr lang="pt-BR" sz="1600" b="1" cap="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Fundos Internacionais</a:t>
            </a:r>
          </a:p>
          <a:p>
            <a:pPr marL="342900" indent="-342900" defTabSz="457063">
              <a:spcBef>
                <a:spcPts val="1000"/>
              </a:spcBef>
              <a:buClr>
                <a:schemeClr val="accent3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600" b="1" cap="all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 </a:t>
            </a:r>
            <a:r>
              <a:rPr lang="pt-BR" sz="1600" b="1" cap="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comunicações, utilizar recursos específicos (FUST, FUNTTEL e FISTEL) e financiamento </a:t>
            </a:r>
            <a:r>
              <a:rPr lang="pt-BR" sz="1600" b="1" cap="all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privado </a:t>
            </a:r>
            <a:r>
              <a:rPr lang="pt-BR" sz="1600" b="1" cap="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 infraestrutura.</a:t>
            </a:r>
          </a:p>
        </p:txBody>
      </p:sp>
    </p:spTree>
    <p:extLst>
      <p:ext uri="{BB962C8B-B14F-4D97-AF65-F5344CB8AC3E}">
        <p14:creationId xmlns:p14="http://schemas.microsoft.com/office/powerpoint/2010/main" val="683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33772" y="116632"/>
            <a:ext cx="1008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MCTIC E SUA INFRAESTRUTURA DE PESQUISA</a:t>
            </a: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405780" y="1124744"/>
            <a:ext cx="10009112" cy="5328592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746636"/>
            <a:ext cx="10153128" cy="577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5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Í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ema do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0C67BEE-D13F-4BD2-98A5-34D8A0977F68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4873beb7-5857-4685-be1f-d57550cc96c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8024</TotalTime>
  <Words>869</Words>
  <Application>Microsoft Office PowerPoint</Application>
  <PresentationFormat>Personalizar</PresentationFormat>
  <Paragraphs>94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2" baseType="lpstr">
      <vt:lpstr>Arial</vt:lpstr>
      <vt:lpstr>Arial</vt:lpstr>
      <vt:lpstr>Calibri</vt:lpstr>
      <vt:lpstr>Century Gothic</vt:lpstr>
      <vt:lpstr>Tahoma</vt:lpstr>
      <vt:lpstr>Times New Roman</vt:lpstr>
      <vt:lpstr>Wingdings</vt:lpstr>
      <vt:lpstr>Wingdings 3</vt:lpstr>
      <vt:lpstr>Íon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Programa INCT Editais MCTIC/CNPq 2010 e 2014</vt:lpstr>
      <vt:lpstr>Apresentação do PowerPoint</vt:lpstr>
      <vt:lpstr>Apresentação do PowerPoint</vt:lpstr>
      <vt:lpstr>OBRIGADO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Ciência na Escola</dc:title>
  <dc:creator>Fabio Larotonda</dc:creator>
  <cp:lastModifiedBy>Leomar Diniz</cp:lastModifiedBy>
  <cp:revision>239</cp:revision>
  <cp:lastPrinted>2019-02-15T13:26:00Z</cp:lastPrinted>
  <dcterms:created xsi:type="dcterms:W3CDTF">2019-02-12T18:05:10Z</dcterms:created>
  <dcterms:modified xsi:type="dcterms:W3CDTF">2019-06-13T11:52:32Z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