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58" r:id="rId3"/>
    <p:sldId id="260" r:id="rId4"/>
    <p:sldId id="267" r:id="rId5"/>
    <p:sldId id="262" r:id="rId6"/>
    <p:sldId id="261" r:id="rId7"/>
    <p:sldId id="263" r:id="rId8"/>
    <p:sldId id="264" r:id="rId9"/>
    <p:sldId id="266" r:id="rId1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D1A"/>
    <a:srgbClr val="007D40"/>
    <a:srgbClr val="B8C200"/>
    <a:srgbClr val="EB6E08"/>
    <a:srgbClr val="00558F"/>
    <a:srgbClr val="00A7A7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EFBA4-BC71-43A2-999A-AD5ACFA1565C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3E2C7-4391-452A-870C-645B2B12906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576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A72CE1-FED0-4A2E-B1B5-EC7B9899BE30}" type="slidenum">
              <a:rPr lang="pt-BR" altLang="pt-BR" smtClean="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</a:rPr>
              <a:pPr>
                <a:spcBef>
                  <a:spcPct val="0"/>
                </a:spcBef>
              </a:pPr>
              <a:t>4</a:t>
            </a:fld>
            <a:endParaRPr lang="pt-BR" altLang="pt-BR" smtClean="0">
              <a:solidFill>
                <a:srgbClr val="000000"/>
              </a:solidFill>
              <a:latin typeface="Gill Sans" pitchFamily="2" charset="0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0301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19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18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50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4599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2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46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086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60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26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720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197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35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DCCA5-D843-4604-903F-C61164CD9FFF}" type="datetimeFigureOut">
              <a:rPr lang="pt-BR" smtClean="0"/>
              <a:pPr/>
              <a:t>08/11/2017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477E9-4487-426E-8C08-5FC0EF24B2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332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rtes2-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95535" y="706190"/>
            <a:ext cx="5785023" cy="783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D4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Petrobras</a:t>
            </a:r>
            <a:br>
              <a:rPr kumimoji="0" lang="pt-B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D4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pt-B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CD1A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— 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ECD1A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95536" y="1628800"/>
            <a:ext cx="396044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D4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Presença no Rio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D4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Grande do Norte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FDD32C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MAGE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5"/>
          <p:cNvSpPr>
            <a:spLocks/>
          </p:cNvSpPr>
          <p:nvPr/>
        </p:nvSpPr>
        <p:spPr bwMode="auto">
          <a:xfrm>
            <a:off x="655979" y="403210"/>
            <a:ext cx="5456494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r>
              <a:rPr lang="pt-BR" altLang="pt-BR" sz="2800" b="1" dirty="0" smtClean="0">
                <a:solidFill>
                  <a:schemeClr val="bg1"/>
                </a:solidFill>
                <a:latin typeface="Trebuchet MS" pitchFamily="34" charset="0"/>
                <a:sym typeface="Petrobras Sans Bold" charset="0"/>
              </a:rPr>
              <a:t>PRESENÇA DA PETROBRAS NO </a:t>
            </a:r>
          </a:p>
          <a:p>
            <a:r>
              <a:rPr lang="pt-BR" altLang="pt-BR" sz="2800" b="1" dirty="0" smtClean="0">
                <a:solidFill>
                  <a:schemeClr val="bg1"/>
                </a:solidFill>
                <a:latin typeface="Trebuchet MS" pitchFamily="34" charset="0"/>
                <a:sym typeface="Petrobras Sans Bold" charset="0"/>
              </a:rPr>
              <a:t>RIO GRANDE DO NORTE E CEARÁ</a:t>
            </a:r>
          </a:p>
          <a:p>
            <a:r>
              <a:rPr lang="en-US" altLang="pt-BR" sz="2800" b="1" dirty="0" smtClean="0">
                <a:solidFill>
                  <a:srgbClr val="FDC82F"/>
                </a:solidFill>
                <a:latin typeface="Trebuchet MS" pitchFamily="34" charset="0"/>
                <a:sym typeface="Petrobras Sans Bold" charset="0"/>
              </a:rPr>
              <a:t>—</a:t>
            </a:r>
            <a:endParaRPr lang="en-US" altLang="pt-BR" sz="2800" b="1" dirty="0">
              <a:solidFill>
                <a:srgbClr val="FDC82F"/>
              </a:solidFill>
              <a:latin typeface="Trebuchet MS" pitchFamily="34" charset="0"/>
              <a:sym typeface="Petrobras Sans Bold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5796136" y="4725144"/>
            <a:ext cx="1224136" cy="1224136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Imagem 4" descr="artes2-40-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611560" y="403210"/>
            <a:ext cx="214655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pt-BR" sz="2800" b="1" dirty="0" smtClean="0">
                <a:solidFill>
                  <a:srgbClr val="008542"/>
                </a:solidFill>
                <a:latin typeface="Trebuchet MS" pitchFamily="34" charset="0"/>
                <a:sym typeface="Petrobras Sans Bold" charset="0"/>
              </a:rPr>
              <a:t>VISTA AÉREA</a:t>
            </a:r>
            <a:endParaRPr lang="en-US" altLang="pt-BR" sz="2800" b="1" dirty="0" smtClean="0">
              <a:solidFill>
                <a:schemeClr val="tx1"/>
              </a:solidFill>
              <a:latin typeface="Trebuchet MS" pitchFamily="34" charset="0"/>
              <a:sym typeface="Arial" pitchFamily="34" charset="0"/>
            </a:endParaRPr>
          </a:p>
          <a:p>
            <a:pPr eaLnBrk="1" hangingPunct="1"/>
            <a:r>
              <a:rPr lang="en-US" altLang="pt-BR" sz="2800" b="1" dirty="0" smtClean="0">
                <a:solidFill>
                  <a:srgbClr val="FDC82F"/>
                </a:solidFill>
                <a:latin typeface="Trebuchet MS" pitchFamily="34" charset="0"/>
                <a:sym typeface="Petrobras Sans Bold" charset="0"/>
              </a:rPr>
              <a:t>—</a:t>
            </a:r>
            <a:endParaRPr lang="en-US" altLang="pt-BR" sz="2800" b="1" dirty="0">
              <a:solidFill>
                <a:srgbClr val="FDC82F"/>
              </a:solidFill>
              <a:latin typeface="Trebuchet MS" pitchFamily="34" charset="0"/>
              <a:sym typeface="Petrobras Sans Bold" charset="0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251520" y="1412776"/>
            <a:ext cx="6768753" cy="2410046"/>
            <a:chOff x="251520" y="1412776"/>
            <a:chExt cx="6768753" cy="2410046"/>
          </a:xfrm>
        </p:grpSpPr>
        <p:cxnSp>
          <p:nvCxnSpPr>
            <p:cNvPr id="7" name="Conector de seta reta 6"/>
            <p:cNvCxnSpPr/>
            <p:nvPr/>
          </p:nvCxnSpPr>
          <p:spPr>
            <a:xfrm>
              <a:off x="7020272" y="3284984"/>
              <a:ext cx="1" cy="537838"/>
            </a:xfrm>
            <a:prstGeom prst="straightConnector1">
              <a:avLst/>
            </a:prstGeom>
            <a:ln w="76200">
              <a:solidFill>
                <a:srgbClr val="00B2A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251520" y="1412776"/>
              <a:ext cx="2695994" cy="307777"/>
            </a:xfrm>
            <a:prstGeom prst="rect">
              <a:avLst/>
            </a:prstGeom>
            <a:solidFill>
              <a:srgbClr val="00A7A7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1400" dirty="0" smtClean="0">
                  <a:solidFill>
                    <a:schemeClr val="bg1"/>
                  </a:solidFill>
                  <a:latin typeface="Trebuchet MS" pitchFamily="34" charset="0"/>
                </a:rPr>
                <a:t>CENTRO DE DEFESA AMBIENTAL </a:t>
              </a:r>
              <a:endParaRPr lang="pt-BR" sz="1400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2915816" y="1412776"/>
            <a:ext cx="7128792" cy="4752529"/>
            <a:chOff x="2915816" y="1412776"/>
            <a:chExt cx="7128792" cy="4752529"/>
          </a:xfrm>
        </p:grpSpPr>
        <p:sp>
          <p:nvSpPr>
            <p:cNvPr id="9" name="CaixaDeTexto 8"/>
            <p:cNvSpPr txBox="1"/>
            <p:nvPr/>
          </p:nvSpPr>
          <p:spPr>
            <a:xfrm>
              <a:off x="2915816" y="1412776"/>
              <a:ext cx="1512168" cy="307777"/>
            </a:xfrm>
            <a:prstGeom prst="rect">
              <a:avLst/>
            </a:prstGeom>
            <a:solidFill>
              <a:srgbClr val="FECD1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400" dirty="0" smtClean="0">
                  <a:latin typeface="Trebuchet MS" pitchFamily="34" charset="0"/>
                </a:rPr>
                <a:t>DISTRIBUIDORAS</a:t>
              </a:r>
              <a:endParaRPr lang="pt-BR" sz="1400" dirty="0">
                <a:latin typeface="Trebuchet MS" pitchFamily="34" charset="0"/>
              </a:endParaRPr>
            </a:p>
          </p:txBody>
        </p:sp>
        <p:sp>
          <p:nvSpPr>
            <p:cNvPr id="11" name="Elipse 10"/>
            <p:cNvSpPr/>
            <p:nvPr/>
          </p:nvSpPr>
          <p:spPr>
            <a:xfrm>
              <a:off x="8277428" y="4312235"/>
              <a:ext cx="1767180" cy="1853070"/>
            </a:xfrm>
            <a:prstGeom prst="ellipse">
              <a:avLst/>
            </a:prstGeom>
            <a:noFill/>
            <a:ln w="57150">
              <a:solidFill>
                <a:srgbClr val="FECD1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4427984" y="1412775"/>
            <a:ext cx="4104457" cy="2914103"/>
            <a:chOff x="4427984" y="1412775"/>
            <a:chExt cx="4104457" cy="2914103"/>
          </a:xfrm>
        </p:grpSpPr>
        <p:sp>
          <p:nvSpPr>
            <p:cNvPr id="13" name="CaixaDeTexto 12"/>
            <p:cNvSpPr txBox="1"/>
            <p:nvPr/>
          </p:nvSpPr>
          <p:spPr>
            <a:xfrm>
              <a:off x="4427984" y="1412775"/>
              <a:ext cx="2376264" cy="307777"/>
            </a:xfrm>
            <a:prstGeom prst="rect">
              <a:avLst/>
            </a:prstGeom>
            <a:solidFill>
              <a:srgbClr val="007D4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400" dirty="0" smtClean="0">
                  <a:solidFill>
                    <a:schemeClr val="bg1"/>
                  </a:solidFill>
                  <a:latin typeface="Trebuchet MS" pitchFamily="34" charset="0"/>
                </a:rPr>
                <a:t>PETROBRAS DISTRIBUIDORA</a:t>
              </a:r>
              <a:endParaRPr lang="pt-BR" sz="1400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cxnSp>
          <p:nvCxnSpPr>
            <p:cNvPr id="15" name="Conector de seta reta 14"/>
            <p:cNvCxnSpPr/>
            <p:nvPr/>
          </p:nvCxnSpPr>
          <p:spPr>
            <a:xfrm>
              <a:off x="8532440" y="3789040"/>
              <a:ext cx="1" cy="537838"/>
            </a:xfrm>
            <a:prstGeom prst="straightConnector1">
              <a:avLst/>
            </a:prstGeom>
            <a:ln w="76200">
              <a:solidFill>
                <a:srgbClr val="007D4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ixaDeTexto 15"/>
          <p:cNvSpPr txBox="1"/>
          <p:nvPr/>
        </p:nvSpPr>
        <p:spPr>
          <a:xfrm>
            <a:off x="251520" y="1772816"/>
            <a:ext cx="1296144" cy="307777"/>
          </a:xfrm>
          <a:prstGeom prst="rect">
            <a:avLst/>
          </a:prstGeom>
          <a:solidFill>
            <a:srgbClr val="00558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Trebuchet MS" pitchFamily="34" charset="0"/>
              </a:rPr>
              <a:t>TRANSPETRO</a:t>
            </a:r>
            <a:endParaRPr lang="pt-BR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>
            <a:off x="3131840" y="3573016"/>
            <a:ext cx="1" cy="537838"/>
          </a:xfrm>
          <a:prstGeom prst="straightConnector1">
            <a:avLst/>
          </a:prstGeom>
          <a:ln w="76200">
            <a:solidFill>
              <a:srgbClr val="00558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o 29"/>
          <p:cNvGrpSpPr/>
          <p:nvPr/>
        </p:nvGrpSpPr>
        <p:grpSpPr>
          <a:xfrm>
            <a:off x="1521709" y="1772816"/>
            <a:ext cx="6146636" cy="3524148"/>
            <a:chOff x="1521709" y="1772816"/>
            <a:chExt cx="6146636" cy="3524148"/>
          </a:xfrm>
        </p:grpSpPr>
        <p:sp>
          <p:nvSpPr>
            <p:cNvPr id="21" name="CaixaDeTexto 20"/>
            <p:cNvSpPr txBox="1"/>
            <p:nvPr/>
          </p:nvSpPr>
          <p:spPr>
            <a:xfrm>
              <a:off x="1547664" y="1772816"/>
              <a:ext cx="648072" cy="307777"/>
            </a:xfrm>
            <a:prstGeom prst="rect">
              <a:avLst/>
            </a:prstGeom>
            <a:solidFill>
              <a:srgbClr val="EB6E0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400" dirty="0" smtClean="0">
                  <a:solidFill>
                    <a:schemeClr val="bg1"/>
                  </a:solidFill>
                  <a:latin typeface="Trebuchet MS" pitchFamily="34" charset="0"/>
                </a:rPr>
                <a:t>UTPF</a:t>
              </a:r>
              <a:endParaRPr lang="pt-BR" sz="1400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grpSp>
          <p:nvGrpSpPr>
            <p:cNvPr id="29" name="Grupo 28"/>
            <p:cNvGrpSpPr/>
            <p:nvPr/>
          </p:nvGrpSpPr>
          <p:grpSpPr>
            <a:xfrm>
              <a:off x="1521709" y="3742182"/>
              <a:ext cx="6146636" cy="1554782"/>
              <a:chOff x="1521709" y="3742182"/>
              <a:chExt cx="6146636" cy="1554782"/>
            </a:xfrm>
          </p:grpSpPr>
          <p:cxnSp>
            <p:nvCxnSpPr>
              <p:cNvPr id="22" name="Conector de seta reta 21"/>
              <p:cNvCxnSpPr/>
              <p:nvPr/>
            </p:nvCxnSpPr>
            <p:spPr>
              <a:xfrm>
                <a:off x="6263379" y="4043187"/>
                <a:ext cx="1" cy="537838"/>
              </a:xfrm>
              <a:prstGeom prst="straightConnector1">
                <a:avLst/>
              </a:prstGeom>
              <a:ln w="76200">
                <a:solidFill>
                  <a:srgbClr val="FF7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de seta reta 22"/>
              <p:cNvCxnSpPr/>
              <p:nvPr/>
            </p:nvCxnSpPr>
            <p:spPr>
              <a:xfrm>
                <a:off x="2051720" y="3742182"/>
                <a:ext cx="1" cy="537838"/>
              </a:xfrm>
              <a:prstGeom prst="straightConnector1">
                <a:avLst/>
              </a:prstGeom>
              <a:ln w="76200">
                <a:solidFill>
                  <a:srgbClr val="FF7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de seta reta 23"/>
              <p:cNvCxnSpPr/>
              <p:nvPr/>
            </p:nvCxnSpPr>
            <p:spPr>
              <a:xfrm>
                <a:off x="1521709" y="4700490"/>
                <a:ext cx="1" cy="537838"/>
              </a:xfrm>
              <a:prstGeom prst="straightConnector1">
                <a:avLst/>
              </a:prstGeom>
              <a:ln w="76200">
                <a:solidFill>
                  <a:srgbClr val="FF7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de seta reta 24"/>
              <p:cNvCxnSpPr/>
              <p:nvPr/>
            </p:nvCxnSpPr>
            <p:spPr>
              <a:xfrm>
                <a:off x="4716016" y="4196434"/>
                <a:ext cx="1" cy="537838"/>
              </a:xfrm>
              <a:prstGeom prst="straightConnector1">
                <a:avLst/>
              </a:prstGeom>
              <a:ln w="76200">
                <a:solidFill>
                  <a:srgbClr val="FF7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de seta reta 25"/>
              <p:cNvCxnSpPr/>
              <p:nvPr/>
            </p:nvCxnSpPr>
            <p:spPr>
              <a:xfrm>
                <a:off x="7668344" y="4577008"/>
                <a:ext cx="1" cy="537838"/>
              </a:xfrm>
              <a:prstGeom prst="straightConnector1">
                <a:avLst/>
              </a:prstGeom>
              <a:ln w="76200">
                <a:solidFill>
                  <a:srgbClr val="FF7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de seta reta 26"/>
              <p:cNvCxnSpPr/>
              <p:nvPr/>
            </p:nvCxnSpPr>
            <p:spPr>
              <a:xfrm>
                <a:off x="5725883" y="4547243"/>
                <a:ext cx="1" cy="537838"/>
              </a:xfrm>
              <a:prstGeom prst="straightConnector1">
                <a:avLst/>
              </a:prstGeom>
              <a:ln w="76200">
                <a:solidFill>
                  <a:srgbClr val="FF7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de seta reta 27"/>
              <p:cNvCxnSpPr/>
              <p:nvPr/>
            </p:nvCxnSpPr>
            <p:spPr>
              <a:xfrm>
                <a:off x="6876256" y="4759126"/>
                <a:ext cx="1" cy="537838"/>
              </a:xfrm>
              <a:prstGeom prst="straightConnector1">
                <a:avLst/>
              </a:prstGeom>
              <a:ln w="76200">
                <a:solidFill>
                  <a:srgbClr val="FF7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upo 36"/>
          <p:cNvGrpSpPr/>
          <p:nvPr/>
        </p:nvGrpSpPr>
        <p:grpSpPr>
          <a:xfrm>
            <a:off x="2195736" y="1772816"/>
            <a:ext cx="4875644" cy="3481560"/>
            <a:chOff x="2195736" y="1772816"/>
            <a:chExt cx="4875644" cy="3481560"/>
          </a:xfrm>
        </p:grpSpPr>
        <p:grpSp>
          <p:nvGrpSpPr>
            <p:cNvPr id="35" name="Grupo 34"/>
            <p:cNvGrpSpPr/>
            <p:nvPr/>
          </p:nvGrpSpPr>
          <p:grpSpPr>
            <a:xfrm>
              <a:off x="2337904" y="3498700"/>
              <a:ext cx="4733476" cy="1755676"/>
              <a:chOff x="2337904" y="3498700"/>
              <a:chExt cx="4733476" cy="1755676"/>
            </a:xfrm>
          </p:grpSpPr>
          <p:cxnSp>
            <p:nvCxnSpPr>
              <p:cNvPr id="31" name="Conector de seta reta 30"/>
              <p:cNvCxnSpPr/>
              <p:nvPr/>
            </p:nvCxnSpPr>
            <p:spPr>
              <a:xfrm>
                <a:off x="2337904" y="4716538"/>
                <a:ext cx="1" cy="537838"/>
              </a:xfrm>
              <a:prstGeom prst="straightConnector1">
                <a:avLst/>
              </a:prstGeom>
              <a:ln w="76200">
                <a:solidFill>
                  <a:srgbClr val="B8C2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de seta reta 31"/>
              <p:cNvCxnSpPr/>
              <p:nvPr/>
            </p:nvCxnSpPr>
            <p:spPr>
              <a:xfrm>
                <a:off x="3956340" y="4196434"/>
                <a:ext cx="1" cy="537838"/>
              </a:xfrm>
              <a:prstGeom prst="straightConnector1">
                <a:avLst/>
              </a:prstGeom>
              <a:ln w="76200">
                <a:solidFill>
                  <a:srgbClr val="B8C2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de seta reta 32"/>
              <p:cNvCxnSpPr/>
              <p:nvPr/>
            </p:nvCxnSpPr>
            <p:spPr>
              <a:xfrm>
                <a:off x="5076056" y="3498700"/>
                <a:ext cx="1" cy="537838"/>
              </a:xfrm>
              <a:prstGeom prst="straightConnector1">
                <a:avLst/>
              </a:prstGeom>
              <a:ln w="76200">
                <a:solidFill>
                  <a:srgbClr val="B8C2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de seta reta 33"/>
              <p:cNvCxnSpPr/>
              <p:nvPr/>
            </p:nvCxnSpPr>
            <p:spPr>
              <a:xfrm>
                <a:off x="7071379" y="4142815"/>
                <a:ext cx="1" cy="537838"/>
              </a:xfrm>
              <a:prstGeom prst="straightConnector1">
                <a:avLst/>
              </a:prstGeom>
              <a:ln w="76200">
                <a:solidFill>
                  <a:srgbClr val="B8C2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CaixaDeTexto 35"/>
            <p:cNvSpPr txBox="1"/>
            <p:nvPr/>
          </p:nvSpPr>
          <p:spPr>
            <a:xfrm>
              <a:off x="2195736" y="1772816"/>
              <a:ext cx="648072" cy="307777"/>
            </a:xfrm>
            <a:prstGeom prst="rect">
              <a:avLst/>
            </a:prstGeom>
            <a:solidFill>
              <a:srgbClr val="B8C2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400" dirty="0" smtClean="0">
                  <a:latin typeface="Trebuchet MS" pitchFamily="34" charset="0"/>
                </a:rPr>
                <a:t>RPCC</a:t>
              </a:r>
              <a:endParaRPr lang="pt-BR" sz="1400" dirty="0">
                <a:latin typeface="Trebuchet MS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 descr="fo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132856"/>
            <a:ext cx="8496944" cy="3695137"/>
          </a:xfrm>
          <a:prstGeom prst="rect">
            <a:avLst/>
          </a:prstGeom>
        </p:spPr>
      </p:pic>
      <p:pic>
        <p:nvPicPr>
          <p:cNvPr id="57" name="Imagem 56" descr="artes2-40-40-40-40-40.png"/>
          <p:cNvPicPr>
            <a:picLocks noChangeAspect="1"/>
          </p:cNvPicPr>
          <p:nvPr/>
        </p:nvPicPr>
        <p:blipFill>
          <a:blip r:embed="rId4" cstate="print"/>
          <a:srcRect t="8001" b="56699"/>
          <a:stretch>
            <a:fillRect/>
          </a:stretch>
        </p:blipFill>
        <p:spPr>
          <a:xfrm>
            <a:off x="457" y="0"/>
            <a:ext cx="9143085" cy="2420888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33128" y="6326460"/>
            <a:ext cx="411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1000" b="1" dirty="0">
                <a:latin typeface="Trebuchet MS" panose="020B0603020202020204" pitchFamily="34" charset="0"/>
              </a:rPr>
              <a:t>Áreas de tratamento </a:t>
            </a:r>
            <a:r>
              <a:rPr lang="pt-BR" altLang="pt-BR" sz="1000" b="1" dirty="0" smtClean="0">
                <a:latin typeface="Trebuchet MS" panose="020B0603020202020204" pitchFamily="34" charset="0"/>
              </a:rPr>
              <a:t>GÁS (E&amp;P)</a:t>
            </a:r>
            <a:endParaRPr lang="pt-BR" altLang="pt-BR" sz="1000" b="1" dirty="0">
              <a:latin typeface="Trebuchet MS" panose="020B0603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82669" y="6326460"/>
            <a:ext cx="3461739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1000" b="1" dirty="0">
                <a:latin typeface="Trebuchet MS" panose="020B0603020202020204" pitchFamily="34" charset="0"/>
              </a:rPr>
              <a:t>Áreas de tratamento de Transferência e Bombeio  </a:t>
            </a:r>
            <a:r>
              <a:rPr lang="pt-BR" altLang="pt-BR" sz="1000" b="1" dirty="0" smtClean="0">
                <a:latin typeface="Trebuchet MS" panose="020B0603020202020204" pitchFamily="34" charset="0"/>
              </a:rPr>
              <a:t>–</a:t>
            </a:r>
          </a:p>
          <a:p>
            <a:r>
              <a:rPr lang="pt-BR" altLang="pt-BR" sz="1000" b="1" dirty="0" smtClean="0">
                <a:latin typeface="Trebuchet MS" panose="020B0603020202020204" pitchFamily="34" charset="0"/>
              </a:rPr>
              <a:t>TRANSPETRO</a:t>
            </a:r>
            <a:endParaRPr lang="pt-BR" altLang="pt-BR" sz="1000" b="1" dirty="0">
              <a:latin typeface="Trebuchet MS" panose="020B0603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33028" y="2354884"/>
            <a:ext cx="8456504" cy="4200176"/>
            <a:chOff x="433028" y="2426892"/>
            <a:chExt cx="8456504" cy="4200176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433028" y="6398468"/>
              <a:ext cx="685800" cy="228600"/>
            </a:xfrm>
            <a:prstGeom prst="rect">
              <a:avLst/>
            </a:prstGeom>
            <a:solidFill>
              <a:srgbClr val="0055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sz="1000" b="1">
                <a:latin typeface="Trebuchet MS" panose="020B0603020202020204" pitchFamily="34" charset="0"/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433028" y="6090493"/>
              <a:ext cx="685800" cy="228600"/>
            </a:xfrm>
            <a:prstGeom prst="rect">
              <a:avLst/>
            </a:prstGeom>
            <a:solidFill>
              <a:srgbClr val="EB6E0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sz="1000" b="1">
                <a:latin typeface="Trebuchet MS" panose="020B0603020202020204" pitchFamily="34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1233128" y="6090493"/>
              <a:ext cx="41148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latin typeface="Trebuchet MS" panose="020B0603020202020204" pitchFamily="34" charset="0"/>
                </a:rPr>
                <a:t>Áreas de </a:t>
              </a:r>
              <a:r>
                <a:rPr lang="pt-BR" altLang="pt-BR" sz="1000" b="1" dirty="0" smtClean="0">
                  <a:latin typeface="Trebuchet MS" panose="020B0603020202020204" pitchFamily="34" charset="0"/>
                </a:rPr>
                <a:t>Refino (RPCC)</a:t>
              </a:r>
              <a:endParaRPr lang="pt-BR" altLang="pt-BR" sz="1000" b="1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3987332" y="6398468"/>
              <a:ext cx="685800" cy="228600"/>
            </a:xfrm>
            <a:prstGeom prst="rect">
              <a:avLst/>
            </a:prstGeom>
            <a:solidFill>
              <a:srgbClr val="007D4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000" b="1">
                <a:latin typeface="Trebuchet MS" panose="020B0603020202020204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3995936" y="6090493"/>
              <a:ext cx="685800" cy="228600"/>
            </a:xfrm>
            <a:prstGeom prst="rect">
              <a:avLst/>
            </a:prstGeom>
            <a:solidFill>
              <a:srgbClr val="0055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sz="1000" b="1">
                <a:latin typeface="Trebuchet MS" panose="020B0603020202020204" pitchFamily="34" charset="0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4774732" y="6090493"/>
              <a:ext cx="41148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latin typeface="Trebuchet MS" panose="020B0603020202020204" pitchFamily="34" charset="0"/>
                </a:rPr>
                <a:t>Áreas de tratamento de Óleo e </a:t>
              </a:r>
              <a:r>
                <a:rPr lang="pt-BR" altLang="pt-BR" sz="1000" b="1" dirty="0" smtClean="0">
                  <a:latin typeface="Trebuchet MS" panose="020B0603020202020204" pitchFamily="34" charset="0"/>
                </a:rPr>
                <a:t>efluentes (E&amp;P)</a:t>
              </a:r>
              <a:endParaRPr lang="pt-BR" altLang="pt-BR" sz="1000" b="1" dirty="0">
                <a:latin typeface="Trebuchet MS" panose="020B0603020202020204" pitchFamily="34" charset="0"/>
              </a:endParaRP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6678166" y="3577829"/>
              <a:ext cx="1274762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Unidade de </a:t>
              </a:r>
              <a:r>
                <a:rPr lang="pt-BR" altLang="pt-BR" sz="1000" b="1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Diesel,QAV</a:t>
              </a:r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e tratamento caustico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4355976" y="2426892"/>
              <a:ext cx="935037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Tanques Diesel ,QAV e Gasolina</a:t>
              </a: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2356991" y="3577829"/>
              <a:ext cx="1027112" cy="2159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latin typeface="Trebuchet MS" panose="020B0603020202020204" pitchFamily="34" charset="0"/>
                </a:rPr>
                <a:t>TRANSPETRO</a:t>
              </a: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1637853" y="4603354"/>
              <a:ext cx="8001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ETE</a:t>
              </a: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764728" y="3574654"/>
              <a:ext cx="8001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ETE</a:t>
              </a: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1701353" y="2660254"/>
              <a:ext cx="8001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ETO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5020816" y="4658917"/>
              <a:ext cx="8001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UPGN 1</a:t>
              </a: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6533703" y="4585892"/>
              <a:ext cx="8001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>
                  <a:solidFill>
                    <a:schemeClr val="bg1"/>
                  </a:solidFill>
                  <a:latin typeface="Trebuchet MS" panose="020B0603020202020204" pitchFamily="34" charset="0"/>
                </a:rPr>
                <a:t>UPGN 2</a:t>
              </a: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5670103" y="5522517"/>
              <a:ext cx="8001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>
                  <a:solidFill>
                    <a:schemeClr val="bg1"/>
                  </a:solidFill>
                  <a:latin typeface="Trebuchet MS" panose="020B0603020202020204" pitchFamily="34" charset="0"/>
                </a:rPr>
                <a:t>UPGN 3</a:t>
              </a: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5741541" y="3793729"/>
              <a:ext cx="8001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GLP</a:t>
              </a:r>
            </a:p>
          </p:txBody>
        </p:sp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5454203" y="2787254"/>
              <a:ext cx="8001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>
                  <a:solidFill>
                    <a:schemeClr val="bg1"/>
                  </a:solidFill>
                  <a:latin typeface="Trebuchet MS" panose="020B0603020202020204" pitchFamily="34" charset="0"/>
                </a:rPr>
                <a:t>GLP</a:t>
              </a:r>
            </a:p>
          </p:txBody>
        </p:sp>
        <p:sp>
          <p:nvSpPr>
            <p:cNvPr id="35" name="Text Box 26"/>
            <p:cNvSpPr txBox="1">
              <a:spLocks noChangeArrowheads="1"/>
            </p:cNvSpPr>
            <p:nvPr/>
          </p:nvSpPr>
          <p:spPr bwMode="auto">
            <a:xfrm>
              <a:off x="7062341" y="2598342"/>
              <a:ext cx="8001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>
                  <a:solidFill>
                    <a:schemeClr val="bg1"/>
                  </a:solidFill>
                  <a:latin typeface="Trebuchet MS" panose="020B0603020202020204" pitchFamily="34" charset="0"/>
                </a:rPr>
                <a:t>Ponto A</a:t>
              </a:r>
            </a:p>
          </p:txBody>
        </p:sp>
        <p:sp>
          <p:nvSpPr>
            <p:cNvPr id="40" name="Text Box 31"/>
            <p:cNvSpPr txBox="1">
              <a:spLocks noChangeArrowheads="1"/>
            </p:cNvSpPr>
            <p:nvPr/>
          </p:nvSpPr>
          <p:spPr bwMode="auto">
            <a:xfrm>
              <a:off x="5165278" y="4100117"/>
              <a:ext cx="8001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>
                  <a:solidFill>
                    <a:schemeClr val="bg1"/>
                  </a:solidFill>
                  <a:latin typeface="Trebuchet MS" panose="020B0603020202020204" pitchFamily="34" charset="0"/>
                </a:rPr>
                <a:t>ETA1</a:t>
              </a:r>
            </a:p>
          </p:txBody>
        </p:sp>
        <p:sp>
          <p:nvSpPr>
            <p:cNvPr id="41" name="Text Box 32"/>
            <p:cNvSpPr txBox="1">
              <a:spLocks noChangeArrowheads="1"/>
            </p:cNvSpPr>
            <p:nvPr/>
          </p:nvSpPr>
          <p:spPr bwMode="auto">
            <a:xfrm>
              <a:off x="4459784" y="4005064"/>
              <a:ext cx="976312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Laboratório</a:t>
              </a:r>
            </a:p>
          </p:txBody>
        </p:sp>
        <p:sp>
          <p:nvSpPr>
            <p:cNvPr id="43" name="Text Box 34"/>
            <p:cNvSpPr txBox="1">
              <a:spLocks noChangeArrowheads="1"/>
            </p:cNvSpPr>
            <p:nvPr/>
          </p:nvSpPr>
          <p:spPr bwMode="auto">
            <a:xfrm>
              <a:off x="3077716" y="4316017"/>
              <a:ext cx="8001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ETA 2 e 3</a:t>
              </a:r>
            </a:p>
          </p:txBody>
        </p:sp>
        <p:sp>
          <p:nvSpPr>
            <p:cNvPr id="44" name="Text Box 35"/>
            <p:cNvSpPr txBox="1">
              <a:spLocks noChangeArrowheads="1"/>
            </p:cNvSpPr>
            <p:nvPr/>
          </p:nvSpPr>
          <p:spPr bwMode="auto">
            <a:xfrm rot="17666637">
              <a:off x="3625323" y="3834211"/>
              <a:ext cx="1423987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Compressores de Gás</a:t>
              </a:r>
            </a:p>
          </p:txBody>
        </p:sp>
        <p:sp>
          <p:nvSpPr>
            <p:cNvPr id="46" name="Text Box 37"/>
            <p:cNvSpPr txBox="1">
              <a:spLocks noChangeArrowheads="1"/>
            </p:cNvSpPr>
            <p:nvPr/>
          </p:nvSpPr>
          <p:spPr bwMode="auto">
            <a:xfrm>
              <a:off x="3336318" y="3668317"/>
              <a:ext cx="9476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Subestações</a:t>
              </a:r>
            </a:p>
          </p:txBody>
        </p:sp>
        <p:sp>
          <p:nvSpPr>
            <p:cNvPr id="47" name="Text Box 38"/>
            <p:cNvSpPr txBox="1">
              <a:spLocks noChangeArrowheads="1"/>
            </p:cNvSpPr>
            <p:nvPr/>
          </p:nvSpPr>
          <p:spPr bwMode="auto">
            <a:xfrm>
              <a:off x="7668344" y="4730354"/>
              <a:ext cx="8001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Chegada de Gás</a:t>
              </a:r>
            </a:p>
          </p:txBody>
        </p:sp>
        <p:sp>
          <p:nvSpPr>
            <p:cNvPr id="49" name="Text Box 11"/>
            <p:cNvSpPr txBox="1">
              <a:spLocks noChangeArrowheads="1"/>
            </p:cNvSpPr>
            <p:nvPr/>
          </p:nvSpPr>
          <p:spPr bwMode="auto">
            <a:xfrm>
              <a:off x="4788024" y="3361929"/>
              <a:ext cx="11207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Carregamento</a:t>
              </a:r>
            </a:p>
          </p:txBody>
        </p:sp>
        <p:sp>
          <p:nvSpPr>
            <p:cNvPr id="51" name="Text Box 41"/>
            <p:cNvSpPr txBox="1">
              <a:spLocks noChangeArrowheads="1"/>
            </p:cNvSpPr>
            <p:nvPr/>
          </p:nvSpPr>
          <p:spPr bwMode="auto">
            <a:xfrm>
              <a:off x="1061591" y="5324079"/>
              <a:ext cx="93662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pt-BR" altLang="pt-BR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Manutenção e Caldeiraria</a:t>
              </a:r>
            </a:p>
          </p:txBody>
        </p:sp>
      </p:grpSp>
      <p:sp>
        <p:nvSpPr>
          <p:cNvPr id="56" name="Rectangle 5"/>
          <p:cNvSpPr>
            <a:spLocks/>
          </p:cNvSpPr>
          <p:nvPr/>
        </p:nvSpPr>
        <p:spPr bwMode="auto">
          <a:xfrm>
            <a:off x="610947" y="476672"/>
            <a:ext cx="6049285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pt-BR" sz="2800" b="1" dirty="0" smtClean="0">
                <a:solidFill>
                  <a:schemeClr val="bg1"/>
                </a:solidFill>
                <a:latin typeface="Trebuchet MS" pitchFamily="34" charset="0"/>
                <a:sym typeface="Petrobras Sans Bold" charset="0"/>
              </a:rPr>
              <a:t>VISÃO AÉREA DELIMITADA POR ÁREA</a:t>
            </a:r>
            <a:endParaRPr lang="en-US" altLang="pt-BR" sz="2800" b="1" dirty="0" smtClean="0">
              <a:solidFill>
                <a:schemeClr val="bg1"/>
              </a:solidFill>
              <a:latin typeface="Trebuchet MS" pitchFamily="34" charset="0"/>
              <a:sym typeface="Arial" pitchFamily="34" charset="0"/>
            </a:endParaRPr>
          </a:p>
          <a:p>
            <a:pPr eaLnBrk="1" hangingPunct="1"/>
            <a:r>
              <a:rPr lang="en-US" altLang="pt-BR" sz="2800" b="1" dirty="0" smtClean="0">
                <a:solidFill>
                  <a:srgbClr val="FDC82F"/>
                </a:solidFill>
                <a:latin typeface="Trebuchet MS" pitchFamily="34" charset="0"/>
                <a:sym typeface="Petrobras Sans Bold" charset="0"/>
              </a:rPr>
              <a:t>—</a:t>
            </a:r>
            <a:endParaRPr lang="en-US" altLang="pt-BR" sz="2800" b="1" dirty="0">
              <a:solidFill>
                <a:srgbClr val="FDC82F"/>
              </a:solidFill>
              <a:latin typeface="Trebuchet MS" pitchFamily="34" charset="0"/>
              <a:sym typeface="Petrobras Sans Bold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059832" y="4581128"/>
            <a:ext cx="57606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1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ETAP</a:t>
            </a:r>
            <a:endParaRPr lang="pt-BR" altLang="pt-BR" sz="1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32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r="718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6" name="Imagem 5" descr="artes2-40-40-40-40-40-40.png"/>
          <p:cNvPicPr>
            <a:picLocks noChangeAspect="1"/>
          </p:cNvPicPr>
          <p:nvPr/>
        </p:nvPicPr>
        <p:blipFill>
          <a:blip r:embed="rId3" cstate="print"/>
          <a:srcRect b="56300"/>
          <a:stretch>
            <a:fillRect/>
          </a:stretch>
        </p:blipFill>
        <p:spPr>
          <a:xfrm flipH="1">
            <a:off x="0" y="0"/>
            <a:ext cx="9144000" cy="2996952"/>
          </a:xfrm>
          <a:prstGeom prst="rect">
            <a:avLst/>
          </a:prstGeom>
        </p:spPr>
      </p:pic>
      <p:sp>
        <p:nvSpPr>
          <p:cNvPr id="7" name="Rectangle 5"/>
          <p:cNvSpPr>
            <a:spLocks/>
          </p:cNvSpPr>
          <p:nvPr/>
        </p:nvSpPr>
        <p:spPr bwMode="auto">
          <a:xfrm>
            <a:off x="528579" y="546065"/>
            <a:ext cx="368338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pt-BR" sz="2800" b="1" dirty="0" smtClean="0">
                <a:solidFill>
                  <a:schemeClr val="bg1"/>
                </a:solidFill>
                <a:latin typeface="Trebuchet MS" pitchFamily="34" charset="0"/>
                <a:sym typeface="Petrobras Sans Bold" charset="0"/>
              </a:rPr>
              <a:t>NOSSAS INSTALAÇÕES</a:t>
            </a:r>
            <a:endParaRPr lang="en-US" altLang="pt-BR" sz="2800" b="1" dirty="0" smtClean="0">
              <a:solidFill>
                <a:schemeClr val="bg1"/>
              </a:solidFill>
              <a:latin typeface="Trebuchet MS" pitchFamily="34" charset="0"/>
              <a:sym typeface="Arial" pitchFamily="34" charset="0"/>
            </a:endParaRPr>
          </a:p>
          <a:p>
            <a:pPr eaLnBrk="1" hangingPunct="1"/>
            <a:r>
              <a:rPr lang="en-US" altLang="pt-BR" sz="2800" b="1" dirty="0" smtClean="0">
                <a:solidFill>
                  <a:srgbClr val="FDC82F"/>
                </a:solidFill>
                <a:latin typeface="Trebuchet MS" pitchFamily="34" charset="0"/>
                <a:sym typeface="Petrobras Sans Bold" charset="0"/>
              </a:rPr>
              <a:t>—</a:t>
            </a:r>
            <a:endParaRPr lang="en-US" altLang="pt-BR" sz="2800" b="1" dirty="0">
              <a:solidFill>
                <a:srgbClr val="FDC82F"/>
              </a:solidFill>
              <a:latin typeface="Trebuchet MS" pitchFamily="34" charset="0"/>
              <a:sym typeface="Petrobras Sans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QAV_Polo_Guamare-Bruno_Veiga.jpg"/>
          <p:cNvPicPr>
            <a:picLocks noChangeAspect="1"/>
          </p:cNvPicPr>
          <p:nvPr/>
        </p:nvPicPr>
        <p:blipFill>
          <a:blip r:embed="rId2" cstate="print"/>
          <a:srcRect l="4525" r="52621"/>
          <a:stretch>
            <a:fillRect/>
          </a:stretch>
        </p:blipFill>
        <p:spPr>
          <a:xfrm>
            <a:off x="4716016" y="0"/>
            <a:ext cx="4427984" cy="6862723"/>
          </a:xfrm>
          <a:prstGeom prst="rect">
            <a:avLst/>
          </a:prstGeom>
        </p:spPr>
      </p:pic>
      <p:pic>
        <p:nvPicPr>
          <p:cNvPr id="5" name="Imagem 4" descr="artes2-28.png"/>
          <p:cNvPicPr>
            <a:picLocks noChangeAspect="1"/>
          </p:cNvPicPr>
          <p:nvPr/>
        </p:nvPicPr>
        <p:blipFill>
          <a:blip r:embed="rId3" cstate="print"/>
          <a:srcRect l="22459" r="8136"/>
          <a:stretch>
            <a:fillRect/>
          </a:stretch>
        </p:blipFill>
        <p:spPr>
          <a:xfrm>
            <a:off x="0" y="0"/>
            <a:ext cx="8459416" cy="6858000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611560" y="546065"/>
            <a:ext cx="3985065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pt-BR" sz="2800" b="1" dirty="0" smtClean="0">
                <a:solidFill>
                  <a:srgbClr val="008542"/>
                </a:solidFill>
                <a:latin typeface="Trebuchet MS" pitchFamily="34" charset="0"/>
                <a:sym typeface="Petrobras Sans Bold" charset="0"/>
              </a:rPr>
              <a:t>CONSIDERAÇÕES FINAIS</a:t>
            </a:r>
            <a:endParaRPr lang="en-US" altLang="pt-BR" sz="2800" b="1" dirty="0" smtClean="0">
              <a:solidFill>
                <a:schemeClr val="tx1"/>
              </a:solidFill>
              <a:latin typeface="Trebuchet MS" pitchFamily="34" charset="0"/>
              <a:sym typeface="Arial" pitchFamily="34" charset="0"/>
            </a:endParaRPr>
          </a:p>
          <a:p>
            <a:pPr eaLnBrk="1" hangingPunct="1"/>
            <a:r>
              <a:rPr lang="en-US" altLang="pt-BR" sz="2800" b="1" dirty="0" smtClean="0">
                <a:solidFill>
                  <a:srgbClr val="FDC82F"/>
                </a:solidFill>
                <a:latin typeface="Trebuchet MS" pitchFamily="34" charset="0"/>
                <a:sym typeface="Petrobras Sans Bold" charset="0"/>
              </a:rPr>
              <a:t>—</a:t>
            </a:r>
            <a:endParaRPr lang="en-US" altLang="pt-BR" sz="2800" b="1" dirty="0">
              <a:solidFill>
                <a:srgbClr val="FDC82F"/>
              </a:solidFill>
              <a:latin typeface="Trebuchet MS" pitchFamily="34" charset="0"/>
              <a:sym typeface="Petrobras Sans Bold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83568" y="1895804"/>
            <a:ext cx="3816424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Trebuchet MS" pitchFamily="34" charset="0"/>
              </a:rPr>
              <a:t>A integração da RPCC com a UTPF otimiza as estruturas existentes, reorganiza os processos e simplifica a gestão, </a:t>
            </a:r>
            <a:r>
              <a:rPr lang="pt-BR" altLang="pt-BR" sz="2400" dirty="0" smtClean="0">
                <a:latin typeface="Trebuchet MS" pitchFamily="34" charset="0"/>
              </a:rPr>
              <a:t>aproveitando </a:t>
            </a:r>
            <a:r>
              <a:rPr lang="pt-BR" altLang="pt-BR" sz="2400" dirty="0">
                <a:latin typeface="Trebuchet MS" pitchFamily="34" charset="0"/>
              </a:rPr>
              <a:t>para </a:t>
            </a:r>
            <a:r>
              <a:rPr lang="pt-BR" altLang="pt-BR" sz="2400" dirty="0" smtClean="0">
                <a:latin typeface="Trebuchet MS" pitchFamily="34" charset="0"/>
              </a:rPr>
              <a:t>isto </a:t>
            </a:r>
            <a:r>
              <a:rPr lang="pt-BR" altLang="pt-BR" sz="2400" dirty="0">
                <a:latin typeface="Trebuchet MS" pitchFamily="34" charset="0"/>
              </a:rPr>
              <a:t>a </a:t>
            </a:r>
            <a:r>
              <a:rPr lang="pt-BR" altLang="pt-BR" sz="2400" dirty="0" smtClean="0">
                <a:latin typeface="Trebuchet MS" pitchFamily="34" charset="0"/>
              </a:rPr>
              <a:t>infraestrutura </a:t>
            </a:r>
            <a:r>
              <a:rPr lang="pt-BR" altLang="pt-BR" sz="2400" dirty="0">
                <a:latin typeface="Trebuchet MS" pitchFamily="34" charset="0"/>
              </a:rPr>
              <a:t>já existente;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BR" altLang="pt-BR" sz="2400" dirty="0" smtClean="0"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altLang="pt-BR" sz="2400" dirty="0" smtClean="0">
                <a:latin typeface="Trebuchet MS" pitchFamily="34" charset="0"/>
              </a:rPr>
              <a:t>A </a:t>
            </a:r>
            <a:r>
              <a:rPr lang="pt-BR" altLang="pt-BR" sz="2400" dirty="0">
                <a:latin typeface="Trebuchet MS" pitchFamily="34" charset="0"/>
              </a:rPr>
              <a:t>RPCC </a:t>
            </a:r>
            <a:r>
              <a:rPr lang="pt-BR" altLang="pt-BR" sz="2400" dirty="0" smtClean="0">
                <a:latin typeface="Trebuchet MS" pitchFamily="34" charset="0"/>
              </a:rPr>
              <a:t>e a </a:t>
            </a:r>
            <a:r>
              <a:rPr lang="pt-BR" altLang="pt-BR" sz="2400" dirty="0">
                <a:latin typeface="Trebuchet MS" pitchFamily="34" charset="0"/>
              </a:rPr>
              <a:t>UTPF </a:t>
            </a:r>
            <a:r>
              <a:rPr lang="pt-BR" altLang="pt-BR" sz="2400" dirty="0" smtClean="0">
                <a:latin typeface="Trebuchet MS" pitchFamily="34" charset="0"/>
              </a:rPr>
              <a:t>passam a compor o Ativo Industrial de </a:t>
            </a:r>
            <a:r>
              <a:rPr lang="pt-BR" altLang="pt-BR" sz="2400" dirty="0" err="1" smtClean="0">
                <a:latin typeface="Trebuchet MS" pitchFamily="34" charset="0"/>
              </a:rPr>
              <a:t>Guamaré</a:t>
            </a:r>
            <a:r>
              <a:rPr lang="pt-BR" altLang="pt-BR" sz="2400" dirty="0" smtClean="0">
                <a:latin typeface="Trebuchet MS" pitchFamily="34" charset="0"/>
              </a:rPr>
              <a:t>;</a:t>
            </a:r>
            <a:endParaRPr lang="pt-BR" altLang="pt-BR" sz="2000" dirty="0" smtClean="0"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13" y="-29803"/>
            <a:ext cx="10531420" cy="6887803"/>
          </a:xfrm>
          <a:prstGeom prst="rect">
            <a:avLst/>
          </a:prstGeom>
        </p:spPr>
      </p:pic>
      <p:pic>
        <p:nvPicPr>
          <p:cNvPr id="11" name="Imagem 10" descr="artes2-28-28.png"/>
          <p:cNvPicPr>
            <a:picLocks noChangeAspect="1"/>
          </p:cNvPicPr>
          <p:nvPr/>
        </p:nvPicPr>
        <p:blipFill>
          <a:blip r:embed="rId3" cstate="print"/>
          <a:srcRect l="27647" r="9122"/>
          <a:stretch>
            <a:fillRect/>
          </a:stretch>
        </p:blipFill>
        <p:spPr>
          <a:xfrm>
            <a:off x="0" y="0"/>
            <a:ext cx="7740352" cy="6887804"/>
          </a:xfrm>
          <a:prstGeom prst="rect">
            <a:avLst/>
          </a:prstGeom>
        </p:spPr>
      </p:pic>
      <p:sp>
        <p:nvSpPr>
          <p:cNvPr id="12" name="Rectangle 5"/>
          <p:cNvSpPr>
            <a:spLocks/>
          </p:cNvSpPr>
          <p:nvPr/>
        </p:nvSpPr>
        <p:spPr bwMode="auto">
          <a:xfrm>
            <a:off x="611560" y="546065"/>
            <a:ext cx="3985065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pt-BR" sz="2800" b="1" dirty="0" smtClean="0">
                <a:solidFill>
                  <a:srgbClr val="008542"/>
                </a:solidFill>
                <a:latin typeface="Trebuchet MS" pitchFamily="34" charset="0"/>
                <a:sym typeface="Petrobras Sans Bold" charset="0"/>
              </a:rPr>
              <a:t>CONSIDERAÇÕES FINAIS</a:t>
            </a:r>
            <a:endParaRPr lang="en-US" altLang="pt-BR" sz="2800" b="1" dirty="0" smtClean="0">
              <a:solidFill>
                <a:schemeClr val="tx1"/>
              </a:solidFill>
              <a:latin typeface="Trebuchet MS" pitchFamily="34" charset="0"/>
              <a:sym typeface="Arial" pitchFamily="34" charset="0"/>
            </a:endParaRPr>
          </a:p>
          <a:p>
            <a:pPr eaLnBrk="1" hangingPunct="1"/>
            <a:r>
              <a:rPr lang="en-US" altLang="pt-BR" sz="2800" b="1" dirty="0" smtClean="0">
                <a:solidFill>
                  <a:srgbClr val="FDC82F"/>
                </a:solidFill>
                <a:latin typeface="Trebuchet MS" pitchFamily="34" charset="0"/>
                <a:sym typeface="Petrobras Sans Bold" charset="0"/>
              </a:rPr>
              <a:t>—</a:t>
            </a:r>
            <a:endParaRPr lang="en-US" altLang="pt-BR" sz="2800" b="1" dirty="0">
              <a:solidFill>
                <a:srgbClr val="FDC82F"/>
              </a:solidFill>
              <a:latin typeface="Trebuchet MS" pitchFamily="34" charset="0"/>
              <a:sym typeface="Petrobras Sans Bold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83568" y="1895804"/>
            <a:ext cx="3816424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altLang="pt-BR" sz="2400" dirty="0" smtClean="0">
                <a:latin typeface="Trebuchet MS" pitchFamily="34" charset="0"/>
              </a:rPr>
              <a:t>O Ativo Industrial de </a:t>
            </a:r>
            <a:r>
              <a:rPr lang="pt-BR" altLang="pt-BR" sz="2400" dirty="0" err="1" smtClean="0">
                <a:latin typeface="Trebuchet MS" pitchFamily="34" charset="0"/>
              </a:rPr>
              <a:t>Guamaré</a:t>
            </a:r>
            <a:r>
              <a:rPr lang="pt-BR" altLang="pt-BR" sz="2400" dirty="0" smtClean="0">
                <a:latin typeface="Trebuchet MS" pitchFamily="34" charset="0"/>
              </a:rPr>
              <a:t> contribuirá para a melhoria da eficiência e do resultado operacional de ambas as unidades, tanto a RPCC como a UTPF;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BR" altLang="pt-BR" sz="2400" dirty="0" smtClean="0"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altLang="pt-BR" sz="2400" dirty="0" smtClean="0">
                <a:latin typeface="Trebuchet MS" pitchFamily="34" charset="0"/>
              </a:rPr>
              <a:t>O desenvolvimento do Ativo Industrial de </a:t>
            </a:r>
            <a:r>
              <a:rPr lang="pt-BR" altLang="pt-BR" sz="2400" dirty="0" err="1" smtClean="0">
                <a:latin typeface="Trebuchet MS" pitchFamily="34" charset="0"/>
              </a:rPr>
              <a:t>Guamaré</a:t>
            </a:r>
            <a:r>
              <a:rPr lang="pt-BR" altLang="pt-BR" sz="2400" dirty="0" smtClean="0">
                <a:latin typeface="Trebuchet MS" pitchFamily="34" charset="0"/>
              </a:rPr>
              <a:t> está integrado ao PE-PNG 2017-2021;</a:t>
            </a:r>
            <a:endParaRPr lang="pt-BR" altLang="pt-BR" sz="24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8512"/>
          <a:stretch>
            <a:fillRect/>
          </a:stretch>
        </p:blipFill>
        <p:spPr bwMode="auto">
          <a:xfrm>
            <a:off x="0" y="-1"/>
            <a:ext cx="7451304" cy="68601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artes2-28.png"/>
          <p:cNvPicPr>
            <a:picLocks noChangeAspect="1"/>
          </p:cNvPicPr>
          <p:nvPr/>
        </p:nvPicPr>
        <p:blipFill>
          <a:blip r:embed="rId3" cstate="print"/>
          <a:srcRect l="22459" r="8136"/>
          <a:stretch>
            <a:fillRect/>
          </a:stretch>
        </p:blipFill>
        <p:spPr>
          <a:xfrm flipH="1">
            <a:off x="1403648" y="0"/>
            <a:ext cx="7740352" cy="6858000"/>
          </a:xfrm>
          <a:prstGeom prst="rect">
            <a:avLst/>
          </a:prstGeom>
        </p:spPr>
      </p:pic>
      <p:sp>
        <p:nvSpPr>
          <p:cNvPr id="10" name="Rectangle 5"/>
          <p:cNvSpPr>
            <a:spLocks/>
          </p:cNvSpPr>
          <p:nvPr/>
        </p:nvSpPr>
        <p:spPr bwMode="auto">
          <a:xfrm>
            <a:off x="4644008" y="546065"/>
            <a:ext cx="3985065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en-US" altLang="pt-BR" sz="2800" b="1" dirty="0" smtClean="0">
                <a:solidFill>
                  <a:srgbClr val="008542"/>
                </a:solidFill>
                <a:latin typeface="Trebuchet MS" pitchFamily="34" charset="0"/>
                <a:sym typeface="Petrobras Sans Bold" charset="0"/>
              </a:rPr>
              <a:t>CONSIDERAÇÕES FINAIS</a:t>
            </a:r>
            <a:endParaRPr lang="en-US" altLang="pt-BR" sz="2800" b="1" dirty="0" smtClean="0">
              <a:solidFill>
                <a:schemeClr val="tx1"/>
              </a:solidFill>
              <a:latin typeface="Trebuchet MS" pitchFamily="34" charset="0"/>
              <a:sym typeface="Arial" pitchFamily="34" charset="0"/>
            </a:endParaRPr>
          </a:p>
          <a:p>
            <a:pPr eaLnBrk="1" hangingPunct="1"/>
            <a:r>
              <a:rPr lang="en-US" altLang="pt-BR" sz="2800" b="1" dirty="0" smtClean="0">
                <a:solidFill>
                  <a:srgbClr val="FDC82F"/>
                </a:solidFill>
                <a:latin typeface="Trebuchet MS" pitchFamily="34" charset="0"/>
                <a:sym typeface="Petrobras Sans Bold" charset="0"/>
              </a:rPr>
              <a:t>—</a:t>
            </a:r>
            <a:endParaRPr lang="en-US" altLang="pt-BR" sz="2800" b="1" dirty="0">
              <a:solidFill>
                <a:srgbClr val="FDC82F"/>
              </a:solidFill>
              <a:latin typeface="Trebuchet MS" pitchFamily="34" charset="0"/>
              <a:sym typeface="Petrobras Sans Bold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572000" y="1700808"/>
            <a:ext cx="42484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altLang="pt-BR" sz="2400" dirty="0" smtClean="0">
                <a:latin typeface="Trebuchet MS" pitchFamily="34" charset="0"/>
              </a:rPr>
              <a:t>A RPCC continua conectada com a área </a:t>
            </a:r>
            <a:br>
              <a:rPr lang="pt-BR" altLang="pt-BR" sz="2400" dirty="0" smtClean="0">
                <a:latin typeface="Trebuchet MS" pitchFamily="34" charset="0"/>
              </a:rPr>
            </a:br>
            <a:r>
              <a:rPr lang="pt-BR" altLang="pt-BR" sz="2400" dirty="0" smtClean="0">
                <a:latin typeface="Trebuchet MS" pitchFamily="34" charset="0"/>
              </a:rPr>
              <a:t>de Refino e Gás Natural (Planejamento e Comercialização);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BR" altLang="pt-BR" sz="2400" dirty="0" smtClean="0"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altLang="pt-BR" sz="2400" dirty="0" smtClean="0">
                <a:latin typeface="Trebuchet MS" pitchFamily="34" charset="0"/>
              </a:rPr>
              <a:t>Os empregados lotados</a:t>
            </a:r>
            <a:br>
              <a:rPr lang="pt-BR" altLang="pt-BR" sz="2400" dirty="0" smtClean="0">
                <a:latin typeface="Trebuchet MS" pitchFamily="34" charset="0"/>
              </a:rPr>
            </a:br>
            <a:r>
              <a:rPr lang="pt-BR" altLang="pt-BR" sz="2400" dirty="0" smtClean="0">
                <a:latin typeface="Trebuchet MS" pitchFamily="34" charset="0"/>
              </a:rPr>
              <a:t> na RPCC serão transferidos para a área de E&amp;P;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BR" altLang="pt-BR" sz="2400" dirty="0" smtClean="0"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altLang="pt-BR" sz="2400" dirty="0" smtClean="0">
                <a:latin typeface="Trebuchet MS" pitchFamily="34" charset="0"/>
              </a:rPr>
              <a:t>A RPCC mantém suas operações e continuará produzindo derivados, atendendo ao mercado.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g39107.jpg"/>
          <p:cNvPicPr>
            <a:picLocks noChangeAspect="1"/>
          </p:cNvPicPr>
          <p:nvPr/>
        </p:nvPicPr>
        <p:blipFill>
          <a:blip r:embed="rId2" cstate="print"/>
          <a:srcRect l="5154" r="764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11" name="Imagem 10" descr="artes2-28-28.png"/>
          <p:cNvPicPr>
            <a:picLocks noChangeAspect="1"/>
          </p:cNvPicPr>
          <p:nvPr/>
        </p:nvPicPr>
        <p:blipFill>
          <a:blip r:embed="rId3" cstate="print"/>
          <a:srcRect l="27647" r="9122"/>
          <a:stretch>
            <a:fillRect/>
          </a:stretch>
        </p:blipFill>
        <p:spPr>
          <a:xfrm>
            <a:off x="0" y="0"/>
            <a:ext cx="7740352" cy="688780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11560" y="1196752"/>
            <a:ext cx="4572000" cy="394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altLang="pt-BR" sz="5400" b="1" dirty="0" smtClean="0">
                <a:solidFill>
                  <a:srgbClr val="007D40"/>
                </a:solidFill>
                <a:latin typeface="Trebuchet MS" pitchFamily="34" charset="0"/>
              </a:rPr>
              <a:t>Obrigado</a:t>
            </a:r>
          </a:p>
          <a:p>
            <a:r>
              <a:rPr lang="pt-BR" altLang="pt-BR" sz="5400" b="1" dirty="0" smtClean="0">
                <a:solidFill>
                  <a:srgbClr val="FECD1A"/>
                </a:solidFill>
                <a:latin typeface="Trebuchet MS" pitchFamily="34" charset="0"/>
              </a:rPr>
              <a:t>—</a:t>
            </a:r>
          </a:p>
          <a:p>
            <a:pPr>
              <a:lnSpc>
                <a:spcPct val="90000"/>
              </a:lnSpc>
            </a:pPr>
            <a:endParaRPr lang="pt-BR" altLang="pt-BR" sz="2400" dirty="0" smtClean="0">
              <a:latin typeface="Trebuchet MS" pitchFamily="34" charset="0"/>
            </a:endParaRPr>
          </a:p>
          <a:p>
            <a:r>
              <a:rPr lang="pt-BR" altLang="pt-BR" b="1" dirty="0" smtClean="0">
                <a:latin typeface="Trebuchet MS" pitchFamily="34" charset="0"/>
              </a:rPr>
              <a:t>TUERTE AMARAL ROLIM </a:t>
            </a:r>
          </a:p>
          <a:p>
            <a:r>
              <a:rPr lang="pt-BR" dirty="0" smtClean="0">
                <a:latin typeface="Trebuchet MS" panose="020B0603020202020204" pitchFamily="34" charset="0"/>
              </a:rPr>
              <a:t>Gerente Geral</a:t>
            </a:r>
          </a:p>
          <a:p>
            <a:endParaRPr lang="pt-BR" dirty="0" smtClean="0">
              <a:latin typeface="Trebuchet MS" panose="020B0603020202020204" pitchFamily="34" charset="0"/>
            </a:endParaRPr>
          </a:p>
          <a:p>
            <a:r>
              <a:rPr lang="pt-BR" dirty="0" smtClean="0">
                <a:latin typeface="Trebuchet MS" panose="020B0603020202020204" pitchFamily="34" charset="0"/>
              </a:rPr>
              <a:t>Petrobras</a:t>
            </a:r>
          </a:p>
          <a:p>
            <a:r>
              <a:rPr lang="pt-BR" dirty="0" smtClean="0">
                <a:latin typeface="Trebuchet MS" panose="020B0603020202020204" pitchFamily="34" charset="0"/>
              </a:rPr>
              <a:t>Unidade de Operações</a:t>
            </a:r>
          </a:p>
          <a:p>
            <a:r>
              <a:rPr lang="pt-BR" dirty="0" smtClean="0">
                <a:latin typeface="Trebuchet MS" panose="020B0603020202020204" pitchFamily="34" charset="0"/>
              </a:rPr>
              <a:t>de Exploração e Produção </a:t>
            </a:r>
          </a:p>
          <a:p>
            <a:r>
              <a:rPr lang="pt-BR" dirty="0" smtClean="0">
                <a:latin typeface="Trebuchet MS" panose="020B0603020202020204" pitchFamily="34" charset="0"/>
              </a:rPr>
              <a:t>do Rio Grande do Norte e Ceará</a:t>
            </a:r>
            <a:endParaRPr lang="pt-BR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237</Words>
  <Application>Microsoft Office PowerPoint</Application>
  <PresentationFormat>Apresentação na tela (4:3)</PresentationFormat>
  <Paragraphs>72</Paragraphs>
  <Slides>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6" baseType="lpstr">
      <vt:lpstr>Arial</vt:lpstr>
      <vt:lpstr>Calibri</vt:lpstr>
      <vt:lpstr>Gill Sans</vt:lpstr>
      <vt:lpstr>Petrobras Sans Bold</vt:lpstr>
      <vt:lpstr>Trebuchet MS</vt:lpstr>
      <vt:lpstr>ヒラギノ角ゴ ProN W3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Petrobras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Teste</dc:creator>
  <cp:lastModifiedBy>Luciana Ferreira Cardoso</cp:lastModifiedBy>
  <cp:revision>29</cp:revision>
  <dcterms:created xsi:type="dcterms:W3CDTF">2017-11-06T20:34:19Z</dcterms:created>
  <dcterms:modified xsi:type="dcterms:W3CDTF">2017-11-08T11:23:02Z</dcterms:modified>
</cp:coreProperties>
</file>