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ital\Meus documentos\Minhas imagens\Cuid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857" y="460289"/>
            <a:ext cx="571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19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000897"/>
            <a:ext cx="10058400" cy="4868197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4. </a:t>
            </a:r>
            <a:r>
              <a:rPr lang="pt-BR" sz="2400" b="1" dirty="0"/>
              <a:t>O que podemos fazer para instaurar a cultura do cuidado à Primeira Infância no </a:t>
            </a:r>
            <a:r>
              <a:rPr lang="pt-BR" sz="2400" b="1" dirty="0" smtClean="0"/>
              <a:t>Brasil?</a:t>
            </a:r>
          </a:p>
          <a:p>
            <a:endParaRPr lang="pt-BR" sz="2400" b="1" dirty="0"/>
          </a:p>
          <a:p>
            <a:r>
              <a:rPr lang="pt-BR" sz="2200" dirty="0" smtClean="0"/>
              <a:t>1. Levar a sério o art. 227 da CF; o art. 4º do ECA e o art. 3º da Lei 13.257/2016</a:t>
            </a:r>
          </a:p>
          <a:p>
            <a:r>
              <a:rPr lang="pt-BR" sz="2200" dirty="0" smtClean="0"/>
              <a:t>2. Formando adequadamente os profissionais de todas as áreas que têm relação com a vida e o desenvolvimento da criança</a:t>
            </a:r>
          </a:p>
          <a:p>
            <a:r>
              <a:rPr lang="pt-BR" sz="2200" dirty="0" smtClean="0"/>
              <a:t>3. Escutando a sabedoria dos pais, a experiência dos profissionais e o conhecimento dos estudiosos da infância</a:t>
            </a:r>
          </a:p>
          <a:p>
            <a:r>
              <a:rPr lang="pt-BR" sz="2200" dirty="0" smtClean="0"/>
              <a:t>3. </a:t>
            </a:r>
            <a:r>
              <a:rPr lang="pt-BR" sz="2200" dirty="0"/>
              <a:t>Inserindo as crianças como sujeitos participantes (com “voz”) em tudo aquilo que lhe diz respeito</a:t>
            </a:r>
          </a:p>
          <a:p>
            <a:r>
              <a:rPr lang="pt-BR" sz="2200" dirty="0"/>
              <a:t>4. </a:t>
            </a:r>
            <a:r>
              <a:rPr lang="pt-BR" sz="2200" dirty="0" smtClean="0"/>
              <a:t>Garantindo políticas públicas abrangentes e atentas a todas as crianças de todas as infâncias brasileiras, com orçamento adequado</a:t>
            </a:r>
          </a:p>
        </p:txBody>
      </p:sp>
    </p:spTree>
    <p:extLst>
      <p:ext uri="{BB962C8B-B14F-4D97-AF65-F5344CB8AC3E}">
        <p14:creationId xmlns:p14="http://schemas.microsoft.com/office/powerpoint/2010/main" val="243071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ital\Meus documentos\Minhas imagens\juliawal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260649"/>
            <a:ext cx="5256584" cy="6375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51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tal\Meus documentos\Minhas imagens\taym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404665"/>
            <a:ext cx="8064925" cy="6048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71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31788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Cuidado integral da criança na Primeira Infância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A CULTURA DO CUIDADO</a:t>
            </a:r>
          </a:p>
        </p:txBody>
      </p:sp>
    </p:spTree>
    <p:extLst>
      <p:ext uri="{BB962C8B-B14F-4D97-AF65-F5344CB8AC3E}">
        <p14:creationId xmlns:p14="http://schemas.microsoft.com/office/powerpoint/2010/main" val="365522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890878"/>
          </a:xfrm>
        </p:spPr>
        <p:txBody>
          <a:bodyPr>
            <a:normAutofit/>
          </a:bodyPr>
          <a:lstStyle/>
          <a:p>
            <a:r>
              <a:rPr lang="pt-BR" sz="4000" dirty="0" smtClean="0"/>
              <a:t>       </a:t>
            </a:r>
            <a:r>
              <a:rPr lang="pt-BR" sz="3600" dirty="0" smtClean="0"/>
              <a:t>Temos a lei mais avançada do mundo sobre o cuidado integral das crianças na Primeira Infâ</a:t>
            </a:r>
            <a:r>
              <a:rPr lang="pt-BR" sz="3600" dirty="0"/>
              <a:t>n</a:t>
            </a:r>
            <a:r>
              <a:rPr lang="pt-BR" sz="3600" dirty="0" smtClean="0"/>
              <a:t>cia (Lei 13.257/2016)</a:t>
            </a:r>
            <a:br>
              <a:rPr lang="pt-BR" sz="3600" dirty="0" smtClean="0"/>
            </a:br>
            <a:r>
              <a:rPr lang="pt-BR" sz="3600" dirty="0" smtClean="0"/>
              <a:t>       Precisamos servir-nos dela para instaurar, no Brasil, a CULTURA DO CUIDADO à Primeira Infância.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8214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407773"/>
            <a:ext cx="10058400" cy="729049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1. </a:t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dirty="0"/>
              <a:t/>
            </a:r>
            <a:br>
              <a:rPr lang="pt-BR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136823"/>
            <a:ext cx="10058400" cy="473227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Cuidado do ser humano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 smtClean="0"/>
              <a:t>A) </a:t>
            </a:r>
            <a:r>
              <a:rPr lang="pt-BR" sz="2400" dirty="0"/>
              <a:t>O cuidado é uma dimensão originária, </a:t>
            </a:r>
            <a:r>
              <a:rPr lang="pt-BR" sz="2400" dirty="0" err="1"/>
              <a:t>fontal</a:t>
            </a:r>
            <a:r>
              <a:rPr lang="pt-BR" sz="2400" dirty="0"/>
              <a:t>, ontológica do ser humano. Estamos aqui porque fomos cuidados.</a:t>
            </a:r>
            <a:endParaRPr lang="pt-BR" sz="2400" dirty="0" smtClean="0"/>
          </a:p>
          <a:p>
            <a:r>
              <a:rPr lang="pt-BR" sz="2400" dirty="0" smtClean="0"/>
              <a:t>B) Somos </a:t>
            </a:r>
            <a:r>
              <a:rPr lang="pt-BR" sz="2400" dirty="0"/>
              <a:t>o que somos porque o cuidado que nos cercou também teceu nossos valores, nosso </a:t>
            </a:r>
            <a:r>
              <a:rPr lang="pt-BR" sz="2400" dirty="0" smtClean="0"/>
              <a:t>modo </a:t>
            </a:r>
            <a:r>
              <a:rPr lang="pt-BR" sz="2400" dirty="0"/>
              <a:t>de ser, nossa resposta ao mundo, nossa visão da realidade que nos </a:t>
            </a:r>
            <a:r>
              <a:rPr lang="pt-BR" sz="2400" dirty="0" smtClean="0"/>
              <a:t>cerca </a:t>
            </a:r>
          </a:p>
          <a:p>
            <a:r>
              <a:rPr lang="pt-BR" sz="2400" dirty="0" smtClean="0"/>
              <a:t>C) Se </a:t>
            </a:r>
            <a:r>
              <a:rPr lang="pt-BR" sz="2400" dirty="0"/>
              <a:t>cuidamos, somos humanos. Se descuidamos, destruímos, desfazemos, ignoramos, nos omitimos diante de necessidades, de pedidos do outro, somos </a:t>
            </a:r>
            <a:r>
              <a:rPr lang="pt-BR" sz="2400" dirty="0" smtClean="0"/>
              <a:t>desumanos.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3811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66013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272746"/>
            <a:ext cx="10058400" cy="4707559"/>
          </a:xfrm>
        </p:spPr>
        <p:txBody>
          <a:bodyPr/>
          <a:lstStyle/>
          <a:p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pt-BR" sz="2400" dirty="0"/>
              <a:t>. </a:t>
            </a:r>
            <a:r>
              <a:rPr lang="pt-BR" sz="2400" b="1" dirty="0"/>
              <a:t>O Cuidado como Cultura</a:t>
            </a:r>
            <a:endParaRPr lang="pt-BR" sz="2400" b="1" dirty="0" smtClean="0"/>
          </a:p>
          <a:p>
            <a:endParaRPr lang="pt-BR" dirty="0"/>
          </a:p>
          <a:p>
            <a:r>
              <a:rPr lang="pt-BR" sz="2200" dirty="0" smtClean="0"/>
              <a:t>A) </a:t>
            </a:r>
            <a:r>
              <a:rPr lang="pt-BR" sz="2200" b="1" dirty="0" smtClean="0"/>
              <a:t>Partindo do conceito de cultura</a:t>
            </a:r>
            <a:r>
              <a:rPr lang="pt-BR" sz="2200" dirty="0" smtClean="0"/>
              <a:t>: se a cultura é o modo de ser e estar no mundo, relacionar-se, pensar e criar, o cuidado da criança como cultura vai muito além dos gestos de proteger, defender, oferecer à criança o que ela precisa. </a:t>
            </a:r>
          </a:p>
          <a:p>
            <a:r>
              <a:rPr lang="pt-BR" sz="2200" dirty="0" smtClean="0"/>
              <a:t>B) </a:t>
            </a:r>
            <a:r>
              <a:rPr lang="pt-BR" sz="2200" b="1" dirty="0" smtClean="0"/>
              <a:t>Cuidado integral</a:t>
            </a:r>
            <a:r>
              <a:rPr lang="pt-BR" sz="2200" dirty="0" smtClean="0"/>
              <a:t>: da pessoa da criança, em todo seu ser. É o interesse por sua história, seu projeto de vida, sua realização humana. E se dá em todos os espaços, ambientes, momentos e situações de vida: é mais do que políticas de atenção, do que programas e serviços. Impregna-nos inteiramente</a:t>
            </a:r>
          </a:p>
          <a:p>
            <a:r>
              <a:rPr lang="pt-BR" sz="2200" dirty="0" smtClean="0"/>
              <a:t>C) </a:t>
            </a:r>
            <a:r>
              <a:rPr lang="pt-BR" sz="2200" b="1" dirty="0" smtClean="0"/>
              <a:t>Cuidado integral como cultura</a:t>
            </a:r>
            <a:r>
              <a:rPr lang="pt-BR" sz="2200" dirty="0" smtClean="0"/>
              <a:t>: modo de ser </a:t>
            </a:r>
            <a:r>
              <a:rPr lang="pt-BR" sz="2200" dirty="0"/>
              <a:t>dos indivíduos, </a:t>
            </a:r>
            <a:r>
              <a:rPr lang="pt-BR" sz="2200" dirty="0" smtClean="0"/>
              <a:t>da sociedade, das instituições, da Nação na relação com as crianças: cultura do cuidado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42917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037968"/>
            <a:ext cx="10058400" cy="4831126"/>
          </a:xfrm>
        </p:spPr>
        <p:txBody>
          <a:bodyPr/>
          <a:lstStyle/>
          <a:p>
            <a:r>
              <a:rPr lang="pt-BR" sz="2400" b="1" dirty="0" smtClean="0"/>
              <a:t>3. </a:t>
            </a:r>
            <a:r>
              <a:rPr lang="pt-BR" sz="2400" b="1" dirty="0"/>
              <a:t>O Marco Legal e a cultura do cuidado</a:t>
            </a:r>
          </a:p>
          <a:p>
            <a:endParaRPr lang="pt-BR" dirty="0" smtClean="0"/>
          </a:p>
          <a:p>
            <a:r>
              <a:rPr lang="pt-BR" sz="2200" dirty="0" smtClean="0"/>
              <a:t>A) </a:t>
            </a:r>
            <a:r>
              <a:rPr lang="pt-BR" sz="2200" dirty="0"/>
              <a:t>Da </a:t>
            </a:r>
            <a:r>
              <a:rPr lang="pt-BR" sz="2200" dirty="0" smtClean="0"/>
              <a:t>primeira </a:t>
            </a:r>
            <a:r>
              <a:rPr lang="pt-BR" sz="2200" dirty="0"/>
              <a:t>à </a:t>
            </a:r>
            <a:r>
              <a:rPr lang="pt-BR" sz="2200" dirty="0" smtClean="0"/>
              <a:t>última </a:t>
            </a:r>
            <a:r>
              <a:rPr lang="pt-BR" sz="2200" dirty="0"/>
              <a:t>página da Lei 13.257 vemos o cuidado pela </a:t>
            </a:r>
            <a:r>
              <a:rPr lang="pt-BR" sz="2200" dirty="0" smtClean="0"/>
              <a:t>criança –  zeloso para que ela viva, se desenvolva e seja plena </a:t>
            </a:r>
          </a:p>
          <a:p>
            <a:r>
              <a:rPr lang="pt-BR" sz="2200" dirty="0" smtClean="0"/>
              <a:t>B) A tônica geral é o olhar sensível e atento à criança como pessoa (única, insubstituível, valor em si mesma), cidadã sujeito de direitos, capaz e com potencial de desenvolvimento a ser ativado/criado nas interações com o meio físico e social </a:t>
            </a:r>
          </a:p>
          <a:p>
            <a:r>
              <a:rPr lang="pt-BR" sz="2200" dirty="0" smtClean="0"/>
              <a:t>C) O que caracteriza o Marco Legal da Primeira Infância é </a:t>
            </a:r>
            <a:r>
              <a:rPr lang="pt-BR" sz="2200" dirty="0"/>
              <a:t>olhar sensível </a:t>
            </a:r>
            <a:r>
              <a:rPr lang="pt-BR" sz="2200" dirty="0" smtClean="0"/>
              <a:t>às </a:t>
            </a:r>
            <a:r>
              <a:rPr lang="pt-BR" sz="2200" dirty="0"/>
              <a:t>especificidades etárias, físicas e </a:t>
            </a:r>
            <a:r>
              <a:rPr lang="pt-BR" sz="2200" dirty="0" smtClean="0"/>
              <a:t>psicológicas da faixa etária – na dinâ</a:t>
            </a:r>
            <a:r>
              <a:rPr lang="pt-BR" sz="2200" dirty="0"/>
              <a:t>m</a:t>
            </a:r>
            <a:r>
              <a:rPr lang="pt-BR" sz="2200" dirty="0" smtClean="0"/>
              <a:t>ica do ser-e-viver-agora e do desenvolver-se para as etapas seguintes da vida humana</a:t>
            </a:r>
            <a:endParaRPr lang="pt-BR" sz="2200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6830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83956" y="629963"/>
            <a:ext cx="9304638" cy="503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cuidado na gestação, no parto, no pós-parto, na UTI neonatal, nas consultas pediátricas, na orientação à gestante sobre....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Atenção odontológica desde a gestação até o atendimento pelo SUS</a:t>
            </a: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O cuidado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 a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formação do vínculo afetivo com a mãe e com o pai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seu sobrenome (registro do nome do pai a qualquer tempo e sem custo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Promoção da </a:t>
            </a:r>
            <a:r>
              <a:rPr lang="pt-BR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parentalidade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corresponsável</a:t>
            </a: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A preferência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ficar com sua família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política de acolhimento familiar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 família acolhedora antes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do retorno e até que seja possível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recriar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as condições familiares para o retorno ao lar,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evitando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, de um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lado,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a adoção precoce e, de outro, a demorada permanência em instituições de acolhimento (abrigo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4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9048" y="752237"/>
            <a:ext cx="9959546" cy="371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brincar como modo de ser criança viver a infância e aprender: criação de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espaços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lúdicos na cidade,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onde...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proteção contra a pressão consumista, a publicidade mercadológica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alimentação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complementar saudável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Prevenção de acidentes, educação sem uso de castigos físicos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educação infantil na creche e pré-escola de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Acesso à produção cultural e reconhecimento da criança como criadora de cultura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direito a um projeto terapêutico singular em caso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violência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avaliação das condições dos serviços de atenção, visando a qualidade da oferta antes de avaliar a criança e seu desenvolvimento, como forma de </a:t>
            </a:r>
            <a:r>
              <a:rPr lang="pt-BR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0453" y="1146460"/>
            <a:ext cx="9156357" cy="4282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Ambiência adequada para a gestante, a mãe e a criança em ambiente prisional e garantia da educação infantil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respeito ao ritmo de desenvolvimento de cada criança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individualmente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ao seu modo de ser e aprender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escuta da criança, reconhecendo-a pessoa capaz desde que nasce, possuidora de diferentes linguagens pelas quais expressa o que sente, deseja, necessita, pensa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formação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profissionais, garantia de profissionais qualificados em todas as áreas e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adequação dos cursos às características físicas, </a:t>
            </a:r>
            <a:r>
              <a:rPr lang="pt-BR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bio-psicológicas</a:t>
            </a:r>
            <a:r>
              <a:rPr lang="pt-BR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sociais da faixa etária e das diferentes infâncias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854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286</TotalTime>
  <Words>854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Times New Roman</vt:lpstr>
      <vt:lpstr>Retrospectiva</vt:lpstr>
      <vt:lpstr>Apresentação do PowerPoint</vt:lpstr>
      <vt:lpstr>Cuidado integral da criança na Primeira Infância</vt:lpstr>
      <vt:lpstr>       Temos a lei mais avançada do mundo sobre o cuidado integral das crianças na Primeira Infância (Lei 13.257/2016)        Precisamos servir-nos dela para instaurar, no Brasil, a CULTURA DO CUIDADO à Primeira Infância.</vt:lpstr>
      <vt:lpstr>1.     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 integral da criança na Primeira Infância</dc:title>
  <dc:creator>Vital</dc:creator>
  <cp:lastModifiedBy>Jessyca Fernanda Martins Abud</cp:lastModifiedBy>
  <cp:revision>15</cp:revision>
  <dcterms:created xsi:type="dcterms:W3CDTF">2016-11-21T20:52:04Z</dcterms:created>
  <dcterms:modified xsi:type="dcterms:W3CDTF">2016-11-22T17:31:49Z</dcterms:modified>
</cp:coreProperties>
</file>