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drawing3.xml" ContentType="application/vnd.ms-office.drawingml.diagramDrawing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1.xml" ContentType="application/vnd.openxmlformats-officedocument.drawingml.diagramStyle+xml"/>
  <Override PartName="/ppt/diagrams/layout2.xml" ContentType="application/vnd.openxmlformats-officedocument.drawingml.diagramLayout+xml"/>
  <Override PartName="/ppt/media/image23.jpg" ContentType="image/jpeg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</p:sldMasterIdLst>
  <p:notesMasterIdLst>
    <p:notesMasterId r:id="rId17"/>
  </p:notesMasterIdLst>
  <p:sldIdLst>
    <p:sldId id="256" r:id="rId3"/>
    <p:sldId id="257" r:id="rId4"/>
    <p:sldId id="2134804843" r:id="rId5"/>
    <p:sldId id="2147475833" r:id="rId6"/>
    <p:sldId id="1566" r:id="rId7"/>
    <p:sldId id="2688" r:id="rId8"/>
    <p:sldId id="2581" r:id="rId9"/>
    <p:sldId id="2147475832" r:id="rId10"/>
    <p:sldId id="2624" r:id="rId11"/>
    <p:sldId id="2147475890" r:id="rId12"/>
    <p:sldId id="1607" r:id="rId13"/>
    <p:sldId id="2147475891" r:id="rId14"/>
    <p:sldId id="2147475892" r:id="rId15"/>
    <p:sldId id="2145704854" r:id="rId16"/>
  </p:sldIdLst>
  <p:sldSz cx="20104100" cy="11315700"/>
  <p:notesSz cx="20104100" cy="113157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060AA8-8348-4FB0-A601-F4BEC62FAA69}" type="doc">
      <dgm:prSet loTypeId="urn:microsoft.com/office/officeart/2005/8/layout/process1" loCatId="process" qsTypeId="urn:microsoft.com/office/officeart/2005/8/quickstyle/simple1#1" qsCatId="simple" csTypeId="urn:microsoft.com/office/officeart/2005/8/colors/accent1_2#1" csCatId="accent1" phldr="1"/>
      <dgm:spPr/>
    </dgm:pt>
    <dgm:pt modelId="{E47A25D2-959B-4899-AD5A-2EFC185DAC5C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1800" b="1">
              <a:solidFill>
                <a:schemeClr val="tx1"/>
              </a:solidFill>
            </a:rPr>
            <a:t>Pesquisa e Desenvolvimento</a:t>
          </a:r>
          <a:endParaRPr lang="pt-BR" sz="1800" b="1" dirty="0">
            <a:solidFill>
              <a:schemeClr val="tx1"/>
            </a:solidFill>
          </a:endParaRPr>
        </a:p>
      </dgm:t>
    </dgm:pt>
    <dgm:pt modelId="{744DE956-4D4A-4357-B2A9-DA884F91A53F}" type="parTrans" cxnId="{30372119-5351-4DBC-96FA-3C6FA647BA0A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DD15DE27-113D-4832-A61D-CA8E5D5D6780}" type="sibTrans" cxnId="{30372119-5351-4DBC-96FA-3C6FA647BA0A}">
      <dgm:prSet custT="1"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90F48053-03AC-47A1-B048-D27E77923D88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1800" b="1">
              <a:solidFill>
                <a:schemeClr val="tx1"/>
              </a:solidFill>
            </a:rPr>
            <a:t>Estudos Não Clínicos</a:t>
          </a:r>
          <a:endParaRPr lang="pt-BR" sz="1800" b="1" dirty="0">
            <a:solidFill>
              <a:schemeClr val="tx1"/>
            </a:solidFill>
          </a:endParaRPr>
        </a:p>
      </dgm:t>
    </dgm:pt>
    <dgm:pt modelId="{F3E1C0A9-6B11-4DE0-B33E-6C8018F5DF4E}" type="parTrans" cxnId="{B213C23D-1650-45E5-B86C-8C85369AD72F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0AEE9059-67DD-4B41-967C-12DF3E92A6BE}" type="sibTrans" cxnId="{B213C23D-1650-45E5-B86C-8C85369AD72F}">
      <dgm:prSet custT="1"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C4230FE9-4B6A-48E1-B327-4BEF05168AC1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pt-BR" sz="2000" b="1">
              <a:solidFill>
                <a:schemeClr val="tx1"/>
              </a:solidFill>
            </a:rPr>
            <a:t>Ensaios Clínicos</a:t>
          </a:r>
          <a:endParaRPr lang="pt-BR" sz="2000" b="1" dirty="0">
            <a:solidFill>
              <a:schemeClr val="tx1"/>
            </a:solidFill>
          </a:endParaRPr>
        </a:p>
      </dgm:t>
    </dgm:pt>
    <dgm:pt modelId="{22E3A08F-7631-4EA4-9780-BD1DB1A9387A}" type="parTrans" cxnId="{8C61904E-3FD6-4D46-876E-07DC773EE2FE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381CAC40-687A-40C4-8661-3EF5A9CEFD16}" type="sibTrans" cxnId="{8C61904E-3FD6-4D46-876E-07DC773EE2FE}">
      <dgm:prSet custT="1"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1A6ECAEC-B6FA-4B76-B5B2-F3734AA06667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pt-BR" sz="2000" b="1">
              <a:solidFill>
                <a:schemeClr val="tx1"/>
              </a:solidFill>
            </a:rPr>
            <a:t>Registro Sanitário</a:t>
          </a:r>
          <a:endParaRPr lang="pt-BR" sz="2000" b="1" dirty="0">
            <a:solidFill>
              <a:schemeClr val="tx1"/>
            </a:solidFill>
          </a:endParaRPr>
        </a:p>
      </dgm:t>
    </dgm:pt>
    <dgm:pt modelId="{3E01D343-7DAD-4590-A260-FEE2C1B00A32}" type="parTrans" cxnId="{8ADE6F49-414B-4994-AD95-492D6444AA31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90EAFFEE-276B-48BF-89A3-3C1A2A68748B}" type="sibTrans" cxnId="{8ADE6F49-414B-4994-AD95-492D6444AA31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3379E6D5-971B-47F5-93A5-E669BB228BE0}">
      <dgm:prSet custT="1"/>
      <dgm:spPr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cBPF</a:t>
          </a:r>
          <a:endParaRPr lang="pt-BR" sz="24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B2233BE1-7D8E-401A-9954-E3C9995D4B49}" type="parTrans" cxnId="{BE7F6AB3-5A93-41CB-8006-EAD123B18E9F}">
      <dgm:prSet/>
      <dgm:spPr/>
      <dgm:t>
        <a:bodyPr/>
        <a:lstStyle/>
        <a:p>
          <a:endParaRPr lang="pt-BR"/>
        </a:p>
      </dgm:t>
    </dgm:pt>
    <dgm:pt modelId="{22E1880B-3850-4E46-B709-4C4286DE74E1}" type="sibTrans" cxnId="{BE7F6AB3-5A93-41CB-8006-EAD123B18E9F}">
      <dgm:prSet/>
      <dgm:spPr/>
      <dgm:t>
        <a:bodyPr/>
        <a:lstStyle/>
        <a:p>
          <a:endParaRPr lang="pt-BR"/>
        </a:p>
      </dgm:t>
    </dgm:pt>
    <dgm:pt modelId="{0EDDFD85-ABF6-4ECD-8959-11AB10E6D03B}">
      <dgm:prSet custT="1"/>
      <dgm:spPr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Monitoramento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Fiscalização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Farmacovigilância</a:t>
          </a:r>
          <a:endParaRPr lang="pt-BR" sz="20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A025377A-0890-4E15-80B9-A88F3B1FC31D}" type="parTrans" cxnId="{07E61DC8-4AEF-4D17-BF26-B44ACA5CE6F5}">
      <dgm:prSet/>
      <dgm:spPr/>
      <dgm:t>
        <a:bodyPr/>
        <a:lstStyle/>
        <a:p>
          <a:endParaRPr lang="pt-BR"/>
        </a:p>
      </dgm:t>
    </dgm:pt>
    <dgm:pt modelId="{A8C42639-B9C9-4D23-B50A-CBE8CF52739E}" type="sibTrans" cxnId="{07E61DC8-4AEF-4D17-BF26-B44ACA5CE6F5}">
      <dgm:prSet/>
      <dgm:spPr/>
      <dgm:t>
        <a:bodyPr/>
        <a:lstStyle/>
        <a:p>
          <a:endParaRPr lang="pt-BR"/>
        </a:p>
      </dgm:t>
    </dgm:pt>
    <dgm:pt modelId="{E5B2EBBA-A8C9-436E-B5BB-F4021DC7E4A1}" type="pres">
      <dgm:prSet presAssocID="{F4060AA8-8348-4FB0-A601-F4BEC62FAA69}" presName="Name0" presStyleCnt="0">
        <dgm:presLayoutVars>
          <dgm:dir/>
          <dgm:resizeHandles val="exact"/>
        </dgm:presLayoutVars>
      </dgm:prSet>
      <dgm:spPr/>
    </dgm:pt>
    <dgm:pt modelId="{6C5825EA-0674-4F95-B4BC-8C202965A65A}" type="pres">
      <dgm:prSet presAssocID="{E47A25D2-959B-4899-AD5A-2EFC185DAC5C}" presName="node" presStyleLbl="node1" presStyleIdx="0" presStyleCnt="6" custScaleX="148568">
        <dgm:presLayoutVars>
          <dgm:bulletEnabled val="1"/>
        </dgm:presLayoutVars>
      </dgm:prSet>
      <dgm:spPr/>
    </dgm:pt>
    <dgm:pt modelId="{4BE099EA-402F-4DA7-AB7B-71C161BFB5C9}" type="pres">
      <dgm:prSet presAssocID="{DD15DE27-113D-4832-A61D-CA8E5D5D6780}" presName="sibTrans" presStyleLbl="sibTrans2D1" presStyleIdx="0" presStyleCnt="5"/>
      <dgm:spPr/>
    </dgm:pt>
    <dgm:pt modelId="{0EE15B00-B5DA-44EF-978F-EE987891CD42}" type="pres">
      <dgm:prSet presAssocID="{DD15DE27-113D-4832-A61D-CA8E5D5D6780}" presName="connectorText" presStyleLbl="sibTrans2D1" presStyleIdx="0" presStyleCnt="5"/>
      <dgm:spPr/>
    </dgm:pt>
    <dgm:pt modelId="{175C1ED2-C111-4FAE-A28D-37505FCAB658}" type="pres">
      <dgm:prSet presAssocID="{90F48053-03AC-47A1-B048-D27E77923D88}" presName="node" presStyleLbl="node1" presStyleIdx="1" presStyleCnt="6">
        <dgm:presLayoutVars>
          <dgm:bulletEnabled val="1"/>
        </dgm:presLayoutVars>
      </dgm:prSet>
      <dgm:spPr/>
    </dgm:pt>
    <dgm:pt modelId="{2B3705EC-9413-42D2-8161-269AEAFAF4DF}" type="pres">
      <dgm:prSet presAssocID="{0AEE9059-67DD-4B41-967C-12DF3E92A6BE}" presName="sibTrans" presStyleLbl="sibTrans2D1" presStyleIdx="1" presStyleCnt="5"/>
      <dgm:spPr/>
    </dgm:pt>
    <dgm:pt modelId="{2FAAD874-9798-4617-8708-A2BC02584DB1}" type="pres">
      <dgm:prSet presAssocID="{0AEE9059-67DD-4B41-967C-12DF3E92A6BE}" presName="connectorText" presStyleLbl="sibTrans2D1" presStyleIdx="1" presStyleCnt="5"/>
      <dgm:spPr/>
    </dgm:pt>
    <dgm:pt modelId="{E4A0A601-8437-4874-82FD-BD1D4CF2F058}" type="pres">
      <dgm:prSet presAssocID="{C4230FE9-4B6A-48E1-B327-4BEF05168AC1}" presName="node" presStyleLbl="node1" presStyleIdx="2" presStyleCnt="6">
        <dgm:presLayoutVars>
          <dgm:bulletEnabled val="1"/>
        </dgm:presLayoutVars>
      </dgm:prSet>
      <dgm:spPr/>
    </dgm:pt>
    <dgm:pt modelId="{1B7CBA12-5F0E-4A1E-B145-D3DE3382EA08}" type="pres">
      <dgm:prSet presAssocID="{381CAC40-687A-40C4-8661-3EF5A9CEFD16}" presName="sibTrans" presStyleLbl="sibTrans2D1" presStyleIdx="2" presStyleCnt="5"/>
      <dgm:spPr/>
    </dgm:pt>
    <dgm:pt modelId="{1220B035-8C8B-4578-85D1-1D3CBEDAA425}" type="pres">
      <dgm:prSet presAssocID="{381CAC40-687A-40C4-8661-3EF5A9CEFD16}" presName="connectorText" presStyleLbl="sibTrans2D1" presStyleIdx="2" presStyleCnt="5"/>
      <dgm:spPr/>
    </dgm:pt>
    <dgm:pt modelId="{899503D2-96BE-47F4-B425-FB506928A69C}" type="pres">
      <dgm:prSet presAssocID="{1A6ECAEC-B6FA-4B76-B5B2-F3734AA06667}" presName="node" presStyleLbl="node1" presStyleIdx="3" presStyleCnt="6">
        <dgm:presLayoutVars>
          <dgm:bulletEnabled val="1"/>
        </dgm:presLayoutVars>
      </dgm:prSet>
      <dgm:spPr/>
    </dgm:pt>
    <dgm:pt modelId="{10C959AA-2C34-4688-A883-F0591F81941A}" type="pres">
      <dgm:prSet presAssocID="{90EAFFEE-276B-48BF-89A3-3C1A2A68748B}" presName="sibTrans" presStyleLbl="sibTrans2D1" presStyleIdx="3" presStyleCnt="5"/>
      <dgm:spPr/>
    </dgm:pt>
    <dgm:pt modelId="{732E0657-CE15-487B-8AF4-33C934C2479F}" type="pres">
      <dgm:prSet presAssocID="{90EAFFEE-276B-48BF-89A3-3C1A2A68748B}" presName="connectorText" presStyleLbl="sibTrans2D1" presStyleIdx="3" presStyleCnt="5"/>
      <dgm:spPr/>
    </dgm:pt>
    <dgm:pt modelId="{94F697D4-A898-48DE-8F3F-18B75DE1C3E1}" type="pres">
      <dgm:prSet presAssocID="{3379E6D5-971B-47F5-93A5-E669BB228BE0}" presName="node" presStyleLbl="node1" presStyleIdx="4" presStyleCnt="6" custLinFactNeighborX="-9627" custLinFactNeighborY="-887">
        <dgm:presLayoutVars>
          <dgm:bulletEnabled val="1"/>
        </dgm:presLayoutVars>
      </dgm:prSet>
      <dgm:spPr>
        <a:xfrm>
          <a:off x="8356078" y="95988"/>
          <a:ext cx="1371325" cy="823599"/>
        </a:xfrm>
        <a:prstGeom prst="roundRect">
          <a:avLst>
            <a:gd name="adj" fmla="val 10000"/>
          </a:avLst>
        </a:prstGeom>
      </dgm:spPr>
    </dgm:pt>
    <dgm:pt modelId="{8D3F456D-257F-4C57-B197-6B5EFE99A1DF}" type="pres">
      <dgm:prSet presAssocID="{22E1880B-3850-4E46-B709-4C4286DE74E1}" presName="sibTrans" presStyleLbl="sibTrans2D1" presStyleIdx="4" presStyleCnt="5"/>
      <dgm:spPr/>
    </dgm:pt>
    <dgm:pt modelId="{4CB46A3A-5259-446D-B191-0D8280358AB3}" type="pres">
      <dgm:prSet presAssocID="{22E1880B-3850-4E46-B709-4C4286DE74E1}" presName="connectorText" presStyleLbl="sibTrans2D1" presStyleIdx="4" presStyleCnt="5"/>
      <dgm:spPr/>
    </dgm:pt>
    <dgm:pt modelId="{5CF49C4B-2AA5-4109-9E1C-63BB341FC680}" type="pres">
      <dgm:prSet presAssocID="{0EDDFD85-ABF6-4ECD-8959-11AB10E6D03B}" presName="node" presStyleLbl="node1" presStyleIdx="5" presStyleCnt="6" custScaleX="130418">
        <dgm:presLayoutVars>
          <dgm:bulletEnabled val="1"/>
        </dgm:presLayoutVars>
      </dgm:prSet>
      <dgm:spPr>
        <a:xfrm>
          <a:off x="9692804" y="20515"/>
          <a:ext cx="1293831" cy="989155"/>
        </a:xfrm>
        <a:prstGeom prst="roundRect">
          <a:avLst>
            <a:gd name="adj" fmla="val 10000"/>
          </a:avLst>
        </a:prstGeom>
      </dgm:spPr>
    </dgm:pt>
  </dgm:ptLst>
  <dgm:cxnLst>
    <dgm:cxn modelId="{DEA44508-CA26-4FE6-9C54-3B91F1D37044}" type="presOf" srcId="{0AEE9059-67DD-4B41-967C-12DF3E92A6BE}" destId="{2FAAD874-9798-4617-8708-A2BC02584DB1}" srcOrd="1" destOrd="0" presId="urn:microsoft.com/office/officeart/2005/8/layout/process1"/>
    <dgm:cxn modelId="{C40C3914-5224-489D-A4DE-ABEE38FFDA54}" type="presOf" srcId="{22E1880B-3850-4E46-B709-4C4286DE74E1}" destId="{8D3F456D-257F-4C57-B197-6B5EFE99A1DF}" srcOrd="0" destOrd="0" presId="urn:microsoft.com/office/officeart/2005/8/layout/process1"/>
    <dgm:cxn modelId="{30372119-5351-4DBC-96FA-3C6FA647BA0A}" srcId="{F4060AA8-8348-4FB0-A601-F4BEC62FAA69}" destId="{E47A25D2-959B-4899-AD5A-2EFC185DAC5C}" srcOrd="0" destOrd="0" parTransId="{744DE956-4D4A-4357-B2A9-DA884F91A53F}" sibTransId="{DD15DE27-113D-4832-A61D-CA8E5D5D6780}"/>
    <dgm:cxn modelId="{E5C7DB28-AA6B-4458-9970-7C0958CABCE8}" type="presOf" srcId="{381CAC40-687A-40C4-8661-3EF5A9CEFD16}" destId="{1B7CBA12-5F0E-4A1E-B145-D3DE3382EA08}" srcOrd="0" destOrd="0" presId="urn:microsoft.com/office/officeart/2005/8/layout/process1"/>
    <dgm:cxn modelId="{B213C23D-1650-45E5-B86C-8C85369AD72F}" srcId="{F4060AA8-8348-4FB0-A601-F4BEC62FAA69}" destId="{90F48053-03AC-47A1-B048-D27E77923D88}" srcOrd="1" destOrd="0" parTransId="{F3E1C0A9-6B11-4DE0-B33E-6C8018F5DF4E}" sibTransId="{0AEE9059-67DD-4B41-967C-12DF3E92A6BE}"/>
    <dgm:cxn modelId="{B9407B42-5F56-41BB-9059-E427B3E8AD0A}" type="presOf" srcId="{90F48053-03AC-47A1-B048-D27E77923D88}" destId="{175C1ED2-C111-4FAE-A28D-37505FCAB658}" srcOrd="0" destOrd="0" presId="urn:microsoft.com/office/officeart/2005/8/layout/process1"/>
    <dgm:cxn modelId="{9AE2A763-A447-47CE-86C5-AC5757987FFF}" type="presOf" srcId="{3379E6D5-971B-47F5-93A5-E669BB228BE0}" destId="{94F697D4-A898-48DE-8F3F-18B75DE1C3E1}" srcOrd="0" destOrd="0" presId="urn:microsoft.com/office/officeart/2005/8/layout/process1"/>
    <dgm:cxn modelId="{8ADE6F49-414B-4994-AD95-492D6444AA31}" srcId="{F4060AA8-8348-4FB0-A601-F4BEC62FAA69}" destId="{1A6ECAEC-B6FA-4B76-B5B2-F3734AA06667}" srcOrd="3" destOrd="0" parTransId="{3E01D343-7DAD-4590-A260-FEE2C1B00A32}" sibTransId="{90EAFFEE-276B-48BF-89A3-3C1A2A68748B}"/>
    <dgm:cxn modelId="{99C6BA6D-0A2C-4A6C-B078-F0AD27D6A742}" type="presOf" srcId="{22E1880B-3850-4E46-B709-4C4286DE74E1}" destId="{4CB46A3A-5259-446D-B191-0D8280358AB3}" srcOrd="1" destOrd="0" presId="urn:microsoft.com/office/officeart/2005/8/layout/process1"/>
    <dgm:cxn modelId="{8C61904E-3FD6-4D46-876E-07DC773EE2FE}" srcId="{F4060AA8-8348-4FB0-A601-F4BEC62FAA69}" destId="{C4230FE9-4B6A-48E1-B327-4BEF05168AC1}" srcOrd="2" destOrd="0" parTransId="{22E3A08F-7631-4EA4-9780-BD1DB1A9387A}" sibTransId="{381CAC40-687A-40C4-8661-3EF5A9CEFD16}"/>
    <dgm:cxn modelId="{075C1159-F997-4911-8D7D-2A62EA36C0A8}" type="presOf" srcId="{0AEE9059-67DD-4B41-967C-12DF3E92A6BE}" destId="{2B3705EC-9413-42D2-8161-269AEAFAF4DF}" srcOrd="0" destOrd="0" presId="urn:microsoft.com/office/officeart/2005/8/layout/process1"/>
    <dgm:cxn modelId="{17CB5F8C-D86D-4C5C-AD63-83A00238D7D4}" type="presOf" srcId="{DD15DE27-113D-4832-A61D-CA8E5D5D6780}" destId="{0EE15B00-B5DA-44EF-978F-EE987891CD42}" srcOrd="1" destOrd="0" presId="urn:microsoft.com/office/officeart/2005/8/layout/process1"/>
    <dgm:cxn modelId="{3976B7A4-C12A-477A-9C08-985345EA6D2B}" type="presOf" srcId="{E47A25D2-959B-4899-AD5A-2EFC185DAC5C}" destId="{6C5825EA-0674-4F95-B4BC-8C202965A65A}" srcOrd="0" destOrd="0" presId="urn:microsoft.com/office/officeart/2005/8/layout/process1"/>
    <dgm:cxn modelId="{BE7F6AB3-5A93-41CB-8006-EAD123B18E9F}" srcId="{F4060AA8-8348-4FB0-A601-F4BEC62FAA69}" destId="{3379E6D5-971B-47F5-93A5-E669BB228BE0}" srcOrd="4" destOrd="0" parTransId="{B2233BE1-7D8E-401A-9954-E3C9995D4B49}" sibTransId="{22E1880B-3850-4E46-B709-4C4286DE74E1}"/>
    <dgm:cxn modelId="{D55A90BC-A6C9-48A8-9BE0-2B8B1A415370}" type="presOf" srcId="{F4060AA8-8348-4FB0-A601-F4BEC62FAA69}" destId="{E5B2EBBA-A8C9-436E-B5BB-F4021DC7E4A1}" srcOrd="0" destOrd="0" presId="urn:microsoft.com/office/officeart/2005/8/layout/process1"/>
    <dgm:cxn modelId="{0B14E3BC-C339-4AB1-87F0-548D81E516B1}" type="presOf" srcId="{1A6ECAEC-B6FA-4B76-B5B2-F3734AA06667}" destId="{899503D2-96BE-47F4-B425-FB506928A69C}" srcOrd="0" destOrd="0" presId="urn:microsoft.com/office/officeart/2005/8/layout/process1"/>
    <dgm:cxn modelId="{07E61DC8-4AEF-4D17-BF26-B44ACA5CE6F5}" srcId="{F4060AA8-8348-4FB0-A601-F4BEC62FAA69}" destId="{0EDDFD85-ABF6-4ECD-8959-11AB10E6D03B}" srcOrd="5" destOrd="0" parTransId="{A025377A-0890-4E15-80B9-A88F3B1FC31D}" sibTransId="{A8C42639-B9C9-4D23-B50A-CBE8CF52739E}"/>
    <dgm:cxn modelId="{104ACCD3-E28C-4C3B-8459-109461257B10}" type="presOf" srcId="{DD15DE27-113D-4832-A61D-CA8E5D5D6780}" destId="{4BE099EA-402F-4DA7-AB7B-71C161BFB5C9}" srcOrd="0" destOrd="0" presId="urn:microsoft.com/office/officeart/2005/8/layout/process1"/>
    <dgm:cxn modelId="{43FF97D8-F8EF-4AAC-A30C-BE62B6029F44}" type="presOf" srcId="{90EAFFEE-276B-48BF-89A3-3C1A2A68748B}" destId="{10C959AA-2C34-4688-A883-F0591F81941A}" srcOrd="0" destOrd="0" presId="urn:microsoft.com/office/officeart/2005/8/layout/process1"/>
    <dgm:cxn modelId="{E149CFDA-17DE-4FE0-8E5E-4435C6EEE713}" type="presOf" srcId="{C4230FE9-4B6A-48E1-B327-4BEF05168AC1}" destId="{E4A0A601-8437-4874-82FD-BD1D4CF2F058}" srcOrd="0" destOrd="0" presId="urn:microsoft.com/office/officeart/2005/8/layout/process1"/>
    <dgm:cxn modelId="{2654ECDE-B237-4DF7-9722-D1BFDEB02EE1}" type="presOf" srcId="{90EAFFEE-276B-48BF-89A3-3C1A2A68748B}" destId="{732E0657-CE15-487B-8AF4-33C934C2479F}" srcOrd="1" destOrd="0" presId="urn:microsoft.com/office/officeart/2005/8/layout/process1"/>
    <dgm:cxn modelId="{76B458DF-AB8D-49BC-A8AD-42A34F58D35E}" type="presOf" srcId="{381CAC40-687A-40C4-8661-3EF5A9CEFD16}" destId="{1220B035-8C8B-4578-85D1-1D3CBEDAA425}" srcOrd="1" destOrd="0" presId="urn:microsoft.com/office/officeart/2005/8/layout/process1"/>
    <dgm:cxn modelId="{BD7A01EC-1921-4A62-89A4-1C25AAD35566}" type="presOf" srcId="{0EDDFD85-ABF6-4ECD-8959-11AB10E6D03B}" destId="{5CF49C4B-2AA5-4109-9E1C-63BB341FC680}" srcOrd="0" destOrd="0" presId="urn:microsoft.com/office/officeart/2005/8/layout/process1"/>
    <dgm:cxn modelId="{49A7C710-13DC-47D0-9B31-5FDE69CA0342}" type="presParOf" srcId="{E5B2EBBA-A8C9-436E-B5BB-F4021DC7E4A1}" destId="{6C5825EA-0674-4F95-B4BC-8C202965A65A}" srcOrd="0" destOrd="0" presId="urn:microsoft.com/office/officeart/2005/8/layout/process1"/>
    <dgm:cxn modelId="{CAF363C4-AF6D-4E29-B433-512EB0F72F05}" type="presParOf" srcId="{E5B2EBBA-A8C9-436E-B5BB-F4021DC7E4A1}" destId="{4BE099EA-402F-4DA7-AB7B-71C161BFB5C9}" srcOrd="1" destOrd="0" presId="urn:microsoft.com/office/officeart/2005/8/layout/process1"/>
    <dgm:cxn modelId="{C347E41D-9891-4750-A171-0139799B4BA3}" type="presParOf" srcId="{4BE099EA-402F-4DA7-AB7B-71C161BFB5C9}" destId="{0EE15B00-B5DA-44EF-978F-EE987891CD42}" srcOrd="0" destOrd="0" presId="urn:microsoft.com/office/officeart/2005/8/layout/process1"/>
    <dgm:cxn modelId="{37EFA602-468D-449D-8D17-1FD6BD67ABC1}" type="presParOf" srcId="{E5B2EBBA-A8C9-436E-B5BB-F4021DC7E4A1}" destId="{175C1ED2-C111-4FAE-A28D-37505FCAB658}" srcOrd="2" destOrd="0" presId="urn:microsoft.com/office/officeart/2005/8/layout/process1"/>
    <dgm:cxn modelId="{BC8218DA-6FE0-4B0A-9DB7-01ACDE8B08F6}" type="presParOf" srcId="{E5B2EBBA-A8C9-436E-B5BB-F4021DC7E4A1}" destId="{2B3705EC-9413-42D2-8161-269AEAFAF4DF}" srcOrd="3" destOrd="0" presId="urn:microsoft.com/office/officeart/2005/8/layout/process1"/>
    <dgm:cxn modelId="{EB40AF8E-CFE2-4B09-B0D7-0CE0B5909DE6}" type="presParOf" srcId="{2B3705EC-9413-42D2-8161-269AEAFAF4DF}" destId="{2FAAD874-9798-4617-8708-A2BC02584DB1}" srcOrd="0" destOrd="0" presId="urn:microsoft.com/office/officeart/2005/8/layout/process1"/>
    <dgm:cxn modelId="{23A673EB-FDBD-4811-A447-6597E78B1017}" type="presParOf" srcId="{E5B2EBBA-A8C9-436E-B5BB-F4021DC7E4A1}" destId="{E4A0A601-8437-4874-82FD-BD1D4CF2F058}" srcOrd="4" destOrd="0" presId="urn:microsoft.com/office/officeart/2005/8/layout/process1"/>
    <dgm:cxn modelId="{D2FA41BE-812D-44BA-A177-C793B59E5DE4}" type="presParOf" srcId="{E5B2EBBA-A8C9-436E-B5BB-F4021DC7E4A1}" destId="{1B7CBA12-5F0E-4A1E-B145-D3DE3382EA08}" srcOrd="5" destOrd="0" presId="urn:microsoft.com/office/officeart/2005/8/layout/process1"/>
    <dgm:cxn modelId="{85F826CE-19D1-4942-928F-399E9509BBEE}" type="presParOf" srcId="{1B7CBA12-5F0E-4A1E-B145-D3DE3382EA08}" destId="{1220B035-8C8B-4578-85D1-1D3CBEDAA425}" srcOrd="0" destOrd="0" presId="urn:microsoft.com/office/officeart/2005/8/layout/process1"/>
    <dgm:cxn modelId="{E0D2746F-F0B8-407C-ABEF-188A72A8632E}" type="presParOf" srcId="{E5B2EBBA-A8C9-436E-B5BB-F4021DC7E4A1}" destId="{899503D2-96BE-47F4-B425-FB506928A69C}" srcOrd="6" destOrd="0" presId="urn:microsoft.com/office/officeart/2005/8/layout/process1"/>
    <dgm:cxn modelId="{FA43C3C8-99C1-4CD6-82BB-EB6A95614F70}" type="presParOf" srcId="{E5B2EBBA-A8C9-436E-B5BB-F4021DC7E4A1}" destId="{10C959AA-2C34-4688-A883-F0591F81941A}" srcOrd="7" destOrd="0" presId="urn:microsoft.com/office/officeart/2005/8/layout/process1"/>
    <dgm:cxn modelId="{CEFD2A2F-E551-48F7-BA77-AA2334DDB83C}" type="presParOf" srcId="{10C959AA-2C34-4688-A883-F0591F81941A}" destId="{732E0657-CE15-487B-8AF4-33C934C2479F}" srcOrd="0" destOrd="0" presId="urn:microsoft.com/office/officeart/2005/8/layout/process1"/>
    <dgm:cxn modelId="{57504B51-C666-4846-A34A-9A82A894EEED}" type="presParOf" srcId="{E5B2EBBA-A8C9-436E-B5BB-F4021DC7E4A1}" destId="{94F697D4-A898-48DE-8F3F-18B75DE1C3E1}" srcOrd="8" destOrd="0" presId="urn:microsoft.com/office/officeart/2005/8/layout/process1"/>
    <dgm:cxn modelId="{4521D878-AD91-4412-A3C8-45E14FFEF5F4}" type="presParOf" srcId="{E5B2EBBA-A8C9-436E-B5BB-F4021DC7E4A1}" destId="{8D3F456D-257F-4C57-B197-6B5EFE99A1DF}" srcOrd="9" destOrd="0" presId="urn:microsoft.com/office/officeart/2005/8/layout/process1"/>
    <dgm:cxn modelId="{4395C200-2B96-41B4-996B-BA5BD7C511C2}" type="presParOf" srcId="{8D3F456D-257F-4C57-B197-6B5EFE99A1DF}" destId="{4CB46A3A-5259-446D-B191-0D8280358AB3}" srcOrd="0" destOrd="0" presId="urn:microsoft.com/office/officeart/2005/8/layout/process1"/>
    <dgm:cxn modelId="{46EB031F-515D-49BC-9923-DCBCE52B25F7}" type="presParOf" srcId="{E5B2EBBA-A8C9-436E-B5BB-F4021DC7E4A1}" destId="{5CF49C4B-2AA5-4109-9E1C-63BB341FC680}" srcOrd="10" destOrd="0" presId="urn:microsoft.com/office/officeart/2005/8/layout/process1"/>
  </dgm:cxnLst>
  <dgm:bg>
    <a:solidFill>
      <a:schemeClr val="bg2"/>
    </a:solidFill>
  </dgm:bg>
  <dgm:whole>
    <a:ln w="28575">
      <a:solidFill>
        <a:schemeClr val="accent3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060AA8-8348-4FB0-A601-F4BEC62FAA69}" type="doc">
      <dgm:prSet loTypeId="urn:microsoft.com/office/officeart/2005/8/layout/process1" loCatId="process" qsTypeId="urn:microsoft.com/office/officeart/2005/8/quickstyle/simple1#2" qsCatId="simple" csTypeId="urn:microsoft.com/office/officeart/2005/8/colors/accent1_2#2" csCatId="accent1" phldr="1"/>
      <dgm:spPr/>
    </dgm:pt>
    <dgm:pt modelId="{E47A25D2-959B-4899-AD5A-2EFC185DAC5C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2000" b="1" dirty="0">
              <a:solidFill>
                <a:schemeClr val="tx1"/>
              </a:solidFill>
            </a:rPr>
            <a:t>Precificação</a:t>
          </a:r>
        </a:p>
      </dgm:t>
    </dgm:pt>
    <dgm:pt modelId="{744DE956-4D4A-4357-B2A9-DA884F91A53F}" type="parTrans" cxnId="{30372119-5351-4DBC-96FA-3C6FA647BA0A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DD15DE27-113D-4832-A61D-CA8E5D5D6780}" type="sibTrans" cxnId="{30372119-5351-4DBC-96FA-3C6FA647BA0A}">
      <dgm:prSet custT="1"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90F48053-03AC-47A1-B048-D27E77923D88}">
      <dgm:prSet phldrT="[Texto]" custT="1"/>
      <dgm:spPr>
        <a:solidFill>
          <a:schemeClr val="bg1"/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Incorporação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aos</a:t>
          </a:r>
          <a:r>
            <a:rPr lang="en-US" sz="2000" b="1" dirty="0">
              <a:solidFill>
                <a:schemeClr val="tx1"/>
              </a:solidFill>
            </a:rPr>
            <a:t> </a:t>
          </a:r>
        </a:p>
        <a:p>
          <a:r>
            <a:rPr lang="en-US" sz="2000" b="1" dirty="0">
              <a:solidFill>
                <a:schemeClr val="tx1"/>
              </a:solidFill>
            </a:rPr>
            <a:t>Sistemas Saúde</a:t>
          </a:r>
          <a:endParaRPr lang="pt-BR" sz="2000" b="1" dirty="0">
            <a:solidFill>
              <a:schemeClr val="tx1"/>
            </a:solidFill>
          </a:endParaRPr>
        </a:p>
      </dgm:t>
    </dgm:pt>
    <dgm:pt modelId="{F3E1C0A9-6B11-4DE0-B33E-6C8018F5DF4E}" type="parTrans" cxnId="{B213C23D-1650-45E5-B86C-8C85369AD72F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0AEE9059-67DD-4B41-967C-12DF3E92A6BE}" type="sibTrans" cxnId="{B213C23D-1650-45E5-B86C-8C85369AD72F}">
      <dgm:prSet custT="1"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E5B2EBBA-A8C9-436E-B5BB-F4021DC7E4A1}" type="pres">
      <dgm:prSet presAssocID="{F4060AA8-8348-4FB0-A601-F4BEC62FAA69}" presName="Name0" presStyleCnt="0">
        <dgm:presLayoutVars>
          <dgm:dir/>
          <dgm:resizeHandles val="exact"/>
        </dgm:presLayoutVars>
      </dgm:prSet>
      <dgm:spPr/>
    </dgm:pt>
    <dgm:pt modelId="{6C5825EA-0674-4F95-B4BC-8C202965A65A}" type="pres">
      <dgm:prSet presAssocID="{E47A25D2-959B-4899-AD5A-2EFC185DAC5C}" presName="node" presStyleLbl="node1" presStyleIdx="0" presStyleCnt="2" custScaleX="77781">
        <dgm:presLayoutVars>
          <dgm:bulletEnabled val="1"/>
        </dgm:presLayoutVars>
      </dgm:prSet>
      <dgm:spPr/>
    </dgm:pt>
    <dgm:pt modelId="{4BE099EA-402F-4DA7-AB7B-71C161BFB5C9}" type="pres">
      <dgm:prSet presAssocID="{DD15DE27-113D-4832-A61D-CA8E5D5D6780}" presName="sibTrans" presStyleLbl="sibTrans2D1" presStyleIdx="0" presStyleCnt="1" custScaleX="116822" custScaleY="68506" custLinFactX="-10275" custLinFactNeighborX="-100000" custLinFactNeighborY="-5217"/>
      <dgm:spPr/>
    </dgm:pt>
    <dgm:pt modelId="{0EE15B00-B5DA-44EF-978F-EE987891CD42}" type="pres">
      <dgm:prSet presAssocID="{DD15DE27-113D-4832-A61D-CA8E5D5D6780}" presName="connectorText" presStyleLbl="sibTrans2D1" presStyleIdx="0" presStyleCnt="1"/>
      <dgm:spPr/>
    </dgm:pt>
    <dgm:pt modelId="{175C1ED2-C111-4FAE-A28D-37505FCAB658}" type="pres">
      <dgm:prSet presAssocID="{90F48053-03AC-47A1-B048-D27E77923D88}" presName="node" presStyleLbl="node1" presStyleIdx="1" presStyleCnt="2" custScaleX="83991">
        <dgm:presLayoutVars>
          <dgm:bulletEnabled val="1"/>
        </dgm:presLayoutVars>
      </dgm:prSet>
      <dgm:spPr/>
    </dgm:pt>
  </dgm:ptLst>
  <dgm:cxnLst>
    <dgm:cxn modelId="{30372119-5351-4DBC-96FA-3C6FA647BA0A}" srcId="{F4060AA8-8348-4FB0-A601-F4BEC62FAA69}" destId="{E47A25D2-959B-4899-AD5A-2EFC185DAC5C}" srcOrd="0" destOrd="0" parTransId="{744DE956-4D4A-4357-B2A9-DA884F91A53F}" sibTransId="{DD15DE27-113D-4832-A61D-CA8E5D5D6780}"/>
    <dgm:cxn modelId="{B213C23D-1650-45E5-B86C-8C85369AD72F}" srcId="{F4060AA8-8348-4FB0-A601-F4BEC62FAA69}" destId="{90F48053-03AC-47A1-B048-D27E77923D88}" srcOrd="1" destOrd="0" parTransId="{F3E1C0A9-6B11-4DE0-B33E-6C8018F5DF4E}" sibTransId="{0AEE9059-67DD-4B41-967C-12DF3E92A6BE}"/>
    <dgm:cxn modelId="{B9407B42-5F56-41BB-9059-E427B3E8AD0A}" type="presOf" srcId="{90F48053-03AC-47A1-B048-D27E77923D88}" destId="{175C1ED2-C111-4FAE-A28D-37505FCAB658}" srcOrd="0" destOrd="0" presId="urn:microsoft.com/office/officeart/2005/8/layout/process1"/>
    <dgm:cxn modelId="{17CB5F8C-D86D-4C5C-AD63-83A00238D7D4}" type="presOf" srcId="{DD15DE27-113D-4832-A61D-CA8E5D5D6780}" destId="{0EE15B00-B5DA-44EF-978F-EE987891CD42}" srcOrd="1" destOrd="0" presId="urn:microsoft.com/office/officeart/2005/8/layout/process1"/>
    <dgm:cxn modelId="{3976B7A4-C12A-477A-9C08-985345EA6D2B}" type="presOf" srcId="{E47A25D2-959B-4899-AD5A-2EFC185DAC5C}" destId="{6C5825EA-0674-4F95-B4BC-8C202965A65A}" srcOrd="0" destOrd="0" presId="urn:microsoft.com/office/officeart/2005/8/layout/process1"/>
    <dgm:cxn modelId="{D55A90BC-A6C9-48A8-9BE0-2B8B1A415370}" type="presOf" srcId="{F4060AA8-8348-4FB0-A601-F4BEC62FAA69}" destId="{E5B2EBBA-A8C9-436E-B5BB-F4021DC7E4A1}" srcOrd="0" destOrd="0" presId="urn:microsoft.com/office/officeart/2005/8/layout/process1"/>
    <dgm:cxn modelId="{104ACCD3-E28C-4C3B-8459-109461257B10}" type="presOf" srcId="{DD15DE27-113D-4832-A61D-CA8E5D5D6780}" destId="{4BE099EA-402F-4DA7-AB7B-71C161BFB5C9}" srcOrd="0" destOrd="0" presId="urn:microsoft.com/office/officeart/2005/8/layout/process1"/>
    <dgm:cxn modelId="{49A7C710-13DC-47D0-9B31-5FDE69CA0342}" type="presParOf" srcId="{E5B2EBBA-A8C9-436E-B5BB-F4021DC7E4A1}" destId="{6C5825EA-0674-4F95-B4BC-8C202965A65A}" srcOrd="0" destOrd="0" presId="urn:microsoft.com/office/officeart/2005/8/layout/process1"/>
    <dgm:cxn modelId="{CAF363C4-AF6D-4E29-B433-512EB0F72F05}" type="presParOf" srcId="{E5B2EBBA-A8C9-436E-B5BB-F4021DC7E4A1}" destId="{4BE099EA-402F-4DA7-AB7B-71C161BFB5C9}" srcOrd="1" destOrd="0" presId="urn:microsoft.com/office/officeart/2005/8/layout/process1"/>
    <dgm:cxn modelId="{C347E41D-9891-4750-A171-0139799B4BA3}" type="presParOf" srcId="{4BE099EA-402F-4DA7-AB7B-71C161BFB5C9}" destId="{0EE15B00-B5DA-44EF-978F-EE987891CD42}" srcOrd="0" destOrd="0" presId="urn:microsoft.com/office/officeart/2005/8/layout/process1"/>
    <dgm:cxn modelId="{37EFA602-468D-449D-8D17-1FD6BD67ABC1}" type="presParOf" srcId="{E5B2EBBA-A8C9-436E-B5BB-F4021DC7E4A1}" destId="{175C1ED2-C111-4FAE-A28D-37505FCAB658}" srcOrd="2" destOrd="0" presId="urn:microsoft.com/office/officeart/2005/8/layout/process1"/>
  </dgm:cxnLst>
  <dgm:bg/>
  <dgm:whole>
    <a:ln w="28575">
      <a:solidFill>
        <a:schemeClr val="accent1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AA8F88-240D-46C6-AD22-10A69C7D4608}" type="doc">
      <dgm:prSet loTypeId="urn:microsoft.com/office/officeart/2005/8/layout/list1" loCatId="list" qsTypeId="urn:microsoft.com/office/officeart/2005/8/quickstyle/simple1#12" qsCatId="simple" csTypeId="urn:microsoft.com/office/officeart/2005/8/colors/accent1_2#8" csCatId="accent1" phldr="1"/>
      <dgm:spPr/>
      <dgm:t>
        <a:bodyPr/>
        <a:lstStyle/>
        <a:p>
          <a:endParaRPr lang="pt-BR"/>
        </a:p>
      </dgm:t>
    </dgm:pt>
    <dgm:pt modelId="{2C87B859-1B6B-49E0-85A5-E02E70CEBF01}">
      <dgm:prSet custT="1"/>
      <dgm:spPr/>
      <dgm:t>
        <a:bodyPr/>
        <a:lstStyle/>
        <a:p>
          <a:pPr algn="ctr"/>
          <a:r>
            <a:rPr lang="pt-BR" sz="3200" b="1" dirty="0"/>
            <a:t>Produto Experimental</a:t>
          </a:r>
        </a:p>
      </dgm:t>
    </dgm:pt>
    <dgm:pt modelId="{1740BF7C-6C20-465C-9574-F715D065FBB6}" type="sibTrans" cxnId="{9FCDD59E-EEC8-48BE-824A-5961FD60DC31}">
      <dgm:prSet/>
      <dgm:spPr/>
      <dgm:t>
        <a:bodyPr/>
        <a:lstStyle/>
        <a:p>
          <a:endParaRPr lang="pt-BR"/>
        </a:p>
      </dgm:t>
    </dgm:pt>
    <dgm:pt modelId="{65FC2683-A90B-4235-BC0C-CDE5DB560BE3}" type="parTrans" cxnId="{9FCDD59E-EEC8-48BE-824A-5961FD60DC31}">
      <dgm:prSet/>
      <dgm:spPr/>
      <dgm:t>
        <a:bodyPr/>
        <a:lstStyle/>
        <a:p>
          <a:endParaRPr lang="pt-BR"/>
        </a:p>
      </dgm:t>
    </dgm:pt>
    <dgm:pt modelId="{CC5510B6-AC9A-4564-8936-43665417EFFE}" type="pres">
      <dgm:prSet presAssocID="{6DAA8F88-240D-46C6-AD22-10A69C7D4608}" presName="linear" presStyleCnt="0">
        <dgm:presLayoutVars>
          <dgm:dir/>
          <dgm:animLvl val="lvl"/>
          <dgm:resizeHandles val="exact"/>
        </dgm:presLayoutVars>
      </dgm:prSet>
      <dgm:spPr/>
    </dgm:pt>
    <dgm:pt modelId="{D314206D-0D36-468E-8C18-EFDDBA73FAF8}" type="pres">
      <dgm:prSet presAssocID="{2C87B859-1B6B-49E0-85A5-E02E70CEBF01}" presName="parentLin" presStyleCnt="0"/>
      <dgm:spPr/>
    </dgm:pt>
    <dgm:pt modelId="{231C5BE0-6280-41F3-8D8B-C561ADA4E216}" type="pres">
      <dgm:prSet presAssocID="{2C87B859-1B6B-49E0-85A5-E02E70CEBF01}" presName="parentLeftMargin" presStyleLbl="node1" presStyleIdx="0" presStyleCnt="1"/>
      <dgm:spPr/>
    </dgm:pt>
    <dgm:pt modelId="{E0AD3D8B-1A9E-493E-BF43-CBE0C6EBAD67}" type="pres">
      <dgm:prSet presAssocID="{2C87B859-1B6B-49E0-85A5-E02E70CEBF01}" presName="parentText" presStyleLbl="node1" presStyleIdx="0" presStyleCnt="1" custScaleY="76401">
        <dgm:presLayoutVars>
          <dgm:chMax val="0"/>
          <dgm:bulletEnabled val="1"/>
        </dgm:presLayoutVars>
      </dgm:prSet>
      <dgm:spPr/>
    </dgm:pt>
    <dgm:pt modelId="{CF465581-6AB3-4A04-98E8-D8B8859B1AFD}" type="pres">
      <dgm:prSet presAssocID="{2C87B859-1B6B-49E0-85A5-E02E70CEBF01}" presName="negativeSpace" presStyleCnt="0"/>
      <dgm:spPr/>
    </dgm:pt>
    <dgm:pt modelId="{60B915E0-D59C-4853-A9A1-32EFCEA62FB5}" type="pres">
      <dgm:prSet presAssocID="{2C87B859-1B6B-49E0-85A5-E02E70CEBF01}" presName="childText" presStyleLbl="conFgAcc1" presStyleIdx="0" presStyleCnt="1" custLinFactNeighborX="352" custLinFactNeighborY="0">
        <dgm:presLayoutVars>
          <dgm:bulletEnabled val="1"/>
        </dgm:presLayoutVars>
      </dgm:prSet>
      <dgm:spPr/>
    </dgm:pt>
  </dgm:ptLst>
  <dgm:cxnLst>
    <dgm:cxn modelId="{983E1410-840E-41D7-8FF4-E73F47F8DE6F}" type="presOf" srcId="{2C87B859-1B6B-49E0-85A5-E02E70CEBF01}" destId="{E0AD3D8B-1A9E-493E-BF43-CBE0C6EBAD67}" srcOrd="1" destOrd="0" presId="urn:microsoft.com/office/officeart/2005/8/layout/list1"/>
    <dgm:cxn modelId="{050A3E14-8717-42ED-94E4-9082FE4E97B6}" type="presOf" srcId="{6DAA8F88-240D-46C6-AD22-10A69C7D4608}" destId="{CC5510B6-AC9A-4564-8936-43665417EFFE}" srcOrd="0" destOrd="0" presId="urn:microsoft.com/office/officeart/2005/8/layout/list1"/>
    <dgm:cxn modelId="{9D90662C-A605-4DC3-AD6D-88B1041B0B1E}" type="presOf" srcId="{2C87B859-1B6B-49E0-85A5-E02E70CEBF01}" destId="{231C5BE0-6280-41F3-8D8B-C561ADA4E216}" srcOrd="0" destOrd="0" presId="urn:microsoft.com/office/officeart/2005/8/layout/list1"/>
    <dgm:cxn modelId="{9FCDD59E-EEC8-48BE-824A-5961FD60DC31}" srcId="{6DAA8F88-240D-46C6-AD22-10A69C7D4608}" destId="{2C87B859-1B6B-49E0-85A5-E02E70CEBF01}" srcOrd="0" destOrd="0" parTransId="{65FC2683-A90B-4235-BC0C-CDE5DB560BE3}" sibTransId="{1740BF7C-6C20-465C-9574-F715D065FBB6}"/>
    <dgm:cxn modelId="{F8D7C16D-D5F8-4998-A337-A75D637EC57B}" type="presParOf" srcId="{CC5510B6-AC9A-4564-8936-43665417EFFE}" destId="{D314206D-0D36-468E-8C18-EFDDBA73FAF8}" srcOrd="0" destOrd="0" presId="urn:microsoft.com/office/officeart/2005/8/layout/list1"/>
    <dgm:cxn modelId="{6C6CA253-5108-4BF1-974A-FBC63B244947}" type="presParOf" srcId="{D314206D-0D36-468E-8C18-EFDDBA73FAF8}" destId="{231C5BE0-6280-41F3-8D8B-C561ADA4E216}" srcOrd="0" destOrd="0" presId="urn:microsoft.com/office/officeart/2005/8/layout/list1"/>
    <dgm:cxn modelId="{25606CAB-22DA-4DB8-8036-820BCD00A559}" type="presParOf" srcId="{D314206D-0D36-468E-8C18-EFDDBA73FAF8}" destId="{E0AD3D8B-1A9E-493E-BF43-CBE0C6EBAD67}" srcOrd="1" destOrd="0" presId="urn:microsoft.com/office/officeart/2005/8/layout/list1"/>
    <dgm:cxn modelId="{D626E3D4-BD4A-46A0-A778-BDFE440323E0}" type="presParOf" srcId="{CC5510B6-AC9A-4564-8936-43665417EFFE}" destId="{CF465581-6AB3-4A04-98E8-D8B8859B1AFD}" srcOrd="1" destOrd="0" presId="urn:microsoft.com/office/officeart/2005/8/layout/list1"/>
    <dgm:cxn modelId="{1A4496AF-8AFF-4994-9305-2E1CDE096780}" type="presParOf" srcId="{CC5510B6-AC9A-4564-8936-43665417EFFE}" destId="{60B915E0-D59C-4853-A9A1-32EFCEA62FB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825EA-0674-4F95-B4BC-8C202965A65A}">
      <dsp:nvSpPr>
        <dsp:cNvPr id="0" name=""/>
        <dsp:cNvSpPr/>
      </dsp:nvSpPr>
      <dsp:spPr>
        <a:xfrm>
          <a:off x="18610" y="195011"/>
          <a:ext cx="3092425" cy="130871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>
              <a:solidFill>
                <a:schemeClr val="tx1"/>
              </a:solidFill>
            </a:rPr>
            <a:t>Pesquisa e Desenvolvimento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56941" y="233342"/>
        <a:ext cx="3015763" cy="1232050"/>
      </dsp:txXfrm>
    </dsp:sp>
    <dsp:sp modelId="{4BE099EA-402F-4DA7-AB7B-71C161BFB5C9}">
      <dsp:nvSpPr>
        <dsp:cNvPr id="0" name=""/>
        <dsp:cNvSpPr/>
      </dsp:nvSpPr>
      <dsp:spPr>
        <a:xfrm>
          <a:off x="3319184" y="591262"/>
          <a:ext cx="441275" cy="51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>
            <a:solidFill>
              <a:schemeClr val="tx1"/>
            </a:solidFill>
          </a:endParaRPr>
        </a:p>
      </dsp:txBody>
      <dsp:txXfrm>
        <a:off x="3319184" y="694504"/>
        <a:ext cx="308893" cy="309725"/>
      </dsp:txXfrm>
    </dsp:sp>
    <dsp:sp modelId="{175C1ED2-C111-4FAE-A28D-37505FCAB658}">
      <dsp:nvSpPr>
        <dsp:cNvPr id="0" name=""/>
        <dsp:cNvSpPr/>
      </dsp:nvSpPr>
      <dsp:spPr>
        <a:xfrm>
          <a:off x="3943630" y="195011"/>
          <a:ext cx="2081487" cy="130871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>
              <a:solidFill>
                <a:schemeClr val="tx1"/>
              </a:solidFill>
            </a:rPr>
            <a:t>Estudos Não Clínicos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3981961" y="233342"/>
        <a:ext cx="2004825" cy="1232050"/>
      </dsp:txXfrm>
    </dsp:sp>
    <dsp:sp modelId="{2B3705EC-9413-42D2-8161-269AEAFAF4DF}">
      <dsp:nvSpPr>
        <dsp:cNvPr id="0" name=""/>
        <dsp:cNvSpPr/>
      </dsp:nvSpPr>
      <dsp:spPr>
        <a:xfrm>
          <a:off x="6233267" y="591262"/>
          <a:ext cx="441275" cy="51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>
            <a:solidFill>
              <a:schemeClr val="tx1"/>
            </a:solidFill>
          </a:endParaRPr>
        </a:p>
      </dsp:txBody>
      <dsp:txXfrm>
        <a:off x="6233267" y="694504"/>
        <a:ext cx="308893" cy="309725"/>
      </dsp:txXfrm>
    </dsp:sp>
    <dsp:sp modelId="{E4A0A601-8437-4874-82FD-BD1D4CF2F058}">
      <dsp:nvSpPr>
        <dsp:cNvPr id="0" name=""/>
        <dsp:cNvSpPr/>
      </dsp:nvSpPr>
      <dsp:spPr>
        <a:xfrm>
          <a:off x="6857713" y="195011"/>
          <a:ext cx="2081487" cy="130871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>
              <a:solidFill>
                <a:schemeClr val="tx1"/>
              </a:solidFill>
            </a:rPr>
            <a:t>Ensaios Clínicos</a:t>
          </a:r>
          <a:endParaRPr lang="pt-BR" sz="2000" b="1" kern="1200" dirty="0">
            <a:solidFill>
              <a:schemeClr val="tx1"/>
            </a:solidFill>
          </a:endParaRPr>
        </a:p>
      </dsp:txBody>
      <dsp:txXfrm>
        <a:off x="6896044" y="233342"/>
        <a:ext cx="2004825" cy="1232050"/>
      </dsp:txXfrm>
    </dsp:sp>
    <dsp:sp modelId="{1B7CBA12-5F0E-4A1E-B145-D3DE3382EA08}">
      <dsp:nvSpPr>
        <dsp:cNvPr id="0" name=""/>
        <dsp:cNvSpPr/>
      </dsp:nvSpPr>
      <dsp:spPr>
        <a:xfrm>
          <a:off x="9147350" y="591262"/>
          <a:ext cx="441275" cy="51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>
            <a:solidFill>
              <a:schemeClr val="tx1"/>
            </a:solidFill>
          </a:endParaRPr>
        </a:p>
      </dsp:txBody>
      <dsp:txXfrm>
        <a:off x="9147350" y="694504"/>
        <a:ext cx="308893" cy="309725"/>
      </dsp:txXfrm>
    </dsp:sp>
    <dsp:sp modelId="{899503D2-96BE-47F4-B425-FB506928A69C}">
      <dsp:nvSpPr>
        <dsp:cNvPr id="0" name=""/>
        <dsp:cNvSpPr/>
      </dsp:nvSpPr>
      <dsp:spPr>
        <a:xfrm>
          <a:off x="9771797" y="195011"/>
          <a:ext cx="2081487" cy="130871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>
              <a:solidFill>
                <a:schemeClr val="tx1"/>
              </a:solidFill>
            </a:rPr>
            <a:t>Registro Sanitário</a:t>
          </a:r>
          <a:endParaRPr lang="pt-BR" sz="2000" b="1" kern="1200" dirty="0">
            <a:solidFill>
              <a:schemeClr val="tx1"/>
            </a:solidFill>
          </a:endParaRPr>
        </a:p>
      </dsp:txBody>
      <dsp:txXfrm>
        <a:off x="9810128" y="233342"/>
        <a:ext cx="2004825" cy="1232050"/>
      </dsp:txXfrm>
    </dsp:sp>
    <dsp:sp modelId="{10C959AA-2C34-4688-A883-F0591F81941A}">
      <dsp:nvSpPr>
        <dsp:cNvPr id="0" name=""/>
        <dsp:cNvSpPr/>
      </dsp:nvSpPr>
      <dsp:spPr>
        <a:xfrm rot="21585918">
          <a:off x="12041393" y="585412"/>
          <a:ext cx="398797" cy="51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b="1" kern="1200">
            <a:solidFill>
              <a:schemeClr val="tx1"/>
            </a:solidFill>
          </a:endParaRPr>
        </a:p>
      </dsp:txBody>
      <dsp:txXfrm>
        <a:off x="12041394" y="688899"/>
        <a:ext cx="279158" cy="309725"/>
      </dsp:txXfrm>
    </dsp:sp>
    <dsp:sp modelId="{94F697D4-A898-48DE-8F3F-18B75DE1C3E1}">
      <dsp:nvSpPr>
        <dsp:cNvPr id="0" name=""/>
        <dsp:cNvSpPr/>
      </dsp:nvSpPr>
      <dsp:spPr>
        <a:xfrm>
          <a:off x="12605726" y="183402"/>
          <a:ext cx="2081487" cy="130871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cBPF</a:t>
          </a:r>
          <a:endParaRPr lang="pt-BR" sz="24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12644057" y="221733"/>
        <a:ext cx="2004825" cy="1232050"/>
      </dsp:txXfrm>
    </dsp:sp>
    <dsp:sp modelId="{8D3F456D-257F-4C57-B197-6B5EFE99A1DF}">
      <dsp:nvSpPr>
        <dsp:cNvPr id="0" name=""/>
        <dsp:cNvSpPr/>
      </dsp:nvSpPr>
      <dsp:spPr>
        <a:xfrm rot="12053">
          <a:off x="14915400" y="584951"/>
          <a:ext cx="483760" cy="51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/>
        </a:p>
      </dsp:txBody>
      <dsp:txXfrm>
        <a:off x="14915400" y="687939"/>
        <a:ext cx="338632" cy="309725"/>
      </dsp:txXfrm>
    </dsp:sp>
    <dsp:sp modelId="{5CF49C4B-2AA5-4109-9E1C-63BB341FC680}">
      <dsp:nvSpPr>
        <dsp:cNvPr id="0" name=""/>
        <dsp:cNvSpPr/>
      </dsp:nvSpPr>
      <dsp:spPr>
        <a:xfrm>
          <a:off x="15599963" y="195011"/>
          <a:ext cx="2714634" cy="130871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Monitoramento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Fiscalização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Farmacovigilância</a:t>
          </a:r>
          <a:endParaRPr lang="pt-BR" sz="20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15638294" y="233342"/>
        <a:ext cx="2637972" cy="1232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825EA-0674-4F95-B4BC-8C202965A65A}">
      <dsp:nvSpPr>
        <dsp:cNvPr id="0" name=""/>
        <dsp:cNvSpPr/>
      </dsp:nvSpPr>
      <dsp:spPr>
        <a:xfrm>
          <a:off x="33" y="0"/>
          <a:ext cx="3687241" cy="187373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tx1"/>
              </a:solidFill>
            </a:rPr>
            <a:t>Precificação</a:t>
          </a:r>
        </a:p>
      </dsp:txBody>
      <dsp:txXfrm>
        <a:off x="54913" y="54880"/>
        <a:ext cx="3577481" cy="1763976"/>
      </dsp:txXfrm>
    </dsp:sp>
    <dsp:sp modelId="{4BE099EA-402F-4DA7-AB7B-71C161BFB5C9}">
      <dsp:nvSpPr>
        <dsp:cNvPr id="0" name=""/>
        <dsp:cNvSpPr/>
      </dsp:nvSpPr>
      <dsp:spPr>
        <a:xfrm>
          <a:off x="2968540" y="472837"/>
          <a:ext cx="1174055" cy="8053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>
            <a:solidFill>
              <a:schemeClr val="tx1"/>
            </a:solidFill>
          </a:endParaRPr>
        </a:p>
      </dsp:txBody>
      <dsp:txXfrm>
        <a:off x="2968540" y="633916"/>
        <a:ext cx="932437" cy="483235"/>
      </dsp:txXfrm>
    </dsp:sp>
    <dsp:sp modelId="{175C1ED2-C111-4FAE-A28D-37505FCAB658}">
      <dsp:nvSpPr>
        <dsp:cNvPr id="0" name=""/>
        <dsp:cNvSpPr/>
      </dsp:nvSpPr>
      <dsp:spPr>
        <a:xfrm>
          <a:off x="5583491" y="0"/>
          <a:ext cx="3981629" cy="187373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Incorporação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aos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Sistemas Saúde</a:t>
          </a:r>
          <a:endParaRPr lang="pt-BR" sz="2000" b="1" kern="1200" dirty="0">
            <a:solidFill>
              <a:schemeClr val="tx1"/>
            </a:solidFill>
          </a:endParaRPr>
        </a:p>
      </dsp:txBody>
      <dsp:txXfrm>
        <a:off x="5638371" y="54880"/>
        <a:ext cx="3871869" cy="1763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915E0-D59C-4853-A9A1-32EFCEA62FB5}">
      <dsp:nvSpPr>
        <dsp:cNvPr id="0" name=""/>
        <dsp:cNvSpPr/>
      </dsp:nvSpPr>
      <dsp:spPr>
        <a:xfrm>
          <a:off x="0" y="3648987"/>
          <a:ext cx="13402733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D3D8B-1A9E-493E-BF43-CBE0C6EBAD67}">
      <dsp:nvSpPr>
        <dsp:cNvPr id="0" name=""/>
        <dsp:cNvSpPr/>
      </dsp:nvSpPr>
      <dsp:spPr>
        <a:xfrm>
          <a:off x="670136" y="3142405"/>
          <a:ext cx="9381913" cy="14659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14" tIns="0" rIns="35461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/>
            <a:t>Produto Experimental</a:t>
          </a:r>
        </a:p>
      </dsp:txBody>
      <dsp:txXfrm>
        <a:off x="741699" y="3213968"/>
        <a:ext cx="9238787" cy="1322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D5F79-2E81-4C5F-9E23-13040D03B53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5125"/>
            <a:ext cx="16084550" cy="4456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896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896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00FA0-304A-467C-9305-22C0390983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843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Imagem de Slide 1">
            <a:extLst>
              <a:ext uri="{FF2B5EF4-FFF2-40B4-BE49-F238E27FC236}">
                <a16:creationId xmlns:a16="http://schemas.microsoft.com/office/drawing/2014/main" id="{4954D3DC-F868-504D-F6E4-215AAEB168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ço Reservado para Anotações 2">
            <a:extLst>
              <a:ext uri="{FF2B5EF4-FFF2-40B4-BE49-F238E27FC236}">
                <a16:creationId xmlns:a16="http://schemas.microsoft.com/office/drawing/2014/main" id="{C8F822E2-B3A5-820A-34EE-71AEE44FF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dirty="0"/>
          </a:p>
        </p:txBody>
      </p:sp>
      <p:sp>
        <p:nvSpPr>
          <p:cNvPr id="32772" name="Espaço Reservado para Número de Slide 3">
            <a:extLst>
              <a:ext uri="{FF2B5EF4-FFF2-40B4-BE49-F238E27FC236}">
                <a16:creationId xmlns:a16="http://schemas.microsoft.com/office/drawing/2014/main" id="{FBF68DE6-0005-062D-E649-E54235AAD0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A169CF-9E36-463F-9389-97CC06D414F2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>
            <a:extLst>
              <a:ext uri="{FF2B5EF4-FFF2-40B4-BE49-F238E27FC236}">
                <a16:creationId xmlns:a16="http://schemas.microsoft.com/office/drawing/2014/main" id="{85B07072-3B77-AB46-6928-62E5DD5C01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>
            <a:extLst>
              <a:ext uri="{FF2B5EF4-FFF2-40B4-BE49-F238E27FC236}">
                <a16:creationId xmlns:a16="http://schemas.microsoft.com/office/drawing/2014/main" id="{47548EBC-15F5-4856-D481-F640D20A6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0484" name="Espaço Reservado para Número de Slide 3">
            <a:extLst>
              <a:ext uri="{FF2B5EF4-FFF2-40B4-BE49-F238E27FC236}">
                <a16:creationId xmlns:a16="http://schemas.microsoft.com/office/drawing/2014/main" id="{D6A3EEDC-72D4-8938-99FF-3D0BAF356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88002F-B40A-4CE3-A947-9994B425836D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476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>
            <a:extLst>
              <a:ext uri="{FF2B5EF4-FFF2-40B4-BE49-F238E27FC236}">
                <a16:creationId xmlns:a16="http://schemas.microsoft.com/office/drawing/2014/main" id="{99A187BA-0118-9618-2BAD-2212AB7C7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Espaço Reservado para Anotações 2">
            <a:extLst>
              <a:ext uri="{FF2B5EF4-FFF2-40B4-BE49-F238E27FC236}">
                <a16:creationId xmlns:a16="http://schemas.microsoft.com/office/drawing/2014/main" id="{BBFAD1BB-B809-2DBC-7B84-B9418B0EB5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8676" name="Espaço Reservado para Número de Slide 3">
            <a:extLst>
              <a:ext uri="{FF2B5EF4-FFF2-40B4-BE49-F238E27FC236}">
                <a16:creationId xmlns:a16="http://schemas.microsoft.com/office/drawing/2014/main" id="{B1013CCC-5399-4B86-6E69-BF98A9AD22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8DDA4871-073E-4E5D-AD9D-584C140DFDEF}" type="slidenum">
              <a:rPr lang="pt-BR" altLang="pt-BR" smtClean="0">
                <a:solidFill>
                  <a:srgbClr val="000000"/>
                </a:solidFill>
              </a:rPr>
              <a:pPr eaLnBrk="1" hangingPunct="1"/>
              <a:t>9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8098-46B3-DF99-467B-DFB1F298F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AE5345F-736D-43EB-2EF9-C7297F379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C8CFF52-AE65-AEF3-204F-9CABCEC22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Inserir o nome do palestrante desejado e a foto também.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1" u="sng" dirty="0">
                <a:solidFill>
                  <a:srgbClr val="0531E1"/>
                </a:solidFill>
                <a:highlight>
                  <a:srgbClr val="FFFF00"/>
                </a:highlight>
              </a:rPr>
              <a:t>Dica:</a:t>
            </a:r>
            <a:r>
              <a:rPr lang="pt-BR" dirty="0"/>
              <a:t> Para alterar a imagem dos palestrantes, basta </a:t>
            </a:r>
            <a:r>
              <a:rPr lang="pt-BR" b="1" dirty="0"/>
              <a:t>clicar com o mouse direito</a:t>
            </a:r>
            <a:r>
              <a:rPr lang="pt-BR" dirty="0"/>
              <a:t> em cima da imagem que deseja alterar, e selecionar a opção </a:t>
            </a:r>
            <a:r>
              <a:rPr lang="pt-BR" b="1" dirty="0"/>
              <a:t>“Alterar imagem”.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Caso a imagem esteja </a:t>
            </a:r>
            <a:r>
              <a:rPr lang="pt-BR" u="sng" dirty="0"/>
              <a:t>salva no computador</a:t>
            </a:r>
            <a:r>
              <a:rPr lang="pt-BR" dirty="0"/>
              <a:t>, basta selecionar a opção </a:t>
            </a:r>
            <a:r>
              <a:rPr lang="pt-BR" b="1" dirty="0"/>
              <a:t>“Este dispositivo</a:t>
            </a:r>
            <a:r>
              <a:rPr lang="pt-BR" dirty="0"/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i="1" u="sng" dirty="0"/>
              <a:t>Dica 2:</a:t>
            </a:r>
            <a:r>
              <a:rPr lang="pt-BR" dirty="0"/>
              <a:t> Para alterar texto, basta clicar no texto escrito, apagar e escrever novamente, da forma que deseja.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A26459-D334-E271-9272-D7FFF563BB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BEDFB-4E3A-4557-ABCA-F10C8E3F361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2132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7867"/>
            <a:ext cx="17088486" cy="23762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6792"/>
            <a:ext cx="14072870" cy="2828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9B852-571C-E671-9A1D-6E9B8BCC3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86" y="2821069"/>
            <a:ext cx="17339786" cy="4707016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D5B9C-5D9A-49EC-92BF-86C5868F4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86" y="7572615"/>
            <a:ext cx="17339786" cy="247530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32512-78CD-2E7B-CD9A-079A0969D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690E7-9129-5311-981B-4F15CC9FA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F39AD-9D47-FD7F-02D0-7F41C3904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431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2856D-84FA-916E-9C0C-66EA20F18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08490-080E-7210-0633-D7829178F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2281"/>
            <a:ext cx="8544243" cy="7179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DC68A2-B83D-7518-DF18-9CA3C1FAA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2281"/>
            <a:ext cx="8544243" cy="7179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1E119E-C880-6C73-C1E0-BC130034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1D3A3E-B74D-FE5A-2AAA-1D9B672BB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2A8D5-604C-9D38-E532-8E30EB589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8648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0E14D-9299-973B-5D07-F6F535D88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457"/>
            <a:ext cx="17339786" cy="2187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A4B30-D739-C98C-6C28-B66EFE117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3919"/>
            <a:ext cx="8504976" cy="1359455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32ABD-1E8D-ED33-2904-B8F251B13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3374"/>
            <a:ext cx="8504976" cy="60795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B3A03-2590-6F33-FAF9-275A2DEF3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77701" y="2773919"/>
            <a:ext cx="8546861" cy="1359455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9B84D0-8F17-F6C1-B39A-B01C6EB69F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177701" y="4133374"/>
            <a:ext cx="8546861" cy="60795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A1F0FC-23CA-85EA-E68A-90C8010EE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2CABC2-7DA9-2BB5-858E-AEF4C9AA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5E93CA-26C4-513F-B570-F7AAC2F40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033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85F30-F0E7-BE82-148C-C36131696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829693-E875-8D7F-0FCF-00E6CF8D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792A8A-5294-0EE1-1567-01191379D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DBEED-D87D-3D5B-52E4-A34E0A014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179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E03AC3-6818-D5AB-3352-9CA6C773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665470-C6F9-2AD8-E715-D682B734C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7C094-F345-031E-61B5-8B6F889B3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1135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96B3-D76C-C13B-1C8E-286CB754B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4380"/>
            <a:ext cx="6484095" cy="2640330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32723-F057-D2C4-FF73-6A8ED0D10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861" y="1629252"/>
            <a:ext cx="10177701" cy="8041481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AD0A45-22B3-A2E6-9235-0F77C205A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4710"/>
            <a:ext cx="6484095" cy="6289120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4C3D2-37B0-A7E0-8798-62A2E821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C07ED-2E2A-2DF8-5FC1-5081D9E7C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603A1-6D06-AB0E-E843-4996C202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853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7CD1-82E9-413E-64AF-174FBE81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4380"/>
            <a:ext cx="6484095" cy="2640330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3A2669-C6AB-5B9C-EAA9-5A0F79928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546861" y="1629252"/>
            <a:ext cx="10177701" cy="8041481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6C4930-4A50-4B96-6B78-C13178930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4710"/>
            <a:ext cx="6484095" cy="6289120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703538-1CAF-05B0-F4CF-AC36B8FF9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967B3B-BF81-DA61-F7A2-A9F455C57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6E3B8A-A500-9D2B-7917-225FE6A23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438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14BA3-5F92-FD35-E1E1-C9429811C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3E027-E8BB-47CA-E0A9-DEE86FD53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97CED-2463-16BD-102C-285332B8D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CB1E3-61EF-8FC8-FAE2-6AB8D6E25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DE232-BC7A-D42B-6644-75E5A715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161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D409E4-279B-4DA4-5889-A6DD72836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4386996" y="602456"/>
            <a:ext cx="4334947" cy="95895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63C61C-E0A5-E6E7-148B-149D5B90BC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2157" y="602456"/>
            <a:ext cx="12753538" cy="95895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326F8-801F-AD10-6DA1-AB4A9A00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99265-B191-A9C8-2A17-101B58C4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5BDEB-A44C-FB4D-152B-54D1F3782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754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336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0" i="0">
                <a:solidFill>
                  <a:srgbClr val="44536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0" i="0">
                <a:solidFill>
                  <a:srgbClr val="44536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2611"/>
            <a:ext cx="8745284" cy="74683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2611"/>
            <a:ext cx="8745284" cy="74683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0" i="0">
                <a:solidFill>
                  <a:srgbClr val="44536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3013" y="2746246"/>
            <a:ext cx="15078075" cy="3045193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3013" y="5943363"/>
            <a:ext cx="15078075" cy="609077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E1E37B-4879-4F49-31E5-669F52083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276998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12B97-D418-4223-8902-18F7E0E3D8A9}" type="datetimeFigureOut">
              <a:rPr lang="pt-BR"/>
              <a:pPr>
                <a:defRPr/>
              </a:pPr>
              <a:t>01/09/2026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4D0C07-7C53-F7D4-A6FE-0683CB054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3A7060-E6D2-A966-1023-AE2A63614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110799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E8C89-D953-4DA0-9D48-179493DA1B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80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07ACEF0E-6AD7-4F59-8F11-DC66FFB76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82157" y="10110790"/>
            <a:ext cx="4523423" cy="276999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977F837-B914-4EF4-A64F-5095D43308CF}" type="datetimeFigureOut">
              <a:rPr lang="pt-BR"/>
              <a:pPr>
                <a:defRPr/>
              </a:pPr>
              <a:t>01/09/2026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73127CEE-5EE5-4DD5-A1BD-0DF432E37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9483" y="10110790"/>
            <a:ext cx="6785134" cy="276999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B787B0D9-CE5B-42E7-9C38-8EB09601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198520" y="10110790"/>
            <a:ext cx="4523423" cy="369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BFD937C-E450-4FC6-86A5-C2EF2D7D269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853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630BB-A2E1-E453-45C3-7682E60E5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1899"/>
            <a:ext cx="15078075" cy="3939540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F406BB-6871-EB5D-EC85-0B3DD7B05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3363"/>
            <a:ext cx="15078075" cy="2732007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3AE8D-6538-A30A-F863-25F6BE46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09D9E-F280-7D79-D9C6-33EADDCD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E0728-BB2A-B496-7AB1-3D32398E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48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76B05-FBDC-B83A-8C41-5DE9ADAB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A5C49-CCA7-55A2-9DE6-BEC4498F9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B4188-E4CD-6909-A414-40F03832C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7EBFE-DFE1-ACBA-278F-F6CE2E197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4310F-3DEA-5666-9E43-B1691D74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473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26326" y="1761406"/>
            <a:ext cx="6651447" cy="704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0" i="0">
                <a:solidFill>
                  <a:srgbClr val="44536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69851" y="2940304"/>
            <a:ext cx="15964396" cy="7325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23601"/>
            <a:ext cx="6433312" cy="565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23601"/>
            <a:ext cx="4623943" cy="565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23601"/>
            <a:ext cx="4623943" cy="565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9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BB0FEC-FD0C-5FDF-1EFF-7A6F47E6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457"/>
            <a:ext cx="17339786" cy="218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4A761-D22C-8809-AF96-B9176234F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2281"/>
            <a:ext cx="17339786" cy="717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2933B-4CB1-78E8-D3D4-2B81BFCD0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7978"/>
            <a:ext cx="4523423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5E8A5-244D-8D47-A142-4C83A5F6175F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4EEA4-769D-37AA-F52E-A72425F45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7978"/>
            <a:ext cx="6785134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EAE57-42F1-30B7-575C-00982F284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7978"/>
            <a:ext cx="4523423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95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emf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9.jpeg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794" y="7478080"/>
            <a:ext cx="8947304" cy="383204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174767" y="5424302"/>
            <a:ext cx="473075" cy="474345"/>
          </a:xfrm>
          <a:custGeom>
            <a:avLst/>
            <a:gdLst/>
            <a:ahLst/>
            <a:cxnLst/>
            <a:rect l="l" t="t" r="r" b="b"/>
            <a:pathLst>
              <a:path w="473075" h="474345">
                <a:moveTo>
                  <a:pt x="236507" y="0"/>
                </a:moveTo>
                <a:lnTo>
                  <a:pt x="188827" y="4810"/>
                </a:lnTo>
                <a:lnTo>
                  <a:pt x="144425" y="18607"/>
                </a:lnTo>
                <a:lnTo>
                  <a:pt x="104249" y="40435"/>
                </a:lnTo>
                <a:lnTo>
                  <a:pt x="69251" y="69342"/>
                </a:lnTo>
                <a:lnTo>
                  <a:pt x="40377" y="104374"/>
                </a:lnTo>
                <a:lnTo>
                  <a:pt x="18578" y="144577"/>
                </a:lnTo>
                <a:lnTo>
                  <a:pt x="4802" y="188998"/>
                </a:lnTo>
                <a:lnTo>
                  <a:pt x="0" y="236683"/>
                </a:lnTo>
                <a:lnTo>
                  <a:pt x="4802" y="284404"/>
                </a:lnTo>
                <a:lnTo>
                  <a:pt x="18578" y="328921"/>
                </a:lnTo>
                <a:lnTo>
                  <a:pt x="40377" y="369260"/>
                </a:lnTo>
                <a:lnTo>
                  <a:pt x="69251" y="404448"/>
                </a:lnTo>
                <a:lnTo>
                  <a:pt x="104249" y="433511"/>
                </a:lnTo>
                <a:lnTo>
                  <a:pt x="144425" y="455476"/>
                </a:lnTo>
                <a:lnTo>
                  <a:pt x="188827" y="469368"/>
                </a:lnTo>
                <a:lnTo>
                  <a:pt x="236507" y="474216"/>
                </a:lnTo>
                <a:lnTo>
                  <a:pt x="284156" y="469368"/>
                </a:lnTo>
                <a:lnTo>
                  <a:pt x="328544" y="455476"/>
                </a:lnTo>
                <a:lnTo>
                  <a:pt x="368717" y="433511"/>
                </a:lnTo>
                <a:lnTo>
                  <a:pt x="403723" y="404448"/>
                </a:lnTo>
                <a:lnTo>
                  <a:pt x="432608" y="369261"/>
                </a:lnTo>
                <a:lnTo>
                  <a:pt x="454421" y="328921"/>
                </a:lnTo>
                <a:lnTo>
                  <a:pt x="468207" y="284404"/>
                </a:lnTo>
                <a:lnTo>
                  <a:pt x="473014" y="236683"/>
                </a:lnTo>
                <a:lnTo>
                  <a:pt x="468207" y="188998"/>
                </a:lnTo>
                <a:lnTo>
                  <a:pt x="454421" y="144577"/>
                </a:lnTo>
                <a:lnTo>
                  <a:pt x="432608" y="104374"/>
                </a:lnTo>
                <a:lnTo>
                  <a:pt x="403723" y="69342"/>
                </a:lnTo>
                <a:lnTo>
                  <a:pt x="368717" y="40435"/>
                </a:lnTo>
                <a:lnTo>
                  <a:pt x="328544" y="18607"/>
                </a:lnTo>
                <a:lnTo>
                  <a:pt x="284156" y="4810"/>
                </a:lnTo>
                <a:lnTo>
                  <a:pt x="236507" y="0"/>
                </a:lnTo>
                <a:close/>
              </a:path>
            </a:pathLst>
          </a:custGeom>
          <a:solidFill>
            <a:srgbClr val="2E4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95941" y="6027967"/>
            <a:ext cx="1137285" cy="1138555"/>
          </a:xfrm>
          <a:custGeom>
            <a:avLst/>
            <a:gdLst/>
            <a:ahLst/>
            <a:cxnLst/>
            <a:rect l="l" t="t" r="r" b="b"/>
            <a:pathLst>
              <a:path w="1137285" h="1138554">
                <a:moveTo>
                  <a:pt x="1137107" y="0"/>
                </a:moveTo>
                <a:lnTo>
                  <a:pt x="0" y="0"/>
                </a:lnTo>
                <a:lnTo>
                  <a:pt x="0" y="147383"/>
                </a:lnTo>
                <a:lnTo>
                  <a:pt x="988174" y="147383"/>
                </a:lnTo>
                <a:lnTo>
                  <a:pt x="988174" y="1138351"/>
                </a:lnTo>
                <a:lnTo>
                  <a:pt x="1137107" y="1138351"/>
                </a:lnTo>
                <a:lnTo>
                  <a:pt x="1137107" y="147383"/>
                </a:lnTo>
                <a:lnTo>
                  <a:pt x="1137107" y="0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95140" y="4137509"/>
            <a:ext cx="1137285" cy="1132205"/>
          </a:xfrm>
          <a:custGeom>
            <a:avLst/>
            <a:gdLst/>
            <a:ahLst/>
            <a:cxnLst/>
            <a:rect l="l" t="t" r="r" b="b"/>
            <a:pathLst>
              <a:path w="1137285" h="1132204">
                <a:moveTo>
                  <a:pt x="1137056" y="0"/>
                </a:moveTo>
                <a:lnTo>
                  <a:pt x="988123" y="0"/>
                </a:lnTo>
                <a:lnTo>
                  <a:pt x="988123" y="983348"/>
                </a:lnTo>
                <a:lnTo>
                  <a:pt x="0" y="983348"/>
                </a:lnTo>
                <a:lnTo>
                  <a:pt x="0" y="1131989"/>
                </a:lnTo>
                <a:lnTo>
                  <a:pt x="1137056" y="1131989"/>
                </a:lnTo>
                <a:lnTo>
                  <a:pt x="1137056" y="983348"/>
                </a:lnTo>
                <a:lnTo>
                  <a:pt x="1137056" y="0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90234" y="4137509"/>
            <a:ext cx="1139190" cy="1132205"/>
          </a:xfrm>
          <a:custGeom>
            <a:avLst/>
            <a:gdLst/>
            <a:ahLst/>
            <a:cxnLst/>
            <a:rect l="l" t="t" r="r" b="b"/>
            <a:pathLst>
              <a:path w="1139190" h="1132204">
                <a:moveTo>
                  <a:pt x="1138694" y="983348"/>
                </a:moveTo>
                <a:lnTo>
                  <a:pt x="148082" y="983348"/>
                </a:lnTo>
                <a:lnTo>
                  <a:pt x="148082" y="0"/>
                </a:lnTo>
                <a:lnTo>
                  <a:pt x="0" y="0"/>
                </a:lnTo>
                <a:lnTo>
                  <a:pt x="0" y="983348"/>
                </a:lnTo>
                <a:lnTo>
                  <a:pt x="0" y="1131989"/>
                </a:lnTo>
                <a:lnTo>
                  <a:pt x="1138694" y="1131989"/>
                </a:lnTo>
                <a:lnTo>
                  <a:pt x="1138694" y="983348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90234" y="6027967"/>
            <a:ext cx="1139190" cy="1137285"/>
          </a:xfrm>
          <a:custGeom>
            <a:avLst/>
            <a:gdLst/>
            <a:ahLst/>
            <a:cxnLst/>
            <a:rect l="l" t="t" r="r" b="b"/>
            <a:pathLst>
              <a:path w="1139190" h="1137284">
                <a:moveTo>
                  <a:pt x="1138694" y="0"/>
                </a:moveTo>
                <a:lnTo>
                  <a:pt x="0" y="0"/>
                </a:lnTo>
                <a:lnTo>
                  <a:pt x="0" y="147383"/>
                </a:lnTo>
                <a:lnTo>
                  <a:pt x="0" y="1137081"/>
                </a:lnTo>
                <a:lnTo>
                  <a:pt x="148082" y="1137081"/>
                </a:lnTo>
                <a:lnTo>
                  <a:pt x="148082" y="147383"/>
                </a:lnTo>
                <a:lnTo>
                  <a:pt x="1138694" y="147383"/>
                </a:lnTo>
                <a:lnTo>
                  <a:pt x="1138694" y="0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43515" y="4708730"/>
            <a:ext cx="3526154" cy="1861185"/>
          </a:xfrm>
          <a:custGeom>
            <a:avLst/>
            <a:gdLst/>
            <a:ahLst/>
            <a:cxnLst/>
            <a:rect l="l" t="t" r="r" b="b"/>
            <a:pathLst>
              <a:path w="3526154" h="1861184">
                <a:moveTo>
                  <a:pt x="2354567" y="805662"/>
                </a:moveTo>
                <a:lnTo>
                  <a:pt x="2349373" y="732256"/>
                </a:lnTo>
                <a:lnTo>
                  <a:pt x="2334107" y="660717"/>
                </a:lnTo>
                <a:lnTo>
                  <a:pt x="2309203" y="591324"/>
                </a:lnTo>
                <a:lnTo>
                  <a:pt x="2275116" y="524357"/>
                </a:lnTo>
                <a:lnTo>
                  <a:pt x="2254770" y="491858"/>
                </a:lnTo>
                <a:lnTo>
                  <a:pt x="2232291" y="460095"/>
                </a:lnTo>
                <a:lnTo>
                  <a:pt x="2207742" y="429069"/>
                </a:lnTo>
                <a:lnTo>
                  <a:pt x="2181187" y="398818"/>
                </a:lnTo>
                <a:lnTo>
                  <a:pt x="2152662" y="369392"/>
                </a:lnTo>
                <a:lnTo>
                  <a:pt x="2122233" y="340829"/>
                </a:lnTo>
                <a:lnTo>
                  <a:pt x="2089950" y="313143"/>
                </a:lnTo>
                <a:lnTo>
                  <a:pt x="2055888" y="286397"/>
                </a:lnTo>
                <a:lnTo>
                  <a:pt x="2020087" y="260604"/>
                </a:lnTo>
                <a:lnTo>
                  <a:pt x="1982609" y="235800"/>
                </a:lnTo>
                <a:lnTo>
                  <a:pt x="1943493" y="212026"/>
                </a:lnTo>
                <a:lnTo>
                  <a:pt x="1902828" y="189331"/>
                </a:lnTo>
                <a:lnTo>
                  <a:pt x="1860638" y="167728"/>
                </a:lnTo>
                <a:lnTo>
                  <a:pt x="1817001" y="147269"/>
                </a:lnTo>
                <a:lnTo>
                  <a:pt x="1771954" y="127977"/>
                </a:lnTo>
                <a:lnTo>
                  <a:pt x="1725574" y="109893"/>
                </a:lnTo>
                <a:lnTo>
                  <a:pt x="1677898" y="93052"/>
                </a:lnTo>
                <a:lnTo>
                  <a:pt x="1629003" y="77495"/>
                </a:lnTo>
                <a:lnTo>
                  <a:pt x="1578927" y="63246"/>
                </a:lnTo>
                <a:lnTo>
                  <a:pt x="1527721" y="50355"/>
                </a:lnTo>
                <a:lnTo>
                  <a:pt x="1475460" y="38836"/>
                </a:lnTo>
                <a:lnTo>
                  <a:pt x="1422196" y="28752"/>
                </a:lnTo>
                <a:lnTo>
                  <a:pt x="1367967" y="20116"/>
                </a:lnTo>
                <a:lnTo>
                  <a:pt x="1312849" y="12966"/>
                </a:lnTo>
                <a:lnTo>
                  <a:pt x="1256893" y="7353"/>
                </a:lnTo>
                <a:lnTo>
                  <a:pt x="1200162" y="3289"/>
                </a:lnTo>
                <a:lnTo>
                  <a:pt x="1142695" y="838"/>
                </a:lnTo>
                <a:lnTo>
                  <a:pt x="1084554" y="0"/>
                </a:lnTo>
                <a:lnTo>
                  <a:pt x="1027430" y="800"/>
                </a:lnTo>
                <a:lnTo>
                  <a:pt x="970953" y="3187"/>
                </a:lnTo>
                <a:lnTo>
                  <a:pt x="915174" y="7099"/>
                </a:lnTo>
                <a:lnTo>
                  <a:pt x="860158" y="12534"/>
                </a:lnTo>
                <a:lnTo>
                  <a:pt x="805954" y="19443"/>
                </a:lnTo>
                <a:lnTo>
                  <a:pt x="752602" y="27800"/>
                </a:lnTo>
                <a:lnTo>
                  <a:pt x="700176" y="37553"/>
                </a:lnTo>
                <a:lnTo>
                  <a:pt x="648703" y="48691"/>
                </a:lnTo>
                <a:lnTo>
                  <a:pt x="598258" y="61163"/>
                </a:lnTo>
                <a:lnTo>
                  <a:pt x="548894" y="74955"/>
                </a:lnTo>
                <a:lnTo>
                  <a:pt x="500646" y="90017"/>
                </a:lnTo>
                <a:lnTo>
                  <a:pt x="453580" y="106311"/>
                </a:lnTo>
                <a:lnTo>
                  <a:pt x="407746" y="123825"/>
                </a:lnTo>
                <a:lnTo>
                  <a:pt x="363194" y="142506"/>
                </a:lnTo>
                <a:lnTo>
                  <a:pt x="319989" y="162331"/>
                </a:lnTo>
                <a:lnTo>
                  <a:pt x="278168" y="183261"/>
                </a:lnTo>
                <a:lnTo>
                  <a:pt x="237782" y="205257"/>
                </a:lnTo>
                <a:lnTo>
                  <a:pt x="198907" y="228295"/>
                </a:lnTo>
                <a:lnTo>
                  <a:pt x="161569" y="252349"/>
                </a:lnTo>
                <a:lnTo>
                  <a:pt x="125844" y="277368"/>
                </a:lnTo>
                <a:lnTo>
                  <a:pt x="91770" y="303314"/>
                </a:lnTo>
                <a:lnTo>
                  <a:pt x="59397" y="330174"/>
                </a:lnTo>
                <a:lnTo>
                  <a:pt x="28790" y="357911"/>
                </a:lnTo>
                <a:lnTo>
                  <a:pt x="0" y="386473"/>
                </a:lnTo>
                <a:lnTo>
                  <a:pt x="15125" y="451065"/>
                </a:lnTo>
                <a:lnTo>
                  <a:pt x="32372" y="424014"/>
                </a:lnTo>
                <a:lnTo>
                  <a:pt x="52095" y="398310"/>
                </a:lnTo>
                <a:lnTo>
                  <a:pt x="98679" y="350989"/>
                </a:lnTo>
                <a:lnTo>
                  <a:pt x="154305" y="309194"/>
                </a:lnTo>
                <a:lnTo>
                  <a:pt x="218338" y="272999"/>
                </a:lnTo>
                <a:lnTo>
                  <a:pt x="253326" y="257022"/>
                </a:lnTo>
                <a:lnTo>
                  <a:pt x="290207" y="242481"/>
                </a:lnTo>
                <a:lnTo>
                  <a:pt x="328879" y="229387"/>
                </a:lnTo>
                <a:lnTo>
                  <a:pt x="369290" y="217754"/>
                </a:lnTo>
                <a:lnTo>
                  <a:pt x="411353" y="207581"/>
                </a:lnTo>
                <a:lnTo>
                  <a:pt x="455002" y="198894"/>
                </a:lnTo>
                <a:lnTo>
                  <a:pt x="500151" y="191693"/>
                </a:lnTo>
                <a:lnTo>
                  <a:pt x="546735" y="185991"/>
                </a:lnTo>
                <a:lnTo>
                  <a:pt x="594677" y="181800"/>
                </a:lnTo>
                <a:lnTo>
                  <a:pt x="643890" y="179120"/>
                </a:lnTo>
                <a:lnTo>
                  <a:pt x="694309" y="177990"/>
                </a:lnTo>
                <a:lnTo>
                  <a:pt x="745871" y="178396"/>
                </a:lnTo>
                <a:lnTo>
                  <a:pt x="798474" y="180352"/>
                </a:lnTo>
                <a:lnTo>
                  <a:pt x="852055" y="183883"/>
                </a:lnTo>
                <a:lnTo>
                  <a:pt x="906551" y="188976"/>
                </a:lnTo>
                <a:lnTo>
                  <a:pt x="961872" y="195668"/>
                </a:lnTo>
                <a:lnTo>
                  <a:pt x="1017955" y="203962"/>
                </a:lnTo>
                <a:lnTo>
                  <a:pt x="1074712" y="213855"/>
                </a:lnTo>
                <a:lnTo>
                  <a:pt x="1132065" y="225374"/>
                </a:lnTo>
                <a:lnTo>
                  <a:pt x="1189951" y="238518"/>
                </a:lnTo>
                <a:lnTo>
                  <a:pt x="1248295" y="253314"/>
                </a:lnTo>
                <a:lnTo>
                  <a:pt x="1307020" y="269760"/>
                </a:lnTo>
                <a:lnTo>
                  <a:pt x="1366050" y="287870"/>
                </a:lnTo>
                <a:lnTo>
                  <a:pt x="1425308" y="307644"/>
                </a:lnTo>
                <a:lnTo>
                  <a:pt x="1481975" y="327990"/>
                </a:lnTo>
                <a:lnTo>
                  <a:pt x="1537512" y="349402"/>
                </a:lnTo>
                <a:lnTo>
                  <a:pt x="1591881" y="371868"/>
                </a:lnTo>
                <a:lnTo>
                  <a:pt x="1645005" y="395312"/>
                </a:lnTo>
                <a:lnTo>
                  <a:pt x="1696872" y="419709"/>
                </a:lnTo>
                <a:lnTo>
                  <a:pt x="1747431" y="444982"/>
                </a:lnTo>
                <a:lnTo>
                  <a:pt x="1796618" y="471106"/>
                </a:lnTo>
                <a:lnTo>
                  <a:pt x="1844395" y="498030"/>
                </a:lnTo>
                <a:lnTo>
                  <a:pt x="1890712" y="525691"/>
                </a:lnTo>
                <a:lnTo>
                  <a:pt x="1935530" y="554050"/>
                </a:lnTo>
                <a:lnTo>
                  <a:pt x="1978812" y="583057"/>
                </a:lnTo>
                <a:lnTo>
                  <a:pt x="2020493" y="612660"/>
                </a:lnTo>
                <a:lnTo>
                  <a:pt x="2060536" y="642810"/>
                </a:lnTo>
                <a:lnTo>
                  <a:pt x="2098890" y="673468"/>
                </a:lnTo>
                <a:lnTo>
                  <a:pt x="2135505" y="704570"/>
                </a:lnTo>
                <a:lnTo>
                  <a:pt x="2170353" y="736066"/>
                </a:lnTo>
                <a:lnTo>
                  <a:pt x="2203373" y="767930"/>
                </a:lnTo>
                <a:lnTo>
                  <a:pt x="2234527" y="800087"/>
                </a:lnTo>
                <a:lnTo>
                  <a:pt x="2263749" y="832510"/>
                </a:lnTo>
                <a:lnTo>
                  <a:pt x="2291029" y="865136"/>
                </a:lnTo>
                <a:lnTo>
                  <a:pt x="2316289" y="897915"/>
                </a:lnTo>
                <a:lnTo>
                  <a:pt x="2339492" y="930808"/>
                </a:lnTo>
                <a:lnTo>
                  <a:pt x="2346185" y="899718"/>
                </a:lnTo>
                <a:lnTo>
                  <a:pt x="2350884" y="868553"/>
                </a:lnTo>
                <a:lnTo>
                  <a:pt x="2353653" y="837222"/>
                </a:lnTo>
                <a:lnTo>
                  <a:pt x="2354567" y="805662"/>
                </a:lnTo>
                <a:close/>
              </a:path>
              <a:path w="3526154" h="1861184">
                <a:moveTo>
                  <a:pt x="3525850" y="1474228"/>
                </a:moveTo>
                <a:lnTo>
                  <a:pt x="3509924" y="1409687"/>
                </a:lnTo>
                <a:lnTo>
                  <a:pt x="3492690" y="1436725"/>
                </a:lnTo>
                <a:lnTo>
                  <a:pt x="3472967" y="1462430"/>
                </a:lnTo>
                <a:lnTo>
                  <a:pt x="3426383" y="1509750"/>
                </a:lnTo>
                <a:lnTo>
                  <a:pt x="3370770" y="1551546"/>
                </a:lnTo>
                <a:lnTo>
                  <a:pt x="3306724" y="1587754"/>
                </a:lnTo>
                <a:lnTo>
                  <a:pt x="3271736" y="1603717"/>
                </a:lnTo>
                <a:lnTo>
                  <a:pt x="3234867" y="1618259"/>
                </a:lnTo>
                <a:lnTo>
                  <a:pt x="3196183" y="1631340"/>
                </a:lnTo>
                <a:lnTo>
                  <a:pt x="3155785" y="1642973"/>
                </a:lnTo>
                <a:lnTo>
                  <a:pt x="3113709" y="1653146"/>
                </a:lnTo>
                <a:lnTo>
                  <a:pt x="3070072" y="1661845"/>
                </a:lnTo>
                <a:lnTo>
                  <a:pt x="3024924" y="1669046"/>
                </a:lnTo>
                <a:lnTo>
                  <a:pt x="2978340" y="1674749"/>
                </a:lnTo>
                <a:lnTo>
                  <a:pt x="2930398" y="1678940"/>
                </a:lnTo>
                <a:lnTo>
                  <a:pt x="2881185" y="1681607"/>
                </a:lnTo>
                <a:lnTo>
                  <a:pt x="2830766" y="1682750"/>
                </a:lnTo>
                <a:lnTo>
                  <a:pt x="2779217" y="1682343"/>
                </a:lnTo>
                <a:lnTo>
                  <a:pt x="2726613" y="1680387"/>
                </a:lnTo>
                <a:lnTo>
                  <a:pt x="2673019" y="1676857"/>
                </a:lnTo>
                <a:lnTo>
                  <a:pt x="2618536" y="1671764"/>
                </a:lnTo>
                <a:lnTo>
                  <a:pt x="2563215" y="1665071"/>
                </a:lnTo>
                <a:lnTo>
                  <a:pt x="2507132" y="1656791"/>
                </a:lnTo>
                <a:lnTo>
                  <a:pt x="2450388" y="1646897"/>
                </a:lnTo>
                <a:lnTo>
                  <a:pt x="2393023" y="1635379"/>
                </a:lnTo>
                <a:lnTo>
                  <a:pt x="2335136" y="1622234"/>
                </a:lnTo>
                <a:lnTo>
                  <a:pt x="2276792" y="1607451"/>
                </a:lnTo>
                <a:lnTo>
                  <a:pt x="2218080" y="1591005"/>
                </a:lnTo>
                <a:lnTo>
                  <a:pt x="2159050" y="1572907"/>
                </a:lnTo>
                <a:lnTo>
                  <a:pt x="2099792" y="1553121"/>
                </a:lnTo>
                <a:lnTo>
                  <a:pt x="2043125" y="1532788"/>
                </a:lnTo>
                <a:lnTo>
                  <a:pt x="1987588" y="1511363"/>
                </a:lnTo>
                <a:lnTo>
                  <a:pt x="1933232" y="1488909"/>
                </a:lnTo>
                <a:lnTo>
                  <a:pt x="1880095" y="1465453"/>
                </a:lnTo>
                <a:lnTo>
                  <a:pt x="1828228" y="1441069"/>
                </a:lnTo>
                <a:lnTo>
                  <a:pt x="1777682" y="1415796"/>
                </a:lnTo>
                <a:lnTo>
                  <a:pt x="1728495" y="1389672"/>
                </a:lnTo>
                <a:lnTo>
                  <a:pt x="1680705" y="1362773"/>
                </a:lnTo>
                <a:lnTo>
                  <a:pt x="1634388" y="1335125"/>
                </a:lnTo>
                <a:lnTo>
                  <a:pt x="1589570" y="1306791"/>
                </a:lnTo>
                <a:lnTo>
                  <a:pt x="1546288" y="1277810"/>
                </a:lnTo>
                <a:lnTo>
                  <a:pt x="1504607" y="1248232"/>
                </a:lnTo>
                <a:lnTo>
                  <a:pt x="1464576" y="1218120"/>
                </a:lnTo>
                <a:lnTo>
                  <a:pt x="1426222" y="1187513"/>
                </a:lnTo>
                <a:lnTo>
                  <a:pt x="1389595" y="1156462"/>
                </a:lnTo>
                <a:lnTo>
                  <a:pt x="1354747" y="1125016"/>
                </a:lnTo>
                <a:lnTo>
                  <a:pt x="1321727" y="1093216"/>
                </a:lnTo>
                <a:lnTo>
                  <a:pt x="1290586" y="1061123"/>
                </a:lnTo>
                <a:lnTo>
                  <a:pt x="1261351" y="1028788"/>
                </a:lnTo>
                <a:lnTo>
                  <a:pt x="1234084" y="996264"/>
                </a:lnTo>
                <a:lnTo>
                  <a:pt x="1208824" y="963587"/>
                </a:lnTo>
                <a:lnTo>
                  <a:pt x="1185608" y="930808"/>
                </a:lnTo>
                <a:lnTo>
                  <a:pt x="1178915" y="961415"/>
                </a:lnTo>
                <a:lnTo>
                  <a:pt x="1174216" y="992403"/>
                </a:lnTo>
                <a:lnTo>
                  <a:pt x="1171448" y="1023861"/>
                </a:lnTo>
                <a:lnTo>
                  <a:pt x="1170546" y="1055839"/>
                </a:lnTo>
                <a:lnTo>
                  <a:pt x="1171841" y="1092695"/>
                </a:lnTo>
                <a:lnTo>
                  <a:pt x="1182128" y="1165085"/>
                </a:lnTo>
                <a:lnTo>
                  <a:pt x="1202270" y="1235494"/>
                </a:lnTo>
                <a:lnTo>
                  <a:pt x="1231823" y="1303629"/>
                </a:lnTo>
                <a:lnTo>
                  <a:pt x="1270342" y="1369199"/>
                </a:lnTo>
                <a:lnTo>
                  <a:pt x="1292809" y="1400949"/>
                </a:lnTo>
                <a:lnTo>
                  <a:pt x="1317358" y="1431937"/>
                </a:lnTo>
                <a:lnTo>
                  <a:pt x="1343926" y="1462151"/>
                </a:lnTo>
                <a:lnTo>
                  <a:pt x="1372450" y="1491551"/>
                </a:lnTo>
                <a:lnTo>
                  <a:pt x="1402867" y="1520088"/>
                </a:lnTo>
                <a:lnTo>
                  <a:pt x="1435150" y="1547749"/>
                </a:lnTo>
                <a:lnTo>
                  <a:pt x="1469212" y="1574482"/>
                </a:lnTo>
                <a:lnTo>
                  <a:pt x="1505013" y="1600250"/>
                </a:lnTo>
                <a:lnTo>
                  <a:pt x="1542503" y="1625028"/>
                </a:lnTo>
                <a:lnTo>
                  <a:pt x="1581607" y="1648790"/>
                </a:lnTo>
                <a:lnTo>
                  <a:pt x="1622272" y="1671472"/>
                </a:lnTo>
                <a:lnTo>
                  <a:pt x="1664462" y="1693062"/>
                </a:lnTo>
                <a:lnTo>
                  <a:pt x="1708099" y="1713509"/>
                </a:lnTo>
                <a:lnTo>
                  <a:pt x="1753146" y="1732788"/>
                </a:lnTo>
                <a:lnTo>
                  <a:pt x="1799526" y="1750860"/>
                </a:lnTo>
                <a:lnTo>
                  <a:pt x="1847202" y="1767687"/>
                </a:lnTo>
                <a:lnTo>
                  <a:pt x="1896097" y="1783245"/>
                </a:lnTo>
                <a:lnTo>
                  <a:pt x="1946186" y="1797481"/>
                </a:lnTo>
                <a:lnTo>
                  <a:pt x="1997379" y="1810372"/>
                </a:lnTo>
                <a:lnTo>
                  <a:pt x="2049640" y="1821878"/>
                </a:lnTo>
                <a:lnTo>
                  <a:pt x="2102916" y="1831975"/>
                </a:lnTo>
                <a:lnTo>
                  <a:pt x="2157133" y="1840598"/>
                </a:lnTo>
                <a:lnTo>
                  <a:pt x="2212251" y="1847748"/>
                </a:lnTo>
                <a:lnTo>
                  <a:pt x="2268207" y="1853361"/>
                </a:lnTo>
                <a:lnTo>
                  <a:pt x="2324938" y="1857425"/>
                </a:lnTo>
                <a:lnTo>
                  <a:pt x="2382405" y="1859876"/>
                </a:lnTo>
                <a:lnTo>
                  <a:pt x="2440546" y="1860715"/>
                </a:lnTo>
                <a:lnTo>
                  <a:pt x="2497671" y="1859915"/>
                </a:lnTo>
                <a:lnTo>
                  <a:pt x="2554160" y="1857527"/>
                </a:lnTo>
                <a:lnTo>
                  <a:pt x="2609939" y="1853615"/>
                </a:lnTo>
                <a:lnTo>
                  <a:pt x="2664980" y="1848180"/>
                </a:lnTo>
                <a:lnTo>
                  <a:pt x="2719222" y="1841284"/>
                </a:lnTo>
                <a:lnTo>
                  <a:pt x="2772600" y="1832927"/>
                </a:lnTo>
                <a:lnTo>
                  <a:pt x="2825064" y="1823173"/>
                </a:lnTo>
                <a:lnTo>
                  <a:pt x="2876575" y="1812036"/>
                </a:lnTo>
                <a:lnTo>
                  <a:pt x="2927058" y="1799564"/>
                </a:lnTo>
                <a:lnTo>
                  <a:pt x="2976473" y="1785785"/>
                </a:lnTo>
                <a:lnTo>
                  <a:pt x="3024771" y="1770722"/>
                </a:lnTo>
                <a:lnTo>
                  <a:pt x="3071888" y="1754428"/>
                </a:lnTo>
                <a:lnTo>
                  <a:pt x="3117773" y="1736928"/>
                </a:lnTo>
                <a:lnTo>
                  <a:pt x="3162363" y="1718246"/>
                </a:lnTo>
                <a:lnTo>
                  <a:pt x="3205619" y="1698421"/>
                </a:lnTo>
                <a:lnTo>
                  <a:pt x="3247491" y="1677492"/>
                </a:lnTo>
                <a:lnTo>
                  <a:pt x="3287915" y="1655483"/>
                </a:lnTo>
                <a:lnTo>
                  <a:pt x="3326828" y="1632445"/>
                </a:lnTo>
                <a:lnTo>
                  <a:pt x="3364192" y="1608391"/>
                </a:lnTo>
                <a:lnTo>
                  <a:pt x="3399955" y="1583372"/>
                </a:lnTo>
                <a:lnTo>
                  <a:pt x="3434054" y="1557413"/>
                </a:lnTo>
                <a:lnTo>
                  <a:pt x="3466439" y="1530553"/>
                </a:lnTo>
                <a:lnTo>
                  <a:pt x="3497046" y="1502803"/>
                </a:lnTo>
                <a:lnTo>
                  <a:pt x="3525850" y="1474228"/>
                </a:lnTo>
                <a:close/>
              </a:path>
            </a:pathLst>
          </a:custGeom>
          <a:solidFill>
            <a:srgbClr val="EBC2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95776" y="4853841"/>
            <a:ext cx="8764905" cy="1591310"/>
          </a:xfrm>
          <a:custGeom>
            <a:avLst/>
            <a:gdLst/>
            <a:ahLst/>
            <a:cxnLst/>
            <a:rect l="l" t="t" r="r" b="b"/>
            <a:pathLst>
              <a:path w="8764905" h="1591310">
                <a:moveTo>
                  <a:pt x="905372" y="37393"/>
                </a:moveTo>
                <a:lnTo>
                  <a:pt x="587658" y="37393"/>
                </a:lnTo>
                <a:lnTo>
                  <a:pt x="0" y="1553833"/>
                </a:lnTo>
                <a:lnTo>
                  <a:pt x="230137" y="1553833"/>
                </a:lnTo>
                <a:lnTo>
                  <a:pt x="385332" y="1148996"/>
                </a:lnTo>
                <a:lnTo>
                  <a:pt x="1336068" y="1148996"/>
                </a:lnTo>
                <a:lnTo>
                  <a:pt x="1258893" y="949813"/>
                </a:lnTo>
                <a:lnTo>
                  <a:pt x="463354" y="949813"/>
                </a:lnTo>
                <a:lnTo>
                  <a:pt x="699861" y="342595"/>
                </a:lnTo>
                <a:lnTo>
                  <a:pt x="1023624" y="342595"/>
                </a:lnTo>
                <a:lnTo>
                  <a:pt x="905372" y="37393"/>
                </a:lnTo>
                <a:close/>
              </a:path>
              <a:path w="8764905" h="1591310">
                <a:moveTo>
                  <a:pt x="1336068" y="1148996"/>
                </a:moveTo>
                <a:lnTo>
                  <a:pt x="1013647" y="1148996"/>
                </a:lnTo>
                <a:lnTo>
                  <a:pt x="1169691" y="1553833"/>
                </a:lnTo>
                <a:lnTo>
                  <a:pt x="1492924" y="1553833"/>
                </a:lnTo>
                <a:lnTo>
                  <a:pt x="1336068" y="1148996"/>
                </a:lnTo>
                <a:close/>
              </a:path>
              <a:path w="8764905" h="1591310">
                <a:moveTo>
                  <a:pt x="1023624" y="342595"/>
                </a:moveTo>
                <a:lnTo>
                  <a:pt x="699861" y="342595"/>
                </a:lnTo>
                <a:lnTo>
                  <a:pt x="936368" y="949813"/>
                </a:lnTo>
                <a:lnTo>
                  <a:pt x="1258893" y="949813"/>
                </a:lnTo>
                <a:lnTo>
                  <a:pt x="1023624" y="342595"/>
                </a:lnTo>
                <a:close/>
              </a:path>
              <a:path w="8764905" h="1591310">
                <a:moveTo>
                  <a:pt x="2140346" y="37393"/>
                </a:moveTo>
                <a:lnTo>
                  <a:pt x="1859998" y="37393"/>
                </a:lnTo>
                <a:lnTo>
                  <a:pt x="1859999" y="1553833"/>
                </a:lnTo>
                <a:lnTo>
                  <a:pt x="2115613" y="1553833"/>
                </a:lnTo>
                <a:lnTo>
                  <a:pt x="2115613" y="520320"/>
                </a:lnTo>
                <a:lnTo>
                  <a:pt x="2466360" y="520320"/>
                </a:lnTo>
                <a:lnTo>
                  <a:pt x="2140346" y="37393"/>
                </a:lnTo>
                <a:close/>
              </a:path>
              <a:path w="8764905" h="1591310">
                <a:moveTo>
                  <a:pt x="2466360" y="520320"/>
                </a:moveTo>
                <a:lnTo>
                  <a:pt x="2115613" y="520320"/>
                </a:lnTo>
                <a:lnTo>
                  <a:pt x="2809212" y="1553833"/>
                </a:lnTo>
                <a:lnTo>
                  <a:pt x="3092638" y="1553833"/>
                </a:lnTo>
                <a:lnTo>
                  <a:pt x="3092638" y="1074103"/>
                </a:lnTo>
                <a:lnTo>
                  <a:pt x="2840208" y="1074103"/>
                </a:lnTo>
                <a:lnTo>
                  <a:pt x="2466360" y="520320"/>
                </a:lnTo>
                <a:close/>
              </a:path>
              <a:path w="8764905" h="1591310">
                <a:moveTo>
                  <a:pt x="3092638" y="37393"/>
                </a:moveTo>
                <a:lnTo>
                  <a:pt x="2840208" y="37393"/>
                </a:lnTo>
                <a:lnTo>
                  <a:pt x="2840208" y="1074103"/>
                </a:lnTo>
                <a:lnTo>
                  <a:pt x="3092638" y="1074103"/>
                </a:lnTo>
                <a:lnTo>
                  <a:pt x="3092638" y="37393"/>
                </a:lnTo>
                <a:close/>
              </a:path>
              <a:path w="8764905" h="1591310">
                <a:moveTo>
                  <a:pt x="3798975" y="37393"/>
                </a:moveTo>
                <a:lnTo>
                  <a:pt x="3459712" y="37393"/>
                </a:lnTo>
                <a:lnTo>
                  <a:pt x="4022744" y="1553833"/>
                </a:lnTo>
                <a:lnTo>
                  <a:pt x="4337273" y="1553833"/>
                </a:lnTo>
                <a:lnTo>
                  <a:pt x="4459639" y="1211142"/>
                </a:lnTo>
                <a:lnTo>
                  <a:pt x="4231333" y="1211142"/>
                </a:lnTo>
                <a:lnTo>
                  <a:pt x="3798975" y="37393"/>
                </a:lnTo>
                <a:close/>
              </a:path>
              <a:path w="8764905" h="1591310">
                <a:moveTo>
                  <a:pt x="4878755" y="37393"/>
                </a:moveTo>
                <a:lnTo>
                  <a:pt x="4650952" y="37393"/>
                </a:lnTo>
                <a:lnTo>
                  <a:pt x="4231333" y="1211142"/>
                </a:lnTo>
                <a:lnTo>
                  <a:pt x="4459639" y="1211142"/>
                </a:lnTo>
                <a:lnTo>
                  <a:pt x="4878755" y="37393"/>
                </a:lnTo>
                <a:close/>
              </a:path>
              <a:path w="8764905" h="1591310">
                <a:moveTo>
                  <a:pt x="5556325" y="37393"/>
                </a:moveTo>
                <a:lnTo>
                  <a:pt x="5242645" y="37393"/>
                </a:lnTo>
                <a:lnTo>
                  <a:pt x="5242645" y="1553833"/>
                </a:lnTo>
                <a:lnTo>
                  <a:pt x="5556325" y="1553833"/>
                </a:lnTo>
                <a:lnTo>
                  <a:pt x="5556325" y="37393"/>
                </a:lnTo>
                <a:close/>
              </a:path>
              <a:path w="8764905" h="1591310">
                <a:moveTo>
                  <a:pt x="6004606" y="1279714"/>
                </a:moveTo>
                <a:lnTo>
                  <a:pt x="6004606" y="1541085"/>
                </a:lnTo>
                <a:lnTo>
                  <a:pt x="6063312" y="1553078"/>
                </a:lnTo>
                <a:lnTo>
                  <a:pt x="6120512" y="1563381"/>
                </a:lnTo>
                <a:lnTo>
                  <a:pt x="6176122" y="1572023"/>
                </a:lnTo>
                <a:lnTo>
                  <a:pt x="6230060" y="1579030"/>
                </a:lnTo>
                <a:lnTo>
                  <a:pt x="6282240" y="1584431"/>
                </a:lnTo>
                <a:lnTo>
                  <a:pt x="6332581" y="1588255"/>
                </a:lnTo>
                <a:lnTo>
                  <a:pt x="6380999" y="1590528"/>
                </a:lnTo>
                <a:lnTo>
                  <a:pt x="6427410" y="1591280"/>
                </a:lnTo>
                <a:lnTo>
                  <a:pt x="6487477" y="1589966"/>
                </a:lnTo>
                <a:lnTo>
                  <a:pt x="6544342" y="1586027"/>
                </a:lnTo>
                <a:lnTo>
                  <a:pt x="6597964" y="1579469"/>
                </a:lnTo>
                <a:lnTo>
                  <a:pt x="6648302" y="1570296"/>
                </a:lnTo>
                <a:lnTo>
                  <a:pt x="6695312" y="1558511"/>
                </a:lnTo>
                <a:lnTo>
                  <a:pt x="6738952" y="1544121"/>
                </a:lnTo>
                <a:lnTo>
                  <a:pt x="6779182" y="1527130"/>
                </a:lnTo>
                <a:lnTo>
                  <a:pt x="6815958" y="1507542"/>
                </a:lnTo>
                <a:lnTo>
                  <a:pt x="6849238" y="1485361"/>
                </a:lnTo>
                <a:lnTo>
                  <a:pt x="6878981" y="1460594"/>
                </a:lnTo>
                <a:lnTo>
                  <a:pt x="6917235" y="1422199"/>
                </a:lnTo>
                <a:lnTo>
                  <a:pt x="6948672" y="1382503"/>
                </a:lnTo>
                <a:lnTo>
                  <a:pt x="6427410" y="1382503"/>
                </a:lnTo>
                <a:lnTo>
                  <a:pt x="6389731" y="1381869"/>
                </a:lnTo>
                <a:lnTo>
                  <a:pt x="6350489" y="1379814"/>
                </a:lnTo>
                <a:lnTo>
                  <a:pt x="6309317" y="1376117"/>
                </a:lnTo>
                <a:lnTo>
                  <a:pt x="6265846" y="1370552"/>
                </a:lnTo>
                <a:lnTo>
                  <a:pt x="6227141" y="1362252"/>
                </a:lnTo>
                <a:lnTo>
                  <a:pt x="6181701" y="1348903"/>
                </a:lnTo>
                <a:lnTo>
                  <a:pt x="6129488" y="1330620"/>
                </a:lnTo>
                <a:lnTo>
                  <a:pt x="6070468" y="1307518"/>
                </a:lnTo>
                <a:lnTo>
                  <a:pt x="6004606" y="1279714"/>
                </a:lnTo>
                <a:close/>
              </a:path>
              <a:path w="8764905" h="1591310">
                <a:moveTo>
                  <a:pt x="6505538" y="0"/>
                </a:moveTo>
                <a:lnTo>
                  <a:pt x="6445615" y="1902"/>
                </a:lnTo>
                <a:lnTo>
                  <a:pt x="6389455" y="7610"/>
                </a:lnTo>
                <a:lnTo>
                  <a:pt x="6337010" y="17125"/>
                </a:lnTo>
                <a:lnTo>
                  <a:pt x="6288231" y="30448"/>
                </a:lnTo>
                <a:lnTo>
                  <a:pt x="6243069" y="47581"/>
                </a:lnTo>
                <a:lnTo>
                  <a:pt x="6201476" y="68524"/>
                </a:lnTo>
                <a:lnTo>
                  <a:pt x="6163404" y="93279"/>
                </a:lnTo>
                <a:lnTo>
                  <a:pt x="6128804" y="121847"/>
                </a:lnTo>
                <a:lnTo>
                  <a:pt x="6095443" y="157509"/>
                </a:lnTo>
                <a:lnTo>
                  <a:pt x="6067016" y="195398"/>
                </a:lnTo>
                <a:lnTo>
                  <a:pt x="6043595" y="235403"/>
                </a:lnTo>
                <a:lnTo>
                  <a:pt x="6025252" y="277409"/>
                </a:lnTo>
                <a:lnTo>
                  <a:pt x="6012061" y="321303"/>
                </a:lnTo>
                <a:lnTo>
                  <a:pt x="6004093" y="366971"/>
                </a:lnTo>
                <a:lnTo>
                  <a:pt x="6001421" y="414301"/>
                </a:lnTo>
                <a:lnTo>
                  <a:pt x="6004420" y="468486"/>
                </a:lnTo>
                <a:lnTo>
                  <a:pt x="6013538" y="519295"/>
                </a:lnTo>
                <a:lnTo>
                  <a:pt x="6028959" y="566999"/>
                </a:lnTo>
                <a:lnTo>
                  <a:pt x="6050866" y="611868"/>
                </a:lnTo>
                <a:lnTo>
                  <a:pt x="6079443" y="654171"/>
                </a:lnTo>
                <a:lnTo>
                  <a:pt x="6102527" y="685066"/>
                </a:lnTo>
                <a:lnTo>
                  <a:pt x="6132096" y="716341"/>
                </a:lnTo>
                <a:lnTo>
                  <a:pt x="6167991" y="748079"/>
                </a:lnTo>
                <a:lnTo>
                  <a:pt x="6210055" y="780362"/>
                </a:lnTo>
                <a:lnTo>
                  <a:pt x="6258130" y="813271"/>
                </a:lnTo>
                <a:lnTo>
                  <a:pt x="6312057" y="846887"/>
                </a:lnTo>
                <a:lnTo>
                  <a:pt x="6371680" y="881294"/>
                </a:lnTo>
                <a:lnTo>
                  <a:pt x="6474435" y="937809"/>
                </a:lnTo>
                <a:lnTo>
                  <a:pt x="6539762" y="975541"/>
                </a:lnTo>
                <a:lnTo>
                  <a:pt x="6591415" y="1009807"/>
                </a:lnTo>
                <a:lnTo>
                  <a:pt x="6629772" y="1040767"/>
                </a:lnTo>
                <a:lnTo>
                  <a:pt x="6669599" y="1094404"/>
                </a:lnTo>
                <a:lnTo>
                  <a:pt x="6687068" y="1150235"/>
                </a:lnTo>
                <a:lnTo>
                  <a:pt x="6689393" y="1180122"/>
                </a:lnTo>
                <a:lnTo>
                  <a:pt x="6685227" y="1221107"/>
                </a:lnTo>
                <a:lnTo>
                  <a:pt x="6672781" y="1258979"/>
                </a:lnTo>
                <a:lnTo>
                  <a:pt x="6652134" y="1293276"/>
                </a:lnTo>
                <a:lnTo>
                  <a:pt x="6623367" y="1323534"/>
                </a:lnTo>
                <a:lnTo>
                  <a:pt x="6586942" y="1349895"/>
                </a:lnTo>
                <a:lnTo>
                  <a:pt x="6542147" y="1368260"/>
                </a:lnTo>
                <a:lnTo>
                  <a:pt x="6488973" y="1379005"/>
                </a:lnTo>
                <a:lnTo>
                  <a:pt x="6427410" y="1382503"/>
                </a:lnTo>
                <a:lnTo>
                  <a:pt x="6948672" y="1382503"/>
                </a:lnTo>
                <a:lnTo>
                  <a:pt x="6975805" y="1338381"/>
                </a:lnTo>
                <a:lnTo>
                  <a:pt x="6996199" y="1292957"/>
                </a:lnTo>
                <a:lnTo>
                  <a:pt x="7010718" y="1245189"/>
                </a:lnTo>
                <a:lnTo>
                  <a:pt x="7019401" y="1195078"/>
                </a:lnTo>
                <a:lnTo>
                  <a:pt x="7022287" y="1142623"/>
                </a:lnTo>
                <a:lnTo>
                  <a:pt x="7019670" y="1091574"/>
                </a:lnTo>
                <a:lnTo>
                  <a:pt x="7011699" y="1042498"/>
                </a:lnTo>
                <a:lnTo>
                  <a:pt x="6998189" y="995279"/>
                </a:lnTo>
                <a:lnTo>
                  <a:pt x="6978956" y="949799"/>
                </a:lnTo>
                <a:lnTo>
                  <a:pt x="6953819" y="905939"/>
                </a:lnTo>
                <a:lnTo>
                  <a:pt x="6907470" y="852304"/>
                </a:lnTo>
                <a:lnTo>
                  <a:pt x="6875926" y="823786"/>
                </a:lnTo>
                <a:lnTo>
                  <a:pt x="6838750" y="794118"/>
                </a:lnTo>
                <a:lnTo>
                  <a:pt x="6795901" y="763290"/>
                </a:lnTo>
                <a:lnTo>
                  <a:pt x="6747339" y="731290"/>
                </a:lnTo>
                <a:lnTo>
                  <a:pt x="6693026" y="698108"/>
                </a:lnTo>
                <a:lnTo>
                  <a:pt x="6632920" y="663732"/>
                </a:lnTo>
                <a:lnTo>
                  <a:pt x="6524645" y="603924"/>
                </a:lnTo>
                <a:lnTo>
                  <a:pt x="6458891" y="564854"/>
                </a:lnTo>
                <a:lnTo>
                  <a:pt x="6407427" y="530943"/>
                </a:lnTo>
                <a:lnTo>
                  <a:pt x="6370174" y="501653"/>
                </a:lnTo>
                <a:lnTo>
                  <a:pt x="6330763" y="453066"/>
                </a:lnTo>
                <a:lnTo>
                  <a:pt x="6311958" y="403874"/>
                </a:lnTo>
                <a:lnTo>
                  <a:pt x="6309581" y="376908"/>
                </a:lnTo>
                <a:lnTo>
                  <a:pt x="6313532" y="343427"/>
                </a:lnTo>
                <a:lnTo>
                  <a:pt x="6343526" y="284870"/>
                </a:lnTo>
                <a:lnTo>
                  <a:pt x="6402374" y="236306"/>
                </a:lnTo>
                <a:lnTo>
                  <a:pt x="6442881" y="220894"/>
                </a:lnTo>
                <a:lnTo>
                  <a:pt x="6489797" y="211757"/>
                </a:lnTo>
                <a:lnTo>
                  <a:pt x="6542903" y="208744"/>
                </a:lnTo>
                <a:lnTo>
                  <a:pt x="6916347" y="208744"/>
                </a:lnTo>
                <a:lnTo>
                  <a:pt x="6916347" y="53328"/>
                </a:lnTo>
                <a:lnTo>
                  <a:pt x="6859801" y="41215"/>
                </a:lnTo>
                <a:lnTo>
                  <a:pt x="6804792" y="30564"/>
                </a:lnTo>
                <a:lnTo>
                  <a:pt x="6751294" y="21422"/>
                </a:lnTo>
                <a:lnTo>
                  <a:pt x="6699279" y="13836"/>
                </a:lnTo>
                <a:lnTo>
                  <a:pt x="6648722" y="7854"/>
                </a:lnTo>
                <a:lnTo>
                  <a:pt x="6599597" y="3522"/>
                </a:lnTo>
                <a:lnTo>
                  <a:pt x="6551878" y="888"/>
                </a:lnTo>
                <a:lnTo>
                  <a:pt x="6505538" y="0"/>
                </a:lnTo>
                <a:close/>
              </a:path>
              <a:path w="8764905" h="1591310">
                <a:moveTo>
                  <a:pt x="6916347" y="208744"/>
                </a:moveTo>
                <a:lnTo>
                  <a:pt x="6542903" y="208744"/>
                </a:lnTo>
                <a:lnTo>
                  <a:pt x="6579309" y="210055"/>
                </a:lnTo>
                <a:lnTo>
                  <a:pt x="6618630" y="214016"/>
                </a:lnTo>
                <a:lnTo>
                  <a:pt x="6660877" y="220665"/>
                </a:lnTo>
                <a:lnTo>
                  <a:pt x="6706059" y="230043"/>
                </a:lnTo>
                <a:lnTo>
                  <a:pt x="6754188" y="242190"/>
                </a:lnTo>
                <a:lnTo>
                  <a:pt x="6805272" y="257145"/>
                </a:lnTo>
                <a:lnTo>
                  <a:pt x="6859322" y="274949"/>
                </a:lnTo>
                <a:lnTo>
                  <a:pt x="6916347" y="295641"/>
                </a:lnTo>
                <a:lnTo>
                  <a:pt x="6916347" y="208744"/>
                </a:lnTo>
                <a:close/>
              </a:path>
              <a:path w="8764905" h="1591310">
                <a:moveTo>
                  <a:pt x="8176055" y="37393"/>
                </a:moveTo>
                <a:lnTo>
                  <a:pt x="7859191" y="37393"/>
                </a:lnTo>
                <a:lnTo>
                  <a:pt x="7268348" y="1553833"/>
                </a:lnTo>
                <a:lnTo>
                  <a:pt x="7498486" y="1553833"/>
                </a:lnTo>
                <a:lnTo>
                  <a:pt x="7656865" y="1148997"/>
                </a:lnTo>
                <a:lnTo>
                  <a:pt x="8607452" y="1148997"/>
                </a:lnTo>
                <a:lnTo>
                  <a:pt x="8530152" y="949813"/>
                </a:lnTo>
                <a:lnTo>
                  <a:pt x="7734887" y="949813"/>
                </a:lnTo>
                <a:lnTo>
                  <a:pt x="7971394" y="342595"/>
                </a:lnTo>
                <a:lnTo>
                  <a:pt x="8294500" y="342595"/>
                </a:lnTo>
                <a:lnTo>
                  <a:pt x="8176055" y="37393"/>
                </a:lnTo>
                <a:close/>
              </a:path>
              <a:path w="8764905" h="1591310">
                <a:moveTo>
                  <a:pt x="8607452" y="1148997"/>
                </a:moveTo>
                <a:lnTo>
                  <a:pt x="8281995" y="1148997"/>
                </a:lnTo>
                <a:lnTo>
                  <a:pt x="8441224" y="1553833"/>
                </a:lnTo>
                <a:lnTo>
                  <a:pt x="8764563" y="1553833"/>
                </a:lnTo>
                <a:lnTo>
                  <a:pt x="8607452" y="1148997"/>
                </a:lnTo>
                <a:close/>
              </a:path>
              <a:path w="8764905" h="1591310">
                <a:moveTo>
                  <a:pt x="8294500" y="342595"/>
                </a:moveTo>
                <a:lnTo>
                  <a:pt x="7971394" y="342595"/>
                </a:lnTo>
                <a:lnTo>
                  <a:pt x="8204716" y="949813"/>
                </a:lnTo>
                <a:lnTo>
                  <a:pt x="8530152" y="949813"/>
                </a:lnTo>
                <a:lnTo>
                  <a:pt x="8294500" y="342595"/>
                </a:lnTo>
                <a:close/>
              </a:path>
            </a:pathLst>
          </a:custGeom>
          <a:solidFill>
            <a:srgbClr val="2E4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85100" y="816933"/>
            <a:ext cx="2118999" cy="22409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FB584-EC78-E460-B2CF-9D40879C4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BE193CD-EDA5-B319-E8E1-C3A4CE959466}"/>
              </a:ext>
            </a:extLst>
          </p:cNvPr>
          <p:cNvSpPr txBox="1">
            <a:spLocks/>
          </p:cNvSpPr>
          <p:nvPr/>
        </p:nvSpPr>
        <p:spPr>
          <a:xfrm>
            <a:off x="3026993" y="311872"/>
            <a:ext cx="14050114" cy="1259145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971A7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pt-BR" sz="4617" b="1" dirty="0">
                <a:solidFill>
                  <a:schemeClr val="bg1"/>
                </a:solidFill>
              </a:rPr>
              <a:t>PRODUTOS DE TERAPIAS AVANÇADAS – PTA </a:t>
            </a:r>
          </a:p>
        </p:txBody>
      </p:sp>
      <p:sp>
        <p:nvSpPr>
          <p:cNvPr id="2" name="CaixaDeTexto 4">
            <a:extLst>
              <a:ext uri="{FF2B5EF4-FFF2-40B4-BE49-F238E27FC236}">
                <a16:creationId xmlns:a16="http://schemas.microsoft.com/office/drawing/2014/main" id="{6218B6F3-7795-E9F5-1463-94B041552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4472" y="785325"/>
            <a:ext cx="15453177" cy="9044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5277" b="1" dirty="0"/>
              <a:t>Regulamentação Específica para Terapias Avançadas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DD4CCD5-B5DD-6961-B59F-F23E836E26C0}"/>
              </a:ext>
            </a:extLst>
          </p:cNvPr>
          <p:cNvSpPr txBox="1"/>
          <p:nvPr/>
        </p:nvSpPr>
        <p:spPr>
          <a:xfrm>
            <a:off x="13404850" y="10287157"/>
            <a:ext cx="2354891" cy="803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9" dirty="0"/>
              <a:t>RDC 505/2021  </a:t>
            </a:r>
          </a:p>
          <a:p>
            <a:r>
              <a:rPr lang="pt-BR" sz="2309" dirty="0"/>
              <a:t>IN 270/2023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5793B68-39A8-E2D7-5EB7-0708141D0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850" y="1912294"/>
            <a:ext cx="14416457" cy="803358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4A01C4E-5600-2B7F-692F-E755A06E1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19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588B868-399F-D7CA-430E-288740A286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899151"/>
              </p:ext>
            </p:extLst>
          </p:nvPr>
        </p:nvGraphicFramePr>
        <p:xfrm>
          <a:off x="1575868" y="296212"/>
          <a:ext cx="13402733" cy="8429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03A44012-D450-073B-0115-23E6682FEA5F}"/>
              </a:ext>
            </a:extLst>
          </p:cNvPr>
          <p:cNvSpPr txBox="1"/>
          <p:nvPr/>
        </p:nvSpPr>
        <p:spPr>
          <a:xfrm>
            <a:off x="10538946" y="7486650"/>
            <a:ext cx="9329559" cy="14625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968" b="1" dirty="0"/>
              <a:t>Notificação de uso à Anvisa </a:t>
            </a:r>
            <a:r>
              <a:rPr lang="pt-BR" sz="2968" dirty="0"/>
              <a:t>(produtos à base de células)</a:t>
            </a:r>
          </a:p>
          <a:p>
            <a:pPr algn="ctr">
              <a:defRPr/>
            </a:pPr>
            <a:endParaRPr lang="pt-BR" sz="2968" dirty="0"/>
          </a:p>
          <a:p>
            <a:pPr algn="ctr">
              <a:defRPr/>
            </a:pPr>
            <a:r>
              <a:rPr lang="pt-BR" sz="2968" b="1" dirty="0"/>
              <a:t>Autorização prévia </a:t>
            </a:r>
            <a:r>
              <a:rPr lang="pt-BR" sz="2968" dirty="0"/>
              <a:t>(terapia gênica) – 30 dias</a:t>
            </a:r>
          </a:p>
        </p:txBody>
      </p:sp>
      <p:sp>
        <p:nvSpPr>
          <p:cNvPr id="46084" name="CaixaDeTexto 14">
            <a:extLst>
              <a:ext uri="{FF2B5EF4-FFF2-40B4-BE49-F238E27FC236}">
                <a16:creationId xmlns:a16="http://schemas.microsoft.com/office/drawing/2014/main" id="{C3A5D2AA-5AA1-047D-85AF-8346D199A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1645" y="953807"/>
            <a:ext cx="13402733" cy="70141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pt-BR" altLang="pt-BR" sz="3958" b="1">
                <a:latin typeface="Arial" panose="020B0604020202020204" pitchFamily="34" charset="0"/>
                <a:cs typeface="Arial" panose="020B0604020202020204" pitchFamily="34" charset="0"/>
              </a:rPr>
              <a:t>USO CLÍNICO EXCEPCIONAL - PTA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3526353-765F-D0F6-28E6-D7912509E219}"/>
              </a:ext>
            </a:extLst>
          </p:cNvPr>
          <p:cNvSpPr txBox="1"/>
          <p:nvPr/>
        </p:nvSpPr>
        <p:spPr>
          <a:xfrm>
            <a:off x="12093874" y="2856888"/>
            <a:ext cx="7617569" cy="33398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>
              <a:buFont typeface="Wingdings" panose="05000000000000000000" pitchFamily="2" charset="2"/>
              <a:buNone/>
              <a:defRPr/>
            </a:pPr>
            <a:endParaRPr lang="pt-BR" altLang="pt-BR" sz="263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None/>
              <a:defRPr/>
            </a:pPr>
            <a:r>
              <a:rPr lang="pt-BR" altLang="pt-BR" sz="2638" dirty="0">
                <a:latin typeface="Arial" panose="020B0604020202020204" pitchFamily="34" charset="0"/>
                <a:cs typeface="Arial" panose="020B0604020202020204" pitchFamily="34" charset="0"/>
              </a:rPr>
              <a:t>-    Uso em paciente específico</a:t>
            </a:r>
          </a:p>
          <a:p>
            <a:pPr marL="471202" indent="-471202" algn="just">
              <a:buFontTx/>
              <a:buChar char="-"/>
              <a:defRPr/>
            </a:pPr>
            <a:r>
              <a:rPr lang="pt-BR" altLang="pt-BR" sz="2638" dirty="0">
                <a:latin typeface="Arial" panose="020B0604020202020204" pitchFamily="34" charset="0"/>
                <a:cs typeface="Arial" panose="020B0604020202020204" pitchFamily="34" charset="0"/>
              </a:rPr>
              <a:t>Para condições de risco de vida iminente</a:t>
            </a:r>
          </a:p>
          <a:p>
            <a:pPr marL="471202" indent="-471202" algn="just">
              <a:buFontTx/>
              <a:buChar char="-"/>
              <a:defRPr/>
            </a:pPr>
            <a:r>
              <a:rPr lang="pt-BR" altLang="pt-BR" sz="2638" dirty="0">
                <a:latin typeface="Arial" panose="020B0604020202020204" pitchFamily="34" charset="0"/>
                <a:cs typeface="Arial" panose="020B0604020202020204" pitchFamily="34" charset="0"/>
              </a:rPr>
              <a:t>Em situação emergencial (não rotineira)</a:t>
            </a:r>
          </a:p>
          <a:p>
            <a:pPr marL="471202" indent="-471202" algn="just">
              <a:buFontTx/>
              <a:buChar char="-"/>
              <a:defRPr/>
            </a:pPr>
            <a:r>
              <a:rPr lang="pt-BR" altLang="pt-BR" sz="2638" dirty="0">
                <a:latin typeface="Arial" panose="020B0604020202020204" pitchFamily="34" charset="0"/>
                <a:cs typeface="Arial" panose="020B0604020202020204" pitchFamily="34" charset="0"/>
              </a:rPr>
              <a:t>Sem alternativa terapêutica aprovada no país</a:t>
            </a:r>
          </a:p>
          <a:p>
            <a:pPr marL="471202" indent="-471202" algn="just">
              <a:buFontTx/>
              <a:buChar char="-"/>
              <a:defRPr/>
            </a:pPr>
            <a:r>
              <a:rPr lang="pt-BR" altLang="pt-BR" sz="2638" dirty="0">
                <a:latin typeface="Arial" panose="020B0604020202020204" pitchFamily="34" charset="0"/>
                <a:cs typeface="Arial" panose="020B0604020202020204" pitchFamily="34" charset="0"/>
              </a:rPr>
              <a:t>Sob responsabilidade médica</a:t>
            </a:r>
          </a:p>
          <a:p>
            <a:pPr marL="471202" indent="-471202" algn="just">
              <a:buFontTx/>
              <a:buChar char="-"/>
              <a:defRPr/>
            </a:pPr>
            <a:r>
              <a:rPr lang="pt-BR" altLang="pt-BR" sz="2638" dirty="0">
                <a:latin typeface="Arial" panose="020B0604020202020204" pitchFamily="34" charset="0"/>
                <a:cs typeface="Arial" panose="020B0604020202020204" pitchFamily="34" charset="0"/>
              </a:rPr>
              <a:t>Desde que o produto experimental seja produzido de acordo com BPF.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260EA1A-9830-9F42-C471-A4E5FE1556CE}"/>
              </a:ext>
            </a:extLst>
          </p:cNvPr>
          <p:cNvSpPr txBox="1"/>
          <p:nvPr/>
        </p:nvSpPr>
        <p:spPr>
          <a:xfrm>
            <a:off x="14234421" y="10647975"/>
            <a:ext cx="5492728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14" dirty="0"/>
              <a:t>RDC 505/21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1EF20DD-34A1-2CAB-27E2-CBD6AC180D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786" y="5962650"/>
            <a:ext cx="9979899" cy="4016954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4465395-ECC6-151F-96BA-D9565002E2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62050" y="10332225"/>
            <a:ext cx="3232062" cy="60678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B97DB-C3F4-14F6-6616-C6B46F98E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FCDDF6-A5D9-7038-92AB-EE96EBCA1016}"/>
              </a:ext>
            </a:extLst>
          </p:cNvPr>
          <p:cNvSpPr txBox="1">
            <a:spLocks/>
          </p:cNvSpPr>
          <p:nvPr/>
        </p:nvSpPr>
        <p:spPr>
          <a:xfrm>
            <a:off x="3026993" y="311872"/>
            <a:ext cx="14050114" cy="1259145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971A7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971A7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pt-BR" sz="4617" b="1" dirty="0">
                <a:solidFill>
                  <a:schemeClr val="bg1"/>
                </a:solidFill>
              </a:rPr>
              <a:t>PRODUTOS DE TERAPIAS AVANÇADAS – PTA </a:t>
            </a:r>
          </a:p>
        </p:txBody>
      </p:sp>
      <p:sp>
        <p:nvSpPr>
          <p:cNvPr id="2" name="CaixaDeTexto 4">
            <a:extLst>
              <a:ext uri="{FF2B5EF4-FFF2-40B4-BE49-F238E27FC236}">
                <a16:creationId xmlns:a16="http://schemas.microsoft.com/office/drawing/2014/main" id="{674F52DC-9EB0-E6D8-2B55-F16D7F230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387521"/>
            <a:ext cx="15453177" cy="9044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5277" b="1" dirty="0"/>
              <a:t>Produtos de Terapias Avançadas no Brasil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235814D-8607-57A0-28F0-508611042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50" y="1484372"/>
            <a:ext cx="9144000" cy="8991599"/>
          </a:xfrm>
          <a:prstGeom prst="rect">
            <a:avLst/>
          </a:prstGeom>
        </p:spPr>
      </p:pic>
      <p:sp>
        <p:nvSpPr>
          <p:cNvPr id="9" name="CaixaDeTexto 10">
            <a:extLst>
              <a:ext uri="{FF2B5EF4-FFF2-40B4-BE49-F238E27FC236}">
                <a16:creationId xmlns:a16="http://schemas.microsoft.com/office/drawing/2014/main" id="{347384E7-D9C3-CFC0-AD72-6454B46D2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6" y="10620286"/>
            <a:ext cx="13306423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828755">
              <a:buClr>
                <a:srgbClr val="000000"/>
              </a:buClr>
            </a:pPr>
            <a:r>
              <a:rPr lang="en-US" altLang="pt-BR" sz="1650" kern="0" dirty="0">
                <a:solidFill>
                  <a:srgbClr val="000000"/>
                </a:solidFill>
                <a:cs typeface="Arial"/>
                <a:sym typeface="Arial"/>
              </a:rPr>
              <a:t> Anvisa, 2026: </a:t>
            </a:r>
            <a:r>
              <a:rPr lang="en-US" altLang="pt-BR" sz="1650" kern="0" dirty="0">
                <a:solidFill>
                  <a:srgbClr val="4285F4"/>
                </a:solidFill>
                <a:cs typeface="Arial"/>
                <a:sym typeface="Arial"/>
              </a:rPr>
              <a:t>https://www.gov.br/anvisa/pt-br/assuntos/sangue/terapias-avancadas/ensaios-autorizados</a:t>
            </a:r>
          </a:p>
          <a:p>
            <a:pPr defTabSz="1828755">
              <a:buClr>
                <a:srgbClr val="000000"/>
              </a:buClr>
            </a:pPr>
            <a:endParaRPr lang="pt-BR" altLang="pt-BR" sz="165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605A332-FD34-DD0C-C060-016C4F02F786}"/>
              </a:ext>
            </a:extLst>
          </p:cNvPr>
          <p:cNvSpPr txBox="1"/>
          <p:nvPr/>
        </p:nvSpPr>
        <p:spPr>
          <a:xfrm>
            <a:off x="11880850" y="4448354"/>
            <a:ext cx="7772400" cy="372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3600" b="1" dirty="0"/>
              <a:t>9 </a:t>
            </a:r>
            <a:r>
              <a:rPr lang="pt-BR" sz="3600" dirty="0"/>
              <a:t>produtos foram registrados para uso populacional</a:t>
            </a:r>
          </a:p>
          <a:p>
            <a:endParaRPr lang="pt-BR" sz="3600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2800" dirty="0"/>
              <a:t>Doenças raras/ultrarraras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2800" dirty="0"/>
              <a:t>Doenças oncológicas recidivadas/refratárias</a:t>
            </a:r>
          </a:p>
          <a:p>
            <a:endParaRPr lang="pt-BR" sz="3600" dirty="0"/>
          </a:p>
          <a:p>
            <a:r>
              <a:rPr lang="pt-BR" sz="3600" b="1" dirty="0"/>
              <a:t>3</a:t>
            </a:r>
            <a:r>
              <a:rPr lang="pt-BR" sz="3600" dirty="0"/>
              <a:t> estão em avaliação para registro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D7BFBD1-096A-B8A0-2E9D-2C5CF5684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05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4F5D482-D4BE-125F-046E-A3EC2C420487}"/>
              </a:ext>
            </a:extLst>
          </p:cNvPr>
          <p:cNvSpPr txBox="1"/>
          <p:nvPr/>
        </p:nvSpPr>
        <p:spPr>
          <a:xfrm>
            <a:off x="1517650" y="3225939"/>
            <a:ext cx="17373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0" i="1" spc="-15" dirty="0">
                <a:solidFill>
                  <a:srgbClr val="59636E"/>
                </a:solidFill>
                <a:effectLst/>
                <a:latin typeface="Inter"/>
              </a:rPr>
              <a:t>É fundamental que a regulação seja rigorosa na proteção da saúde, mas </a:t>
            </a:r>
            <a:r>
              <a:rPr lang="pt-BR" sz="4000" b="1" i="1" spc="-15" dirty="0">
                <a:solidFill>
                  <a:srgbClr val="59636E"/>
                </a:solidFill>
                <a:effectLst/>
                <a:latin typeface="Inter"/>
              </a:rPr>
              <a:t>previsível</a:t>
            </a:r>
            <a:r>
              <a:rPr lang="pt-BR" sz="4000" b="0" i="1" spc="-15" dirty="0">
                <a:solidFill>
                  <a:srgbClr val="59636E"/>
                </a:solidFill>
                <a:effectLst/>
                <a:latin typeface="Inter"/>
              </a:rPr>
              <a:t>, </a:t>
            </a:r>
            <a:r>
              <a:rPr lang="pt-BR" sz="4000" b="1" i="1" spc="-15" dirty="0">
                <a:solidFill>
                  <a:srgbClr val="59636E"/>
                </a:solidFill>
                <a:effectLst/>
                <a:latin typeface="Inter"/>
              </a:rPr>
              <a:t>proporcional ao risco </a:t>
            </a:r>
            <a:r>
              <a:rPr lang="pt-BR" sz="4000" b="0" i="1" spc="-15" dirty="0">
                <a:solidFill>
                  <a:srgbClr val="59636E"/>
                </a:solidFill>
                <a:effectLst/>
                <a:latin typeface="Inter"/>
              </a:rPr>
              <a:t>e </a:t>
            </a:r>
            <a:r>
              <a:rPr lang="pt-BR" sz="4000" b="1" i="1" spc="-15" dirty="0">
                <a:solidFill>
                  <a:srgbClr val="59636E"/>
                </a:solidFill>
                <a:effectLst/>
                <a:latin typeface="Inter"/>
              </a:rPr>
              <a:t>aberta à inovação</a:t>
            </a:r>
            <a:r>
              <a:rPr lang="pt-BR" sz="4000" b="0" i="1" spc="-15" dirty="0">
                <a:solidFill>
                  <a:srgbClr val="59636E"/>
                </a:solidFill>
                <a:effectLst/>
                <a:latin typeface="Inter"/>
              </a:rPr>
              <a:t>. </a:t>
            </a:r>
          </a:p>
          <a:p>
            <a:pPr algn="just"/>
            <a:endParaRPr lang="pt-BR" sz="4000" i="1" spc="-15" dirty="0">
              <a:solidFill>
                <a:srgbClr val="59636E"/>
              </a:solidFill>
              <a:latin typeface="Inter"/>
            </a:endParaRPr>
          </a:p>
          <a:p>
            <a:pPr algn="just"/>
            <a:r>
              <a:rPr lang="pt-BR" sz="4000" b="0" i="1" spc="-15" dirty="0">
                <a:solidFill>
                  <a:srgbClr val="59636E"/>
                </a:solidFill>
                <a:effectLst/>
                <a:latin typeface="Inter"/>
              </a:rPr>
              <a:t>A </a:t>
            </a:r>
            <a:r>
              <a:rPr lang="pt-BR" sz="4000" b="1" i="1" spc="-15" dirty="0">
                <a:solidFill>
                  <a:srgbClr val="59636E"/>
                </a:solidFill>
                <a:effectLst/>
                <a:latin typeface="Inter"/>
              </a:rPr>
              <a:t>segurança</a:t>
            </a:r>
            <a:r>
              <a:rPr lang="pt-BR" sz="4000" b="0" i="1" spc="-15" dirty="0">
                <a:solidFill>
                  <a:srgbClr val="59636E"/>
                </a:solidFill>
                <a:effectLst/>
                <a:latin typeface="Inter"/>
              </a:rPr>
              <a:t> não deve ser tratada como obstáculo ao desenvolvimento, assim como a </a:t>
            </a:r>
            <a:r>
              <a:rPr lang="pt-BR" sz="4000" b="1" i="1" spc="-15" dirty="0">
                <a:solidFill>
                  <a:srgbClr val="59636E"/>
                </a:solidFill>
                <a:effectLst/>
                <a:latin typeface="Inter"/>
              </a:rPr>
              <a:t>inovação</a:t>
            </a:r>
            <a:r>
              <a:rPr lang="pt-BR" sz="4000" b="0" i="1" spc="-15" dirty="0">
                <a:solidFill>
                  <a:srgbClr val="59636E"/>
                </a:solidFill>
                <a:effectLst/>
                <a:latin typeface="Inter"/>
              </a:rPr>
              <a:t> não pode ser utilizada para justificar a redução das exigências de qualidade, eficácia e segurança.</a:t>
            </a:r>
          </a:p>
          <a:p>
            <a:pPr algn="just"/>
            <a:endParaRPr lang="pt-BR" sz="4000" i="1" spc="-15" dirty="0">
              <a:solidFill>
                <a:srgbClr val="59636E"/>
              </a:solidFill>
              <a:latin typeface="Inter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pt-BR" sz="4000" b="1" i="1" spc="-15" dirty="0">
                <a:solidFill>
                  <a:srgbClr val="59636E"/>
                </a:solidFill>
                <a:latin typeface="Inter"/>
              </a:rPr>
              <a:t>Aconselhamento regulatório </a:t>
            </a:r>
            <a:r>
              <a:rPr lang="pt-BR" sz="4000" i="1" spc="-15" dirty="0">
                <a:solidFill>
                  <a:srgbClr val="59636E"/>
                </a:solidFill>
                <a:latin typeface="Inter"/>
              </a:rPr>
              <a:t>precoce e qualificado a pesquisadores, universidades, startups e empresas. </a:t>
            </a:r>
          </a:p>
        </p:txBody>
      </p:sp>
      <p:sp>
        <p:nvSpPr>
          <p:cNvPr id="6" name="CaixaDeTexto 4">
            <a:extLst>
              <a:ext uri="{FF2B5EF4-FFF2-40B4-BE49-F238E27FC236}">
                <a16:creationId xmlns:a16="http://schemas.microsoft.com/office/drawing/2014/main" id="{D55FDC73-A873-172F-B339-C0AF12D8F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4673" y="867235"/>
            <a:ext cx="14386377" cy="9044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5277" b="1" dirty="0"/>
              <a:t>CONSIDERAÇÕES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F61667C-B048-DD8B-661F-6601D73DB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6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3E8C4-1A69-3E4B-7AE0-50949A4A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4B2E7145-771C-815C-7EDC-30134EAA5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3" t="11929" b="63491"/>
          <a:stretch>
            <a:fillRect/>
          </a:stretch>
        </p:blipFill>
        <p:spPr>
          <a:xfrm>
            <a:off x="0" y="3574"/>
            <a:ext cx="20104100" cy="11308556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FC6B954-3B78-7AAE-02CE-FBF47F57AC3B}"/>
              </a:ext>
            </a:extLst>
          </p:cNvPr>
          <p:cNvSpPr/>
          <p:nvPr/>
        </p:nvSpPr>
        <p:spPr>
          <a:xfrm>
            <a:off x="-3" y="3574"/>
            <a:ext cx="20104100" cy="11308553"/>
          </a:xfrm>
          <a:prstGeom prst="rect">
            <a:avLst/>
          </a:prstGeom>
          <a:gradFill flip="none" rotWithShape="1">
            <a:gsLst>
              <a:gs pos="0">
                <a:srgbClr val="038BFD">
                  <a:shade val="30000"/>
                  <a:satMod val="115000"/>
                  <a:alpha val="46000"/>
                </a:srgbClr>
              </a:gs>
              <a:gs pos="71000">
                <a:srgbClr val="001C70"/>
              </a:gs>
              <a:gs pos="100000">
                <a:srgbClr val="001C7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968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DD3332-1681-B07B-DEA2-9D44F403564A}"/>
              </a:ext>
            </a:extLst>
          </p:cNvPr>
          <p:cNvSpPr txBox="1"/>
          <p:nvPr/>
        </p:nvSpPr>
        <p:spPr>
          <a:xfrm>
            <a:off x="1337550" y="5023462"/>
            <a:ext cx="17429001" cy="1310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sz="7915" dirty="0"/>
              <a:t>Obrigado!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228FBA-2177-6142-8892-CA11CBFB1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4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44813" y="10318430"/>
            <a:ext cx="2423927" cy="47866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6284588" y="10639135"/>
            <a:ext cx="228600" cy="227329"/>
          </a:xfrm>
          <a:custGeom>
            <a:avLst/>
            <a:gdLst/>
            <a:ahLst/>
            <a:cxnLst/>
            <a:rect l="l" t="t" r="r" b="b"/>
            <a:pathLst>
              <a:path w="228600" h="227329">
                <a:moveTo>
                  <a:pt x="227977" y="0"/>
                </a:moveTo>
                <a:lnTo>
                  <a:pt x="0" y="0"/>
                </a:lnTo>
                <a:lnTo>
                  <a:pt x="0" y="29210"/>
                </a:lnTo>
                <a:lnTo>
                  <a:pt x="198196" y="29210"/>
                </a:lnTo>
                <a:lnTo>
                  <a:pt x="198196" y="227330"/>
                </a:lnTo>
                <a:lnTo>
                  <a:pt x="227977" y="227330"/>
                </a:lnTo>
                <a:lnTo>
                  <a:pt x="227977" y="29210"/>
                </a:lnTo>
                <a:lnTo>
                  <a:pt x="227977" y="0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284588" y="10259430"/>
            <a:ext cx="228600" cy="227329"/>
          </a:xfrm>
          <a:custGeom>
            <a:avLst/>
            <a:gdLst/>
            <a:ahLst/>
            <a:cxnLst/>
            <a:rect l="l" t="t" r="r" b="b"/>
            <a:pathLst>
              <a:path w="228600" h="227329">
                <a:moveTo>
                  <a:pt x="227977" y="0"/>
                </a:moveTo>
                <a:lnTo>
                  <a:pt x="198196" y="0"/>
                </a:lnTo>
                <a:lnTo>
                  <a:pt x="198196" y="198107"/>
                </a:lnTo>
                <a:lnTo>
                  <a:pt x="0" y="198107"/>
                </a:lnTo>
                <a:lnTo>
                  <a:pt x="0" y="227317"/>
                </a:lnTo>
                <a:lnTo>
                  <a:pt x="227977" y="227317"/>
                </a:lnTo>
                <a:lnTo>
                  <a:pt x="227977" y="198107"/>
                </a:lnTo>
                <a:lnTo>
                  <a:pt x="227977" y="0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665156" y="10259430"/>
            <a:ext cx="227965" cy="227329"/>
          </a:xfrm>
          <a:custGeom>
            <a:avLst/>
            <a:gdLst/>
            <a:ahLst/>
            <a:cxnLst/>
            <a:rect l="l" t="t" r="r" b="b"/>
            <a:pathLst>
              <a:path w="227965" h="227329">
                <a:moveTo>
                  <a:pt x="227965" y="198107"/>
                </a:moveTo>
                <a:lnTo>
                  <a:pt x="28854" y="198107"/>
                </a:lnTo>
                <a:lnTo>
                  <a:pt x="28854" y="0"/>
                </a:lnTo>
                <a:lnTo>
                  <a:pt x="0" y="0"/>
                </a:lnTo>
                <a:lnTo>
                  <a:pt x="0" y="198107"/>
                </a:lnTo>
                <a:lnTo>
                  <a:pt x="0" y="227317"/>
                </a:lnTo>
                <a:lnTo>
                  <a:pt x="227965" y="227317"/>
                </a:lnTo>
                <a:lnTo>
                  <a:pt x="227965" y="198107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665156" y="10639135"/>
            <a:ext cx="228600" cy="227329"/>
          </a:xfrm>
          <a:custGeom>
            <a:avLst/>
            <a:gdLst/>
            <a:ahLst/>
            <a:cxnLst/>
            <a:rect l="l" t="t" r="r" b="b"/>
            <a:pathLst>
              <a:path w="228600" h="227329">
                <a:moveTo>
                  <a:pt x="227977" y="0"/>
                </a:moveTo>
                <a:lnTo>
                  <a:pt x="0" y="0"/>
                </a:lnTo>
                <a:lnTo>
                  <a:pt x="0" y="29210"/>
                </a:lnTo>
                <a:lnTo>
                  <a:pt x="0" y="227330"/>
                </a:lnTo>
                <a:lnTo>
                  <a:pt x="28854" y="227330"/>
                </a:lnTo>
                <a:lnTo>
                  <a:pt x="28854" y="29210"/>
                </a:lnTo>
                <a:lnTo>
                  <a:pt x="227977" y="29210"/>
                </a:lnTo>
                <a:lnTo>
                  <a:pt x="227977" y="0"/>
                </a:lnTo>
                <a:close/>
              </a:path>
            </a:pathLst>
          </a:custGeom>
          <a:solidFill>
            <a:srgbClr val="518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6234348" y="10374311"/>
            <a:ext cx="707390" cy="374015"/>
            <a:chOff x="16234348" y="10374311"/>
            <a:chExt cx="707390" cy="374015"/>
          </a:xfrm>
        </p:grpSpPr>
        <p:sp>
          <p:nvSpPr>
            <p:cNvPr id="8" name="object 8"/>
            <p:cNvSpPr/>
            <p:nvPr/>
          </p:nvSpPr>
          <p:spPr>
            <a:xfrm>
              <a:off x="16234347" y="10374314"/>
              <a:ext cx="707390" cy="374015"/>
            </a:xfrm>
            <a:custGeom>
              <a:avLst/>
              <a:gdLst/>
              <a:ahLst/>
              <a:cxnLst/>
              <a:rect l="l" t="t" r="r" b="b"/>
              <a:pathLst>
                <a:path w="707390" h="374015">
                  <a:moveTo>
                    <a:pt x="471754" y="162039"/>
                  </a:moveTo>
                  <a:lnTo>
                    <a:pt x="445973" y="90817"/>
                  </a:lnTo>
                  <a:lnTo>
                    <a:pt x="416013" y="60731"/>
                  </a:lnTo>
                  <a:lnTo>
                    <a:pt x="376694" y="35623"/>
                  </a:lnTo>
                  <a:lnTo>
                    <a:pt x="329539" y="16484"/>
                  </a:lnTo>
                  <a:lnTo>
                    <a:pt x="276047" y="4292"/>
                  </a:lnTo>
                  <a:lnTo>
                    <a:pt x="217728" y="0"/>
                  </a:lnTo>
                  <a:lnTo>
                    <a:pt x="163639" y="3568"/>
                  </a:lnTo>
                  <a:lnTo>
                    <a:pt x="113753" y="13804"/>
                  </a:lnTo>
                  <a:lnTo>
                    <a:pt x="69138" y="29972"/>
                  </a:lnTo>
                  <a:lnTo>
                    <a:pt x="30861" y="51371"/>
                  </a:lnTo>
                  <a:lnTo>
                    <a:pt x="0" y="77292"/>
                  </a:lnTo>
                  <a:lnTo>
                    <a:pt x="2781" y="90322"/>
                  </a:lnTo>
                  <a:lnTo>
                    <a:pt x="26847" y="64452"/>
                  </a:lnTo>
                  <a:lnTo>
                    <a:pt x="63093" y="46634"/>
                  </a:lnTo>
                  <a:lnTo>
                    <a:pt x="109321" y="37134"/>
                  </a:lnTo>
                  <a:lnTo>
                    <a:pt x="163309" y="36245"/>
                  </a:lnTo>
                  <a:lnTo>
                    <a:pt x="222834" y="44259"/>
                  </a:lnTo>
                  <a:lnTo>
                    <a:pt x="285661" y="61468"/>
                  </a:lnTo>
                  <a:lnTo>
                    <a:pt x="333756" y="81241"/>
                  </a:lnTo>
                  <a:lnTo>
                    <a:pt x="376974" y="104317"/>
                  </a:lnTo>
                  <a:lnTo>
                    <a:pt x="414489" y="129984"/>
                  </a:lnTo>
                  <a:lnTo>
                    <a:pt x="445427" y="157530"/>
                  </a:lnTo>
                  <a:lnTo>
                    <a:pt x="468960" y="186245"/>
                  </a:lnTo>
                  <a:lnTo>
                    <a:pt x="470827" y="178790"/>
                  </a:lnTo>
                  <a:lnTo>
                    <a:pt x="471754" y="170408"/>
                  </a:lnTo>
                  <a:lnTo>
                    <a:pt x="471754" y="162039"/>
                  </a:lnTo>
                  <a:close/>
                </a:path>
                <a:path w="707390" h="374015">
                  <a:moveTo>
                    <a:pt x="707174" y="296138"/>
                  </a:moveTo>
                  <a:lnTo>
                    <a:pt x="704380" y="283108"/>
                  </a:lnTo>
                  <a:lnTo>
                    <a:pt x="680262" y="308965"/>
                  </a:lnTo>
                  <a:lnTo>
                    <a:pt x="643826" y="326796"/>
                  </a:lnTo>
                  <a:lnTo>
                    <a:pt x="597369" y="336296"/>
                  </a:lnTo>
                  <a:lnTo>
                    <a:pt x="543166" y="337172"/>
                  </a:lnTo>
                  <a:lnTo>
                    <a:pt x="483476" y="329158"/>
                  </a:lnTo>
                  <a:lnTo>
                    <a:pt x="420585" y="311962"/>
                  </a:lnTo>
                  <a:lnTo>
                    <a:pt x="372478" y="292087"/>
                  </a:lnTo>
                  <a:lnTo>
                    <a:pt x="329260" y="268782"/>
                  </a:lnTo>
                  <a:lnTo>
                    <a:pt x="291744" y="242836"/>
                  </a:lnTo>
                  <a:lnTo>
                    <a:pt x="260807" y="215061"/>
                  </a:lnTo>
                  <a:lnTo>
                    <a:pt x="237274" y="186245"/>
                  </a:lnTo>
                  <a:lnTo>
                    <a:pt x="235419" y="194627"/>
                  </a:lnTo>
                  <a:lnTo>
                    <a:pt x="234480" y="203009"/>
                  </a:lnTo>
                  <a:lnTo>
                    <a:pt x="234480" y="211391"/>
                  </a:lnTo>
                  <a:lnTo>
                    <a:pt x="260451" y="282613"/>
                  </a:lnTo>
                  <a:lnTo>
                    <a:pt x="290588" y="312699"/>
                  </a:lnTo>
                  <a:lnTo>
                    <a:pt x="330111" y="337794"/>
                  </a:lnTo>
                  <a:lnTo>
                    <a:pt x="377444" y="356946"/>
                  </a:lnTo>
                  <a:lnTo>
                    <a:pt x="431076" y="369138"/>
                  </a:lnTo>
                  <a:lnTo>
                    <a:pt x="489445" y="373430"/>
                  </a:lnTo>
                  <a:lnTo>
                    <a:pt x="543166" y="369862"/>
                  </a:lnTo>
                  <a:lnTo>
                    <a:pt x="593013" y="359625"/>
                  </a:lnTo>
                  <a:lnTo>
                    <a:pt x="637755" y="343458"/>
                  </a:lnTo>
                  <a:lnTo>
                    <a:pt x="676224" y="322046"/>
                  </a:lnTo>
                  <a:lnTo>
                    <a:pt x="707174" y="296138"/>
                  </a:lnTo>
                  <a:close/>
                </a:path>
              </a:pathLst>
            </a:custGeom>
            <a:solidFill>
              <a:srgbClr val="EBC2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40486" y="10517721"/>
              <a:ext cx="95832" cy="9591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000" y="-68942"/>
            <a:ext cx="19912373" cy="8658236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765214" y="3295650"/>
            <a:ext cx="1044023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pt-BR" sz="72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Terapia Celular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11CFF6D-1443-8D94-2855-199811A02F16}"/>
              </a:ext>
            </a:extLst>
          </p:cNvPr>
          <p:cNvSpPr txBox="1"/>
          <p:nvPr/>
        </p:nvSpPr>
        <p:spPr>
          <a:xfrm>
            <a:off x="5175250" y="628650"/>
            <a:ext cx="142934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Comissão de Ciência, Tecnologia, Inovação e Informática (CCT)</a:t>
            </a:r>
            <a:endParaRPr lang="pt-BR" sz="4000" b="1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2DA4195-A5D3-4DF5-137E-7759CC068D0C}"/>
              </a:ext>
            </a:extLst>
          </p:cNvPr>
          <p:cNvSpPr txBox="1"/>
          <p:nvPr/>
        </p:nvSpPr>
        <p:spPr>
          <a:xfrm>
            <a:off x="4260850" y="10486761"/>
            <a:ext cx="1158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01 de setembro de 2026 – Senado Federal, Brasília/DF</a:t>
            </a:r>
            <a:endParaRPr lang="pt-BR" sz="20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E85D77C-3BFD-8667-018A-B84871FBA9C4}"/>
              </a:ext>
            </a:extLst>
          </p:cNvPr>
          <p:cNvSpPr txBox="1"/>
          <p:nvPr/>
        </p:nvSpPr>
        <p:spPr>
          <a:xfrm>
            <a:off x="7385050" y="4362450"/>
            <a:ext cx="1158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Aspectos Regulatórios ANVISA</a:t>
            </a:r>
          </a:p>
        </p:txBody>
      </p:sp>
      <p:pic>
        <p:nvPicPr>
          <p:cNvPr id="16" name="Imagem 15" descr="Senado Federal - Senado Federal">
            <a:extLst>
              <a:ext uri="{FF2B5EF4-FFF2-40B4-BE49-F238E27FC236}">
                <a16:creationId xmlns:a16="http://schemas.microsoft.com/office/drawing/2014/main" id="{C60C2A8F-1176-C175-309A-7ADBA1015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1" y="125590"/>
            <a:ext cx="5174449" cy="2234369"/>
          </a:xfrm>
          <a:prstGeom prst="rect">
            <a:avLst/>
          </a:prstGeom>
        </p:spPr>
      </p:pic>
      <p:sp>
        <p:nvSpPr>
          <p:cNvPr id="18" name="TextBox 12">
            <a:extLst>
              <a:ext uri="{FF2B5EF4-FFF2-40B4-BE49-F238E27FC236}">
                <a16:creationId xmlns:a16="http://schemas.microsoft.com/office/drawing/2014/main" id="{D1100B5F-B9CF-478E-0AED-531396E00A41}"/>
              </a:ext>
            </a:extLst>
          </p:cNvPr>
          <p:cNvSpPr txBox="1"/>
          <p:nvPr/>
        </p:nvSpPr>
        <p:spPr>
          <a:xfrm>
            <a:off x="6927850" y="6410920"/>
            <a:ext cx="12954000" cy="1785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João Batista Silva Júnior, </a:t>
            </a:r>
            <a:r>
              <a:rPr kumimoji="0" lang="pt-BR" altLang="pt-BR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MsC</a:t>
            </a:r>
            <a:r>
              <a:rPr kumimoji="0" lang="pt-BR" altLang="pt-BR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PhD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Gerência de Sangue, Tecidos, Células, Órgãos e Produtos de Terapias Avançadas – GSTCO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Gerência-Geral de Produtos Biológicos - GGBIO</a:t>
            </a:r>
            <a:br>
              <a:rPr kumimoji="0" lang="pt-BR" altLang="pt-BR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pt-BR" altLang="pt-BR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Segunda Diretoria/ANVISA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65E49-883A-1A5D-25BE-A068E73BA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D35B6E-2779-2A65-E41C-11ED44BDF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502EBA-9F82-2966-F3D3-4B3281F72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45" y="2106969"/>
            <a:ext cx="1218802" cy="121880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766890-C6EE-9703-BA2D-BD58A5542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27496"/>
            <a:ext cx="3937176" cy="298463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A1220628-99F8-4DA1-7688-FABFDA860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2686050"/>
            <a:ext cx="16951741" cy="37262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00">
              <a:spcBef>
                <a:spcPct val="0"/>
              </a:spcBef>
              <a:buNone/>
              <a:defRPr/>
            </a:pPr>
            <a:r>
              <a:rPr lang="pt-BR" sz="4800" b="1" cap="small" dirty="0">
                <a:solidFill>
                  <a:prstClr val="black"/>
                </a:solidFill>
              </a:rPr>
              <a:t>Declaração de Conflito de Interesse</a:t>
            </a:r>
          </a:p>
          <a:p>
            <a:pPr algn="ctr" defTabSz="1507800">
              <a:spcBef>
                <a:spcPct val="0"/>
              </a:spcBef>
              <a:buNone/>
              <a:defRPr/>
            </a:pPr>
            <a:endParaRPr lang="pt-BR" sz="2638" b="1" cap="small" dirty="0">
              <a:solidFill>
                <a:prstClr val="black"/>
              </a:solidFill>
            </a:endParaRPr>
          </a:p>
          <a:p>
            <a:pPr algn="just" defTabSz="1507800">
              <a:lnSpc>
                <a:spcPct val="150000"/>
              </a:lnSpc>
              <a:spcBef>
                <a:spcPts val="989"/>
              </a:spcBef>
              <a:buNone/>
              <a:defRPr/>
            </a:pPr>
            <a:r>
              <a:rPr lang="de-DE" sz="2638" dirty="0">
                <a:solidFill>
                  <a:prstClr val="black"/>
                </a:solidFill>
                <a:latin typeface="Calibri"/>
              </a:rPr>
              <a:t>Declaro que </a:t>
            </a:r>
            <a:r>
              <a:rPr lang="de-DE" sz="2638" b="1" dirty="0">
                <a:solidFill>
                  <a:prstClr val="black"/>
                </a:solidFill>
                <a:latin typeface="Calibri"/>
              </a:rPr>
              <a:t>não possuo conflito de interesses, </a:t>
            </a:r>
            <a:r>
              <a:rPr lang="pt-BR" sz="2638" dirty="0">
                <a:solidFill>
                  <a:prstClr val="black"/>
                </a:solidFill>
                <a:latin typeface="Calibri"/>
              </a:rPr>
              <a:t>sendo todos os dados e as informações descritas nesta apresentação de interesse e domínio público.</a:t>
            </a:r>
            <a:endParaRPr lang="en-US" sz="2638" dirty="0">
              <a:solidFill>
                <a:prstClr val="black"/>
              </a:solidFill>
              <a:latin typeface="Calibri"/>
            </a:endParaRPr>
          </a:p>
          <a:p>
            <a:pPr algn="r" defTabSz="1507800">
              <a:lnSpc>
                <a:spcPct val="150000"/>
              </a:lnSpc>
              <a:spcBef>
                <a:spcPts val="989"/>
              </a:spcBef>
              <a:buNone/>
              <a:defRPr/>
            </a:pPr>
            <a:r>
              <a:rPr lang="pt-BR" sz="2638" b="1" dirty="0">
                <a:solidFill>
                  <a:prstClr val="black"/>
                </a:solidFill>
              </a:rPr>
              <a:t>Lei nº 12.813, de 16 de maio de 2013</a:t>
            </a:r>
            <a:endParaRPr lang="de-DE" sz="2638" b="1" dirty="0">
              <a:solidFill>
                <a:prstClr val="black"/>
              </a:solidFill>
            </a:endParaRPr>
          </a:p>
          <a:p>
            <a:pPr algn="just" defTabSz="1507800">
              <a:spcBef>
                <a:spcPct val="0"/>
              </a:spcBef>
              <a:buNone/>
              <a:defRPr/>
            </a:pPr>
            <a:endParaRPr lang="pt-BR" altLang="pt-BR" sz="2638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42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BC038-21D5-5091-8A17-4F557F8D2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3">
            <a:extLst>
              <a:ext uri="{FF2B5EF4-FFF2-40B4-BE49-F238E27FC236}">
                <a16:creationId xmlns:a16="http://schemas.microsoft.com/office/drawing/2014/main" id="{AF8693C2-D462-B8A5-5F38-D984222C1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310" y="1749060"/>
            <a:ext cx="2471784" cy="62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3463" b="1" dirty="0">
                <a:solidFill>
                  <a:srgbClr val="000000"/>
                </a:solidFill>
              </a:rPr>
              <a:t>ANVISA</a:t>
            </a:r>
          </a:p>
        </p:txBody>
      </p:sp>
      <p:sp>
        <p:nvSpPr>
          <p:cNvPr id="26627" name="CaixaDeTexto 6">
            <a:extLst>
              <a:ext uri="{FF2B5EF4-FFF2-40B4-BE49-F238E27FC236}">
                <a16:creationId xmlns:a16="http://schemas.microsoft.com/office/drawing/2014/main" id="{E4B26CF2-B617-DD62-FDC2-6087E304C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4319" y="4033837"/>
            <a:ext cx="2340243" cy="472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473" b="1" dirty="0">
                <a:solidFill>
                  <a:srgbClr val="000000"/>
                </a:solidFill>
              </a:rPr>
              <a:t>VISA Estados</a:t>
            </a:r>
          </a:p>
        </p:txBody>
      </p:sp>
      <p:sp>
        <p:nvSpPr>
          <p:cNvPr id="26628" name="CaixaDeTexto 16">
            <a:extLst>
              <a:ext uri="{FF2B5EF4-FFF2-40B4-BE49-F238E27FC236}">
                <a16:creationId xmlns:a16="http://schemas.microsoft.com/office/drawing/2014/main" id="{BC147C8A-D332-E9DD-3235-B0F5C7C09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615" y="7838102"/>
            <a:ext cx="2694477" cy="472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473" b="1" dirty="0">
                <a:solidFill>
                  <a:srgbClr val="000000"/>
                </a:solidFill>
              </a:rPr>
              <a:t>VISA Municípios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F82EF3F5-728F-FF77-DACA-9AD00A147B48}"/>
              </a:ext>
            </a:extLst>
          </p:cNvPr>
          <p:cNvCxnSpPr>
            <a:cxnSpLocks/>
            <a:stCxn id="26626" idx="2"/>
          </p:cNvCxnSpPr>
          <p:nvPr/>
        </p:nvCxnSpPr>
        <p:spPr>
          <a:xfrm flipH="1">
            <a:off x="3255136" y="2374296"/>
            <a:ext cx="692066" cy="155990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A8DBCD8C-571D-2F7F-176A-0A4F66CFF0B1}"/>
              </a:ext>
            </a:extLst>
          </p:cNvPr>
          <p:cNvCxnSpPr>
            <a:stCxn id="26626" idx="2"/>
          </p:cNvCxnSpPr>
          <p:nvPr/>
        </p:nvCxnSpPr>
        <p:spPr>
          <a:xfrm>
            <a:off x="3947202" y="2374296"/>
            <a:ext cx="733285" cy="155990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0E21C6DD-D937-3D37-07FA-AC792CCD7584}"/>
              </a:ext>
            </a:extLst>
          </p:cNvPr>
          <p:cNvCxnSpPr>
            <a:stCxn id="26627" idx="2"/>
          </p:cNvCxnSpPr>
          <p:nvPr/>
        </p:nvCxnSpPr>
        <p:spPr>
          <a:xfrm flipH="1">
            <a:off x="3019549" y="4506723"/>
            <a:ext cx="914892" cy="193999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43979A6F-ED19-C357-510C-885AFEA5A1D1}"/>
              </a:ext>
            </a:extLst>
          </p:cNvPr>
          <p:cNvCxnSpPr>
            <a:stCxn id="26627" idx="2"/>
            <a:endCxn id="26628" idx="0"/>
          </p:cNvCxnSpPr>
          <p:nvPr/>
        </p:nvCxnSpPr>
        <p:spPr>
          <a:xfrm flipH="1">
            <a:off x="3835854" y="4506723"/>
            <a:ext cx="98587" cy="333137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D2D9792A-8F23-2F9F-1AB3-BFFC7E17272C}"/>
              </a:ext>
            </a:extLst>
          </p:cNvPr>
          <p:cNvCxnSpPr>
            <a:stCxn id="26627" idx="2"/>
          </p:cNvCxnSpPr>
          <p:nvPr/>
        </p:nvCxnSpPr>
        <p:spPr>
          <a:xfrm>
            <a:off x="3934441" y="4506723"/>
            <a:ext cx="850106" cy="193999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DCDE875-D634-F3DF-F782-CC47BF017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537" y="541009"/>
            <a:ext cx="17976420" cy="625237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pt-BR" altLang="pt-BR" sz="40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SISTEMA NACIONAL DE VIGILÂNCIA SANITÁRIA - BRASIL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45DA8E8-BA66-AADF-9159-085129842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1961" y="5119912"/>
            <a:ext cx="3937176" cy="298463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9B292A4-4128-1570-0F42-36430E8B2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  <p:pic>
        <p:nvPicPr>
          <p:cNvPr id="8" name="Gráfico 7" descr="Frasco com preenchimento sólido">
            <a:extLst>
              <a:ext uri="{FF2B5EF4-FFF2-40B4-BE49-F238E27FC236}">
                <a16:creationId xmlns:a16="http://schemas.microsoft.com/office/drawing/2014/main" id="{E27DD68C-8860-1D6A-14FF-21EB836139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360" y="9552882"/>
            <a:ext cx="821087" cy="913521"/>
          </a:xfrm>
          <a:prstGeom prst="rect">
            <a:avLst/>
          </a:prstGeom>
        </p:spPr>
      </p:pic>
      <p:pic>
        <p:nvPicPr>
          <p:cNvPr id="11" name="Gráfico 10" descr="Microscópio estrutura de tópicos">
            <a:extLst>
              <a:ext uri="{FF2B5EF4-FFF2-40B4-BE49-F238E27FC236}">
                <a16:creationId xmlns:a16="http://schemas.microsoft.com/office/drawing/2014/main" id="{A651805A-6640-E7E1-39AC-9FAD130744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536" y="9274290"/>
            <a:ext cx="1022284" cy="1022284"/>
          </a:xfrm>
          <a:prstGeom prst="rect">
            <a:avLst/>
          </a:prstGeom>
        </p:spPr>
      </p:pic>
      <p:sp>
        <p:nvSpPr>
          <p:cNvPr id="12" name="CaixaDeTexto 16">
            <a:extLst>
              <a:ext uri="{FF2B5EF4-FFF2-40B4-BE49-F238E27FC236}">
                <a16:creationId xmlns:a16="http://schemas.microsoft.com/office/drawing/2014/main" id="{6C7B13F4-6F75-8AB9-E511-E93376192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3624" y="9910708"/>
            <a:ext cx="3148211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814" b="1" dirty="0">
                <a:solidFill>
                  <a:srgbClr val="000000"/>
                </a:solidFill>
              </a:rPr>
              <a:t>LABORATÓRIOS OFICIAIS</a:t>
            </a:r>
          </a:p>
        </p:txBody>
      </p:sp>
      <p:sp>
        <p:nvSpPr>
          <p:cNvPr id="2" name="CaixaDeTexto 3">
            <a:extLst>
              <a:ext uri="{FF2B5EF4-FFF2-40B4-BE49-F238E27FC236}">
                <a16:creationId xmlns:a16="http://schemas.microsoft.com/office/drawing/2014/main" id="{56CAC42C-F919-2441-A9E4-DAE1F4B0E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944" y="1902779"/>
            <a:ext cx="10949554" cy="869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Medicamentos</a:t>
            </a:r>
            <a:r>
              <a:rPr lang="pt-BR" altLang="pt-BR" sz="3133" b="1" dirty="0"/>
              <a:t>        </a:t>
            </a:r>
            <a:r>
              <a:rPr lang="pt-BR" altLang="pt-BR" sz="3133" dirty="0"/>
              <a:t>Sintéticos, Semissintéticos, fitoterápicos</a:t>
            </a:r>
          </a:p>
          <a:p>
            <a:pPr>
              <a:lnSpc>
                <a:spcPct val="150000"/>
              </a:lnSpc>
            </a:pPr>
            <a:r>
              <a:rPr lang="pt-BR" altLang="pt-BR" sz="3133" b="1" dirty="0"/>
              <a:t>                                       </a:t>
            </a:r>
            <a:r>
              <a:rPr lang="pt-BR" altLang="pt-BR" sz="3133" dirty="0"/>
              <a:t>Produtos Biológicos</a:t>
            </a:r>
          </a:p>
          <a:p>
            <a:pPr>
              <a:lnSpc>
                <a:spcPct val="150000"/>
              </a:lnSpc>
            </a:pPr>
            <a:r>
              <a:rPr lang="pt-BR" altLang="pt-BR" sz="3133" dirty="0"/>
              <a:t>                                       Produtos de Terapias Avançadas (PTA)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Sangue, Tecidos, Células, Órgãos humanos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Dispositivos médicos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Alimentos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Tabaco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Agrotóxicos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Saneantes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Cosméticos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Serviços de saúde</a:t>
            </a:r>
          </a:p>
          <a:p>
            <a:pPr marL="353392" indent="-35339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altLang="pt-BR" sz="3133" dirty="0"/>
              <a:t>Aeroportos, Portos, Fronteiras</a:t>
            </a:r>
          </a:p>
        </p:txBody>
      </p:sp>
    </p:spTree>
    <p:extLst>
      <p:ext uri="{BB962C8B-B14F-4D97-AF65-F5344CB8AC3E}">
        <p14:creationId xmlns:p14="http://schemas.microsoft.com/office/powerpoint/2010/main" val="175910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16C829DA-9D4E-143C-E34E-91757B31BECE}"/>
              </a:ext>
            </a:extLst>
          </p:cNvPr>
          <p:cNvSpPr txBox="1"/>
          <p:nvPr/>
        </p:nvSpPr>
        <p:spPr>
          <a:xfrm>
            <a:off x="390042" y="3346403"/>
            <a:ext cx="9489239" cy="7014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 algn="ctr" defTabSz="1507846">
              <a:defRPr/>
            </a:pPr>
            <a:r>
              <a:rPr lang="pt-BR" sz="3958" b="1" dirty="0">
                <a:solidFill>
                  <a:prstClr val="black"/>
                </a:solidFill>
                <a:latin typeface="Calibri" panose="020F0502020204030204"/>
              </a:rPr>
              <a:t>Terapia Convencional</a:t>
            </a:r>
          </a:p>
        </p:txBody>
      </p:sp>
      <p:sp>
        <p:nvSpPr>
          <p:cNvPr id="21508" name="CaixaDeTexto 9">
            <a:extLst>
              <a:ext uri="{FF2B5EF4-FFF2-40B4-BE49-F238E27FC236}">
                <a16:creationId xmlns:a16="http://schemas.microsoft.com/office/drawing/2014/main" id="{AE0B655C-A6AD-B876-ACD8-AF8CEC8D5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7144" y="3341167"/>
            <a:ext cx="7866253" cy="7014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46">
              <a:defRPr/>
            </a:pPr>
            <a:r>
              <a:rPr lang="pt-BR" altLang="pt-BR" sz="3958" b="1">
                <a:solidFill>
                  <a:prstClr val="black"/>
                </a:solidFill>
              </a:rPr>
              <a:t>Terapia Avançada</a:t>
            </a:r>
          </a:p>
        </p:txBody>
      </p:sp>
      <p:sp>
        <p:nvSpPr>
          <p:cNvPr id="31748" name="CaixaDeTexto 10">
            <a:extLst>
              <a:ext uri="{FF2B5EF4-FFF2-40B4-BE49-F238E27FC236}">
                <a16:creationId xmlns:a16="http://schemas.microsoft.com/office/drawing/2014/main" id="{CCBBC693-DD6B-F29B-8802-2CA5D8289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1" y="6419608"/>
            <a:ext cx="10248378" cy="262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65442" indent="-565442" defTabSz="1507846">
              <a:buFont typeface="Wingdings" panose="05000000000000000000" pitchFamily="2" charset="2"/>
              <a:buChar char="Ø"/>
            </a:pPr>
            <a:r>
              <a:rPr lang="pt-BR" altLang="pt-BR" sz="3298" dirty="0">
                <a:solidFill>
                  <a:prstClr val="black"/>
                </a:solidFill>
              </a:rPr>
              <a:t>Transfusão de sangue e componentes</a:t>
            </a:r>
          </a:p>
          <a:p>
            <a:pPr marL="565442" indent="-565442" defTabSz="1507846">
              <a:buFont typeface="Wingdings" panose="05000000000000000000" pitchFamily="2" charset="2"/>
              <a:buChar char="Ø"/>
            </a:pPr>
            <a:r>
              <a:rPr lang="pt-BR" altLang="pt-BR" sz="3298" dirty="0">
                <a:solidFill>
                  <a:prstClr val="black"/>
                </a:solidFill>
                <a:highlight>
                  <a:srgbClr val="FFFF00"/>
                </a:highlight>
              </a:rPr>
              <a:t>Transplante de Células Progenitoras Hematopoéticas (terapia celular)</a:t>
            </a:r>
          </a:p>
          <a:p>
            <a:pPr marL="565442" indent="-565442" defTabSz="1507846">
              <a:buFont typeface="Wingdings" panose="05000000000000000000" pitchFamily="2" charset="2"/>
              <a:buChar char="Ø"/>
            </a:pPr>
            <a:r>
              <a:rPr lang="pt-BR" altLang="pt-BR" sz="3298" dirty="0">
                <a:solidFill>
                  <a:prstClr val="black"/>
                </a:solidFill>
              </a:rPr>
              <a:t>Transplantes de Tecidos e Órgãos</a:t>
            </a:r>
          </a:p>
          <a:p>
            <a:pPr marL="565442" indent="-565442" defTabSz="1507846">
              <a:buFont typeface="Wingdings" panose="05000000000000000000" pitchFamily="2" charset="2"/>
              <a:buChar char="Ø"/>
            </a:pPr>
            <a:r>
              <a:rPr lang="en-US" altLang="pt-BR" sz="3298" dirty="0" err="1">
                <a:solidFill>
                  <a:prstClr val="black"/>
                </a:solidFill>
              </a:rPr>
              <a:t>Fertilização</a:t>
            </a:r>
            <a:r>
              <a:rPr lang="en-US" altLang="pt-BR" sz="3298" dirty="0">
                <a:solidFill>
                  <a:prstClr val="black"/>
                </a:solidFill>
              </a:rPr>
              <a:t> </a:t>
            </a:r>
            <a:r>
              <a:rPr lang="en-US" altLang="pt-BR" sz="3298" i="1" dirty="0">
                <a:solidFill>
                  <a:prstClr val="black"/>
                </a:solidFill>
              </a:rPr>
              <a:t>in vitro </a:t>
            </a:r>
            <a:r>
              <a:rPr lang="en-US" altLang="pt-BR" sz="3298" dirty="0">
                <a:solidFill>
                  <a:prstClr val="black"/>
                </a:solidFill>
              </a:rPr>
              <a:t>com </a:t>
            </a:r>
            <a:r>
              <a:rPr lang="en-US" altLang="pt-BR" sz="3298" dirty="0" err="1">
                <a:solidFill>
                  <a:prstClr val="black"/>
                </a:solidFill>
              </a:rPr>
              <a:t>células</a:t>
            </a:r>
            <a:r>
              <a:rPr lang="en-US" altLang="pt-BR" sz="3298" dirty="0">
                <a:solidFill>
                  <a:prstClr val="black"/>
                </a:solidFill>
              </a:rPr>
              <a:t> e </a:t>
            </a:r>
            <a:r>
              <a:rPr lang="en-US" altLang="pt-BR" sz="3298" dirty="0" err="1">
                <a:solidFill>
                  <a:prstClr val="black"/>
                </a:solidFill>
              </a:rPr>
              <a:t>tecidos</a:t>
            </a:r>
            <a:r>
              <a:rPr lang="en-US" altLang="pt-BR" sz="3298" dirty="0">
                <a:solidFill>
                  <a:prstClr val="black"/>
                </a:solidFill>
              </a:rPr>
              <a:t> </a:t>
            </a:r>
            <a:r>
              <a:rPr lang="en-US" altLang="pt-BR" sz="3298" dirty="0" err="1">
                <a:solidFill>
                  <a:prstClr val="black"/>
                </a:solidFill>
              </a:rPr>
              <a:t>germinativos</a:t>
            </a:r>
            <a:endParaRPr lang="pt-BR" altLang="pt-BR" sz="3298" dirty="0">
              <a:solidFill>
                <a:prstClr val="black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2992F79-8D6C-BC51-E5E0-EE8423F09064}"/>
              </a:ext>
            </a:extLst>
          </p:cNvPr>
          <p:cNvSpPr txBox="1"/>
          <p:nvPr/>
        </p:nvSpPr>
        <p:spPr>
          <a:xfrm>
            <a:off x="12062461" y="6197102"/>
            <a:ext cx="6206618" cy="3086614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565442" indent="-565442" defTabSz="1507846">
              <a:buFont typeface="Wingdings" pitchFamily="2" charset="2"/>
              <a:buChar char="Ø"/>
              <a:defRPr/>
            </a:pPr>
            <a:r>
              <a:rPr lang="en-US" sz="3298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Terapia</a:t>
            </a:r>
            <a:r>
              <a:rPr lang="en-US" sz="3298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 </a:t>
            </a:r>
            <a:r>
              <a:rPr lang="en-US" sz="3298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Celular</a:t>
            </a:r>
            <a:r>
              <a:rPr lang="en-US" sz="3298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 </a:t>
            </a:r>
            <a:r>
              <a:rPr lang="en-US" sz="3298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Avançada</a:t>
            </a:r>
            <a:r>
              <a:rPr lang="en-US" sz="3298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 </a:t>
            </a:r>
          </a:p>
          <a:p>
            <a:pPr marL="565442" indent="-565442" defTabSz="1507846">
              <a:buFont typeface="Wingdings" pitchFamily="2" charset="2"/>
              <a:buChar char="Ø"/>
              <a:defRPr/>
            </a:pPr>
            <a:r>
              <a:rPr lang="en-US" sz="3298" dirty="0" err="1">
                <a:solidFill>
                  <a:prstClr val="black"/>
                </a:solidFill>
                <a:latin typeface="Calibri" panose="020F0502020204030204"/>
              </a:rPr>
              <a:t>Terapia</a:t>
            </a:r>
            <a:r>
              <a:rPr lang="en-US" sz="3298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98" dirty="0" err="1">
                <a:solidFill>
                  <a:prstClr val="black"/>
                </a:solidFill>
                <a:latin typeface="Calibri" panose="020F0502020204030204"/>
              </a:rPr>
              <a:t>Gênica</a:t>
            </a:r>
            <a:endParaRPr lang="en-US" sz="3298" dirty="0">
              <a:solidFill>
                <a:prstClr val="black"/>
              </a:solidFill>
              <a:latin typeface="Calibri" panose="020F0502020204030204"/>
            </a:endParaRPr>
          </a:p>
          <a:p>
            <a:pPr marL="565442" indent="-565442" defTabSz="1507846">
              <a:buFont typeface="Wingdings" pitchFamily="2" charset="2"/>
              <a:buChar char="Ø"/>
              <a:defRPr/>
            </a:pPr>
            <a:r>
              <a:rPr lang="en-US" sz="3298" dirty="0" err="1">
                <a:solidFill>
                  <a:prstClr val="black"/>
                </a:solidFill>
                <a:latin typeface="Calibri" panose="020F0502020204030204"/>
              </a:rPr>
              <a:t>Engenharia</a:t>
            </a:r>
            <a:r>
              <a:rPr lang="en-US" sz="3298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98" dirty="0" err="1">
                <a:solidFill>
                  <a:prstClr val="black"/>
                </a:solidFill>
                <a:latin typeface="Calibri" panose="020F0502020204030204"/>
              </a:rPr>
              <a:t>Tecidual</a:t>
            </a:r>
            <a:endParaRPr lang="en-US" sz="3298" dirty="0">
              <a:solidFill>
                <a:prstClr val="black"/>
              </a:solidFill>
              <a:latin typeface="Calibri" panose="020F0502020204030204"/>
            </a:endParaRPr>
          </a:p>
          <a:p>
            <a:pPr defTabSz="1507846">
              <a:defRPr/>
            </a:pPr>
            <a:endParaRPr lang="en-US" sz="3298" dirty="0">
              <a:solidFill>
                <a:prstClr val="black"/>
              </a:solidFill>
              <a:latin typeface="Calibri" panose="020F0502020204030204"/>
            </a:endParaRPr>
          </a:p>
          <a:p>
            <a:pPr marL="565442" indent="-565442" defTabSz="1507846">
              <a:buFont typeface="Wingdings" pitchFamily="2" charset="2"/>
              <a:buChar char="Ø"/>
              <a:defRPr/>
            </a:pPr>
            <a:r>
              <a:rPr lang="en-US" sz="3298" dirty="0">
                <a:solidFill>
                  <a:prstClr val="black"/>
                </a:solidFill>
                <a:latin typeface="Calibri" panose="020F0502020204030204"/>
              </a:rPr>
              <a:t>Produtos </a:t>
            </a:r>
            <a:r>
              <a:rPr lang="en-US" sz="3298" dirty="0" err="1">
                <a:solidFill>
                  <a:prstClr val="black"/>
                </a:solidFill>
                <a:latin typeface="Calibri" panose="020F0502020204030204"/>
              </a:rPr>
              <a:t>Combinados</a:t>
            </a:r>
            <a:endParaRPr lang="en-US" sz="3298" dirty="0">
              <a:solidFill>
                <a:prstClr val="black"/>
              </a:solidFill>
              <a:latin typeface="Calibri" panose="020F0502020204030204"/>
            </a:endParaRPr>
          </a:p>
          <a:p>
            <a:pPr defTabSz="1507846">
              <a:defRPr/>
            </a:pPr>
            <a:endParaRPr lang="pt-BR" sz="296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750" name="CaixaDeTexto 2">
            <a:extLst>
              <a:ext uri="{FF2B5EF4-FFF2-40B4-BE49-F238E27FC236}">
                <a16:creationId xmlns:a16="http://schemas.microsoft.com/office/drawing/2014/main" id="{CCECDECB-481A-E43E-9385-76379580D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1" y="4390873"/>
            <a:ext cx="9902839" cy="59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46"/>
            <a:r>
              <a:rPr lang="pt-BR" altLang="pt-BR" sz="3298">
                <a:solidFill>
                  <a:prstClr val="black"/>
                </a:solidFill>
              </a:rPr>
              <a:t>Células, Sangue, Tecidos, Órgãos Humanos</a:t>
            </a:r>
          </a:p>
        </p:txBody>
      </p:sp>
      <p:sp>
        <p:nvSpPr>
          <p:cNvPr id="31751" name="CaixaDeTexto 12">
            <a:extLst>
              <a:ext uri="{FF2B5EF4-FFF2-40B4-BE49-F238E27FC236}">
                <a16:creationId xmlns:a16="http://schemas.microsoft.com/office/drawing/2014/main" id="{5D1D1BFE-CC38-C775-6B90-A20229EB9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9305" y="4356843"/>
            <a:ext cx="7499773" cy="59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46"/>
            <a:r>
              <a:rPr lang="pt-BR" altLang="pt-BR" sz="3298">
                <a:solidFill>
                  <a:prstClr val="black"/>
                </a:solidFill>
              </a:rPr>
              <a:t>Células, Tecidos, Genes</a:t>
            </a:r>
          </a:p>
        </p:txBody>
      </p:sp>
      <p:sp>
        <p:nvSpPr>
          <p:cNvPr id="31752" name="CaixaDeTexto 2">
            <a:extLst>
              <a:ext uri="{FF2B5EF4-FFF2-40B4-BE49-F238E27FC236}">
                <a16:creationId xmlns:a16="http://schemas.microsoft.com/office/drawing/2014/main" id="{98C6AA71-5C25-0838-035A-C576F258C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8943" y="5204985"/>
            <a:ext cx="7012876" cy="4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507846"/>
            <a:r>
              <a:rPr lang="pt-BR" altLang="pt-BR" sz="2638">
                <a:solidFill>
                  <a:prstClr val="black"/>
                </a:solidFill>
              </a:rPr>
              <a:t>Produtos terapêuticos não passíveis de registro </a:t>
            </a:r>
          </a:p>
        </p:txBody>
      </p:sp>
      <p:sp>
        <p:nvSpPr>
          <p:cNvPr id="31753" name="CaixaDeTexto 14">
            <a:extLst>
              <a:ext uri="{FF2B5EF4-FFF2-40B4-BE49-F238E27FC236}">
                <a16:creationId xmlns:a16="http://schemas.microsoft.com/office/drawing/2014/main" id="{7A45A475-D4DA-6A4A-B928-9B092A873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28972" y="5233779"/>
            <a:ext cx="7012876" cy="4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46"/>
            <a:r>
              <a:rPr lang="pt-BR" altLang="pt-BR" sz="2638">
                <a:solidFill>
                  <a:prstClr val="black"/>
                </a:solidFill>
              </a:rPr>
              <a:t>Tipo especial medicamentos</a:t>
            </a:r>
          </a:p>
        </p:txBody>
      </p:sp>
      <p:sp>
        <p:nvSpPr>
          <p:cNvPr id="31754" name="CaixaDeTexto 1">
            <a:extLst>
              <a:ext uri="{FF2B5EF4-FFF2-40B4-BE49-F238E27FC236}">
                <a16:creationId xmlns:a16="http://schemas.microsoft.com/office/drawing/2014/main" id="{526172CC-EB09-4BD1-7E41-DCBE422B5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262" y="943336"/>
            <a:ext cx="15198490" cy="70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46"/>
            <a:r>
              <a:rPr lang="pt-BR" altLang="pt-BR" sz="3958" b="1" dirty="0">
                <a:solidFill>
                  <a:prstClr val="black"/>
                </a:solidFill>
              </a:rPr>
              <a:t>PRODUTOS TERAPÊUTICOS À BASE DE CÉLULAS E GENES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67EF28A-15A3-5ADC-974F-740E82C50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70715012-D535-6C29-4648-ED0D4E7F66A5}"/>
              </a:ext>
            </a:extLst>
          </p:cNvPr>
          <p:cNvSpPr txBox="1"/>
          <p:nvPr/>
        </p:nvSpPr>
        <p:spPr>
          <a:xfrm>
            <a:off x="2997949" y="3570875"/>
            <a:ext cx="6926491" cy="5490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defTabSz="1130856">
              <a:defRPr/>
            </a:pPr>
            <a:r>
              <a:rPr lang="pt-BR" sz="2968" b="1" dirty="0">
                <a:solidFill>
                  <a:prstClr val="black"/>
                </a:solidFill>
                <a:latin typeface="Calibri" panose="020F0502020204030204"/>
              </a:rPr>
              <a:t>Terapia Convencional</a:t>
            </a:r>
          </a:p>
        </p:txBody>
      </p:sp>
      <p:sp>
        <p:nvSpPr>
          <p:cNvPr id="21508" name="CaixaDeTexto 9">
            <a:extLst>
              <a:ext uri="{FF2B5EF4-FFF2-40B4-BE49-F238E27FC236}">
                <a16:creationId xmlns:a16="http://schemas.microsoft.com/office/drawing/2014/main" id="{6D6B5EE4-B853-0550-317F-289F45947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8143" y="3598359"/>
            <a:ext cx="6730162" cy="5490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130856">
              <a:defRPr/>
            </a:pPr>
            <a:r>
              <a:rPr lang="pt-BR" altLang="pt-BR" sz="2968" b="1" dirty="0">
                <a:solidFill>
                  <a:prstClr val="black"/>
                </a:solidFill>
              </a:rPr>
              <a:t>Terapia Avançada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2437784-5F0B-8F89-8674-6757F8D99BF0}"/>
              </a:ext>
            </a:extLst>
          </p:cNvPr>
          <p:cNvSpPr txBox="1"/>
          <p:nvPr/>
        </p:nvSpPr>
        <p:spPr>
          <a:xfrm>
            <a:off x="2997949" y="4440613"/>
            <a:ext cx="6926491" cy="131016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>
            <a:spAutoFit/>
          </a:bodyPr>
          <a:lstStyle/>
          <a:p>
            <a:pPr marL="265045" indent="-265045" defTabSz="1130856">
              <a:buFontTx/>
              <a:buChar char="-"/>
              <a:defRPr/>
            </a:pPr>
            <a:r>
              <a:rPr lang="es-ES" sz="2638" dirty="0">
                <a:solidFill>
                  <a:prstClr val="black"/>
                </a:solidFill>
                <a:latin typeface="Calibri" panose="020F0502020204030204"/>
              </a:rPr>
              <a:t>Manipula</a:t>
            </a:r>
            <a:r>
              <a:rPr lang="pt-BR" sz="2638" dirty="0" err="1">
                <a:solidFill>
                  <a:prstClr val="black"/>
                </a:solidFill>
                <a:latin typeface="Calibri" panose="020F0502020204030204"/>
              </a:rPr>
              <a:t>ção</a:t>
            </a:r>
            <a:r>
              <a:rPr lang="pt-BR" sz="2638" dirty="0">
                <a:solidFill>
                  <a:prstClr val="black"/>
                </a:solidFill>
                <a:latin typeface="Calibri" panose="020F0502020204030204"/>
              </a:rPr>
              <a:t> mínima</a:t>
            </a:r>
            <a:endParaRPr lang="es-ES" sz="2638" dirty="0">
              <a:solidFill>
                <a:prstClr val="black"/>
              </a:solidFill>
              <a:latin typeface="Calibri" panose="020F0502020204030204"/>
            </a:endParaRPr>
          </a:p>
          <a:p>
            <a:pPr defTabSz="1130856">
              <a:defRPr/>
            </a:pPr>
            <a:endParaRPr lang="es-ES" sz="2638" dirty="0">
              <a:solidFill>
                <a:prstClr val="black"/>
              </a:solidFill>
              <a:latin typeface="Calibri" panose="020F0502020204030204"/>
            </a:endParaRPr>
          </a:p>
          <a:p>
            <a:pPr marL="265045" indent="-265045" defTabSz="1130856">
              <a:buFontTx/>
              <a:buChar char="-"/>
              <a:defRPr/>
            </a:pPr>
            <a:r>
              <a:rPr lang="es-ES" sz="2638" dirty="0">
                <a:solidFill>
                  <a:prstClr val="black"/>
                </a:solidFill>
                <a:latin typeface="Calibri" panose="020F0502020204030204"/>
              </a:rPr>
              <a:t>Uso homólogo (mesma </a:t>
            </a:r>
            <a:r>
              <a:rPr lang="es-ES" sz="2638" dirty="0" err="1">
                <a:solidFill>
                  <a:prstClr val="black"/>
                </a:solidFill>
                <a:latin typeface="Calibri" panose="020F0502020204030204"/>
              </a:rPr>
              <a:t>função</a:t>
            </a:r>
            <a:r>
              <a:rPr lang="es-ES" sz="2638" dirty="0">
                <a:solidFill>
                  <a:prstClr val="black"/>
                </a:solidFill>
                <a:latin typeface="Calibri" panose="020F0502020204030204"/>
              </a:rPr>
              <a:t> biológica)</a:t>
            </a:r>
            <a:endParaRPr lang="pt-BR" sz="26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CaixaDeTexto 12">
            <a:extLst>
              <a:ext uri="{FF2B5EF4-FFF2-40B4-BE49-F238E27FC236}">
                <a16:creationId xmlns:a16="http://schemas.microsoft.com/office/drawing/2014/main" id="{D36361CD-CBE6-E3E1-5D22-8ACBEEB31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8143" y="4440612"/>
            <a:ext cx="6730162" cy="131016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53394" indent="-353394" defTabSz="1130856">
              <a:buFontTx/>
              <a:buChar char="-"/>
              <a:defRPr/>
            </a:pPr>
            <a:r>
              <a:rPr lang="es-ES" altLang="pt-BR" sz="2638" dirty="0" err="1">
                <a:solidFill>
                  <a:prstClr val="black"/>
                </a:solidFill>
                <a:latin typeface="Calibri" panose="020F0502020204030204"/>
              </a:rPr>
              <a:t>Manipulação</a:t>
            </a:r>
            <a:r>
              <a:rPr lang="es-ES" altLang="pt-BR" sz="2638" dirty="0">
                <a:solidFill>
                  <a:prstClr val="black"/>
                </a:solidFill>
                <a:latin typeface="Calibri" panose="020F0502020204030204"/>
              </a:rPr>
              <a:t> substancial/ extensa</a:t>
            </a:r>
          </a:p>
          <a:p>
            <a:pPr marL="0" indent="0" defTabSz="1130856">
              <a:defRPr/>
            </a:pPr>
            <a:endParaRPr lang="es-ES" altLang="pt-BR" sz="2638" dirty="0">
              <a:solidFill>
                <a:prstClr val="black"/>
              </a:solidFill>
              <a:latin typeface="Calibri" panose="020F0502020204030204"/>
            </a:endParaRPr>
          </a:p>
          <a:p>
            <a:pPr marL="353394" indent="-353394" defTabSz="1130856">
              <a:buFontTx/>
              <a:buChar char="-"/>
              <a:defRPr/>
            </a:pPr>
            <a:r>
              <a:rPr lang="es-ES" altLang="pt-BR" sz="2638" dirty="0">
                <a:solidFill>
                  <a:prstClr val="black"/>
                </a:solidFill>
                <a:latin typeface="Calibri" panose="020F0502020204030204"/>
              </a:rPr>
              <a:t>Uso </a:t>
            </a:r>
            <a:r>
              <a:rPr lang="es-ES" altLang="pt-BR" sz="2638" dirty="0" err="1">
                <a:solidFill>
                  <a:prstClr val="black"/>
                </a:solidFill>
                <a:latin typeface="Calibri" panose="020F0502020204030204"/>
              </a:rPr>
              <a:t>não</a:t>
            </a:r>
            <a:r>
              <a:rPr lang="es-ES" altLang="pt-BR" sz="2638" dirty="0">
                <a:solidFill>
                  <a:prstClr val="black"/>
                </a:solidFill>
                <a:latin typeface="Calibri" panose="020F0502020204030204"/>
              </a:rPr>
              <a:t> homólogo (</a:t>
            </a:r>
            <a:r>
              <a:rPr lang="es-ES" altLang="pt-BR" sz="2638" dirty="0" err="1">
                <a:solidFill>
                  <a:prstClr val="black"/>
                </a:solidFill>
                <a:latin typeface="Calibri" panose="020F0502020204030204"/>
              </a:rPr>
              <a:t>função</a:t>
            </a:r>
            <a:r>
              <a:rPr lang="es-ES" altLang="pt-BR" sz="2638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altLang="pt-BR" sz="2638" dirty="0" err="1">
                <a:solidFill>
                  <a:prstClr val="black"/>
                </a:solidFill>
                <a:latin typeface="Calibri" panose="020F0502020204030204"/>
              </a:rPr>
              <a:t>inovadora</a:t>
            </a:r>
            <a:r>
              <a:rPr lang="es-ES" altLang="pt-BR" sz="2638" dirty="0">
                <a:solidFill>
                  <a:prstClr val="black"/>
                </a:solidFill>
                <a:latin typeface="Calibri" panose="020F0502020204030204"/>
              </a:rPr>
              <a:t>)</a:t>
            </a:r>
            <a:endParaRPr lang="pt-BR" altLang="pt-BR" sz="2638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9462" name="Imagem 10" descr="Uma imagem contendo lego, brinquedo, quarto&#10;&#10;Descrição gerada automaticamente">
            <a:extLst>
              <a:ext uri="{FF2B5EF4-FFF2-40B4-BE49-F238E27FC236}">
                <a16:creationId xmlns:a16="http://schemas.microsoft.com/office/drawing/2014/main" id="{FDF2B23D-605F-8BB3-682B-CCE48F2B2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415" y="6382307"/>
            <a:ext cx="3241394" cy="164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2" descr="Conceito médico com médico e pacientes em desenhos animados plana no hall  do hospital - Download de Vetor">
            <a:extLst>
              <a:ext uri="{FF2B5EF4-FFF2-40B4-BE49-F238E27FC236}">
                <a16:creationId xmlns:a16="http://schemas.microsoft.com/office/drawing/2014/main" id="{5826771E-CFBA-3EB3-5C16-FE214B391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140" y="6123154"/>
            <a:ext cx="3241394" cy="190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CaixaDeTexto 11">
            <a:extLst>
              <a:ext uri="{FF2B5EF4-FFF2-40B4-BE49-F238E27FC236}">
                <a16:creationId xmlns:a16="http://schemas.microsoft.com/office/drawing/2014/main" id="{A435CFE5-2E7F-2DC0-4C12-E50979831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3987" y="8316148"/>
            <a:ext cx="3977629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46"/>
            <a:r>
              <a:rPr lang="pt-BR" altLang="pt-BR" sz="2968" b="1" dirty="0">
                <a:solidFill>
                  <a:prstClr val="black"/>
                </a:solidFill>
              </a:rPr>
              <a:t>fabricação</a:t>
            </a:r>
          </a:p>
        </p:txBody>
      </p:sp>
      <p:sp>
        <p:nvSpPr>
          <p:cNvPr id="19465" name="CaixaDeTexto 13">
            <a:extLst>
              <a:ext uri="{FF2B5EF4-FFF2-40B4-BE49-F238E27FC236}">
                <a16:creationId xmlns:a16="http://schemas.microsoft.com/office/drawing/2014/main" id="{C318105A-20A8-312A-3E1E-17192B512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4311" y="8329892"/>
            <a:ext cx="3977629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507846"/>
            <a:r>
              <a:rPr lang="pt-BR" altLang="pt-BR" sz="2968" b="1" dirty="0">
                <a:solidFill>
                  <a:prstClr val="black"/>
                </a:solidFill>
              </a:rPr>
              <a:t>uso clínico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19557BE-E920-8790-3F21-6D8D370D8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4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75CC440-7C6F-45D8-9B5F-716AA62A793E}"/>
              </a:ext>
            </a:extLst>
          </p:cNvPr>
          <p:cNvSpPr txBox="1"/>
          <p:nvPr/>
        </p:nvSpPr>
        <p:spPr>
          <a:xfrm>
            <a:off x="2741988" y="3444186"/>
            <a:ext cx="4096733" cy="5490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968" dirty="0"/>
              <a:t>CPH (C</a:t>
            </a:r>
            <a:r>
              <a:rPr lang="en-US" sz="2968" dirty="0" err="1"/>
              <a:t>élulas-Tronco</a:t>
            </a:r>
            <a:r>
              <a:rPr lang="en-US" sz="2968" dirty="0"/>
              <a:t>)</a:t>
            </a:r>
            <a:endParaRPr lang="pt-BR" sz="2968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4104836-81F5-4A22-968F-FB4A779EAF79}"/>
              </a:ext>
            </a:extLst>
          </p:cNvPr>
          <p:cNvSpPr txBox="1"/>
          <p:nvPr/>
        </p:nvSpPr>
        <p:spPr>
          <a:xfrm>
            <a:off x="3581045" y="1738660"/>
            <a:ext cx="2371656" cy="59984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98" dirty="0"/>
              <a:t>DOADOR</a:t>
            </a:r>
            <a:endParaRPr lang="pt-BR" sz="3298" dirty="0"/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D1B4FDC1-2D21-4391-AD12-139A32ED2AA7}"/>
              </a:ext>
            </a:extLst>
          </p:cNvPr>
          <p:cNvCxnSpPr>
            <a:cxnSpLocks/>
          </p:cNvCxnSpPr>
          <p:nvPr/>
        </p:nvCxnSpPr>
        <p:spPr>
          <a:xfrm>
            <a:off x="4790432" y="2390935"/>
            <a:ext cx="0" cy="958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3" name="CaixaDeTexto 7">
            <a:extLst>
              <a:ext uri="{FF2B5EF4-FFF2-40B4-BE49-F238E27FC236}">
                <a16:creationId xmlns:a16="http://schemas.microsoft.com/office/drawing/2014/main" id="{A2C5A23C-57D8-4DD2-8DC1-2E3137982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1190" y="2782670"/>
            <a:ext cx="1476395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pt-BR" sz="2968" dirty="0" err="1"/>
              <a:t>Aférese</a:t>
            </a:r>
            <a:endParaRPr lang="pt-BR" altLang="pt-BR" sz="2968" dirty="0"/>
          </a:p>
        </p:txBody>
      </p:sp>
      <p:sp>
        <p:nvSpPr>
          <p:cNvPr id="32774" name="CaixaDeTexto 8">
            <a:extLst>
              <a:ext uri="{FF2B5EF4-FFF2-40B4-BE49-F238E27FC236}">
                <a16:creationId xmlns:a16="http://schemas.microsoft.com/office/drawing/2014/main" id="{19BB138E-048E-454F-A376-CD5F41A7E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498" y="5046233"/>
            <a:ext cx="3628162" cy="549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968" dirty="0"/>
              <a:t>criopreservação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94240292-6DF9-47FF-B019-B4931F1C9520}"/>
              </a:ext>
            </a:extLst>
          </p:cNvPr>
          <p:cNvCxnSpPr>
            <a:cxnSpLocks/>
          </p:cNvCxnSpPr>
          <p:nvPr/>
        </p:nvCxnSpPr>
        <p:spPr>
          <a:xfrm flipH="1">
            <a:off x="4782579" y="3992980"/>
            <a:ext cx="7854" cy="954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6" name="CaixaDeTexto 21">
            <a:extLst>
              <a:ext uri="{FF2B5EF4-FFF2-40B4-BE49-F238E27FC236}">
                <a16:creationId xmlns:a16="http://schemas.microsoft.com/office/drawing/2014/main" id="{1AB3588D-F215-4024-87DC-94FAB4798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498" y="8307599"/>
            <a:ext cx="3628162" cy="1005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pt-BR" sz="2968" dirty="0" err="1"/>
              <a:t>Transplante</a:t>
            </a:r>
            <a:r>
              <a:rPr lang="en-US" altLang="pt-BR" sz="2968" dirty="0"/>
              <a:t> de </a:t>
            </a:r>
            <a:r>
              <a:rPr lang="en-US" altLang="pt-BR" sz="2968" dirty="0" err="1"/>
              <a:t>médula</a:t>
            </a:r>
            <a:r>
              <a:rPr lang="en-US" altLang="pt-BR" sz="2968" dirty="0"/>
              <a:t> </a:t>
            </a:r>
            <a:r>
              <a:rPr lang="en-US" altLang="pt-BR" sz="2968" dirty="0" err="1"/>
              <a:t>osea</a:t>
            </a:r>
            <a:endParaRPr lang="pt-BR" altLang="pt-BR" sz="2968" dirty="0"/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4A3B1F12-05E1-4612-A814-F61CFF0123B6}"/>
              </a:ext>
            </a:extLst>
          </p:cNvPr>
          <p:cNvCxnSpPr>
            <a:cxnSpLocks/>
          </p:cNvCxnSpPr>
          <p:nvPr/>
        </p:nvCxnSpPr>
        <p:spPr>
          <a:xfrm flipH="1">
            <a:off x="4790432" y="5637383"/>
            <a:ext cx="2" cy="2670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2253998-806A-44FC-A061-D2A25359E53E}"/>
              </a:ext>
            </a:extLst>
          </p:cNvPr>
          <p:cNvSpPr txBox="1"/>
          <p:nvPr/>
        </p:nvSpPr>
        <p:spPr>
          <a:xfrm>
            <a:off x="13294696" y="1854069"/>
            <a:ext cx="2371656" cy="59984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4000"/>
            </a:lvl1pPr>
          </a:lstStyle>
          <a:p>
            <a:r>
              <a:rPr lang="en-US" sz="3298" dirty="0"/>
              <a:t>DOADOR</a:t>
            </a:r>
            <a:endParaRPr lang="pt-BR" sz="3298" dirty="0"/>
          </a:p>
        </p:txBody>
      </p: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42D44A3B-2542-460A-8774-E7C95230CA73}"/>
              </a:ext>
            </a:extLst>
          </p:cNvPr>
          <p:cNvCxnSpPr>
            <a:cxnSpLocks/>
          </p:cNvCxnSpPr>
          <p:nvPr/>
        </p:nvCxnSpPr>
        <p:spPr>
          <a:xfrm>
            <a:off x="14386997" y="2575715"/>
            <a:ext cx="0" cy="1108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659B29A-7E89-4E8C-8649-6298F0B54167}"/>
              </a:ext>
            </a:extLst>
          </p:cNvPr>
          <p:cNvSpPr txBox="1"/>
          <p:nvPr/>
        </p:nvSpPr>
        <p:spPr>
          <a:xfrm>
            <a:off x="11755044" y="3741682"/>
            <a:ext cx="5607070" cy="5490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968" dirty="0"/>
              <a:t>Células T</a:t>
            </a:r>
            <a:endParaRPr lang="pt-BR" sz="2968" dirty="0"/>
          </a:p>
        </p:txBody>
      </p:sp>
      <p:sp>
        <p:nvSpPr>
          <p:cNvPr id="32782" name="CaixaDeTexto 29">
            <a:extLst>
              <a:ext uri="{FF2B5EF4-FFF2-40B4-BE49-F238E27FC236}">
                <a16:creationId xmlns:a16="http://schemas.microsoft.com/office/drawing/2014/main" id="{43497A76-0A93-448A-A08D-7F99FB138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5147" y="2992564"/>
            <a:ext cx="1476395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pt-BR" sz="2968" dirty="0" err="1"/>
              <a:t>Aférese</a:t>
            </a:r>
            <a:endParaRPr lang="pt-BR" altLang="pt-BR" sz="2968" dirty="0"/>
          </a:p>
        </p:txBody>
      </p:sp>
      <p:sp>
        <p:nvSpPr>
          <p:cNvPr id="32783" name="CaixaDeTexto 30">
            <a:extLst>
              <a:ext uri="{FF2B5EF4-FFF2-40B4-BE49-F238E27FC236}">
                <a16:creationId xmlns:a16="http://schemas.microsoft.com/office/drawing/2014/main" id="{A2088DA1-AE70-4146-A41D-1F7155DFF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0173" y="5261501"/>
            <a:ext cx="3628162" cy="549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968" dirty="0"/>
              <a:t>criopreservação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DCB216C9-860F-41C9-9AAE-EEF2A48FCE46}"/>
              </a:ext>
            </a:extLst>
          </p:cNvPr>
          <p:cNvCxnSpPr/>
          <p:nvPr/>
        </p:nvCxnSpPr>
        <p:spPr>
          <a:xfrm>
            <a:off x="14386997" y="4346373"/>
            <a:ext cx="0" cy="738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5" name="CaixaDeTexto 33">
            <a:extLst>
              <a:ext uri="{FF2B5EF4-FFF2-40B4-BE49-F238E27FC236}">
                <a16:creationId xmlns:a16="http://schemas.microsoft.com/office/drawing/2014/main" id="{2BD699D9-7C14-4602-A5E6-CE6F27C15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53541" y="8593085"/>
            <a:ext cx="3628162" cy="1005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fr-FR" altLang="pt-BR" sz="2968" dirty="0"/>
              <a:t>Infusão de células CAR-T</a:t>
            </a:r>
            <a:endParaRPr lang="pt-BR" altLang="pt-BR" sz="2968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F18B8A9-E5B7-4BD5-A06A-862F83E07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3166" y="5998354"/>
            <a:ext cx="2905671" cy="9042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pt-BR" sz="2638" dirty="0" err="1"/>
              <a:t>Fabricação</a:t>
            </a:r>
            <a:r>
              <a:rPr lang="en-US" altLang="pt-BR" sz="2638" dirty="0"/>
              <a:t> de </a:t>
            </a:r>
            <a:r>
              <a:rPr lang="en-US" altLang="pt-BR" sz="2638" dirty="0" err="1"/>
              <a:t>vetor</a:t>
            </a:r>
            <a:r>
              <a:rPr lang="en-US" altLang="pt-BR" sz="2638" dirty="0"/>
              <a:t> viral com transgene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B57281AB-9E83-4DBF-8255-0333D9E51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7313" y="6160455"/>
            <a:ext cx="2874258" cy="9042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638" dirty="0"/>
              <a:t>Transdução de linfócitos T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5D3673F-3B27-4902-82B1-0457CAB05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2927" y="6238984"/>
            <a:ext cx="2418775" cy="4982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pt-BR" sz="2638" dirty="0"/>
              <a:t>C</a:t>
            </a:r>
            <a:r>
              <a:rPr lang="pt-BR" altLang="pt-BR" sz="2638" dirty="0" err="1"/>
              <a:t>ultivo</a:t>
            </a:r>
            <a:r>
              <a:rPr lang="pt-BR" altLang="pt-BR" sz="2638" dirty="0"/>
              <a:t> celular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F3DD2FB4-DB13-4F67-AFA0-F442E64C6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6350" y="6914356"/>
            <a:ext cx="3086090" cy="4982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pt-BR" sz="2638" dirty="0" err="1"/>
              <a:t>Formulação</a:t>
            </a:r>
            <a:r>
              <a:rPr lang="en-US" altLang="pt-BR" sz="2638" dirty="0"/>
              <a:t>/ dose</a:t>
            </a:r>
            <a:endParaRPr lang="pt-BR" altLang="pt-BR" sz="2638" dirty="0"/>
          </a:p>
        </p:txBody>
      </p:sp>
      <p:pic>
        <p:nvPicPr>
          <p:cNvPr id="32793" name="Picture 2" descr="Novartis' Kymriah posts strong 5-year data in ALL after setback in label  expansion bid | Fierce Pharma">
            <a:extLst>
              <a:ext uri="{FF2B5EF4-FFF2-40B4-BE49-F238E27FC236}">
                <a16:creationId xmlns:a16="http://schemas.microsoft.com/office/drawing/2014/main" id="{1C80284E-2A1C-4A7F-B056-958043289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979" y="8427399"/>
            <a:ext cx="3235504" cy="209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4" name="CaixaDeTexto 41">
            <a:extLst>
              <a:ext uri="{FF2B5EF4-FFF2-40B4-BE49-F238E27FC236}">
                <a16:creationId xmlns:a16="http://schemas.microsoft.com/office/drawing/2014/main" id="{59BB5B86-03A3-45C6-8E46-4AEE24131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7422" y="8833148"/>
            <a:ext cx="785316" cy="85363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 sz="4947"/>
          </a:p>
        </p:txBody>
      </p:sp>
      <p:pic>
        <p:nvPicPr>
          <p:cNvPr id="32795" name="Picture 4" descr="o-medico-segura-uma-bolsa-de-sangue-para-o-paciente_40930-298 - HNSG">
            <a:extLst>
              <a:ext uri="{FF2B5EF4-FFF2-40B4-BE49-F238E27FC236}">
                <a16:creationId xmlns:a16="http://schemas.microsoft.com/office/drawing/2014/main" id="{C8FA9B06-5B64-43D4-A138-A7DEA0B98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45" y="8437873"/>
            <a:ext cx="1952820" cy="149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ADDC1B93-003D-4D2D-87D4-D02860D90EFB}"/>
              </a:ext>
            </a:extLst>
          </p:cNvPr>
          <p:cNvCxnSpPr>
            <a:cxnSpLocks/>
          </p:cNvCxnSpPr>
          <p:nvPr/>
        </p:nvCxnSpPr>
        <p:spPr>
          <a:xfrm flipH="1">
            <a:off x="13923661" y="5894485"/>
            <a:ext cx="2" cy="2670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93A2E047-C5A2-B523-7242-CA7FDEDD3C8D}"/>
              </a:ext>
            </a:extLst>
          </p:cNvPr>
          <p:cNvSpPr txBox="1"/>
          <p:nvPr/>
        </p:nvSpPr>
        <p:spPr>
          <a:xfrm>
            <a:off x="390042" y="330785"/>
            <a:ext cx="9489239" cy="7014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958" b="1" dirty="0"/>
              <a:t>Terapia Convencional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C75480B-B110-7E72-36FE-4D2B40D983C5}"/>
              </a:ext>
            </a:extLst>
          </p:cNvPr>
          <p:cNvSpPr txBox="1"/>
          <p:nvPr/>
        </p:nvSpPr>
        <p:spPr>
          <a:xfrm>
            <a:off x="10215215" y="318576"/>
            <a:ext cx="9489239" cy="7014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958" b="1" dirty="0"/>
              <a:t>Terapia Avançada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4C81CA-554C-53B0-4613-C37319725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22716D2-442A-DF9E-8004-21D6A7B9C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121" y="3572"/>
            <a:ext cx="7633980" cy="1130855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B44C453-4868-034D-8153-E2D497DB5763}"/>
              </a:ext>
            </a:extLst>
          </p:cNvPr>
          <p:cNvSpPr txBox="1"/>
          <p:nvPr/>
        </p:nvSpPr>
        <p:spPr>
          <a:xfrm>
            <a:off x="689284" y="2381250"/>
            <a:ext cx="14438155" cy="38201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98" b="1" i="1" dirty="0"/>
              <a:t>tipo especial de medicamento complexo</a:t>
            </a:r>
            <a:r>
              <a:rPr lang="pt-BR" sz="3298" i="1" dirty="0"/>
              <a:t>, </a:t>
            </a:r>
            <a:r>
              <a:rPr lang="pt-BR" sz="3298" b="1" i="1" dirty="0"/>
              <a:t>constituído de células que foram submetidas a manipulação extensa e/ou que desempenham função distinta da original</a:t>
            </a:r>
            <a:r>
              <a:rPr lang="pt-BR" sz="3298" i="1" dirty="0"/>
              <a:t>, ou que consiste em gene humano recombinante ou contém gene humano recombinante, com finalidade de obter propriedades terapêuticas, preventivas ou de diagnóstico.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858AB6F-B207-8D01-06F5-B205C1B73077}"/>
              </a:ext>
            </a:extLst>
          </p:cNvPr>
          <p:cNvSpPr txBox="1"/>
          <p:nvPr/>
        </p:nvSpPr>
        <p:spPr>
          <a:xfrm>
            <a:off x="8585131" y="6556858"/>
            <a:ext cx="3524319" cy="777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26" b="1" dirty="0"/>
              <a:t>LEI 14874/24</a:t>
            </a:r>
          </a:p>
          <a:p>
            <a:pPr algn="ctr"/>
            <a:r>
              <a:rPr lang="pt-BR" sz="2226" b="1" dirty="0"/>
              <a:t>Lei da Pesquisa Clínica</a:t>
            </a:r>
            <a:endParaRPr lang="pt-BR" sz="2226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DC66919-A975-4591-9C3B-F4A821CFBD61}"/>
              </a:ext>
            </a:extLst>
          </p:cNvPr>
          <p:cNvSpPr txBox="1"/>
          <p:nvPr/>
        </p:nvSpPr>
        <p:spPr>
          <a:xfrm>
            <a:off x="1670050" y="1085850"/>
            <a:ext cx="1021080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000" b="1" dirty="0">
                <a:solidFill>
                  <a:schemeClr val="bg2">
                    <a:lumMod val="10000"/>
                  </a:schemeClr>
                </a:solidFill>
              </a:rPr>
              <a:t>Produto de Terapia Avançada</a:t>
            </a:r>
            <a:endParaRPr lang="pt-BR" sz="60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4A21486-A24D-9566-60A7-2EEEFB999FAF}"/>
              </a:ext>
            </a:extLst>
          </p:cNvPr>
          <p:cNvSpPr txBox="1"/>
          <p:nvPr/>
        </p:nvSpPr>
        <p:spPr>
          <a:xfrm>
            <a:off x="2279650" y="6648450"/>
            <a:ext cx="6019799" cy="403187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424082" indent="-424082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solidFill>
                  <a:schemeClr val="bg2">
                    <a:lumMod val="10000"/>
                  </a:schemeClr>
                </a:solidFill>
              </a:rPr>
              <a:t>Produto de Terapia celular avançada</a:t>
            </a:r>
          </a:p>
          <a:p>
            <a:pPr>
              <a:defRPr/>
            </a:pPr>
            <a:endParaRPr lang="pt-BR" sz="3200" dirty="0">
              <a:solidFill>
                <a:schemeClr val="bg2">
                  <a:lumMod val="10000"/>
                </a:schemeClr>
              </a:solidFill>
            </a:endParaRPr>
          </a:p>
          <a:p>
            <a:pPr marL="424082" indent="-424082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solidFill>
                  <a:schemeClr val="bg2">
                    <a:lumMod val="10000"/>
                  </a:schemeClr>
                </a:solidFill>
              </a:rPr>
              <a:t>Engenharia tecidual </a:t>
            </a:r>
          </a:p>
          <a:p>
            <a:pPr>
              <a:defRPr/>
            </a:pPr>
            <a:endParaRPr lang="pt-BR" sz="3200" dirty="0">
              <a:solidFill>
                <a:schemeClr val="bg2">
                  <a:lumMod val="10000"/>
                </a:schemeClr>
              </a:solidFill>
            </a:endParaRPr>
          </a:p>
          <a:p>
            <a:pPr marL="424082" indent="-424082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solidFill>
                  <a:schemeClr val="bg2">
                    <a:lumMod val="10000"/>
                  </a:schemeClr>
                </a:solidFill>
              </a:rPr>
              <a:t>Terapia gênica</a:t>
            </a:r>
            <a:endParaRPr lang="pt-BR" sz="3200" i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pt-BR" sz="3200" i="1" dirty="0">
              <a:solidFill>
                <a:schemeClr val="bg2">
                  <a:lumMod val="10000"/>
                </a:schemeClr>
              </a:solidFill>
            </a:endParaRPr>
          </a:p>
          <a:p>
            <a:pPr marL="424082" indent="-424082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solidFill>
                  <a:schemeClr val="bg2">
                    <a:lumMod val="10000"/>
                  </a:schemeClr>
                </a:solidFill>
              </a:rPr>
              <a:t>“</a:t>
            </a:r>
            <a:r>
              <a:rPr lang="pt-BR" sz="3200" i="1" dirty="0">
                <a:solidFill>
                  <a:schemeClr val="bg2">
                    <a:lumMod val="10000"/>
                  </a:schemeClr>
                </a:solidFill>
              </a:rPr>
              <a:t>Produtos combinados”</a:t>
            </a:r>
            <a:endParaRPr lang="pt-BR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9055820-3A4B-D081-DAA4-F0F394AE4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750" y="10263127"/>
            <a:ext cx="3232062" cy="6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52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4DF189FA-D4B6-B815-B7EC-AC07060E60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003371"/>
              </p:ext>
            </p:extLst>
          </p:nvPr>
        </p:nvGraphicFramePr>
        <p:xfrm>
          <a:off x="467266" y="4242324"/>
          <a:ext cx="18333209" cy="169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4036" name="CaixaDeTexto 21">
            <a:extLst>
              <a:ext uri="{FF2B5EF4-FFF2-40B4-BE49-F238E27FC236}">
                <a16:creationId xmlns:a16="http://schemas.microsoft.com/office/drawing/2014/main" id="{A570F7BF-C421-25EA-2007-4B8BE4003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2257" y="3270488"/>
            <a:ext cx="4177883" cy="54906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n-US" altLang="pt-BR" sz="2968" b="1">
                <a:solidFill>
                  <a:schemeClr val="bg1"/>
                </a:solidFill>
              </a:rPr>
              <a:t>BENEFÍCIOS E RISCOS</a:t>
            </a:r>
            <a:endParaRPr lang="pt-BR" altLang="pt-BR" sz="2968" b="1">
              <a:solidFill>
                <a:schemeClr val="bg1"/>
              </a:solidFill>
            </a:endParaRPr>
          </a:p>
        </p:txBody>
      </p:sp>
      <p:graphicFrame>
        <p:nvGraphicFramePr>
          <p:cNvPr id="29" name="Espaço Reservado para Conteúdo 3">
            <a:extLst>
              <a:ext uri="{FF2B5EF4-FFF2-40B4-BE49-F238E27FC236}">
                <a16:creationId xmlns:a16="http://schemas.microsoft.com/office/drawing/2014/main" id="{9D78E606-0413-246E-8218-91E3A3AD0A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8660895"/>
              </p:ext>
            </p:extLst>
          </p:nvPr>
        </p:nvGraphicFramePr>
        <p:xfrm>
          <a:off x="9141082" y="8640096"/>
          <a:ext cx="9565154" cy="1873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0" name="CaixaDeTexto 29">
            <a:extLst>
              <a:ext uri="{FF2B5EF4-FFF2-40B4-BE49-F238E27FC236}">
                <a16:creationId xmlns:a16="http://schemas.microsoft.com/office/drawing/2014/main" id="{538B71F1-8E38-8F88-B775-312F2FAB3271}"/>
              </a:ext>
            </a:extLst>
          </p:cNvPr>
          <p:cNvSpPr txBox="1"/>
          <p:nvPr/>
        </p:nvSpPr>
        <p:spPr>
          <a:xfrm>
            <a:off x="12140992" y="7448371"/>
            <a:ext cx="4177883" cy="5490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968" b="1" dirty="0">
                <a:solidFill>
                  <a:schemeClr val="bg1"/>
                </a:solidFill>
              </a:rPr>
              <a:t>BENEFÍCIOS E CUSTOS</a:t>
            </a:r>
            <a:endParaRPr lang="pt-BR" sz="2968" b="1" dirty="0">
              <a:solidFill>
                <a:schemeClr val="bg1"/>
              </a:solidFill>
            </a:endParaRPr>
          </a:p>
        </p:txBody>
      </p:sp>
      <p:sp>
        <p:nvSpPr>
          <p:cNvPr id="26" name="Seta: para Baixo 25">
            <a:extLst>
              <a:ext uri="{FF2B5EF4-FFF2-40B4-BE49-F238E27FC236}">
                <a16:creationId xmlns:a16="http://schemas.microsoft.com/office/drawing/2014/main" id="{84603395-37A2-F2B9-5931-90BD23A11BC6}"/>
              </a:ext>
            </a:extLst>
          </p:cNvPr>
          <p:cNvSpPr/>
          <p:nvPr/>
        </p:nvSpPr>
        <p:spPr>
          <a:xfrm>
            <a:off x="11086051" y="6427461"/>
            <a:ext cx="895261" cy="1871672"/>
          </a:xfrm>
          <a:prstGeom prst="downArrow">
            <a:avLst>
              <a:gd name="adj1" fmla="val 50000"/>
              <a:gd name="adj2" fmla="val 4786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968"/>
          </a:p>
        </p:txBody>
      </p:sp>
      <p:sp>
        <p:nvSpPr>
          <p:cNvPr id="27657" name="Retângulo 14">
            <a:extLst>
              <a:ext uri="{FF2B5EF4-FFF2-40B4-BE49-F238E27FC236}">
                <a16:creationId xmlns:a16="http://schemas.microsoft.com/office/drawing/2014/main" id="{8DECE67F-FECC-1FEB-4C4B-4863C573E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2765" y="8937856"/>
            <a:ext cx="2646515" cy="101566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000" b="1" dirty="0">
                <a:solidFill>
                  <a:srgbClr val="0C326F"/>
                </a:solidFill>
                <a:latin typeface="rawline"/>
              </a:rPr>
              <a:t>Câmara de Regulação do Mercado de Medicamentos (CMED)</a:t>
            </a:r>
          </a:p>
        </p:txBody>
      </p:sp>
      <p:pic>
        <p:nvPicPr>
          <p:cNvPr id="27658" name="Picture 2" descr="ANS (@ANS_reguladora) | Twitter">
            <a:extLst>
              <a:ext uri="{FF2B5EF4-FFF2-40B4-BE49-F238E27FC236}">
                <a16:creationId xmlns:a16="http://schemas.microsoft.com/office/drawing/2014/main" id="{A9D6AA5F-6906-8627-D021-D6ACF2D40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622" y="9375015"/>
            <a:ext cx="1340273" cy="110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6" descr="CONITEC é finalista da 21ª edição do concurso Inovação no Setor Público">
            <a:extLst>
              <a:ext uri="{FF2B5EF4-FFF2-40B4-BE49-F238E27FC236}">
                <a16:creationId xmlns:a16="http://schemas.microsoft.com/office/drawing/2014/main" id="{562F751A-5F9A-F86E-E448-F835D7EA2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3149" y="8283425"/>
            <a:ext cx="1539220" cy="110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Picture 2" descr="Licenciamentos ANVISA, Autorização de funcionamento e especial e mais.">
            <a:extLst>
              <a:ext uri="{FF2B5EF4-FFF2-40B4-BE49-F238E27FC236}">
                <a16:creationId xmlns:a16="http://schemas.microsoft.com/office/drawing/2014/main" id="{4DE580E3-C335-8FE3-54B0-1D5A5531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2450" y="2112968"/>
            <a:ext cx="976411" cy="84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BE5D67C-1848-4509-2C17-7F19FB0A3319}"/>
              </a:ext>
            </a:extLst>
          </p:cNvPr>
          <p:cNvSpPr txBox="1"/>
          <p:nvPr/>
        </p:nvSpPr>
        <p:spPr>
          <a:xfrm>
            <a:off x="2203450" y="9471872"/>
            <a:ext cx="4973671" cy="599908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649" b="1" dirty="0"/>
              <a:t>Anvisa, Casa Civil, Ministério da Saúde, Ministério da Economia, Ministério da Justiça e Segurança Pública.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39ABC8D-5912-ACAF-A4D5-05B4F5B3D0AB}"/>
              </a:ext>
            </a:extLst>
          </p:cNvPr>
          <p:cNvSpPr txBox="1"/>
          <p:nvPr/>
        </p:nvSpPr>
        <p:spPr>
          <a:xfrm>
            <a:off x="467266" y="638710"/>
            <a:ext cx="18814870" cy="9044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5277" b="1" dirty="0"/>
              <a:t>CICLO DE VIDA DO PRODUTO DE TERAPIA AVANÇADA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181482-42AF-3105-5C62-894711DFF96A}"/>
              </a:ext>
            </a:extLst>
          </p:cNvPr>
          <p:cNvSpPr txBox="1"/>
          <p:nvPr/>
        </p:nvSpPr>
        <p:spPr>
          <a:xfrm>
            <a:off x="10128250" y="3143250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</a:t>
            </a:r>
          </a:p>
          <a:p>
            <a:r>
              <a:rPr lang="pt-BR" sz="2400" b="1" dirty="0"/>
              <a:t>Registro Excepcional (condições)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63AECE0-D3E1-7F77-6CFD-8F3E0DC09AC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234750" y="10613664"/>
            <a:ext cx="3232062" cy="6067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D3DC0AFA5F365409AC94D4E33D66A90" ma:contentTypeVersion="14" ma:contentTypeDescription="Crie um novo documento." ma:contentTypeScope="" ma:versionID="96401c06b4ce69e32ea8780dc1b2d9ca">
  <xsd:schema xmlns:xsd="http://www.w3.org/2001/XMLSchema" xmlns:xs="http://www.w3.org/2001/XMLSchema" xmlns:p="http://schemas.microsoft.com/office/2006/metadata/properties" xmlns:ns2="65c3da86-9ecc-4788-90f4-77b0ed5eca1d" xmlns:ns3="f1a1b4cd-c6ba-4df7-a47f-7c59c3e3b68e" targetNamespace="http://schemas.microsoft.com/office/2006/metadata/properties" ma:root="true" ma:fieldsID="4b90855d9b029c837d360e1613de27d0" ns2:_="" ns3:_="">
    <xsd:import namespace="65c3da86-9ecc-4788-90f4-77b0ed5eca1d"/>
    <xsd:import namespace="f1a1b4cd-c6ba-4df7-a47f-7c59c3e3b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3da86-9ecc-4788-90f4-77b0ed5eca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1b4cd-c6ba-4df7-a47f-7c59c3e3b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6b84d11-ccfb-4467-b5ba-8c26293716c9}" ma:internalName="TaxCatchAll" ma:showField="CatchAllData" ma:web="f1a1b4cd-c6ba-4df7-a47f-7c59c3e3b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a1b4cd-c6ba-4df7-a47f-7c59c3e3b68e" xsi:nil="true"/>
    <lcf76f155ced4ddcb4097134ff3c332f xmlns="65c3da86-9ecc-4788-90f4-77b0ed5eca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08A8BE-4366-42D4-BC6F-66A6AA95516D}"/>
</file>

<file path=customXml/itemProps2.xml><?xml version="1.0" encoding="utf-8"?>
<ds:datastoreItem xmlns:ds="http://schemas.openxmlformats.org/officeDocument/2006/customXml" ds:itemID="{CE58B04B-4AA7-46EE-B599-4B4FD8CBFADF}"/>
</file>

<file path=customXml/itemProps3.xml><?xml version="1.0" encoding="utf-8"?>
<ds:datastoreItem xmlns:ds="http://schemas.openxmlformats.org/officeDocument/2006/customXml" ds:itemID="{61D01FC6-3D69-439A-9654-CB92E9750CC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2025</TotalTime>
  <Words>739</Words>
  <Application>Microsoft Office PowerPoint</Application>
  <PresentationFormat>Personalizar</PresentationFormat>
  <Paragraphs>141</Paragraphs>
  <Slides>14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Inter</vt:lpstr>
      <vt:lpstr>rawline</vt:lpstr>
      <vt:lpstr>Times New Roman</vt:lpstr>
      <vt:lpstr>Verdana</vt:lpstr>
      <vt:lpstr>Wingdings</vt:lpstr>
      <vt:lpstr>Office Theme</vt:lpstr>
      <vt:lpstr>1_Office Theme</vt:lpstr>
      <vt:lpstr>Apresentação do PowerPoint</vt:lpstr>
      <vt:lpstr>Terapia Celular</vt:lpstr>
      <vt:lpstr>Apresentação do PowerPoint</vt:lpstr>
      <vt:lpstr>SISTEMA NACIONAL DE VIGILÂNCIA SANITÁRIA -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Oliveira Pereira Tagliari</dc:creator>
  <cp:lastModifiedBy>Joao Batista da Silva Junior</cp:lastModifiedBy>
  <cp:revision>87</cp:revision>
  <dcterms:created xsi:type="dcterms:W3CDTF">2023-08-22T12:11:47Z</dcterms:created>
  <dcterms:modified xsi:type="dcterms:W3CDTF">2026-09-01T13:44:54Z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2023-07-28T00:00:00Z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2023-08-22T00:00:00Z</vt:filetime>
  </property>
  <property fmtid="{D5CDD505-2E9C-101B-9397-08002B2CF9AE}" pid="5" name="ContentTypeId">
    <vt:lpwstr>0x0101005D3DC0AFA5F365409AC94D4E33D66A90</vt:lpwstr>
  </property>
</Properties>
</file>