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6" r:id="rId3"/>
    <p:sldId id="261" r:id="rId4"/>
    <p:sldId id="264" r:id="rId5"/>
    <p:sldId id="265" r:id="rId6"/>
    <p:sldId id="272" r:id="rId7"/>
    <p:sldId id="285" r:id="rId8"/>
    <p:sldId id="273" r:id="rId9"/>
    <p:sldId id="274" r:id="rId10"/>
    <p:sldId id="279" r:id="rId11"/>
    <p:sldId id="275" r:id="rId12"/>
    <p:sldId id="280" r:id="rId13"/>
    <p:sldId id="281" r:id="rId14"/>
    <p:sldId id="324" r:id="rId15"/>
  </p:sldIdLst>
  <p:sldSz cx="9144000" cy="6858000" type="screen4x3"/>
  <p:notesSz cx="68199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18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1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039BE-A561-4C20-B5F3-39020AC5BE17}" type="datetimeFigureOut">
              <a:rPr lang="pt-BR" smtClean="0"/>
              <a:t>09/05/2016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28C15-CCDF-4BC6-A1B3-08721AE61B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063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1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B4E71-DDCC-4DA6-9930-EFADAB55F063}" type="datetimeFigureOut">
              <a:rPr lang="pt-BR" smtClean="0"/>
              <a:t>09/05/2016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9486"/>
            <a:ext cx="5455920" cy="3910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ECB37-194A-4527-8F76-B0F4CC1850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62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95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510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19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11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20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4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0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28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1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17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17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811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068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ECB37-194A-4527-8F76-B0F4CC18502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24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9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0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60C3-C235-2546-A8D5-7AA4387ABA2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F464-A634-EE44-BFD5-C58BEFD54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package" Target="../embeddings/Microsoft_Word_Document3.docx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1929" y="2276494"/>
            <a:ext cx="5316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</a:rPr>
              <a:t>DISPONIBILIDADE HÍDRICA no DF 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</a:rPr>
              <a:t>e o ORDENAMENTO TERRITORIAL </a:t>
            </a:r>
            <a:endParaRPr lang="pt-BR" sz="28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2915" y="5275783"/>
            <a:ext cx="4461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Apresentação no CRH-DF</a:t>
            </a:r>
          </a:p>
          <a:p>
            <a:pPr algn="ctr"/>
            <a:r>
              <a:rPr lang="pt-BR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Contribuições ao Plano de Monitoramento da Água no DF</a:t>
            </a:r>
          </a:p>
          <a:p>
            <a:pPr algn="ctr"/>
            <a:r>
              <a:rPr lang="pt-BR" sz="1200" b="1" dirty="0" smtClean="0"/>
              <a:t>2016</a:t>
            </a:r>
            <a:endParaRPr lang="pt-BR" sz="1200" dirty="0">
              <a:effectLst/>
            </a:endParaRPr>
          </a:p>
        </p:txBody>
      </p:sp>
      <p:pic>
        <p:nvPicPr>
          <p:cNvPr id="5" name="Imagem 3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32" y="875620"/>
            <a:ext cx="611505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40691" y="33200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Questões Estruturantes</a:t>
            </a:r>
            <a:endParaRPr lang="pt-B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pt-BR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Pré-Zoneamento do</a:t>
            </a:r>
            <a:endParaRPr lang="pt-B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pt-BR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Zoneamento Ecológico Economico do Distrito Federal</a:t>
            </a:r>
            <a:endParaRPr lang="pt-BR" sz="1400" i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4145" y="4442163"/>
            <a:ext cx="451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Grupo de Trabalho de Disponibilidade Hídrica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367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9639" y="0"/>
            <a:ext cx="7324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DA VAZAO REMANESCENTE MEDIDA NO RIO</a:t>
            </a:r>
          </a:p>
          <a:p>
            <a:pPr algn="r"/>
            <a:r>
              <a:rPr lang="pt-BR" dirty="0"/>
              <a:t> </a:t>
            </a:r>
            <a:r>
              <a:rPr lang="pt-BR" sz="1600" dirty="0">
                <a:solidFill>
                  <a:srgbClr val="404040"/>
                </a:solidFill>
              </a:rPr>
              <a:t>(</a:t>
            </a:r>
            <a:r>
              <a:rPr lang="pt-BR" sz="1600" dirty="0" err="1">
                <a:solidFill>
                  <a:srgbClr val="404040"/>
                </a:solidFill>
              </a:rPr>
              <a:t>Vazao</a:t>
            </a:r>
            <a:r>
              <a:rPr lang="pt-BR" sz="1600" dirty="0">
                <a:solidFill>
                  <a:srgbClr val="404040"/>
                </a:solidFill>
              </a:rPr>
              <a:t> </a:t>
            </a:r>
            <a:r>
              <a:rPr lang="pt-BR" sz="1600" dirty="0" err="1">
                <a:solidFill>
                  <a:srgbClr val="404040"/>
                </a:solidFill>
              </a:rPr>
              <a:t>Minima</a:t>
            </a:r>
            <a:r>
              <a:rPr lang="pt-BR" sz="1600" dirty="0">
                <a:solidFill>
                  <a:srgbClr val="404040"/>
                </a:solidFill>
              </a:rPr>
              <a:t> Observada / </a:t>
            </a:r>
            <a:r>
              <a:rPr lang="pt-BR" sz="1600" dirty="0" err="1">
                <a:solidFill>
                  <a:srgbClr val="404040"/>
                </a:solidFill>
              </a:rPr>
              <a:t>Vazao</a:t>
            </a:r>
            <a:r>
              <a:rPr lang="pt-BR" sz="1600" dirty="0">
                <a:solidFill>
                  <a:srgbClr val="404040"/>
                </a:solidFill>
              </a:rPr>
              <a:t> de Referencia)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131" y="1143070"/>
            <a:ext cx="836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vazão remanescente e aquela vazão que precisa ficar no rio sob risco de comprometer sua existência.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525131" y="1939548"/>
            <a:ext cx="836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b="1" dirty="0"/>
              <a:t>comprometimento máximo do rio = toda vez que a vazão medida é igual ou inferior a 20% (vinte por cento) da vazão de referência</a:t>
            </a:r>
            <a:r>
              <a:rPr lang="pt-BR" b="1" dirty="0">
                <a:effectLst/>
              </a:rPr>
              <a:t>  </a:t>
            </a:r>
            <a:r>
              <a:rPr lang="pt-BR" b="1" dirty="0"/>
              <a:t> </a:t>
            </a:r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739616"/>
              </p:ext>
            </p:extLst>
          </p:nvPr>
        </p:nvGraphicFramePr>
        <p:xfrm>
          <a:off x="0" y="3104444"/>
          <a:ext cx="9631582" cy="38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Document" r:id="rId5" imgW="6311900" imgH="2501900" progId="Word.Document.12">
                  <p:embed/>
                </p:oleObj>
              </mc:Choice>
              <mc:Fallback>
                <p:oleObj name="Document" r:id="rId5" imgW="63119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104444"/>
                        <a:ext cx="9631582" cy="381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816003" y="564831"/>
            <a:ext cx="534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i="1" dirty="0">
                <a:solidFill>
                  <a:srgbClr val="0070C0"/>
                </a:solidFill>
              </a:rPr>
              <a:t>Disponibilidade Hídrica  - QUANTIDADE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106221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07428" y="0"/>
            <a:ext cx="73365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DA VAZÃO REMANESCENTE MEDIDA NO RIO </a:t>
            </a:r>
            <a:endParaRPr lang="pt-BR" dirty="0"/>
          </a:p>
          <a:p>
            <a:pPr algn="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(Vazão Minima Observada / Vazão de Referencia)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300"/>
            <a:ext cx="6811975" cy="48010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40985" y="2410894"/>
            <a:ext cx="2469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Análise dos Resultados:</a:t>
            </a:r>
          </a:p>
          <a:p>
            <a:endParaRPr lang="pt-BR" sz="1600" b="1" i="1" dirty="0">
              <a:solidFill>
                <a:srgbClr val="0070C0"/>
              </a:solidFill>
            </a:endParaRPr>
          </a:p>
          <a:p>
            <a:r>
              <a:rPr lang="pt-BR" sz="1600" i="1" dirty="0">
                <a:solidFill>
                  <a:srgbClr val="0070C0"/>
                </a:solidFill>
              </a:rPr>
              <a:t>Implicações de alterações no padrão das chuvas e ritmos de recarga dos aquíferos ? </a:t>
            </a:r>
          </a:p>
          <a:p>
            <a:endParaRPr lang="pt-BR" sz="1600" i="1" dirty="0">
              <a:solidFill>
                <a:srgbClr val="0070C0"/>
              </a:solidFill>
            </a:endParaRPr>
          </a:p>
          <a:p>
            <a:r>
              <a:rPr lang="pt-BR" sz="1600" i="1" dirty="0">
                <a:solidFill>
                  <a:srgbClr val="0070C0"/>
                </a:solidFill>
              </a:rPr>
              <a:t>Implicações do uso da vazão média das mínimas ?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401683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7935" y="0"/>
            <a:ext cx="53460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dos LAGOS – </a:t>
            </a:r>
          </a:p>
          <a:p>
            <a:pPr algn="r"/>
            <a:r>
              <a:rPr lang="pt-BR" sz="1600" dirty="0">
                <a:solidFill>
                  <a:srgbClr val="404040"/>
                </a:solidFill>
              </a:rPr>
              <a:t>(Vazão Outorgada/ Vazão Regularizada)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6003" y="628629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/>
              <a:t>Disponibilidade Hídrica  - QUANTIDADE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2667" y="1262339"/>
            <a:ext cx="8337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/>
              <a:t>Considera-se a vazão regularizada: aquela que pode ser retirada de um reservatório de forma constante, atrelada a garantia de fornecimento</a:t>
            </a:r>
            <a:r>
              <a:rPr lang="en-US" dirty="0"/>
              <a:t> (100%)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pt-BR" dirty="0"/>
              <a:t>Vazões regularizadas dos </a:t>
            </a:r>
            <a:r>
              <a:rPr lang="pt-BR" b="1" dirty="0"/>
              <a:t>Lagos Santa Maria e Descoberto</a:t>
            </a:r>
            <a:r>
              <a:rPr lang="pt-BR" dirty="0"/>
              <a:t>, obtidas do balanço hídrico desenvolvidas pela CAESB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127983"/>
              </p:ext>
            </p:extLst>
          </p:nvPr>
        </p:nvGraphicFramePr>
        <p:xfrm>
          <a:off x="-1893692" y="3245273"/>
          <a:ext cx="10089761" cy="399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Document" r:id="rId5" imgW="6311900" imgH="2501900" progId="Word.Document.12">
                  <p:embed/>
                </p:oleObj>
              </mc:Choice>
              <mc:Fallback>
                <p:oleObj name="Document" r:id="rId5" imgW="63119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893692" y="3245273"/>
                        <a:ext cx="10089761" cy="399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289357" y="3853246"/>
            <a:ext cx="24122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>
                <a:solidFill>
                  <a:srgbClr val="0070C0"/>
                </a:solidFill>
              </a:rPr>
              <a:t>Lago Paranoá demanda estudos adicionais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3205296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7935" y="0"/>
            <a:ext cx="5346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dos LAGOS</a:t>
            </a:r>
            <a:r>
              <a:rPr lang="pt-BR" dirty="0"/>
              <a:t> </a:t>
            </a:r>
          </a:p>
          <a:p>
            <a:pPr algn="r"/>
            <a:r>
              <a:rPr lang="pt-BR" dirty="0"/>
              <a:t>(Vazão Outorgada/ Vazão Regularizada)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6003" y="569839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>
                <a:solidFill>
                  <a:srgbClr val="0070C0"/>
                </a:solidFill>
              </a:rPr>
              <a:t>Disponibilidade Hídrica  - QUANTIDADE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12912" y="6210070"/>
            <a:ext cx="1392865" cy="594765"/>
            <a:chOff x="297712" y="664105"/>
            <a:chExt cx="1392865" cy="594765"/>
          </a:xfrm>
        </p:grpSpPr>
        <p:sp>
          <p:nvSpPr>
            <p:cNvPr id="19" name="Oval 18"/>
            <p:cNvSpPr/>
            <p:nvPr/>
          </p:nvSpPr>
          <p:spPr>
            <a:xfrm>
              <a:off x="297712" y="664105"/>
              <a:ext cx="1392865" cy="59476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4663" y="811215"/>
              <a:ext cx="10602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b="1" dirty="0"/>
                <a:t>QUANTIDADE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23" y="908392"/>
            <a:ext cx="7452722" cy="52781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320529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9907" y="0"/>
            <a:ext cx="76540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ATENDIMENTO AO ENQUADRAMENTO</a:t>
            </a:r>
            <a:r>
              <a:rPr lang="pt-BR" dirty="0"/>
              <a:t> </a:t>
            </a:r>
          </a:p>
          <a:p>
            <a:pPr algn="r"/>
            <a:r>
              <a:rPr lang="pt-BR" sz="1600" dirty="0">
                <a:solidFill>
                  <a:srgbClr val="404040"/>
                </a:solidFill>
              </a:rPr>
              <a:t>CARGA </a:t>
            </a:r>
            <a:r>
              <a:rPr lang="pt-BR" sz="1600" b="1" u="sng" dirty="0">
                <a:solidFill>
                  <a:srgbClr val="404040"/>
                </a:solidFill>
              </a:rPr>
              <a:t>TOTAL</a:t>
            </a:r>
            <a:r>
              <a:rPr lang="pt-BR" sz="1600" b="1" dirty="0">
                <a:solidFill>
                  <a:srgbClr val="404040"/>
                </a:solidFill>
              </a:rPr>
              <a:t> de FOSFORO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6003" y="546323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>
                <a:solidFill>
                  <a:srgbClr val="008000"/>
                </a:solidFill>
              </a:rPr>
              <a:t>Disponibilidade Hídrica  - QUALIDADE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2" y="993616"/>
            <a:ext cx="7277225" cy="5072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909853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6" descr="\\10.233.47.6\suplam$\ZEEDF\ZEEDF_Mapas\CRH_dez_2015\MAPA_A0_2015_1215_UNIDADES_HIDROGRAFICA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6" y="710129"/>
            <a:ext cx="8218968" cy="6129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33776" y="0"/>
            <a:ext cx="4710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Unidade de Planejamento utilizada no ZEE/DF:  a Unidade Hidrográfica</a:t>
            </a:r>
            <a:r>
              <a:rPr lang="pt-BR" dirty="0">
                <a:effectLst/>
              </a:rPr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9117957">
            <a:off x="-6184" y="439695"/>
            <a:ext cx="1317830" cy="369332"/>
            <a:chOff x="381474" y="958334"/>
            <a:chExt cx="1728699" cy="369332"/>
          </a:xfrm>
        </p:grpSpPr>
        <p:sp>
          <p:nvSpPr>
            <p:cNvPr id="7" name="Rectangle 6"/>
            <p:cNvSpPr/>
            <p:nvPr/>
          </p:nvSpPr>
          <p:spPr>
            <a:xfrm>
              <a:off x="381474" y="958334"/>
              <a:ext cx="1728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b="1" dirty="0">
                  <a:latin typeface="BlairMdITC TT-Medium"/>
                  <a:cs typeface="BlairMdITC TT-Medium"/>
                </a:rPr>
                <a:t>INSUMOS</a:t>
              </a:r>
              <a:endParaRPr lang="en-US" dirty="0">
                <a:latin typeface="BlairMdITC TT-Medium"/>
                <a:cs typeface="BlairMdITC TT-Medium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81474" y="958334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1474" y="1306110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7471747" y="551906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pt-BR" b="1" i="1" dirty="0">
                <a:solidFill>
                  <a:srgbClr val="0070C0"/>
                </a:solidFill>
              </a:rPr>
              <a:t>Lei Orgânica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7853" y="6621020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335463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7935" y="0"/>
            <a:ext cx="534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Pressupostos para o Desenvolvimento Sustentável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6003" y="311143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b="1" i="1" dirty="0"/>
              <a:t>Infraestrutura Ecológica e os Serviços Ecossistêmicos</a:t>
            </a:r>
            <a:endParaRPr lang="pt-BR" sz="1600" i="1" dirty="0"/>
          </a:p>
        </p:txBody>
      </p:sp>
      <p:sp>
        <p:nvSpPr>
          <p:cNvPr id="13" name="Rounded Rectangle 12"/>
          <p:cNvSpPr/>
          <p:nvPr/>
        </p:nvSpPr>
        <p:spPr>
          <a:xfrm>
            <a:off x="287079" y="1142470"/>
            <a:ext cx="1796902" cy="47160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oup 18"/>
          <p:cNvGrpSpPr/>
          <p:nvPr/>
        </p:nvGrpSpPr>
        <p:grpSpPr>
          <a:xfrm rot="19117957">
            <a:off x="16406" y="445814"/>
            <a:ext cx="1304168" cy="369332"/>
            <a:chOff x="381474" y="958334"/>
            <a:chExt cx="1728699" cy="369332"/>
          </a:xfrm>
        </p:grpSpPr>
        <p:sp>
          <p:nvSpPr>
            <p:cNvPr id="20" name="Rectangle 19"/>
            <p:cNvSpPr/>
            <p:nvPr/>
          </p:nvSpPr>
          <p:spPr>
            <a:xfrm>
              <a:off x="381474" y="958334"/>
              <a:ext cx="1728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b="1" dirty="0">
                  <a:latin typeface="BlairMdITC TT-Medium"/>
                  <a:cs typeface="BlairMdITC TT-Medium"/>
                </a:rPr>
                <a:t>INSUMOS</a:t>
              </a:r>
              <a:endParaRPr lang="en-US" dirty="0">
                <a:latin typeface="BlairMdITC TT-Medium"/>
                <a:cs typeface="BlairMdITC TT-Medium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81474" y="958334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1474" y="1306110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976987" y="1403868"/>
            <a:ext cx="7848036" cy="6463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23"/>
          <p:cNvSpPr/>
          <p:nvPr/>
        </p:nvSpPr>
        <p:spPr>
          <a:xfrm>
            <a:off x="976987" y="1457033"/>
            <a:ext cx="7693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pt-BR" sz="1600" dirty="0"/>
              <a:t>Os Serviços Ecossistêmicos: são considerados benefícios diretos e indiretos obtidos pelo ser humano a partir do funcionamento dos ecossistemas;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6987" y="2413540"/>
            <a:ext cx="7848036" cy="6463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25"/>
          <p:cNvSpPr/>
          <p:nvPr/>
        </p:nvSpPr>
        <p:spPr>
          <a:xfrm>
            <a:off x="976987" y="3288964"/>
            <a:ext cx="7848036" cy="6463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ounded Rectangle 26"/>
          <p:cNvSpPr/>
          <p:nvPr/>
        </p:nvSpPr>
        <p:spPr>
          <a:xfrm>
            <a:off x="976987" y="4094079"/>
            <a:ext cx="7848036" cy="6463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ounded Rectangle 27"/>
          <p:cNvSpPr/>
          <p:nvPr/>
        </p:nvSpPr>
        <p:spPr>
          <a:xfrm>
            <a:off x="976987" y="4949046"/>
            <a:ext cx="7848036" cy="64633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28"/>
          <p:cNvSpPr/>
          <p:nvPr/>
        </p:nvSpPr>
        <p:spPr>
          <a:xfrm>
            <a:off x="980528" y="2438780"/>
            <a:ext cx="7693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pt-BR" sz="1600" dirty="0"/>
              <a:t>As atividades econômicas, a coesão das sociedades e o bem-estar humano são profunda e irremediavelmente dependentes dos serviços ecossistêmicos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84069" y="3271671"/>
            <a:ext cx="7693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pt-BR" sz="1600" dirty="0"/>
              <a:t>As atividades econômicas são sustentaveis apenas quanto os ecossistemas que as alicercam são resilientes;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611" y="4104556"/>
            <a:ext cx="7693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pt-BR" sz="1600" dirty="0"/>
              <a:t>A degradação dos ecossistemicos e as alterações em seus fluxos podem representar serio entrave ao desenvolvimento;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91150" y="4926805"/>
            <a:ext cx="7693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pt-BR" sz="1600" dirty="0"/>
              <a:t>É fundamental endereçar a sua capacidade de provisão dos fluxos de serviços definindo, sempre que possivel, os limites da Capacidade de Suporte.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3981" y="6094779"/>
            <a:ext cx="616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 dirty="0">
                <a:solidFill>
                  <a:srgbClr val="0070C0"/>
                </a:solidFill>
              </a:rPr>
              <a:t>Que e a Capacidade de Suporte para ÁGUA no DF ? </a:t>
            </a:r>
          </a:p>
          <a:p>
            <a:pPr algn="ctr"/>
            <a:r>
              <a:rPr lang="pt-BR" i="1" dirty="0">
                <a:solidFill>
                  <a:srgbClr val="0070C0"/>
                </a:solidFill>
              </a:rPr>
              <a:t>Quais as áreas criticas do território ?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17853" y="6621020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219129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8" y="649696"/>
            <a:ext cx="7596085" cy="564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12919" y="6091186"/>
            <a:ext cx="788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Quais são as áreas que acumulam riscos de tipologias diferentes </a:t>
            </a:r>
          </a:p>
          <a:p>
            <a:pPr algn="ctr"/>
            <a:r>
              <a:rPr lang="pt-BR" dirty="0">
                <a:solidFill>
                  <a:srgbClr val="0070C0"/>
                </a:solidFill>
              </a:rPr>
              <a:t>e que são prioritárias para o planejamento e gestão do DF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97935" y="0"/>
            <a:ext cx="534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ÁREAS MAIS CRíTICAS DE RISCO ECOLÓGICO NO DF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6003" y="311143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/>
              <a:t>Matriz Ecológica do ZEE-DF</a:t>
            </a:r>
          </a:p>
        </p:txBody>
      </p:sp>
      <p:grpSp>
        <p:nvGrpSpPr>
          <p:cNvPr id="23" name="Group 22"/>
          <p:cNvGrpSpPr/>
          <p:nvPr/>
        </p:nvGrpSpPr>
        <p:grpSpPr>
          <a:xfrm rot="19117957">
            <a:off x="16406" y="445814"/>
            <a:ext cx="1304168" cy="369332"/>
            <a:chOff x="381474" y="958334"/>
            <a:chExt cx="1728699" cy="369332"/>
          </a:xfrm>
        </p:grpSpPr>
        <p:sp>
          <p:nvSpPr>
            <p:cNvPr id="24" name="Rectangle 23"/>
            <p:cNvSpPr/>
            <p:nvPr/>
          </p:nvSpPr>
          <p:spPr>
            <a:xfrm>
              <a:off x="381474" y="958334"/>
              <a:ext cx="1728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b="1" dirty="0">
                  <a:latin typeface="BlairMdITC TT-Medium"/>
                  <a:cs typeface="BlairMdITC TT-Medium"/>
                </a:rPr>
                <a:t>INSUMOS</a:t>
              </a:r>
              <a:endParaRPr lang="en-US" dirty="0">
                <a:latin typeface="BlairMdITC TT-Medium"/>
                <a:cs typeface="BlairMdITC TT-Medium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81474" y="958334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1474" y="1306110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306799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4" y="646331"/>
            <a:ext cx="7583363" cy="5723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099113" y="0"/>
            <a:ext cx="804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REDUÇÃO DE RISCOS ECOLÓGICOS pelo estabelecimento de ÁREAS PROTEGIDAS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6003" y="323354"/>
            <a:ext cx="5346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i="1" dirty="0"/>
              <a:t>Matriz Ecológica do ZEE-DF</a:t>
            </a:r>
          </a:p>
        </p:txBody>
      </p:sp>
      <p:grpSp>
        <p:nvGrpSpPr>
          <p:cNvPr id="10" name="Group 9"/>
          <p:cNvGrpSpPr/>
          <p:nvPr/>
        </p:nvGrpSpPr>
        <p:grpSpPr>
          <a:xfrm rot="19117957">
            <a:off x="16406" y="445814"/>
            <a:ext cx="1304168" cy="369332"/>
            <a:chOff x="381474" y="958334"/>
            <a:chExt cx="1728699" cy="369332"/>
          </a:xfrm>
        </p:grpSpPr>
        <p:sp>
          <p:nvSpPr>
            <p:cNvPr id="11" name="Rectangle 10"/>
            <p:cNvSpPr/>
            <p:nvPr/>
          </p:nvSpPr>
          <p:spPr>
            <a:xfrm>
              <a:off x="381474" y="958334"/>
              <a:ext cx="1728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b="1" dirty="0">
                  <a:latin typeface="BlairMdITC TT-Medium"/>
                  <a:cs typeface="BlairMdITC TT-Medium"/>
                </a:rPr>
                <a:t>INSUMOS</a:t>
              </a:r>
              <a:endParaRPr lang="en-US" dirty="0">
                <a:latin typeface="BlairMdITC TT-Medium"/>
                <a:cs typeface="BlairMdITC TT-Medium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1474" y="958334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1474" y="1306110"/>
              <a:ext cx="1728699" cy="0"/>
            </a:xfrm>
            <a:prstGeom prst="line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512919" y="6091186"/>
            <a:ext cx="788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Que estratégias podem ser utilizadas para endereçar riscos ecológicos  </a:t>
            </a:r>
          </a:p>
          <a:p>
            <a:pPr algn="ctr"/>
            <a:r>
              <a:rPr lang="pt-BR" dirty="0">
                <a:solidFill>
                  <a:srgbClr val="0070C0"/>
                </a:solidFill>
              </a:rPr>
              <a:t>mais além da análise da Paisagem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53740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665" y="2455911"/>
            <a:ext cx="7272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PRINCIPAIS RESULTADOS </a:t>
            </a:r>
          </a:p>
          <a:p>
            <a:pPr algn="ctr"/>
            <a:r>
              <a:rPr lang="pt-BR" sz="2400" b="1" dirty="0"/>
              <a:t>Diagnóstico da Situação das Águas Superficiais no DF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0595" y="3505200"/>
            <a:ext cx="534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QUANTIDADE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0595" y="3899336"/>
            <a:ext cx="534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QUALIDADE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4016833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6011" y="0"/>
            <a:ext cx="6957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DISPONIBILIDADE HÍDRICA à luz da </a:t>
            </a:r>
            <a:r>
              <a:rPr lang="pt-BR" b="1" dirty="0"/>
              <a:t>QUANTIDADE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278545"/>
              </p:ext>
            </p:extLst>
          </p:nvPr>
        </p:nvGraphicFramePr>
        <p:xfrm>
          <a:off x="446867" y="952993"/>
          <a:ext cx="8266464" cy="5740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1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7338">
                <a:tc>
                  <a:txBody>
                    <a:bodyPr/>
                    <a:lstStyle/>
                    <a:p>
                      <a:r>
                        <a:rPr lang="en-US" dirty="0"/>
                        <a:t>INDICADORES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SIGNIFICADO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004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Comprometimento da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VAZAO OUTORGÁVEL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Demanda outorgada face à disponibilidade hídrica das Unidades Hidrográficas</a:t>
                      </a:r>
                      <a:endParaRPr lang="en-US" sz="1600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IQ</a:t>
                      </a:r>
                      <a:r>
                        <a:rPr lang="en-US" baseline="-25000" dirty="0" err="1"/>
                        <a:t>out</a:t>
                      </a:r>
                      <a:r>
                        <a:rPr lang="en-US" baseline="0" dirty="0"/>
                        <a:t> = (Q </a:t>
                      </a:r>
                      <a:r>
                        <a:rPr lang="en-US" baseline="-25000" dirty="0" err="1"/>
                        <a:t>outorgada</a:t>
                      </a:r>
                      <a:r>
                        <a:rPr lang="en-US" baseline="0" dirty="0"/>
                        <a:t>/Q </a:t>
                      </a:r>
                      <a:r>
                        <a:rPr lang="en-US" baseline="-25000" dirty="0" err="1"/>
                        <a:t>outorgavel</a:t>
                      </a:r>
                      <a:r>
                        <a:rPr lang="en-US" baseline="0" dirty="0"/>
                        <a:t>) x100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5276">
                <a:tc>
                  <a:txBody>
                    <a:bodyPr/>
                    <a:lstStyle/>
                    <a:p>
                      <a:r>
                        <a:rPr lang="pt-BR" sz="1600" b="1" dirty="0"/>
                        <a:t>Comprometimento da </a:t>
                      </a:r>
                    </a:p>
                    <a:p>
                      <a:r>
                        <a:rPr lang="pt-BR" sz="1600" b="1" dirty="0"/>
                        <a:t>VAZAO REMANESCENTE MEDIDA NO RIO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Comparação da situação real do rio para com a situação de referência: </a:t>
                      </a:r>
                      <a:r>
                        <a:rPr lang="pt-BR" sz="1600" i="1" dirty="0">
                          <a:effectLst/>
                        </a:rPr>
                        <a:t>Como está e como deveria estar 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i="1" dirty="0"/>
                        <a:t>(Atualmente</a:t>
                      </a:r>
                      <a:r>
                        <a:rPr lang="pt-BR" sz="1400" i="1" baseline="0" dirty="0"/>
                        <a:t> nã</a:t>
                      </a:r>
                      <a:r>
                        <a:rPr lang="pt-BR" sz="1400" i="1" dirty="0"/>
                        <a:t>o temos como aferir a qualidade ambiental do Rio: Há vida no rio ?)</a:t>
                      </a:r>
                      <a:endParaRPr lang="pt-BR" sz="1400" i="1" dirty="0">
                        <a:effectLst/>
                      </a:endParaRPr>
                    </a:p>
                    <a:p>
                      <a:endParaRPr lang="pt-BR" sz="1400" i="1" dirty="0">
                        <a:effectLst/>
                      </a:endParaRPr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IQ</a:t>
                      </a:r>
                      <a:r>
                        <a:rPr lang="en-US" baseline="-25000" dirty="0" err="1"/>
                        <a:t>rem</a:t>
                      </a:r>
                      <a:r>
                        <a:rPr lang="en-US" dirty="0"/>
                        <a:t> = (Q </a:t>
                      </a:r>
                      <a:r>
                        <a:rPr lang="en-US" baseline="-25000" dirty="0"/>
                        <a:t>min </a:t>
                      </a:r>
                      <a:r>
                        <a:rPr lang="en-US" baseline="-25000" dirty="0" err="1"/>
                        <a:t>observada</a:t>
                      </a:r>
                      <a:r>
                        <a:rPr lang="en-US" dirty="0"/>
                        <a:t>/ 0,2 x Q </a:t>
                      </a:r>
                      <a:r>
                        <a:rPr lang="en-US" baseline="-25000" dirty="0"/>
                        <a:t>med </a:t>
                      </a:r>
                      <a:r>
                        <a:rPr lang="en-US" baseline="-25000" dirty="0" err="1"/>
                        <a:t>minimas</a:t>
                      </a:r>
                      <a:r>
                        <a:rPr lang="en-US" dirty="0"/>
                        <a:t>) x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35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Comprometimento dos LAGOS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Situação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vazao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referência</a:t>
                      </a:r>
                      <a:r>
                        <a:rPr lang="en-US" dirty="0"/>
                        <a:t> (= </a:t>
                      </a:r>
                      <a:r>
                        <a:rPr lang="en-US" dirty="0" err="1"/>
                        <a:t>vazão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regularizada</a:t>
                      </a:r>
                      <a:r>
                        <a:rPr lang="en-US" dirty="0"/>
                        <a:t>), a </a:t>
                      </a:r>
                      <a:r>
                        <a:rPr lang="en-US" dirty="0" err="1"/>
                        <a:t>qual</a:t>
                      </a:r>
                      <a:r>
                        <a:rPr lang="en-US" dirty="0"/>
                        <a:t>, no DF, </a:t>
                      </a:r>
                      <a:r>
                        <a:rPr lang="en-US" dirty="0" err="1"/>
                        <a:t>nao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admite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falha</a:t>
                      </a:r>
                      <a:r>
                        <a:rPr lang="en-US" dirty="0"/>
                        <a:t> no </a:t>
                      </a:r>
                      <a:r>
                        <a:rPr lang="en-US" dirty="0" err="1"/>
                        <a:t>fornecimento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I </a:t>
                      </a:r>
                      <a:r>
                        <a:rPr lang="en-US" baseline="-25000" dirty="0" err="1"/>
                        <a:t>lago</a:t>
                      </a:r>
                      <a:r>
                        <a:rPr lang="en-US" baseline="0" dirty="0"/>
                        <a:t> = (Q </a:t>
                      </a:r>
                      <a:r>
                        <a:rPr lang="en-US" baseline="-25000" dirty="0" err="1"/>
                        <a:t>outorgada</a:t>
                      </a:r>
                      <a:r>
                        <a:rPr lang="en-US" baseline="0" dirty="0"/>
                        <a:t> / Q </a:t>
                      </a:r>
                      <a:r>
                        <a:rPr lang="en-US" baseline="-25000" dirty="0" err="1"/>
                        <a:t>regularizada</a:t>
                      </a:r>
                      <a:r>
                        <a:rPr lang="en-US" baseline="0" dirty="0"/>
                        <a:t>) x100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16003" y="329671"/>
            <a:ext cx="534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i="1" dirty="0">
                <a:solidFill>
                  <a:srgbClr val="0070C0"/>
                </a:solidFill>
              </a:rPr>
              <a:t>3 indicadores de QUANTIDADE</a:t>
            </a:r>
          </a:p>
        </p:txBody>
      </p:sp>
      <p:sp>
        <p:nvSpPr>
          <p:cNvPr id="5" name="Rectangle 4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9218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7935" y="0"/>
            <a:ext cx="53460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DA VAZÃO OUTORGÁVEL </a:t>
            </a:r>
            <a:r>
              <a:rPr lang="pt-BR" dirty="0"/>
              <a:t> </a:t>
            </a:r>
            <a:r>
              <a:rPr lang="pt-BR" sz="1600" dirty="0">
                <a:solidFill>
                  <a:srgbClr val="404040"/>
                </a:solidFill>
              </a:rPr>
              <a:t>(Demanda Outorgada / Disponibilidade Hídrica)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6003" y="564831"/>
            <a:ext cx="534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i="1" dirty="0">
                <a:solidFill>
                  <a:srgbClr val="0070C0"/>
                </a:solidFill>
              </a:rPr>
              <a:t>Disponibilidade Hídrica  - QUANTIDADE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23132"/>
              </p:ext>
            </p:extLst>
          </p:nvPr>
        </p:nvGraphicFramePr>
        <p:xfrm>
          <a:off x="-2260661" y="3330223"/>
          <a:ext cx="9635786" cy="3819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Document" r:id="rId5" imgW="6311900" imgH="2501900" progId="Word.Document.12">
                  <p:embed/>
                </p:oleObj>
              </mc:Choice>
              <mc:Fallback>
                <p:oleObj name="Document" r:id="rId5" imgW="63119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260661" y="3330223"/>
                        <a:ext cx="9635786" cy="3819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805700" y="4195874"/>
            <a:ext cx="4338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Existem usos não autorizados e não conhecidos</a:t>
            </a:r>
            <a:r>
              <a:rPr lang="pt-BR" sz="1600" b="1" dirty="0">
                <a:effectLst/>
              </a:rPr>
              <a:t> 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50333" y="2087043"/>
            <a:ext cx="83402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b="1" dirty="0"/>
              <a:t>Vazão máxima outorgável até 80% das vazões de referência </a:t>
            </a:r>
          </a:p>
          <a:p>
            <a:r>
              <a:rPr lang="pt-BR" sz="1600" b="1" dirty="0"/>
              <a:t>       </a:t>
            </a:r>
            <a:r>
              <a:rPr lang="pt-BR" sz="1600" dirty="0"/>
              <a:t>Q</a:t>
            </a:r>
            <a:r>
              <a:rPr lang="pt-BR" sz="1600" baseline="-25000" dirty="0"/>
              <a:t>7,10</a:t>
            </a:r>
            <a:r>
              <a:rPr lang="pt-BR" sz="1600" dirty="0"/>
              <a:t>, Q</a:t>
            </a:r>
            <a:r>
              <a:rPr lang="pt-BR" sz="1600" baseline="-25000" dirty="0"/>
              <a:t>90</a:t>
            </a:r>
            <a:r>
              <a:rPr lang="pt-BR" sz="1600" dirty="0"/>
              <a:t>, ou Q</a:t>
            </a:r>
            <a:r>
              <a:rPr lang="pt-BR" sz="1600" baseline="-25000" dirty="0"/>
              <a:t>média das mínimas mensais</a:t>
            </a:r>
            <a:r>
              <a:rPr lang="pt-BR" sz="1600" dirty="0"/>
              <a:t> (Res. ADASA nº 350/2006)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550032" y="1246056"/>
            <a:ext cx="83441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Pode </a:t>
            </a:r>
            <a:r>
              <a:rPr lang="pt-BR" b="1" dirty="0"/>
              <a:t>orientar mais efetivamente instrumentos e processos de gestão territoriais</a:t>
            </a:r>
            <a:r>
              <a:rPr lang="pt-BR" dirty="0"/>
              <a:t>, </a:t>
            </a:r>
            <a:r>
              <a:rPr lang="pt-BR" sz="1600" dirty="0"/>
              <a:t>particularmente a outorga de direito de uso de recursos hídricos e o licenciamento ambiental, além do monitoramento.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104547" y="4851203"/>
            <a:ext cx="40575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400" dirty="0">
                <a:solidFill>
                  <a:srgbClr val="0070C0"/>
                </a:solidFill>
              </a:rPr>
              <a:t>Outorga de Retirada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400" dirty="0">
                <a:solidFill>
                  <a:srgbClr val="0070C0"/>
                </a:solidFill>
              </a:rPr>
              <a:t>Outorga de Lançamento para Diluição de Efluentes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400" dirty="0">
                <a:solidFill>
                  <a:srgbClr val="0070C0"/>
                </a:solidFill>
              </a:rPr>
              <a:t>Outorga total (Retirada + Diluição)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4388556" y="4289778"/>
            <a:ext cx="417144" cy="202317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4016833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7935" y="0"/>
            <a:ext cx="53460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/>
              <a:t>COMPROMETIMENTO DA VAZÃO OUTORGÁVEL </a:t>
            </a:r>
            <a:r>
              <a:rPr lang="pt-BR" dirty="0"/>
              <a:t> </a:t>
            </a:r>
            <a:r>
              <a:rPr lang="pt-BR" sz="1600" dirty="0">
                <a:solidFill>
                  <a:srgbClr val="404040"/>
                </a:solidFill>
              </a:rPr>
              <a:t>(Demanda outorgada / Disponibilidade Hídrica)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12912" y="6210070"/>
            <a:ext cx="1392865" cy="594765"/>
            <a:chOff x="297712" y="664105"/>
            <a:chExt cx="1392865" cy="594765"/>
          </a:xfrm>
        </p:grpSpPr>
        <p:sp>
          <p:nvSpPr>
            <p:cNvPr id="7" name="Oval 6"/>
            <p:cNvSpPr/>
            <p:nvPr/>
          </p:nvSpPr>
          <p:spPr>
            <a:xfrm>
              <a:off x="297712" y="664105"/>
              <a:ext cx="1392865" cy="59476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4663" y="811215"/>
              <a:ext cx="10602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b="1" dirty="0"/>
                <a:t>QUANTIDADE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468620" y="179088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+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032694" y="4821956"/>
            <a:ext cx="33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=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7210777" y="4830065"/>
            <a:ext cx="1756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0070C0"/>
                </a:solidFill>
              </a:rPr>
              <a:t>Outorga total </a:t>
            </a:r>
          </a:p>
          <a:p>
            <a:r>
              <a:rPr lang="pt-BR" sz="1400" b="1" i="1" dirty="0">
                <a:solidFill>
                  <a:srgbClr val="0070C0"/>
                </a:solidFill>
              </a:rPr>
              <a:t>(Retirada + Diluição)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231" y="796648"/>
            <a:ext cx="3788817" cy="26746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43803" y="642759"/>
            <a:ext cx="2446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0070C0"/>
                </a:solidFill>
              </a:rPr>
              <a:t>Outorga Diluição de Efluentes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27" y="810572"/>
            <a:ext cx="3772677" cy="26607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8371" y="625733"/>
            <a:ext cx="175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0070C0"/>
                </a:solidFill>
              </a:rPr>
              <a:t>Outorga de Retirada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972" y="3059756"/>
            <a:ext cx="5255278" cy="37210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7853" y="6633052"/>
            <a:ext cx="32319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/>
              <a:t>Fonte</a:t>
            </a:r>
            <a:r>
              <a:rPr lang="pt-BR" sz="1000" dirty="0"/>
              <a:t>: GT Disponibilidade Hídrica / ZEE-DF, março de 2016</a:t>
            </a:r>
          </a:p>
        </p:txBody>
      </p:sp>
    </p:spTree>
    <p:extLst>
      <p:ext uri="{BB962C8B-B14F-4D97-AF65-F5344CB8AC3E}">
        <p14:creationId xmlns:p14="http://schemas.microsoft.com/office/powerpoint/2010/main" val="4016833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858</Words>
  <Application>Microsoft Office PowerPoint</Application>
  <PresentationFormat>Apresentação na tela (4:3)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6" baseType="lpstr">
      <vt:lpstr>Office Theme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TJLP Projetos Especiais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Silvia Rossi</dc:creator>
  <cp:lastModifiedBy>Carolina Catia Schaffer</cp:lastModifiedBy>
  <cp:revision>142</cp:revision>
  <dcterms:created xsi:type="dcterms:W3CDTF">2016-03-08T07:29:18Z</dcterms:created>
  <dcterms:modified xsi:type="dcterms:W3CDTF">2016-05-09T17:48:16Z</dcterms:modified>
</cp:coreProperties>
</file>