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handoutMasterIdLst>
    <p:handoutMasterId r:id="rId45"/>
  </p:handoutMasterIdLst>
  <p:sldIdLst>
    <p:sldId id="256" r:id="rId2"/>
    <p:sldId id="304" r:id="rId3"/>
    <p:sldId id="305" r:id="rId4"/>
    <p:sldId id="306" r:id="rId5"/>
    <p:sldId id="307" r:id="rId6"/>
    <p:sldId id="308" r:id="rId7"/>
    <p:sldId id="309" r:id="rId8"/>
    <p:sldId id="310" r:id="rId9"/>
    <p:sldId id="311" r:id="rId10"/>
    <p:sldId id="312" r:id="rId11"/>
    <p:sldId id="313" r:id="rId12"/>
    <p:sldId id="262" r:id="rId13"/>
    <p:sldId id="283" r:id="rId14"/>
    <p:sldId id="263" r:id="rId15"/>
    <p:sldId id="267" r:id="rId16"/>
    <p:sldId id="280" r:id="rId17"/>
    <p:sldId id="286" r:id="rId18"/>
    <p:sldId id="282" r:id="rId19"/>
    <p:sldId id="264" r:id="rId20"/>
    <p:sldId id="284" r:id="rId21"/>
    <p:sldId id="265" r:id="rId22"/>
    <p:sldId id="276" r:id="rId23"/>
    <p:sldId id="278" r:id="rId24"/>
    <p:sldId id="279" r:id="rId25"/>
    <p:sldId id="289" r:id="rId26"/>
    <p:sldId id="269" r:id="rId27"/>
    <p:sldId id="291" r:id="rId28"/>
    <p:sldId id="290" r:id="rId29"/>
    <p:sldId id="294" r:id="rId30"/>
    <p:sldId id="292" r:id="rId31"/>
    <p:sldId id="293" r:id="rId32"/>
    <p:sldId id="295" r:id="rId33"/>
    <p:sldId id="296" r:id="rId34"/>
    <p:sldId id="297" r:id="rId35"/>
    <p:sldId id="298" r:id="rId36"/>
    <p:sldId id="299" r:id="rId37"/>
    <p:sldId id="300" r:id="rId38"/>
    <p:sldId id="301" r:id="rId39"/>
    <p:sldId id="271" r:id="rId40"/>
    <p:sldId id="281" r:id="rId41"/>
    <p:sldId id="303" r:id="rId42"/>
    <p:sldId id="302" r:id="rId43"/>
  </p:sldIdLst>
  <p:sldSz cx="9144000" cy="6858000" type="screen4x3"/>
  <p:notesSz cx="6858000" cy="9947275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42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8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87A930E-B6C0-4C53-A6B2-74A2821200A8}" type="datetimeFigureOut">
              <a:rPr lang="pt-BR"/>
              <a:pPr>
                <a:defRPr/>
              </a:pPr>
              <a:t>24/10/2013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2E5B73C-E463-4242-95F1-60382D4FC81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F143C4A-CFF7-46BE-B17D-5B29CCBF5363}" type="datetimeFigureOut">
              <a:rPr lang="pt-BR"/>
              <a:pPr>
                <a:defRPr/>
              </a:pPr>
              <a:t>24/10/2013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F4D3D7A-11D7-4181-A821-858D6B902C7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33795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BEDC1D7-F1BB-4E24-A939-8C84075B260B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ector reto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Título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5" name="Espaço Reservado para Data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A45C6-0B59-443B-B41F-CE66814EA04C}" type="datetimeFigureOut">
              <a:rPr lang="pt-BR"/>
              <a:pPr>
                <a:defRPr/>
              </a:pPr>
              <a:t>24/10/2013</a:t>
            </a:fld>
            <a:endParaRPr lang="pt-BR"/>
          </a:p>
        </p:txBody>
      </p:sp>
      <p:sp>
        <p:nvSpPr>
          <p:cNvPr id="6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24B8DC-D80F-4BF0-9EA4-29BBA3A2C17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62B7EF-656C-4796-8EA9-4176B05E3CD7}" type="datetimeFigureOut">
              <a:rPr lang="pt-BR"/>
              <a:pPr>
                <a:defRPr/>
              </a:pPr>
              <a:t>24/10/2013</a:t>
            </a:fld>
            <a:endParaRPr lang="pt-BR"/>
          </a:p>
        </p:txBody>
      </p:sp>
      <p:sp>
        <p:nvSpPr>
          <p:cNvPr id="5" name="Espaço Reservado para Rodapé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95F63-3E99-4912-82B5-A0AD46AF3EC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E4325B-7DF6-4142-9A18-7EF6E78B9BDE}" type="datetimeFigureOut">
              <a:rPr lang="pt-BR"/>
              <a:pPr>
                <a:defRPr/>
              </a:pPr>
              <a:t>24/10/2013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B5341-1FFA-43C8-9262-3A82295698A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27" name="Espaço Reservado para Conteúdo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72DA6-9DE5-4BFE-8C38-42234071CBA5}" type="datetimeFigureOut">
              <a:rPr lang="pt-BR"/>
              <a:pPr>
                <a:defRPr/>
              </a:pPr>
              <a:t>24/10/2013</a:t>
            </a:fld>
            <a:endParaRPr lang="pt-BR"/>
          </a:p>
        </p:txBody>
      </p:sp>
      <p:sp>
        <p:nvSpPr>
          <p:cNvPr id="5" name="Espaço Reservado para Rodapé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7D3D21-2563-4AF6-8013-9ABBF62705F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ector reto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5" name="Espaço Reservado para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88B14-CB35-4FBA-8C2A-22C05FA432AA}" type="datetimeFigureOut">
              <a:rPr lang="pt-BR"/>
              <a:pPr>
                <a:defRPr/>
              </a:pPr>
              <a:t>24/10/2013</a:t>
            </a:fld>
            <a:endParaRPr lang="pt-BR"/>
          </a:p>
        </p:txBody>
      </p:sp>
      <p:sp>
        <p:nvSpPr>
          <p:cNvPr id="7" name="Espaço Reservado para Rodapé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70D73-7713-42E8-9C33-63A39732F46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ítulo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14" name="Espaço Reservado para Conteúdo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17FD6-C8B9-4A9E-8C90-C0563D882577}" type="datetimeFigureOut">
              <a:rPr lang="pt-BR"/>
              <a:pPr>
                <a:defRPr/>
              </a:pPr>
              <a:t>24/10/2013</a:t>
            </a:fld>
            <a:endParaRPr lang="pt-BR"/>
          </a:p>
        </p:txBody>
      </p:sp>
      <p:sp>
        <p:nvSpPr>
          <p:cNvPr id="6" name="Espaço Reservado para Rodapé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A077B-4D7A-4D16-B7EA-2C6D7FA377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ector reto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Título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5" name="Espaço Reservado para Texto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28" name="Espaço Reservado para Conteúdo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8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9F8B0-987D-49C0-A8A6-CEBC8A433861}" type="datetimeFigureOut">
              <a:rPr lang="pt-BR"/>
              <a:pPr>
                <a:defRPr/>
              </a:pPr>
              <a:t>24/10/2013</a:t>
            </a:fld>
            <a:endParaRPr lang="pt-BR"/>
          </a:p>
        </p:txBody>
      </p:sp>
      <p:sp>
        <p:nvSpPr>
          <p:cNvPr id="9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BA503-68E5-4A58-B4EA-4753DA12A03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ítulo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Data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11BCD-5686-40D0-9ABC-71C9D0DB6A55}" type="datetimeFigureOut">
              <a:rPr lang="pt-BR"/>
              <a:pPr>
                <a:defRPr/>
              </a:pPr>
              <a:t>24/10/2013</a:t>
            </a:fld>
            <a:endParaRPr lang="pt-BR"/>
          </a:p>
        </p:txBody>
      </p:sp>
      <p:sp>
        <p:nvSpPr>
          <p:cNvPr id="4" name="Espaço Reservado para Rodapé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1C4B7-5B8D-4370-97FD-E585AD35C22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C26239-DA1A-44AB-8BCD-871BE44D7D7D}" type="datetimeFigureOut">
              <a:rPr lang="pt-BR"/>
              <a:pPr>
                <a:defRPr/>
              </a:pPr>
              <a:t>24/10/2013</a:t>
            </a:fld>
            <a:endParaRPr lang="pt-BR"/>
          </a:p>
        </p:txBody>
      </p:sp>
      <p:sp>
        <p:nvSpPr>
          <p:cNvPr id="3" name="Espaço Reservado para Rodapé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80EB1-89FA-4D06-869E-BC69A6BAE15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ector reto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Título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26" name="Espaço Reservado para Texto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4" name="Espaço Reservado para Conteúdo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6" name="Espaço Reservado para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47EB8-E87E-46FC-9CD7-4323D7E54D39}" type="datetimeFigureOut">
              <a:rPr lang="pt-BR"/>
              <a:pPr>
                <a:defRPr/>
              </a:pPr>
              <a:t>24/10/2013</a:t>
            </a:fld>
            <a:endParaRPr lang="pt-BR"/>
          </a:p>
        </p:txBody>
      </p:sp>
      <p:sp>
        <p:nvSpPr>
          <p:cNvPr id="7" name="Espaço Reservado para Rodapé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5ED3C-F3BE-4A28-A093-9411774DDB5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Imagem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17" name="Título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26" name="Espaço Reservado para Texto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B3169-AF29-4B09-8F54-AB26C7291D7C}" type="datetimeFigureOut">
              <a:rPr lang="pt-BR"/>
              <a:pPr>
                <a:defRPr/>
              </a:pPr>
              <a:t>24/10/2013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96A01-128A-4E02-B691-3DFA20CC99B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9" name="Espaço Reservado para Texto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11" name="Espaço Reservado para Data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D28F7E9-DBBA-414A-B809-660DAA0A9BA1}" type="datetimeFigureOut">
              <a:rPr lang="pt-BR"/>
              <a:pPr>
                <a:defRPr/>
              </a:pPr>
              <a:t>24/10/2013</a:t>
            </a:fld>
            <a:endParaRPr lang="pt-BR"/>
          </a:p>
        </p:txBody>
      </p:sp>
      <p:sp>
        <p:nvSpPr>
          <p:cNvPr id="28" name="Espaço Reservado para Rodapé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C8DF237-85D4-4CB4-9DFE-5E8CF3CA7ED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10" name="Espaço Reservado para Título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1" r:id="rId4"/>
    <p:sldLayoutId id="2147483675" r:id="rId5"/>
    <p:sldLayoutId id="2147483670" r:id="rId6"/>
    <p:sldLayoutId id="2147483676" r:id="rId7"/>
    <p:sldLayoutId id="2147483677" r:id="rId8"/>
    <p:sldLayoutId id="2147483678" r:id="rId9"/>
    <p:sldLayoutId id="2147483669" r:id="rId10"/>
    <p:sldLayoutId id="214748367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file:///F:\D&#233;cio%20S&#225;%20-%20Whois208.113.133.106.pdf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???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???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???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???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???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???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???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34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827088" y="1196975"/>
            <a:ext cx="7416800" cy="1816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i="1" dirty="0">
                <a:latin typeface="+mj-lt"/>
                <a:cs typeface="Times New Roman" panose="02020603050405020304" pitchFamily="18" charset="0"/>
              </a:rPr>
              <a:t>Espionagem e infiltração da empresa Vale S.A. ameaçando movimentos sociais, defensores de direitos humanos, jornalistas, sindicatos e ONGs</a:t>
            </a:r>
          </a:p>
        </p:txBody>
      </p:sp>
      <p:sp>
        <p:nvSpPr>
          <p:cNvPr id="41986" name="CaixaDeTexto 4"/>
          <p:cNvSpPr txBox="1">
            <a:spLocks noChangeArrowheads="1"/>
          </p:cNvSpPr>
          <p:nvPr/>
        </p:nvSpPr>
        <p:spPr bwMode="auto">
          <a:xfrm>
            <a:off x="5940425" y="5778500"/>
            <a:ext cx="3206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>
                <a:latin typeface="Franklin Gothic Book"/>
              </a:rPr>
              <a:t>André Almeida </a:t>
            </a:r>
          </a:p>
          <a:p>
            <a:r>
              <a:rPr lang="pt-BR" b="1">
                <a:latin typeface="Franklin Gothic Book"/>
              </a:rPr>
              <a:t>Dr. Ricardo José R. Ribeiro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CaixaDeTexto 1"/>
          <p:cNvSpPr txBox="1">
            <a:spLocks noChangeArrowheads="1"/>
          </p:cNvSpPr>
          <p:nvPr/>
        </p:nvSpPr>
        <p:spPr bwMode="auto">
          <a:xfrm>
            <a:off x="107950" y="47625"/>
            <a:ext cx="2079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>
                <a:latin typeface="Franklin Gothic Book"/>
              </a:rPr>
              <a:t>Contra os MPSI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3DBEB0-177A-4F0D-AE4C-E6306C454EEA}" type="slidenum">
              <a:rPr lang="pt-BR"/>
              <a:pPr>
                <a:defRPr/>
              </a:pPr>
              <a:t>10</a:t>
            </a:fld>
            <a:endParaRPr lang="pt-BR"/>
          </a:p>
        </p:txBody>
      </p:sp>
      <p:sp>
        <p:nvSpPr>
          <p:cNvPr id="25603" name="Retângulo 5"/>
          <p:cNvSpPr>
            <a:spLocks noChangeArrowheads="1"/>
          </p:cNvSpPr>
          <p:nvPr/>
        </p:nvSpPr>
        <p:spPr bwMode="auto">
          <a:xfrm>
            <a:off x="107950" y="692150"/>
            <a:ext cx="872172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b="1">
                <a:latin typeface="Franklin Gothic Book"/>
              </a:rPr>
              <a:t>Infiltrações</a:t>
            </a:r>
            <a:r>
              <a:rPr lang="pt-BR">
                <a:latin typeface="Franklin Gothic Book"/>
              </a:rPr>
              <a:t>: Faz parte do trabalho a obtenção de informações confidenciais de lideranças, reuniões e ações. Deveriam ser usadas para antecipar possíveis prejuízos ao processo produtivo, mas acabavam por aumentar o status interno da Segurança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b="1">
                <a:latin typeface="Franklin Gothic Book"/>
              </a:rPr>
              <a:t>Dossiês</a:t>
            </a:r>
            <a:r>
              <a:rPr lang="pt-BR">
                <a:latin typeface="Franklin Gothic Book"/>
              </a:rPr>
              <a:t>: Outros dados são obtidos publicamente ou através de dados sigilosos, incluindo IP de computadores (Vejam o caso do </a:t>
            </a:r>
            <a:r>
              <a:rPr lang="pt-BR">
                <a:latin typeface="Franklin Gothic Book"/>
                <a:hlinkClick r:id="rId2" action="ppaction://hlinkfile"/>
              </a:rPr>
              <a:t>Décio Sá</a:t>
            </a:r>
            <a:r>
              <a:rPr lang="pt-BR">
                <a:latin typeface="Franklin Gothic Book"/>
              </a:rPr>
              <a:t>)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b="1">
                <a:latin typeface="Franklin Gothic Book"/>
              </a:rPr>
              <a:t>Alteração de indicadores</a:t>
            </a:r>
            <a:r>
              <a:rPr lang="pt-BR">
                <a:latin typeface="Franklin Gothic Book"/>
              </a:rPr>
              <a:t>: Para não ser multada pela ANTT, muitos atropelamentos são “transformados” em suicídio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b="1">
                <a:latin typeface="Franklin Gothic Book"/>
              </a:rPr>
              <a:t>Utilização de Órgãos Públicos</a:t>
            </a:r>
            <a:r>
              <a:rPr lang="pt-BR">
                <a:latin typeface="Franklin Gothic Book"/>
              </a:rPr>
              <a:t>: Aproveitando o bom relacionamento e os patrocínios, as polícias e Disque Denúncias dão total apoio à Segurança. Inclusive medalhas...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8038" y="4175125"/>
            <a:ext cx="3109912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01ECCB-6584-4FA6-A326-EFE3693933C4}" type="slidenum">
              <a:rPr lang="pt-BR"/>
              <a:pPr>
                <a:defRPr/>
              </a:pPr>
              <a:t>11</a:t>
            </a:fld>
            <a:endParaRPr lang="pt-BR"/>
          </a:p>
        </p:txBody>
      </p:sp>
      <p:pic>
        <p:nvPicPr>
          <p:cNvPr id="26626" name="Picture 6" descr="DSC000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16575" y="4464050"/>
            <a:ext cx="318452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Imagem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4614863"/>
            <a:ext cx="2808288" cy="210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42025" y="260350"/>
            <a:ext cx="2759075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Imagem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3850" y="293688"/>
            <a:ext cx="3009900" cy="225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1258888" y="3783013"/>
          <a:ext cx="6753225" cy="4873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12485"/>
                <a:gridCol w="840740"/>
              </a:tblGrid>
              <a:tr h="223520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  <a:tabLst>
                          <a:tab pos="457200" algn="l"/>
                        </a:tabLst>
                      </a:pPr>
                      <a:r>
                        <a:rPr lang="pt-BR" sz="1600" dirty="0">
                          <a:effectLst/>
                        </a:rPr>
                        <a:t>Fornecimento da Ficha prontuário de Raimundo da Cruz Neto (Raimundinho do PT) – R$ 43,00</a:t>
                      </a:r>
                      <a:endParaRPr lang="pt-B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R$ 43,00</a:t>
                      </a:r>
                      <a:endParaRPr lang="pt-B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900113" y="2797175"/>
            <a:ext cx="6335712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anchor="ctr">
            <a:spAutoFit/>
          </a:bodyPr>
          <a:lstStyle/>
          <a:p>
            <a:pPr lvl="4" algn="just" eaLnBrk="0" hangingPunct="0">
              <a:buFont typeface="Symbol" pitchFamily="18" charset="2"/>
              <a:buChar char=""/>
              <a:tabLst>
                <a:tab pos="663575" algn="l"/>
              </a:tabLst>
            </a:pPr>
            <a:r>
              <a:rPr lang="pt-BR" sz="1600">
                <a:latin typeface="Franklin Gothic Book"/>
                <a:ea typeface="Calibri" pitchFamily="34" charset="0"/>
                <a:cs typeface="Times New Roman" pitchFamily="18" charset="0"/>
              </a:rPr>
              <a:t>Rel 083/2010, de 20 Dez – R$  525,27 </a:t>
            </a:r>
          </a:p>
          <a:p>
            <a:pPr lvl="4" algn="just" eaLnBrk="0" hangingPunct="0">
              <a:buFont typeface="Symbol" pitchFamily="18" charset="2"/>
              <a:buChar char=""/>
              <a:tabLst>
                <a:tab pos="663575" algn="l"/>
              </a:tabLst>
            </a:pPr>
            <a:r>
              <a:rPr lang="pt-BR" sz="1600">
                <a:latin typeface="Franklin Gothic Book"/>
                <a:ea typeface="Calibri" pitchFamily="34" charset="0"/>
                <a:cs typeface="Times New Roman" pitchFamily="18" charset="0"/>
              </a:rPr>
              <a:t>01 (um) LDB de  </a:t>
            </a:r>
            <a:r>
              <a:rPr lang="pt-BR" sz="1600">
                <a:latin typeface="Franklin Gothic Book"/>
                <a:ea typeface="Calibri" pitchFamily="34" charset="0"/>
                <a:cs typeface="Arial" charset="0"/>
              </a:rPr>
              <a:t>Jorge Luiz Campos</a:t>
            </a:r>
            <a:r>
              <a:rPr lang="pt-BR" sz="1600">
                <a:latin typeface="Franklin Gothic Book"/>
                <a:ea typeface="Calibri" pitchFamily="34" charset="0"/>
                <a:cs typeface="Times New Roman" pitchFamily="18" charset="0"/>
              </a:rPr>
              <a:t> – R$ 285,27</a:t>
            </a:r>
            <a:endParaRPr lang="pt-BR" sz="1600">
              <a:latin typeface="Franklin Gothic Book"/>
            </a:endParaRPr>
          </a:p>
          <a:p>
            <a:pPr lvl="4" algn="just" eaLnBrk="0" hangingPunct="0">
              <a:buFont typeface="Symbol" pitchFamily="18" charset="2"/>
              <a:buChar char=""/>
              <a:tabLst>
                <a:tab pos="663575" algn="l"/>
              </a:tabLst>
            </a:pPr>
            <a:r>
              <a:rPr lang="pt-BR" sz="1600">
                <a:latin typeface="Franklin Gothic Book"/>
              </a:rPr>
              <a:t>Análise – R$ 240,00</a:t>
            </a:r>
            <a:endParaRPr lang="pt-BR" sz="4000">
              <a:latin typeface="Franklin Gothic Boo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CaixaDeTexto 1"/>
          <p:cNvSpPr txBox="1">
            <a:spLocks noChangeArrowheads="1"/>
          </p:cNvSpPr>
          <p:nvPr/>
        </p:nvSpPr>
        <p:spPr bwMode="auto">
          <a:xfrm>
            <a:off x="107950" y="47625"/>
            <a:ext cx="78597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 b="1">
                <a:solidFill>
                  <a:srgbClr val="0070C0"/>
                </a:solidFill>
                <a:latin typeface="Franklin Gothic Book"/>
              </a:rPr>
              <a:t>Exemplos de ações de espionagem em movimentos sociais</a:t>
            </a:r>
          </a:p>
        </p:txBody>
      </p:sp>
      <p:sp>
        <p:nvSpPr>
          <p:cNvPr id="27650" name="CaixaDeTexto 2"/>
          <p:cNvSpPr txBox="1">
            <a:spLocks noChangeArrowheads="1"/>
          </p:cNvSpPr>
          <p:nvPr/>
        </p:nvSpPr>
        <p:spPr bwMode="auto">
          <a:xfrm>
            <a:off x="107950" y="544513"/>
            <a:ext cx="69326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>
                <a:latin typeface="Franklin Gothic Book"/>
              </a:rPr>
              <a:t>Movimento dos Atingidos por Barragens – Itueta- ES</a:t>
            </a:r>
          </a:p>
        </p:txBody>
      </p:sp>
      <p:sp>
        <p:nvSpPr>
          <p:cNvPr id="27651" name="CaixaDeTexto 3"/>
          <p:cNvSpPr txBox="1">
            <a:spLocks noChangeArrowheads="1"/>
          </p:cNvSpPr>
          <p:nvPr/>
        </p:nvSpPr>
        <p:spPr bwMode="auto">
          <a:xfrm>
            <a:off x="107950" y="981075"/>
            <a:ext cx="8913813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sz="2400">
                <a:latin typeface="Franklin Gothic Book"/>
              </a:rPr>
              <a:t>O Movimento dos Atingidos por Barragens foi “agraciado” com infiltrações, principalmente pelo risco para os negócios da Vale Energia na região de Ituêta-ES,  em 2009. A Network, empresa terceirizada, atuou no caso. Ressalta-se que o citado militar (Coronel Roger Mata) também trabalhou por alguns anos na Segurança da Vale, auxiliando a empresa na formação de “comunidades de inteligência”. Essas comunidades são meio facilitador da troca de “favores” entre os órgãos de segurança pública e a Vale. Atualmente o Coronel Roger Mata é uma das lideranças da comunidade de inteligência do estado de Minas Gerais-MG.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41" name="Object 61"/>
          <p:cNvGraphicFramePr>
            <a:graphicFrameLocks noChangeAspect="1"/>
          </p:cNvGraphicFramePr>
          <p:nvPr/>
        </p:nvGraphicFramePr>
        <p:xfrm>
          <a:off x="395288" y="620713"/>
          <a:ext cx="8020050" cy="5667375"/>
        </p:xfrm>
        <a:graphic>
          <a:graphicData uri="http://schemas.openxmlformats.org/presentationml/2006/ole">
            <p:oleObj spid="_x0000_s20541" name="Acrobat Document" r:id="rId3" imgW="10698120" imgH="7558200" progId="AcroExch.Document.11">
              <p:link updateAutomatic="1"/>
            </p:oleObj>
          </a:graphicData>
        </a:graphic>
      </p:graphicFrame>
      <p:pic>
        <p:nvPicPr>
          <p:cNvPr id="2054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188913"/>
            <a:ext cx="8497887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CaixaDeTexto 1"/>
          <p:cNvSpPr txBox="1">
            <a:spLocks noChangeArrowheads="1"/>
          </p:cNvSpPr>
          <p:nvPr/>
        </p:nvSpPr>
        <p:spPr bwMode="auto">
          <a:xfrm>
            <a:off x="179388" y="47625"/>
            <a:ext cx="48196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>
                <a:latin typeface="Franklin Gothic Book"/>
              </a:rPr>
              <a:t>Exemplos de ações de espionagem </a:t>
            </a:r>
          </a:p>
        </p:txBody>
      </p:sp>
      <p:sp>
        <p:nvSpPr>
          <p:cNvPr id="30722" name="CaixaDeTexto 2"/>
          <p:cNvSpPr txBox="1">
            <a:spLocks noChangeArrowheads="1"/>
          </p:cNvSpPr>
          <p:nvPr/>
        </p:nvSpPr>
        <p:spPr bwMode="auto">
          <a:xfrm>
            <a:off x="107950" y="544513"/>
            <a:ext cx="55546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 b="1">
                <a:latin typeface="Franklin Gothic Book"/>
              </a:rPr>
              <a:t>Movimento Pó Preto Vale – Espirito Santo</a:t>
            </a:r>
          </a:p>
        </p:txBody>
      </p:sp>
      <p:sp>
        <p:nvSpPr>
          <p:cNvPr id="30723" name="CaixaDeTexto 3"/>
          <p:cNvSpPr txBox="1">
            <a:spLocks noChangeArrowheads="1"/>
          </p:cNvSpPr>
          <p:nvPr/>
        </p:nvSpPr>
        <p:spPr bwMode="auto">
          <a:xfrm>
            <a:off x="0" y="2060575"/>
            <a:ext cx="8912225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sz="2400">
                <a:latin typeface="Franklin Gothic Book"/>
              </a:rPr>
              <a:t>O Movimento ambiental Pó Preto Vale luta pelo reconhecimento dos prejuízos causados pela “poluição” diária, provocadas pela atividade da empresa Vale na região da Grande Vitória. A Vale não só utilizou empresas terceirizadas para espionar o movimento como também acionou a tropa de elite da Polícia Militar para impedir que houve manifestações contra a empresa durante a Festa da Penha de 2012. </a:t>
            </a:r>
          </a:p>
          <a:p>
            <a:pPr algn="just"/>
            <a:endParaRPr lang="pt-BR">
              <a:latin typeface="Franklin Gothic Book"/>
            </a:endParaRPr>
          </a:p>
          <a:p>
            <a:pPr algn="just"/>
            <a:endParaRPr lang="pt-BR">
              <a:latin typeface="Franklin Gothic Boo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CaixaDeTexto 1"/>
          <p:cNvSpPr txBox="1">
            <a:spLocks noChangeArrowheads="1"/>
          </p:cNvSpPr>
          <p:nvPr/>
        </p:nvSpPr>
        <p:spPr bwMode="auto">
          <a:xfrm>
            <a:off x="323850" y="836613"/>
            <a:ext cx="3286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Franklin Gothic Book"/>
              </a:rPr>
              <a:t>K</a:t>
            </a:r>
          </a:p>
        </p:txBody>
      </p:sp>
      <p:pic>
        <p:nvPicPr>
          <p:cNvPr id="31746" name="Picture 2" descr="C:\Users\DR. RICARDO\Desktop\DEMANDAS EM PROCESSAMENTO AGOSTO 2013\André Luis Almeida x VALE\PÓ PRETO X FESTA DA PENHA 20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620713"/>
            <a:ext cx="8442325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97" name="Object 65"/>
          <p:cNvGraphicFramePr>
            <a:graphicFrameLocks noChangeAspect="1"/>
          </p:cNvGraphicFramePr>
          <p:nvPr/>
        </p:nvGraphicFramePr>
        <p:xfrm>
          <a:off x="395288" y="620713"/>
          <a:ext cx="8020050" cy="5667375"/>
        </p:xfrm>
        <a:graphic>
          <a:graphicData uri="http://schemas.openxmlformats.org/presentationml/2006/ole">
            <p:oleObj spid="_x0000_s18497" name="Acrobat Document" r:id="rId3" imgW="10698120" imgH="7558200" progId="AcroExch.Document.11">
              <p:link updateAutomatic="1"/>
            </p:oleObj>
          </a:graphicData>
        </a:graphic>
      </p:graphicFrame>
      <p:pic>
        <p:nvPicPr>
          <p:cNvPr id="1849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260350"/>
            <a:ext cx="8424862" cy="640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CaixaDeTexto 1"/>
          <p:cNvSpPr txBox="1">
            <a:spLocks noChangeArrowheads="1"/>
          </p:cNvSpPr>
          <p:nvPr/>
        </p:nvSpPr>
        <p:spPr bwMode="auto">
          <a:xfrm>
            <a:off x="179388" y="47625"/>
            <a:ext cx="48196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>
                <a:latin typeface="Franklin Gothic Book"/>
              </a:rPr>
              <a:t>Exemplos de ações de espionagem </a:t>
            </a:r>
          </a:p>
        </p:txBody>
      </p:sp>
      <p:sp>
        <p:nvSpPr>
          <p:cNvPr id="34818" name="CaixaDeTexto 3"/>
          <p:cNvSpPr txBox="1">
            <a:spLocks noChangeArrowheads="1"/>
          </p:cNvSpPr>
          <p:nvPr/>
        </p:nvSpPr>
        <p:spPr bwMode="auto">
          <a:xfrm>
            <a:off x="107950" y="1216025"/>
            <a:ext cx="8913813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sz="2400" b="1">
                <a:latin typeface="Franklin Gothic Book"/>
              </a:rPr>
              <a:t>Espionagem e Favorecimento para Compra das licenças Ambientais</a:t>
            </a:r>
          </a:p>
          <a:p>
            <a:pPr algn="just"/>
            <a:endParaRPr lang="pt-BR" sz="2400">
              <a:latin typeface="Franklin Gothic Book"/>
            </a:endParaRPr>
          </a:p>
          <a:p>
            <a:pPr algn="just"/>
            <a:r>
              <a:rPr lang="pt-BR" sz="2400">
                <a:latin typeface="Franklin Gothic Book"/>
              </a:rPr>
              <a:t>A Vale temia a descoberta da compra das licenças ambientais da Companhia Siderúrgica de Úbu, Termelétrica de Tubarão e Wind Fence. Segue e-mail de contratação de empresa lobista junto ao Governo Estadual  para facilitar a compra das licenças ambientais.</a:t>
            </a:r>
          </a:p>
          <a:p>
            <a:pPr algn="just"/>
            <a:endParaRPr lang="pt-BR">
              <a:latin typeface="Franklin Gothic Book"/>
            </a:endParaRPr>
          </a:p>
          <a:p>
            <a:pPr algn="just"/>
            <a:endParaRPr lang="pt-BR">
              <a:latin typeface="Franklin Gothic Boo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196975"/>
            <a:ext cx="7775575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CaixaDeTexto 1"/>
          <p:cNvSpPr txBox="1">
            <a:spLocks noChangeArrowheads="1"/>
          </p:cNvSpPr>
          <p:nvPr/>
        </p:nvSpPr>
        <p:spPr bwMode="auto">
          <a:xfrm>
            <a:off x="179388" y="47625"/>
            <a:ext cx="48196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>
                <a:latin typeface="Franklin Gothic Book"/>
              </a:rPr>
              <a:t>Exemplos de ações de espionagem </a:t>
            </a:r>
          </a:p>
        </p:txBody>
      </p:sp>
      <p:sp>
        <p:nvSpPr>
          <p:cNvPr id="64514" name="CaixaDeTexto 2"/>
          <p:cNvSpPr txBox="1">
            <a:spLocks noChangeArrowheads="1"/>
          </p:cNvSpPr>
          <p:nvPr/>
        </p:nvSpPr>
        <p:spPr bwMode="auto">
          <a:xfrm>
            <a:off x="107950" y="544513"/>
            <a:ext cx="35655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 b="1">
                <a:latin typeface="Franklin Gothic Book"/>
              </a:rPr>
              <a:t>Movimento dos Sem Terra</a:t>
            </a:r>
          </a:p>
        </p:txBody>
      </p:sp>
      <p:sp>
        <p:nvSpPr>
          <p:cNvPr id="64515" name="CaixaDeTexto 3"/>
          <p:cNvSpPr txBox="1">
            <a:spLocks noChangeArrowheads="1"/>
          </p:cNvSpPr>
          <p:nvPr/>
        </p:nvSpPr>
        <p:spPr bwMode="auto">
          <a:xfrm>
            <a:off x="107950" y="1216025"/>
            <a:ext cx="8913813" cy="369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sz="2400">
                <a:latin typeface="Franklin Gothic Book"/>
              </a:rPr>
              <a:t>Uma das maiores preocupações da Vale é o Movimento dos Trabalhadores Sem Terra – MST. </a:t>
            </a:r>
            <a:r>
              <a:rPr lang="pt-BR" sz="2400">
                <a:solidFill>
                  <a:srgbClr val="FF0000"/>
                </a:solidFill>
                <a:latin typeface="Franklin Gothic Book"/>
              </a:rPr>
              <a:t>O movimento é alvo constante de infiltrações, perseguições, grampos telefônicos e sabotagens. Abaixo o e-mail antecipando para a empresa a realização de movimentos sociais</a:t>
            </a:r>
            <a:r>
              <a:rPr lang="pt-BR" sz="2400">
                <a:latin typeface="Franklin Gothic Book"/>
              </a:rPr>
              <a:t>. Este tipo de informação é repassado rapidamente para os órgãos de segurança pública, para atuarem de forma truculenta com os integrantes dos movimentos, na pratica a segurança publica se torna integrante da  “segurança privada” da Vale.</a:t>
            </a:r>
            <a:endParaRPr lang="pt-BR">
              <a:latin typeface="Franklin Gothic Book"/>
            </a:endParaRPr>
          </a:p>
          <a:p>
            <a:pPr algn="just"/>
            <a:endParaRPr lang="pt-BR">
              <a:latin typeface="Franklin Gothic Boo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900113" y="2565400"/>
            <a:ext cx="741680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>
                <a:latin typeface="+mj-lt"/>
                <a:cs typeface="Times New Roman" panose="02020603050405020304" pitchFamily="18" charset="0"/>
              </a:rPr>
              <a:t>Quem Vigia os Vigilantes?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89" name="Object 61"/>
          <p:cNvGraphicFramePr>
            <a:graphicFrameLocks noChangeAspect="1"/>
          </p:cNvGraphicFramePr>
          <p:nvPr/>
        </p:nvGraphicFramePr>
        <p:xfrm>
          <a:off x="395288" y="620713"/>
          <a:ext cx="8020050" cy="5667375"/>
        </p:xfrm>
        <a:graphic>
          <a:graphicData uri="http://schemas.openxmlformats.org/presentationml/2006/ole">
            <p:oleObj spid="_x0000_s22589" name="Acrobat Document" r:id="rId3" imgW="10698120" imgH="7558200" progId="AcroExch.Document.11">
              <p:link updateAutomatic="1"/>
            </p:oleObj>
          </a:graphicData>
        </a:graphic>
      </p:graphicFrame>
      <p:pic>
        <p:nvPicPr>
          <p:cNvPr id="2259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476250"/>
            <a:ext cx="8497887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CaixaDeTexto 1"/>
          <p:cNvSpPr txBox="1">
            <a:spLocks noChangeArrowheads="1"/>
          </p:cNvSpPr>
          <p:nvPr/>
        </p:nvSpPr>
        <p:spPr bwMode="auto">
          <a:xfrm>
            <a:off x="107950" y="47625"/>
            <a:ext cx="903605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>
                <a:latin typeface="Franklin Gothic Book"/>
              </a:rPr>
              <a:t>Exemplos de Ações de Espionagem- Desrespeito a Dignidade Humana em detrimento do interesse Econômico do negocio da Mineradora.</a:t>
            </a:r>
          </a:p>
          <a:p>
            <a:r>
              <a:rPr lang="pt-BR" sz="2400">
                <a:latin typeface="Franklin Gothic Book"/>
              </a:rPr>
              <a:t> </a:t>
            </a:r>
          </a:p>
        </p:txBody>
      </p:sp>
      <p:sp>
        <p:nvSpPr>
          <p:cNvPr id="39938" name="CaixaDeTexto 2"/>
          <p:cNvSpPr txBox="1">
            <a:spLocks noChangeArrowheads="1"/>
          </p:cNvSpPr>
          <p:nvPr/>
        </p:nvSpPr>
        <p:spPr bwMode="auto">
          <a:xfrm>
            <a:off x="107950" y="1192213"/>
            <a:ext cx="25447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>
                <a:solidFill>
                  <a:srgbClr val="FF0000"/>
                </a:solidFill>
                <a:latin typeface="Franklin Gothic Book"/>
              </a:rPr>
              <a:t>Justiça nos Trilhos</a:t>
            </a:r>
          </a:p>
        </p:txBody>
      </p:sp>
      <p:sp>
        <p:nvSpPr>
          <p:cNvPr id="39939" name="CaixaDeTexto 3"/>
          <p:cNvSpPr txBox="1">
            <a:spLocks noChangeArrowheads="1"/>
          </p:cNvSpPr>
          <p:nvPr/>
        </p:nvSpPr>
        <p:spPr bwMode="auto">
          <a:xfrm>
            <a:off x="101600" y="1208088"/>
            <a:ext cx="8913813" cy="344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pt-BR" sz="2100">
              <a:latin typeface="Franklin Gothic Book"/>
            </a:endParaRPr>
          </a:p>
          <a:p>
            <a:pPr algn="just"/>
            <a:r>
              <a:rPr lang="pt-BR" sz="2100">
                <a:latin typeface="Franklin Gothic Book"/>
              </a:rPr>
              <a:t>Outro movimento intensamente monitorado pela Vale é o </a:t>
            </a:r>
            <a:r>
              <a:rPr lang="pt-BR" sz="2100" b="1">
                <a:solidFill>
                  <a:srgbClr val="FF0000"/>
                </a:solidFill>
                <a:latin typeface="Franklin Gothic Book"/>
              </a:rPr>
              <a:t>Justiça nos Trilhos.</a:t>
            </a:r>
            <a:r>
              <a:rPr lang="pt-BR" sz="2100">
                <a:latin typeface="Franklin Gothic Book"/>
              </a:rPr>
              <a:t> A empresa mantém infiltrados, grampos telefônicos e banco de dados com informações pessoais e de familiares dos envolvidos. Abaixo, uma foto mostrando a membros de empresa terceirizada pressionando a mãe de um menor atropelado na comunidade de Roça Grande – MA, para não entrar com processo judicial. Os atropelamentos comprovados são motivos de multas e ressarcimentos aplicados pela ANTT e a Justiça Federal.</a:t>
            </a:r>
          </a:p>
          <a:p>
            <a:pPr algn="just"/>
            <a:endParaRPr lang="pt-BR" sz="2100">
              <a:latin typeface="Franklin Gothic Book"/>
            </a:endParaRPr>
          </a:p>
        </p:txBody>
      </p:sp>
      <p:pic>
        <p:nvPicPr>
          <p:cNvPr id="39940" name="Picture 6" descr="DSC000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075" y="3933825"/>
            <a:ext cx="4521200" cy="276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28" name="Object 68"/>
          <p:cNvGraphicFramePr>
            <a:graphicFrameLocks noChangeAspect="1"/>
          </p:cNvGraphicFramePr>
          <p:nvPr/>
        </p:nvGraphicFramePr>
        <p:xfrm>
          <a:off x="395288" y="620713"/>
          <a:ext cx="8020050" cy="5667375"/>
        </p:xfrm>
        <a:graphic>
          <a:graphicData uri="http://schemas.openxmlformats.org/presentationml/2006/ole">
            <p:oleObj spid="_x0000_s15428" name="Acrobat Document" r:id="rId3" imgW="10698120" imgH="7558200" progId="AcroExch.Document.11">
              <p:link updateAutomatic="1"/>
            </p:oleObj>
          </a:graphicData>
        </a:graphic>
      </p:graphicFrame>
      <p:pic>
        <p:nvPicPr>
          <p:cNvPr id="15429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674688"/>
            <a:ext cx="8208962" cy="606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430" name="CaixaDeTexto 1"/>
          <p:cNvSpPr txBox="1">
            <a:spLocks noChangeArrowheads="1"/>
          </p:cNvSpPr>
          <p:nvPr/>
        </p:nvSpPr>
        <p:spPr bwMode="auto">
          <a:xfrm>
            <a:off x="395288" y="28575"/>
            <a:ext cx="85693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>
                <a:solidFill>
                  <a:srgbClr val="0070C0"/>
                </a:solidFill>
                <a:latin typeface="Franklin Gothic Book"/>
              </a:rPr>
              <a:t>Exemplos de Ações de </a:t>
            </a:r>
            <a:r>
              <a:rPr lang="pt-BR" b="1">
                <a:solidFill>
                  <a:srgbClr val="C00000"/>
                </a:solidFill>
                <a:latin typeface="Franklin Gothic Book"/>
              </a:rPr>
              <a:t>Espionagem-Movimentos Sociais  </a:t>
            </a:r>
            <a:r>
              <a:rPr lang="pt-BR" b="1">
                <a:solidFill>
                  <a:srgbClr val="0070C0"/>
                </a:solidFill>
                <a:latin typeface="Franklin Gothic Book"/>
              </a:rPr>
              <a:t>Desrespeito a Dignidade Humana em detrimento do interesse Econômico do negocio da Mineradora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49" name="Object 65"/>
          <p:cNvGraphicFramePr>
            <a:graphicFrameLocks noChangeAspect="1"/>
          </p:cNvGraphicFramePr>
          <p:nvPr/>
        </p:nvGraphicFramePr>
        <p:xfrm>
          <a:off x="395288" y="620713"/>
          <a:ext cx="8020050" cy="5667375"/>
        </p:xfrm>
        <a:graphic>
          <a:graphicData uri="http://schemas.openxmlformats.org/presentationml/2006/ole">
            <p:oleObj spid="_x0000_s16449" name="Acrobat Document" r:id="rId3" imgW="10698120" imgH="7558200" progId="AcroExch.Document.11">
              <p:link updateAutomatic="1"/>
            </p:oleObj>
          </a:graphicData>
        </a:graphic>
      </p:graphicFrame>
      <p:pic>
        <p:nvPicPr>
          <p:cNvPr id="164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260350"/>
            <a:ext cx="8242300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73" name="Object 65"/>
          <p:cNvGraphicFramePr>
            <a:graphicFrameLocks noChangeAspect="1"/>
          </p:cNvGraphicFramePr>
          <p:nvPr/>
        </p:nvGraphicFramePr>
        <p:xfrm>
          <a:off x="395288" y="620713"/>
          <a:ext cx="8020050" cy="5667375"/>
        </p:xfrm>
        <a:graphic>
          <a:graphicData uri="http://schemas.openxmlformats.org/presentationml/2006/ole">
            <p:oleObj spid="_x0000_s17473" name="Acrobat Document" r:id="rId3" imgW="10698120" imgH="7558200" progId="AcroExch.Document.11">
              <p:link updateAutomatic="1"/>
            </p:oleObj>
          </a:graphicData>
        </a:graphic>
      </p:graphicFrame>
      <p:pic>
        <p:nvPicPr>
          <p:cNvPr id="174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9888" y="434975"/>
            <a:ext cx="8569325" cy="623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CaixaDeTexto 1"/>
          <p:cNvSpPr txBox="1">
            <a:spLocks noChangeArrowheads="1"/>
          </p:cNvSpPr>
          <p:nvPr/>
        </p:nvSpPr>
        <p:spPr bwMode="auto">
          <a:xfrm>
            <a:off x="827088" y="95250"/>
            <a:ext cx="80660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latin typeface="Franklin Gothic Book"/>
              </a:rPr>
              <a:t>REGISTRO AGENTE INFILTRADO DENTRO DA REUNIÃO MOVIMENTOS SOCIAIS</a:t>
            </a:r>
          </a:p>
          <a:p>
            <a:endParaRPr lang="pt-BR">
              <a:latin typeface="Franklin Gothic Book"/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981075"/>
            <a:ext cx="6624638" cy="523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333375"/>
            <a:ext cx="8785225" cy="619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ext Box 4"/>
          <p:cNvSpPr txBox="1">
            <a:spLocks noChangeArrowheads="1"/>
          </p:cNvSpPr>
          <p:nvPr/>
        </p:nvSpPr>
        <p:spPr bwMode="auto">
          <a:xfrm>
            <a:off x="6372225" y="1557338"/>
            <a:ext cx="2514600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400" b="1">
                <a:latin typeface="Franklin Gothic Book"/>
              </a:rPr>
              <a:t>Moises Silva (MAB)</a:t>
            </a:r>
          </a:p>
          <a:p>
            <a:pPr>
              <a:spcBef>
                <a:spcPct val="50000"/>
              </a:spcBef>
            </a:pPr>
            <a:r>
              <a:rPr lang="pt-BR" sz="1400">
                <a:latin typeface="Franklin Gothic Book"/>
              </a:rPr>
              <a:t>MG, explicando o significado da pá na Vale: </a:t>
            </a:r>
          </a:p>
          <a:p>
            <a:pPr>
              <a:spcBef>
                <a:spcPct val="50000"/>
              </a:spcBef>
            </a:pPr>
            <a:r>
              <a:rPr lang="pt-BR" sz="1400">
                <a:latin typeface="Franklin Gothic Book"/>
              </a:rPr>
              <a:t>Pá p/baixo: trabalhadores em operação.</a:t>
            </a:r>
          </a:p>
          <a:p>
            <a:pPr>
              <a:spcBef>
                <a:spcPct val="50000"/>
              </a:spcBef>
            </a:pPr>
            <a:r>
              <a:rPr lang="pt-BR" sz="1400">
                <a:latin typeface="Franklin Gothic Book"/>
              </a:rPr>
              <a:t>Pá p/cima: trabalhadores em greve.</a:t>
            </a:r>
          </a:p>
          <a:p>
            <a:pPr>
              <a:spcBef>
                <a:spcPct val="50000"/>
              </a:spcBef>
            </a:pPr>
            <a:r>
              <a:rPr lang="pt-BR" sz="1400">
                <a:latin typeface="Franklin Gothic Book"/>
              </a:rPr>
              <a:t>Pá na horizontal: trabalhadores em luto por perda de companheiro.</a:t>
            </a:r>
          </a:p>
        </p:txBody>
      </p:sp>
      <p:pic>
        <p:nvPicPr>
          <p:cNvPr id="4915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765175"/>
            <a:ext cx="6172200" cy="512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CaixaDeTexto 1"/>
          <p:cNvSpPr txBox="1">
            <a:spLocks noChangeArrowheads="1"/>
          </p:cNvSpPr>
          <p:nvPr/>
        </p:nvSpPr>
        <p:spPr bwMode="auto">
          <a:xfrm>
            <a:off x="468313" y="333375"/>
            <a:ext cx="76422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Franklin Gothic Book"/>
              </a:rPr>
              <a:t>REGISTRO AGENTE INFILTRADO DENTRO DA REUNIÃO MOVIMENTOS SOCIAIS</a:t>
            </a:r>
          </a:p>
          <a:p>
            <a:endParaRPr lang="pt-BR">
              <a:latin typeface="Franklin Gothic Book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ext Box 3"/>
          <p:cNvSpPr txBox="1">
            <a:spLocks noChangeArrowheads="1"/>
          </p:cNvSpPr>
          <p:nvPr/>
        </p:nvSpPr>
        <p:spPr bwMode="auto">
          <a:xfrm>
            <a:off x="1116013" y="5949950"/>
            <a:ext cx="7086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>
                <a:solidFill>
                  <a:schemeClr val="bg1"/>
                </a:solidFill>
                <a:latin typeface="Franklin Gothic Book"/>
              </a:rPr>
              <a:t>.</a:t>
            </a:r>
          </a:p>
        </p:txBody>
      </p:sp>
      <p:pic>
        <p:nvPicPr>
          <p:cNvPr id="5017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1484313"/>
            <a:ext cx="7085012" cy="448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9" name="CaixaDeTexto 1"/>
          <p:cNvSpPr txBox="1">
            <a:spLocks noChangeArrowheads="1"/>
          </p:cNvSpPr>
          <p:nvPr/>
        </p:nvSpPr>
        <p:spPr bwMode="auto">
          <a:xfrm>
            <a:off x="1116013" y="692150"/>
            <a:ext cx="76438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Franklin Gothic Book"/>
              </a:rPr>
              <a:t>REGISTRO AGENTE INFILTRADO DENTRO DA REUNIÃO MOVIMENTOS SOCIAIS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ext Box 3"/>
          <p:cNvSpPr txBox="1">
            <a:spLocks noChangeArrowheads="1"/>
          </p:cNvSpPr>
          <p:nvPr/>
        </p:nvSpPr>
        <p:spPr bwMode="auto">
          <a:xfrm>
            <a:off x="1116013" y="5949950"/>
            <a:ext cx="7086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>
                <a:solidFill>
                  <a:schemeClr val="bg1"/>
                </a:solidFill>
                <a:latin typeface="Franklin Gothic Book"/>
              </a:rPr>
              <a:t>.</a:t>
            </a:r>
          </a:p>
        </p:txBody>
      </p:sp>
      <p:sp>
        <p:nvSpPr>
          <p:cNvPr id="51202" name="CaixaDeTexto 1"/>
          <p:cNvSpPr txBox="1">
            <a:spLocks noChangeArrowheads="1"/>
          </p:cNvSpPr>
          <p:nvPr/>
        </p:nvSpPr>
        <p:spPr bwMode="auto">
          <a:xfrm>
            <a:off x="1116013" y="692150"/>
            <a:ext cx="76438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Franklin Gothic Book"/>
              </a:rPr>
              <a:t>REGISTRO AGENTE INFILTRADO DENTRO DA REUNIÃO MOVIMENTOS SOCIAIS</a:t>
            </a:r>
          </a:p>
        </p:txBody>
      </p:sp>
      <p:pic>
        <p:nvPicPr>
          <p:cNvPr id="5120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2650" y="1468438"/>
            <a:ext cx="7553325" cy="484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Espaço Reservado para Conteúdo 2"/>
          <p:cNvSpPr>
            <a:spLocks noGrp="1"/>
          </p:cNvSpPr>
          <p:nvPr>
            <p:ph idx="1"/>
          </p:nvPr>
        </p:nvSpPr>
        <p:spPr>
          <a:xfrm>
            <a:off x="257175" y="1154113"/>
            <a:ext cx="8707438" cy="1411287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spcBef>
                <a:spcPts val="600"/>
              </a:spcBef>
              <a:buFont typeface="Wingdings 2" pitchFamily="18" charset="2"/>
              <a:buNone/>
            </a:pPr>
            <a:r>
              <a:rPr lang="pt-BR" sz="2000" i="1" smtClean="0"/>
              <a:t>“...a Diretoria Corporativa de Segurança Empresarial onde o Reclamante laborava é considerada uma </a:t>
            </a:r>
            <a:r>
              <a:rPr lang="pt-BR" sz="2000" i="1" smtClean="0">
                <a:solidFill>
                  <a:srgbClr val="FF0000"/>
                </a:solidFill>
              </a:rPr>
              <a:t>das guardiãs da ética, moralidade e transparência </a:t>
            </a:r>
            <a:r>
              <a:rPr lang="pt-BR" sz="2000" i="1" smtClean="0"/>
              <a:t>da instituição.” 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8A522-F296-4C1F-A146-EF41279580A1}" type="slidenum">
              <a:rPr lang="pt-BR"/>
              <a:pPr>
                <a:defRPr/>
              </a:pPr>
              <a:t>3</a:t>
            </a:fld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042988" y="449263"/>
            <a:ext cx="692785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latin typeface="+mj-lt"/>
              </a:rPr>
              <a:t>A Seleta Casta que Habita o Céu Acima do Bem e do Mal</a:t>
            </a:r>
            <a:endParaRPr lang="pt-BR" sz="2400" b="1" dirty="0">
              <a:latin typeface="+mj-lt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57175" y="2492375"/>
            <a:ext cx="8707438" cy="40941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latin typeface="+mn-lt"/>
              </a:rPr>
              <a:t>Se esse grupo de pessoas é </a:t>
            </a:r>
            <a:r>
              <a:rPr lang="pt-BR" dirty="0">
                <a:latin typeface="+mn-lt"/>
              </a:rPr>
              <a:t>guardião</a:t>
            </a:r>
            <a:r>
              <a:rPr lang="pt-BR" sz="2000" dirty="0">
                <a:latin typeface="+mn-lt"/>
              </a:rPr>
              <a:t> da moral e dos bons costumes, como </a:t>
            </a:r>
            <a:r>
              <a:rPr lang="pt-BR" sz="2000" dirty="0">
                <a:latin typeface="+mn-lt"/>
              </a:rPr>
              <a:t>explicar: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</a:rPr>
              <a:t>Espionagem e infiltração de agentes em Movimentos Sociais.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</a:rPr>
              <a:t>Espionagem de jornalistas, políticos e empregados da Vale.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</a:rPr>
              <a:t> Os processos Judiciais de </a:t>
            </a:r>
            <a:r>
              <a:rPr lang="pt-BR" sz="2000" dirty="0">
                <a:latin typeface="+mn-lt"/>
              </a:rPr>
              <a:t>assédio </a:t>
            </a:r>
            <a:r>
              <a:rPr lang="pt-BR" sz="2000" dirty="0">
                <a:latin typeface="+mn-lt"/>
              </a:rPr>
              <a:t>moral e tortura(</a:t>
            </a:r>
            <a:r>
              <a:rPr lang="pt-BR" sz="2000" dirty="0" err="1">
                <a:latin typeface="+mn-lt"/>
              </a:rPr>
              <a:t>area</a:t>
            </a:r>
            <a:r>
              <a:rPr lang="pt-BR" sz="2000" dirty="0">
                <a:latin typeface="+mn-lt"/>
              </a:rPr>
              <a:t> de segurança);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</a:rPr>
              <a:t>Amantes e filhos escondidos usando a máquina da empresa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</a:rPr>
              <a:t>Manipulação de Metas x Resultados 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</a:rPr>
              <a:t>Fraude “Química” nos contratos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</a:rPr>
              <a:t>Distorção de informações </a:t>
            </a:r>
            <a:r>
              <a:rPr lang="pt-BR" sz="2000" dirty="0">
                <a:latin typeface="+mn-lt"/>
              </a:rPr>
              <a:t>para </a:t>
            </a:r>
            <a:r>
              <a:rPr lang="pt-BR" sz="2000" dirty="0">
                <a:latin typeface="+mn-lt"/>
              </a:rPr>
              <a:t>sociedade esconder </a:t>
            </a:r>
            <a:r>
              <a:rPr lang="pt-BR" sz="2000" dirty="0">
                <a:latin typeface="+mn-lt"/>
              </a:rPr>
              <a:t>as </a:t>
            </a:r>
            <a:r>
              <a:rPr lang="pt-BR" sz="2000" dirty="0">
                <a:latin typeface="+mn-lt"/>
              </a:rPr>
              <a:t>ilegalidades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</a:rPr>
              <a:t>Realização de Grampos telefônicos, invasão de  computadores, quebra de sigilo em geral do cidadão.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0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ext Box 3"/>
          <p:cNvSpPr txBox="1">
            <a:spLocks noChangeArrowheads="1"/>
          </p:cNvSpPr>
          <p:nvPr/>
        </p:nvSpPr>
        <p:spPr bwMode="auto">
          <a:xfrm>
            <a:off x="1116013" y="5949950"/>
            <a:ext cx="7086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>
                <a:solidFill>
                  <a:schemeClr val="bg1"/>
                </a:solidFill>
                <a:latin typeface="Franklin Gothic Book"/>
              </a:rPr>
              <a:t>.</a:t>
            </a:r>
          </a:p>
        </p:txBody>
      </p:sp>
      <p:sp>
        <p:nvSpPr>
          <p:cNvPr id="52226" name="CaixaDeTexto 1"/>
          <p:cNvSpPr txBox="1">
            <a:spLocks noChangeArrowheads="1"/>
          </p:cNvSpPr>
          <p:nvPr/>
        </p:nvSpPr>
        <p:spPr bwMode="auto">
          <a:xfrm>
            <a:off x="1116013" y="692150"/>
            <a:ext cx="76438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Franklin Gothic Book"/>
              </a:rPr>
              <a:t>REGISTRO AGENTE INFILTRADO DENTRO DA REUNIÃO MOVIMENTOS SOCIAIS</a:t>
            </a:r>
          </a:p>
        </p:txBody>
      </p:sp>
      <p:pic>
        <p:nvPicPr>
          <p:cNvPr id="522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1713" y="1773238"/>
            <a:ext cx="7315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ext Box 3"/>
          <p:cNvSpPr txBox="1">
            <a:spLocks noChangeArrowheads="1"/>
          </p:cNvSpPr>
          <p:nvPr/>
        </p:nvSpPr>
        <p:spPr bwMode="auto">
          <a:xfrm>
            <a:off x="1116013" y="5949950"/>
            <a:ext cx="7086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>
                <a:solidFill>
                  <a:schemeClr val="bg1"/>
                </a:solidFill>
                <a:latin typeface="Franklin Gothic Book"/>
              </a:rPr>
              <a:t>.</a:t>
            </a:r>
          </a:p>
        </p:txBody>
      </p:sp>
      <p:sp>
        <p:nvSpPr>
          <p:cNvPr id="53250" name="CaixaDeTexto 1"/>
          <p:cNvSpPr txBox="1">
            <a:spLocks noChangeArrowheads="1"/>
          </p:cNvSpPr>
          <p:nvPr/>
        </p:nvSpPr>
        <p:spPr bwMode="auto">
          <a:xfrm>
            <a:off x="1116013" y="692150"/>
            <a:ext cx="76438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Franklin Gothic Book"/>
              </a:rPr>
              <a:t>REGISTRO AGENTE INFILTRADO DENTRO DA REUNIÃO MOVIMENTOS SOCIAIS</a:t>
            </a:r>
          </a:p>
        </p:txBody>
      </p:sp>
      <p:pic>
        <p:nvPicPr>
          <p:cNvPr id="5325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1412875"/>
            <a:ext cx="65532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3"/>
          <p:cNvSpPr txBox="1">
            <a:spLocks noChangeArrowheads="1"/>
          </p:cNvSpPr>
          <p:nvPr/>
        </p:nvSpPr>
        <p:spPr bwMode="auto">
          <a:xfrm>
            <a:off x="1116013" y="5949950"/>
            <a:ext cx="7086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>
                <a:solidFill>
                  <a:schemeClr val="bg1"/>
                </a:solidFill>
                <a:latin typeface="Franklin Gothic Book"/>
              </a:rPr>
              <a:t>.</a:t>
            </a:r>
          </a:p>
        </p:txBody>
      </p:sp>
      <p:sp>
        <p:nvSpPr>
          <p:cNvPr id="54274" name="CaixaDeTexto 1"/>
          <p:cNvSpPr txBox="1">
            <a:spLocks noChangeArrowheads="1"/>
          </p:cNvSpPr>
          <p:nvPr/>
        </p:nvSpPr>
        <p:spPr bwMode="auto">
          <a:xfrm>
            <a:off x="1116013" y="692150"/>
            <a:ext cx="76438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Franklin Gothic Book"/>
              </a:rPr>
              <a:t>REGISTRO AGENTE INFILTRADO DENTRO DA REUNIÃO MOVIMENTOS SOCIAIS</a:t>
            </a:r>
          </a:p>
        </p:txBody>
      </p:sp>
      <p:pic>
        <p:nvPicPr>
          <p:cNvPr id="5427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557338"/>
            <a:ext cx="7010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ext Box 3"/>
          <p:cNvSpPr txBox="1">
            <a:spLocks noChangeArrowheads="1"/>
          </p:cNvSpPr>
          <p:nvPr/>
        </p:nvSpPr>
        <p:spPr bwMode="auto">
          <a:xfrm>
            <a:off x="1116013" y="5949950"/>
            <a:ext cx="7086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>
                <a:solidFill>
                  <a:schemeClr val="bg1"/>
                </a:solidFill>
                <a:latin typeface="Franklin Gothic Book"/>
              </a:rPr>
              <a:t>.</a:t>
            </a:r>
          </a:p>
        </p:txBody>
      </p:sp>
      <p:sp>
        <p:nvSpPr>
          <p:cNvPr id="55298" name="CaixaDeTexto 1"/>
          <p:cNvSpPr txBox="1">
            <a:spLocks noChangeArrowheads="1"/>
          </p:cNvSpPr>
          <p:nvPr/>
        </p:nvSpPr>
        <p:spPr bwMode="auto">
          <a:xfrm>
            <a:off x="1116013" y="692150"/>
            <a:ext cx="76438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Franklin Gothic Book"/>
              </a:rPr>
              <a:t>REGISTRO AGENTE INFILTRADO DENTRO DA REUNIÃO MOVIMENTOS SOCIAIS</a:t>
            </a:r>
          </a:p>
        </p:txBody>
      </p:sp>
      <p:pic>
        <p:nvPicPr>
          <p:cNvPr id="5529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085850"/>
            <a:ext cx="7561263" cy="565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ext Box 3"/>
          <p:cNvSpPr txBox="1">
            <a:spLocks noChangeArrowheads="1"/>
          </p:cNvSpPr>
          <p:nvPr/>
        </p:nvSpPr>
        <p:spPr bwMode="auto">
          <a:xfrm>
            <a:off x="1116013" y="5949950"/>
            <a:ext cx="7086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>
                <a:solidFill>
                  <a:schemeClr val="bg1"/>
                </a:solidFill>
                <a:latin typeface="Franklin Gothic Book"/>
              </a:rPr>
              <a:t>.</a:t>
            </a:r>
          </a:p>
        </p:txBody>
      </p:sp>
      <p:sp>
        <p:nvSpPr>
          <p:cNvPr id="56322" name="CaixaDeTexto 1"/>
          <p:cNvSpPr txBox="1">
            <a:spLocks noChangeArrowheads="1"/>
          </p:cNvSpPr>
          <p:nvPr/>
        </p:nvSpPr>
        <p:spPr bwMode="auto">
          <a:xfrm>
            <a:off x="244475" y="527050"/>
            <a:ext cx="84613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Franklin Gothic Book"/>
              </a:rPr>
              <a:t>NOTA FISCAL DA VALE DO PAGAMENTO DA EMPRESA TERCEIRIZADA DE ESPIONAGEM </a:t>
            </a:r>
          </a:p>
        </p:txBody>
      </p:sp>
      <p:pic>
        <p:nvPicPr>
          <p:cNvPr id="5632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484313"/>
            <a:ext cx="7231063" cy="537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ext Box 3"/>
          <p:cNvSpPr txBox="1">
            <a:spLocks noChangeArrowheads="1"/>
          </p:cNvSpPr>
          <p:nvPr/>
        </p:nvSpPr>
        <p:spPr bwMode="auto">
          <a:xfrm>
            <a:off x="1116013" y="5949950"/>
            <a:ext cx="7086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>
                <a:solidFill>
                  <a:schemeClr val="bg1"/>
                </a:solidFill>
                <a:latin typeface="Franklin Gothic Book"/>
              </a:rPr>
              <a:t>.</a:t>
            </a:r>
          </a:p>
        </p:txBody>
      </p:sp>
      <p:sp>
        <p:nvSpPr>
          <p:cNvPr id="57346" name="CaixaDeTexto 1"/>
          <p:cNvSpPr txBox="1">
            <a:spLocks noChangeArrowheads="1"/>
          </p:cNvSpPr>
          <p:nvPr/>
        </p:nvSpPr>
        <p:spPr bwMode="auto">
          <a:xfrm>
            <a:off x="400050" y="747713"/>
            <a:ext cx="85185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Franklin Gothic Book"/>
              </a:rPr>
              <a:t>NOTA FISCAL DA VALE DO PAGAMENTO DA EMPRESA TERCEIRIZADA DE ESPIONAGEM </a:t>
            </a:r>
          </a:p>
        </p:txBody>
      </p:sp>
      <p:pic>
        <p:nvPicPr>
          <p:cNvPr id="5734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1268413"/>
            <a:ext cx="6913563" cy="547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ext Box 3"/>
          <p:cNvSpPr txBox="1">
            <a:spLocks noChangeArrowheads="1"/>
          </p:cNvSpPr>
          <p:nvPr/>
        </p:nvSpPr>
        <p:spPr bwMode="auto">
          <a:xfrm>
            <a:off x="1116013" y="5949950"/>
            <a:ext cx="7086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>
                <a:solidFill>
                  <a:schemeClr val="bg1"/>
                </a:solidFill>
                <a:latin typeface="Franklin Gothic Book"/>
              </a:rPr>
              <a:t>.</a:t>
            </a:r>
          </a:p>
        </p:txBody>
      </p:sp>
      <p:sp>
        <p:nvSpPr>
          <p:cNvPr id="58370" name="CaixaDeTexto 1"/>
          <p:cNvSpPr txBox="1">
            <a:spLocks noChangeArrowheads="1"/>
          </p:cNvSpPr>
          <p:nvPr/>
        </p:nvSpPr>
        <p:spPr bwMode="auto">
          <a:xfrm>
            <a:off x="1116013" y="692150"/>
            <a:ext cx="17113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Franklin Gothic Book"/>
              </a:rPr>
              <a:t>DENUNCIA MPF</a:t>
            </a:r>
          </a:p>
        </p:txBody>
      </p:sp>
      <p:pic>
        <p:nvPicPr>
          <p:cNvPr id="5837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1412875"/>
            <a:ext cx="7200900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ext Box 3"/>
          <p:cNvSpPr txBox="1">
            <a:spLocks noChangeArrowheads="1"/>
          </p:cNvSpPr>
          <p:nvPr/>
        </p:nvSpPr>
        <p:spPr bwMode="auto">
          <a:xfrm>
            <a:off x="1116013" y="5949950"/>
            <a:ext cx="7086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>
                <a:solidFill>
                  <a:schemeClr val="bg1"/>
                </a:solidFill>
                <a:latin typeface="Franklin Gothic Book"/>
              </a:rPr>
              <a:t>.</a:t>
            </a:r>
          </a:p>
        </p:txBody>
      </p:sp>
      <p:sp>
        <p:nvSpPr>
          <p:cNvPr id="59394" name="CaixaDeTexto 1"/>
          <p:cNvSpPr txBox="1">
            <a:spLocks noChangeArrowheads="1"/>
          </p:cNvSpPr>
          <p:nvPr/>
        </p:nvSpPr>
        <p:spPr bwMode="auto">
          <a:xfrm>
            <a:off x="1116013" y="692150"/>
            <a:ext cx="42957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Franklin Gothic Book"/>
              </a:rPr>
              <a:t>DENUNCIA MPF – MOVIMENTOS SOCIAIS</a:t>
            </a:r>
          </a:p>
        </p:txBody>
      </p:sp>
      <p:pic>
        <p:nvPicPr>
          <p:cNvPr id="5939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1262063"/>
            <a:ext cx="6553200" cy="519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ext Box 3"/>
          <p:cNvSpPr txBox="1">
            <a:spLocks noChangeArrowheads="1"/>
          </p:cNvSpPr>
          <p:nvPr/>
        </p:nvSpPr>
        <p:spPr bwMode="auto">
          <a:xfrm>
            <a:off x="1116013" y="5949950"/>
            <a:ext cx="7086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>
                <a:solidFill>
                  <a:schemeClr val="bg1"/>
                </a:solidFill>
                <a:latin typeface="Franklin Gothic Book"/>
              </a:rPr>
              <a:t>.</a:t>
            </a:r>
          </a:p>
        </p:txBody>
      </p:sp>
      <p:sp>
        <p:nvSpPr>
          <p:cNvPr id="60418" name="CaixaDeTexto 1"/>
          <p:cNvSpPr txBox="1">
            <a:spLocks noChangeArrowheads="1"/>
          </p:cNvSpPr>
          <p:nvPr/>
        </p:nvSpPr>
        <p:spPr bwMode="auto">
          <a:xfrm>
            <a:off x="1116013" y="692150"/>
            <a:ext cx="37512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Franklin Gothic Book"/>
              </a:rPr>
              <a:t>DENUCIA MPF – PRESIDENTE DILMA</a:t>
            </a:r>
          </a:p>
        </p:txBody>
      </p:sp>
      <p:pic>
        <p:nvPicPr>
          <p:cNvPr id="6041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0" y="1196975"/>
            <a:ext cx="633730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4724400"/>
            <a:ext cx="6337300" cy="159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CaixaDeTexto 1"/>
          <p:cNvSpPr txBox="1">
            <a:spLocks noChangeArrowheads="1"/>
          </p:cNvSpPr>
          <p:nvPr/>
        </p:nvSpPr>
        <p:spPr bwMode="auto">
          <a:xfrm>
            <a:off x="827088" y="95250"/>
            <a:ext cx="74898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>
                <a:solidFill>
                  <a:srgbClr val="0070C0"/>
                </a:solidFill>
                <a:latin typeface="Franklin Gothic Book"/>
              </a:rPr>
              <a:t>Espionagem na  Sessão  da Câmara Municipal de Vila Velha-ES</a:t>
            </a:r>
            <a:endParaRPr lang="pt-BR" b="1">
              <a:solidFill>
                <a:srgbClr val="C00000"/>
              </a:solidFill>
              <a:latin typeface="Franklin Gothic Book"/>
            </a:endParaRPr>
          </a:p>
          <a:p>
            <a:endParaRPr lang="pt-BR">
              <a:latin typeface="Franklin Gothic Book"/>
            </a:endParaRPr>
          </a:p>
        </p:txBody>
      </p:sp>
      <p:pic>
        <p:nvPicPr>
          <p:cNvPr id="61442" name="Picture 2" descr="C:\Users\DR. RICARDO\Desktop\DEMANDAS EM PROCESSAMENTO AGOSTO 2013\André Luis Almeida x VALE\MPT\Foto 2 CMVV 28 10 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052513"/>
            <a:ext cx="7705725" cy="560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CaixaDeTexto 1"/>
          <p:cNvSpPr txBox="1">
            <a:spLocks noChangeArrowheads="1"/>
          </p:cNvSpPr>
          <p:nvPr/>
        </p:nvSpPr>
        <p:spPr bwMode="auto">
          <a:xfrm>
            <a:off x="3203575" y="2708275"/>
            <a:ext cx="273685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4400">
                <a:latin typeface="Franklin Gothic Book"/>
              </a:rPr>
              <a:t>Histórico</a:t>
            </a: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87F4E2-DD86-4107-B31D-21A08DC852B1}" type="slidenum">
              <a:rPr lang="pt-BR"/>
              <a:pPr>
                <a:defRPr/>
              </a:pPr>
              <a:t>4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925513"/>
            <a:ext cx="7775575" cy="587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6" name="CaixaDeTexto 1"/>
          <p:cNvSpPr txBox="1">
            <a:spLocks noChangeArrowheads="1"/>
          </p:cNvSpPr>
          <p:nvPr/>
        </p:nvSpPr>
        <p:spPr bwMode="auto">
          <a:xfrm>
            <a:off x="900113" y="188913"/>
            <a:ext cx="75596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>
                <a:solidFill>
                  <a:srgbClr val="0070C0"/>
                </a:solidFill>
                <a:latin typeface="Franklin Gothic Book"/>
              </a:rPr>
              <a:t>Exemplos de Ações de Espionagem- Desrespeito a Dignidade Humana em detrimento do interesse Econômico do negocio da Mineradora-</a:t>
            </a:r>
            <a:r>
              <a:rPr lang="pt-BR" b="1">
                <a:solidFill>
                  <a:srgbClr val="C00000"/>
                </a:solidFill>
                <a:latin typeface="Franklin Gothic Book"/>
              </a:rPr>
              <a:t>Empregado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881" name="Object 17"/>
          <p:cNvGraphicFramePr>
            <a:graphicFrameLocks noChangeAspect="1"/>
          </p:cNvGraphicFramePr>
          <p:nvPr/>
        </p:nvGraphicFramePr>
        <p:xfrm>
          <a:off x="395288" y="620713"/>
          <a:ext cx="8020050" cy="5667375"/>
        </p:xfrm>
        <a:graphic>
          <a:graphicData uri="http://schemas.openxmlformats.org/presentationml/2006/ole">
            <p:oleObj spid="_x0000_s36881" name="Acrobat Document" r:id="rId3" imgW="10698120" imgH="7558200" progId="AcroExch.Document.11">
              <p:link updateAutomatic="1"/>
            </p:oleObj>
          </a:graphicData>
        </a:graphic>
      </p:graphicFrame>
      <p:pic>
        <p:nvPicPr>
          <p:cNvPr id="3688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836613"/>
            <a:ext cx="8496300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83" name="CaixaDeTexto 1"/>
          <p:cNvSpPr txBox="1">
            <a:spLocks noChangeArrowheads="1"/>
          </p:cNvSpPr>
          <p:nvPr/>
        </p:nvSpPr>
        <p:spPr bwMode="auto">
          <a:xfrm>
            <a:off x="323850" y="190500"/>
            <a:ext cx="8712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>
                <a:solidFill>
                  <a:srgbClr val="0070C0"/>
                </a:solidFill>
                <a:latin typeface="Franklin Gothic Book"/>
              </a:rPr>
              <a:t>Exemplos de Ações de Espionagem- Desrespeito a Dignidade Humana em detrimento do interesse Econômico do negocio da Mineradora- </a:t>
            </a:r>
            <a:r>
              <a:rPr lang="pt-BR" b="1">
                <a:solidFill>
                  <a:srgbClr val="C00000"/>
                </a:solidFill>
                <a:latin typeface="Franklin Gothic Book"/>
              </a:rPr>
              <a:t>BUSCA SPC e SERASA -Empregado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ext Box 3"/>
          <p:cNvSpPr txBox="1">
            <a:spLocks noChangeArrowheads="1"/>
          </p:cNvSpPr>
          <p:nvPr/>
        </p:nvSpPr>
        <p:spPr bwMode="auto">
          <a:xfrm>
            <a:off x="1116013" y="5949950"/>
            <a:ext cx="7086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>
                <a:solidFill>
                  <a:schemeClr val="bg1"/>
                </a:solidFill>
                <a:latin typeface="Franklin Gothic Book"/>
              </a:rPr>
              <a:t>.</a:t>
            </a:r>
          </a:p>
        </p:txBody>
      </p:sp>
      <p:sp>
        <p:nvSpPr>
          <p:cNvPr id="65538" name="CaixaDeTexto 2"/>
          <p:cNvSpPr txBox="1">
            <a:spLocks noChangeArrowheads="1"/>
          </p:cNvSpPr>
          <p:nvPr/>
        </p:nvSpPr>
        <p:spPr bwMode="auto">
          <a:xfrm>
            <a:off x="179388" y="2846388"/>
            <a:ext cx="7739062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000" b="1">
                <a:latin typeface="Franklin Gothic Book"/>
              </a:rPr>
              <a:t>Para o homem honesto as pessoas estão acima dos valores materiais</a:t>
            </a:r>
          </a:p>
          <a:p>
            <a:endParaRPr lang="pt-BR">
              <a:latin typeface="Franklin Gothic Book"/>
            </a:endParaRPr>
          </a:p>
          <a:p>
            <a:endParaRPr lang="pt-BR">
              <a:latin typeface="Franklin Gothic Book"/>
            </a:endParaRPr>
          </a:p>
          <a:p>
            <a:endParaRPr lang="pt-BR">
              <a:latin typeface="Franklin Gothic Book"/>
            </a:endParaRPr>
          </a:p>
          <a:p>
            <a:r>
              <a:rPr lang="pt-BR">
                <a:latin typeface="Franklin Gothic Book"/>
              </a:rPr>
              <a:t>                                                                                                </a:t>
            </a:r>
            <a:r>
              <a:rPr lang="pt-BR" b="1">
                <a:latin typeface="Franklin Gothic Book"/>
              </a:rPr>
              <a:t>Autor. Desconhecido</a:t>
            </a:r>
          </a:p>
        </p:txBody>
      </p:sp>
      <p:sp>
        <p:nvSpPr>
          <p:cNvPr id="65539" name="CaixaDeTexto 3"/>
          <p:cNvSpPr txBox="1">
            <a:spLocks noChangeArrowheads="1"/>
          </p:cNvSpPr>
          <p:nvPr/>
        </p:nvSpPr>
        <p:spPr bwMode="auto">
          <a:xfrm>
            <a:off x="3948113" y="692150"/>
            <a:ext cx="1422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>
                <a:latin typeface="Franklin Gothic Book"/>
              </a:rPr>
              <a:t>MENSAGEM</a:t>
            </a:r>
            <a:r>
              <a:rPr lang="pt-BR">
                <a:latin typeface="Franklin Gothic Book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14300" y="333375"/>
            <a:ext cx="9029700" cy="59388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latin typeface="+mn-lt"/>
              </a:rPr>
              <a:t>Década de 80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</a:rPr>
              <a:t>Ex-integrantes das forças armadas são contratados pela Vale para compor a segurança patrimonial, levando técnicas de investigação e levantamentos de informações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</a:rPr>
              <a:t>No comando estão um cadete expulso da Academia da Força Aérea e um sargento que pediu licenciamento do Exército para fugir da prisão disciplinar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</a:rPr>
              <a:t>Realizado o primeiro contrato com uma empresa de vigilância que permaneceria quase 30 anos dominando Carajás, fornecendo espiões e o quadro próprio para a Segurança da Vale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pt-BR" sz="2000" dirty="0"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000" dirty="0"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latin typeface="+mn-lt"/>
              </a:rPr>
              <a:t>Década de </a:t>
            </a:r>
            <a:r>
              <a:rPr lang="pt-BR" sz="2000" b="1" dirty="0">
                <a:latin typeface="+mn-lt"/>
              </a:rPr>
              <a:t>90</a:t>
            </a:r>
            <a:endParaRPr lang="pt-BR" sz="2000" b="1" dirty="0">
              <a:latin typeface="+mn-lt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</a:rPr>
              <a:t>Outros membros do círculo pessoal são incorporados ao quadro da Vale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</a:rPr>
              <a:t>Ações de relacionamento com órgãos de segurança pública passam a integrar o </a:t>
            </a:r>
            <a:r>
              <a:rPr lang="pt-BR" sz="2000" i="1" dirty="0">
                <a:latin typeface="+mn-lt"/>
              </a:rPr>
              <a:t>modus operandi </a:t>
            </a:r>
            <a:r>
              <a:rPr lang="pt-BR" sz="2000" dirty="0">
                <a:latin typeface="+mn-lt"/>
              </a:rPr>
              <a:t>da Segurança da Vale. Chegou-se ao ponto de comprar armas para doação à polícia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</a:rPr>
              <a:t>Criada a </a:t>
            </a:r>
            <a:r>
              <a:rPr lang="pt-BR" sz="2000" dirty="0">
                <a:latin typeface="+mn-lt"/>
              </a:rPr>
              <a:t>Coordenação de Serviços Especiais Corporativa que passa a responder diretamente </a:t>
            </a:r>
            <a:r>
              <a:rPr lang="pt-BR" sz="2000" dirty="0">
                <a:latin typeface="+mn-lt"/>
              </a:rPr>
              <a:t>ao </a:t>
            </a:r>
            <a:r>
              <a:rPr lang="pt-BR" sz="2000" dirty="0">
                <a:latin typeface="+mn-lt"/>
              </a:rPr>
              <a:t>Auditor </a:t>
            </a:r>
            <a:r>
              <a:rPr lang="pt-BR" sz="2000" dirty="0">
                <a:latin typeface="+mn-lt"/>
              </a:rPr>
              <a:t>Geral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pt-BR" sz="2000" dirty="0">
              <a:latin typeface="+mn-lt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D94E77-6DB4-4EB0-BD1F-F112F92A2774}" type="slidenum">
              <a:rPr lang="pt-BR"/>
              <a:pPr>
                <a:defRPr/>
              </a:pPr>
              <a:t>5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3850" y="-20638"/>
            <a:ext cx="8515350" cy="68627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latin typeface="+mn-lt"/>
              </a:rPr>
              <a:t>Década de 2000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</a:rPr>
              <a:t>Assinado o primeiro contrato específico para a execução dos serviços de </a:t>
            </a:r>
            <a:r>
              <a:rPr lang="pt-BR" sz="2000" dirty="0">
                <a:latin typeface="+mn-lt"/>
              </a:rPr>
              <a:t>espionagem e obtenção de informações sigilosas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</a:rPr>
              <a:t>A apuração de fraudes começa a ganhar vulto e são realizadas as primeiras obtenções de dados sigilosos, ainda a pedido da Auditoria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dirty="0" err="1">
                <a:latin typeface="+mn-lt"/>
              </a:rPr>
              <a:t>Ex-infiltrado</a:t>
            </a:r>
            <a:r>
              <a:rPr lang="pt-BR" sz="2000" dirty="0">
                <a:latin typeface="+mn-lt"/>
              </a:rPr>
              <a:t> é contratado como funcionário Vale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latin typeface="+mn-lt"/>
              </a:rPr>
              <a:t>A </a:t>
            </a:r>
            <a:r>
              <a:rPr lang="pt-BR" sz="2000" b="1" dirty="0">
                <a:latin typeface="+mn-lt"/>
              </a:rPr>
              <a:t>Era Agnelli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</a:rPr>
              <a:t>Uma gerência é criada no Rio de Janeiro, com pessoas recém incorporadas ao quadro da Vale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</a:rPr>
              <a:t>Em 2004, começam as ações para centralização da Segurança Empresarial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</a:rPr>
              <a:t>Começam a aparecer situações “complicadas” existentes nas áreas operacionais</a:t>
            </a:r>
            <a:endParaRPr lang="pt-BR" sz="2000" dirty="0">
              <a:latin typeface="+mn-lt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</a:rPr>
              <a:t>Com a revelação de um caso de espionagem interna (Diretor Executivo), a Segurança ganha a confiança do Presidente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</a:rPr>
              <a:t>Em 2007 a Segurança ganha o status de Departamento e são implantados métodos de administração modernos, como metas e gestão centralizada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</a:rPr>
              <a:t>As situações “complicadas”, antes espalhadas por diversos contratos, são centralizadas e reduzidas para evitar danos à imagem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</a:rPr>
              <a:t>Para alcançar as metas individuais, é criada uma “indústria da justa causa” sob o nome de prevenção de perdas</a:t>
            </a:r>
            <a:endParaRPr lang="pt-BR" sz="2000" dirty="0">
              <a:latin typeface="+mn-lt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4E9EEA-9E2B-440A-9457-7C3F31A72E6A}" type="slidenum">
              <a:rPr lang="pt-BR"/>
              <a:pPr>
                <a:defRPr/>
              </a:pPr>
              <a:t>6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33338" y="188913"/>
            <a:ext cx="8928100" cy="71707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latin typeface="+mn-lt"/>
              </a:rPr>
              <a:t>A Era Murilo Ferreira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</a:rPr>
              <a:t>Com a </a:t>
            </a:r>
            <a:r>
              <a:rPr lang="pt-BR" sz="2000" dirty="0">
                <a:latin typeface="+mn-lt"/>
              </a:rPr>
              <a:t>saída de Roger Agnelli, </a:t>
            </a:r>
            <a:r>
              <a:rPr lang="pt-BR" sz="2000" dirty="0">
                <a:latin typeface="+mn-lt"/>
              </a:rPr>
              <a:t>brigas internas prevalecem e o diretor de Segurança é afastado oficialmente em 01 </a:t>
            </a:r>
            <a:r>
              <a:rPr lang="pt-BR" sz="2000" dirty="0" err="1">
                <a:latin typeface="+mn-lt"/>
              </a:rPr>
              <a:t>Jun</a:t>
            </a:r>
            <a:r>
              <a:rPr lang="pt-BR" sz="2000" dirty="0">
                <a:latin typeface="+mn-lt"/>
              </a:rPr>
              <a:t> 2011 pelo Conselho de Administração, sob pressão do Auditor Geral, um desafeto pessoal do diretor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</a:rPr>
              <a:t>Com essa manobra, somente os dois principais líderes da Segurança são afastados e os </a:t>
            </a:r>
            <a:r>
              <a:rPr lang="pt-BR" sz="2000" dirty="0" err="1">
                <a:latin typeface="+mn-lt"/>
              </a:rPr>
              <a:t>ex-companheiros</a:t>
            </a:r>
            <a:r>
              <a:rPr lang="pt-BR" sz="2000" dirty="0">
                <a:latin typeface="+mn-lt"/>
              </a:rPr>
              <a:t> de Auditoria são alçados ao 20º andar do Centro Corporativo, em uma sala acima do Presidente Murilo Ferreira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</a:rPr>
              <a:t>Com a falta de capacitação em gestão, liderança frouxa e habituado a usar meios ilícitos sem ser responsabilizado, o comando da Segurança deixa passar a primeira infiltração no movimento Justiça nos Trilhos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</a:rPr>
              <a:t>Para sustentar a sua falta de experiência corporativa, o </a:t>
            </a:r>
            <a:r>
              <a:rPr lang="pt-BR" sz="2000" dirty="0" err="1">
                <a:latin typeface="+mn-lt"/>
              </a:rPr>
              <a:t>ex-auditor</a:t>
            </a:r>
            <a:r>
              <a:rPr lang="pt-BR" sz="2000" dirty="0">
                <a:latin typeface="+mn-lt"/>
              </a:rPr>
              <a:t> geral da Vale é contratado a peso de ouro (com direito a praia exclusiva do Exército)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</a:rPr>
              <a:t>Foi levantado histórico financeiro do diretor executivo Tito Martins, desafeto de um dos gerentes gerais da Segurança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</a:rPr>
              <a:t>Duas ações de propina de funcionários públicos são executadas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</a:rPr>
              <a:t>Realizado o grampo telefônico externo de um funcionário afastado do INSS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</a:rPr>
              <a:t>Gerentes e supervisores da Segurança ligados ao antigo diretor começam a ser desligados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latin typeface="+mn-lt"/>
              </a:rPr>
              <a:t>Fraudes na Previdência são investigadas e não são repassadas ao INSS </a:t>
            </a:r>
            <a:endParaRPr lang="pt-BR" sz="2000" dirty="0">
              <a:latin typeface="+mn-lt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pt-BR" sz="2000" dirty="0">
              <a:latin typeface="+mn-lt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36D6D8-8201-4D08-8898-5473255191E7}" type="slidenum">
              <a:rPr lang="pt-BR"/>
              <a:pPr>
                <a:defRPr/>
              </a:pPr>
              <a:t>7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2564903"/>
            <a:ext cx="6858000" cy="945059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t-BR" b="1" dirty="0" smtClean="0"/>
              <a:t>Modus Operandi</a:t>
            </a:r>
            <a:endParaRPr lang="pt-BR" b="1" dirty="0"/>
          </a:p>
        </p:txBody>
      </p:sp>
      <p:sp>
        <p:nvSpPr>
          <p:cNvPr id="23554" name="CaixaDeTexto 3"/>
          <p:cNvSpPr txBox="1">
            <a:spLocks noChangeArrowheads="1"/>
          </p:cNvSpPr>
          <p:nvPr/>
        </p:nvSpPr>
        <p:spPr bwMode="auto">
          <a:xfrm>
            <a:off x="3405188" y="3789363"/>
            <a:ext cx="23812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>
                <a:latin typeface="Franklin Gothic Book"/>
              </a:rPr>
              <a:t>Ilegal, imoral ou ilegal?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9388" y="307975"/>
            <a:ext cx="8799512" cy="5124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latin typeface="+mn-lt"/>
              </a:rPr>
              <a:t>Contra os próprios empregados e terceirizados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200" dirty="0">
              <a:latin typeface="+mn-lt"/>
            </a:endParaRPr>
          </a:p>
          <a:p>
            <a:pPr marL="342900" indent="-342900" algn="just" fontAlgn="auto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b="1" dirty="0">
                <a:latin typeface="+mn-lt"/>
              </a:rPr>
              <a:t>Escutas telefônicas</a:t>
            </a:r>
            <a:r>
              <a:rPr lang="pt-BR" sz="2000" dirty="0">
                <a:latin typeface="+mn-lt"/>
              </a:rPr>
              <a:t>: Muito utilizada contra funcionários próprios para revelar delatores, vazamento de informações e, principalmente, amparar as investigações de fraude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b="1" dirty="0">
                <a:latin typeface="+mn-lt"/>
              </a:rPr>
              <a:t>Invasão </a:t>
            </a:r>
            <a:r>
              <a:rPr lang="pt-BR" sz="2000" b="1" dirty="0">
                <a:latin typeface="+mn-lt"/>
              </a:rPr>
              <a:t>de computadores</a:t>
            </a:r>
            <a:r>
              <a:rPr lang="pt-BR" sz="2000" dirty="0">
                <a:latin typeface="+mn-lt"/>
              </a:rPr>
              <a:t>: </a:t>
            </a:r>
            <a:r>
              <a:rPr lang="pt-BR" sz="2000" dirty="0">
                <a:latin typeface="+mn-lt"/>
              </a:rPr>
              <a:t>Sem o empregado perceber, seus arquivos, incluindo os pessoais são devassados</a:t>
            </a:r>
            <a:endParaRPr lang="pt-BR" sz="2400" dirty="0">
              <a:latin typeface="+mn-lt"/>
            </a:endParaRPr>
          </a:p>
          <a:p>
            <a:pPr marL="342900" indent="-342900" algn="just" fontAlgn="auto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b="1" dirty="0">
                <a:latin typeface="+mn-lt"/>
              </a:rPr>
              <a:t>Câmeras Ocultas</a:t>
            </a:r>
            <a:r>
              <a:rPr lang="pt-BR" sz="2000" b="1" dirty="0">
                <a:latin typeface="+mn-lt"/>
              </a:rPr>
              <a:t>: </a:t>
            </a:r>
            <a:r>
              <a:rPr lang="pt-BR" sz="2000" dirty="0">
                <a:latin typeface="+mn-lt"/>
              </a:rPr>
              <a:t>São implantadas </a:t>
            </a:r>
            <a:r>
              <a:rPr lang="pt-BR" sz="2000" dirty="0">
                <a:latin typeface="+mn-lt"/>
              </a:rPr>
              <a:t>para acompanhar as ações dos empregados ou para proteger o IOGURTE de diretores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b="1" dirty="0">
                <a:latin typeface="+mn-lt"/>
              </a:rPr>
              <a:t>Antecedentes Criminais</a:t>
            </a:r>
            <a:r>
              <a:rPr lang="pt-BR" sz="2000" dirty="0">
                <a:latin typeface="+mn-lt"/>
              </a:rPr>
              <a:t>: Acessando indevidamente o </a:t>
            </a:r>
            <a:r>
              <a:rPr lang="pt-BR" sz="2000" dirty="0" err="1">
                <a:latin typeface="+mn-lt"/>
              </a:rPr>
              <a:t>Infoseg</a:t>
            </a:r>
            <a:r>
              <a:rPr lang="pt-BR" sz="2000" dirty="0">
                <a:latin typeface="+mn-lt"/>
              </a:rPr>
              <a:t>, centenas de trabalhadores terceirizados são impedidos de trabalhar para a Vale, chegando a 11% do total de “peões” em Minas Gerais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t-BR" sz="2000" b="1" dirty="0">
                <a:latin typeface="+mn-lt"/>
              </a:rPr>
              <a:t>Dados Sigilosos</a:t>
            </a:r>
            <a:r>
              <a:rPr lang="pt-BR" sz="2000" dirty="0">
                <a:latin typeface="+mn-lt"/>
              </a:rPr>
              <a:t>: Extratos bancários e declarações do IR são usadas para apoiar as investigações de fraude</a:t>
            </a:r>
            <a:endParaRPr lang="pt-BR" sz="2000" dirty="0">
              <a:latin typeface="+mn-lt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794AD9-410F-4FBB-9662-0822376FCBF8}" type="slidenum">
              <a:rPr lang="pt-BR"/>
              <a:pPr>
                <a:defRPr/>
              </a:pPr>
              <a:t>9</a:t>
            </a:fld>
            <a:endParaRPr lang="pt-BR" dirty="0"/>
          </a:p>
        </p:txBody>
      </p:sp>
      <p:pic>
        <p:nvPicPr>
          <p:cNvPr id="24579" name="Imagem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7900" y="5213350"/>
            <a:ext cx="2879725" cy="162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iagem">
  <a:themeElements>
    <a:clrScheme name="Viagem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Viagem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iagem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Viagem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938</TotalTime>
  <Words>1496</Words>
  <Application>Microsoft Office PowerPoint</Application>
  <PresentationFormat>Apresentação na tela (4:3)</PresentationFormat>
  <Paragraphs>134</Paragraphs>
  <Slides>42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8</vt:i4>
      </vt:variant>
      <vt:variant>
        <vt:lpstr>Modelo de design</vt:lpstr>
      </vt:variant>
      <vt:variant>
        <vt:i4>9</vt:i4>
      </vt:variant>
      <vt:variant>
        <vt:lpstr>Vínculos</vt:lpstr>
      </vt:variant>
      <vt:variant>
        <vt:i4>7</vt:i4>
      </vt:variant>
      <vt:variant>
        <vt:lpstr>Títulos de slides</vt:lpstr>
      </vt:variant>
      <vt:variant>
        <vt:i4>42</vt:i4>
      </vt:variant>
    </vt:vector>
  </HeadingPairs>
  <TitlesOfParts>
    <vt:vector size="66" baseType="lpstr">
      <vt:lpstr>Franklin Gothic Book</vt:lpstr>
      <vt:lpstr>Arial</vt:lpstr>
      <vt:lpstr>Franklin Gothic Medium</vt:lpstr>
      <vt:lpstr>Wingdings 2</vt:lpstr>
      <vt:lpstr>Calibri</vt:lpstr>
      <vt:lpstr>Times New Roman</vt:lpstr>
      <vt:lpstr>Wingdings</vt:lpstr>
      <vt:lpstr>Symbol</vt:lpstr>
      <vt:lpstr>Viagem</vt:lpstr>
      <vt:lpstr>Viagem</vt:lpstr>
      <vt:lpstr>Viagem</vt:lpstr>
      <vt:lpstr>Viagem</vt:lpstr>
      <vt:lpstr>Viagem</vt:lpstr>
      <vt:lpstr>Viagem</vt:lpstr>
      <vt:lpstr>Viagem</vt:lpstr>
      <vt:lpstr>Viagem</vt:lpstr>
      <vt:lpstr>Viagem</vt:lpstr>
      <vt:lpstr>???</vt:lpstr>
      <vt:lpstr>???</vt:lpstr>
      <vt:lpstr>???</vt:lpstr>
      <vt:lpstr>???</vt:lpstr>
      <vt:lpstr>???</vt:lpstr>
      <vt:lpstr>???</vt:lpstr>
      <vt:lpstr>???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Fabioe Mariana</dc:creator>
  <cp:lastModifiedBy>colive</cp:lastModifiedBy>
  <cp:revision>114</cp:revision>
  <cp:lastPrinted>2013-10-23T12:34:50Z</cp:lastPrinted>
  <dcterms:created xsi:type="dcterms:W3CDTF">2013-10-20T21:47:44Z</dcterms:created>
  <dcterms:modified xsi:type="dcterms:W3CDTF">2013-10-24T09:48:34Z</dcterms:modified>
</cp:coreProperties>
</file>