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262" r:id="rId13"/>
    <p:sldId id="283" r:id="rId14"/>
    <p:sldId id="263" r:id="rId15"/>
    <p:sldId id="267" r:id="rId16"/>
    <p:sldId id="280" r:id="rId17"/>
    <p:sldId id="286" r:id="rId18"/>
    <p:sldId id="282" r:id="rId19"/>
    <p:sldId id="264" r:id="rId20"/>
    <p:sldId id="284" r:id="rId21"/>
    <p:sldId id="265" r:id="rId22"/>
    <p:sldId id="276" r:id="rId23"/>
    <p:sldId id="278" r:id="rId24"/>
    <p:sldId id="279" r:id="rId25"/>
    <p:sldId id="289" r:id="rId26"/>
    <p:sldId id="269" r:id="rId27"/>
    <p:sldId id="291" r:id="rId28"/>
    <p:sldId id="290" r:id="rId29"/>
    <p:sldId id="294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71" r:id="rId40"/>
    <p:sldId id="281" r:id="rId41"/>
    <p:sldId id="303" r:id="rId42"/>
    <p:sldId id="302" r:id="rId43"/>
  </p:sldIdLst>
  <p:sldSz cx="9144000" cy="6858000" type="screen4x3"/>
  <p:notesSz cx="6858000" cy="99472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7A930E-B6C0-4C53-A6B2-74A2821200A8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E5B73C-E463-4242-95F1-60382D4FC8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143C4A-CFF7-46BE-B17D-5B29CCBF5363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4D3D7A-11D7-4181-A821-858D6B902C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EDC1D7-F1BB-4E24-A939-8C84075B260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45C6-0B59-443B-B41F-CE66814EA04C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B8DC-D80F-4BF0-9EA4-29BBA3A2C1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B7EF-656C-4796-8EA9-4176B05E3CD7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5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5F63-3E99-4912-82B5-A0AD46AF3E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325B-7DF6-4142-9A18-7EF6E78B9BDE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5341-1FFA-43C8-9262-3A82295698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2DA6-9DE5-4BFE-8C38-42234071CBA5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3D21-2563-4AF6-8013-9ABBF62705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8B14-CB35-4FBA-8C2A-22C05FA432AA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7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0D73-7713-42E8-9C33-63A39732F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7FD6-C8B9-4A9E-8C90-C0563D882577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6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077B-4D7A-4D16-B7EA-2C6D7FA377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F8B0-987D-49C0-A8A6-CEBC8A433861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BA503-68E5-4A58-B4EA-4753DA12A0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1BCD-5686-40D0-9ABC-71C9D0DB6A55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4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C4B7-5B8D-4370-97FD-E585AD35C2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6239-DA1A-44AB-8BCD-871BE44D7D7D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3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0EB1-89FA-4D06-869E-BC69A6BAE1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7EB8-E87E-46FC-9CD7-4323D7E54D39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7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ED3C-F3BE-4A28-A093-9411774DDB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3169-AF29-4B09-8F54-AB26C7291D7C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6A01-128A-4E02-B691-3DFA20CC99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28F7E9-DBBA-414A-B809-660DAA0A9BA1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8DF237-85D4-4CB4-9DFE-5E8CF3CA7E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F:\D&#233;cio%20S&#225;%20-%20Whois208.113.133.106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088" y="1196975"/>
            <a:ext cx="74168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1" dirty="0">
                <a:latin typeface="+mj-lt"/>
                <a:cs typeface="Times New Roman" panose="02020603050405020304" pitchFamily="18" charset="0"/>
              </a:rPr>
              <a:t>Espionagem e infiltração da empresa Vale S.A. ameaçando movimentos sociais, defensores de direitos humanos, jornalistas, sindicatos e ONGs</a:t>
            </a:r>
          </a:p>
        </p:txBody>
      </p:sp>
      <p:sp>
        <p:nvSpPr>
          <p:cNvPr id="41986" name="CaixaDeTexto 4"/>
          <p:cNvSpPr txBox="1">
            <a:spLocks noChangeArrowheads="1"/>
          </p:cNvSpPr>
          <p:nvPr/>
        </p:nvSpPr>
        <p:spPr bwMode="auto">
          <a:xfrm>
            <a:off x="5940425" y="5778500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Franklin Gothic Book"/>
              </a:rPr>
              <a:t>André Almeida </a:t>
            </a:r>
          </a:p>
          <a:p>
            <a:r>
              <a:rPr lang="pt-BR" b="1">
                <a:latin typeface="Franklin Gothic Book"/>
              </a:rPr>
              <a:t>Dr. Ricardo José R. Ribeiro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ixaDeTexto 1"/>
          <p:cNvSpPr txBox="1">
            <a:spLocks noChangeArrowheads="1"/>
          </p:cNvSpPr>
          <p:nvPr/>
        </p:nvSpPr>
        <p:spPr bwMode="auto">
          <a:xfrm>
            <a:off x="107950" y="47625"/>
            <a:ext cx="207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Franklin Gothic Book"/>
              </a:rPr>
              <a:t>Contra os MPSI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DBEB0-177A-4F0D-AE4C-E6306C454EEA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25603" name="Retângulo 5"/>
          <p:cNvSpPr>
            <a:spLocks noChangeArrowheads="1"/>
          </p:cNvSpPr>
          <p:nvPr/>
        </p:nvSpPr>
        <p:spPr bwMode="auto">
          <a:xfrm>
            <a:off x="107950" y="692150"/>
            <a:ext cx="8721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b="1">
                <a:latin typeface="Franklin Gothic Book"/>
              </a:rPr>
              <a:t>Infiltrações</a:t>
            </a:r>
            <a:r>
              <a:rPr lang="pt-BR">
                <a:latin typeface="Franklin Gothic Book"/>
              </a:rPr>
              <a:t>: Faz parte do trabalho a obtenção de informações confidenciais de lideranças, reuniões e ações. Deveriam ser usadas para antecipar possíveis prejuízos ao processo produtivo, mas acabavam por aumentar o status interno da Segurança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b="1">
                <a:latin typeface="Franklin Gothic Book"/>
              </a:rPr>
              <a:t>Dossiês</a:t>
            </a:r>
            <a:r>
              <a:rPr lang="pt-BR">
                <a:latin typeface="Franklin Gothic Book"/>
              </a:rPr>
              <a:t>: Outros dados são obtidos publicamente ou através de dados sigilosos, incluindo IP de computadores (Vejam o caso do </a:t>
            </a:r>
            <a:r>
              <a:rPr lang="pt-BR">
                <a:latin typeface="Franklin Gothic Book"/>
                <a:hlinkClick r:id="rId2" action="ppaction://hlinkfile"/>
              </a:rPr>
              <a:t>Décio Sá</a:t>
            </a:r>
            <a:r>
              <a:rPr lang="pt-BR">
                <a:latin typeface="Franklin Gothic Book"/>
              </a:rPr>
              <a:t>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b="1">
                <a:latin typeface="Franklin Gothic Book"/>
              </a:rPr>
              <a:t>Alteração de indicadores</a:t>
            </a:r>
            <a:r>
              <a:rPr lang="pt-BR">
                <a:latin typeface="Franklin Gothic Book"/>
              </a:rPr>
              <a:t>: Para não ser multada pela ANTT, muitos atropelamentos são “transformados” em suicídio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b="1">
                <a:latin typeface="Franklin Gothic Book"/>
              </a:rPr>
              <a:t>Utilização de Órgãos Públicos</a:t>
            </a:r>
            <a:r>
              <a:rPr lang="pt-BR">
                <a:latin typeface="Franklin Gothic Book"/>
              </a:rPr>
              <a:t>: Aproveitando o bom relacionamento e os patrocínios, as polícias e Disque Denúncias dão total apoio à Segurança. Inclusive medalhas...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175125"/>
            <a:ext cx="31099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1ECCB-6584-4FA6-A326-EFE3693933C4}" type="slidenum">
              <a:rPr lang="pt-BR"/>
              <a:pPr>
                <a:defRPr/>
              </a:pPr>
              <a:t>11</a:t>
            </a:fld>
            <a:endParaRPr lang="pt-BR"/>
          </a:p>
        </p:txBody>
      </p:sp>
      <p:pic>
        <p:nvPicPr>
          <p:cNvPr id="26626" name="Picture 6" descr="DSC0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4464050"/>
            <a:ext cx="3184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14863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025" y="260350"/>
            <a:ext cx="27590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m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93688"/>
            <a:ext cx="30099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8888" y="3783013"/>
          <a:ext cx="6753225" cy="487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485"/>
                <a:gridCol w="840740"/>
              </a:tblGrid>
              <a:tr h="22352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lang="pt-BR" sz="1600" dirty="0">
                          <a:effectLst/>
                        </a:rPr>
                        <a:t>Fornecimento da Ficha prontuário de Raimundo da Cruz Neto (Raimundinho do PT) – R$ 43,00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R$ 43,00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00113" y="2797175"/>
            <a:ext cx="63357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lvl="4" algn="just" eaLnBrk="0" hangingPunct="0">
              <a:buFont typeface="Symbol" pitchFamily="18" charset="2"/>
              <a:buChar char=""/>
              <a:tabLst>
                <a:tab pos="663575" algn="l"/>
              </a:tabLst>
            </a:pPr>
            <a:r>
              <a:rPr lang="pt-BR" sz="1600">
                <a:latin typeface="Franklin Gothic Book"/>
                <a:ea typeface="Calibri" pitchFamily="34" charset="0"/>
                <a:cs typeface="Times New Roman" pitchFamily="18" charset="0"/>
              </a:rPr>
              <a:t>Rel 083/2010, de 20 Dez – R$  525,27 </a:t>
            </a:r>
          </a:p>
          <a:p>
            <a:pPr lvl="4" algn="just" eaLnBrk="0" hangingPunct="0">
              <a:buFont typeface="Symbol" pitchFamily="18" charset="2"/>
              <a:buChar char=""/>
              <a:tabLst>
                <a:tab pos="663575" algn="l"/>
              </a:tabLst>
            </a:pPr>
            <a:r>
              <a:rPr lang="pt-BR" sz="1600">
                <a:latin typeface="Franklin Gothic Book"/>
                <a:ea typeface="Calibri" pitchFamily="34" charset="0"/>
                <a:cs typeface="Times New Roman" pitchFamily="18" charset="0"/>
              </a:rPr>
              <a:t>01 (um) LDB de  </a:t>
            </a:r>
            <a:r>
              <a:rPr lang="pt-BR" sz="1600">
                <a:latin typeface="Franklin Gothic Book"/>
                <a:ea typeface="Calibri" pitchFamily="34" charset="0"/>
                <a:cs typeface="Arial" charset="0"/>
              </a:rPr>
              <a:t>Jorge Luiz Campos</a:t>
            </a:r>
            <a:r>
              <a:rPr lang="pt-BR" sz="1600">
                <a:latin typeface="Franklin Gothic Book"/>
                <a:ea typeface="Calibri" pitchFamily="34" charset="0"/>
                <a:cs typeface="Times New Roman" pitchFamily="18" charset="0"/>
              </a:rPr>
              <a:t> – R$ 285,27</a:t>
            </a:r>
            <a:endParaRPr lang="pt-BR" sz="1600">
              <a:latin typeface="Franklin Gothic Book"/>
            </a:endParaRPr>
          </a:p>
          <a:p>
            <a:pPr lvl="4" algn="just" eaLnBrk="0" hangingPunct="0">
              <a:buFont typeface="Symbol" pitchFamily="18" charset="2"/>
              <a:buChar char=""/>
              <a:tabLst>
                <a:tab pos="663575" algn="l"/>
              </a:tabLst>
            </a:pPr>
            <a:r>
              <a:rPr lang="pt-BR" sz="1600">
                <a:latin typeface="Franklin Gothic Book"/>
              </a:rPr>
              <a:t>Análise – R$ 240,00</a:t>
            </a:r>
            <a:endParaRPr lang="pt-BR" sz="400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ixaDeTexto 1"/>
          <p:cNvSpPr txBox="1">
            <a:spLocks noChangeArrowheads="1"/>
          </p:cNvSpPr>
          <p:nvPr/>
        </p:nvSpPr>
        <p:spPr bwMode="auto">
          <a:xfrm>
            <a:off x="107950" y="47625"/>
            <a:ext cx="7859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rgbClr val="0070C0"/>
                </a:solidFill>
                <a:latin typeface="Franklin Gothic Book"/>
              </a:rPr>
              <a:t>Exemplos de ações de espionagem em movimentos sociais</a:t>
            </a:r>
          </a:p>
        </p:txBody>
      </p:sp>
      <p:sp>
        <p:nvSpPr>
          <p:cNvPr id="27650" name="CaixaDeTexto 2"/>
          <p:cNvSpPr txBox="1">
            <a:spLocks noChangeArrowheads="1"/>
          </p:cNvSpPr>
          <p:nvPr/>
        </p:nvSpPr>
        <p:spPr bwMode="auto">
          <a:xfrm>
            <a:off x="107950" y="544513"/>
            <a:ext cx="69326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Franklin Gothic Book"/>
              </a:rPr>
              <a:t>Movimento dos Atingidos por Barragens – Itueta- ES</a:t>
            </a:r>
          </a:p>
        </p:txBody>
      </p:sp>
      <p:sp>
        <p:nvSpPr>
          <p:cNvPr id="27651" name="CaixaDeTexto 3"/>
          <p:cNvSpPr txBox="1">
            <a:spLocks noChangeArrowheads="1"/>
          </p:cNvSpPr>
          <p:nvPr/>
        </p:nvSpPr>
        <p:spPr bwMode="auto">
          <a:xfrm>
            <a:off x="107950" y="981075"/>
            <a:ext cx="891381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latin typeface="Franklin Gothic Book"/>
              </a:rPr>
              <a:t>O Movimento dos Atingidos por Barragens foi “agraciado” com infiltrações, principalmente pelo risco para os negócios da Vale Energia na região de Ituêta-ES,  em 2009. A Network, empresa terceirizada, atuou no caso. Ressalta-se que o citado militar (Coronel Roger Mata) também trabalhou por alguns anos na Segurança da Vale, auxiliando a empresa na formação de “comunidades de inteligência”. Essas comunidades são meio facilitador da troca de “favores” entre os órgãos de segurança pública e a Vale. Atualmente o Coronel Roger Mata é uma das lideranças da comunidade de inteligência do estado de Minas Gerais-MG.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1" name="Object 61"/>
          <p:cNvGraphicFramePr>
            <a:graphicFrameLocks noChangeAspect="1"/>
          </p:cNvGraphicFramePr>
          <p:nvPr/>
        </p:nvGraphicFramePr>
        <p:xfrm>
          <a:off x="395288" y="620713"/>
          <a:ext cx="8020050" cy="5667375"/>
        </p:xfrm>
        <a:graphic>
          <a:graphicData uri="http://schemas.openxmlformats.org/presentationml/2006/ole">
            <p:oleObj spid="_x0000_s20541" name="Acrobat Document" r:id="rId3" imgW="10698120" imgH="7558200" progId="AcroExch.Document.11">
              <p:link updateAutomatic="1"/>
            </p:oleObj>
          </a:graphicData>
        </a:graphic>
      </p:graphicFrame>
      <p:pic>
        <p:nvPicPr>
          <p:cNvPr id="205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88913"/>
            <a:ext cx="8497887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ixaDeTexto 1"/>
          <p:cNvSpPr txBox="1">
            <a:spLocks noChangeArrowheads="1"/>
          </p:cNvSpPr>
          <p:nvPr/>
        </p:nvSpPr>
        <p:spPr bwMode="auto">
          <a:xfrm>
            <a:off x="179388" y="47625"/>
            <a:ext cx="4819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Franklin Gothic Book"/>
              </a:rPr>
              <a:t>Exemplos de ações de espionagem </a:t>
            </a:r>
          </a:p>
        </p:txBody>
      </p:sp>
      <p:sp>
        <p:nvSpPr>
          <p:cNvPr id="30722" name="CaixaDeTexto 2"/>
          <p:cNvSpPr txBox="1">
            <a:spLocks noChangeArrowheads="1"/>
          </p:cNvSpPr>
          <p:nvPr/>
        </p:nvSpPr>
        <p:spPr bwMode="auto">
          <a:xfrm>
            <a:off x="107950" y="544513"/>
            <a:ext cx="5554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Franklin Gothic Book"/>
              </a:rPr>
              <a:t>Movimento Pó Preto Vale – Espirito Santo</a:t>
            </a:r>
          </a:p>
        </p:txBody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0" y="2060575"/>
            <a:ext cx="89122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latin typeface="Franklin Gothic Book"/>
              </a:rPr>
              <a:t>O Movimento ambiental Pó Preto Vale luta pelo reconhecimento dos prejuízos causados pela “poluição” diária, provocadas pela atividade da empresa Vale na região da Grande Vitória. A Vale não só utilizou empresas terceirizadas para espionar o movimento como também acionou a tropa de elite da Polícia Militar para impedir que houve manifestações contra a empresa durante a Festa da Penha de 2012. </a:t>
            </a:r>
          </a:p>
          <a:p>
            <a:pPr algn="just"/>
            <a:endParaRPr lang="pt-BR">
              <a:latin typeface="Franklin Gothic Book"/>
            </a:endParaRPr>
          </a:p>
          <a:p>
            <a:pPr algn="just"/>
            <a:endParaRPr lang="pt-BR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aixaDeTexto 1"/>
          <p:cNvSpPr txBox="1">
            <a:spLocks noChangeArrowheads="1"/>
          </p:cNvSpPr>
          <p:nvPr/>
        </p:nvSpPr>
        <p:spPr bwMode="auto">
          <a:xfrm>
            <a:off x="323850" y="836613"/>
            <a:ext cx="328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K</a:t>
            </a:r>
          </a:p>
        </p:txBody>
      </p:sp>
      <p:pic>
        <p:nvPicPr>
          <p:cNvPr id="31746" name="Picture 2" descr="C:\Users\DR. RICARDO\Desktop\DEMANDAS EM PROCESSAMENTO AGOSTO 2013\André Luis Almeida x VALE\PÓ PRETO X FESTA DA PENHA 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84423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7" name="Object 65"/>
          <p:cNvGraphicFramePr>
            <a:graphicFrameLocks noChangeAspect="1"/>
          </p:cNvGraphicFramePr>
          <p:nvPr/>
        </p:nvGraphicFramePr>
        <p:xfrm>
          <a:off x="395288" y="620713"/>
          <a:ext cx="8020050" cy="5667375"/>
        </p:xfrm>
        <a:graphic>
          <a:graphicData uri="http://schemas.openxmlformats.org/presentationml/2006/ole">
            <p:oleObj spid="_x0000_s18497" name="Acrobat Document" r:id="rId3" imgW="10698120" imgH="7558200" progId="AcroExch.Document.11">
              <p:link updateAutomatic="1"/>
            </p:oleObj>
          </a:graphicData>
        </a:graphic>
      </p:graphicFrame>
      <p:pic>
        <p:nvPicPr>
          <p:cNvPr id="184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842486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aixaDeTexto 1"/>
          <p:cNvSpPr txBox="1">
            <a:spLocks noChangeArrowheads="1"/>
          </p:cNvSpPr>
          <p:nvPr/>
        </p:nvSpPr>
        <p:spPr bwMode="auto">
          <a:xfrm>
            <a:off x="179388" y="47625"/>
            <a:ext cx="4819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Franklin Gothic Book"/>
              </a:rPr>
              <a:t>Exemplos de ações de espionagem </a:t>
            </a:r>
          </a:p>
        </p:txBody>
      </p:sp>
      <p:sp>
        <p:nvSpPr>
          <p:cNvPr id="34818" name="CaixaDeTexto 3"/>
          <p:cNvSpPr txBox="1">
            <a:spLocks noChangeArrowheads="1"/>
          </p:cNvSpPr>
          <p:nvPr/>
        </p:nvSpPr>
        <p:spPr bwMode="auto">
          <a:xfrm>
            <a:off x="107950" y="1216025"/>
            <a:ext cx="89138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>
                <a:latin typeface="Franklin Gothic Book"/>
              </a:rPr>
              <a:t>Espionagem e Favorecimento para Compra das licenças Ambientais</a:t>
            </a:r>
          </a:p>
          <a:p>
            <a:pPr algn="just"/>
            <a:endParaRPr lang="pt-BR" sz="2400">
              <a:latin typeface="Franklin Gothic Book"/>
            </a:endParaRPr>
          </a:p>
          <a:p>
            <a:pPr algn="just"/>
            <a:r>
              <a:rPr lang="pt-BR" sz="2400">
                <a:latin typeface="Franklin Gothic Book"/>
              </a:rPr>
              <a:t>A Vale temia a descoberta da compra das licenças ambientais da Companhia Siderúrgica de Úbu, Termelétrica de Tubarão e Wind Fence. Segue e-mail de contratação de empresa lobista junto ao Governo Estadual  para facilitar a compra das licenças ambientais.</a:t>
            </a:r>
          </a:p>
          <a:p>
            <a:pPr algn="just"/>
            <a:endParaRPr lang="pt-BR">
              <a:latin typeface="Franklin Gothic Book"/>
            </a:endParaRPr>
          </a:p>
          <a:p>
            <a:pPr algn="just"/>
            <a:endParaRPr lang="pt-BR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77755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aixaDeTexto 1"/>
          <p:cNvSpPr txBox="1">
            <a:spLocks noChangeArrowheads="1"/>
          </p:cNvSpPr>
          <p:nvPr/>
        </p:nvSpPr>
        <p:spPr bwMode="auto">
          <a:xfrm>
            <a:off x="179388" y="47625"/>
            <a:ext cx="4819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Franklin Gothic Book"/>
              </a:rPr>
              <a:t>Exemplos de ações de espionagem </a:t>
            </a:r>
          </a:p>
        </p:txBody>
      </p:sp>
      <p:sp>
        <p:nvSpPr>
          <p:cNvPr id="64514" name="CaixaDeTexto 2"/>
          <p:cNvSpPr txBox="1">
            <a:spLocks noChangeArrowheads="1"/>
          </p:cNvSpPr>
          <p:nvPr/>
        </p:nvSpPr>
        <p:spPr bwMode="auto">
          <a:xfrm>
            <a:off x="107950" y="544513"/>
            <a:ext cx="356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>
                <a:latin typeface="Franklin Gothic Book"/>
              </a:rPr>
              <a:t>Movimento dos Sem Terra</a:t>
            </a:r>
          </a:p>
        </p:txBody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107950" y="1216025"/>
            <a:ext cx="89138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latin typeface="Franklin Gothic Book"/>
              </a:rPr>
              <a:t>Uma das maiores preocupações da Vale é o Movimento dos Trabalhadores Sem Terra – MST. </a:t>
            </a:r>
            <a:r>
              <a:rPr lang="pt-BR" sz="2400">
                <a:solidFill>
                  <a:srgbClr val="FF0000"/>
                </a:solidFill>
                <a:latin typeface="Franklin Gothic Book"/>
              </a:rPr>
              <a:t>O movimento é alvo constante de infiltrações, perseguições, grampos telefônicos e sabotagens. Abaixo o e-mail antecipando para a empresa a realização de movimentos sociais</a:t>
            </a:r>
            <a:r>
              <a:rPr lang="pt-BR" sz="2400">
                <a:latin typeface="Franklin Gothic Book"/>
              </a:rPr>
              <a:t>. Este tipo de informação é repassado rapidamente para os órgãos de segurança pública, para atuarem de forma truculenta com os integrantes dos movimentos, na pratica a segurança publica se torna integrante da  “segurança privada” da Vale.</a:t>
            </a:r>
            <a:endParaRPr lang="pt-BR">
              <a:latin typeface="Franklin Gothic Book"/>
            </a:endParaRPr>
          </a:p>
          <a:p>
            <a:pPr algn="just"/>
            <a:endParaRPr lang="pt-BR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0113" y="2565400"/>
            <a:ext cx="741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+mj-lt"/>
                <a:cs typeface="Times New Roman" panose="02020603050405020304" pitchFamily="18" charset="0"/>
              </a:rPr>
              <a:t>Quem Vigia os Vigilantes?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9" name="Object 61"/>
          <p:cNvGraphicFramePr>
            <a:graphicFrameLocks noChangeAspect="1"/>
          </p:cNvGraphicFramePr>
          <p:nvPr/>
        </p:nvGraphicFramePr>
        <p:xfrm>
          <a:off x="395288" y="620713"/>
          <a:ext cx="8020050" cy="5667375"/>
        </p:xfrm>
        <a:graphic>
          <a:graphicData uri="http://schemas.openxmlformats.org/presentationml/2006/ole">
            <p:oleObj spid="_x0000_s22589" name="Acrobat Document" r:id="rId3" imgW="10698120" imgH="7558200" progId="AcroExch.Document.11">
              <p:link updateAutomatic="1"/>
            </p:oleObj>
          </a:graphicData>
        </a:graphic>
      </p:graphicFrame>
      <p:pic>
        <p:nvPicPr>
          <p:cNvPr id="225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6250"/>
            <a:ext cx="84978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aixaDeTexto 1"/>
          <p:cNvSpPr txBox="1">
            <a:spLocks noChangeArrowheads="1"/>
          </p:cNvSpPr>
          <p:nvPr/>
        </p:nvSpPr>
        <p:spPr bwMode="auto">
          <a:xfrm>
            <a:off x="107950" y="47625"/>
            <a:ext cx="9036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Franklin Gothic Book"/>
              </a:rPr>
              <a:t>Exemplos de Ações de Espionagem- Desrespeito a Dignidade Humana em detrimento do interesse Econômico do negocio da Mineradora.</a:t>
            </a:r>
          </a:p>
          <a:p>
            <a:r>
              <a:rPr lang="pt-BR" sz="2400">
                <a:latin typeface="Franklin Gothic Book"/>
              </a:rPr>
              <a:t> </a:t>
            </a:r>
          </a:p>
        </p:txBody>
      </p:sp>
      <p:sp>
        <p:nvSpPr>
          <p:cNvPr id="39938" name="CaixaDeTexto 2"/>
          <p:cNvSpPr txBox="1">
            <a:spLocks noChangeArrowheads="1"/>
          </p:cNvSpPr>
          <p:nvPr/>
        </p:nvSpPr>
        <p:spPr bwMode="auto">
          <a:xfrm>
            <a:off x="107950" y="1192213"/>
            <a:ext cx="2544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FF0000"/>
                </a:solidFill>
                <a:latin typeface="Franklin Gothic Book"/>
              </a:rPr>
              <a:t>Justiça nos Trilhos</a:t>
            </a:r>
          </a:p>
        </p:txBody>
      </p:sp>
      <p:sp>
        <p:nvSpPr>
          <p:cNvPr id="39939" name="CaixaDeTexto 3"/>
          <p:cNvSpPr txBox="1">
            <a:spLocks noChangeArrowheads="1"/>
          </p:cNvSpPr>
          <p:nvPr/>
        </p:nvSpPr>
        <p:spPr bwMode="auto">
          <a:xfrm>
            <a:off x="101600" y="1208088"/>
            <a:ext cx="891381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100">
              <a:latin typeface="Franklin Gothic Book"/>
            </a:endParaRPr>
          </a:p>
          <a:p>
            <a:pPr algn="just"/>
            <a:r>
              <a:rPr lang="pt-BR" sz="2100">
                <a:latin typeface="Franklin Gothic Book"/>
              </a:rPr>
              <a:t>Outro movimento intensamente monitorado pela Vale é o </a:t>
            </a:r>
            <a:r>
              <a:rPr lang="pt-BR" sz="2100" b="1">
                <a:solidFill>
                  <a:srgbClr val="FF0000"/>
                </a:solidFill>
                <a:latin typeface="Franklin Gothic Book"/>
              </a:rPr>
              <a:t>Justiça nos Trilhos.</a:t>
            </a:r>
            <a:r>
              <a:rPr lang="pt-BR" sz="2100">
                <a:latin typeface="Franklin Gothic Book"/>
              </a:rPr>
              <a:t> A empresa mantém infiltrados, grampos telefônicos e banco de dados com informações pessoais e de familiares dos envolvidos. Abaixo, uma foto mostrando a membros de empresa terceirizada pressionando a mãe de um menor atropelado na comunidade de Roça Grande – MA, para não entrar com processo judicial. Os atropelamentos comprovados são motivos de multas e ressarcimentos aplicados pela ANTT e a Justiça Federal.</a:t>
            </a:r>
          </a:p>
          <a:p>
            <a:pPr algn="just"/>
            <a:endParaRPr lang="pt-BR" sz="2100">
              <a:latin typeface="Franklin Gothic Book"/>
            </a:endParaRPr>
          </a:p>
        </p:txBody>
      </p:sp>
      <p:pic>
        <p:nvPicPr>
          <p:cNvPr id="39940" name="Picture 6" descr="DSC0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933825"/>
            <a:ext cx="4521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8" name="Object 68"/>
          <p:cNvGraphicFramePr>
            <a:graphicFrameLocks noChangeAspect="1"/>
          </p:cNvGraphicFramePr>
          <p:nvPr/>
        </p:nvGraphicFramePr>
        <p:xfrm>
          <a:off x="395288" y="620713"/>
          <a:ext cx="8020050" cy="5667375"/>
        </p:xfrm>
        <a:graphic>
          <a:graphicData uri="http://schemas.openxmlformats.org/presentationml/2006/ole">
            <p:oleObj spid="_x0000_s15428" name="Acrobat Document" r:id="rId3" imgW="10698120" imgH="7558200" progId="AcroExch.Document.11">
              <p:link updateAutomatic="1"/>
            </p:oleObj>
          </a:graphicData>
        </a:graphic>
      </p:graphicFrame>
      <p:pic>
        <p:nvPicPr>
          <p:cNvPr id="154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74688"/>
            <a:ext cx="8208962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30" name="CaixaDeTexto 1"/>
          <p:cNvSpPr txBox="1">
            <a:spLocks noChangeArrowheads="1"/>
          </p:cNvSpPr>
          <p:nvPr/>
        </p:nvSpPr>
        <p:spPr bwMode="auto">
          <a:xfrm>
            <a:off x="395288" y="28575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70C0"/>
                </a:solidFill>
                <a:latin typeface="Franklin Gothic Book"/>
              </a:rPr>
              <a:t>Exemplos de Ações de </a:t>
            </a:r>
            <a:r>
              <a:rPr lang="pt-BR" b="1">
                <a:solidFill>
                  <a:srgbClr val="C00000"/>
                </a:solidFill>
                <a:latin typeface="Franklin Gothic Book"/>
              </a:rPr>
              <a:t>Espionagem-Movimentos Sociais  </a:t>
            </a:r>
            <a:r>
              <a:rPr lang="pt-BR" b="1">
                <a:solidFill>
                  <a:srgbClr val="0070C0"/>
                </a:solidFill>
                <a:latin typeface="Franklin Gothic Book"/>
              </a:rPr>
              <a:t>Desrespeito a Dignidade Humana em detrimento do interesse Econômico do negocio da Mineradora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9" name="Object 65"/>
          <p:cNvGraphicFramePr>
            <a:graphicFrameLocks noChangeAspect="1"/>
          </p:cNvGraphicFramePr>
          <p:nvPr/>
        </p:nvGraphicFramePr>
        <p:xfrm>
          <a:off x="395288" y="620713"/>
          <a:ext cx="8020050" cy="5667375"/>
        </p:xfrm>
        <a:graphic>
          <a:graphicData uri="http://schemas.openxmlformats.org/presentationml/2006/ole">
            <p:oleObj spid="_x0000_s16449" name="Acrobat Document" r:id="rId3" imgW="10698120" imgH="7558200" progId="AcroExch.Document.11">
              <p:link updateAutomatic="1"/>
            </p:oleObj>
          </a:graphicData>
        </a:graphic>
      </p:graphicFrame>
      <p:pic>
        <p:nvPicPr>
          <p:cNvPr id="164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8242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73" name="Object 65"/>
          <p:cNvGraphicFramePr>
            <a:graphicFrameLocks noChangeAspect="1"/>
          </p:cNvGraphicFramePr>
          <p:nvPr/>
        </p:nvGraphicFramePr>
        <p:xfrm>
          <a:off x="395288" y="620713"/>
          <a:ext cx="8020050" cy="5667375"/>
        </p:xfrm>
        <a:graphic>
          <a:graphicData uri="http://schemas.openxmlformats.org/presentationml/2006/ole">
            <p:oleObj spid="_x0000_s17473" name="Acrobat Document" r:id="rId3" imgW="10698120" imgH="7558200" progId="AcroExch.Document.11">
              <p:link updateAutomatic="1"/>
            </p:oleObj>
          </a:graphicData>
        </a:graphic>
      </p:graphicFrame>
      <p:pic>
        <p:nvPicPr>
          <p:cNvPr id="174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88" y="434975"/>
            <a:ext cx="8569325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aixaDeTexto 1"/>
          <p:cNvSpPr txBox="1">
            <a:spLocks noChangeArrowheads="1"/>
          </p:cNvSpPr>
          <p:nvPr/>
        </p:nvSpPr>
        <p:spPr bwMode="auto">
          <a:xfrm>
            <a:off x="827088" y="95250"/>
            <a:ext cx="8066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Franklin Gothic Book"/>
              </a:rPr>
              <a:t>REGISTRO AGENTE INFILTRADO DENTRO DA REUNIÃO MOVIMENTOS SOCIAIS</a:t>
            </a:r>
          </a:p>
          <a:p>
            <a:endParaRPr lang="pt-BR">
              <a:latin typeface="Franklin Gothic Book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6624638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852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6372225" y="1557338"/>
            <a:ext cx="2514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Franklin Gothic Book"/>
              </a:rPr>
              <a:t>Moises Silva (MAB)</a:t>
            </a:r>
          </a:p>
          <a:p>
            <a:pPr>
              <a:spcBef>
                <a:spcPct val="50000"/>
              </a:spcBef>
            </a:pPr>
            <a:r>
              <a:rPr lang="pt-BR" sz="1400">
                <a:latin typeface="Franklin Gothic Book"/>
              </a:rPr>
              <a:t>MG, explicando o significado da pá na Vale: </a:t>
            </a:r>
          </a:p>
          <a:p>
            <a:pPr>
              <a:spcBef>
                <a:spcPct val="50000"/>
              </a:spcBef>
            </a:pPr>
            <a:r>
              <a:rPr lang="pt-BR" sz="1400">
                <a:latin typeface="Franklin Gothic Book"/>
              </a:rPr>
              <a:t>Pá p/baixo: trabalhadores em operação.</a:t>
            </a:r>
          </a:p>
          <a:p>
            <a:pPr>
              <a:spcBef>
                <a:spcPct val="50000"/>
              </a:spcBef>
            </a:pPr>
            <a:r>
              <a:rPr lang="pt-BR" sz="1400">
                <a:latin typeface="Franklin Gothic Book"/>
              </a:rPr>
              <a:t>Pá p/cima: trabalhadores em greve.</a:t>
            </a:r>
          </a:p>
          <a:p>
            <a:pPr>
              <a:spcBef>
                <a:spcPct val="50000"/>
              </a:spcBef>
            </a:pPr>
            <a:r>
              <a:rPr lang="pt-BR" sz="1400">
                <a:latin typeface="Franklin Gothic Book"/>
              </a:rPr>
              <a:t>Pá na horizontal: trabalhadores em luto por perda de companheiro.</a:t>
            </a:r>
          </a:p>
        </p:txBody>
      </p:sp>
      <p:pic>
        <p:nvPicPr>
          <p:cNvPr id="491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65175"/>
            <a:ext cx="6172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aixaDeTexto 1"/>
          <p:cNvSpPr txBox="1">
            <a:spLocks noChangeArrowheads="1"/>
          </p:cNvSpPr>
          <p:nvPr/>
        </p:nvSpPr>
        <p:spPr bwMode="auto">
          <a:xfrm>
            <a:off x="468313" y="333375"/>
            <a:ext cx="7642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REGISTRO AGENTE INFILTRADO DENTRO DA REUNIÃO MOVIMENTOS SOCIAIS</a:t>
            </a:r>
          </a:p>
          <a:p>
            <a:endParaRPr lang="pt-BR">
              <a:latin typeface="Franklin Gothic 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7085012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764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REGISTRO AGENTE INFILTRADO DENTRO DA REUNIÃO MOVIMENTOS SOCIAIS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1202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764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REGISTRO AGENTE INFILTRADO DENTRO DA REUNIÃO MOVIMENTOS SOCIAIS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1468438"/>
            <a:ext cx="75533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1154113"/>
            <a:ext cx="8707438" cy="14112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pt-BR" sz="2000" i="1" smtClean="0"/>
              <a:t>“...a Diretoria Corporativa de Segurança Empresarial onde o Reclamante laborava é considerada uma </a:t>
            </a:r>
            <a:r>
              <a:rPr lang="pt-BR" sz="2000" i="1" smtClean="0">
                <a:solidFill>
                  <a:srgbClr val="FF0000"/>
                </a:solidFill>
              </a:rPr>
              <a:t>das guardiãs da ética, moralidade e transparência </a:t>
            </a:r>
            <a:r>
              <a:rPr lang="pt-BR" sz="2000" i="1" smtClean="0"/>
              <a:t>da instituição.”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A522-F296-4C1F-A146-EF41279580A1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42988" y="449263"/>
            <a:ext cx="6927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</a:rPr>
              <a:t>A Seleta Casta que Habita o Céu Acima do Bem e do Mal</a:t>
            </a:r>
            <a:endParaRPr lang="pt-BR" sz="2400" b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7175" y="2492375"/>
            <a:ext cx="8707438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</a:rPr>
              <a:t>Se esse grupo de pessoas é </a:t>
            </a:r>
            <a:r>
              <a:rPr lang="pt-BR" dirty="0">
                <a:latin typeface="+mn-lt"/>
              </a:rPr>
              <a:t>guardião</a:t>
            </a:r>
            <a:r>
              <a:rPr lang="pt-BR" sz="2000" dirty="0">
                <a:latin typeface="+mn-lt"/>
              </a:rPr>
              <a:t> da moral e dos bons costumes, como </a:t>
            </a:r>
            <a:r>
              <a:rPr lang="pt-BR" sz="2000" dirty="0">
                <a:latin typeface="+mn-lt"/>
              </a:rPr>
              <a:t>explicar: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Espionagem e infiltração de agentes em Movimentos Sociais.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Espionagem de jornalistas, políticos e empregados da Vale.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 Os processos Judiciais de </a:t>
            </a:r>
            <a:r>
              <a:rPr lang="pt-BR" sz="2000" dirty="0">
                <a:latin typeface="+mn-lt"/>
              </a:rPr>
              <a:t>assédio </a:t>
            </a:r>
            <a:r>
              <a:rPr lang="pt-BR" sz="2000" dirty="0">
                <a:latin typeface="+mn-lt"/>
              </a:rPr>
              <a:t>moral e tortura(</a:t>
            </a:r>
            <a:r>
              <a:rPr lang="pt-BR" sz="2000" dirty="0" err="1">
                <a:latin typeface="+mn-lt"/>
              </a:rPr>
              <a:t>area</a:t>
            </a:r>
            <a:r>
              <a:rPr lang="pt-BR" sz="2000" dirty="0">
                <a:latin typeface="+mn-lt"/>
              </a:rPr>
              <a:t> de segurança);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Amantes e filhos escondidos usando a máquina da empresa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Manipulação de Metas x Resultados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Fraude “Química” nos contratos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Distorção de informações </a:t>
            </a:r>
            <a:r>
              <a:rPr lang="pt-BR" sz="2000" dirty="0">
                <a:latin typeface="+mn-lt"/>
              </a:rPr>
              <a:t>para </a:t>
            </a:r>
            <a:r>
              <a:rPr lang="pt-BR" sz="2000" dirty="0">
                <a:latin typeface="+mn-lt"/>
              </a:rPr>
              <a:t>sociedade esconder </a:t>
            </a:r>
            <a:r>
              <a:rPr lang="pt-BR" sz="2000" dirty="0">
                <a:latin typeface="+mn-lt"/>
              </a:rPr>
              <a:t>as </a:t>
            </a:r>
            <a:r>
              <a:rPr lang="pt-BR" sz="2000" dirty="0">
                <a:latin typeface="+mn-lt"/>
              </a:rPr>
              <a:t>ilegalidades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Realização de Grampos telefônicos, invasão de  computadores, quebra de sigilo em geral do cidadão.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2226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764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REGISTRO AGENTE INFILTRADO DENTRO DA REUNIÃO MOVIMENTOS SOCIAIS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1773238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3250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764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REGISTRO AGENTE INFILTRADO DENTRO DA REUNIÃO MOVIMENTOS SOCIAIS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65532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4274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764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REGISTRO AGENTE INFILTRADO DENTRO DA REUNIÃO MOVIMENTOS SOCIAIS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57338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5298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764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REGISTRO AGENTE INFILTRADO DENTRO DA REUNIÃO MOVIMENTOS SOCIAIS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85850"/>
            <a:ext cx="7561263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6322" name="CaixaDeTexto 1"/>
          <p:cNvSpPr txBox="1">
            <a:spLocks noChangeArrowheads="1"/>
          </p:cNvSpPr>
          <p:nvPr/>
        </p:nvSpPr>
        <p:spPr bwMode="auto">
          <a:xfrm>
            <a:off x="244475" y="527050"/>
            <a:ext cx="8461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NOTA FISCAL DA VALE DO PAGAMENTO DA EMPRESA TERCEIRIZADA DE ESPIONAGEM 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2310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7346" name="CaixaDeTexto 1"/>
          <p:cNvSpPr txBox="1">
            <a:spLocks noChangeArrowheads="1"/>
          </p:cNvSpPr>
          <p:nvPr/>
        </p:nvSpPr>
        <p:spPr bwMode="auto">
          <a:xfrm>
            <a:off x="400050" y="747713"/>
            <a:ext cx="8518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NOTA FISCAL DA VALE DO PAGAMENTO DA EMPRESA TERCEIRIZADA DE ESPIONAGEM 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8413"/>
            <a:ext cx="69135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8370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DENUNCIA MPF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7200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59394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429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DENUNCIA MPF – MOVIMENTOS SOCIAIS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2063"/>
            <a:ext cx="65532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60418" name="CaixaDeTexto 1"/>
          <p:cNvSpPr txBox="1">
            <a:spLocks noChangeArrowheads="1"/>
          </p:cNvSpPr>
          <p:nvPr/>
        </p:nvSpPr>
        <p:spPr bwMode="auto">
          <a:xfrm>
            <a:off x="1116013" y="692150"/>
            <a:ext cx="375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Franklin Gothic Book"/>
              </a:rPr>
              <a:t>DENUCIA MPF – PRESIDENTE DILMA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96975"/>
            <a:ext cx="6337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724400"/>
            <a:ext cx="63373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aixaDeTexto 1"/>
          <p:cNvSpPr txBox="1">
            <a:spLocks noChangeArrowheads="1"/>
          </p:cNvSpPr>
          <p:nvPr/>
        </p:nvSpPr>
        <p:spPr bwMode="auto">
          <a:xfrm>
            <a:off x="827088" y="95250"/>
            <a:ext cx="748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70C0"/>
                </a:solidFill>
                <a:latin typeface="Franklin Gothic Book"/>
              </a:rPr>
              <a:t>Espionagem na  Sessão  da Câmara Municipal de Vila Velha-ES</a:t>
            </a:r>
            <a:endParaRPr lang="pt-BR" b="1">
              <a:solidFill>
                <a:srgbClr val="C00000"/>
              </a:solidFill>
              <a:latin typeface="Franklin Gothic Book"/>
            </a:endParaRPr>
          </a:p>
          <a:p>
            <a:endParaRPr lang="pt-BR">
              <a:latin typeface="Franklin Gothic Book"/>
            </a:endParaRPr>
          </a:p>
        </p:txBody>
      </p:sp>
      <p:pic>
        <p:nvPicPr>
          <p:cNvPr id="61442" name="Picture 2" descr="C:\Users\DR. RICARDO\Desktop\DEMANDAS EM PROCESSAMENTO AGOSTO 2013\André Luis Almeida x VALE\MPT\Foto 2 CMVV 28 10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7705725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ixaDeTexto 1"/>
          <p:cNvSpPr txBox="1">
            <a:spLocks noChangeArrowheads="1"/>
          </p:cNvSpPr>
          <p:nvPr/>
        </p:nvSpPr>
        <p:spPr bwMode="auto">
          <a:xfrm>
            <a:off x="3203575" y="2708275"/>
            <a:ext cx="2736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>
                <a:latin typeface="Franklin Gothic Book"/>
              </a:rPr>
              <a:t>Histórico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7F4E2-DD86-4107-B31D-21A08DC852B1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25513"/>
            <a:ext cx="7775575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CaixaDeTexto 1"/>
          <p:cNvSpPr txBox="1">
            <a:spLocks noChangeArrowheads="1"/>
          </p:cNvSpPr>
          <p:nvPr/>
        </p:nvSpPr>
        <p:spPr bwMode="auto">
          <a:xfrm>
            <a:off x="900113" y="188913"/>
            <a:ext cx="7559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70C0"/>
                </a:solidFill>
                <a:latin typeface="Franklin Gothic Book"/>
              </a:rPr>
              <a:t>Exemplos de Ações de Espionagem- Desrespeito a Dignidade Humana em detrimento do interesse Econômico do negocio da Mineradora-</a:t>
            </a:r>
            <a:r>
              <a:rPr lang="pt-BR" b="1">
                <a:solidFill>
                  <a:srgbClr val="C00000"/>
                </a:solidFill>
                <a:latin typeface="Franklin Gothic Book"/>
              </a:rPr>
              <a:t>Empregado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1" name="Object 17"/>
          <p:cNvGraphicFramePr>
            <a:graphicFrameLocks noChangeAspect="1"/>
          </p:cNvGraphicFramePr>
          <p:nvPr/>
        </p:nvGraphicFramePr>
        <p:xfrm>
          <a:off x="395288" y="620713"/>
          <a:ext cx="8020050" cy="5667375"/>
        </p:xfrm>
        <a:graphic>
          <a:graphicData uri="http://schemas.openxmlformats.org/presentationml/2006/ole">
            <p:oleObj spid="_x0000_s36881" name="Acrobat Document" r:id="rId3" imgW="10698120" imgH="7558200" progId="AcroExch.Document.11">
              <p:link updateAutomatic="1"/>
            </p:oleObj>
          </a:graphicData>
        </a:graphic>
      </p:graphicFrame>
      <p:pic>
        <p:nvPicPr>
          <p:cNvPr id="368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836613"/>
            <a:ext cx="84963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3" name="CaixaDeTexto 1"/>
          <p:cNvSpPr txBox="1">
            <a:spLocks noChangeArrowheads="1"/>
          </p:cNvSpPr>
          <p:nvPr/>
        </p:nvSpPr>
        <p:spPr bwMode="auto">
          <a:xfrm>
            <a:off x="323850" y="190500"/>
            <a:ext cx="871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70C0"/>
                </a:solidFill>
                <a:latin typeface="Franklin Gothic Book"/>
              </a:rPr>
              <a:t>Exemplos de Ações de Espionagem- Desrespeito a Dignidade Humana em detrimento do interesse Econômico do negocio da Mineradora- </a:t>
            </a:r>
            <a:r>
              <a:rPr lang="pt-BR" b="1">
                <a:solidFill>
                  <a:srgbClr val="C00000"/>
                </a:solidFill>
                <a:latin typeface="Franklin Gothic Book"/>
              </a:rPr>
              <a:t>BUSCA SPC e SERASA -Empregado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  <a:latin typeface="Franklin Gothic Book"/>
              </a:rPr>
              <a:t>.</a:t>
            </a:r>
          </a:p>
        </p:txBody>
      </p:sp>
      <p:sp>
        <p:nvSpPr>
          <p:cNvPr id="65538" name="CaixaDeTexto 2"/>
          <p:cNvSpPr txBox="1">
            <a:spLocks noChangeArrowheads="1"/>
          </p:cNvSpPr>
          <p:nvPr/>
        </p:nvSpPr>
        <p:spPr bwMode="auto">
          <a:xfrm>
            <a:off x="179388" y="2846388"/>
            <a:ext cx="77390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Franklin Gothic Book"/>
              </a:rPr>
              <a:t>Para o homem honesto as pessoas estão acima dos valores materiais</a:t>
            </a:r>
          </a:p>
          <a:p>
            <a:endParaRPr lang="pt-BR">
              <a:latin typeface="Franklin Gothic Book"/>
            </a:endParaRPr>
          </a:p>
          <a:p>
            <a:endParaRPr lang="pt-BR">
              <a:latin typeface="Franklin Gothic Book"/>
            </a:endParaRPr>
          </a:p>
          <a:p>
            <a:endParaRPr lang="pt-BR">
              <a:latin typeface="Franklin Gothic Book"/>
            </a:endParaRPr>
          </a:p>
          <a:p>
            <a:r>
              <a:rPr lang="pt-BR">
                <a:latin typeface="Franklin Gothic Book"/>
              </a:rPr>
              <a:t>                                                                                                </a:t>
            </a:r>
            <a:r>
              <a:rPr lang="pt-BR" b="1">
                <a:latin typeface="Franklin Gothic Book"/>
              </a:rPr>
              <a:t>Autor. Desconhecido</a:t>
            </a:r>
          </a:p>
        </p:txBody>
      </p:sp>
      <p:sp>
        <p:nvSpPr>
          <p:cNvPr id="65539" name="CaixaDeTexto 3"/>
          <p:cNvSpPr txBox="1">
            <a:spLocks noChangeArrowheads="1"/>
          </p:cNvSpPr>
          <p:nvPr/>
        </p:nvSpPr>
        <p:spPr bwMode="auto">
          <a:xfrm>
            <a:off x="3948113" y="692150"/>
            <a:ext cx="142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Franklin Gothic Book"/>
              </a:rPr>
              <a:t>MENSAGEM</a:t>
            </a:r>
            <a:r>
              <a:rPr lang="pt-BR">
                <a:latin typeface="Franklin Gothic Book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300" y="333375"/>
            <a:ext cx="9029700" cy="5938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</a:rPr>
              <a:t>Década de 80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Ex-integrantes das forças armadas são contratados pela Vale para compor a segurança patrimonial, levando técnicas de investigação e levantamentos de informações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No comando estão um cadete expulso da Academia da Força Aérea e um sargento que pediu licenciamento do Exército para fugir da prisão disciplinar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Realizado o primeiro contrato com uma empresa de vigilância que permaneceria quase 30 anos dominando Carajás, fornecendo espiões e o quadro próprio para a Segurança da Vale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</a:rPr>
              <a:t>Década de </a:t>
            </a:r>
            <a:r>
              <a:rPr lang="pt-BR" sz="2000" b="1" dirty="0">
                <a:latin typeface="+mn-lt"/>
              </a:rPr>
              <a:t>90</a:t>
            </a:r>
            <a:endParaRPr lang="pt-BR" sz="2000" b="1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Outros membros do círculo pessoal são incorporados ao quadro da Vale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Ações de relacionamento com órgãos de segurança pública passam a integrar o </a:t>
            </a:r>
            <a:r>
              <a:rPr lang="pt-BR" sz="2000" i="1" dirty="0">
                <a:latin typeface="+mn-lt"/>
              </a:rPr>
              <a:t>modus operandi </a:t>
            </a:r>
            <a:r>
              <a:rPr lang="pt-BR" sz="2000" dirty="0">
                <a:latin typeface="+mn-lt"/>
              </a:rPr>
              <a:t>da Segurança da Vale. Chegou-se ao ponto de comprar armas para doação à polícia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Criada a </a:t>
            </a:r>
            <a:r>
              <a:rPr lang="pt-BR" sz="2000" dirty="0">
                <a:latin typeface="+mn-lt"/>
              </a:rPr>
              <a:t>Coordenação de Serviços Especiais Corporativa que passa a responder diretamente </a:t>
            </a:r>
            <a:r>
              <a:rPr lang="pt-BR" sz="2000" dirty="0">
                <a:latin typeface="+mn-lt"/>
              </a:rPr>
              <a:t>ao </a:t>
            </a:r>
            <a:r>
              <a:rPr lang="pt-BR" sz="2000" dirty="0">
                <a:latin typeface="+mn-lt"/>
              </a:rPr>
              <a:t>Auditor </a:t>
            </a:r>
            <a:r>
              <a:rPr lang="pt-BR" sz="2000" dirty="0">
                <a:latin typeface="+mn-lt"/>
              </a:rPr>
              <a:t>Geral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94E77-6DB4-4EB0-BD1F-F112F92A2774}" type="slidenum">
              <a:rPr lang="pt-BR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50" y="-20638"/>
            <a:ext cx="851535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</a:rPr>
              <a:t>Década de 2000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Assinado o primeiro contrato específico para a execução dos serviços de </a:t>
            </a:r>
            <a:r>
              <a:rPr lang="pt-BR" sz="2000" dirty="0">
                <a:latin typeface="+mn-lt"/>
              </a:rPr>
              <a:t>espionagem e obtenção de informações sigilosas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A apuração de fraudes começa a ganhar vulto e são realizadas as primeiras obtenções de dados sigilosos, ainda a pedido da Auditoria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 err="1">
                <a:latin typeface="+mn-lt"/>
              </a:rPr>
              <a:t>Ex-infiltrado</a:t>
            </a:r>
            <a:r>
              <a:rPr lang="pt-BR" sz="2000" dirty="0">
                <a:latin typeface="+mn-lt"/>
              </a:rPr>
              <a:t> é contratado como funcionário Vale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</a:rPr>
              <a:t>A </a:t>
            </a:r>
            <a:r>
              <a:rPr lang="pt-BR" sz="2000" b="1" dirty="0">
                <a:latin typeface="+mn-lt"/>
              </a:rPr>
              <a:t>Era Agnelli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Uma gerência é criada no Rio de Janeiro, com pessoas recém incorporadas ao quadro da Vale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Em 2004, começam as ações para centralização da Segurança Empresarial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Começam a aparecer situações “complicadas” existentes nas áreas operacionais</a:t>
            </a:r>
            <a:endParaRPr lang="pt-BR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Com a revelação de um caso de espionagem interna (Diretor Executivo), a Segurança ganha a confiança do Presidente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Em 2007 a Segurança ganha o status de Departamento e são implantados métodos de administração modernos, como metas e gestão centralizada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As situações “complicadas”, antes espalhadas por diversos contratos, são centralizadas e reduzidas para evitar danos à imagem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Para alcançar as metas individuais, é criada uma “indústria da justa causa” sob o nome de prevenção de perdas</a:t>
            </a:r>
            <a:endParaRPr lang="pt-BR" sz="20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E9EEA-9E2B-440A-9457-7C3F31A72E6A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338" y="188913"/>
            <a:ext cx="8928100" cy="7170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</a:rPr>
              <a:t>A Era Murilo Ferreira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Com a </a:t>
            </a:r>
            <a:r>
              <a:rPr lang="pt-BR" sz="2000" dirty="0">
                <a:latin typeface="+mn-lt"/>
              </a:rPr>
              <a:t>saída de Roger Agnelli, </a:t>
            </a:r>
            <a:r>
              <a:rPr lang="pt-BR" sz="2000" dirty="0">
                <a:latin typeface="+mn-lt"/>
              </a:rPr>
              <a:t>brigas internas prevalecem e o diretor de Segurança é afastado oficialmente em 01 </a:t>
            </a:r>
            <a:r>
              <a:rPr lang="pt-BR" sz="2000" dirty="0" err="1">
                <a:latin typeface="+mn-lt"/>
              </a:rPr>
              <a:t>Jun</a:t>
            </a:r>
            <a:r>
              <a:rPr lang="pt-BR" sz="2000" dirty="0">
                <a:latin typeface="+mn-lt"/>
              </a:rPr>
              <a:t> 2011 pelo Conselho de Administração, sob pressão do Auditor Geral, um desafeto pessoal do diretor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Com essa manobra, somente os dois principais líderes da Segurança são afastados e os </a:t>
            </a:r>
            <a:r>
              <a:rPr lang="pt-BR" sz="2000" dirty="0" err="1">
                <a:latin typeface="+mn-lt"/>
              </a:rPr>
              <a:t>ex-companheiros</a:t>
            </a:r>
            <a:r>
              <a:rPr lang="pt-BR" sz="2000" dirty="0">
                <a:latin typeface="+mn-lt"/>
              </a:rPr>
              <a:t> de Auditoria são alçados ao 20º andar do Centro Corporativo, em uma sala acima do Presidente Murilo Ferreira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Com a falta de capacitação em gestão, liderança frouxa e habituado a usar meios ilícitos sem ser responsabilizado, o comando da Segurança deixa passar a primeira infiltração no movimento Justiça nos Trilhos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Para sustentar a sua falta de experiência corporativa, o </a:t>
            </a:r>
            <a:r>
              <a:rPr lang="pt-BR" sz="2000" dirty="0" err="1">
                <a:latin typeface="+mn-lt"/>
              </a:rPr>
              <a:t>ex-auditor</a:t>
            </a:r>
            <a:r>
              <a:rPr lang="pt-BR" sz="2000" dirty="0">
                <a:latin typeface="+mn-lt"/>
              </a:rPr>
              <a:t> geral da Vale é contratado a peso de ouro (com direito a praia exclusiva do Exército)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Foi levantado histórico financeiro do diretor executivo Tito Martins, desafeto de um dos gerentes gerais da Segurança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Duas ações de propina de funcionários públicos são executadas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Realizado o grampo telefônico externo de um funcionário afastado do INSS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Gerentes e supervisores da Segurança ligados ao antigo diretor começam a ser desligados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n-lt"/>
              </a:rPr>
              <a:t>Fraudes na Previdência são investigadas e não são repassadas ao INSS </a:t>
            </a:r>
            <a:endParaRPr lang="pt-BR" sz="20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 dirty="0"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6D6D8-8201-4D08-8898-5473255191E7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564903"/>
            <a:ext cx="6858000" cy="94505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/>
              <a:t>Modus Operandi</a:t>
            </a:r>
            <a:endParaRPr lang="pt-BR" b="1" dirty="0"/>
          </a:p>
        </p:txBody>
      </p:sp>
      <p:sp>
        <p:nvSpPr>
          <p:cNvPr id="23554" name="CaixaDeTexto 3"/>
          <p:cNvSpPr txBox="1">
            <a:spLocks noChangeArrowheads="1"/>
          </p:cNvSpPr>
          <p:nvPr/>
        </p:nvSpPr>
        <p:spPr bwMode="auto">
          <a:xfrm>
            <a:off x="3405188" y="3789363"/>
            <a:ext cx="2381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Franklin Gothic Book"/>
              </a:rPr>
              <a:t>Ilegal, imoral ou ilegal?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388" y="307975"/>
            <a:ext cx="8799512" cy="512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latin typeface="+mn-lt"/>
              </a:rPr>
              <a:t>Contra os próprios empregados e terceirizados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>
              <a:latin typeface="+mn-lt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Escutas telefônicas</a:t>
            </a:r>
            <a:r>
              <a:rPr lang="pt-BR" sz="2000" dirty="0">
                <a:latin typeface="+mn-lt"/>
              </a:rPr>
              <a:t>: Muito utilizada contra funcionários próprios para revelar delatores, vazamento de informações e, principalmente, amparar as investigações de fraude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Invasão </a:t>
            </a:r>
            <a:r>
              <a:rPr lang="pt-BR" sz="2000" b="1" dirty="0">
                <a:latin typeface="+mn-lt"/>
              </a:rPr>
              <a:t>de computadores</a:t>
            </a:r>
            <a:r>
              <a:rPr lang="pt-BR" sz="2000" dirty="0">
                <a:latin typeface="+mn-lt"/>
              </a:rPr>
              <a:t>: </a:t>
            </a:r>
            <a:r>
              <a:rPr lang="pt-BR" sz="2000" dirty="0">
                <a:latin typeface="+mn-lt"/>
              </a:rPr>
              <a:t>Sem o empregado perceber, seus arquivos, incluindo os pessoais são devassados</a:t>
            </a:r>
            <a:endParaRPr lang="pt-BR" sz="2400" dirty="0">
              <a:latin typeface="+mn-lt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Câmeras Ocultas</a:t>
            </a:r>
            <a:r>
              <a:rPr lang="pt-BR" sz="2000" b="1" dirty="0">
                <a:latin typeface="+mn-lt"/>
              </a:rPr>
              <a:t>: </a:t>
            </a:r>
            <a:r>
              <a:rPr lang="pt-BR" sz="2000" dirty="0">
                <a:latin typeface="+mn-lt"/>
              </a:rPr>
              <a:t>São implantadas </a:t>
            </a:r>
            <a:r>
              <a:rPr lang="pt-BR" sz="2000" dirty="0">
                <a:latin typeface="+mn-lt"/>
              </a:rPr>
              <a:t>para acompanhar as ações dos empregados ou para proteger o IOGURTE de diretores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Antecedentes Criminais</a:t>
            </a:r>
            <a:r>
              <a:rPr lang="pt-BR" sz="2000" dirty="0">
                <a:latin typeface="+mn-lt"/>
              </a:rPr>
              <a:t>: Acessando indevidamente o </a:t>
            </a:r>
            <a:r>
              <a:rPr lang="pt-BR" sz="2000" dirty="0" err="1">
                <a:latin typeface="+mn-lt"/>
              </a:rPr>
              <a:t>Infoseg</a:t>
            </a:r>
            <a:r>
              <a:rPr lang="pt-BR" sz="2000" dirty="0">
                <a:latin typeface="+mn-lt"/>
              </a:rPr>
              <a:t>, centenas de trabalhadores terceirizados são impedidos de trabalhar para a Vale, chegando a 11% do total de “peões” em Minas Gerais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Dados Sigilosos</a:t>
            </a:r>
            <a:r>
              <a:rPr lang="pt-BR" sz="2000" dirty="0">
                <a:latin typeface="+mn-lt"/>
              </a:rPr>
              <a:t>: Extratos bancários e declarações do IR são usadas para apoiar as investigações de fraude</a:t>
            </a:r>
            <a:endParaRPr lang="pt-BR" sz="20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94AD9-410F-4FBB-9662-0822376FCBF8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  <p:pic>
        <p:nvPicPr>
          <p:cNvPr id="24579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5213350"/>
            <a:ext cx="28797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938</TotalTime>
  <Words>1496</Words>
  <Application>Microsoft Office PowerPoint</Application>
  <PresentationFormat>Apresentação na tela (4:3)</PresentationFormat>
  <Paragraphs>134</Paragraphs>
  <Slides>42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Modelo de design</vt:lpstr>
      </vt:variant>
      <vt:variant>
        <vt:i4>9</vt:i4>
      </vt:variant>
      <vt:variant>
        <vt:lpstr>Vínculos</vt:lpstr>
      </vt:variant>
      <vt:variant>
        <vt:i4>7</vt:i4>
      </vt:variant>
      <vt:variant>
        <vt:lpstr>Títulos de slides</vt:lpstr>
      </vt:variant>
      <vt:variant>
        <vt:i4>42</vt:i4>
      </vt:variant>
    </vt:vector>
  </HeadingPairs>
  <TitlesOfParts>
    <vt:vector size="66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Wingdings</vt:lpstr>
      <vt:lpstr>Symbol</vt:lpstr>
      <vt:lpstr>Viagem</vt:lpstr>
      <vt:lpstr>Viagem</vt:lpstr>
      <vt:lpstr>Viagem</vt:lpstr>
      <vt:lpstr>Viagem</vt:lpstr>
      <vt:lpstr>Viagem</vt:lpstr>
      <vt:lpstr>Viagem</vt:lpstr>
      <vt:lpstr>Viagem</vt:lpstr>
      <vt:lpstr>Viagem</vt:lpstr>
      <vt:lpstr>Viagem</vt:lpstr>
      <vt:lpstr>???</vt:lpstr>
      <vt:lpstr>???</vt:lpstr>
      <vt:lpstr>???</vt:lpstr>
      <vt:lpstr>???</vt:lpstr>
      <vt:lpstr>???</vt:lpstr>
      <vt:lpstr>???</vt:lpstr>
      <vt:lpstr>???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Fabioe Mariana</dc:creator>
  <cp:lastModifiedBy>colive</cp:lastModifiedBy>
  <cp:revision>114</cp:revision>
  <cp:lastPrinted>2013-10-23T12:34:50Z</cp:lastPrinted>
  <dcterms:created xsi:type="dcterms:W3CDTF">2013-10-20T21:47:44Z</dcterms:created>
  <dcterms:modified xsi:type="dcterms:W3CDTF">2013-10-24T09:48:34Z</dcterms:modified>
</cp:coreProperties>
</file>