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72" r:id="rId3"/>
    <p:sldId id="257" r:id="rId4"/>
    <p:sldId id="258" r:id="rId5"/>
    <p:sldId id="273" r:id="rId6"/>
    <p:sldId id="262" r:id="rId7"/>
    <p:sldId id="261" r:id="rId8"/>
    <p:sldId id="274" r:id="rId9"/>
    <p:sldId id="260" r:id="rId10"/>
    <p:sldId id="263" r:id="rId11"/>
    <p:sldId id="275" r:id="rId12"/>
    <p:sldId id="264" r:id="rId13"/>
    <p:sldId id="265" r:id="rId14"/>
    <p:sldId id="271" r:id="rId15"/>
    <p:sldId id="266" r:id="rId16"/>
    <p:sldId id="267" r:id="rId17"/>
    <p:sldId id="276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4" autoAdjust="0"/>
    <p:restoredTop sz="94660"/>
  </p:normalViewPr>
  <p:slideViewPr>
    <p:cSldViewPr>
      <p:cViewPr varScale="1">
        <p:scale>
          <a:sx n="68" d="100"/>
          <a:sy n="68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16/07/2015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br/url?sa=i&amp;rct=j&amp;q=&amp;esrc=s&amp;source=images&amp;cd=&amp;cad=rja&amp;uact=8&amp;ved=0CAcQjRxqFQoTCOTrop6S3sYCFYo6iAodHTUAlg&amp;url=http://www.ecohabitatbrasil.com.br/exibe_produtos.php?id=20&amp;t=2&amp;ei=8dimVaSvFYr1oASd6oCwCQ&amp;bvm=bv.97949915,d.cGU&amp;psig=AFQjCNGeucnLoIrLfCvbRaG65K3_HdVb9Q&amp;ust=1437083905490103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br/url?sa=i&amp;rct=j&amp;q=&amp;esrc=s&amp;source=images&amp;cd=&amp;cad=rja&amp;uact=8&amp;ved=0CAcQjRxqFQoTCKTr1pag3sYCFcOUiAodzJkN7w&amp;url=http://jwmeletrica.com.br/Produto-SINALIZACOES-EPI-PLACA-SINALIZACAO-ATENCAO-USO-OBRIGATORIO-BOTAS-DE-SEGURANCA-versao-238-239.aspx&amp;ei=j-emVeTnH8OpogTMs7b4Dg&amp;bvm=bv.97949915,d.cGU&amp;psig=AFQjCNGeucnLoIrLfCvbRaG65K3_HdVb9Q&amp;ust=1437083905490103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juneia@cut.org.br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b="1" dirty="0" smtClean="0"/>
              <a:t>EPI e organização do trabalho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mtClean="0"/>
              <a:t>Exposição de Junéia Martins Batista em Audiência Pública convocada pelo senador Paulo Paim (16/07/2015)</a:t>
            </a:r>
            <a:endParaRPr lang="pt-BR" dirty="0"/>
          </a:p>
        </p:txBody>
      </p:sp>
      <p:pic>
        <p:nvPicPr>
          <p:cNvPr id="12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6000768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As formas de eliminação/neutralização </a:t>
            </a:r>
          </a:p>
          <a:p>
            <a:pPr>
              <a:buNone/>
            </a:pPr>
            <a:r>
              <a:rPr lang="pt-BR" dirty="0" smtClean="0"/>
              <a:t>dos fatores de risco passam pela adoção </a:t>
            </a:r>
          </a:p>
          <a:p>
            <a:pPr>
              <a:buNone/>
            </a:pPr>
            <a:r>
              <a:rPr lang="pt-BR" dirty="0" smtClean="0"/>
              <a:t>de medidas coletivas e individuais de </a:t>
            </a:r>
          </a:p>
          <a:p>
            <a:pPr>
              <a:buNone/>
            </a:pPr>
            <a:r>
              <a:rPr lang="pt-BR" dirty="0" smtClean="0"/>
              <a:t>proteção, com prioridade às primeiras, de </a:t>
            </a:r>
          </a:p>
          <a:p>
            <a:pPr>
              <a:buNone/>
            </a:pPr>
            <a:r>
              <a:rPr lang="pt-BR" dirty="0" smtClean="0"/>
              <a:t>acordo com vários dispositivos legais, </a:t>
            </a:r>
          </a:p>
          <a:p>
            <a:pPr>
              <a:buNone/>
            </a:pPr>
            <a:r>
              <a:rPr lang="pt-BR" dirty="0" smtClean="0"/>
              <a:t>inclusive a NR 6 que regulamenta os EPI, </a:t>
            </a:r>
          </a:p>
          <a:p>
            <a:pPr>
              <a:buNone/>
            </a:pPr>
            <a:r>
              <a:rPr lang="pt-BR" dirty="0" smtClean="0"/>
              <a:t>letra “a” do item 6.3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6000768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Resultado de imagem para imagens de e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1785926"/>
            <a:ext cx="3357586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NR 6</a:t>
            </a:r>
          </a:p>
          <a:p>
            <a:pPr>
              <a:buNone/>
            </a:pPr>
            <a:r>
              <a:rPr lang="pt-BR" dirty="0" smtClean="0"/>
              <a:t>- 6.3 A empresa é obrigada a fornecer aos empregados, gratuitamente, EPI adequado ao risco...</a:t>
            </a:r>
          </a:p>
          <a:p>
            <a:pPr>
              <a:buNone/>
            </a:pPr>
            <a:r>
              <a:rPr lang="pt-BR" dirty="0" smtClean="0"/>
              <a:t>	a) sempre que as medidas de ordem geral não ofereçam completa proteção contra os riscos de acidentes do trabalho ou de doenças profissionais e do trabalho;</a:t>
            </a: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6000768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Contudo, as empresas não consideram </a:t>
            </a:r>
          </a:p>
          <a:p>
            <a:pPr>
              <a:buNone/>
            </a:pPr>
            <a:r>
              <a:rPr lang="pt-BR" dirty="0" smtClean="0"/>
              <a:t>essa previsão e, em geral, adotam o EPI </a:t>
            </a:r>
          </a:p>
          <a:p>
            <a:pPr>
              <a:buNone/>
            </a:pPr>
            <a:r>
              <a:rPr lang="pt-BR" dirty="0" smtClean="0"/>
              <a:t>como primeira opção e isso se dá </a:t>
            </a:r>
          </a:p>
          <a:p>
            <a:pPr>
              <a:buNone/>
            </a:pPr>
            <a:r>
              <a:rPr lang="pt-BR" dirty="0" smtClean="0"/>
              <a:t>também por várias razões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5929330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www.ecohabitatbrasil.com.br/imgProdutos/2580070d4ef3576980ef5a50288f3af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803654"/>
            <a:ext cx="7024736" cy="52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t-BR" dirty="0" smtClean="0"/>
              <a:t>A adoção de EPI normalmente representa uma solução mais simplista e econômica, não importando se de fato essa medida vai ou não proteger o trabalhador, garantindo o conforto e não restringindo suas habilidades para a execução das tarefas;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5929330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- 	Por outro lado, torna-se mais fácil transferir ao trabalhador a responsabilidade pela prevenção dos riscos, imputando a ele a culpa por não ter usado ou ter usado de forma inadequada o EPI (ato inseguro), não considerando se o uso do equipamento atrapalha ou mesmo impede a realização do trabalho;</a:t>
            </a: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6000768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Resultado de imagem para imagens de e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8404" y="2285992"/>
            <a:ext cx="6245928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pt-BR" dirty="0" smtClean="0"/>
              <a:t>Nós da CUT, acreditamos que as doenças e </a:t>
            </a:r>
          </a:p>
          <a:p>
            <a:pPr>
              <a:buNone/>
            </a:pPr>
            <a:r>
              <a:rPr lang="pt-BR" dirty="0" smtClean="0"/>
              <a:t>os acidentes de trabalho ocorrem em função </a:t>
            </a:r>
          </a:p>
          <a:p>
            <a:pPr>
              <a:buNone/>
            </a:pPr>
            <a:r>
              <a:rPr lang="pt-BR" dirty="0" smtClean="0"/>
              <a:t>da forma como o trabalho é organizado, </a:t>
            </a:r>
          </a:p>
          <a:p>
            <a:pPr>
              <a:buNone/>
            </a:pPr>
            <a:r>
              <a:rPr lang="pt-BR" dirty="0" smtClean="0"/>
              <a:t>como atribuição exclusiva do empregador, </a:t>
            </a:r>
          </a:p>
          <a:p>
            <a:pPr>
              <a:buNone/>
            </a:pPr>
            <a:r>
              <a:rPr lang="pt-BR" dirty="0" smtClean="0"/>
              <a:t>não incluindo a opinião do trabalhador que </a:t>
            </a:r>
          </a:p>
          <a:p>
            <a:pPr>
              <a:buNone/>
            </a:pPr>
            <a:r>
              <a:rPr lang="pt-BR" dirty="0" smtClean="0"/>
              <a:t>sabe das diferenças objetivas e subjetivas </a:t>
            </a:r>
          </a:p>
          <a:p>
            <a:pPr>
              <a:buNone/>
            </a:pPr>
            <a:r>
              <a:rPr lang="pt-BR" dirty="0" smtClean="0"/>
              <a:t>entre </a:t>
            </a:r>
            <a:r>
              <a:rPr lang="pt-BR" b="1" i="1" dirty="0" smtClean="0"/>
              <a:t>“trabalho prescrito” e “trabalho real”</a:t>
            </a:r>
            <a:endParaRPr lang="pt-BR" b="1" i="1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6000768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Portanto a correta adoção dos EPI deve </a:t>
            </a:r>
          </a:p>
          <a:p>
            <a:pPr>
              <a:buNone/>
            </a:pPr>
            <a:r>
              <a:rPr lang="pt-BR" dirty="0" smtClean="0"/>
              <a:t>ser a última opção no combate aos </a:t>
            </a:r>
          </a:p>
          <a:p>
            <a:pPr>
              <a:buNone/>
            </a:pPr>
            <a:r>
              <a:rPr lang="pt-BR" dirty="0" smtClean="0"/>
              <a:t>acidentes e doenças do trabalho, mas </a:t>
            </a:r>
          </a:p>
          <a:p>
            <a:pPr>
              <a:buNone/>
            </a:pPr>
            <a:r>
              <a:rPr lang="pt-BR" dirty="0" smtClean="0"/>
              <a:t>essa decisão tem que prever </a:t>
            </a:r>
          </a:p>
          <a:p>
            <a:pPr>
              <a:buNone/>
            </a:pPr>
            <a:r>
              <a:rPr lang="pt-BR" dirty="0" smtClean="0"/>
              <a:t>obrigatoriamente a participação do </a:t>
            </a:r>
          </a:p>
          <a:p>
            <a:pPr>
              <a:buNone/>
            </a:pPr>
            <a:r>
              <a:rPr lang="pt-BR" dirty="0" smtClean="0"/>
              <a:t>trabalhador</a:t>
            </a: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5929330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jwmeletrica.com.br/Eshop.Admin/Imagens/jwmeletrica/PS-83-uso-obrigatorio-calcado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928670"/>
            <a:ext cx="3143240" cy="47445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Obrigada!</a:t>
            </a: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2000" dirty="0" smtClean="0"/>
              <a:t>Junéia Martins Batista</a:t>
            </a:r>
          </a:p>
          <a:p>
            <a:r>
              <a:rPr lang="pt-BR" sz="2000" dirty="0" smtClean="0"/>
              <a:t>Secretária Nacional de Saúde do Trabalhador da CUT</a:t>
            </a:r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r>
              <a:rPr lang="pt-BR" sz="2000" dirty="0" smtClean="0">
                <a:hlinkClick r:id="rId2"/>
              </a:rPr>
              <a:t>juneia@cut.org.br</a:t>
            </a:r>
            <a:endParaRPr lang="pt-BR" sz="2000" dirty="0" smtClean="0"/>
          </a:p>
          <a:p>
            <a:endParaRPr lang="pt-BR" sz="2000" dirty="0" smtClean="0"/>
          </a:p>
          <a:p>
            <a:r>
              <a:rPr lang="pt-BR" sz="2000" dirty="0" smtClean="0"/>
              <a:t>www.cut.org.br</a:t>
            </a:r>
            <a:endParaRPr lang="pt-BR" sz="2000" dirty="0"/>
          </a:p>
        </p:txBody>
      </p:sp>
      <p:pic>
        <p:nvPicPr>
          <p:cNvPr id="6" name="Picture 6" descr="CUT-C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5214950"/>
            <a:ext cx="3602265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PREMISSA:</a:t>
            </a:r>
          </a:p>
          <a:p>
            <a:pPr>
              <a:buNone/>
            </a:pPr>
            <a:r>
              <a:rPr lang="pt-BR" dirty="0" smtClean="0"/>
              <a:t>Não existe risco inerente ao trabalho, o </a:t>
            </a:r>
          </a:p>
          <a:p>
            <a:pPr>
              <a:buNone/>
            </a:pPr>
            <a:r>
              <a:rPr lang="pt-BR" dirty="0" smtClean="0"/>
              <a:t>que há são situações e fatores de risco </a:t>
            </a:r>
          </a:p>
          <a:p>
            <a:pPr>
              <a:buNone/>
            </a:pPr>
            <a:r>
              <a:rPr lang="pt-BR" dirty="0" smtClean="0"/>
              <a:t>peculiares a determinadas </a:t>
            </a:r>
          </a:p>
          <a:p>
            <a:pPr>
              <a:buNone/>
            </a:pPr>
            <a:r>
              <a:rPr lang="pt-BR" dirty="0" smtClean="0"/>
              <a:t>atividades/ambientes de trabalho, mas </a:t>
            </a:r>
          </a:p>
          <a:p>
            <a:pPr>
              <a:buNone/>
            </a:pPr>
            <a:r>
              <a:rPr lang="pt-BR" dirty="0" smtClean="0"/>
              <a:t>que podem e devem ser eliminados ou </a:t>
            </a:r>
          </a:p>
          <a:p>
            <a:pPr>
              <a:buNone/>
            </a:pPr>
            <a:r>
              <a:rPr lang="pt-BR" dirty="0" smtClean="0"/>
              <a:t>neutralizados </a:t>
            </a:r>
            <a:endParaRPr lang="pt-BR" dirty="0"/>
          </a:p>
        </p:txBody>
      </p:sp>
      <p:pic>
        <p:nvPicPr>
          <p:cNvPr id="9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5929330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O empregador, conforme prevê a </a:t>
            </a:r>
          </a:p>
          <a:p>
            <a:pPr>
              <a:buNone/>
            </a:pPr>
            <a:r>
              <a:rPr lang="pt-BR" dirty="0" smtClean="0"/>
              <a:t>legislação, é responsável pela garantia </a:t>
            </a:r>
          </a:p>
          <a:p>
            <a:pPr>
              <a:buNone/>
            </a:pPr>
            <a:r>
              <a:rPr lang="pt-BR" dirty="0" smtClean="0"/>
              <a:t>das condições de saúde e segurança </a:t>
            </a:r>
          </a:p>
          <a:p>
            <a:pPr>
              <a:buNone/>
            </a:pPr>
            <a:r>
              <a:rPr lang="pt-BR" dirty="0" smtClean="0"/>
              <a:t>(§1º art. 19 da Lei 8.213/91)</a:t>
            </a: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6000768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sultado de imagem para imagens de e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571612"/>
            <a:ext cx="4000528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Se existe uma atividade econômica em </a:t>
            </a:r>
          </a:p>
          <a:p>
            <a:pPr>
              <a:buNone/>
            </a:pPr>
            <a:r>
              <a:rPr lang="pt-BR" dirty="0" smtClean="0"/>
              <a:t>que a eliminação/neutralização dos </a:t>
            </a:r>
          </a:p>
          <a:p>
            <a:pPr>
              <a:buNone/>
            </a:pPr>
            <a:r>
              <a:rPr lang="pt-BR" dirty="0" smtClean="0"/>
              <a:t>fatores de risco não seja possível é porque </a:t>
            </a:r>
          </a:p>
          <a:p>
            <a:pPr>
              <a:buNone/>
            </a:pPr>
            <a:r>
              <a:rPr lang="pt-BR" dirty="0" smtClean="0"/>
              <a:t>essa atividade não é digna de ser </a:t>
            </a:r>
          </a:p>
          <a:p>
            <a:pPr>
              <a:buNone/>
            </a:pPr>
            <a:r>
              <a:rPr lang="pt-BR" dirty="0" smtClean="0"/>
              <a:t>executada por  uma pessoa, há que se </a:t>
            </a:r>
          </a:p>
          <a:p>
            <a:pPr>
              <a:buNone/>
            </a:pPr>
            <a:r>
              <a:rPr lang="pt-BR" dirty="0" smtClean="0"/>
              <a:t>buscar solução tecnológica para substituir </a:t>
            </a:r>
          </a:p>
          <a:p>
            <a:pPr>
              <a:buNone/>
            </a:pPr>
            <a:r>
              <a:rPr lang="pt-BR" dirty="0" smtClean="0"/>
              <a:t>o trabalho humano</a:t>
            </a: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6000768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Por que ocorre, então, em especial no </a:t>
            </a:r>
          </a:p>
          <a:p>
            <a:pPr>
              <a:buNone/>
            </a:pPr>
            <a:r>
              <a:rPr lang="pt-BR" dirty="0" smtClean="0"/>
              <a:t>Brasil, um número tão elevado de </a:t>
            </a:r>
          </a:p>
          <a:p>
            <a:pPr>
              <a:buNone/>
            </a:pPr>
            <a:r>
              <a:rPr lang="pt-BR" dirty="0" smtClean="0"/>
              <a:t>acidentes graves e fatais e adoecimentos </a:t>
            </a:r>
          </a:p>
          <a:p>
            <a:pPr>
              <a:buNone/>
            </a:pPr>
            <a:r>
              <a:rPr lang="pt-BR" dirty="0" smtClean="0"/>
              <a:t>ligados ao trabalho*?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*</a:t>
            </a:r>
            <a:r>
              <a:rPr lang="pt-BR" sz="2000" i="1" dirty="0" smtClean="0"/>
              <a:t>Mais de 700 mil em 2013, segundo o Anuário Estatístico da </a:t>
            </a:r>
          </a:p>
          <a:p>
            <a:pPr>
              <a:buNone/>
            </a:pPr>
            <a:r>
              <a:rPr lang="pt-BR" sz="2000" i="1" dirty="0" smtClean="0"/>
              <a:t>   Previdência Social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6000768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Resultado de imagem para imagens de e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1214422"/>
            <a:ext cx="4143404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EPI e organização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A resposta, embora não seja simples, pode </a:t>
            </a:r>
          </a:p>
          <a:p>
            <a:pPr>
              <a:buNone/>
            </a:pPr>
            <a:r>
              <a:rPr lang="pt-BR" dirty="0" smtClean="0"/>
              <a:t>Ser resumida em dois fatores principais:</a:t>
            </a:r>
          </a:p>
          <a:p>
            <a:pPr>
              <a:buFontTx/>
              <a:buChar char="-"/>
            </a:pPr>
            <a:r>
              <a:rPr lang="pt-BR" dirty="0" smtClean="0"/>
              <a:t>Falta de uma política efetiva de Saúde do Trabalhador </a:t>
            </a:r>
            <a:r>
              <a:rPr lang="pt-BR" i="1" dirty="0" smtClean="0"/>
              <a:t>(</a:t>
            </a:r>
            <a:r>
              <a:rPr lang="pt-BR" i="1" dirty="0" err="1" smtClean="0"/>
              <a:t>Plansat</a:t>
            </a:r>
            <a:r>
              <a:rPr lang="pt-BR" i="1" dirty="0" smtClean="0"/>
              <a:t> não sai do papel)</a:t>
            </a:r>
            <a:r>
              <a:rPr lang="pt-BR" dirty="0" smtClean="0"/>
              <a:t>;</a:t>
            </a:r>
          </a:p>
          <a:p>
            <a:pPr>
              <a:buFontTx/>
              <a:buChar char="-"/>
            </a:pPr>
            <a:r>
              <a:rPr lang="pt-BR" dirty="0" smtClean="0"/>
              <a:t>Uma lógica que prioriza o lucro e o capital em detrimento da preservação da saúde física e mental e da própria vida do trabalhador;</a:t>
            </a:r>
            <a:endParaRPr lang="pt-BR" dirty="0"/>
          </a:p>
        </p:txBody>
      </p:sp>
      <p:pic>
        <p:nvPicPr>
          <p:cNvPr id="5" name="Picture 6" descr="CUT-C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6000768"/>
            <a:ext cx="225141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357</TotalTime>
  <Words>517</Words>
  <Application>Microsoft Office PowerPoint</Application>
  <PresentationFormat>Apresentação na tela (4:3)</PresentationFormat>
  <Paragraphs>81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Verve</vt:lpstr>
      <vt:lpstr>EPI e organização do trabalho</vt:lpstr>
      <vt:lpstr>Slide 2</vt:lpstr>
      <vt:lpstr>EPI e organização do trabalho</vt:lpstr>
      <vt:lpstr>EPI e organização do trabalho</vt:lpstr>
      <vt:lpstr>Slide 5</vt:lpstr>
      <vt:lpstr>EPI e organização do trabalho</vt:lpstr>
      <vt:lpstr>EPI e organização do trabalho</vt:lpstr>
      <vt:lpstr>Slide 8</vt:lpstr>
      <vt:lpstr>EPI e organização do trabalho</vt:lpstr>
      <vt:lpstr>EPI e organização do trabalho</vt:lpstr>
      <vt:lpstr>Slide 11</vt:lpstr>
      <vt:lpstr>EPI e organização do trabalho</vt:lpstr>
      <vt:lpstr>EPI e organização do trabalho</vt:lpstr>
      <vt:lpstr>Slide 14</vt:lpstr>
      <vt:lpstr>EPI e organização do trabalho</vt:lpstr>
      <vt:lpstr>EPI e organização do trabalho</vt:lpstr>
      <vt:lpstr>Slide 17</vt:lpstr>
      <vt:lpstr>EPI e organização do trabalho</vt:lpstr>
      <vt:lpstr>EPI e organização do trabalho</vt:lpstr>
      <vt:lpstr>Obrigada!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</dc:title>
  <dc:creator>Plinio José Pavão de Carvalho</dc:creator>
  <cp:lastModifiedBy>marianap</cp:lastModifiedBy>
  <cp:revision>61</cp:revision>
  <dcterms:created xsi:type="dcterms:W3CDTF">2015-07-15T17:30:48Z</dcterms:created>
  <dcterms:modified xsi:type="dcterms:W3CDTF">2015-07-16T12:09:33Z</dcterms:modified>
</cp:coreProperties>
</file>