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8" r:id="rId2"/>
    <p:sldId id="320" r:id="rId3"/>
    <p:sldId id="342" r:id="rId4"/>
    <p:sldId id="361" r:id="rId5"/>
    <p:sldId id="362" r:id="rId6"/>
    <p:sldId id="363" r:id="rId7"/>
    <p:sldId id="364" r:id="rId8"/>
    <p:sldId id="366" r:id="rId9"/>
    <p:sldId id="367" r:id="rId10"/>
    <p:sldId id="370" r:id="rId11"/>
    <p:sldId id="371" r:id="rId12"/>
    <p:sldId id="372" r:id="rId13"/>
    <p:sldId id="373" r:id="rId14"/>
    <p:sldId id="374" r:id="rId15"/>
    <p:sldId id="376" r:id="rId16"/>
    <p:sldId id="377" r:id="rId17"/>
    <p:sldId id="378" r:id="rId18"/>
  </p:sldIdLst>
  <p:sldSz cx="12192000" cy="6858000"/>
  <p:notesSz cx="6797675"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006F96"/>
    <a:srgbClr val="1D5073"/>
    <a:srgbClr val="3BCCFF"/>
    <a:srgbClr val="004A82"/>
    <a:srgbClr val="005D7E"/>
    <a:srgbClr val="00B0F0"/>
    <a:srgbClr val="7A0000"/>
    <a:srgbClr val="453F31"/>
    <a:srgbClr val="3F3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3" d="100"/>
          <a:sy n="113"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68D9E-9074-BC46-AE86-8EFA942C471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FD079C9-3220-5642-B28D-9CBC41F1B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B1F09BC-4AA4-3C45-80AE-0D6173212FF3}"/>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7257A91E-C6F8-AB4B-ADAC-63F895B9517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440A2A1-EC4F-7A4F-A376-1BC9A9FB8D9F}"/>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387336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B351E-0F3C-C644-AB08-220D0E5C9BE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933C25D-765C-F541-B039-14F21DA228E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069C3A9-1DCE-7947-A4FA-E751A78C6A61}"/>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596F4224-EB54-8C46-96E1-95616FB315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4603F29-03BE-8040-90CB-4DDF2044D545}"/>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116293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6A87C1-5019-C647-A990-A01E6DA5EE3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E6AAACB-76F8-EC4A-B5A6-CF4BE4E5185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14E6D5-2ECF-4242-93ED-AA32E1404224}"/>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8FD4F588-5D35-BF48-8B98-E14B1CC7D5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944CAE-E1C9-244C-8076-10B79D79571E}"/>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76655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37A41-CD27-7B40-B9C4-32A06890ECF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057CD81-0ECF-8D40-8DD4-9CBF5CFE093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FEE607B-200A-6A4B-941C-72810C64B3A9}"/>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6F8B017B-AB84-AE47-9208-8CC42FFFBC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CE1CC85-DA76-F745-8404-9A4273E19989}"/>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392328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C2C68-2F34-794F-9DB5-0018B16530D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39F5EC4-EB3A-834F-A1B6-D26AA9C3B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A11631A-0BAB-E646-86F2-3645E7DB5AE6}"/>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23344115-3E79-C14C-8043-7EE58CE2FB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A43418-0AB0-7F4F-AF31-D505994E9D04}"/>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282604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08A19-007C-A642-A202-E0B1F661B80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EFD6017-1A6B-8F40-A990-DC6EC6D0786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E898C31-AC59-F54A-9BBD-F626D88940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1095ADE-B80D-C84E-BD83-59B425333485}"/>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6" name="Espaço Reservado para Rodapé 5">
            <a:extLst>
              <a:ext uri="{FF2B5EF4-FFF2-40B4-BE49-F238E27FC236}">
                <a16:creationId xmlns:a16="http://schemas.microsoft.com/office/drawing/2014/main" id="{565DA37E-1C97-E04C-BF78-9BD9D8983D5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77012E-D8C7-014C-A1F7-DC45DCE04205}"/>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136925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2E3C5-09B0-124B-986F-A8E7923C957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BD886A7-667A-E240-AAA2-F5AA11FCF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5D133AB-01D1-A649-BB0C-7C0D126E976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B2DE1E0-5C2F-994D-A98E-E945A782C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2B6D284-AC9A-174C-806F-6723637F51A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313444D-18EA-A347-A352-2D7828E96302}"/>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8" name="Espaço Reservado para Rodapé 7">
            <a:extLst>
              <a:ext uri="{FF2B5EF4-FFF2-40B4-BE49-F238E27FC236}">
                <a16:creationId xmlns:a16="http://schemas.microsoft.com/office/drawing/2014/main" id="{F15D5948-E6AB-924C-AB14-A1E2B3CBE0E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5670E21-006D-F94D-8A9E-C928BAE61737}"/>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282159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DA5BC-7E8C-1040-B0BC-98B4E875E4D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4C01254-029A-9B4F-9CD3-FEC6BBB8BCCC}"/>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4" name="Espaço Reservado para Rodapé 3">
            <a:extLst>
              <a:ext uri="{FF2B5EF4-FFF2-40B4-BE49-F238E27FC236}">
                <a16:creationId xmlns:a16="http://schemas.microsoft.com/office/drawing/2014/main" id="{22CD7A9D-FFFA-254A-B32F-F87AC500883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873757E-8DEC-FE47-AD64-9CBD97A6016B}"/>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224343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D56BC20-FBA5-7D44-868D-06053B5D8307}"/>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3" name="Espaço Reservado para Rodapé 2">
            <a:extLst>
              <a:ext uri="{FF2B5EF4-FFF2-40B4-BE49-F238E27FC236}">
                <a16:creationId xmlns:a16="http://schemas.microsoft.com/office/drawing/2014/main" id="{FBDC504A-29C8-BB43-9FB9-3C5CF687AC9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0ECE37E-B34C-464B-A468-64AE04367CE2}"/>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50367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61ED0-898B-D549-8466-CDDDBCAE606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7452056-2243-9842-8896-A8C41176A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9DA74B9-E12B-9D43-AAFA-D870C45D2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460F763-C3EF-1B47-91C6-9BAC8EA4DD59}"/>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6" name="Espaço Reservado para Rodapé 5">
            <a:extLst>
              <a:ext uri="{FF2B5EF4-FFF2-40B4-BE49-F238E27FC236}">
                <a16:creationId xmlns:a16="http://schemas.microsoft.com/office/drawing/2014/main" id="{E688A2E1-494A-5448-BCFB-398AEC36A3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C427143-AF4F-DD4C-838F-EAF41F3FDB37}"/>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219994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92945-8AF3-DC41-8601-144EEE109E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2DB3FF8-CB54-364E-B92C-7BBF99FCD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2897251-C1CB-CF42-BE27-E6CE4A154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067F5F2-5DDA-4E49-B007-A4507910B35C}"/>
              </a:ext>
            </a:extLst>
          </p:cNvPr>
          <p:cNvSpPr>
            <a:spLocks noGrp="1"/>
          </p:cNvSpPr>
          <p:nvPr>
            <p:ph type="dt" sz="half" idx="10"/>
          </p:nvPr>
        </p:nvSpPr>
        <p:spPr/>
        <p:txBody>
          <a:bodyPr/>
          <a:lstStyle/>
          <a:p>
            <a:fld id="{E54D2B8A-B508-2249-8C46-A35ED702CD26}" type="datetimeFigureOut">
              <a:rPr lang="pt-BR" smtClean="0"/>
              <a:t>27/05/2024</a:t>
            </a:fld>
            <a:endParaRPr lang="pt-BR"/>
          </a:p>
        </p:txBody>
      </p:sp>
      <p:sp>
        <p:nvSpPr>
          <p:cNvPr id="6" name="Espaço Reservado para Rodapé 5">
            <a:extLst>
              <a:ext uri="{FF2B5EF4-FFF2-40B4-BE49-F238E27FC236}">
                <a16:creationId xmlns:a16="http://schemas.microsoft.com/office/drawing/2014/main" id="{8CE63678-8599-BD4D-A5A6-6BFCD4E4796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04804D2-63A1-7C44-B5EB-C30EAEA4EE31}"/>
              </a:ext>
            </a:extLst>
          </p:cNvPr>
          <p:cNvSpPr>
            <a:spLocks noGrp="1"/>
          </p:cNvSpPr>
          <p:nvPr>
            <p:ph type="sldNum" sz="quarter" idx="12"/>
          </p:nvPr>
        </p:nvSpPr>
        <p:spPr/>
        <p:txBody>
          <a:bodyPr/>
          <a:lstStyle/>
          <a:p>
            <a:fld id="{35E67C53-EAC8-0A4D-BE8C-AE7D143D969B}" type="slidenum">
              <a:rPr lang="pt-BR" smtClean="0"/>
              <a:t>‹nº›</a:t>
            </a:fld>
            <a:endParaRPr lang="pt-BR"/>
          </a:p>
        </p:txBody>
      </p:sp>
    </p:spTree>
    <p:extLst>
      <p:ext uri="{BB962C8B-B14F-4D97-AF65-F5344CB8AC3E}">
        <p14:creationId xmlns:p14="http://schemas.microsoft.com/office/powerpoint/2010/main" val="371497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8677"/>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CFDCC1-29E5-D841-9B05-7CC0CBD3B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E5E32F7-D514-164B-8901-52DC4FD4C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CEBE3AE-A90F-7B4F-8BC3-71408305E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D2B8A-B508-2249-8C46-A35ED702CD26}" type="datetimeFigureOut">
              <a:rPr lang="pt-BR" smtClean="0"/>
              <a:t>27/05/2024</a:t>
            </a:fld>
            <a:endParaRPr lang="pt-BR"/>
          </a:p>
        </p:txBody>
      </p:sp>
      <p:sp>
        <p:nvSpPr>
          <p:cNvPr id="5" name="Espaço Reservado para Rodapé 4">
            <a:extLst>
              <a:ext uri="{FF2B5EF4-FFF2-40B4-BE49-F238E27FC236}">
                <a16:creationId xmlns:a16="http://schemas.microsoft.com/office/drawing/2014/main" id="{3D0BE165-BD8C-E248-9212-F46CF043B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9F85AE8-DB4E-6F4A-8266-819216246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67C53-EAC8-0A4D-BE8C-AE7D143D969B}" type="slidenum">
              <a:rPr lang="pt-BR" smtClean="0"/>
              <a:t>‹nº›</a:t>
            </a:fld>
            <a:endParaRPr lang="pt-BR"/>
          </a:p>
        </p:txBody>
      </p:sp>
    </p:spTree>
    <p:extLst>
      <p:ext uri="{BB962C8B-B14F-4D97-AF65-F5344CB8AC3E}">
        <p14:creationId xmlns:p14="http://schemas.microsoft.com/office/powerpoint/2010/main" val="52086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3F3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71035FD3-EC28-B54B-8C85-AFDBAC2A6209}"/>
              </a:ext>
            </a:extLst>
          </p:cNvPr>
          <p:cNvSpPr txBox="1">
            <a:spLocks/>
          </p:cNvSpPr>
          <p:nvPr/>
        </p:nvSpPr>
        <p:spPr>
          <a:xfrm>
            <a:off x="1919536" y="1408243"/>
            <a:ext cx="8352928" cy="92017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b="1" dirty="0">
                <a:ln w="3175">
                  <a:solidFill>
                    <a:schemeClr val="tx1"/>
                  </a:solidFill>
                </a:ln>
                <a:solidFill>
                  <a:schemeClr val="bg1">
                    <a:lumMod val="85000"/>
                  </a:schemeClr>
                </a:solidFill>
                <a:effectLst>
                  <a:outerShdw blurRad="76200" dist="63500" dir="2700000" algn="tl" rotWithShape="0">
                    <a:schemeClr val="bg1">
                      <a:alpha val="65000"/>
                    </a:schemeClr>
                  </a:outerShdw>
                </a:effectLst>
                <a:latin typeface="Arial Black" panose="020B0604020202020204" pitchFamily="34" charset="0"/>
                <a:cs typeface="Arial Black" panose="020B0604020202020204" pitchFamily="34" charset="0"/>
              </a:rPr>
              <a:t>Gabinete de Segurança Institucional</a:t>
            </a:r>
          </a:p>
          <a:p>
            <a:r>
              <a:rPr lang="pt-BR" sz="2400" b="1" dirty="0">
                <a:ln w="3175">
                  <a:solidFill>
                    <a:schemeClr val="tx1"/>
                  </a:solidFill>
                </a:ln>
                <a:solidFill>
                  <a:schemeClr val="bg1">
                    <a:lumMod val="85000"/>
                  </a:schemeClr>
                </a:solidFill>
                <a:effectLst>
                  <a:outerShdw blurRad="76200" dist="63500" dir="2700000" algn="tl" rotWithShape="0">
                    <a:schemeClr val="bg1">
                      <a:alpha val="65000"/>
                    </a:schemeClr>
                  </a:outerShdw>
                </a:effectLst>
                <a:latin typeface="Arial Black" panose="020B0604020202020204" pitchFamily="34" charset="0"/>
                <a:cs typeface="Arial Black" panose="020B0604020202020204" pitchFamily="34" charset="0"/>
              </a:rPr>
              <a:t>da Presidência da República</a:t>
            </a:r>
            <a:endParaRPr lang="pt-BR" sz="3200" b="1" dirty="0">
              <a:ln w="3175">
                <a:solidFill>
                  <a:schemeClr val="tx1"/>
                </a:solidFill>
              </a:ln>
              <a:solidFill>
                <a:schemeClr val="bg1">
                  <a:lumMod val="85000"/>
                </a:schemeClr>
              </a:solidFill>
              <a:effectLst>
                <a:outerShdw blurRad="76200" dist="63500" dir="2700000" algn="tl" rotWithShape="0">
                  <a:schemeClr val="bg1">
                    <a:alpha val="65000"/>
                  </a:schemeClr>
                </a:outerShdw>
              </a:effectLst>
              <a:latin typeface="Arial Black" panose="020B0604020202020204" pitchFamily="34" charset="0"/>
              <a:cs typeface="Arial Black" panose="020B0604020202020204" pitchFamily="34" charset="0"/>
            </a:endParaRPr>
          </a:p>
        </p:txBody>
      </p:sp>
      <p:sp>
        <p:nvSpPr>
          <p:cNvPr id="8" name="Título 5">
            <a:extLst>
              <a:ext uri="{FF2B5EF4-FFF2-40B4-BE49-F238E27FC236}">
                <a16:creationId xmlns:a16="http://schemas.microsoft.com/office/drawing/2014/main" id="{71035FD3-EC28-B54B-8C85-AFDBAC2A6209}"/>
              </a:ext>
            </a:extLst>
          </p:cNvPr>
          <p:cNvSpPr txBox="1">
            <a:spLocks/>
          </p:cNvSpPr>
          <p:nvPr/>
        </p:nvSpPr>
        <p:spPr>
          <a:xfrm>
            <a:off x="4626645" y="4916584"/>
            <a:ext cx="2938707" cy="92017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a:ln w="3175">
                  <a:solidFill>
                    <a:schemeClr val="tx1"/>
                  </a:solidFill>
                </a:ln>
                <a:solidFill>
                  <a:schemeClr val="bg1">
                    <a:lumMod val="85000"/>
                  </a:schemeClr>
                </a:solidFill>
                <a:effectLst>
                  <a:outerShdw blurRad="76200" dist="63500" dir="2700000" algn="tl" rotWithShape="0">
                    <a:schemeClr val="bg1">
                      <a:alpha val="65000"/>
                    </a:schemeClr>
                  </a:outerShdw>
                </a:effectLst>
                <a:latin typeface="Arial Black" panose="020B0604020202020204" pitchFamily="34" charset="0"/>
                <a:cs typeface="Arial Black" panose="020B0604020202020204" pitchFamily="34" charset="0"/>
              </a:rPr>
              <a:t>GSI/PR</a:t>
            </a:r>
          </a:p>
        </p:txBody>
      </p:sp>
      <p:pic>
        <p:nvPicPr>
          <p:cNvPr id="9" name="Google Shape;109;p17"/>
          <p:cNvPicPr preferRelativeResize="0">
            <a:picLocks noChangeAspect="1"/>
          </p:cNvPicPr>
          <p:nvPr/>
        </p:nvPicPr>
        <p:blipFill rotWithShape="1">
          <a:blip r:embed="rId2">
            <a:alphaModFix/>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a:stretch/>
        </p:blipFill>
        <p:spPr>
          <a:xfrm>
            <a:off x="4801918" y="2328420"/>
            <a:ext cx="2588164" cy="2588164"/>
          </a:xfrm>
          <a:prstGeom prst="rect">
            <a:avLst/>
          </a:prstGeom>
          <a:noFill/>
          <a:ln>
            <a:noFill/>
          </a:ln>
          <a:effectLst>
            <a:outerShdw blurRad="63500" dist="50800" dir="2700000" algn="tl" rotWithShape="0">
              <a:prstClr val="black">
                <a:alpha val="60000"/>
              </a:prstClr>
            </a:outerShdw>
          </a:effectLst>
        </p:spPr>
      </p:pic>
    </p:spTree>
    <p:extLst>
      <p:ext uri="{BB962C8B-B14F-4D97-AF65-F5344CB8AC3E}">
        <p14:creationId xmlns:p14="http://schemas.microsoft.com/office/powerpoint/2010/main" val="202146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15"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23" name="CaixaDeTexto 22"/>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DIMENSÃO ESTRATÉGICA</a:t>
            </a:r>
          </a:p>
        </p:txBody>
      </p:sp>
      <p:sp>
        <p:nvSpPr>
          <p:cNvPr id="8" name="CaixaDeTexto 7">
            <a:extLst>
              <a:ext uri="{FF2B5EF4-FFF2-40B4-BE49-F238E27FC236}">
                <a16:creationId xmlns:a16="http://schemas.microsoft.com/office/drawing/2014/main" id="{25B0C2E5-254C-C463-E73E-1ACE1D81798B}"/>
              </a:ext>
            </a:extLst>
          </p:cNvPr>
          <p:cNvSpPr txBox="1"/>
          <p:nvPr/>
        </p:nvSpPr>
        <p:spPr>
          <a:xfrm>
            <a:off x="386521" y="2427339"/>
            <a:ext cx="6207319" cy="2308324"/>
          </a:xfrm>
          <a:prstGeom prst="rect">
            <a:avLst/>
          </a:prstGeom>
          <a:noFill/>
        </p:spPr>
        <p:txBody>
          <a:bodyPr wrap="square" rtlCol="0">
            <a:spAutoFit/>
          </a:bodyPr>
          <a:lstStyle/>
          <a:p>
            <a:r>
              <a:rPr lang="pt-BR" b="1" dirty="0"/>
              <a:t>Área estratégica para a implantação de infraestruturas críticas</a:t>
            </a:r>
          </a:p>
          <a:p>
            <a:r>
              <a:rPr lang="pt-BR" dirty="0">
                <a:latin typeface="+mj-lt"/>
              </a:rPr>
              <a:t>	Hub de Cabos de Internet</a:t>
            </a:r>
          </a:p>
          <a:p>
            <a:endParaRPr lang="pt-BR" dirty="0"/>
          </a:p>
          <a:p>
            <a:r>
              <a:rPr lang="pt-BR" b="1" dirty="0"/>
              <a:t>Área estratégica para a economia e a mobilização do Estado</a:t>
            </a:r>
          </a:p>
          <a:p>
            <a:r>
              <a:rPr lang="pt-BR" dirty="0">
                <a:latin typeface="+mj-lt"/>
              </a:rPr>
              <a:t>	Produção de Energia, Comércio Exterior</a:t>
            </a:r>
          </a:p>
          <a:p>
            <a:endParaRPr lang="pt-BR" dirty="0"/>
          </a:p>
          <a:p>
            <a:r>
              <a:rPr lang="pt-BR" b="1" dirty="0"/>
              <a:t>Elevação de custos em projetos de desenvolvimento nacional</a:t>
            </a:r>
          </a:p>
          <a:p>
            <a:r>
              <a:rPr lang="pt-BR" dirty="0">
                <a:latin typeface="+mj-lt"/>
              </a:rPr>
              <a:t>	Desapropriações mais prováveis </a:t>
            </a:r>
            <a:endParaRPr lang="pt-BR" dirty="0"/>
          </a:p>
        </p:txBody>
      </p:sp>
      <p:pic>
        <p:nvPicPr>
          <p:cNvPr id="9" name="Imagem 8">
            <a:extLst>
              <a:ext uri="{FF2B5EF4-FFF2-40B4-BE49-F238E27FC236}">
                <a16:creationId xmlns:a16="http://schemas.microsoft.com/office/drawing/2014/main" id="{B52766D4-F776-891A-77AC-D622F7F58D35}"/>
              </a:ext>
            </a:extLst>
          </p:cNvPr>
          <p:cNvPicPr>
            <a:picLocks noChangeAspect="1"/>
          </p:cNvPicPr>
          <p:nvPr/>
        </p:nvPicPr>
        <p:blipFill>
          <a:blip r:embed="rId5"/>
          <a:stretch>
            <a:fillRect/>
          </a:stretch>
        </p:blipFill>
        <p:spPr>
          <a:xfrm>
            <a:off x="6909416" y="2409709"/>
            <a:ext cx="5071453" cy="3159760"/>
          </a:xfrm>
          <a:prstGeom prst="rect">
            <a:avLst/>
          </a:prstGeom>
          <a:ln>
            <a:solidFill>
              <a:schemeClr val="tx1"/>
            </a:solidFill>
          </a:ln>
        </p:spPr>
      </p:pic>
    </p:spTree>
    <p:extLst>
      <p:ext uri="{BB962C8B-B14F-4D97-AF65-F5344CB8AC3E}">
        <p14:creationId xmlns:p14="http://schemas.microsoft.com/office/powerpoint/2010/main" val="187487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ESTADO DEMOCRÁTICO DE DIREITO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4" name="CaixaDeTexto 3"/>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DIMENSÃO SOCIOECONÔMICA</a:t>
            </a:r>
          </a:p>
        </p:txBody>
      </p:sp>
      <p:pic>
        <p:nvPicPr>
          <p:cNvPr id="6" name="Picture 2">
            <a:extLst>
              <a:ext uri="{FF2B5EF4-FFF2-40B4-BE49-F238E27FC236}">
                <a16:creationId xmlns:a16="http://schemas.microsoft.com/office/drawing/2014/main" id="{DA6207F0-C79D-E1AB-3E17-932360796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081" y="2525837"/>
            <a:ext cx="4227700" cy="2811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77F719E1-B0DB-5456-2EB3-558F5EEDA537}"/>
              </a:ext>
            </a:extLst>
          </p:cNvPr>
          <p:cNvSpPr txBox="1"/>
          <p:nvPr/>
        </p:nvSpPr>
        <p:spPr>
          <a:xfrm>
            <a:off x="5301842" y="2738644"/>
            <a:ext cx="6296332" cy="2308324"/>
          </a:xfrm>
          <a:prstGeom prst="rect">
            <a:avLst/>
          </a:prstGeom>
          <a:noFill/>
        </p:spPr>
        <p:txBody>
          <a:bodyPr wrap="square" rtlCol="0">
            <a:spAutoFit/>
          </a:bodyPr>
          <a:lstStyle/>
          <a:p>
            <a:pPr marL="285750" indent="-285750" algn="just">
              <a:buFontTx/>
              <a:buChar char="-"/>
            </a:pPr>
            <a:r>
              <a:rPr lang="pt-BR" dirty="0"/>
              <a:t>Renda superior dos proprietários.</a:t>
            </a:r>
          </a:p>
          <a:p>
            <a:pPr marL="285750" indent="-285750" algn="just">
              <a:buFontTx/>
              <a:buChar char="-"/>
            </a:pPr>
            <a:r>
              <a:rPr lang="pt-BR" dirty="0" smtClean="0"/>
              <a:t>Perda </a:t>
            </a:r>
            <a:r>
              <a:rPr lang="pt-BR" dirty="0"/>
              <a:t>de patrimônio da União. Redução da capacidade de implementar ações de redução da desigualdade regionais.</a:t>
            </a:r>
          </a:p>
          <a:p>
            <a:pPr marL="285750" indent="-285750" algn="just">
              <a:buFontTx/>
              <a:buChar char="-"/>
            </a:pPr>
            <a:r>
              <a:rPr lang="pt-BR" dirty="0"/>
              <a:t>Vulnerabilidade de comunidades tradicionais e grupos sociais de baixa renda. Pressão da especulação </a:t>
            </a:r>
            <a:r>
              <a:rPr lang="pt-BR" dirty="0" smtClean="0"/>
              <a:t>imobiliária.</a:t>
            </a:r>
          </a:p>
          <a:p>
            <a:pPr marL="285750" indent="-285750" algn="just">
              <a:buFontTx/>
              <a:buChar char="-"/>
            </a:pPr>
            <a:r>
              <a:rPr lang="pt-BR" dirty="0"/>
              <a:t>Promoção das destinações da PEC pela SPU com base no ordenamento atual. Integração de aspectos sociais, econômicos e ambientais. Interesse público</a:t>
            </a:r>
            <a:r>
              <a:rPr lang="pt-BR" dirty="0" smtClean="0"/>
              <a:t>.</a:t>
            </a:r>
            <a:endParaRPr lang="pt-BR" dirty="0"/>
          </a:p>
        </p:txBody>
      </p:sp>
    </p:spTree>
    <p:extLst>
      <p:ext uri="{BB962C8B-B14F-4D97-AF65-F5344CB8AC3E}">
        <p14:creationId xmlns:p14="http://schemas.microsoft.com/office/powerpoint/2010/main" val="21138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ESTADO DEMOCRÁTICO DE DIREITO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8" name="CaixaDeTexto 7">
            <a:extLst>
              <a:ext uri="{FF2B5EF4-FFF2-40B4-BE49-F238E27FC236}">
                <a16:creationId xmlns:a16="http://schemas.microsoft.com/office/drawing/2014/main" id="{4D2A5CF0-B64E-77D9-7A66-1A4426F215BD}"/>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DIMENSÃO SOCIOECONÔMICA</a:t>
            </a:r>
          </a:p>
        </p:txBody>
      </p:sp>
      <p:sp>
        <p:nvSpPr>
          <p:cNvPr id="9" name="CaixaDeTexto 8">
            <a:extLst>
              <a:ext uri="{FF2B5EF4-FFF2-40B4-BE49-F238E27FC236}">
                <a16:creationId xmlns:a16="http://schemas.microsoft.com/office/drawing/2014/main" id="{7EFDD89A-3114-1863-36FB-61032F6AFA86}"/>
              </a:ext>
            </a:extLst>
          </p:cNvPr>
          <p:cNvSpPr txBox="1"/>
          <p:nvPr/>
        </p:nvSpPr>
        <p:spPr>
          <a:xfrm>
            <a:off x="316324" y="2270821"/>
            <a:ext cx="6172026" cy="3293209"/>
          </a:xfrm>
          <a:prstGeom prst="rect">
            <a:avLst/>
          </a:prstGeom>
          <a:noFill/>
        </p:spPr>
        <p:txBody>
          <a:bodyPr wrap="square">
            <a:spAutoFit/>
          </a:bodyPr>
          <a:lstStyle/>
          <a:p>
            <a:pPr algn="just"/>
            <a:r>
              <a:rPr lang="pt-BR" sz="1600" b="1" dirty="0">
                <a:solidFill>
                  <a:schemeClr val="bg1"/>
                </a:solidFill>
                <a:effectLst/>
              </a:rPr>
              <a:t>Bens de uso comum do povo ou do domínio público</a:t>
            </a:r>
            <a:r>
              <a:rPr lang="pt-BR" sz="1600" b="0" dirty="0">
                <a:solidFill>
                  <a:srgbClr val="1C1917"/>
                </a:solidFill>
                <a:effectLst/>
              </a:rPr>
              <a:t>: </a:t>
            </a:r>
            <a:r>
              <a:rPr lang="pt-BR" sz="1600" b="1" dirty="0">
                <a:solidFill>
                  <a:schemeClr val="bg1"/>
                </a:solidFill>
                <a:effectLst/>
              </a:rPr>
              <a:t>mares, praias</a:t>
            </a:r>
            <a:r>
              <a:rPr lang="pt-BR" sz="1600" b="0" dirty="0">
                <a:solidFill>
                  <a:srgbClr val="1C1917"/>
                </a:solidFill>
                <a:effectLst/>
              </a:rPr>
              <a:t>, rios, estradas, ruas e praças. (...) Os usuários são anônimos, indeterminados, e os bens utilizados o são por todos os membros da coletividade – </a:t>
            </a:r>
            <a:r>
              <a:rPr lang="pt-BR" sz="1600" b="0" i="1" dirty="0">
                <a:solidFill>
                  <a:srgbClr val="1C1917"/>
                </a:solidFill>
                <a:effectLst/>
              </a:rPr>
              <a:t>uti </a:t>
            </a:r>
            <a:r>
              <a:rPr lang="pt-BR" sz="1600" b="0" i="1" dirty="0" err="1">
                <a:solidFill>
                  <a:srgbClr val="1C1917"/>
                </a:solidFill>
                <a:effectLst/>
              </a:rPr>
              <a:t>universi</a:t>
            </a:r>
            <a:r>
              <a:rPr lang="pt-BR" sz="1600" b="0" i="1" dirty="0">
                <a:solidFill>
                  <a:srgbClr val="1C1917"/>
                </a:solidFill>
                <a:effectLst/>
              </a:rPr>
              <a:t> </a:t>
            </a:r>
            <a:r>
              <a:rPr lang="pt-BR" sz="1600" b="0" dirty="0">
                <a:solidFill>
                  <a:srgbClr val="1C1917"/>
                </a:solidFill>
                <a:effectLst/>
              </a:rPr>
              <a:t>– razão pela qual </a:t>
            </a:r>
            <a:r>
              <a:rPr lang="pt-BR" sz="1600" b="1" dirty="0">
                <a:solidFill>
                  <a:schemeClr val="bg1"/>
                </a:solidFill>
                <a:effectLst/>
              </a:rPr>
              <a:t>ninguém tem direito ao uso exclusivo ou a privilégios na utilização do bem</a:t>
            </a:r>
            <a:r>
              <a:rPr lang="pt-BR" sz="1600" b="0" dirty="0">
                <a:solidFill>
                  <a:srgbClr val="1C1917"/>
                </a:solidFill>
                <a:effectLst/>
              </a:rPr>
              <a:t>.</a:t>
            </a:r>
          </a:p>
          <a:p>
            <a:pPr algn="r"/>
            <a:r>
              <a:rPr lang="pt-BR" sz="1600" b="0" i="0" dirty="0">
                <a:solidFill>
                  <a:srgbClr val="1C1917"/>
                </a:solidFill>
                <a:effectLst/>
                <a:latin typeface="+mj-lt"/>
              </a:rPr>
              <a:t>(Hely Lopes Meirelles)</a:t>
            </a:r>
            <a:endParaRPr lang="pt-BR" sz="1600" b="0" i="1" dirty="0">
              <a:solidFill>
                <a:srgbClr val="1C1917"/>
              </a:solidFill>
              <a:effectLst/>
              <a:latin typeface="+mj-lt"/>
            </a:endParaRPr>
          </a:p>
          <a:p>
            <a:pPr algn="just"/>
            <a:endParaRPr lang="pt-BR" sz="1600" i="1" dirty="0">
              <a:solidFill>
                <a:srgbClr val="1C1917"/>
              </a:solidFill>
            </a:endParaRPr>
          </a:p>
          <a:p>
            <a:pPr algn="just"/>
            <a:r>
              <a:rPr lang="pt-BR" sz="1600" b="0" dirty="0">
                <a:solidFill>
                  <a:srgbClr val="1C1917"/>
                </a:solidFill>
                <a:effectLst/>
              </a:rPr>
              <a:t>Lei nº 7.661/1988.</a:t>
            </a:r>
          </a:p>
          <a:p>
            <a:pPr algn="just"/>
            <a:r>
              <a:rPr lang="pt-BR" sz="1600" b="0" dirty="0">
                <a:solidFill>
                  <a:srgbClr val="1C1917"/>
                </a:solidFill>
                <a:effectLst/>
              </a:rPr>
              <a:t>Art. 10. As praias são bens públicos de uso comum do povo, sendo assegurado sempre, livre e franco acesso a elas e ao mar</a:t>
            </a:r>
            <a:r>
              <a:rPr lang="pt-BR" sz="1600" dirty="0">
                <a:solidFill>
                  <a:srgbClr val="1C1917"/>
                </a:solidFill>
              </a:rPr>
              <a:t> [...]</a:t>
            </a:r>
            <a:endParaRPr lang="pt-BR" sz="1600" b="0" dirty="0">
              <a:solidFill>
                <a:srgbClr val="1C1917"/>
              </a:solidFill>
              <a:effectLst/>
            </a:endParaRPr>
          </a:p>
          <a:p>
            <a:pPr algn="just"/>
            <a:r>
              <a:rPr lang="pt-BR" sz="1600" b="0" dirty="0">
                <a:solidFill>
                  <a:srgbClr val="1C1917"/>
                </a:solidFill>
                <a:effectLst/>
              </a:rPr>
              <a:t>§1º </a:t>
            </a:r>
            <a:r>
              <a:rPr lang="pt-BR" sz="1600" b="1" dirty="0">
                <a:solidFill>
                  <a:schemeClr val="bg1"/>
                </a:solidFill>
                <a:effectLst/>
              </a:rPr>
              <a:t>Não será permitida a urbanização ou qualquer forma de utilização do solo na zona costeira que impeça ou dificulte o acesso assegurado no </a:t>
            </a:r>
            <a:r>
              <a:rPr lang="pt-BR" sz="1600" b="1" i="1" dirty="0">
                <a:solidFill>
                  <a:schemeClr val="bg1"/>
                </a:solidFill>
                <a:effectLst/>
              </a:rPr>
              <a:t>caput</a:t>
            </a:r>
            <a:r>
              <a:rPr lang="pt-BR" sz="1600" b="1" dirty="0">
                <a:solidFill>
                  <a:schemeClr val="bg1"/>
                </a:solidFill>
                <a:effectLst/>
              </a:rPr>
              <a:t> deste artigo</a:t>
            </a:r>
            <a:r>
              <a:rPr lang="pt-BR" sz="1600" b="0" dirty="0">
                <a:solidFill>
                  <a:srgbClr val="1C1917"/>
                </a:solidFill>
                <a:effectLst/>
              </a:rPr>
              <a:t>.</a:t>
            </a:r>
          </a:p>
        </p:txBody>
      </p:sp>
      <p:grpSp>
        <p:nvGrpSpPr>
          <p:cNvPr id="6" name="Agrupar 5">
            <a:extLst>
              <a:ext uri="{FF2B5EF4-FFF2-40B4-BE49-F238E27FC236}">
                <a16:creationId xmlns:a16="http://schemas.microsoft.com/office/drawing/2014/main" id="{0DBE066B-7E6F-48D0-E50B-215E39F2F443}"/>
              </a:ext>
            </a:extLst>
          </p:cNvPr>
          <p:cNvGrpSpPr>
            <a:grpSpLocks noChangeAspect="1"/>
          </p:cNvGrpSpPr>
          <p:nvPr/>
        </p:nvGrpSpPr>
        <p:grpSpPr>
          <a:xfrm>
            <a:off x="6859365" y="4014600"/>
            <a:ext cx="5168712" cy="2011256"/>
            <a:chOff x="6985781" y="4014600"/>
            <a:chExt cx="5042296" cy="1962065"/>
          </a:xfrm>
        </p:grpSpPr>
        <p:pic>
          <p:nvPicPr>
            <p:cNvPr id="17" name="Imagem 16">
              <a:extLst>
                <a:ext uri="{FF2B5EF4-FFF2-40B4-BE49-F238E27FC236}">
                  <a16:creationId xmlns:a16="http://schemas.microsoft.com/office/drawing/2014/main" id="{7062E341-393B-1A0A-B841-2EABB9E36397}"/>
                </a:ext>
              </a:extLst>
            </p:cNvPr>
            <p:cNvPicPr>
              <a:picLocks noChangeAspect="1"/>
            </p:cNvPicPr>
            <p:nvPr/>
          </p:nvPicPr>
          <p:blipFill>
            <a:blip r:embed="rId5"/>
            <a:stretch>
              <a:fillRect/>
            </a:stretch>
          </p:blipFill>
          <p:spPr>
            <a:xfrm>
              <a:off x="6985781" y="4014600"/>
              <a:ext cx="5042296" cy="1962065"/>
            </a:xfrm>
            <a:prstGeom prst="rect">
              <a:avLst/>
            </a:prstGeom>
            <a:ln>
              <a:solidFill>
                <a:schemeClr val="tx1"/>
              </a:solidFill>
            </a:ln>
          </p:spPr>
        </p:pic>
        <p:sp>
          <p:nvSpPr>
            <p:cNvPr id="21" name="Retângulo 20">
              <a:extLst>
                <a:ext uri="{FF2B5EF4-FFF2-40B4-BE49-F238E27FC236}">
                  <a16:creationId xmlns:a16="http://schemas.microsoft.com/office/drawing/2014/main" id="{19EC1BAF-6632-1695-B845-004E9A7A1857}"/>
                </a:ext>
              </a:extLst>
            </p:cNvPr>
            <p:cNvSpPr/>
            <p:nvPr/>
          </p:nvSpPr>
          <p:spPr>
            <a:xfrm>
              <a:off x="7020560" y="4620707"/>
              <a:ext cx="60452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49C5ACE4-5DC9-C9EB-B25E-63664E298B8B}"/>
                </a:ext>
              </a:extLst>
            </p:cNvPr>
            <p:cNvSpPr/>
            <p:nvPr/>
          </p:nvSpPr>
          <p:spPr>
            <a:xfrm>
              <a:off x="8583422" y="5370515"/>
              <a:ext cx="21600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E5E689BC-E815-88E0-E11F-3D49FDA1199E}"/>
                </a:ext>
              </a:extLst>
            </p:cNvPr>
            <p:cNvSpPr/>
            <p:nvPr/>
          </p:nvSpPr>
          <p:spPr>
            <a:xfrm>
              <a:off x="8267192" y="5564908"/>
              <a:ext cx="21600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 name="Agrupar 3">
            <a:extLst>
              <a:ext uri="{FF2B5EF4-FFF2-40B4-BE49-F238E27FC236}">
                <a16:creationId xmlns:a16="http://schemas.microsoft.com/office/drawing/2014/main" id="{3AAF44D1-3ADB-520A-D78D-EC2F0F3D4334}"/>
              </a:ext>
            </a:extLst>
          </p:cNvPr>
          <p:cNvGrpSpPr>
            <a:grpSpLocks noChangeAspect="1"/>
          </p:cNvGrpSpPr>
          <p:nvPr/>
        </p:nvGrpSpPr>
        <p:grpSpPr>
          <a:xfrm>
            <a:off x="6863285" y="1876686"/>
            <a:ext cx="5154853" cy="2011255"/>
            <a:chOff x="6999301" y="1836931"/>
            <a:chExt cx="5028776" cy="1962064"/>
          </a:xfrm>
        </p:grpSpPr>
        <p:pic>
          <p:nvPicPr>
            <p:cNvPr id="15" name="Imagem 14">
              <a:extLst>
                <a:ext uri="{FF2B5EF4-FFF2-40B4-BE49-F238E27FC236}">
                  <a16:creationId xmlns:a16="http://schemas.microsoft.com/office/drawing/2014/main" id="{9A09C789-EC7A-6922-816F-9657CDB6791C}"/>
                </a:ext>
              </a:extLst>
            </p:cNvPr>
            <p:cNvPicPr>
              <a:picLocks noChangeAspect="1"/>
            </p:cNvPicPr>
            <p:nvPr/>
          </p:nvPicPr>
          <p:blipFill>
            <a:blip r:embed="rId6"/>
            <a:stretch>
              <a:fillRect/>
            </a:stretch>
          </p:blipFill>
          <p:spPr>
            <a:xfrm>
              <a:off x="6999301" y="1836931"/>
              <a:ext cx="5028776" cy="1962064"/>
            </a:xfrm>
            <a:prstGeom prst="rect">
              <a:avLst/>
            </a:prstGeom>
            <a:ln>
              <a:solidFill>
                <a:schemeClr val="tx1"/>
              </a:solidFill>
            </a:ln>
          </p:spPr>
        </p:pic>
        <p:sp>
          <p:nvSpPr>
            <p:cNvPr id="18" name="Retângulo 17">
              <a:extLst>
                <a:ext uri="{FF2B5EF4-FFF2-40B4-BE49-F238E27FC236}">
                  <a16:creationId xmlns:a16="http://schemas.microsoft.com/office/drawing/2014/main" id="{FC7F6845-C3FB-7FD3-273A-90585EAD3778}"/>
                </a:ext>
              </a:extLst>
            </p:cNvPr>
            <p:cNvSpPr/>
            <p:nvPr/>
          </p:nvSpPr>
          <p:spPr>
            <a:xfrm>
              <a:off x="7020560" y="2462723"/>
              <a:ext cx="60452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BC52E83-2224-945C-9537-720765952B27}"/>
                </a:ext>
              </a:extLst>
            </p:cNvPr>
            <p:cNvSpPr/>
            <p:nvPr/>
          </p:nvSpPr>
          <p:spPr>
            <a:xfrm>
              <a:off x="8611616" y="3206435"/>
              <a:ext cx="61200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a:extLst>
                <a:ext uri="{FF2B5EF4-FFF2-40B4-BE49-F238E27FC236}">
                  <a16:creationId xmlns:a16="http://schemas.microsoft.com/office/drawing/2014/main" id="{CC84981D-BDF7-C7FD-623F-A0C5FB68BFE4}"/>
                </a:ext>
              </a:extLst>
            </p:cNvPr>
            <p:cNvSpPr/>
            <p:nvPr/>
          </p:nvSpPr>
          <p:spPr>
            <a:xfrm>
              <a:off x="8354567" y="3398319"/>
              <a:ext cx="612000" cy="10775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30777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ESTADO DEMOCRÁTICO DE DIREITO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8" name="CaixaDeTexto 7">
            <a:extLst>
              <a:ext uri="{FF2B5EF4-FFF2-40B4-BE49-F238E27FC236}">
                <a16:creationId xmlns:a16="http://schemas.microsoft.com/office/drawing/2014/main" id="{4D2A5CF0-B64E-77D9-7A66-1A4426F215BD}"/>
              </a:ext>
            </a:extLst>
          </p:cNvPr>
          <p:cNvSpPr txBox="1"/>
          <p:nvPr/>
        </p:nvSpPr>
        <p:spPr>
          <a:xfrm>
            <a:off x="152400" y="1796528"/>
            <a:ext cx="9367520"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DIMENSÃO FUNDIÁRIA: ORDENAMENTO TERRITORIAL </a:t>
            </a:r>
          </a:p>
        </p:txBody>
      </p:sp>
      <p:sp>
        <p:nvSpPr>
          <p:cNvPr id="9" name="CaixaDeTexto 8">
            <a:extLst>
              <a:ext uri="{FF2B5EF4-FFF2-40B4-BE49-F238E27FC236}">
                <a16:creationId xmlns:a16="http://schemas.microsoft.com/office/drawing/2014/main" id="{7EFDD89A-3114-1863-36FB-61032F6AFA86}"/>
              </a:ext>
            </a:extLst>
          </p:cNvPr>
          <p:cNvSpPr txBox="1"/>
          <p:nvPr/>
        </p:nvSpPr>
        <p:spPr>
          <a:xfrm>
            <a:off x="316323" y="2354556"/>
            <a:ext cx="11332338" cy="2893100"/>
          </a:xfrm>
          <a:prstGeom prst="rect">
            <a:avLst/>
          </a:prstGeom>
          <a:noFill/>
        </p:spPr>
        <p:txBody>
          <a:bodyPr wrap="square">
            <a:spAutoFit/>
          </a:bodyPr>
          <a:lstStyle/>
          <a:p>
            <a:pPr algn="just"/>
            <a:r>
              <a:rPr lang="pt-BR" dirty="0" smtClean="0">
                <a:solidFill>
                  <a:srgbClr val="1C1917"/>
                </a:solidFill>
              </a:rPr>
              <a:t>Legitimação </a:t>
            </a:r>
            <a:r>
              <a:rPr lang="pt-BR" b="0" dirty="0" smtClean="0">
                <a:solidFill>
                  <a:srgbClr val="1C1917"/>
                </a:solidFill>
                <a:effectLst/>
              </a:rPr>
              <a:t>de </a:t>
            </a:r>
            <a:r>
              <a:rPr lang="pt-BR" b="0" dirty="0">
                <a:solidFill>
                  <a:srgbClr val="1C1917"/>
                </a:solidFill>
                <a:effectLst/>
              </a:rPr>
              <a:t>propriedades da União a particulares que nem sempre as adquiriam de boa-fé.</a:t>
            </a:r>
          </a:p>
          <a:p>
            <a:pPr algn="just"/>
            <a:r>
              <a:rPr lang="pt-BR" b="0" dirty="0">
                <a:solidFill>
                  <a:srgbClr val="1C1917"/>
                </a:solidFill>
                <a:effectLst/>
              </a:rPr>
              <a:t>Estímulo a fraudes e </a:t>
            </a:r>
            <a:r>
              <a:rPr lang="pt-BR" b="0" dirty="0" smtClean="0">
                <a:solidFill>
                  <a:srgbClr val="1C1917"/>
                </a:solidFill>
                <a:effectLst/>
              </a:rPr>
              <a:t>invasões.</a:t>
            </a:r>
            <a:endParaRPr lang="pt-BR" b="0" dirty="0">
              <a:solidFill>
                <a:srgbClr val="1C1917"/>
              </a:solidFill>
              <a:effectLst/>
            </a:endParaRPr>
          </a:p>
          <a:p>
            <a:pPr algn="just"/>
            <a:endParaRPr lang="pt-BR" sz="1100" b="0" dirty="0">
              <a:solidFill>
                <a:srgbClr val="1C1917"/>
              </a:solidFill>
              <a:effectLst/>
            </a:endParaRPr>
          </a:p>
          <a:p>
            <a:pPr lvl="1" algn="just"/>
            <a:r>
              <a:rPr lang="pt-BR" sz="1600" b="0" dirty="0">
                <a:solidFill>
                  <a:srgbClr val="1C1917"/>
                </a:solidFill>
                <a:effectLst/>
              </a:rPr>
              <a:t>Conforme avaliação da SPU: </a:t>
            </a:r>
            <a:r>
              <a:rPr lang="pt-BR" sz="1600" b="0" i="1" dirty="0">
                <a:solidFill>
                  <a:srgbClr val="1C1917"/>
                </a:solidFill>
                <a:effectLst/>
                <a:latin typeface="+mj-lt"/>
              </a:rPr>
              <a:t>“uma medida como essa, incentiva conflitos nacionais e internacionais, disputas locais, a apropriação do patrimônio público, beneficia a grilagem, a concentração de terras, a especulação imobiliária e a perpetuação de padrões históricos de desigualdades.</a:t>
            </a:r>
          </a:p>
          <a:p>
            <a:pPr algn="just"/>
            <a:endParaRPr lang="pt-BR" sz="1100" b="0" dirty="0">
              <a:solidFill>
                <a:srgbClr val="1C1917"/>
              </a:solidFill>
              <a:effectLst/>
            </a:endParaRPr>
          </a:p>
          <a:p>
            <a:pPr algn="just"/>
            <a:r>
              <a:rPr lang="pt-BR" b="0" dirty="0">
                <a:solidFill>
                  <a:srgbClr val="1C1917"/>
                </a:solidFill>
                <a:effectLst/>
              </a:rPr>
              <a:t>Aumenta o custo de implementação de projetos e políticas públicas.</a:t>
            </a:r>
          </a:p>
          <a:p>
            <a:pPr algn="just"/>
            <a:endParaRPr lang="pt-BR" sz="1100" dirty="0">
              <a:solidFill>
                <a:srgbClr val="1C1917"/>
              </a:solidFill>
            </a:endParaRPr>
          </a:p>
          <a:p>
            <a:pPr algn="just"/>
            <a:r>
              <a:rPr lang="pt-BR" b="0" dirty="0">
                <a:solidFill>
                  <a:srgbClr val="1C1917"/>
                </a:solidFill>
                <a:effectLst/>
              </a:rPr>
              <a:t>Imóveis da União como reserva estratégica de recursos. Perda de 500 bilhões </a:t>
            </a:r>
            <a:r>
              <a:rPr lang="pt-BR" b="0" dirty="0">
                <a:solidFill>
                  <a:srgbClr val="1C1917"/>
                </a:solidFill>
                <a:effectLst/>
                <a:latin typeface="+mj-lt"/>
              </a:rPr>
              <a:t>(est.)</a:t>
            </a:r>
            <a:r>
              <a:rPr lang="pt-BR" b="0" dirty="0">
                <a:solidFill>
                  <a:srgbClr val="1C1917"/>
                </a:solidFill>
                <a:effectLst/>
              </a:rPr>
              <a:t> + 2,5 bilhões por ano </a:t>
            </a:r>
            <a:r>
              <a:rPr lang="pt-BR" b="0" dirty="0">
                <a:solidFill>
                  <a:srgbClr val="1C1917"/>
                </a:solidFill>
                <a:effectLst/>
                <a:latin typeface="+mj-lt"/>
              </a:rPr>
              <a:t>(est</a:t>
            </a:r>
            <a:r>
              <a:rPr lang="pt-BR" b="0" dirty="0" smtClean="0">
                <a:solidFill>
                  <a:srgbClr val="1C1917"/>
                </a:solidFill>
                <a:effectLst/>
                <a:latin typeface="+mj-lt"/>
              </a:rPr>
              <a:t>.)</a:t>
            </a:r>
            <a:r>
              <a:rPr lang="pt-BR" b="0" dirty="0" smtClean="0">
                <a:solidFill>
                  <a:srgbClr val="1C1917"/>
                </a:solidFill>
                <a:effectLst/>
              </a:rPr>
              <a:t>.</a:t>
            </a:r>
          </a:p>
          <a:p>
            <a:pPr algn="just"/>
            <a:endParaRPr lang="pt-BR" sz="1100" b="0" dirty="0" smtClean="0">
              <a:solidFill>
                <a:srgbClr val="1C1917"/>
              </a:solidFill>
              <a:effectLst/>
            </a:endParaRPr>
          </a:p>
          <a:p>
            <a:pPr algn="just"/>
            <a:r>
              <a:rPr lang="pt-BR" b="0" dirty="0" smtClean="0">
                <a:solidFill>
                  <a:schemeClr val="bg1"/>
                </a:solidFill>
                <a:effectLst/>
              </a:rPr>
              <a:t>Possibilidade: </a:t>
            </a:r>
            <a:r>
              <a:rPr lang="pt-BR" b="0" dirty="0" smtClean="0">
                <a:solidFill>
                  <a:srgbClr val="1C1917"/>
                </a:solidFill>
                <a:effectLst/>
              </a:rPr>
              <a:t>aguardar a definição da Política de Ordenamento Territorial em elaboração por GTI coordenado pelo MGI.</a:t>
            </a:r>
            <a:endParaRPr lang="pt-BR" b="0" dirty="0">
              <a:solidFill>
                <a:srgbClr val="1C1917"/>
              </a:solidFill>
              <a:effectLst/>
            </a:endParaRPr>
          </a:p>
        </p:txBody>
      </p:sp>
    </p:spTree>
    <p:extLst>
      <p:ext uri="{BB962C8B-B14F-4D97-AF65-F5344CB8AC3E}">
        <p14:creationId xmlns:p14="http://schemas.microsoft.com/office/powerpoint/2010/main" val="186032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ESTADO DEMOCRÁTICO DE DIREITO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8" name="CaixaDeTexto 7">
            <a:extLst>
              <a:ext uri="{FF2B5EF4-FFF2-40B4-BE49-F238E27FC236}">
                <a16:creationId xmlns:a16="http://schemas.microsoft.com/office/drawing/2014/main" id="{4D2A5CF0-B64E-77D9-7A66-1A4426F215BD}"/>
              </a:ext>
            </a:extLst>
          </p:cNvPr>
          <p:cNvSpPr txBox="1"/>
          <p:nvPr/>
        </p:nvSpPr>
        <p:spPr>
          <a:xfrm>
            <a:off x="152400" y="1796528"/>
            <a:ext cx="9367520"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DIMENSÃO AMBIENTAL</a:t>
            </a:r>
          </a:p>
        </p:txBody>
      </p:sp>
      <p:sp>
        <p:nvSpPr>
          <p:cNvPr id="4" name="CaixaDeTexto 3">
            <a:extLst>
              <a:ext uri="{FF2B5EF4-FFF2-40B4-BE49-F238E27FC236}">
                <a16:creationId xmlns:a16="http://schemas.microsoft.com/office/drawing/2014/main" id="{52DF3917-A845-ECDC-61C2-D39ABEB04D7D}"/>
              </a:ext>
            </a:extLst>
          </p:cNvPr>
          <p:cNvSpPr txBox="1"/>
          <p:nvPr/>
        </p:nvSpPr>
        <p:spPr>
          <a:xfrm>
            <a:off x="711641" y="2623329"/>
            <a:ext cx="10768719" cy="2492990"/>
          </a:xfrm>
          <a:prstGeom prst="rect">
            <a:avLst/>
          </a:prstGeom>
          <a:noFill/>
        </p:spPr>
        <p:txBody>
          <a:bodyPr wrap="square">
            <a:spAutoFit/>
          </a:bodyPr>
          <a:lstStyle/>
          <a:p>
            <a:pPr algn="just"/>
            <a:r>
              <a:rPr lang="pt-BR" sz="2400" b="1" dirty="0">
                <a:solidFill>
                  <a:srgbClr val="1C1917"/>
                </a:solidFill>
                <a:effectLst>
                  <a:outerShdw blurRad="38100" dist="38100" dir="2700000" algn="tl">
                    <a:srgbClr val="000000">
                      <a:alpha val="43137"/>
                    </a:srgbClr>
                  </a:outerShdw>
                </a:effectLst>
                <a:latin typeface="+mj-lt"/>
              </a:rPr>
              <a:t>Riscos ambientais.</a:t>
            </a:r>
          </a:p>
          <a:p>
            <a:pPr algn="just"/>
            <a:endParaRPr lang="pt-BR" sz="1200" dirty="0">
              <a:solidFill>
                <a:srgbClr val="1C1917"/>
              </a:solidFill>
              <a:latin typeface="+mj-lt"/>
            </a:endParaRPr>
          </a:p>
          <a:p>
            <a:pPr lvl="1" algn="just"/>
            <a:r>
              <a:rPr lang="pt-BR" sz="2400" dirty="0">
                <a:solidFill>
                  <a:srgbClr val="1C1917"/>
                </a:solidFill>
                <a:latin typeface="+mj-lt"/>
              </a:rPr>
              <a:t>Dificuldade de fiscalização decorrente da privatização de acessos.</a:t>
            </a:r>
          </a:p>
          <a:p>
            <a:pPr lvl="1" algn="just"/>
            <a:r>
              <a:rPr lang="pt-BR" sz="2400" dirty="0">
                <a:solidFill>
                  <a:srgbClr val="1C1917"/>
                </a:solidFill>
                <a:latin typeface="+mj-lt"/>
              </a:rPr>
              <a:t>Possibilidade de implantação de empreendimentos prejudiciais</a:t>
            </a:r>
            <a:r>
              <a:rPr lang="pt-BR" sz="2400" dirty="0" smtClean="0">
                <a:solidFill>
                  <a:srgbClr val="1C1917"/>
                </a:solidFill>
                <a:latin typeface="+mj-lt"/>
              </a:rPr>
              <a:t>.</a:t>
            </a:r>
          </a:p>
          <a:p>
            <a:pPr algn="just"/>
            <a:endParaRPr lang="pt-BR" sz="2400" dirty="0" smtClean="0">
              <a:solidFill>
                <a:srgbClr val="1C1917"/>
              </a:solidFill>
              <a:latin typeface="+mj-lt"/>
            </a:endParaRPr>
          </a:p>
          <a:p>
            <a:pPr algn="just"/>
            <a:r>
              <a:rPr lang="pt-BR" sz="2400" b="1" dirty="0">
                <a:solidFill>
                  <a:srgbClr val="1C1917"/>
                </a:solidFill>
                <a:effectLst>
                  <a:outerShdw blurRad="38100" dist="38100" dir="2700000" algn="tl">
                    <a:srgbClr val="000000">
                      <a:alpha val="43137"/>
                    </a:srgbClr>
                  </a:outerShdw>
                </a:effectLst>
                <a:latin typeface="+mj-lt"/>
              </a:rPr>
              <a:t>Área indispensável às ações de enfrentamento de eventos climáticos.</a:t>
            </a:r>
          </a:p>
          <a:p>
            <a:pPr algn="just"/>
            <a:endParaRPr lang="pt-BR" sz="2400" b="1" dirty="0">
              <a:solidFill>
                <a:srgbClr val="1C1917"/>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0268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ESTADO DEMOCRÁTICO DE DIREITO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8" name="CaixaDeTexto 7">
            <a:extLst>
              <a:ext uri="{FF2B5EF4-FFF2-40B4-BE49-F238E27FC236}">
                <a16:creationId xmlns:a16="http://schemas.microsoft.com/office/drawing/2014/main" id="{4D2A5CF0-B64E-77D9-7A66-1A4426F215BD}"/>
              </a:ext>
            </a:extLst>
          </p:cNvPr>
          <p:cNvSpPr txBox="1"/>
          <p:nvPr/>
        </p:nvSpPr>
        <p:spPr>
          <a:xfrm>
            <a:off x="152400" y="1796528"/>
            <a:ext cx="9367520"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ASPECTOS JURÍDICOS</a:t>
            </a:r>
          </a:p>
        </p:txBody>
      </p:sp>
      <p:sp>
        <p:nvSpPr>
          <p:cNvPr id="9" name="Seta: para Baixo 8">
            <a:extLst>
              <a:ext uri="{FF2B5EF4-FFF2-40B4-BE49-F238E27FC236}">
                <a16:creationId xmlns:a16="http://schemas.microsoft.com/office/drawing/2014/main" id="{E9E086EF-89EA-03C5-069D-6ECB45D24239}"/>
              </a:ext>
            </a:extLst>
          </p:cNvPr>
          <p:cNvSpPr/>
          <p:nvPr/>
        </p:nvSpPr>
        <p:spPr>
          <a:xfrm>
            <a:off x="1611464" y="2352876"/>
            <a:ext cx="655982" cy="2032152"/>
          </a:xfrm>
          <a:prstGeom prst="downArrow">
            <a:avLst/>
          </a:prstGeom>
          <a:solidFill>
            <a:srgbClr val="006F96"/>
          </a:solidFill>
          <a:ln>
            <a:noFill/>
          </a:ln>
          <a:effectLst>
            <a:outerShdw blurRad="57785" dist="33020" dir="3180000" algn="ctr">
              <a:srgbClr val="000000">
                <a:alpha val="30000"/>
              </a:srgbClr>
            </a:outerShdw>
          </a:effectLst>
          <a:scene3d>
            <a:camera prst="orthographicFront">
              <a:rot lat="0" lon="0" rev="0"/>
            </a:camera>
            <a:lightRig rig="freezing" dir="t"/>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7741A2B-FBDD-BD7F-18EB-88DE4A42FBC6}"/>
              </a:ext>
            </a:extLst>
          </p:cNvPr>
          <p:cNvSpPr txBox="1"/>
          <p:nvPr/>
        </p:nvSpPr>
        <p:spPr>
          <a:xfrm>
            <a:off x="2267446" y="2353703"/>
            <a:ext cx="8551629" cy="2031325"/>
          </a:xfrm>
          <a:prstGeom prst="rect">
            <a:avLst/>
          </a:prstGeom>
          <a:noFill/>
        </p:spPr>
        <p:txBody>
          <a:bodyPr wrap="square" rtlCol="0">
            <a:spAutoFit/>
          </a:bodyPr>
          <a:lstStyle/>
          <a:p>
            <a:pPr algn="just"/>
            <a:r>
              <a:rPr lang="pt-BR" b="1" dirty="0"/>
              <a:t>PEC nº 39/2011</a:t>
            </a:r>
          </a:p>
          <a:p>
            <a:pPr algn="just"/>
            <a:endParaRPr lang="pt-BR" dirty="0"/>
          </a:p>
          <a:p>
            <a:pPr lvl="1" algn="just"/>
            <a:r>
              <a:rPr lang="pt-BR" b="1" dirty="0"/>
              <a:t>Lei nº 13.240/2015</a:t>
            </a:r>
            <a:r>
              <a:rPr lang="pt-BR" dirty="0"/>
              <a:t>. </a:t>
            </a:r>
            <a:r>
              <a:rPr lang="pt-BR" i="1" dirty="0">
                <a:latin typeface="+mj-lt"/>
              </a:rPr>
              <a:t>Alienação de terrenos de marinha. Permite a compra de imóveis em terrenos de marinha e a remição do foro para quem os ocupa.</a:t>
            </a:r>
          </a:p>
          <a:p>
            <a:pPr lvl="1" algn="just"/>
            <a:r>
              <a:rPr lang="pt-BR" b="1" dirty="0"/>
              <a:t>Lei nº 13.465/2017</a:t>
            </a:r>
            <a:r>
              <a:rPr lang="pt-BR" dirty="0"/>
              <a:t>. </a:t>
            </a:r>
            <a:r>
              <a:rPr lang="pt-BR" i="1" dirty="0">
                <a:latin typeface="+mj-lt"/>
              </a:rPr>
              <a:t>Amplia a possiblidade de regularização fundiária.</a:t>
            </a:r>
          </a:p>
          <a:p>
            <a:pPr algn="just"/>
            <a:endParaRPr lang="pt-BR" dirty="0"/>
          </a:p>
          <a:p>
            <a:pPr algn="just"/>
            <a:r>
              <a:rPr lang="pt-BR" b="1" dirty="0"/>
              <a:t>PEC nº 3/2022</a:t>
            </a:r>
          </a:p>
        </p:txBody>
      </p:sp>
      <p:sp>
        <p:nvSpPr>
          <p:cNvPr id="7" name="CaixaDeTexto 6">
            <a:extLst>
              <a:ext uri="{FF2B5EF4-FFF2-40B4-BE49-F238E27FC236}">
                <a16:creationId xmlns:a16="http://schemas.microsoft.com/office/drawing/2014/main" id="{AC9E0106-F6FE-78E6-FDCC-5CA58EE4EB93}"/>
              </a:ext>
            </a:extLst>
          </p:cNvPr>
          <p:cNvSpPr txBox="1"/>
          <p:nvPr/>
        </p:nvSpPr>
        <p:spPr>
          <a:xfrm>
            <a:off x="711641" y="4591028"/>
            <a:ext cx="10768719" cy="923330"/>
          </a:xfrm>
          <a:prstGeom prst="rect">
            <a:avLst/>
          </a:prstGeom>
          <a:noFill/>
        </p:spPr>
        <p:txBody>
          <a:bodyPr wrap="square">
            <a:spAutoFit/>
          </a:bodyPr>
          <a:lstStyle/>
          <a:p>
            <a:pPr algn="just"/>
            <a:r>
              <a:rPr lang="pt-BR" sz="1800" b="1" dirty="0">
                <a:solidFill>
                  <a:srgbClr val="1C1917"/>
                </a:solidFill>
                <a:effectLst>
                  <a:outerShdw blurRad="38100" dist="38100" dir="2700000" algn="tl">
                    <a:srgbClr val="000000">
                      <a:alpha val="43137"/>
                    </a:srgbClr>
                  </a:outerShdw>
                </a:effectLst>
              </a:rPr>
              <a:t>Novo cenário. </a:t>
            </a:r>
            <a:r>
              <a:rPr lang="pt-BR" sz="1800" b="0" dirty="0">
                <a:solidFill>
                  <a:srgbClr val="1C1917"/>
                </a:solidFill>
                <a:effectLst/>
                <a:latin typeface="+mj-lt"/>
              </a:rPr>
              <a:t>O ordenamento jurídico atual já permite a destinação de imóveis da </a:t>
            </a:r>
            <a:r>
              <a:rPr lang="pt-BR" sz="1800" b="0" dirty="0" smtClean="0">
                <a:solidFill>
                  <a:srgbClr val="1C1917"/>
                </a:solidFill>
                <a:effectLst/>
                <a:latin typeface="+mj-lt"/>
              </a:rPr>
              <a:t>União, </a:t>
            </a:r>
            <a:r>
              <a:rPr lang="pt-BR" sz="1800" b="0" dirty="0">
                <a:solidFill>
                  <a:srgbClr val="1C1917"/>
                </a:solidFill>
                <a:effectLst/>
                <a:latin typeface="+mj-lt"/>
              </a:rPr>
              <a:t>procedimento em execução pela SPU com observância de critérios sociais, econômicos e ambientais que privilegiam o interesse público ante o privado.</a:t>
            </a:r>
          </a:p>
        </p:txBody>
      </p:sp>
    </p:spTree>
    <p:extLst>
      <p:ext uri="{BB962C8B-B14F-4D97-AF65-F5344CB8AC3E}">
        <p14:creationId xmlns:p14="http://schemas.microsoft.com/office/powerpoint/2010/main" val="218425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smtClean="0">
                <a:ln w="3175">
                  <a:solidFill>
                    <a:schemeClr val="tx1"/>
                  </a:solidFill>
                </a:ln>
                <a:solidFill>
                  <a:schemeClr val="bg1"/>
                </a:solidFill>
                <a:effectLst>
                  <a:outerShdw blurRad="38100" dist="38100" dir="2700000" algn="tl" rotWithShape="0">
                    <a:prstClr val="black">
                      <a:alpha val="80000"/>
                    </a:prstClr>
                  </a:outerShdw>
                </a:effectLst>
              </a:rPr>
              <a:t>CONCLUSÃO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4" name="CaixaDeTexto 3">
            <a:extLst>
              <a:ext uri="{FF2B5EF4-FFF2-40B4-BE49-F238E27FC236}">
                <a16:creationId xmlns:a16="http://schemas.microsoft.com/office/drawing/2014/main" id="{17741A2B-FBDD-BD7F-18EB-88DE4A42FBC6}"/>
              </a:ext>
            </a:extLst>
          </p:cNvPr>
          <p:cNvSpPr txBox="1"/>
          <p:nvPr/>
        </p:nvSpPr>
        <p:spPr>
          <a:xfrm>
            <a:off x="711640" y="3496666"/>
            <a:ext cx="10768719" cy="461665"/>
          </a:xfrm>
          <a:prstGeom prst="rect">
            <a:avLst/>
          </a:prstGeom>
          <a:noFill/>
        </p:spPr>
        <p:txBody>
          <a:bodyPr wrap="square" rtlCol="0">
            <a:spAutoFit/>
          </a:bodyPr>
          <a:lstStyle/>
          <a:p>
            <a:pPr algn="ctr"/>
            <a:r>
              <a:rPr lang="pt-BR" sz="2400" dirty="0" smtClean="0"/>
              <a:t>Opina-se </a:t>
            </a:r>
            <a:r>
              <a:rPr lang="pt-BR" sz="2400" dirty="0"/>
              <a:t>de forma </a:t>
            </a:r>
            <a:r>
              <a:rPr lang="pt-BR" sz="2400" b="1" dirty="0">
                <a:solidFill>
                  <a:srgbClr val="C00000"/>
                </a:solidFill>
                <a:effectLst>
                  <a:outerShdw blurRad="38100" dist="38100" dir="2700000" algn="tl">
                    <a:srgbClr val="000000">
                      <a:alpha val="43137"/>
                    </a:srgbClr>
                  </a:outerShdw>
                </a:effectLst>
              </a:rPr>
              <a:t>CONTRÁRIA</a:t>
            </a:r>
            <a:r>
              <a:rPr lang="pt-BR" sz="2400" dirty="0"/>
              <a:t> à sua aprovação.</a:t>
            </a:r>
            <a:endParaRPr lang="pt-BR"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86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53F31"/>
        </a:solidFill>
        <a:effectLst/>
      </p:bgPr>
    </p:bg>
    <p:spTree>
      <p:nvGrpSpPr>
        <p:cNvPr id="1" name=""/>
        <p:cNvGrpSpPr/>
        <p:nvPr/>
      </p:nvGrpSpPr>
      <p:grpSpPr>
        <a:xfrm>
          <a:off x="0" y="0"/>
          <a:ext cx="0" cy="0"/>
          <a:chOff x="0" y="0"/>
          <a:chExt cx="0" cy="0"/>
        </a:xfrm>
      </p:grpSpPr>
      <p:sp>
        <p:nvSpPr>
          <p:cNvPr id="3" name="Título 5">
            <a:extLst>
              <a:ext uri="{FF2B5EF4-FFF2-40B4-BE49-F238E27FC236}">
                <a16:creationId xmlns:a16="http://schemas.microsoft.com/office/drawing/2014/main" id="{71035FD3-EC28-B54B-8C85-AFDBAC2A6209}"/>
              </a:ext>
            </a:extLst>
          </p:cNvPr>
          <p:cNvSpPr txBox="1">
            <a:spLocks/>
          </p:cNvSpPr>
          <p:nvPr/>
        </p:nvSpPr>
        <p:spPr>
          <a:xfrm>
            <a:off x="1919536" y="459040"/>
            <a:ext cx="8352928" cy="92017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b="1" dirty="0">
                <a:ln w="3175">
                  <a:solidFill>
                    <a:schemeClr val="tx1"/>
                  </a:solidFill>
                </a:ln>
                <a:solidFill>
                  <a:schemeClr val="bg1">
                    <a:lumMod val="85000"/>
                  </a:schemeClr>
                </a:solidFill>
                <a:effectLst>
                  <a:outerShdw blurRad="63500" dist="50800" dir="2700000" algn="tl" rotWithShape="0">
                    <a:schemeClr val="bg1">
                      <a:alpha val="65000"/>
                    </a:schemeClr>
                  </a:outerShdw>
                </a:effectLst>
                <a:latin typeface="Arial Black" panose="020B0604020202020204" pitchFamily="34" charset="0"/>
                <a:cs typeface="Arial Black" panose="020B0604020202020204" pitchFamily="34" charset="0"/>
              </a:rPr>
              <a:t>Gabinete de Segurança Institucional</a:t>
            </a:r>
          </a:p>
          <a:p>
            <a:r>
              <a:rPr lang="pt-BR" sz="2400" b="1" dirty="0">
                <a:ln w="3175">
                  <a:solidFill>
                    <a:schemeClr val="tx1"/>
                  </a:solidFill>
                </a:ln>
                <a:solidFill>
                  <a:schemeClr val="bg1">
                    <a:lumMod val="85000"/>
                  </a:schemeClr>
                </a:solidFill>
                <a:effectLst>
                  <a:outerShdw blurRad="63500" dist="50800" dir="2700000" algn="tl" rotWithShape="0">
                    <a:schemeClr val="bg1">
                      <a:alpha val="65000"/>
                    </a:schemeClr>
                  </a:outerShdw>
                </a:effectLst>
                <a:latin typeface="Arial Black" panose="020B0604020202020204" pitchFamily="34" charset="0"/>
                <a:cs typeface="Arial Black" panose="020B0604020202020204" pitchFamily="34" charset="0"/>
              </a:rPr>
              <a:t>da Presidência da República</a:t>
            </a:r>
            <a:endParaRPr lang="pt-BR" sz="3200" b="1" dirty="0">
              <a:ln w="3175">
                <a:solidFill>
                  <a:schemeClr val="tx1"/>
                </a:solidFill>
              </a:ln>
              <a:solidFill>
                <a:schemeClr val="bg1">
                  <a:lumMod val="85000"/>
                </a:schemeClr>
              </a:solidFill>
              <a:effectLst>
                <a:outerShdw blurRad="63500" dist="50800" dir="2700000" algn="tl" rotWithShape="0">
                  <a:schemeClr val="bg1">
                    <a:alpha val="65000"/>
                  </a:schemeClr>
                </a:outerShdw>
              </a:effectLst>
              <a:latin typeface="Arial Black" panose="020B0604020202020204" pitchFamily="34" charset="0"/>
              <a:cs typeface="Arial Black" panose="020B0604020202020204" pitchFamily="34" charset="0"/>
            </a:endParaRPr>
          </a:p>
        </p:txBody>
      </p:sp>
      <p:sp>
        <p:nvSpPr>
          <p:cNvPr id="8" name="Título 5">
            <a:extLst>
              <a:ext uri="{FF2B5EF4-FFF2-40B4-BE49-F238E27FC236}">
                <a16:creationId xmlns:a16="http://schemas.microsoft.com/office/drawing/2014/main" id="{71035FD3-EC28-B54B-8C85-AFDBAC2A6209}"/>
              </a:ext>
            </a:extLst>
          </p:cNvPr>
          <p:cNvSpPr txBox="1">
            <a:spLocks/>
          </p:cNvSpPr>
          <p:nvPr/>
        </p:nvSpPr>
        <p:spPr>
          <a:xfrm>
            <a:off x="4626645" y="3967381"/>
            <a:ext cx="2938707" cy="92017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a:ln w="3175">
                  <a:solidFill>
                    <a:schemeClr val="tx1"/>
                  </a:solidFill>
                </a:ln>
                <a:solidFill>
                  <a:schemeClr val="bg1">
                    <a:lumMod val="85000"/>
                  </a:schemeClr>
                </a:solidFill>
                <a:effectLst>
                  <a:outerShdw blurRad="63500" dist="50800" dir="2700000" algn="tl" rotWithShape="0">
                    <a:schemeClr val="bg1">
                      <a:alpha val="65000"/>
                    </a:schemeClr>
                  </a:outerShdw>
                </a:effectLst>
                <a:latin typeface="Arial Black" panose="020B0604020202020204" pitchFamily="34" charset="0"/>
                <a:cs typeface="Arial Black" panose="020B0604020202020204" pitchFamily="34" charset="0"/>
              </a:rPr>
              <a:t>GSI/PR</a:t>
            </a:r>
          </a:p>
        </p:txBody>
      </p:sp>
      <p:pic>
        <p:nvPicPr>
          <p:cNvPr id="9" name="Google Shape;109;p17"/>
          <p:cNvPicPr preferRelativeResize="0">
            <a:picLocks noChangeAspect="1"/>
          </p:cNvPicPr>
          <p:nvPr/>
        </p:nvPicPr>
        <p:blipFill rotWithShape="1">
          <a:blip r:embed="rId2">
            <a:alphaModFix/>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rcRect/>
          <a:stretch/>
        </p:blipFill>
        <p:spPr>
          <a:xfrm>
            <a:off x="4801918" y="1379217"/>
            <a:ext cx="2588164" cy="2588164"/>
          </a:xfrm>
          <a:prstGeom prst="rect">
            <a:avLst/>
          </a:prstGeom>
          <a:noFill/>
          <a:ln>
            <a:noFill/>
          </a:ln>
          <a:effectLst>
            <a:outerShdw blurRad="63500" dist="50800" dir="2700000" algn="tl" rotWithShape="0">
              <a:prstClr val="black">
                <a:alpha val="60000"/>
              </a:prstClr>
            </a:outerShdw>
          </a:effectLst>
        </p:spPr>
      </p:pic>
      <p:grpSp>
        <p:nvGrpSpPr>
          <p:cNvPr id="10" name="Agrupar 9">
            <a:extLst>
              <a:ext uri="{FF2B5EF4-FFF2-40B4-BE49-F238E27FC236}">
                <a16:creationId xmlns:a16="http://schemas.microsoft.com/office/drawing/2014/main" id="{E7BF0FAD-0765-84F3-D5C6-17CFAF61E718}"/>
              </a:ext>
            </a:extLst>
          </p:cNvPr>
          <p:cNvGrpSpPr/>
          <p:nvPr/>
        </p:nvGrpSpPr>
        <p:grpSpPr>
          <a:xfrm>
            <a:off x="1655018" y="5516444"/>
            <a:ext cx="8881964" cy="1083320"/>
            <a:chOff x="1215910" y="5516444"/>
            <a:chExt cx="8881964" cy="1083320"/>
          </a:xfrm>
        </p:grpSpPr>
        <p:sp>
          <p:nvSpPr>
            <p:cNvPr id="2" name="Título 5">
              <a:extLst>
                <a:ext uri="{FF2B5EF4-FFF2-40B4-BE49-F238E27FC236}">
                  <a16:creationId xmlns:a16="http://schemas.microsoft.com/office/drawing/2014/main" id="{71035FD3-EC28-B54B-8C85-AFDBAC2A6209}"/>
                </a:ext>
              </a:extLst>
            </p:cNvPr>
            <p:cNvSpPr txBox="1">
              <a:spLocks/>
            </p:cNvSpPr>
            <p:nvPr/>
          </p:nvSpPr>
          <p:spPr>
            <a:xfrm>
              <a:off x="4600610" y="5750698"/>
              <a:ext cx="5497264" cy="60436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600" b="1" dirty="0">
                  <a:ln w="3175">
                    <a:solidFill>
                      <a:schemeClr val="tx1"/>
                    </a:solidFill>
                  </a:ln>
                  <a:solidFill>
                    <a:schemeClr val="bg1">
                      <a:lumMod val="65000"/>
                    </a:schemeClr>
                  </a:solidFill>
                  <a:effectLst>
                    <a:outerShdw blurRad="76200" dist="38100" dir="2700000" algn="tl" rotWithShape="0">
                      <a:schemeClr val="bg1">
                        <a:alpha val="50000"/>
                      </a:schemeClr>
                    </a:outerShdw>
                  </a:effectLst>
                  <a:latin typeface="Arial Black" panose="020B0604020202020204" pitchFamily="34" charset="0"/>
                  <a:cs typeface="Arial Black" panose="020B0604020202020204" pitchFamily="34" charset="0"/>
                </a:rPr>
                <a:t>DEPARTAMENTO DE ASSUNTOS DO</a:t>
              </a:r>
            </a:p>
            <a:p>
              <a:r>
                <a:rPr lang="pt-BR" sz="2000" b="1" dirty="0">
                  <a:ln w="3175">
                    <a:solidFill>
                      <a:schemeClr val="tx1"/>
                    </a:solidFill>
                  </a:ln>
                  <a:solidFill>
                    <a:schemeClr val="bg1">
                      <a:lumMod val="65000"/>
                    </a:schemeClr>
                  </a:solidFill>
                  <a:effectLst>
                    <a:outerShdw blurRad="76200" dist="38100" dir="2700000" algn="tl" rotWithShape="0">
                      <a:schemeClr val="bg1">
                        <a:alpha val="50000"/>
                      </a:schemeClr>
                    </a:outerShdw>
                  </a:effectLst>
                  <a:latin typeface="Arial Black" panose="020B0604020202020204" pitchFamily="34" charset="0"/>
                  <a:cs typeface="Arial Black" panose="020B0604020202020204" pitchFamily="34" charset="0"/>
                </a:rPr>
                <a:t>CONSELHO DE DEFESA NACIONAL</a:t>
              </a:r>
            </a:p>
          </p:txBody>
        </p:sp>
        <p:grpSp>
          <p:nvGrpSpPr>
            <p:cNvPr id="5" name="Agrupar 4"/>
            <p:cNvGrpSpPr>
              <a:grpSpLocks noChangeAspect="1"/>
            </p:cNvGrpSpPr>
            <p:nvPr/>
          </p:nvGrpSpPr>
          <p:grpSpPr>
            <a:xfrm>
              <a:off x="1215910" y="5516444"/>
              <a:ext cx="1033956" cy="1033956"/>
              <a:chOff x="1008260" y="2640042"/>
              <a:chExt cx="2988000" cy="2988000"/>
            </a:xfrm>
          </p:grpSpPr>
          <p:pic>
            <p:nvPicPr>
              <p:cNvPr id="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7" name="Rosca 6"/>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4" name="Título 5">
              <a:extLst>
                <a:ext uri="{FF2B5EF4-FFF2-40B4-BE49-F238E27FC236}">
                  <a16:creationId xmlns:a16="http://schemas.microsoft.com/office/drawing/2014/main" id="{71035FD3-EC28-B54B-8C85-AFDBAC2A6209}"/>
                </a:ext>
              </a:extLst>
            </p:cNvPr>
            <p:cNvSpPr txBox="1">
              <a:spLocks/>
            </p:cNvSpPr>
            <p:nvPr/>
          </p:nvSpPr>
          <p:spPr>
            <a:xfrm>
              <a:off x="2167123" y="5544904"/>
              <a:ext cx="2790155" cy="1054860"/>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a:ln w="3175">
                    <a:solidFill>
                      <a:schemeClr val="tx1"/>
                    </a:solidFill>
                  </a:ln>
                  <a:solidFill>
                    <a:schemeClr val="bg1">
                      <a:lumMod val="65000"/>
                    </a:schemeClr>
                  </a:solidFill>
                  <a:effectLst>
                    <a:outerShdw blurRad="76200" dist="38100" dir="2700000" algn="tl" rotWithShape="0">
                      <a:schemeClr val="bg1">
                        <a:alpha val="50000"/>
                      </a:schemeClr>
                    </a:outerShdw>
                  </a:effectLst>
                  <a:latin typeface="Arial Black" panose="020B0604020202020204" pitchFamily="34" charset="0"/>
                  <a:cs typeface="Arial Black" panose="020B0604020202020204" pitchFamily="34" charset="0"/>
                </a:rPr>
                <a:t>DACDN</a:t>
              </a:r>
            </a:p>
          </p:txBody>
        </p:sp>
      </p:grpSp>
    </p:spTree>
    <p:extLst>
      <p:ext uri="{BB962C8B-B14F-4D97-AF65-F5344CB8AC3E}">
        <p14:creationId xmlns:p14="http://schemas.microsoft.com/office/powerpoint/2010/main" val="297874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53F31"/>
        </a:solidFill>
        <a:effectLst/>
      </p:bgPr>
    </p:bg>
    <p:spTree>
      <p:nvGrpSpPr>
        <p:cNvPr id="1" name=""/>
        <p:cNvGrpSpPr/>
        <p:nvPr/>
      </p:nvGrpSpPr>
      <p:grpSpPr>
        <a:xfrm>
          <a:off x="0" y="0"/>
          <a:ext cx="0" cy="0"/>
          <a:chOff x="0" y="0"/>
          <a:chExt cx="0" cy="0"/>
        </a:xfrm>
      </p:grpSpPr>
      <p:sp>
        <p:nvSpPr>
          <p:cNvPr id="10" name="Process 9">
            <a:extLst>
              <a:ext uri="{FF2B5EF4-FFF2-40B4-BE49-F238E27FC236}">
                <a16:creationId xmlns:a16="http://schemas.microsoft.com/office/drawing/2014/main" id="{88EC849E-5397-7147-9BD6-81BBE8B7FCC4}"/>
              </a:ext>
            </a:extLst>
          </p:cNvPr>
          <p:cNvSpPr>
            <a:spLocks noChangeAspect="1"/>
          </p:cNvSpPr>
          <p:nvPr/>
        </p:nvSpPr>
        <p:spPr>
          <a:xfrm>
            <a:off x="706160" y="2447594"/>
            <a:ext cx="10800000" cy="2634232"/>
          </a:xfrm>
          <a:prstGeom prst="flowChartProcess">
            <a:avLst/>
          </a:prstGeom>
          <a:solidFill>
            <a:schemeClr val="bg1">
              <a:alpha val="10000"/>
            </a:schemeClr>
          </a:solidFill>
          <a:ln w="3175">
            <a:solidFill>
              <a:schemeClr val="bg1"/>
            </a:solidFill>
          </a:ln>
          <a:scene3d>
            <a:camera prst="orthographicFront"/>
            <a:lightRig rig="balanced" dir="t">
              <a:rot lat="0" lon="0" rev="5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TextBox 10">
            <a:extLst>
              <a:ext uri="{FF2B5EF4-FFF2-40B4-BE49-F238E27FC236}">
                <a16:creationId xmlns:a16="http://schemas.microsoft.com/office/drawing/2014/main" id="{84CEE6C2-2CB8-094F-8EB9-83886512C31B}"/>
              </a:ext>
            </a:extLst>
          </p:cNvPr>
          <p:cNvSpPr txBox="1">
            <a:spLocks noChangeAspect="1"/>
          </p:cNvSpPr>
          <p:nvPr/>
        </p:nvSpPr>
        <p:spPr>
          <a:xfrm>
            <a:off x="853120" y="2641600"/>
            <a:ext cx="10567040" cy="2440226"/>
          </a:xfrm>
          <a:prstGeom prst="rect">
            <a:avLst/>
          </a:prstGeom>
          <a:noFill/>
        </p:spPr>
        <p:txBody>
          <a:bodyPr wrap="square" rtlCol="0" anchor="ctr" anchorCtr="0">
            <a:noAutofit/>
          </a:bodyPr>
          <a:lstStyle/>
          <a:p>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Lei nº 8.183/1991, art. 2º, § 3º c/c art. 4º -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Secretaria</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do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Conselho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Defesa</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Nacional para a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execução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das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atividades</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permanents do CDN. </a:t>
            </a:r>
          </a:p>
          <a:p>
            <a:endParaRPr lang="en-US"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endParaRPr>
          </a:p>
          <a:p>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CRFB, art. 91, §1º, III - Compete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ao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CDN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propor</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critérios</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condições</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utilização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áreas</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indispensáveis</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à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segurança</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do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território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nacional</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e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opinar</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sobre</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seu</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efetivo</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uso</a:t>
            </a:r>
            <a:r>
              <a:rPr lang="en-US"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a:t>
            </a:r>
            <a:endParaRPr lang="en-US"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endParaRPr>
          </a:p>
        </p:txBody>
      </p:sp>
      <p:sp>
        <p:nvSpPr>
          <p:cNvPr id="13" name="TextBox 12">
            <a:extLst>
              <a:ext uri="{FF2B5EF4-FFF2-40B4-BE49-F238E27FC236}">
                <a16:creationId xmlns:a16="http://schemas.microsoft.com/office/drawing/2014/main" id="{5A3C2A0B-8424-454E-AB94-7931E1C64A0F}"/>
              </a:ext>
            </a:extLst>
          </p:cNvPr>
          <p:cNvSpPr txBox="1">
            <a:spLocks noChangeAspect="1"/>
          </p:cNvSpPr>
          <p:nvPr/>
        </p:nvSpPr>
        <p:spPr>
          <a:xfrm>
            <a:off x="344875" y="2028213"/>
            <a:ext cx="2489765" cy="830997"/>
          </a:xfrm>
          <a:prstGeom prst="rect">
            <a:avLst/>
          </a:prstGeom>
          <a:noFill/>
        </p:spPr>
        <p:txBody>
          <a:bodyPr wrap="square" rtlCol="0">
            <a:spAutoFit/>
          </a:bodyPr>
          <a:lstStyle/>
          <a:p>
            <a:r>
              <a:rPr lang="en-US" sz="4800" b="1" dirty="0">
                <a:ln w="3175">
                  <a:solidFill>
                    <a:schemeClr val="tx1"/>
                  </a:solidFill>
                </a:ln>
                <a:solidFill>
                  <a:schemeClr val="bg1"/>
                </a:solidFill>
                <a:effectLst>
                  <a:outerShdw blurRad="139700" dist="50800" dir="2700000" algn="tl" rotWithShape="0">
                    <a:schemeClr val="bg1">
                      <a:alpha val="75000"/>
                    </a:schemeClr>
                  </a:outerShdw>
                </a:effectLst>
              </a:rPr>
              <a:t>GSI - PR</a:t>
            </a:r>
          </a:p>
        </p:txBody>
      </p:sp>
      <p:sp>
        <p:nvSpPr>
          <p:cNvPr id="17" name="Rectangle 5">
            <a:extLst>
              <a:ext uri="{FF2B5EF4-FFF2-40B4-BE49-F238E27FC236}">
                <a16:creationId xmlns:a16="http://schemas.microsoft.com/office/drawing/2014/main" id="{4447CC81-DE7E-7A4F-BF82-2D5E380B34A6}"/>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9" name="Imagem 8">
            <a:extLst>
              <a:ext uri="{FF2B5EF4-FFF2-40B4-BE49-F238E27FC236}">
                <a16:creationId xmlns:a16="http://schemas.microsoft.com/office/drawing/2014/main" id="{DC8A0405-EB39-0353-BFCD-2231DB972A31}"/>
              </a:ext>
            </a:extLst>
          </p:cNvPr>
          <p:cNvPicPr>
            <a:picLocks noChangeAspect="1"/>
          </p:cNvPicPr>
          <p:nvPr/>
        </p:nvPicPr>
        <p:blipFill rotWithShape="1">
          <a:blip r:embed="rId2">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8" name="CaixaDeTexto 7">
            <a:extLst>
              <a:ext uri="{FF2B5EF4-FFF2-40B4-BE49-F238E27FC236}">
                <a16:creationId xmlns:a16="http://schemas.microsoft.com/office/drawing/2014/main" id="{221263D3-3B5F-85F8-7A2F-1122C811710E}"/>
              </a:ext>
            </a:extLst>
          </p:cNvPr>
          <p:cNvSpPr txBox="1"/>
          <p:nvPr/>
        </p:nvSpPr>
        <p:spPr>
          <a:xfrm>
            <a:off x="736640" y="5490563"/>
            <a:ext cx="10800000" cy="584775"/>
          </a:xfrm>
          <a:prstGeom prst="rect">
            <a:avLst/>
          </a:prstGeom>
          <a:noFill/>
        </p:spPr>
        <p:txBody>
          <a:bodyPr wrap="square">
            <a:spAutoFit/>
          </a:bodyPr>
          <a:lstStyle/>
          <a:p>
            <a:pPr algn="ctr"/>
            <a:r>
              <a:rPr lang="en-US" sz="32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Defesa da </a:t>
            </a:r>
            <a:r>
              <a:rPr lang="en-US" sz="3200" b="1" dirty="0" err="1">
                <a:ln w="3175">
                  <a:solidFill>
                    <a:schemeClr val="tx1"/>
                  </a:solidFill>
                </a:ln>
                <a:solidFill>
                  <a:srgbClr val="FFFF00"/>
                </a:solidFill>
                <a:effectLst>
                  <a:outerShdw blurRad="38100" dist="38100" dir="2700000" algn="tl" rotWithShape="0">
                    <a:prstClr val="black">
                      <a:alpha val="80000"/>
                    </a:prstClr>
                  </a:outerShdw>
                </a:effectLst>
                <a:latin typeface="Abadi" panose="020B0604020104020204" pitchFamily="34" charset="0"/>
              </a:rPr>
              <a:t>Soberania</a:t>
            </a:r>
            <a:r>
              <a:rPr lang="en-US" sz="32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e do </a:t>
            </a:r>
            <a:r>
              <a:rPr lang="en-US" sz="3200" b="1" dirty="0">
                <a:ln w="3175">
                  <a:solidFill>
                    <a:schemeClr val="tx1"/>
                  </a:solidFill>
                </a:ln>
                <a:solidFill>
                  <a:srgbClr val="FFFF00"/>
                </a:solidFill>
                <a:effectLst>
                  <a:outerShdw blurRad="38100" dist="38100" dir="2700000" algn="tl" rotWithShape="0">
                    <a:prstClr val="black">
                      <a:alpha val="80000"/>
                    </a:prstClr>
                  </a:outerShdw>
                </a:effectLst>
                <a:latin typeface="Abadi" panose="020B0604020104020204" pitchFamily="34" charset="0"/>
              </a:rPr>
              <a:t>Estado </a:t>
            </a:r>
            <a:r>
              <a:rPr lang="en-US" sz="3200" b="1" dirty="0" err="1">
                <a:ln w="3175">
                  <a:solidFill>
                    <a:schemeClr val="tx1"/>
                  </a:solidFill>
                </a:ln>
                <a:solidFill>
                  <a:srgbClr val="FFFF00"/>
                </a:solidFill>
                <a:effectLst>
                  <a:outerShdw blurRad="38100" dist="38100" dir="2700000" algn="tl" rotWithShape="0">
                    <a:prstClr val="black">
                      <a:alpha val="80000"/>
                    </a:prstClr>
                  </a:outerShdw>
                </a:effectLst>
                <a:latin typeface="Abadi" panose="020B0604020104020204" pitchFamily="34" charset="0"/>
              </a:rPr>
              <a:t>Democrático</a:t>
            </a:r>
            <a:r>
              <a:rPr lang="en-US" sz="3200" b="1" dirty="0">
                <a:ln w="3175">
                  <a:solidFill>
                    <a:schemeClr val="tx1"/>
                  </a:solidFill>
                </a:ln>
                <a:solidFill>
                  <a:srgbClr val="FFFF00"/>
                </a:solidFill>
                <a:effectLst>
                  <a:outerShdw blurRad="38100" dist="38100" dir="2700000" algn="tl" rotWithShape="0">
                    <a:prstClr val="black">
                      <a:alpha val="80000"/>
                    </a:prstClr>
                  </a:outerShdw>
                </a:effectLst>
                <a:latin typeface="Abadi" panose="020B0604020104020204" pitchFamily="34" charset="0"/>
              </a:rPr>
              <a:t> </a:t>
            </a:r>
            <a:r>
              <a:rPr lang="en-US" sz="32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de </a:t>
            </a:r>
            <a:r>
              <a:rPr lang="en-US" sz="3200" b="1" dirty="0" err="1">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Direito</a:t>
            </a:r>
            <a:endParaRPr lang="en-US" sz="32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endParaRPr>
          </a:p>
        </p:txBody>
      </p:sp>
      <p:sp>
        <p:nvSpPr>
          <p:cNvPr id="3" name="Retângulo 2"/>
          <p:cNvSpPr/>
          <p:nvPr/>
        </p:nvSpPr>
        <p:spPr>
          <a:xfrm>
            <a:off x="8046582" y="6285808"/>
            <a:ext cx="3490058" cy="307777"/>
          </a:xfrm>
          <a:prstGeom prst="rect">
            <a:avLst/>
          </a:prstGeom>
        </p:spPr>
        <p:txBody>
          <a:bodyPr wrap="none">
            <a:spAutoFit/>
          </a:bodyPr>
          <a:lstStyle/>
          <a:p>
            <a:r>
              <a:rPr lang="en-US" sz="14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Lei nº 8.183/1991, art. </a:t>
            </a:r>
            <a:r>
              <a:rPr lang="en-US" sz="1400"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5º</a:t>
            </a:r>
            <a:r>
              <a:rPr lang="en-US" sz="1400" b="1" dirty="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sz="1400"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parágrafo</a:t>
            </a:r>
            <a:r>
              <a:rPr lang="en-US" sz="1400" b="1" dirty="0"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 </a:t>
            </a:r>
            <a:r>
              <a:rPr lang="en-US" sz="1400" b="1" dirty="0" err="1" smtClean="0">
                <a:ln w="3175">
                  <a:solidFill>
                    <a:schemeClr val="tx1"/>
                  </a:solidFill>
                </a:ln>
                <a:solidFill>
                  <a:schemeClr val="bg1"/>
                </a:solidFill>
                <a:effectLst>
                  <a:outerShdw blurRad="38100" dist="38100" dir="2700000" algn="tl" rotWithShape="0">
                    <a:prstClr val="black">
                      <a:alpha val="80000"/>
                    </a:prstClr>
                  </a:outerShdw>
                </a:effectLst>
                <a:latin typeface="Abadi" panose="020B0604020104020204" pitchFamily="34" charset="0"/>
              </a:rPr>
              <a:t>único</a:t>
            </a:r>
            <a:endParaRPr lang="pt-BR" sz="1400" dirty="0"/>
          </a:p>
        </p:txBody>
      </p:sp>
    </p:spTree>
    <p:extLst>
      <p:ext uri="{BB962C8B-B14F-4D97-AF65-F5344CB8AC3E}">
        <p14:creationId xmlns:p14="http://schemas.microsoft.com/office/powerpoint/2010/main" val="133041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riângulo isósceles 34">
            <a:extLst>
              <a:ext uri="{FF2B5EF4-FFF2-40B4-BE49-F238E27FC236}">
                <a16:creationId xmlns:a16="http://schemas.microsoft.com/office/drawing/2014/main" id="{7CD9F257-2672-D2C7-E3B4-F1DDB92E8406}"/>
              </a:ext>
            </a:extLst>
          </p:cNvPr>
          <p:cNvSpPr/>
          <p:nvPr/>
        </p:nvSpPr>
        <p:spPr>
          <a:xfrm rot="5400000">
            <a:off x="2263680" y="2178953"/>
            <a:ext cx="3625495" cy="3637111"/>
          </a:xfrm>
          <a:prstGeom prst="triangle">
            <a:avLst/>
          </a:prstGeom>
          <a:solidFill>
            <a:srgbClr val="006F96">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5"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INTRODUÇÃO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NOTA AP Nº 148/2023 - GSI</a:t>
            </a: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6" name="CaixaDeTexto 5">
            <a:extLst>
              <a:ext uri="{FF2B5EF4-FFF2-40B4-BE49-F238E27FC236}">
                <a16:creationId xmlns:a16="http://schemas.microsoft.com/office/drawing/2014/main" id="{2CDE0858-18C7-715A-70BF-9258487ACD15}"/>
              </a:ext>
            </a:extLst>
          </p:cNvPr>
          <p:cNvSpPr txBox="1"/>
          <p:nvPr/>
        </p:nvSpPr>
        <p:spPr>
          <a:xfrm>
            <a:off x="430220" y="2282301"/>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Regularização</a:t>
            </a:r>
          </a:p>
        </p:txBody>
      </p:sp>
      <p:sp>
        <p:nvSpPr>
          <p:cNvPr id="7" name="CaixaDeTexto 6">
            <a:extLst>
              <a:ext uri="{FF2B5EF4-FFF2-40B4-BE49-F238E27FC236}">
                <a16:creationId xmlns:a16="http://schemas.microsoft.com/office/drawing/2014/main" id="{C578772E-B21A-8C2A-0DFA-4CF0C0AE85B4}"/>
              </a:ext>
            </a:extLst>
          </p:cNvPr>
          <p:cNvSpPr txBox="1"/>
          <p:nvPr/>
        </p:nvSpPr>
        <p:spPr>
          <a:xfrm>
            <a:off x="430220" y="2880036"/>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Receitas</a:t>
            </a:r>
          </a:p>
        </p:txBody>
      </p:sp>
      <p:sp>
        <p:nvSpPr>
          <p:cNvPr id="8" name="CaixaDeTexto 7">
            <a:extLst>
              <a:ext uri="{FF2B5EF4-FFF2-40B4-BE49-F238E27FC236}">
                <a16:creationId xmlns:a16="http://schemas.microsoft.com/office/drawing/2014/main" id="{57933DC0-F9D9-DC00-DC8B-213CF22503C4}"/>
              </a:ext>
            </a:extLst>
          </p:cNvPr>
          <p:cNvSpPr txBox="1"/>
          <p:nvPr/>
        </p:nvSpPr>
        <p:spPr>
          <a:xfrm>
            <a:off x="430220" y="3477771"/>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Segurança Nacional</a:t>
            </a:r>
          </a:p>
        </p:txBody>
      </p:sp>
      <p:sp>
        <p:nvSpPr>
          <p:cNvPr id="9" name="CaixaDeTexto 8">
            <a:extLst>
              <a:ext uri="{FF2B5EF4-FFF2-40B4-BE49-F238E27FC236}">
                <a16:creationId xmlns:a16="http://schemas.microsoft.com/office/drawing/2014/main" id="{4066280A-930F-A7DE-EE2B-885733E102A2}"/>
              </a:ext>
            </a:extLst>
          </p:cNvPr>
          <p:cNvSpPr txBox="1"/>
          <p:nvPr/>
        </p:nvSpPr>
        <p:spPr>
          <a:xfrm>
            <a:off x="430220" y="5270975"/>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Defesa Nacional</a:t>
            </a:r>
          </a:p>
        </p:txBody>
      </p:sp>
      <p:sp>
        <p:nvSpPr>
          <p:cNvPr id="17" name="CaixaDeTexto 16">
            <a:extLst>
              <a:ext uri="{FF2B5EF4-FFF2-40B4-BE49-F238E27FC236}">
                <a16:creationId xmlns:a16="http://schemas.microsoft.com/office/drawing/2014/main" id="{C38323A8-59B0-DAD3-09D1-A751D8D480FE}"/>
              </a:ext>
            </a:extLst>
          </p:cNvPr>
          <p:cNvSpPr txBox="1"/>
          <p:nvPr/>
        </p:nvSpPr>
        <p:spPr>
          <a:xfrm>
            <a:off x="2257873" y="4075506"/>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Dimensão Ambiental</a:t>
            </a:r>
          </a:p>
        </p:txBody>
      </p:sp>
      <p:sp>
        <p:nvSpPr>
          <p:cNvPr id="19" name="CaixaDeTexto 18">
            <a:extLst>
              <a:ext uri="{FF2B5EF4-FFF2-40B4-BE49-F238E27FC236}">
                <a16:creationId xmlns:a16="http://schemas.microsoft.com/office/drawing/2014/main" id="{5770FBE9-FB52-DDBF-BC79-152347DFF6A5}"/>
              </a:ext>
            </a:extLst>
          </p:cNvPr>
          <p:cNvSpPr txBox="1"/>
          <p:nvPr/>
        </p:nvSpPr>
        <p:spPr>
          <a:xfrm>
            <a:off x="2257873" y="4673241"/>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Dimensão Estratégica</a:t>
            </a:r>
          </a:p>
        </p:txBody>
      </p:sp>
      <p:cxnSp>
        <p:nvCxnSpPr>
          <p:cNvPr id="24" name="Conector: Angulado 23">
            <a:extLst>
              <a:ext uri="{FF2B5EF4-FFF2-40B4-BE49-F238E27FC236}">
                <a16:creationId xmlns:a16="http://schemas.microsoft.com/office/drawing/2014/main" id="{3FF55A0A-B5B0-C5CA-F4A7-E5F277EADD58}"/>
              </a:ext>
            </a:extLst>
          </p:cNvPr>
          <p:cNvCxnSpPr>
            <a:cxnSpLocks/>
            <a:endCxn id="17" idx="1"/>
          </p:cNvCxnSpPr>
          <p:nvPr/>
        </p:nvCxnSpPr>
        <p:spPr>
          <a:xfrm>
            <a:off x="1788160" y="3945771"/>
            <a:ext cx="469713" cy="363735"/>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Conector: Angulado 25">
            <a:extLst>
              <a:ext uri="{FF2B5EF4-FFF2-40B4-BE49-F238E27FC236}">
                <a16:creationId xmlns:a16="http://schemas.microsoft.com/office/drawing/2014/main" id="{4EDA8CA4-F7F8-D6D5-A43E-A0310D2B4798}"/>
              </a:ext>
            </a:extLst>
          </p:cNvPr>
          <p:cNvCxnSpPr>
            <a:cxnSpLocks/>
            <a:stCxn id="8" idx="2"/>
            <a:endCxn id="19" idx="1"/>
          </p:cNvCxnSpPr>
          <p:nvPr/>
        </p:nvCxnSpPr>
        <p:spPr>
          <a:xfrm rot="16200000" flipH="1">
            <a:off x="1469496" y="4118864"/>
            <a:ext cx="961470" cy="615283"/>
          </a:xfrm>
          <a:prstGeom prst="bentConnector2">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Angulado 28">
            <a:extLst>
              <a:ext uri="{FF2B5EF4-FFF2-40B4-BE49-F238E27FC236}">
                <a16:creationId xmlns:a16="http://schemas.microsoft.com/office/drawing/2014/main" id="{70BE62DB-2B34-6CAA-7454-5D95B7ECCFDA}"/>
              </a:ext>
            </a:extLst>
          </p:cNvPr>
          <p:cNvCxnSpPr>
            <a:cxnSpLocks/>
            <a:stCxn id="9" idx="0"/>
            <a:endCxn id="19" idx="1"/>
          </p:cNvCxnSpPr>
          <p:nvPr/>
        </p:nvCxnSpPr>
        <p:spPr>
          <a:xfrm rot="5400000" flipH="1" flipV="1">
            <a:off x="1768364" y="4781467"/>
            <a:ext cx="363734" cy="615283"/>
          </a:xfrm>
          <a:prstGeom prst="bentConnector2">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CaixaDeTexto 32">
            <a:extLst>
              <a:ext uri="{FF2B5EF4-FFF2-40B4-BE49-F238E27FC236}">
                <a16:creationId xmlns:a16="http://schemas.microsoft.com/office/drawing/2014/main" id="{0DD6021A-95D8-5217-4BCB-0FE521707D30}"/>
              </a:ext>
            </a:extLst>
          </p:cNvPr>
          <p:cNvSpPr txBox="1"/>
          <p:nvPr/>
        </p:nvSpPr>
        <p:spPr>
          <a:xfrm>
            <a:off x="5297897" y="3477771"/>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Soberania</a:t>
            </a:r>
          </a:p>
        </p:txBody>
      </p:sp>
      <p:sp>
        <p:nvSpPr>
          <p:cNvPr id="34" name="CaixaDeTexto 33">
            <a:extLst>
              <a:ext uri="{FF2B5EF4-FFF2-40B4-BE49-F238E27FC236}">
                <a16:creationId xmlns:a16="http://schemas.microsoft.com/office/drawing/2014/main" id="{7C0A5653-7639-5A63-1E2B-3669703CDC48}"/>
              </a:ext>
            </a:extLst>
          </p:cNvPr>
          <p:cNvSpPr txBox="1"/>
          <p:nvPr/>
        </p:nvSpPr>
        <p:spPr>
          <a:xfrm>
            <a:off x="5297897" y="4124744"/>
            <a:ext cx="2424740"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Estado Democrático</a:t>
            </a:r>
          </a:p>
        </p:txBody>
      </p:sp>
      <p:sp>
        <p:nvSpPr>
          <p:cNvPr id="36" name="Triângulo isósceles 35">
            <a:extLst>
              <a:ext uri="{FF2B5EF4-FFF2-40B4-BE49-F238E27FC236}">
                <a16:creationId xmlns:a16="http://schemas.microsoft.com/office/drawing/2014/main" id="{B8C923AB-A419-5D51-7FE0-CBF8E4628420}"/>
              </a:ext>
            </a:extLst>
          </p:cNvPr>
          <p:cNvSpPr/>
          <p:nvPr/>
        </p:nvSpPr>
        <p:spPr>
          <a:xfrm rot="5400000">
            <a:off x="6053191" y="2178948"/>
            <a:ext cx="3625495" cy="3637111"/>
          </a:xfrm>
          <a:prstGeom prst="triangle">
            <a:avLst/>
          </a:prstGeom>
          <a:solidFill>
            <a:srgbClr val="006F96">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a:extLst>
              <a:ext uri="{FF2B5EF4-FFF2-40B4-BE49-F238E27FC236}">
                <a16:creationId xmlns:a16="http://schemas.microsoft.com/office/drawing/2014/main" id="{AFEFC5A1-7FF0-642F-3D1C-35BA312262B1}"/>
              </a:ext>
            </a:extLst>
          </p:cNvPr>
          <p:cNvSpPr txBox="1"/>
          <p:nvPr/>
        </p:nvSpPr>
        <p:spPr>
          <a:xfrm>
            <a:off x="8309026" y="2227354"/>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Área Indispensável à Defesa</a:t>
            </a:r>
          </a:p>
        </p:txBody>
      </p:sp>
      <p:sp>
        <p:nvSpPr>
          <p:cNvPr id="38" name="CaixaDeTexto 37">
            <a:extLst>
              <a:ext uri="{FF2B5EF4-FFF2-40B4-BE49-F238E27FC236}">
                <a16:creationId xmlns:a16="http://schemas.microsoft.com/office/drawing/2014/main" id="{6955214D-6C18-337A-3BA2-AD5B7C53369E}"/>
              </a:ext>
            </a:extLst>
          </p:cNvPr>
          <p:cNvSpPr txBox="1"/>
          <p:nvPr/>
        </p:nvSpPr>
        <p:spPr>
          <a:xfrm>
            <a:off x="8309026" y="2815576"/>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Área Estratégica para o Estado</a:t>
            </a:r>
          </a:p>
        </p:txBody>
      </p:sp>
      <p:sp>
        <p:nvSpPr>
          <p:cNvPr id="39" name="CaixaDeTexto 38">
            <a:extLst>
              <a:ext uri="{FF2B5EF4-FFF2-40B4-BE49-F238E27FC236}">
                <a16:creationId xmlns:a16="http://schemas.microsoft.com/office/drawing/2014/main" id="{ACF20423-5FE5-BC7B-4ED2-0950F7DA5FE7}"/>
              </a:ext>
            </a:extLst>
          </p:cNvPr>
          <p:cNvSpPr txBox="1"/>
          <p:nvPr/>
        </p:nvSpPr>
        <p:spPr>
          <a:xfrm>
            <a:off x="8309026" y="3403798"/>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Dimensão Socioeconômica</a:t>
            </a:r>
          </a:p>
        </p:txBody>
      </p:sp>
      <p:sp>
        <p:nvSpPr>
          <p:cNvPr id="40" name="CaixaDeTexto 39">
            <a:extLst>
              <a:ext uri="{FF2B5EF4-FFF2-40B4-BE49-F238E27FC236}">
                <a16:creationId xmlns:a16="http://schemas.microsoft.com/office/drawing/2014/main" id="{BFEAD4B2-94F8-AA97-DB36-CC89A3D69C34}"/>
              </a:ext>
            </a:extLst>
          </p:cNvPr>
          <p:cNvSpPr txBox="1"/>
          <p:nvPr/>
        </p:nvSpPr>
        <p:spPr>
          <a:xfrm>
            <a:off x="8309026" y="4580242"/>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Dimensão Ambiental</a:t>
            </a:r>
          </a:p>
        </p:txBody>
      </p:sp>
      <p:sp>
        <p:nvSpPr>
          <p:cNvPr id="41" name="CaixaDeTexto 40">
            <a:extLst>
              <a:ext uri="{FF2B5EF4-FFF2-40B4-BE49-F238E27FC236}">
                <a16:creationId xmlns:a16="http://schemas.microsoft.com/office/drawing/2014/main" id="{3E53339B-418E-C7C5-F7F0-98CD9646BED1}"/>
              </a:ext>
            </a:extLst>
          </p:cNvPr>
          <p:cNvSpPr txBox="1"/>
          <p:nvPr/>
        </p:nvSpPr>
        <p:spPr>
          <a:xfrm>
            <a:off x="8309026" y="3992020"/>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Ordenamento Territorial</a:t>
            </a:r>
          </a:p>
        </p:txBody>
      </p:sp>
      <p:sp>
        <p:nvSpPr>
          <p:cNvPr id="42" name="CaixaDeTexto 41">
            <a:extLst>
              <a:ext uri="{FF2B5EF4-FFF2-40B4-BE49-F238E27FC236}">
                <a16:creationId xmlns:a16="http://schemas.microsoft.com/office/drawing/2014/main" id="{4FD9A3A2-436A-8A8C-8C36-E3B3CF5DD048}"/>
              </a:ext>
            </a:extLst>
          </p:cNvPr>
          <p:cNvSpPr txBox="1"/>
          <p:nvPr/>
        </p:nvSpPr>
        <p:spPr>
          <a:xfrm>
            <a:off x="8309026" y="5168462"/>
            <a:ext cx="3232731" cy="468000"/>
          </a:xfrm>
          <a:prstGeom prst="rect">
            <a:avLst/>
          </a:prstGeom>
          <a:solidFill>
            <a:schemeClr val="tx1"/>
          </a:solidFill>
          <a:scene3d>
            <a:camera prst="orthographicFront"/>
            <a:lightRig rig="glow" dir="t"/>
          </a:scene3d>
          <a:sp3d prstMaterial="clear">
            <a:bevelT w="114300" h="107950"/>
          </a:sp3d>
        </p:spPr>
        <p:txBody>
          <a:bodyPr wrap="square" rtlCol="0" anchor="ctr" anchorCtr="0">
            <a:noAutofit/>
          </a:bodyPr>
          <a:lstStyle/>
          <a:p>
            <a:pPr algn="ctr"/>
            <a:r>
              <a:rPr lang="pt-BR" sz="1600" b="1" dirty="0">
                <a:solidFill>
                  <a:schemeClr val="bg1"/>
                </a:solidFill>
              </a:rPr>
              <a:t>Aspectos Jurídicos</a:t>
            </a:r>
          </a:p>
        </p:txBody>
      </p:sp>
    </p:spTree>
    <p:extLst>
      <p:ext uri="{BB962C8B-B14F-4D97-AF65-F5344CB8AC3E}">
        <p14:creationId xmlns:p14="http://schemas.microsoft.com/office/powerpoint/2010/main" val="298365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34" grpId="0" animBg="1"/>
      <p:bldP spid="36" grpId="0" animBg="1"/>
      <p:bldP spid="37" grpId="0" animBg="1"/>
      <p:bldP spid="38" grpId="0" animBg="1"/>
      <p:bldP spid="39"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5" name="TextBox 10">
            <a:extLst>
              <a:ext uri="{FF2B5EF4-FFF2-40B4-BE49-F238E27FC236}">
                <a16:creationId xmlns:a16="http://schemas.microsoft.com/office/drawing/2014/main" id="{84CEE6C2-2CB8-094F-8EB9-83886512C31B}"/>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INTRODUÇÃO</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NOTA AP Nº 148/2023 - GSI</a:t>
            </a: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3" name="CaixaDeTexto 2">
            <a:extLst>
              <a:ext uri="{FF2B5EF4-FFF2-40B4-BE49-F238E27FC236}">
                <a16:creationId xmlns:a16="http://schemas.microsoft.com/office/drawing/2014/main" id="{DA08C9C9-D1BB-79FE-F9B4-A94E59785FBD}"/>
              </a:ext>
            </a:extLst>
          </p:cNvPr>
          <p:cNvSpPr txBox="1"/>
          <p:nvPr/>
        </p:nvSpPr>
        <p:spPr>
          <a:xfrm>
            <a:off x="640521" y="2293954"/>
            <a:ext cx="10768719" cy="3539430"/>
          </a:xfrm>
          <a:prstGeom prst="rect">
            <a:avLst/>
          </a:prstGeom>
          <a:noFill/>
        </p:spPr>
        <p:txBody>
          <a:bodyPr wrap="square" rtlCol="0">
            <a:spAutoFit/>
          </a:bodyPr>
          <a:lstStyle/>
          <a:p>
            <a:pPr algn="just"/>
            <a:r>
              <a:rPr lang="pt-BR" sz="1600" dirty="0"/>
              <a:t>[...] </a:t>
            </a:r>
            <a:r>
              <a:rPr lang="pt-BR" sz="1600" b="1" dirty="0">
                <a:effectLst>
                  <a:outerShdw blurRad="38100" dist="38100" dir="2700000" algn="tl">
                    <a:srgbClr val="000000">
                      <a:alpha val="43137"/>
                    </a:srgbClr>
                  </a:outerShdw>
                </a:effectLst>
              </a:rPr>
              <a:t>em que pesem as mudanças ocorridas no cenário geopolítico mundial</a:t>
            </a:r>
            <a:r>
              <a:rPr lang="pt-BR" sz="1600" dirty="0"/>
              <a:t>, as quais impactam em distintas perspectivas sobre os conceitos de defesa e segurança, notadamente no que se referem ao litoral brasileiro, </a:t>
            </a:r>
            <a:r>
              <a:rPr lang="pt-BR" sz="1600" b="1" dirty="0">
                <a:effectLst>
                  <a:outerShdw blurRad="38100" dist="38100" dir="2700000" algn="tl">
                    <a:srgbClr val="000000">
                      <a:alpha val="43137"/>
                    </a:srgbClr>
                  </a:outerShdw>
                </a:effectLst>
              </a:rPr>
              <a:t>permanecem válidos os princípios que vinculam os territórios de marinha a aspectos estratégicos</a:t>
            </a:r>
            <a:r>
              <a:rPr lang="pt-BR" sz="1600" dirty="0"/>
              <a:t>, em especial diante da tendência de surgimentos de ameaças cada vez mais difusas, justificando os direitos da União sobre essas áreas.</a:t>
            </a:r>
          </a:p>
          <a:p>
            <a:pPr algn="just"/>
            <a:endParaRPr lang="pt-BR" sz="1600" dirty="0"/>
          </a:p>
          <a:p>
            <a:pPr algn="just"/>
            <a:r>
              <a:rPr lang="pt-BR" sz="1600" dirty="0"/>
              <a:t>No que tange à </a:t>
            </a:r>
            <a:r>
              <a:rPr lang="pt-BR" sz="1600" b="1" dirty="0">
                <a:effectLst>
                  <a:outerShdw blurRad="38100" dist="38100" dir="2700000" algn="tl">
                    <a:srgbClr val="000000">
                      <a:alpha val="43137"/>
                    </a:srgbClr>
                  </a:outerShdw>
                </a:effectLst>
              </a:rPr>
              <a:t>proteção dos interesses democráticos</a:t>
            </a:r>
            <a:r>
              <a:rPr lang="pt-BR" sz="1600" dirty="0"/>
              <a:t>, a PEC </a:t>
            </a:r>
            <a:r>
              <a:rPr lang="pt-BR" sz="1600" b="1" dirty="0">
                <a:effectLst>
                  <a:outerShdw blurRad="38100" dist="38100" dir="2700000" algn="tl">
                    <a:srgbClr val="000000">
                      <a:alpha val="43137"/>
                    </a:srgbClr>
                  </a:outerShdw>
                </a:effectLst>
              </a:rPr>
              <a:t>parece ferir princípios de justiça social</a:t>
            </a:r>
            <a:r>
              <a:rPr lang="pt-BR" sz="1600" dirty="0"/>
              <a:t>, uma vez que faixas litorâneas que, atualmente, por pertencerem à União, podem ser acessadas por todos os cidadãos brasileiros, indiscriminadamente, poderão ficar restritas à utilização de particulares que, muitas vezes, estabeleceram-se nessas áreas de maneira irregular, fortalecendo aspectos de desigualdade e estimulando a subversão dos regramentos estabelecidos para ocupação do território nacional.</a:t>
            </a:r>
          </a:p>
          <a:p>
            <a:pPr algn="just"/>
            <a:endParaRPr lang="pt-BR" sz="1600" dirty="0"/>
          </a:p>
          <a:p>
            <a:pPr algn="just"/>
            <a:r>
              <a:rPr lang="pt-BR" sz="1600" dirty="0"/>
              <a:t>Por fim, considerando-se que </a:t>
            </a:r>
            <a:r>
              <a:rPr lang="pt-BR" sz="1600" b="1" dirty="0">
                <a:effectLst>
                  <a:outerShdw blurRad="38100" dist="38100" dir="2700000" algn="tl">
                    <a:srgbClr val="000000">
                      <a:alpha val="43137"/>
                    </a:srgbClr>
                  </a:outerShdw>
                </a:effectLst>
              </a:rPr>
              <a:t>a matéria</a:t>
            </a:r>
            <a:r>
              <a:rPr lang="pt-BR" sz="1600" dirty="0"/>
              <a:t> tratada na PEC </a:t>
            </a:r>
            <a:r>
              <a:rPr lang="pt-BR" sz="1600" b="1" dirty="0">
                <a:effectLst>
                  <a:outerShdw blurRad="38100" dist="38100" dir="2700000" algn="tl">
                    <a:srgbClr val="000000">
                      <a:alpha val="43137"/>
                    </a:srgbClr>
                  </a:outerShdw>
                </a:effectLst>
              </a:rPr>
              <a:t>encontra-se disciplinada no atual ordenamento</a:t>
            </a:r>
            <a:r>
              <a:rPr lang="pt-BR" sz="1600" dirty="0"/>
              <a:t> jurídico brasileiro por diversos diplomas legais e que a competência para a concessão de terrenos de marinha vem sendo conduzida pela Secretaria do Patrimônio da União [...]</a:t>
            </a:r>
          </a:p>
        </p:txBody>
      </p:sp>
    </p:spTree>
    <p:extLst>
      <p:ext uri="{BB962C8B-B14F-4D97-AF65-F5344CB8AC3E}">
        <p14:creationId xmlns:p14="http://schemas.microsoft.com/office/powerpoint/2010/main" val="409781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4" name="TextBox 10">
            <a:extLst>
              <a:ext uri="{FF2B5EF4-FFF2-40B4-BE49-F238E27FC236}">
                <a16:creationId xmlns:a16="http://schemas.microsoft.com/office/drawing/2014/main" id="{620D575D-E1B9-9F3A-AC22-5245A4D16EA9}"/>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6" name="CaixaDeTexto 5">
            <a:extLst>
              <a:ext uri="{FF2B5EF4-FFF2-40B4-BE49-F238E27FC236}">
                <a16:creationId xmlns:a16="http://schemas.microsoft.com/office/drawing/2014/main" id="{E9D90100-BE2A-0C00-7FB7-27871D1CE8C7}"/>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DEFESA NACIONAL</a:t>
            </a:r>
          </a:p>
        </p:txBody>
      </p:sp>
      <p:pic>
        <p:nvPicPr>
          <p:cNvPr id="7" name="Picture 4" descr="Resultado de imagem para most impressive d day pictures">
            <a:extLst>
              <a:ext uri="{FF2B5EF4-FFF2-40B4-BE49-F238E27FC236}">
                <a16:creationId xmlns:a16="http://schemas.microsoft.com/office/drawing/2014/main" id="{4C46758C-E347-D2C7-F3B9-3556519602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86"/>
          <a:stretch/>
        </p:blipFill>
        <p:spPr bwMode="auto">
          <a:xfrm>
            <a:off x="6096000" y="2353339"/>
            <a:ext cx="5063921" cy="3414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A View of Normandy Coast Line">
            <a:extLst>
              <a:ext uri="{FF2B5EF4-FFF2-40B4-BE49-F238E27FC236}">
                <a16:creationId xmlns:a16="http://schemas.microsoft.com/office/drawing/2014/main" id="{7C3DCCB5-6523-0CD7-C63B-29F4139C0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715" y="2326759"/>
            <a:ext cx="4452990" cy="3414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7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4" name="TextBox 10">
            <a:extLst>
              <a:ext uri="{FF2B5EF4-FFF2-40B4-BE49-F238E27FC236}">
                <a16:creationId xmlns:a16="http://schemas.microsoft.com/office/drawing/2014/main" id="{620D575D-E1B9-9F3A-AC22-5245A4D16EA9}"/>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6" name="CaixaDeTexto 5">
            <a:extLst>
              <a:ext uri="{FF2B5EF4-FFF2-40B4-BE49-F238E27FC236}">
                <a16:creationId xmlns:a16="http://schemas.microsoft.com/office/drawing/2014/main" id="{E9D90100-BE2A-0C00-7FB7-27871D1CE8C7}"/>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DEFESA NACIONAL</a:t>
            </a:r>
          </a:p>
        </p:txBody>
      </p:sp>
      <p:pic>
        <p:nvPicPr>
          <p:cNvPr id="3" name="Imagem 2">
            <a:extLst>
              <a:ext uri="{FF2B5EF4-FFF2-40B4-BE49-F238E27FC236}">
                <a16:creationId xmlns:a16="http://schemas.microsoft.com/office/drawing/2014/main" id="{C43054D6-926F-8E11-0259-9A0B1DC6516D}"/>
              </a:ext>
            </a:extLst>
          </p:cNvPr>
          <p:cNvPicPr>
            <a:picLocks noChangeAspect="1"/>
          </p:cNvPicPr>
          <p:nvPr/>
        </p:nvPicPr>
        <p:blipFill>
          <a:blip r:embed="rId5"/>
          <a:stretch>
            <a:fillRect/>
          </a:stretch>
        </p:blipFill>
        <p:spPr>
          <a:xfrm>
            <a:off x="487432" y="2335908"/>
            <a:ext cx="4638162" cy="3348714"/>
          </a:xfrm>
          <a:prstGeom prst="rect">
            <a:avLst/>
          </a:prstGeom>
          <a:ln>
            <a:solidFill>
              <a:schemeClr val="tx1"/>
            </a:solidFill>
          </a:ln>
        </p:spPr>
      </p:pic>
      <p:sp>
        <p:nvSpPr>
          <p:cNvPr id="9" name="CaixaDeTexto 8">
            <a:extLst>
              <a:ext uri="{FF2B5EF4-FFF2-40B4-BE49-F238E27FC236}">
                <a16:creationId xmlns:a16="http://schemas.microsoft.com/office/drawing/2014/main" id="{C9B91654-1F60-DE48-0150-85DA485D17B9}"/>
              </a:ext>
            </a:extLst>
          </p:cNvPr>
          <p:cNvSpPr txBox="1"/>
          <p:nvPr/>
        </p:nvSpPr>
        <p:spPr>
          <a:xfrm>
            <a:off x="5460626" y="2210280"/>
            <a:ext cx="6096000" cy="3293209"/>
          </a:xfrm>
          <a:prstGeom prst="rect">
            <a:avLst/>
          </a:prstGeom>
          <a:noFill/>
        </p:spPr>
        <p:txBody>
          <a:bodyPr wrap="square">
            <a:spAutoFit/>
          </a:bodyPr>
          <a:lstStyle/>
          <a:p>
            <a:pPr algn="just"/>
            <a:r>
              <a:rPr lang="en-US" sz="1600" b="0" i="0" dirty="0">
                <a:effectLst/>
                <a:latin typeface="Open Sans" panose="020B0606030504020204" pitchFamily="34" charset="0"/>
              </a:rPr>
              <a:t>Today, in an increasingly insecure world, amphibious operations should be at the forefront of military thought. </a:t>
            </a:r>
            <a:r>
              <a:rPr lang="en-US" sz="1600" b="1" i="0"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Ongoing conflicts in </a:t>
            </a:r>
            <a:r>
              <a:rPr lang="en-US" sz="1600" b="1" i="0" u="none" strike="noStrike"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Ukraine</a:t>
            </a:r>
            <a:r>
              <a:rPr lang="en-US" sz="1600" b="1" i="0"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 and </a:t>
            </a:r>
            <a:r>
              <a:rPr lang="en-US" sz="1600" b="1" i="0" u="none" strike="noStrike"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Gaza</a:t>
            </a:r>
            <a:r>
              <a:rPr lang="en-US" sz="1600" b="1" i="0"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 underline the importance of effective amphibious forces, even during wars in which they are not a defining feature</a:t>
            </a:r>
            <a:r>
              <a:rPr lang="en-US" sz="1600" b="0" i="0" dirty="0">
                <a:effectLst/>
                <a:latin typeface="Open Sans" panose="020B0606030504020204" pitchFamily="34" charset="0"/>
              </a:rPr>
              <a:t>. Given the maritime geography of potential conflict zones like Taiwan and the Baltic, </a:t>
            </a:r>
            <a:r>
              <a:rPr lang="en-US" sz="1600" b="1" i="0" dirty="0">
                <a:ln w="3175">
                  <a:solidFill>
                    <a:schemeClr val="tx1">
                      <a:lumMod val="65000"/>
                      <a:lumOff val="35000"/>
                    </a:schemeClr>
                  </a:solidFill>
                </a:ln>
                <a:solidFill>
                  <a:schemeClr val="bg1"/>
                </a:solidFill>
                <a:effectLst>
                  <a:outerShdw blurRad="38100" dist="38100" dir="2700000" algn="tl">
                    <a:srgbClr val="000000">
                      <a:alpha val="43137"/>
                    </a:srgbClr>
                  </a:outerShdw>
                </a:effectLst>
                <a:latin typeface="Open Sans" panose="020B0606030504020204" pitchFamily="34" charset="0"/>
              </a:rPr>
              <a:t>there is a clear need not only to have effective amphibious capabilities, but also to develop plans that could blunt or defeat adversary amphibious operations</a:t>
            </a:r>
            <a:r>
              <a:rPr lang="en-US" sz="1600" b="0" i="0" dirty="0">
                <a:effectLst/>
                <a:latin typeface="Open Sans" panose="020B0606030504020204" pitchFamily="34" charset="0"/>
              </a:rPr>
              <a:t>. Additionally, both the US military and the People’s Liberation Army are pursuing new concepts based on multidomain operations. Amphibious operations, which have always been inherently multidomain, offer lessons far beyond their scope.</a:t>
            </a:r>
            <a:endParaRPr lang="pt-BR" sz="1600" dirty="0"/>
          </a:p>
        </p:txBody>
      </p:sp>
      <p:pic>
        <p:nvPicPr>
          <p:cNvPr id="6146" name="Picture 2" descr="The Modern War Institute Podcast by The Modern War Institute at West ...">
            <a:extLst>
              <a:ext uri="{FF2B5EF4-FFF2-40B4-BE49-F238E27FC236}">
                <a16:creationId xmlns:a16="http://schemas.microsoft.com/office/drawing/2014/main" id="{735A377F-8C4F-F0A6-CF65-BD38887CDE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21" y="5139516"/>
            <a:ext cx="859906" cy="85990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148" name="Picture 4" descr="United States Military Academy West Point Logo, HD Png Download ...">
            <a:extLst>
              <a:ext uri="{FF2B5EF4-FFF2-40B4-BE49-F238E27FC236}">
                <a16:creationId xmlns:a16="http://schemas.microsoft.com/office/drawing/2014/main" id="{5019B962-8F60-5406-C10D-EDEB0FD674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256" y="5130507"/>
            <a:ext cx="945951" cy="8689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Retângulo 6"/>
          <p:cNvSpPr/>
          <p:nvPr/>
        </p:nvSpPr>
        <p:spPr>
          <a:xfrm>
            <a:off x="5450157" y="4782716"/>
            <a:ext cx="6096000" cy="923330"/>
          </a:xfrm>
          <a:prstGeom prst="rect">
            <a:avLst/>
          </a:prstGeom>
        </p:spPr>
        <p:txBody>
          <a:bodyPr>
            <a:spAutoFit/>
          </a:bodyPr>
          <a:lstStyle/>
          <a:p>
            <a:pPr algn="just"/>
            <a:r>
              <a:rPr lang="pt-BR" b="1" dirty="0"/>
              <a:t>Guerra do </a:t>
            </a:r>
            <a:r>
              <a:rPr lang="pt-BR" b="1" dirty="0" smtClean="0"/>
              <a:t>Iraque; Operação </a:t>
            </a:r>
            <a:r>
              <a:rPr lang="pt-BR" b="1" dirty="0"/>
              <a:t>Democracia (Ilhas Comores</a:t>
            </a:r>
            <a:r>
              <a:rPr lang="pt-BR" b="1" dirty="0" smtClean="0"/>
              <a:t>); Batalha </a:t>
            </a:r>
            <a:r>
              <a:rPr lang="pt-BR" b="1" dirty="0"/>
              <a:t>de </a:t>
            </a:r>
            <a:r>
              <a:rPr lang="pt-BR" b="1" dirty="0" err="1"/>
              <a:t>Kismayo</a:t>
            </a:r>
            <a:r>
              <a:rPr lang="pt-BR" b="1" dirty="0"/>
              <a:t> - Operação </a:t>
            </a:r>
            <a:r>
              <a:rPr lang="pt-BR" b="1" dirty="0" err="1"/>
              <a:t>Sledge</a:t>
            </a:r>
            <a:r>
              <a:rPr lang="pt-BR" b="1" dirty="0"/>
              <a:t> </a:t>
            </a:r>
            <a:r>
              <a:rPr lang="pt-BR" b="1" dirty="0" err="1"/>
              <a:t>Hammer</a:t>
            </a:r>
            <a:r>
              <a:rPr lang="pt-BR" b="1" dirty="0"/>
              <a:t> (Somália</a:t>
            </a:r>
            <a:r>
              <a:rPr lang="pt-BR" b="1" dirty="0" smtClean="0"/>
              <a:t>); Guerra Líbia; Guerra </a:t>
            </a:r>
            <a:r>
              <a:rPr lang="pt-BR" b="1" dirty="0"/>
              <a:t>Civil </a:t>
            </a:r>
            <a:r>
              <a:rPr lang="pt-BR" b="1" dirty="0" smtClean="0"/>
              <a:t>Iemenita ...</a:t>
            </a:r>
            <a:endParaRPr lang="pt-BR" b="1" dirty="0"/>
          </a:p>
        </p:txBody>
      </p:sp>
    </p:spTree>
    <p:extLst>
      <p:ext uri="{BB962C8B-B14F-4D97-AF65-F5344CB8AC3E}">
        <p14:creationId xmlns:p14="http://schemas.microsoft.com/office/powerpoint/2010/main" val="298047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4" name="TextBox 10">
            <a:extLst>
              <a:ext uri="{FF2B5EF4-FFF2-40B4-BE49-F238E27FC236}">
                <a16:creationId xmlns:a16="http://schemas.microsoft.com/office/drawing/2014/main" id="{620D575D-E1B9-9F3A-AC22-5245A4D16EA9}"/>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6" name="CaixaDeTexto 5">
            <a:extLst>
              <a:ext uri="{FF2B5EF4-FFF2-40B4-BE49-F238E27FC236}">
                <a16:creationId xmlns:a16="http://schemas.microsoft.com/office/drawing/2014/main" id="{E9D90100-BE2A-0C00-7FB7-27871D1CE8C7}"/>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DEFESA NACIONAL</a:t>
            </a:r>
          </a:p>
        </p:txBody>
      </p:sp>
      <p:pic>
        <p:nvPicPr>
          <p:cNvPr id="7" name="Imagem 6">
            <a:extLst>
              <a:ext uri="{FF2B5EF4-FFF2-40B4-BE49-F238E27FC236}">
                <a16:creationId xmlns:a16="http://schemas.microsoft.com/office/drawing/2014/main" id="{CACE2395-E167-681B-90A8-2F6D690269BA}"/>
              </a:ext>
            </a:extLst>
          </p:cNvPr>
          <p:cNvPicPr>
            <a:picLocks noChangeAspect="1"/>
          </p:cNvPicPr>
          <p:nvPr/>
        </p:nvPicPr>
        <p:blipFill>
          <a:blip r:embed="rId5"/>
          <a:stretch>
            <a:fillRect/>
          </a:stretch>
        </p:blipFill>
        <p:spPr>
          <a:xfrm>
            <a:off x="487432" y="2335908"/>
            <a:ext cx="4638162" cy="3348714"/>
          </a:xfrm>
          <a:prstGeom prst="rect">
            <a:avLst/>
          </a:prstGeom>
          <a:ln>
            <a:solidFill>
              <a:schemeClr val="tx1"/>
            </a:solidFill>
          </a:ln>
        </p:spPr>
      </p:pic>
      <p:sp>
        <p:nvSpPr>
          <p:cNvPr id="8" name="CaixaDeTexto 7">
            <a:extLst>
              <a:ext uri="{FF2B5EF4-FFF2-40B4-BE49-F238E27FC236}">
                <a16:creationId xmlns:a16="http://schemas.microsoft.com/office/drawing/2014/main" id="{8BE9F7C7-9A24-2FC3-F1C3-6DBF5B3D7132}"/>
              </a:ext>
            </a:extLst>
          </p:cNvPr>
          <p:cNvSpPr txBox="1"/>
          <p:nvPr/>
        </p:nvSpPr>
        <p:spPr>
          <a:xfrm>
            <a:off x="5343708" y="2303032"/>
            <a:ext cx="6450238" cy="646331"/>
          </a:xfrm>
          <a:prstGeom prst="rect">
            <a:avLst/>
          </a:prstGeom>
          <a:noFill/>
        </p:spPr>
        <p:txBody>
          <a:bodyPr wrap="square">
            <a:spAutoFit/>
          </a:bodyPr>
          <a:lstStyle/>
          <a:p>
            <a:pPr algn="ctr"/>
            <a:r>
              <a:rPr lang="pt-BR" b="1" dirty="0" smtClean="0"/>
              <a:t>Gastos  </a:t>
            </a:r>
            <a:r>
              <a:rPr lang="pt-BR" b="1" dirty="0"/>
              <a:t>para manter a estratégia </a:t>
            </a:r>
            <a:r>
              <a:rPr lang="pt-BR" b="1" i="1" dirty="0"/>
              <a:t>boots </a:t>
            </a:r>
            <a:r>
              <a:rPr lang="pt-BR" b="1" i="1" dirty="0" err="1"/>
              <a:t>on</a:t>
            </a:r>
            <a:r>
              <a:rPr lang="pt-BR" b="1" i="1" dirty="0"/>
              <a:t> </a:t>
            </a:r>
            <a:r>
              <a:rPr lang="pt-BR" b="1" i="1" dirty="0" err="1"/>
              <a:t>the</a:t>
            </a:r>
            <a:r>
              <a:rPr lang="pt-BR" b="1" i="1" dirty="0"/>
              <a:t> </a:t>
            </a:r>
            <a:r>
              <a:rPr lang="pt-BR" b="1" i="1" dirty="0" err="1"/>
              <a:t>ground</a:t>
            </a:r>
            <a:r>
              <a:rPr lang="pt-BR" b="1" dirty="0"/>
              <a:t>, não obstante os armamentos tecnologicamente avançados.</a:t>
            </a:r>
          </a:p>
        </p:txBody>
      </p:sp>
      <p:sp>
        <p:nvSpPr>
          <p:cNvPr id="15" name="CaixaDeTexto 14">
            <a:extLst>
              <a:ext uri="{FF2B5EF4-FFF2-40B4-BE49-F238E27FC236}">
                <a16:creationId xmlns:a16="http://schemas.microsoft.com/office/drawing/2014/main" id="{8BE9F7C7-9A24-2FC3-F1C3-6DBF5B3D7132}"/>
              </a:ext>
            </a:extLst>
          </p:cNvPr>
          <p:cNvSpPr txBox="1"/>
          <p:nvPr/>
        </p:nvSpPr>
        <p:spPr>
          <a:xfrm>
            <a:off x="5343708" y="3082213"/>
            <a:ext cx="6450238" cy="2185214"/>
          </a:xfrm>
          <a:prstGeom prst="rect">
            <a:avLst/>
          </a:prstGeom>
          <a:noFill/>
        </p:spPr>
        <p:txBody>
          <a:bodyPr wrap="square">
            <a:spAutoFit/>
          </a:bodyPr>
          <a:lstStyle/>
          <a:p>
            <a:pPr algn="ctr"/>
            <a:endParaRPr lang="pt-BR" sz="1200" dirty="0"/>
          </a:p>
          <a:p>
            <a:pPr algn="ctr"/>
            <a:r>
              <a:rPr lang="pt-BR" b="1" dirty="0"/>
              <a:t>Novos armamentos mudam a estratégia, mas não extinguem a missão</a:t>
            </a:r>
          </a:p>
          <a:p>
            <a:pPr algn="ctr"/>
            <a:endParaRPr lang="pt-BR" b="1" dirty="0"/>
          </a:p>
          <a:p>
            <a:pPr algn="ctr"/>
            <a:r>
              <a:rPr lang="pt-BR" b="1" dirty="0"/>
              <a:t>105 países possuem Corpos de Fuzileiros ou tropas equivalentes</a:t>
            </a:r>
          </a:p>
          <a:p>
            <a:pPr algn="ctr"/>
            <a:endParaRPr lang="pt-BR" b="1" dirty="0"/>
          </a:p>
          <a:p>
            <a:pPr algn="ctr"/>
            <a:r>
              <a:rPr lang="pt-BR" b="1" dirty="0"/>
              <a:t>Continuam os investimentos e os treinamentos</a:t>
            </a:r>
          </a:p>
          <a:p>
            <a:pPr algn="ctr"/>
            <a:r>
              <a:rPr lang="pt-BR" sz="1600" dirty="0"/>
              <a:t>U.S. Marines (2024): US$ 53,7 </a:t>
            </a:r>
            <a:r>
              <a:rPr lang="pt-BR" sz="1600" dirty="0" smtClean="0"/>
              <a:t>bilhões</a:t>
            </a:r>
            <a:endParaRPr lang="pt-BR" b="1" dirty="0"/>
          </a:p>
        </p:txBody>
      </p:sp>
    </p:spTree>
    <p:extLst>
      <p:ext uri="{BB962C8B-B14F-4D97-AF65-F5344CB8AC3E}">
        <p14:creationId xmlns:p14="http://schemas.microsoft.com/office/powerpoint/2010/main" val="2399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4" name="TextBox 10">
            <a:extLst>
              <a:ext uri="{FF2B5EF4-FFF2-40B4-BE49-F238E27FC236}">
                <a16:creationId xmlns:a16="http://schemas.microsoft.com/office/drawing/2014/main" id="{620D575D-E1B9-9F3A-AC22-5245A4D16EA9}"/>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6" name="CaixaDeTexto 5">
            <a:extLst>
              <a:ext uri="{FF2B5EF4-FFF2-40B4-BE49-F238E27FC236}">
                <a16:creationId xmlns:a16="http://schemas.microsoft.com/office/drawing/2014/main" id="{E9D90100-BE2A-0C00-7FB7-27871D1CE8C7}"/>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DEFESA NACIONAL</a:t>
            </a:r>
          </a:p>
        </p:txBody>
      </p:sp>
      <p:pic>
        <p:nvPicPr>
          <p:cNvPr id="5122" name="Picture 2">
            <a:extLst>
              <a:ext uri="{FF2B5EF4-FFF2-40B4-BE49-F238E27FC236}">
                <a16:creationId xmlns:a16="http://schemas.microsoft.com/office/drawing/2014/main" id="{8299F380-728A-1C71-233E-3EB68C980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415" y="1846657"/>
            <a:ext cx="2545724" cy="42216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a:extLst>
              <a:ext uri="{FF2B5EF4-FFF2-40B4-BE49-F238E27FC236}">
                <a16:creationId xmlns:a16="http://schemas.microsoft.com/office/drawing/2014/main" id="{739CA525-4CCA-58B1-2A65-A21774D4D43D}"/>
              </a:ext>
            </a:extLst>
          </p:cNvPr>
          <p:cNvPicPr>
            <a:picLocks noChangeAspect="1"/>
          </p:cNvPicPr>
          <p:nvPr/>
        </p:nvPicPr>
        <p:blipFill>
          <a:blip r:embed="rId6"/>
          <a:stretch>
            <a:fillRect/>
          </a:stretch>
        </p:blipFill>
        <p:spPr>
          <a:xfrm>
            <a:off x="3358330" y="3895747"/>
            <a:ext cx="2738073" cy="1800000"/>
          </a:xfrm>
          <a:prstGeom prst="rect">
            <a:avLst/>
          </a:prstGeom>
          <a:ln>
            <a:solidFill>
              <a:schemeClr val="tx1"/>
            </a:solidFill>
          </a:ln>
          <a:effectLst>
            <a:outerShdw blurRad="50800" dist="38100" dir="2700000" algn="tl" rotWithShape="0">
              <a:prstClr val="black">
                <a:alpha val="40000"/>
              </a:prstClr>
            </a:outerShdw>
          </a:effectLst>
        </p:spPr>
      </p:pic>
      <p:pic>
        <p:nvPicPr>
          <p:cNvPr id="11" name="Imagem 10">
            <a:extLst>
              <a:ext uri="{FF2B5EF4-FFF2-40B4-BE49-F238E27FC236}">
                <a16:creationId xmlns:a16="http://schemas.microsoft.com/office/drawing/2014/main" id="{35CC8E78-F133-481D-2485-40D2FD92407D}"/>
              </a:ext>
            </a:extLst>
          </p:cNvPr>
          <p:cNvPicPr>
            <a:picLocks noChangeAspect="1"/>
          </p:cNvPicPr>
          <p:nvPr/>
        </p:nvPicPr>
        <p:blipFill>
          <a:blip r:embed="rId7"/>
          <a:stretch>
            <a:fillRect/>
          </a:stretch>
        </p:blipFill>
        <p:spPr>
          <a:xfrm>
            <a:off x="1541862" y="2370190"/>
            <a:ext cx="2724325" cy="1800000"/>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0">
            <a:extLst>
              <a:ext uri="{FF2B5EF4-FFF2-40B4-BE49-F238E27FC236}">
                <a16:creationId xmlns:a16="http://schemas.microsoft.com/office/drawing/2014/main" id="{EEB706FD-EB7C-2DE2-C490-70EF800F9E29}"/>
              </a:ext>
            </a:extLst>
          </p:cNvPr>
          <p:cNvSpPr txBox="1">
            <a:spLocks/>
          </p:cNvSpPr>
          <p:nvPr/>
        </p:nvSpPr>
        <p:spPr>
          <a:xfrm>
            <a:off x="4087586" y="3019457"/>
            <a:ext cx="1755004"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PND</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17" name="TextBox 10">
            <a:extLst>
              <a:ext uri="{FF2B5EF4-FFF2-40B4-BE49-F238E27FC236}">
                <a16:creationId xmlns:a16="http://schemas.microsoft.com/office/drawing/2014/main" id="{9B5EE002-E279-8F4D-0676-748121B55D77}"/>
              </a:ext>
            </a:extLst>
          </p:cNvPr>
          <p:cNvSpPr txBox="1">
            <a:spLocks/>
          </p:cNvSpPr>
          <p:nvPr/>
        </p:nvSpPr>
        <p:spPr>
          <a:xfrm>
            <a:off x="5835081" y="4557295"/>
            <a:ext cx="1755004"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END</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Tree>
    <p:extLst>
      <p:ext uri="{BB962C8B-B14F-4D97-AF65-F5344CB8AC3E}">
        <p14:creationId xmlns:p14="http://schemas.microsoft.com/office/powerpoint/2010/main" val="374522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4447CC81-DE7E-7A4F-BF82-2D5E380B34A6}"/>
              </a:ext>
            </a:extLst>
          </p:cNvPr>
          <p:cNvSpPr/>
          <p:nvPr/>
        </p:nvSpPr>
        <p:spPr>
          <a:xfrm>
            <a:off x="145492" y="6336000"/>
            <a:ext cx="11901016" cy="216000"/>
          </a:xfrm>
          <a:prstGeom prst="rect">
            <a:avLst/>
          </a:prstGeom>
          <a:solidFill>
            <a:srgbClr val="004272">
              <a:alpha val="80000"/>
            </a:srgb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12075"/>
            <a:r>
              <a:rPr lang="pt-BR" sz="1000" dirty="0">
                <a:ln w="3175">
                  <a:noFill/>
                </a:ln>
                <a:solidFill>
                  <a:schemeClr val="bg1"/>
                </a:solidFill>
                <a:effectLst>
                  <a:outerShdw blurRad="38100" dist="38100" dir="2700000" algn="tl">
                    <a:srgbClr val="000000">
                      <a:alpha val="43137"/>
                    </a:srgbClr>
                  </a:outerShdw>
                </a:effectLst>
              </a:rPr>
              <a:t>Departamento de Assuntos do Conselho de Defesa Nacional</a:t>
            </a:r>
          </a:p>
        </p:txBody>
      </p:sp>
      <p:grpSp>
        <p:nvGrpSpPr>
          <p:cNvPr id="12" name="Agrupar 11"/>
          <p:cNvGrpSpPr>
            <a:grpSpLocks noChangeAspect="1"/>
          </p:cNvGrpSpPr>
          <p:nvPr/>
        </p:nvGrpSpPr>
        <p:grpSpPr>
          <a:xfrm>
            <a:off x="11186157" y="6066259"/>
            <a:ext cx="720000" cy="720000"/>
            <a:chOff x="1008260" y="2640042"/>
            <a:chExt cx="2988000" cy="2988000"/>
          </a:xfrm>
        </p:grpSpPr>
        <p:pic>
          <p:nvPicPr>
            <p:cNvPr id="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22158" y="2648745"/>
              <a:ext cx="2960205" cy="2970594"/>
            </a:xfrm>
            <a:prstGeom prst="rect">
              <a:avLst/>
            </a:prstGeom>
            <a:noFill/>
            <a:ln w="9525">
              <a:noFill/>
              <a:miter lim="800000"/>
              <a:headEnd/>
              <a:tailEnd/>
            </a:ln>
            <a:effectLst>
              <a:outerShdw blurRad="127000" sx="102000" sy="102000" algn="ctr" rotWithShape="0">
                <a:schemeClr val="tx1">
                  <a:alpha val="60000"/>
                </a:schemeClr>
              </a:outerShdw>
            </a:effectLst>
            <a:extLst>
              <a:ext uri="{909E8E84-426E-40DD-AFC4-6F175D3DCCD1}">
                <a14:hiddenFill xmlns:a14="http://schemas.microsoft.com/office/drawing/2010/main">
                  <a:solidFill>
                    <a:schemeClr val="accent1"/>
                  </a:solidFill>
                </a14:hiddenFill>
              </a:ext>
            </a:extLst>
          </p:spPr>
        </p:pic>
        <p:sp>
          <p:nvSpPr>
            <p:cNvPr id="14" name="Rosca 13"/>
            <p:cNvSpPr/>
            <p:nvPr/>
          </p:nvSpPr>
          <p:spPr>
            <a:xfrm>
              <a:off x="1008260" y="2640042"/>
              <a:ext cx="2988000" cy="2988000"/>
            </a:xfrm>
            <a:prstGeom prst="donut">
              <a:avLst>
                <a:gd name="adj" fmla="val 77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
        <p:nvSpPr>
          <p:cNvPr id="16" name="Retângulo 15"/>
          <p:cNvSpPr/>
          <p:nvPr/>
        </p:nvSpPr>
        <p:spPr>
          <a:xfrm>
            <a:off x="145492" y="2052536"/>
            <a:ext cx="11730185" cy="3757715"/>
          </a:xfrm>
          <a:prstGeom prst="rect">
            <a:avLst/>
          </a:prstGeom>
          <a:no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ctangle 5">
            <a:extLst>
              <a:ext uri="{FF2B5EF4-FFF2-40B4-BE49-F238E27FC236}">
                <a16:creationId xmlns:a16="http://schemas.microsoft.com/office/drawing/2014/main" id="{03EC7FB8-1025-084E-3858-C77A33E445AA}"/>
              </a:ext>
            </a:extLst>
          </p:cNvPr>
          <p:cNvSpPr/>
          <p:nvPr/>
        </p:nvSpPr>
        <p:spPr>
          <a:xfrm>
            <a:off x="145493" y="464883"/>
            <a:ext cx="11901015" cy="624840"/>
          </a:xfrm>
          <a:prstGeom prst="rect">
            <a:avLst/>
          </a:prstGeom>
          <a:solidFill>
            <a:srgbClr val="004272">
              <a:alpha val="80000"/>
            </a:srgb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Gabinete</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de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Segurança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Institucional</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a:t>
            </a:r>
            <a:r>
              <a:rPr lang="en-US" sz="2400" b="1" dirty="0" err="1">
                <a:ln w="3175">
                  <a:solidFill>
                    <a:schemeClr val="tx1"/>
                  </a:solidFill>
                </a:ln>
                <a:effectLst>
                  <a:outerShdw blurRad="50800" dist="50800" dir="2700000" algn="tl" rotWithShape="0">
                    <a:schemeClr val="bg1">
                      <a:alpha val="60000"/>
                    </a:schemeClr>
                  </a:outerShdw>
                </a:effectLst>
                <a:latin typeface="Abadi" panose="020B0604020104020204" pitchFamily="34" charset="0"/>
              </a:rPr>
              <a:t>Presidência</a:t>
            </a:r>
            <a:r>
              <a:rPr lang="en-US" sz="2400" b="1" dirty="0">
                <a:ln w="3175">
                  <a:solidFill>
                    <a:schemeClr val="tx1"/>
                  </a:solidFill>
                </a:ln>
                <a:effectLst>
                  <a:outerShdw blurRad="50800" dist="50800" dir="2700000" algn="tl" rotWithShape="0">
                    <a:schemeClr val="bg1">
                      <a:alpha val="60000"/>
                    </a:schemeClr>
                  </a:outerShdw>
                </a:effectLst>
                <a:latin typeface="Abadi" panose="020B0604020104020204" pitchFamily="34" charset="0"/>
              </a:rPr>
              <a:t> da República</a:t>
            </a:r>
          </a:p>
        </p:txBody>
      </p:sp>
      <p:pic>
        <p:nvPicPr>
          <p:cNvPr id="5" name="Imagem 4">
            <a:extLst>
              <a:ext uri="{FF2B5EF4-FFF2-40B4-BE49-F238E27FC236}">
                <a16:creationId xmlns:a16="http://schemas.microsoft.com/office/drawing/2014/main" id="{778D39CA-CD85-C9DC-0F6C-6A2294DB6EA9}"/>
              </a:ext>
            </a:extLst>
          </p:cNvPr>
          <p:cNvPicPr>
            <a:picLocks noChangeAspect="1"/>
          </p:cNvPicPr>
          <p:nvPr/>
        </p:nvPicPr>
        <p:blipFill rotWithShape="1">
          <a:blip r:embed="rId4">
            <a:extLst>
              <a:ext uri="{28A0092B-C50C-407E-A947-70E740481C1C}">
                <a14:useLocalDpi xmlns:a14="http://schemas.microsoft.com/office/drawing/2010/main" val="0"/>
              </a:ext>
            </a:extLst>
          </a:blip>
          <a:srcRect r="24944"/>
          <a:stretch/>
        </p:blipFill>
        <p:spPr>
          <a:xfrm>
            <a:off x="478090" y="141764"/>
            <a:ext cx="1272626" cy="1260000"/>
          </a:xfrm>
          <a:prstGeom prst="rect">
            <a:avLst/>
          </a:prstGeom>
          <a:effectLst>
            <a:outerShdw blurRad="101600" sx="103000" sy="103000" algn="ctr" rotWithShape="0">
              <a:prstClr val="black">
                <a:alpha val="80000"/>
              </a:prstClr>
            </a:outerShdw>
          </a:effectLst>
        </p:spPr>
      </p:pic>
      <p:sp>
        <p:nvSpPr>
          <p:cNvPr id="4" name="TextBox 10">
            <a:extLst>
              <a:ext uri="{FF2B5EF4-FFF2-40B4-BE49-F238E27FC236}">
                <a16:creationId xmlns:a16="http://schemas.microsoft.com/office/drawing/2014/main" id="{620D575D-E1B9-9F3A-AC22-5245A4D16EA9}"/>
              </a:ext>
            </a:extLst>
          </p:cNvPr>
          <p:cNvSpPr txBox="1">
            <a:spLocks/>
          </p:cNvSpPr>
          <p:nvPr/>
        </p:nvSpPr>
        <p:spPr>
          <a:xfrm>
            <a:off x="0" y="1288531"/>
            <a:ext cx="12192000" cy="396000"/>
          </a:xfrm>
          <a:prstGeom prst="rect">
            <a:avLst/>
          </a:prstGeom>
          <a:noFill/>
        </p:spPr>
        <p:txBody>
          <a:bodyPr wrap="square" rtlCol="0" anchor="ctr" anchorCtr="0">
            <a:noAutofit/>
          </a:bodyPr>
          <a:lstStyle/>
          <a:p>
            <a:pPr algn="ctr"/>
            <a:r>
              <a:rPr lang="en-US" sz="2800" b="1" dirty="0">
                <a:ln w="3175">
                  <a:solidFill>
                    <a:schemeClr val="tx1"/>
                  </a:solidFill>
                </a:ln>
                <a:solidFill>
                  <a:schemeClr val="bg1"/>
                </a:solidFill>
                <a:effectLst>
                  <a:outerShdw blurRad="38100" dist="38100" dir="2700000" algn="tl" rotWithShape="0">
                    <a:prstClr val="black">
                      <a:alpha val="80000"/>
                    </a:prstClr>
                  </a:outerShdw>
                </a:effectLst>
              </a:rPr>
              <a:t>SOBERANIA</a:t>
            </a:r>
            <a:endParaRPr lang="en-US" sz="1050" b="1" dirty="0">
              <a:ln w="3175">
                <a:solidFill>
                  <a:schemeClr val="tx1"/>
                </a:solidFill>
              </a:ln>
              <a:solidFill>
                <a:schemeClr val="bg1"/>
              </a:solidFill>
              <a:effectLst>
                <a:outerShdw blurRad="38100" dist="38100" dir="2700000" algn="tl" rotWithShape="0">
                  <a:prstClr val="black">
                    <a:alpha val="80000"/>
                  </a:prstClr>
                </a:outerShdw>
              </a:effectLst>
            </a:endParaRPr>
          </a:p>
        </p:txBody>
      </p:sp>
      <p:sp>
        <p:nvSpPr>
          <p:cNvPr id="6" name="CaixaDeTexto 5">
            <a:extLst>
              <a:ext uri="{FF2B5EF4-FFF2-40B4-BE49-F238E27FC236}">
                <a16:creationId xmlns:a16="http://schemas.microsoft.com/office/drawing/2014/main" id="{E9D90100-BE2A-0C00-7FB7-27871D1CE8C7}"/>
              </a:ext>
            </a:extLst>
          </p:cNvPr>
          <p:cNvSpPr txBox="1"/>
          <p:nvPr/>
        </p:nvSpPr>
        <p:spPr>
          <a:xfrm>
            <a:off x="152400" y="1796528"/>
            <a:ext cx="5308226" cy="461665"/>
          </a:xfrm>
          <a:prstGeom prst="rect">
            <a:avLst/>
          </a:prstGeom>
          <a:noFill/>
        </p:spPr>
        <p:txBody>
          <a:bodyPr wrap="square" rtlCol="0">
            <a:spAutoFit/>
            <a:scene3d>
              <a:camera prst="orthographicFront"/>
              <a:lightRig rig="threePt" dir="t"/>
            </a:scene3d>
            <a:sp3d extrusionH="57150" prstMaterial="metal">
              <a:bevelT w="38100" h="38100" prst="angle"/>
            </a:sp3d>
          </a:bodyPr>
          <a:lstStyle/>
          <a:p>
            <a:pPr marL="179388"/>
            <a:r>
              <a:rPr lang="pt-BR" sz="2400" b="1" dirty="0">
                <a:solidFill>
                  <a:schemeClr val="bg1"/>
                </a:solidFill>
                <a:effectLst>
                  <a:outerShdw blurRad="38100" dist="38100" dir="2700000" algn="tl">
                    <a:srgbClr val="000000">
                      <a:alpha val="43137"/>
                    </a:srgbClr>
                  </a:outerShdw>
                </a:effectLst>
              </a:rPr>
              <a:t>DEFESA NACIONAL</a:t>
            </a:r>
          </a:p>
        </p:txBody>
      </p:sp>
      <p:sp>
        <p:nvSpPr>
          <p:cNvPr id="3" name="CaixaDeTexto 2">
            <a:extLst>
              <a:ext uri="{FF2B5EF4-FFF2-40B4-BE49-F238E27FC236}">
                <a16:creationId xmlns:a16="http://schemas.microsoft.com/office/drawing/2014/main" id="{49E6ACC0-59DF-0B52-8F9D-6CDF84F97EF9}"/>
              </a:ext>
            </a:extLst>
          </p:cNvPr>
          <p:cNvSpPr txBox="1"/>
          <p:nvPr/>
        </p:nvSpPr>
        <p:spPr>
          <a:xfrm>
            <a:off x="679424" y="2650625"/>
            <a:ext cx="10698480" cy="1938992"/>
          </a:xfrm>
          <a:prstGeom prst="rect">
            <a:avLst/>
          </a:prstGeom>
          <a:noFill/>
        </p:spPr>
        <p:txBody>
          <a:bodyPr wrap="square">
            <a:spAutoFit/>
          </a:bodyPr>
          <a:lstStyle/>
          <a:p>
            <a:pPr algn="ctr"/>
            <a:r>
              <a:rPr lang="en-US" sz="2400" b="1" dirty="0">
                <a:ln w="3175">
                  <a:solidFill>
                    <a:schemeClr val="tx1"/>
                  </a:solidFill>
                </a:ln>
                <a:solidFill>
                  <a:schemeClr val="bg1"/>
                </a:solidFill>
              </a:rPr>
              <a:t>“You may fly over a land forever; you may bomb it, atomize it, and wipe it clean of life – </a:t>
            </a:r>
            <a:r>
              <a:rPr lang="en-US" sz="2400" b="1" dirty="0">
                <a:ln w="3175">
                  <a:solidFill>
                    <a:schemeClr val="tx1"/>
                  </a:solidFill>
                </a:ln>
                <a:solidFill>
                  <a:srgbClr val="FFFF00"/>
                </a:solidFill>
              </a:rPr>
              <a:t>but if you desire to defend it</a:t>
            </a:r>
            <a:r>
              <a:rPr lang="en-US" sz="2400" b="1" dirty="0">
                <a:ln w="3175">
                  <a:solidFill>
                    <a:schemeClr val="tx1"/>
                  </a:solidFill>
                </a:ln>
                <a:solidFill>
                  <a:schemeClr val="bg1"/>
                </a:solidFill>
              </a:rPr>
              <a:t>, protect it, and keep it for civilization, </a:t>
            </a:r>
            <a:r>
              <a:rPr lang="en-US" sz="2400" b="1" dirty="0">
                <a:ln w="3175">
                  <a:solidFill>
                    <a:schemeClr val="tx1"/>
                  </a:solidFill>
                </a:ln>
                <a:solidFill>
                  <a:srgbClr val="FFFF00"/>
                </a:solidFill>
              </a:rPr>
              <a:t>you must do this on the ground, the way the Roman Legions did </a:t>
            </a:r>
            <a:r>
              <a:rPr lang="en-US" sz="2400" b="1" dirty="0">
                <a:ln w="3175">
                  <a:solidFill>
                    <a:schemeClr val="tx1"/>
                  </a:solidFill>
                </a:ln>
                <a:solidFill>
                  <a:schemeClr val="bg1"/>
                </a:solidFill>
              </a:rPr>
              <a:t>– </a:t>
            </a:r>
            <a:r>
              <a:rPr lang="en-US" sz="2400" b="1" dirty="0">
                <a:ln w="3175">
                  <a:solidFill>
                    <a:schemeClr val="tx1"/>
                  </a:solidFill>
                </a:ln>
                <a:solidFill>
                  <a:srgbClr val="FFFF00"/>
                </a:solidFill>
              </a:rPr>
              <a:t>by putting your soldiers in the mud</a:t>
            </a:r>
            <a:r>
              <a:rPr lang="en-US" sz="2400" b="1" dirty="0" smtClean="0">
                <a:ln w="3175">
                  <a:solidFill>
                    <a:schemeClr val="tx1"/>
                  </a:solidFill>
                </a:ln>
                <a:solidFill>
                  <a:schemeClr val="bg1"/>
                </a:solidFill>
              </a:rPr>
              <a:t>.”</a:t>
            </a:r>
          </a:p>
          <a:p>
            <a:pPr algn="r"/>
            <a:r>
              <a:rPr lang="en-US" sz="2400" b="1" dirty="0" smtClean="0">
                <a:ln w="3175">
                  <a:solidFill>
                    <a:schemeClr val="tx1"/>
                  </a:solidFill>
                </a:ln>
                <a:solidFill>
                  <a:schemeClr val="bg1"/>
                </a:solidFill>
              </a:rPr>
              <a:t>(T.R. </a:t>
            </a:r>
            <a:r>
              <a:rPr lang="en-US" sz="2400" b="1" dirty="0" err="1" smtClean="0">
                <a:ln w="3175">
                  <a:solidFill>
                    <a:schemeClr val="tx1"/>
                  </a:solidFill>
                </a:ln>
                <a:solidFill>
                  <a:schemeClr val="bg1"/>
                </a:solidFill>
              </a:rPr>
              <a:t>Fehrenbach</a:t>
            </a:r>
            <a:r>
              <a:rPr lang="en-US" sz="2400" b="1" dirty="0" smtClean="0">
                <a:ln w="3175">
                  <a:solidFill>
                    <a:schemeClr val="tx1"/>
                  </a:solidFill>
                </a:ln>
                <a:solidFill>
                  <a:schemeClr val="bg1"/>
                </a:solidFill>
              </a:rPr>
              <a:t>)</a:t>
            </a:r>
            <a:endParaRPr lang="en-US" sz="2400" b="1" dirty="0">
              <a:ln w="3175">
                <a:solidFill>
                  <a:schemeClr val="tx1"/>
                </a:solidFill>
              </a:ln>
              <a:solidFill>
                <a:schemeClr val="bg1"/>
              </a:solidFill>
            </a:endParaRPr>
          </a:p>
        </p:txBody>
      </p:sp>
      <p:sp>
        <p:nvSpPr>
          <p:cNvPr id="7" name="CaixaDeTexto 6">
            <a:extLst>
              <a:ext uri="{FF2B5EF4-FFF2-40B4-BE49-F238E27FC236}">
                <a16:creationId xmlns:a16="http://schemas.microsoft.com/office/drawing/2014/main" id="{FC5FC4A4-BDAF-B9A6-945A-3159A0A75905}"/>
              </a:ext>
            </a:extLst>
          </p:cNvPr>
          <p:cNvSpPr txBox="1"/>
          <p:nvPr/>
        </p:nvSpPr>
        <p:spPr>
          <a:xfrm>
            <a:off x="145492" y="6562347"/>
            <a:ext cx="11388245" cy="276999"/>
          </a:xfrm>
          <a:prstGeom prst="rect">
            <a:avLst/>
          </a:prstGeom>
          <a:noFill/>
        </p:spPr>
        <p:txBody>
          <a:bodyPr wrap="square">
            <a:spAutoFit/>
          </a:bodyPr>
          <a:lstStyle/>
          <a:p>
            <a:pPr algn="just"/>
            <a:r>
              <a:rPr lang="en-US" sz="1200" dirty="0"/>
              <a:t>https://www.eurasiantimes.com/us-president-biden-is-wrong-on-no-boots-on-the-ground-strategy-for-afghanistan/</a:t>
            </a:r>
          </a:p>
        </p:txBody>
      </p:sp>
      <p:sp>
        <p:nvSpPr>
          <p:cNvPr id="8" name="CaixaDeTexto 7">
            <a:extLst>
              <a:ext uri="{FF2B5EF4-FFF2-40B4-BE49-F238E27FC236}">
                <a16:creationId xmlns:a16="http://schemas.microsoft.com/office/drawing/2014/main" id="{49E6ACC0-59DF-0B52-8F9D-6CDF84F97EF9}"/>
              </a:ext>
            </a:extLst>
          </p:cNvPr>
          <p:cNvSpPr txBox="1"/>
          <p:nvPr/>
        </p:nvSpPr>
        <p:spPr>
          <a:xfrm>
            <a:off x="157298" y="4729608"/>
            <a:ext cx="11723276" cy="523220"/>
          </a:xfrm>
          <a:prstGeom prst="rect">
            <a:avLst/>
          </a:prstGeom>
          <a:noFill/>
        </p:spPr>
        <p:txBody>
          <a:bodyPr wrap="square">
            <a:spAutoFit/>
          </a:bodyPr>
          <a:lstStyle/>
          <a:p>
            <a:pPr algn="ctr"/>
            <a:r>
              <a:rPr lang="en-US" sz="2800" b="1" dirty="0" err="1">
                <a:ln w="3175">
                  <a:solidFill>
                    <a:schemeClr val="tx1"/>
                  </a:solidFill>
                </a:ln>
                <a:solidFill>
                  <a:schemeClr val="bg1"/>
                </a:solidFill>
                <a:effectLst>
                  <a:outerShdw blurRad="38100" dist="38100" dir="2700000" algn="tl">
                    <a:srgbClr val="000000">
                      <a:alpha val="43137"/>
                    </a:srgbClr>
                  </a:outerShdw>
                </a:effectLst>
              </a:rPr>
              <a:t>Os</a:t>
            </a:r>
            <a:r>
              <a:rPr lang="en-US" sz="2800" b="1" dirty="0">
                <a:ln w="3175">
                  <a:solidFill>
                    <a:schemeClr val="tx1"/>
                  </a:solidFill>
                </a:ln>
                <a:solidFill>
                  <a:schemeClr val="bg1"/>
                </a:solidFill>
                <a:effectLst>
                  <a:outerShdw blurRad="38100" dist="38100" dir="2700000" algn="tl">
                    <a:srgbClr val="000000">
                      <a:alpha val="43137"/>
                    </a:srgbClr>
                  </a:outerShdw>
                </a:effectLst>
              </a:rPr>
              <a:t> </a:t>
            </a:r>
            <a:r>
              <a:rPr lang="en-US" sz="2800" b="1" dirty="0" err="1">
                <a:ln w="3175">
                  <a:solidFill>
                    <a:schemeClr val="tx1"/>
                  </a:solidFill>
                </a:ln>
                <a:solidFill>
                  <a:schemeClr val="bg1"/>
                </a:solidFill>
                <a:effectLst>
                  <a:outerShdw blurRad="38100" dist="38100" dir="2700000" algn="tl">
                    <a:srgbClr val="000000">
                      <a:alpha val="43137"/>
                    </a:srgbClr>
                  </a:outerShdw>
                </a:effectLst>
              </a:rPr>
              <a:t>terrenos</a:t>
            </a:r>
            <a:r>
              <a:rPr lang="en-US" sz="2800" b="1" dirty="0">
                <a:ln w="3175">
                  <a:solidFill>
                    <a:schemeClr val="tx1"/>
                  </a:solidFill>
                </a:ln>
                <a:solidFill>
                  <a:schemeClr val="bg1"/>
                </a:solidFill>
                <a:effectLst>
                  <a:outerShdw blurRad="38100" dist="38100" dir="2700000" algn="tl">
                    <a:srgbClr val="000000">
                      <a:alpha val="43137"/>
                    </a:srgbClr>
                  </a:outerShdw>
                </a:effectLst>
              </a:rPr>
              <a:t> de </a:t>
            </a:r>
            <a:r>
              <a:rPr lang="en-US" sz="2800" b="1" dirty="0" err="1">
                <a:ln w="3175">
                  <a:solidFill>
                    <a:schemeClr val="tx1"/>
                  </a:solidFill>
                </a:ln>
                <a:solidFill>
                  <a:schemeClr val="bg1"/>
                </a:solidFill>
                <a:effectLst>
                  <a:outerShdw blurRad="38100" dist="38100" dir="2700000" algn="tl">
                    <a:srgbClr val="000000">
                      <a:alpha val="43137"/>
                    </a:srgbClr>
                  </a:outerShdw>
                </a:effectLst>
              </a:rPr>
              <a:t>marinha</a:t>
            </a:r>
            <a:r>
              <a:rPr lang="en-US" sz="2800" b="1" dirty="0">
                <a:ln w="3175">
                  <a:solidFill>
                    <a:schemeClr val="tx1"/>
                  </a:solidFill>
                </a:ln>
                <a:solidFill>
                  <a:schemeClr val="bg1"/>
                </a:solidFill>
                <a:effectLst>
                  <a:outerShdw blurRad="38100" dist="38100" dir="2700000" algn="tl">
                    <a:srgbClr val="000000">
                      <a:alpha val="43137"/>
                    </a:srgbClr>
                  </a:outerShdw>
                </a:effectLst>
              </a:rPr>
              <a:t> </a:t>
            </a:r>
            <a:r>
              <a:rPr lang="en-US" sz="2800" b="1" dirty="0" err="1">
                <a:ln w="3175">
                  <a:solidFill>
                    <a:schemeClr val="tx1"/>
                  </a:solidFill>
                </a:ln>
                <a:solidFill>
                  <a:schemeClr val="bg1"/>
                </a:solidFill>
                <a:effectLst>
                  <a:outerShdw blurRad="38100" dist="38100" dir="2700000" algn="tl">
                    <a:srgbClr val="000000">
                      <a:alpha val="43137"/>
                    </a:srgbClr>
                  </a:outerShdw>
                </a:effectLst>
              </a:rPr>
              <a:t>ainda</a:t>
            </a:r>
            <a:r>
              <a:rPr lang="en-US" sz="2800" b="1" dirty="0">
                <a:ln w="3175">
                  <a:solidFill>
                    <a:schemeClr val="tx1"/>
                  </a:solidFill>
                </a:ln>
                <a:solidFill>
                  <a:schemeClr val="bg1"/>
                </a:solidFill>
                <a:effectLst>
                  <a:outerShdw blurRad="38100" dist="38100" dir="2700000" algn="tl">
                    <a:srgbClr val="000000">
                      <a:alpha val="43137"/>
                    </a:srgbClr>
                  </a:outerShdw>
                </a:effectLst>
              </a:rPr>
              <a:t> </a:t>
            </a:r>
            <a:r>
              <a:rPr lang="en-US" sz="2800" b="1" dirty="0" err="1">
                <a:ln w="3175">
                  <a:solidFill>
                    <a:schemeClr val="tx1"/>
                  </a:solidFill>
                </a:ln>
                <a:solidFill>
                  <a:schemeClr val="bg1"/>
                </a:solidFill>
                <a:effectLst>
                  <a:outerShdw blurRad="38100" dist="38100" dir="2700000" algn="tl">
                    <a:srgbClr val="000000">
                      <a:alpha val="43137"/>
                    </a:srgbClr>
                  </a:outerShdw>
                </a:effectLst>
              </a:rPr>
              <a:t>são</a:t>
            </a:r>
            <a:r>
              <a:rPr lang="en-US" sz="2800" b="1" dirty="0">
                <a:ln w="3175">
                  <a:solidFill>
                    <a:schemeClr val="tx1"/>
                  </a:solidFill>
                </a:ln>
                <a:solidFill>
                  <a:schemeClr val="bg1"/>
                </a:solidFill>
                <a:effectLst>
                  <a:outerShdw blurRad="38100" dist="38100" dir="2700000" algn="tl">
                    <a:srgbClr val="000000">
                      <a:alpha val="43137"/>
                    </a:srgbClr>
                  </a:outerShdw>
                </a:effectLst>
              </a:rPr>
              <a:t> </a:t>
            </a:r>
            <a:r>
              <a:rPr lang="en-US" sz="2800" b="1" dirty="0" err="1">
                <a:ln w="3175">
                  <a:solidFill>
                    <a:schemeClr val="tx1"/>
                  </a:solidFill>
                </a:ln>
                <a:solidFill>
                  <a:schemeClr val="bg1"/>
                </a:solidFill>
                <a:effectLst>
                  <a:outerShdw blurRad="38100" dist="38100" dir="2700000" algn="tl">
                    <a:srgbClr val="000000">
                      <a:alpha val="43137"/>
                    </a:srgbClr>
                  </a:outerShdw>
                </a:effectLst>
              </a:rPr>
              <a:t>imprescindíveis</a:t>
            </a:r>
            <a:r>
              <a:rPr lang="en-US" sz="2800" b="1" dirty="0">
                <a:ln w="3175">
                  <a:solidFill>
                    <a:schemeClr val="tx1"/>
                  </a:solidFill>
                </a:ln>
                <a:solidFill>
                  <a:schemeClr val="bg1"/>
                </a:solidFill>
                <a:effectLst>
                  <a:outerShdw blurRad="38100" dist="38100" dir="2700000" algn="tl">
                    <a:srgbClr val="000000">
                      <a:alpha val="43137"/>
                    </a:srgbClr>
                  </a:outerShdw>
                </a:effectLst>
              </a:rPr>
              <a:t> à Defesa Nacional</a:t>
            </a:r>
          </a:p>
        </p:txBody>
      </p:sp>
    </p:spTree>
    <p:extLst>
      <p:ext uri="{BB962C8B-B14F-4D97-AF65-F5344CB8AC3E}">
        <p14:creationId xmlns:p14="http://schemas.microsoft.com/office/powerpoint/2010/main" val="409522666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2958</TotalTime>
  <Words>1408</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Abadi</vt:lpstr>
      <vt:lpstr>Arial</vt:lpstr>
      <vt:lpstr>Arial Black</vt:lpstr>
      <vt:lpstr>Calibri</vt:lpstr>
      <vt:lpstr>Calibri Light</vt:lpstr>
      <vt:lpstr>Open Sans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Ferreira de Oliveira</dc:creator>
  <cp:lastModifiedBy>Bruno Ferreira de Oliveira</cp:lastModifiedBy>
  <cp:revision>102</cp:revision>
  <cp:lastPrinted>2024-05-27T14:53:27Z</cp:lastPrinted>
  <dcterms:created xsi:type="dcterms:W3CDTF">2022-04-17T01:25:15Z</dcterms:created>
  <dcterms:modified xsi:type="dcterms:W3CDTF">2024-05-27T15:37:47Z</dcterms:modified>
</cp:coreProperties>
</file>