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15" r:id="rId4"/>
    <p:sldId id="257" r:id="rId5"/>
    <p:sldId id="313" r:id="rId6"/>
    <p:sldId id="320" r:id="rId7"/>
    <p:sldId id="316" r:id="rId8"/>
    <p:sldId id="319" r:id="rId9"/>
    <p:sldId id="321" r:id="rId10"/>
    <p:sldId id="309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stavo Vidiga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297"/>
    <a:srgbClr val="213F2C"/>
    <a:srgbClr val="4D2A11"/>
    <a:srgbClr val="323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2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21/04/2015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21/04/2015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ia.nicolau@cultura.gov.br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4770951795\Desktop\Gestão\Apresentações\Incubadoras para SPC\1C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947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97826" y="3284984"/>
            <a:ext cx="4608512" cy="8640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39952" y="3434063"/>
            <a:ext cx="3570518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>
              <a:lnSpc>
                <a:spcPct val="50000"/>
              </a:lnSpc>
            </a:pPr>
            <a:r>
              <a:rPr lang="en-US" sz="6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artesanato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4616" y="6428872"/>
            <a:ext cx="1008112" cy="1684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32928" y="6360952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Políticas Culturais</a:t>
            </a:r>
            <a:endParaRPr lang="en-US" sz="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 descr="Captura de Tela 2015-04-20 às 16.17.3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69148" r="39091" b="23710"/>
          <a:stretch/>
        </p:blipFill>
        <p:spPr>
          <a:xfrm>
            <a:off x="3146960" y="6165304"/>
            <a:ext cx="2952328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aixaDeTexto 2"/>
          <p:cNvSpPr txBox="1">
            <a:spLocks noChangeArrowheads="1"/>
          </p:cNvSpPr>
          <p:nvPr/>
        </p:nvSpPr>
        <p:spPr bwMode="auto">
          <a:xfrm>
            <a:off x="1152152" y="980728"/>
            <a:ext cx="7380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 err="1" smtClean="0">
                <a:solidFill>
                  <a:srgbClr val="1C4297"/>
                </a:solidFill>
                <a:latin typeface="+mj-lt"/>
                <a:cs typeface="Hand Of Sean" charset="0"/>
              </a:rPr>
              <a:t>Obrigada</a:t>
            </a:r>
            <a:r>
              <a:rPr lang="en-US" sz="3600" b="1" dirty="0" smtClean="0">
                <a:solidFill>
                  <a:srgbClr val="1C4297"/>
                </a:solidFill>
                <a:latin typeface="+mj-lt"/>
                <a:cs typeface="Hand Of Sean" charset="0"/>
              </a:rPr>
              <a:t>!</a:t>
            </a:r>
            <a:endParaRPr lang="pt-BR" sz="3600" b="1" dirty="0">
              <a:solidFill>
                <a:srgbClr val="1C4297"/>
              </a:solidFill>
              <a:latin typeface="+mj-lt"/>
              <a:cs typeface="Hand Of Sean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08352" y="5012903"/>
            <a:ext cx="0" cy="1368425"/>
          </a:xfrm>
          <a:prstGeom prst="line">
            <a:avLst/>
          </a:prstGeom>
          <a:ln w="76200" cmpd="sng">
            <a:solidFill>
              <a:srgbClr val="1C42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3" name="CaixaDeTexto 4"/>
          <p:cNvSpPr txBox="1">
            <a:spLocks noChangeArrowheads="1"/>
          </p:cNvSpPr>
          <p:nvPr/>
        </p:nvSpPr>
        <p:spPr bwMode="auto">
          <a:xfrm>
            <a:off x="468039" y="5240826"/>
            <a:ext cx="49672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pt-BR" sz="1800" b="1" dirty="0">
                <a:solidFill>
                  <a:srgbClr val="333333"/>
                </a:solidFill>
                <a:latin typeface="Calibri" charset="0"/>
              </a:rPr>
              <a:t>Ministério da Cultura</a:t>
            </a:r>
          </a:p>
          <a:p>
            <a:pPr algn="r" eaLnBrk="1" hangingPunct="1"/>
            <a:r>
              <a:rPr lang="pt-BR" sz="1800" b="1" dirty="0">
                <a:solidFill>
                  <a:srgbClr val="333333"/>
                </a:solidFill>
                <a:latin typeface="Calibri" charset="0"/>
              </a:rPr>
              <a:t>Secretaria de Políticas Culturais</a:t>
            </a:r>
          </a:p>
          <a:p>
            <a:pPr algn="r" eaLnBrk="1" hangingPunct="1"/>
            <a:r>
              <a:rPr lang="pt-BR" sz="1800" b="1" dirty="0">
                <a:solidFill>
                  <a:srgbClr val="333333"/>
                </a:solidFill>
                <a:latin typeface="Calibri" charset="0"/>
              </a:rPr>
              <a:t>Diretoria de </a:t>
            </a:r>
            <a:r>
              <a:rPr lang="pt-BR" sz="1800" b="1" dirty="0" smtClean="0">
                <a:solidFill>
                  <a:srgbClr val="333333"/>
                </a:solidFill>
                <a:latin typeface="Calibri" charset="0"/>
              </a:rPr>
              <a:t>Cultura, Desenvolvimento e Inovação</a:t>
            </a:r>
            <a:endParaRPr lang="pt-BR" sz="1800" b="1" dirty="0">
              <a:solidFill>
                <a:srgbClr val="333333"/>
              </a:solidFill>
              <a:latin typeface="Calibri" charset="0"/>
            </a:endParaRPr>
          </a:p>
        </p:txBody>
      </p:sp>
      <p:sp>
        <p:nvSpPr>
          <p:cNvPr id="20484" name="CaixaDeTexto 4"/>
          <p:cNvSpPr txBox="1">
            <a:spLocks noChangeArrowheads="1"/>
          </p:cNvSpPr>
          <p:nvPr/>
        </p:nvSpPr>
        <p:spPr bwMode="auto">
          <a:xfrm>
            <a:off x="5579789" y="5084340"/>
            <a:ext cx="4968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dirty="0" smtClean="0">
                <a:solidFill>
                  <a:srgbClr val="333333"/>
                </a:solidFill>
                <a:latin typeface="Calibri" charset="0"/>
              </a:rPr>
              <a:t>Georgia Haddad Nicolau</a:t>
            </a:r>
            <a:endParaRPr lang="pt-BR" sz="1800" dirty="0">
              <a:solidFill>
                <a:srgbClr val="333333"/>
              </a:solidFill>
              <a:latin typeface="Calibri" charset="0"/>
            </a:endParaRPr>
          </a:p>
          <a:p>
            <a:pPr eaLnBrk="1" hangingPunct="1"/>
            <a:r>
              <a:rPr lang="pt-BR" sz="1800" dirty="0">
                <a:solidFill>
                  <a:srgbClr val="333333"/>
                </a:solidFill>
                <a:latin typeface="Calibri" charset="0"/>
              </a:rPr>
              <a:t>D</a:t>
            </a:r>
            <a:r>
              <a:rPr lang="pt-BR" sz="1800" dirty="0" smtClean="0">
                <a:solidFill>
                  <a:srgbClr val="333333"/>
                </a:solidFill>
                <a:latin typeface="Calibri" charset="0"/>
              </a:rPr>
              <a:t>iretora</a:t>
            </a:r>
            <a:endParaRPr lang="pt-BR" sz="1800" dirty="0">
              <a:solidFill>
                <a:srgbClr val="333333"/>
              </a:solidFill>
              <a:latin typeface="Calibri" charset="0"/>
            </a:endParaRPr>
          </a:p>
          <a:p>
            <a:pPr eaLnBrk="1" hangingPunct="1"/>
            <a:r>
              <a:rPr lang="pt-BR" sz="1800" dirty="0">
                <a:solidFill>
                  <a:srgbClr val="333333"/>
                </a:solidFill>
                <a:latin typeface="Calibri" charset="0"/>
              </a:rPr>
              <a:t>61 </a:t>
            </a:r>
            <a:r>
              <a:rPr lang="pt-BR" sz="1800" dirty="0" smtClean="0">
                <a:solidFill>
                  <a:srgbClr val="333333"/>
                </a:solidFill>
                <a:latin typeface="Calibri" charset="0"/>
              </a:rPr>
              <a:t>2024-2851</a:t>
            </a:r>
          </a:p>
          <a:p>
            <a:pPr eaLnBrk="1" hangingPunct="1"/>
            <a:r>
              <a:rPr lang="en-US" sz="1800" dirty="0" err="1" smtClean="0">
                <a:solidFill>
                  <a:srgbClr val="333333"/>
                </a:solidFill>
                <a:latin typeface="Calibri" charset="0"/>
                <a:hlinkClick r:id="rId2"/>
              </a:rPr>
              <a:t>georgia.nicolau</a:t>
            </a:r>
            <a:r>
              <a:rPr lang="pt-BR" sz="1800" dirty="0" smtClean="0">
                <a:solidFill>
                  <a:srgbClr val="333333"/>
                </a:solidFill>
                <a:latin typeface="Calibri" charset="0"/>
                <a:hlinkClick r:id="rId2"/>
              </a:rPr>
              <a:t>@cultura.gov.br</a:t>
            </a:r>
            <a:endParaRPr lang="pt-BR" sz="1800" dirty="0">
              <a:solidFill>
                <a:srgbClr val="333333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4770951795\Desktop\Gestão\Apresentações\Incubadoras para SPC\context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99592" y="1181634"/>
            <a:ext cx="7272808" cy="5127686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1C42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o 30"/>
          <p:cNvGrpSpPr/>
          <p:nvPr/>
        </p:nvGrpSpPr>
        <p:grpSpPr>
          <a:xfrm>
            <a:off x="1331640" y="1628800"/>
            <a:ext cx="6336704" cy="4248472"/>
            <a:chOff x="978796" y="1213765"/>
            <a:chExt cx="3960440" cy="4032449"/>
          </a:xfrm>
        </p:grpSpPr>
        <p:grpSp>
          <p:nvGrpSpPr>
            <p:cNvPr id="6" name="Grupo 16"/>
            <p:cNvGrpSpPr/>
            <p:nvPr/>
          </p:nvGrpSpPr>
          <p:grpSpPr>
            <a:xfrm>
              <a:off x="978796" y="1213765"/>
              <a:ext cx="3960440" cy="4032449"/>
              <a:chOff x="654968" y="2214854"/>
              <a:chExt cx="3412976" cy="3475031"/>
            </a:xfrm>
          </p:grpSpPr>
          <p:sp>
            <p:nvSpPr>
              <p:cNvPr id="12" name="Elipse 17"/>
              <p:cNvSpPr/>
              <p:nvPr/>
            </p:nvSpPr>
            <p:spPr>
              <a:xfrm>
                <a:off x="1361605" y="2214854"/>
                <a:ext cx="2016224" cy="2203008"/>
              </a:xfrm>
              <a:prstGeom prst="ellipse">
                <a:avLst/>
              </a:prstGeom>
              <a:noFill/>
              <a:ln>
                <a:solidFill>
                  <a:srgbClr val="5C8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8"/>
              <p:cNvSpPr/>
              <p:nvPr/>
            </p:nvSpPr>
            <p:spPr>
              <a:xfrm>
                <a:off x="1896050" y="2924944"/>
                <a:ext cx="2171894" cy="2016224"/>
              </a:xfrm>
              <a:prstGeom prst="ellipse">
                <a:avLst/>
              </a:prstGeom>
              <a:noFill/>
              <a:ln>
                <a:solidFill>
                  <a:srgbClr val="DE7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9"/>
              <p:cNvSpPr/>
              <p:nvPr/>
            </p:nvSpPr>
            <p:spPr>
              <a:xfrm>
                <a:off x="1361605" y="3482847"/>
                <a:ext cx="2016224" cy="2207038"/>
              </a:xfrm>
              <a:prstGeom prst="ellipse">
                <a:avLst/>
              </a:prstGeom>
              <a:noFill/>
              <a:ln>
                <a:solidFill>
                  <a:srgbClr val="286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Elipse 20"/>
              <p:cNvSpPr/>
              <p:nvPr/>
            </p:nvSpPr>
            <p:spPr>
              <a:xfrm>
                <a:off x="654968" y="2924944"/>
                <a:ext cx="2171894" cy="2016224"/>
              </a:xfrm>
              <a:prstGeom prst="ellipse">
                <a:avLst/>
              </a:prstGeom>
              <a:noFill/>
              <a:ln>
                <a:solidFill>
                  <a:srgbClr val="BE90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7" name="Retângulo 21"/>
            <p:cNvSpPr/>
            <p:nvPr/>
          </p:nvSpPr>
          <p:spPr>
            <a:xfrm>
              <a:off x="2196284" y="1501798"/>
              <a:ext cx="1512168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rgbClr val="669900"/>
                  </a:solidFill>
                </a:rPr>
                <a:t>Diversidade Cultural</a:t>
              </a:r>
              <a:endParaRPr lang="pt-BR" sz="1400" b="1" dirty="0">
                <a:solidFill>
                  <a:srgbClr val="669900"/>
                </a:solidFill>
              </a:endParaRPr>
            </a:p>
          </p:txBody>
        </p:sp>
        <p:sp>
          <p:nvSpPr>
            <p:cNvPr id="8" name="Retângulo 22"/>
            <p:cNvSpPr/>
            <p:nvPr/>
          </p:nvSpPr>
          <p:spPr>
            <a:xfrm>
              <a:off x="3859116" y="2984033"/>
              <a:ext cx="1027207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400" b="1" dirty="0" smtClean="0">
                  <a:solidFill>
                    <a:srgbClr val="DE7A00"/>
                  </a:solidFill>
                </a:rPr>
                <a:t>Sustentabilidade</a:t>
              </a:r>
              <a:endParaRPr lang="pt-BR" sz="1400" b="1" dirty="0">
                <a:solidFill>
                  <a:srgbClr val="DE7A00"/>
                </a:solidFill>
              </a:endParaRPr>
            </a:p>
          </p:txBody>
        </p:sp>
        <p:sp>
          <p:nvSpPr>
            <p:cNvPr id="9" name="Retângulo 23"/>
            <p:cNvSpPr/>
            <p:nvPr/>
          </p:nvSpPr>
          <p:spPr>
            <a:xfrm>
              <a:off x="2196284" y="4471140"/>
              <a:ext cx="1512168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rgbClr val="2860A4"/>
                  </a:solidFill>
                </a:rPr>
                <a:t>Inclusão Social</a:t>
              </a:r>
              <a:endParaRPr lang="pt-BR" sz="1400" b="1" dirty="0">
                <a:solidFill>
                  <a:srgbClr val="2860A4"/>
                </a:solidFill>
              </a:endParaRPr>
            </a:p>
          </p:txBody>
        </p:sp>
        <p:sp>
          <p:nvSpPr>
            <p:cNvPr id="10" name="Retângulo 24"/>
            <p:cNvSpPr/>
            <p:nvPr/>
          </p:nvSpPr>
          <p:spPr>
            <a:xfrm>
              <a:off x="1050804" y="2984033"/>
              <a:ext cx="93096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b="1" dirty="0" smtClean="0">
                  <a:solidFill>
                    <a:srgbClr val="BE9034"/>
                  </a:solidFill>
                </a:rPr>
                <a:t>Inovação</a:t>
              </a:r>
              <a:endParaRPr lang="pt-BR" sz="1400" b="1" dirty="0">
                <a:solidFill>
                  <a:srgbClr val="BE9034"/>
                </a:solidFill>
              </a:endParaRPr>
            </a:p>
          </p:txBody>
        </p:sp>
        <p:sp>
          <p:nvSpPr>
            <p:cNvPr id="11" name="Retângulo 29"/>
            <p:cNvSpPr/>
            <p:nvPr/>
          </p:nvSpPr>
          <p:spPr>
            <a:xfrm>
              <a:off x="2449071" y="2986311"/>
              <a:ext cx="100659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pt-BR" sz="1400" b="1" dirty="0" smtClean="0">
                  <a:solidFill>
                    <a:schemeClr val="tx1"/>
                  </a:solidFill>
                </a:rPr>
                <a:t>Economia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chemeClr val="tx1"/>
                  </a:solidFill>
                </a:rPr>
                <a:t>d</a:t>
              </a:r>
              <a:r>
                <a:rPr lang="pt-BR" sz="1400" b="1" dirty="0" smtClean="0">
                  <a:solidFill>
                    <a:schemeClr val="tx1"/>
                  </a:solidFill>
                </a:rPr>
                <a:t>a Cultura</a:t>
              </a:r>
            </a:p>
            <a:p>
              <a:pPr algn="ctr">
                <a:lnSpc>
                  <a:spcPts val="1500"/>
                </a:lnSpc>
              </a:pPr>
              <a:r>
                <a:rPr lang="pt-BR" sz="1400" b="1" dirty="0" smtClean="0">
                  <a:solidFill>
                    <a:schemeClr val="tx1"/>
                  </a:solidFill>
                </a:rPr>
                <a:t>Brasileira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7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4770951795\Desktop\Gestão\Apresentações\Incubadoras para SPC\context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99592" y="1181634"/>
            <a:ext cx="7272808" cy="5127686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1C42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06104" y="1446283"/>
            <a:ext cx="3753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Plano Nacional de </a:t>
            </a:r>
            <a:r>
              <a:rPr lang="pt-BR" b="1" dirty="0" smtClean="0"/>
              <a:t>Cultura </a:t>
            </a:r>
            <a:r>
              <a:rPr lang="pt-BR" dirty="0" smtClean="0"/>
              <a:t>define o setor de artesanato como partícipe das políticas públicas de cultura</a:t>
            </a:r>
            <a:endParaRPr lang="en-US" dirty="0"/>
          </a:p>
        </p:txBody>
      </p:sp>
      <p:sp>
        <p:nvSpPr>
          <p:cNvPr id="5" name="Rectangle 2"/>
          <p:cNvSpPr/>
          <p:nvPr/>
        </p:nvSpPr>
        <p:spPr>
          <a:xfrm>
            <a:off x="1051992" y="1334034"/>
            <a:ext cx="3664024" cy="1158862"/>
          </a:xfrm>
          <a:prstGeom prst="rect">
            <a:avLst/>
          </a:prstGeom>
          <a:noFill/>
          <a:ln w="76200" cmpd="sng">
            <a:solidFill>
              <a:srgbClr val="1C42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/>
          <p:nvPr/>
        </p:nvSpPr>
        <p:spPr>
          <a:xfrm>
            <a:off x="1278283" y="3861048"/>
            <a:ext cx="3258208" cy="1811292"/>
          </a:xfrm>
          <a:prstGeom prst="rect">
            <a:avLst/>
          </a:prstGeom>
          <a:noFill/>
          <a:ln w="76200" cmpd="sng">
            <a:solidFill>
              <a:srgbClr val="1C42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necessidade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elaboração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instituição</a:t>
            </a:r>
            <a:r>
              <a:rPr lang="en-US" dirty="0" smtClean="0">
                <a:solidFill>
                  <a:schemeClr val="tx1"/>
                </a:solidFill>
              </a:rPr>
              <a:t> de um </a:t>
            </a:r>
            <a:r>
              <a:rPr lang="en-US" dirty="0" err="1" smtClean="0">
                <a:solidFill>
                  <a:schemeClr val="tx1"/>
                </a:solidFill>
              </a:rPr>
              <a:t>marco</a:t>
            </a:r>
            <a:r>
              <a:rPr lang="en-US" dirty="0" smtClean="0">
                <a:solidFill>
                  <a:schemeClr val="tx1"/>
                </a:solidFill>
              </a:rPr>
              <a:t> legal com </a:t>
            </a:r>
            <a:r>
              <a:rPr lang="en-US" dirty="0" err="1" smtClean="0">
                <a:solidFill>
                  <a:schemeClr val="tx1"/>
                </a:solidFill>
              </a:rPr>
              <a:t>foco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proteção</a:t>
            </a:r>
            <a:r>
              <a:rPr lang="en-US" b="1" dirty="0" smtClean="0">
                <a:solidFill>
                  <a:schemeClr val="tx1"/>
                </a:solidFill>
              </a:rPr>
              <a:t> e dos </a:t>
            </a:r>
            <a:r>
              <a:rPr lang="en-US" b="1" dirty="0" err="1" smtClean="0">
                <a:solidFill>
                  <a:schemeClr val="tx1"/>
                </a:solidFill>
              </a:rPr>
              <a:t>conhecimentos</a:t>
            </a:r>
            <a:r>
              <a:rPr lang="en-US" b="1" dirty="0" smtClean="0">
                <a:solidFill>
                  <a:schemeClr val="tx1"/>
                </a:solidFill>
              </a:rPr>
              <a:t> e </a:t>
            </a:r>
            <a:r>
              <a:rPr lang="en-US" b="1" dirty="0" err="1" smtClean="0">
                <a:solidFill>
                  <a:schemeClr val="tx1"/>
                </a:solidFill>
              </a:rPr>
              <a:t>expressões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culturais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tradicionais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3779912" y="2373958"/>
            <a:ext cx="4176464" cy="1631106"/>
          </a:xfrm>
          <a:prstGeom prst="rect">
            <a:avLst/>
          </a:prstGeom>
          <a:noFill/>
          <a:ln w="76200" cmpd="sng">
            <a:solidFill>
              <a:srgbClr val="1C42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 </a:t>
            </a:r>
            <a:r>
              <a:rPr lang="en-US" dirty="0" err="1" smtClean="0">
                <a:solidFill>
                  <a:schemeClr val="tx1"/>
                </a:solidFill>
              </a:rPr>
              <a:t>reconhecimentos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dos </a:t>
            </a:r>
            <a:r>
              <a:rPr lang="en-US" b="1" dirty="0" err="1" smtClean="0">
                <a:solidFill>
                  <a:schemeClr val="tx1"/>
                </a:solidFill>
              </a:rPr>
              <a:t>saberes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conhecimentos</a:t>
            </a:r>
            <a:r>
              <a:rPr lang="en-US" b="1" dirty="0" smtClean="0">
                <a:solidFill>
                  <a:schemeClr val="tx1"/>
                </a:solidFill>
              </a:rPr>
              <a:t> e </a:t>
            </a:r>
            <a:r>
              <a:rPr lang="en-US" b="1" dirty="0" err="1" smtClean="0">
                <a:solidFill>
                  <a:schemeClr val="tx1"/>
                </a:solidFill>
              </a:rPr>
              <a:t>expressões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tradicionais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se </a:t>
            </a:r>
            <a:r>
              <a:rPr lang="en-US" dirty="0" err="1" smtClean="0">
                <a:solidFill>
                  <a:schemeClr val="tx1"/>
                </a:solidFill>
              </a:rPr>
              <a:t>traduzem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proteção</a:t>
            </a:r>
            <a:r>
              <a:rPr lang="en-US" dirty="0" smtClean="0">
                <a:solidFill>
                  <a:schemeClr val="tx1"/>
                </a:solidFill>
              </a:rPr>
              <a:t> da </a:t>
            </a:r>
            <a:r>
              <a:rPr lang="en-US" b="1" dirty="0" err="1" smtClean="0">
                <a:solidFill>
                  <a:schemeClr val="tx1"/>
                </a:solidFill>
              </a:rPr>
              <a:t>atividade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artesanal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enquanto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expressão</a:t>
            </a:r>
            <a:r>
              <a:rPr lang="en-US" b="1" dirty="0" smtClean="0">
                <a:solidFill>
                  <a:schemeClr val="tx1"/>
                </a:solidFill>
              </a:rPr>
              <a:t> da </a:t>
            </a:r>
            <a:r>
              <a:rPr lang="en-US" b="1" dirty="0" err="1" smtClean="0">
                <a:solidFill>
                  <a:schemeClr val="tx1"/>
                </a:solidFill>
              </a:rPr>
              <a:t>cultura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tradicional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brasileira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4391218" y="4703571"/>
            <a:ext cx="3492388" cy="1320612"/>
          </a:xfrm>
          <a:prstGeom prst="rect">
            <a:avLst/>
          </a:prstGeom>
          <a:noFill/>
          <a:ln w="76200" cmpd="sng">
            <a:solidFill>
              <a:srgbClr val="1C42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 </a:t>
            </a:r>
            <a:r>
              <a:rPr lang="en-US" dirty="0" err="1" smtClean="0">
                <a:solidFill>
                  <a:schemeClr val="tx1"/>
                </a:solidFill>
              </a:rPr>
              <a:t>artesanato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enquanto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atividade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econômica</a:t>
            </a:r>
            <a:r>
              <a:rPr lang="en-US" dirty="0" smtClean="0">
                <a:solidFill>
                  <a:schemeClr val="tx1"/>
                </a:solidFill>
              </a:rPr>
              <a:t> tem </a:t>
            </a:r>
            <a:r>
              <a:rPr lang="en-US" dirty="0" err="1" smtClean="0">
                <a:solidFill>
                  <a:schemeClr val="tx1"/>
                </a:solidFill>
              </a:rPr>
              <a:t>por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insumo</a:t>
            </a:r>
            <a:r>
              <a:rPr lang="en-US" dirty="0" smtClean="0">
                <a:solidFill>
                  <a:schemeClr val="tx1"/>
                </a:solidFill>
              </a:rPr>
              <a:t> 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simbólico</a:t>
            </a:r>
            <a:r>
              <a:rPr lang="en-US" dirty="0" smtClean="0">
                <a:solidFill>
                  <a:schemeClr val="tx1"/>
                </a:solidFill>
              </a:rPr>
              <a:t>, a </a:t>
            </a:r>
            <a:r>
              <a:rPr lang="en-US" b="1" dirty="0" err="1" smtClean="0">
                <a:solidFill>
                  <a:schemeClr val="tx1"/>
                </a:solidFill>
              </a:rPr>
              <a:t>diversidade</a:t>
            </a:r>
            <a:r>
              <a:rPr lang="en-US" dirty="0" smtClean="0">
                <a:solidFill>
                  <a:schemeClr val="tx1"/>
                </a:solidFill>
              </a:rPr>
              <a:t> e o </a:t>
            </a:r>
            <a:r>
              <a:rPr lang="en-US" b="1" dirty="0" err="1" smtClean="0">
                <a:solidFill>
                  <a:schemeClr val="tx1"/>
                </a:solidFill>
              </a:rPr>
              <a:t>imaginário</a:t>
            </a:r>
            <a:r>
              <a:rPr lang="en-US" b="1" dirty="0" smtClean="0">
                <a:solidFill>
                  <a:schemeClr val="tx1"/>
                </a:solidFill>
              </a:rPr>
              <a:t> cultural </a:t>
            </a:r>
            <a:r>
              <a:rPr lang="en-US" b="1" dirty="0" err="1" smtClean="0">
                <a:solidFill>
                  <a:schemeClr val="tx1"/>
                </a:solidFill>
              </a:rPr>
              <a:t>brasileiro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4770951795\Desktop\Gestão\Apresentações\Incubadoras para SPC\MapaIncubador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28" y="84273"/>
            <a:ext cx="9144000" cy="68580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69" y="15118"/>
            <a:ext cx="5074587" cy="1052736"/>
          </a:xfrm>
          <a:prstGeom prst="rect">
            <a:avLst/>
          </a:prstGeom>
          <a:solidFill>
            <a:srgbClr val="1C4297"/>
          </a:solidFill>
          <a:ln w="76200" cmpd="sng">
            <a:solidFill>
              <a:srgbClr val="1C42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3200" dirty="0" err="1" smtClean="0"/>
              <a:t>Incubadoras</a:t>
            </a:r>
            <a:r>
              <a:rPr lang="en-US" sz="3200" dirty="0" smtClean="0"/>
              <a:t> </a:t>
            </a:r>
            <a:r>
              <a:rPr lang="en-US" sz="3200" dirty="0" err="1" smtClean="0"/>
              <a:t>Brasil</a:t>
            </a:r>
            <a:r>
              <a:rPr lang="en-US" sz="3200" dirty="0" smtClean="0"/>
              <a:t> </a:t>
            </a:r>
            <a:r>
              <a:rPr lang="en-US" sz="3200" dirty="0" err="1" smtClean="0"/>
              <a:t>Criativo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1094508"/>
            <a:ext cx="4833384" cy="3751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528" y="4005064"/>
            <a:ext cx="1944216" cy="28529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528" y="3501008"/>
            <a:ext cx="1584176" cy="5040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14770951795\Desktop\Gestão\Apresentações\Incubadoras para SPC\MapaIncubadoras.png"/>
          <p:cNvPicPr>
            <a:picLocks noChangeAspect="1" noChangeArrowheads="1"/>
          </p:cNvPicPr>
          <p:nvPr/>
        </p:nvPicPr>
        <p:blipFill rotWithShape="1">
          <a:blip r:embed="rId2"/>
          <a:srcRect t="51017" r="76674"/>
          <a:stretch/>
        </p:blipFill>
        <p:spPr bwMode="auto">
          <a:xfrm>
            <a:off x="134866" y="3382111"/>
            <a:ext cx="2132878" cy="3359257"/>
          </a:xfrm>
          <a:prstGeom prst="rect">
            <a:avLst/>
          </a:prstGeom>
          <a:noFill/>
        </p:spPr>
      </p:pic>
      <p:pic>
        <p:nvPicPr>
          <p:cNvPr id="11" name="Picture 2" descr="C:\Users\14770951795\Desktop\Gestão\Apresentações\Incubadoras para SPC\MapaIncubadoras.png"/>
          <p:cNvPicPr>
            <a:picLocks noChangeAspect="1" noChangeArrowheads="1"/>
          </p:cNvPicPr>
          <p:nvPr/>
        </p:nvPicPr>
        <p:blipFill rotWithShape="1">
          <a:blip r:embed="rId2"/>
          <a:srcRect l="75744" t="80336"/>
          <a:stretch/>
        </p:blipFill>
        <p:spPr bwMode="auto">
          <a:xfrm>
            <a:off x="6952911" y="5536849"/>
            <a:ext cx="2217988" cy="1348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4770951795\Desktop\Gestão\Apresentações\Geral SEC\Apresentac¸a~o SEC - Geral (1) (2)\Apresentação\Page_00064.jpg"/>
          <p:cNvPicPr>
            <a:picLocks noChangeAspect="1" noChangeArrowheads="1"/>
          </p:cNvPicPr>
          <p:nvPr/>
        </p:nvPicPr>
        <p:blipFill rotWithShape="1">
          <a:blip r:embed="rId2" cstate="print"/>
          <a:srcRect b="4766"/>
          <a:stretch/>
        </p:blipFill>
        <p:spPr bwMode="auto">
          <a:xfrm>
            <a:off x="611560" y="842029"/>
            <a:ext cx="8424936" cy="600085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" y="3645024"/>
            <a:ext cx="2483768" cy="1052736"/>
          </a:xfrm>
          <a:prstGeom prst="rect">
            <a:avLst/>
          </a:prstGeom>
          <a:solidFill>
            <a:srgbClr val="4D2A11"/>
          </a:solidFill>
          <a:ln w="76200" cmpd="sng">
            <a:solidFill>
              <a:srgbClr val="4D2A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717032"/>
            <a:ext cx="2520280" cy="89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10 APLs de </a:t>
            </a:r>
            <a:r>
              <a:rPr lang="en-US" sz="3200" b="1" dirty="0" err="1">
                <a:solidFill>
                  <a:schemeClr val="bg1"/>
                </a:solidFill>
              </a:rPr>
              <a:t>a</a:t>
            </a:r>
            <a:r>
              <a:rPr lang="en-US" sz="3200" b="1" dirty="0" err="1" smtClean="0">
                <a:solidFill>
                  <a:schemeClr val="bg1"/>
                </a:solidFill>
              </a:rPr>
              <a:t>rtesanato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9" y="15118"/>
            <a:ext cx="5074587" cy="1052736"/>
          </a:xfrm>
          <a:prstGeom prst="rect">
            <a:avLst/>
          </a:prstGeom>
          <a:solidFill>
            <a:srgbClr val="213F2C"/>
          </a:solidFill>
          <a:ln w="76200" cmpd="sng">
            <a:solidFill>
              <a:srgbClr val="213F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3200" dirty="0" smtClean="0"/>
              <a:t>APLs </a:t>
            </a:r>
            <a:r>
              <a:rPr lang="en-US" sz="3200" dirty="0" err="1" smtClean="0"/>
              <a:t>Intensivos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Cultura</a:t>
            </a:r>
            <a:endParaRPr lang="en-US" sz="3200" dirty="0"/>
          </a:p>
        </p:txBody>
      </p:sp>
      <p:pic>
        <p:nvPicPr>
          <p:cNvPr id="8" name="Picture 2" descr="C:\Users\14770951795\Desktop\Gestão\Apresentações\Geral SEC\Apresentac¸a~o SEC - Geral (1) (2)\Apresentação\Page_00064.jpg"/>
          <p:cNvPicPr>
            <a:picLocks noChangeAspect="1" noChangeArrowheads="1"/>
          </p:cNvPicPr>
          <p:nvPr/>
        </p:nvPicPr>
        <p:blipFill rotWithShape="1">
          <a:blip r:embed="rId2" cstate="print"/>
          <a:srcRect t="72992" r="53432" b="3355"/>
          <a:stretch/>
        </p:blipFill>
        <p:spPr bwMode="auto">
          <a:xfrm>
            <a:off x="5257" y="5177838"/>
            <a:ext cx="4350719" cy="168016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1098090"/>
            <a:ext cx="3779912" cy="5307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72208" y="1109626"/>
            <a:ext cx="3779912" cy="871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14208" y="5589240"/>
            <a:ext cx="288032" cy="12687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1469" y="15118"/>
            <a:ext cx="5074587" cy="60557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3200" dirty="0" err="1" smtClean="0"/>
              <a:t>Colegiado</a:t>
            </a:r>
            <a:r>
              <a:rPr lang="en-US" sz="3200" dirty="0" smtClean="0"/>
              <a:t> e Plano </a:t>
            </a:r>
            <a:r>
              <a:rPr lang="en-US" sz="3200" dirty="0" err="1" smtClean="0"/>
              <a:t>Setorial</a:t>
            </a:r>
            <a:endParaRPr lang="en-US" sz="3200" dirty="0"/>
          </a:p>
        </p:txBody>
      </p:sp>
      <p:sp>
        <p:nvSpPr>
          <p:cNvPr id="4" name="Rectangle 2"/>
          <p:cNvSpPr/>
          <p:nvPr/>
        </p:nvSpPr>
        <p:spPr>
          <a:xfrm>
            <a:off x="22499" y="897332"/>
            <a:ext cx="4176464" cy="583656"/>
          </a:xfrm>
          <a:prstGeom prst="rect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Conselho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Nacional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Política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Cultura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5227069" y="897332"/>
            <a:ext cx="3816424" cy="583655"/>
          </a:xfrm>
          <a:prstGeom prst="rect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Colegiado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Setorial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Artesanato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1583668" y="1480987"/>
            <a:ext cx="4968552" cy="2094265"/>
          </a:xfrm>
          <a:prstGeom prst="rect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Plano </a:t>
            </a:r>
            <a:r>
              <a:rPr lang="en-US" b="1" dirty="0" err="1" smtClean="0">
                <a:solidFill>
                  <a:schemeClr val="tx1"/>
                </a:solidFill>
              </a:rPr>
              <a:t>Setorial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Artesanato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Sistematiza</a:t>
            </a:r>
            <a:r>
              <a:rPr lang="pt-BR" dirty="0">
                <a:solidFill>
                  <a:schemeClr val="tx1"/>
                </a:solidFill>
              </a:rPr>
              <a:t>, pela primeira vez, demandas, específicas, dos artesãos propondo estratégias e ações que transformarão o contexto de criação, comercialização, capacitação e promoção, valorizando o artesão e fortalecendo a cadeia produtiva que envolve o seu ofício.  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767228" y="3458487"/>
            <a:ext cx="3300716" cy="3138866"/>
          </a:xfrm>
          <a:prstGeom prst="rect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 smtClean="0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4696318" y="3469972"/>
            <a:ext cx="4340178" cy="3271396"/>
          </a:xfrm>
          <a:prstGeom prst="rect">
            <a:avLst/>
          </a:prstGeom>
          <a:noFill/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Fomentar </a:t>
            </a:r>
            <a:r>
              <a:rPr lang="pt-BR" sz="1400" dirty="0">
                <a:solidFill>
                  <a:schemeClr val="tx1"/>
                </a:solidFill>
              </a:rPr>
              <a:t>e incrementar os ciclos produtivos do artesanato </a:t>
            </a:r>
            <a:r>
              <a:rPr lang="pt-BR" sz="1400" dirty="0" smtClean="0">
                <a:solidFill>
                  <a:schemeClr val="tx1"/>
                </a:solidFill>
              </a:rPr>
              <a:t>brasileiro;</a:t>
            </a:r>
            <a:endParaRPr lang="pt-BR" sz="14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Qualificar os profissionais da área de artesanato em todas as etapas dos ciclos </a:t>
            </a:r>
            <a:r>
              <a:rPr lang="pt-BR" sz="1400" dirty="0" smtClean="0">
                <a:solidFill>
                  <a:schemeClr val="tx1"/>
                </a:solidFill>
              </a:rPr>
              <a:t>produtivos;</a:t>
            </a:r>
            <a:endParaRPr lang="pt-BR" sz="14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Promover e divulgar o artesanato como manifestação da diversidade cultural </a:t>
            </a:r>
            <a:r>
              <a:rPr lang="pt-BR" sz="1400" dirty="0" smtClean="0">
                <a:solidFill>
                  <a:schemeClr val="tx1"/>
                </a:solidFill>
              </a:rPr>
              <a:t>brasileira;</a:t>
            </a:r>
            <a:endParaRPr lang="pt-BR" sz="14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Promover a melhoria dos processos de distribuição e comercialização considerando os princípios da economia criativa e </a:t>
            </a:r>
            <a:r>
              <a:rPr lang="pt-BR" sz="1400" dirty="0" smtClean="0">
                <a:solidFill>
                  <a:schemeClr val="tx1"/>
                </a:solidFill>
              </a:rPr>
              <a:t>solidária;</a:t>
            </a:r>
            <a:endParaRPr lang="pt-BR" sz="14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Fortalecer o Artesanato Brasileiro em suas dimensões simbólica, cidadã e </a:t>
            </a:r>
            <a:r>
              <a:rPr lang="pt-BR" sz="1400" dirty="0" smtClean="0">
                <a:solidFill>
                  <a:schemeClr val="tx1"/>
                </a:solidFill>
              </a:rPr>
              <a:t>econômica; e</a:t>
            </a:r>
            <a:endParaRPr lang="pt-BR" sz="14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Estimular o uso de inovações tecnológicas e de técnicas de sustentabilidade ambiental na produção do artesanato brasileiro</a:t>
            </a:r>
            <a:r>
              <a:rPr lang="pt-BR" sz="1400" dirty="0" smtClean="0">
                <a:solidFill>
                  <a:schemeClr val="tx1"/>
                </a:solidFill>
              </a:rPr>
              <a:t>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/>
          <p:nvPr/>
        </p:nvSpPr>
        <p:spPr>
          <a:xfrm rot="16200000">
            <a:off x="2955637" y="5000687"/>
            <a:ext cx="3105803" cy="37555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Objetivos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95536" y="3692807"/>
            <a:ext cx="366479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ea typeface="Times New Roman" panose="02020603050405020304" pitchFamily="18" charset="0"/>
              </a:rPr>
              <a:t>Respeito à Diversidade Cultural</a:t>
            </a:r>
          </a:p>
          <a:p>
            <a:pPr marL="742950" indent="-285750"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ea typeface="Times New Roman" panose="02020603050405020304" pitchFamily="18" charset="0"/>
              </a:rPr>
              <a:t>Artesanato enquanto valor simbólico</a:t>
            </a:r>
          </a:p>
          <a:p>
            <a:pPr marL="742950" indent="-285750"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ea typeface="Times New Roman" panose="02020603050405020304" pitchFamily="18" charset="0"/>
              </a:rPr>
              <a:t>Valorização e reconhecimento do/a artesão/artesã</a:t>
            </a:r>
          </a:p>
          <a:p>
            <a:pPr marL="742950" indent="-285750"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ea typeface="Times New Roman" panose="02020603050405020304" pitchFamily="18" charset="0"/>
              </a:rPr>
              <a:t>Protagonismo do/a artesão/artesã nas políticas públicas</a:t>
            </a:r>
          </a:p>
          <a:p>
            <a:pPr marL="742950" indent="-285750"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ea typeface="Times New Roman" panose="02020603050405020304" pitchFamily="18" charset="0"/>
              </a:rPr>
              <a:t>Respeito às manifestações do artesanato </a:t>
            </a:r>
            <a:r>
              <a:rPr lang="pt-BR" sz="1400" dirty="0" smtClean="0">
                <a:ea typeface="Times New Roman" panose="02020603050405020304" pitchFamily="18" charset="0"/>
              </a:rPr>
              <a:t>tradicional</a:t>
            </a:r>
          </a:p>
          <a:p>
            <a:pPr marL="742950" indent="-285750">
              <a:spcAft>
                <a:spcPts val="595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Economia </a:t>
            </a:r>
            <a:r>
              <a:rPr lang="pt-BR" sz="1400" dirty="0">
                <a:ea typeface="Calibri" panose="020F0502020204030204" pitchFamily="34" charset="0"/>
                <a:cs typeface="Times New Roman" panose="02020603050405020304" pitchFamily="18" charset="0"/>
              </a:rPr>
              <a:t>embasada na comercialização justa e produção sustentável</a:t>
            </a:r>
            <a:endParaRPr lang="pt-BR" sz="1400" dirty="0"/>
          </a:p>
        </p:txBody>
      </p:sp>
      <p:sp>
        <p:nvSpPr>
          <p:cNvPr id="16" name="Rectangle 2"/>
          <p:cNvSpPr/>
          <p:nvPr/>
        </p:nvSpPr>
        <p:spPr>
          <a:xfrm rot="16200000">
            <a:off x="-986117" y="4840141"/>
            <a:ext cx="3138866" cy="37555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Princípios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307</Words>
  <Application>Microsoft Office PowerPoint</Application>
  <PresentationFormat>Apresentação na tela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Joao Pedro Martins dos Santos</dc:creator>
  <cp:lastModifiedBy>Geo</cp:lastModifiedBy>
  <cp:revision>167</cp:revision>
  <dcterms:created xsi:type="dcterms:W3CDTF">2015-04-16T15:01:26Z</dcterms:created>
  <dcterms:modified xsi:type="dcterms:W3CDTF">2015-04-22T01:48:34Z</dcterms:modified>
</cp:coreProperties>
</file>