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4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5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81" r:id="rId2"/>
    <p:sldId id="282" r:id="rId3"/>
    <p:sldId id="283" r:id="rId4"/>
    <p:sldId id="284" r:id="rId5"/>
    <p:sldId id="350" r:id="rId6"/>
    <p:sldId id="320" r:id="rId7"/>
    <p:sldId id="354" r:id="rId8"/>
    <p:sldId id="364" r:id="rId9"/>
    <p:sldId id="298" r:id="rId10"/>
    <p:sldId id="293" r:id="rId11"/>
    <p:sldId id="318" r:id="rId12"/>
    <p:sldId id="373" r:id="rId13"/>
    <p:sldId id="295" r:id="rId14"/>
    <p:sldId id="292" r:id="rId15"/>
    <p:sldId id="358" r:id="rId16"/>
    <p:sldId id="287" r:id="rId17"/>
    <p:sldId id="288" r:id="rId18"/>
    <p:sldId id="289" r:id="rId19"/>
    <p:sldId id="291" r:id="rId20"/>
    <p:sldId id="290" r:id="rId21"/>
    <p:sldId id="279" r:id="rId22"/>
    <p:sldId id="299" r:id="rId23"/>
    <p:sldId id="339" r:id="rId24"/>
    <p:sldId id="296" r:id="rId25"/>
    <p:sldId id="344" r:id="rId26"/>
    <p:sldId id="326" r:id="rId27"/>
    <p:sldId id="319" r:id="rId28"/>
    <p:sldId id="328" r:id="rId29"/>
    <p:sldId id="336" r:id="rId30"/>
    <p:sldId id="369" r:id="rId31"/>
    <p:sldId id="371" r:id="rId32"/>
    <p:sldId id="372" r:id="rId33"/>
    <p:sldId id="305" r:id="rId34"/>
    <p:sldId id="312" r:id="rId35"/>
    <p:sldId id="268" r:id="rId36"/>
    <p:sldId id="346" r:id="rId37"/>
    <p:sldId id="269" r:id="rId38"/>
    <p:sldId id="343" r:id="rId39"/>
    <p:sldId id="315" r:id="rId40"/>
    <p:sldId id="316" r:id="rId41"/>
    <p:sldId id="317" r:id="rId42"/>
    <p:sldId id="321" r:id="rId43"/>
  </p:sldIdLst>
  <p:sldSz cx="5765800" cy="3251200"/>
  <p:notesSz cx="9926638" cy="6797675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40"/>
    <a:srgbClr val="1163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4" autoAdjust="0"/>
  </p:normalViewPr>
  <p:slideViewPr>
    <p:cSldViewPr>
      <p:cViewPr varScale="1">
        <p:scale>
          <a:sx n="200" d="100"/>
          <a:sy n="200" d="100"/>
        </p:scale>
        <p:origin x="222" y="150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image" Target="../media/image5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image" Target="../media/image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0BA102-A0D2-4C2E-B24B-29E521E58D93}" type="doc">
      <dgm:prSet loTypeId="urn:microsoft.com/office/officeart/2005/8/layout/vList2" loCatId="list" qsTypeId="urn:microsoft.com/office/officeart/2005/8/quickstyle/3d2" qsCatId="3D" csTypeId="urn:microsoft.com/office/officeart/2005/8/colors/accent5_4" csCatId="accent5" phldr="1"/>
      <dgm:spPr/>
      <dgm:t>
        <a:bodyPr/>
        <a:lstStyle/>
        <a:p>
          <a:endParaRPr lang="pt-BR"/>
        </a:p>
      </dgm:t>
    </dgm:pt>
    <dgm:pt modelId="{56CBBBAB-4A78-4A73-93E0-71424E892BAE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ctr" rtl="0"/>
          <a:r>
            <a:rPr lang="pt-BR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rPr>
            <a:t>IMPLANTAÇÃO DE SISTEMA ÓPTICO DE ALTA CAPACIDADE</a:t>
          </a:r>
          <a:r>
            <a:rPr lang="pt-BR" sz="200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rPr>
            <a:t> </a:t>
          </a:r>
          <a:r>
            <a:rPr lang="pt-BR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rPr>
            <a:t>PARA INTEGRAÇÃO DA PAN-AMAZÔNIA E FORMAÇÃO DE “CINTURÃO ÓPTICO” UNINDO O OCEANO ATLANTICO AO PACÍFICO</a:t>
          </a:r>
          <a:endParaRPr lang="pt-BR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gerian" panose="04020705040A02060702" pitchFamily="82" charset="0"/>
          </a:endParaRPr>
        </a:p>
      </dgm:t>
    </dgm:pt>
    <dgm:pt modelId="{E14D9AE9-530C-4EC2-968C-1DB73D877CF1}" type="parTrans" cxnId="{520FA3EC-B22E-4670-BB39-FB296C2FB6FD}">
      <dgm:prSet/>
      <dgm:spPr/>
      <dgm:t>
        <a:bodyPr/>
        <a:lstStyle/>
        <a:p>
          <a:endParaRPr lang="pt-BR"/>
        </a:p>
      </dgm:t>
    </dgm:pt>
    <dgm:pt modelId="{35B67866-E645-4409-8DD7-74DE4A7E90C6}" type="sibTrans" cxnId="{520FA3EC-B22E-4670-BB39-FB296C2FB6FD}">
      <dgm:prSet/>
      <dgm:spPr/>
      <dgm:t>
        <a:bodyPr/>
        <a:lstStyle/>
        <a:p>
          <a:endParaRPr lang="pt-BR"/>
        </a:p>
      </dgm:t>
    </dgm:pt>
    <dgm:pt modelId="{B40D50F8-0BC5-451D-BC15-6A615182F4ED}" type="pres">
      <dgm:prSet presAssocID="{490BA102-A0D2-4C2E-B24B-29E521E58D9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74AF62AE-C495-431B-AEAC-00AC8781BE66}" type="pres">
      <dgm:prSet presAssocID="{56CBBBAB-4A78-4A73-93E0-71424E892BAE}" presName="parentText" presStyleLbl="node1" presStyleIdx="0" presStyleCnt="1" custScaleY="737698" custLinFactNeighborY="-28073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806ED2CA-0257-4671-91FB-84AA6F758416}" type="presOf" srcId="{490BA102-A0D2-4C2E-B24B-29E521E58D93}" destId="{B40D50F8-0BC5-451D-BC15-6A615182F4ED}" srcOrd="0" destOrd="0" presId="urn:microsoft.com/office/officeart/2005/8/layout/vList2"/>
    <dgm:cxn modelId="{188B9A0B-1102-445F-8977-00E7499B4AAE}" type="presOf" srcId="{56CBBBAB-4A78-4A73-93E0-71424E892BAE}" destId="{74AF62AE-C495-431B-AEAC-00AC8781BE66}" srcOrd="0" destOrd="0" presId="urn:microsoft.com/office/officeart/2005/8/layout/vList2"/>
    <dgm:cxn modelId="{520FA3EC-B22E-4670-BB39-FB296C2FB6FD}" srcId="{490BA102-A0D2-4C2E-B24B-29E521E58D93}" destId="{56CBBBAB-4A78-4A73-93E0-71424E892BAE}" srcOrd="0" destOrd="0" parTransId="{E14D9AE9-530C-4EC2-968C-1DB73D877CF1}" sibTransId="{35B67866-E645-4409-8DD7-74DE4A7E90C6}"/>
    <dgm:cxn modelId="{F84667CB-0444-4964-AEB6-269548068264}" type="presParOf" srcId="{B40D50F8-0BC5-451D-BC15-6A615182F4ED}" destId="{74AF62AE-C495-431B-AEAC-00AC8781BE6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DD1C6A1-7C94-4030-A1AE-DB2A28EDF2FE}" type="doc">
      <dgm:prSet loTypeId="urn:microsoft.com/office/officeart/2005/8/layout/vList2" loCatId="list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pt-BR"/>
        </a:p>
      </dgm:t>
    </dgm:pt>
    <dgm:pt modelId="{7A242F1E-B98C-444A-B72B-243AE8E45B88}">
      <dgm:prSet custT="1"/>
      <dgm:spPr/>
      <dgm:t>
        <a:bodyPr/>
        <a:lstStyle/>
        <a:p>
          <a:pPr algn="just" rtl="0"/>
          <a:r>
            <a:rPr lang="pt-BR" sz="1800" dirty="0" smtClean="0"/>
            <a:t>Esta nova configuração, denominada de </a:t>
          </a:r>
          <a:r>
            <a:rPr lang="pt-BR" sz="1800" b="1" dirty="0" smtClean="0"/>
            <a:t>Projeto Amazônia Integrada Sustentável – PAIS,</a:t>
          </a:r>
          <a:r>
            <a:rPr lang="pt-BR" sz="1800" dirty="0" smtClean="0"/>
            <a:t> utiliza a expertise adquirida na implantação do “Amazônia Conectada”, realizada pelo exército brasileiro, considerando agora, a interligação da parte oriental da Amazônia, dos países vizinhos da Pan Amazônia e a finalização da parte ocidental</a:t>
          </a:r>
          <a:r>
            <a:rPr lang="pt-BR" sz="1900" dirty="0" smtClean="0"/>
            <a:t>. </a:t>
          </a:r>
          <a:endParaRPr lang="pt-BR" sz="1900" dirty="0"/>
        </a:p>
      </dgm:t>
    </dgm:pt>
    <dgm:pt modelId="{E260E945-8D14-4578-BD24-1CD9E7638E0E}" type="parTrans" cxnId="{525D43B1-D31B-4F5E-A725-F2981C29BE9C}">
      <dgm:prSet/>
      <dgm:spPr/>
      <dgm:t>
        <a:bodyPr/>
        <a:lstStyle/>
        <a:p>
          <a:endParaRPr lang="pt-BR"/>
        </a:p>
      </dgm:t>
    </dgm:pt>
    <dgm:pt modelId="{397C6831-B7A0-41A9-9BDD-F036495775F0}" type="sibTrans" cxnId="{525D43B1-D31B-4F5E-A725-F2981C29BE9C}">
      <dgm:prSet/>
      <dgm:spPr/>
      <dgm:t>
        <a:bodyPr/>
        <a:lstStyle/>
        <a:p>
          <a:endParaRPr lang="pt-BR"/>
        </a:p>
      </dgm:t>
    </dgm:pt>
    <dgm:pt modelId="{113A999A-189C-4F8A-92D4-0E5230C0A615}" type="pres">
      <dgm:prSet presAssocID="{EDD1C6A1-7C94-4030-A1AE-DB2A28EDF2F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D3D7BC18-3976-46CD-8457-513908DA0618}" type="pres">
      <dgm:prSet presAssocID="{7A242F1E-B98C-444A-B72B-243AE8E45B88}" presName="parentText" presStyleLbl="node1" presStyleIdx="0" presStyleCnt="1" custScaleY="101636" custLinFactNeighborX="11768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9C071B52-739F-4C8A-BCDB-085B5498D28F}" type="presOf" srcId="{7A242F1E-B98C-444A-B72B-243AE8E45B88}" destId="{D3D7BC18-3976-46CD-8457-513908DA0618}" srcOrd="0" destOrd="0" presId="urn:microsoft.com/office/officeart/2005/8/layout/vList2"/>
    <dgm:cxn modelId="{525D43B1-D31B-4F5E-A725-F2981C29BE9C}" srcId="{EDD1C6A1-7C94-4030-A1AE-DB2A28EDF2FE}" destId="{7A242F1E-B98C-444A-B72B-243AE8E45B88}" srcOrd="0" destOrd="0" parTransId="{E260E945-8D14-4578-BD24-1CD9E7638E0E}" sibTransId="{397C6831-B7A0-41A9-9BDD-F036495775F0}"/>
    <dgm:cxn modelId="{DF94246A-AF04-4589-8A62-65F6FC054945}" type="presOf" srcId="{EDD1C6A1-7C94-4030-A1AE-DB2A28EDF2FE}" destId="{113A999A-189C-4F8A-92D4-0E5230C0A615}" srcOrd="0" destOrd="0" presId="urn:microsoft.com/office/officeart/2005/8/layout/vList2"/>
    <dgm:cxn modelId="{08496A1A-4223-426A-9B32-72109BE0E9AB}" type="presParOf" srcId="{113A999A-189C-4F8A-92D4-0E5230C0A615}" destId="{D3D7BC18-3976-46CD-8457-513908DA061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94ABE44-CDEF-4383-BD74-42834AEA072E}" type="doc">
      <dgm:prSet loTypeId="urn:microsoft.com/office/officeart/2005/8/layout/vList2" loCatId="list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pt-BR"/>
        </a:p>
      </dgm:t>
    </dgm:pt>
    <dgm:pt modelId="{6601EC5E-C38B-410B-B25F-3F165748102D}">
      <dgm:prSet custT="1"/>
      <dgm:spPr>
        <a:solidFill>
          <a:schemeClr val="bg1">
            <a:lumMod val="75000"/>
          </a:schemeClr>
        </a:solidFill>
      </dgm:spPr>
      <dgm:t>
        <a:bodyPr/>
        <a:lstStyle/>
        <a:p>
          <a:pPr algn="ctr" rtl="0"/>
          <a:r>
            <a:rPr lang="pt-BR" sz="1800" u="sng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rPr>
            <a:t>Projeto Amazônia integrada sustentável</a:t>
          </a:r>
          <a:endParaRPr lang="pt-BR" sz="1800" u="sng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gerian" panose="04020705040A02060702" pitchFamily="82" charset="0"/>
          </a:endParaRPr>
        </a:p>
      </dgm:t>
    </dgm:pt>
    <dgm:pt modelId="{A80EAAF3-2D21-486C-BD7B-874D2A4DA882}" type="parTrans" cxnId="{279A0F3C-F05B-4EBD-80A1-12F67866A645}">
      <dgm:prSet/>
      <dgm:spPr/>
      <dgm:t>
        <a:bodyPr/>
        <a:lstStyle/>
        <a:p>
          <a:endParaRPr lang="pt-BR" sz="2400"/>
        </a:p>
      </dgm:t>
    </dgm:pt>
    <dgm:pt modelId="{DA3E45BC-CF79-4BA0-9170-4E2B5C58EC8C}" type="sibTrans" cxnId="{279A0F3C-F05B-4EBD-80A1-12F67866A645}">
      <dgm:prSet/>
      <dgm:spPr/>
      <dgm:t>
        <a:bodyPr/>
        <a:lstStyle/>
        <a:p>
          <a:endParaRPr lang="pt-BR" sz="2400"/>
        </a:p>
      </dgm:t>
    </dgm:pt>
    <dgm:pt modelId="{A52D4551-0A66-4C72-9A1D-710F53406C39}" type="pres">
      <dgm:prSet presAssocID="{094ABE44-CDEF-4383-BD74-42834AEA072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A29A52B1-4F6D-4D57-AF67-C5BA8864358B}" type="pres">
      <dgm:prSet presAssocID="{6601EC5E-C38B-410B-B25F-3F165748102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FC479D27-25BA-4A51-8FEB-B271B17E8B79}" type="presOf" srcId="{094ABE44-CDEF-4383-BD74-42834AEA072E}" destId="{A52D4551-0A66-4C72-9A1D-710F53406C39}" srcOrd="0" destOrd="0" presId="urn:microsoft.com/office/officeart/2005/8/layout/vList2"/>
    <dgm:cxn modelId="{279A0F3C-F05B-4EBD-80A1-12F67866A645}" srcId="{094ABE44-CDEF-4383-BD74-42834AEA072E}" destId="{6601EC5E-C38B-410B-B25F-3F165748102D}" srcOrd="0" destOrd="0" parTransId="{A80EAAF3-2D21-486C-BD7B-874D2A4DA882}" sibTransId="{DA3E45BC-CF79-4BA0-9170-4E2B5C58EC8C}"/>
    <dgm:cxn modelId="{82ACC247-0998-4355-8961-629C22AA9559}" type="presOf" srcId="{6601EC5E-C38B-410B-B25F-3F165748102D}" destId="{A29A52B1-4F6D-4D57-AF67-C5BA8864358B}" srcOrd="0" destOrd="0" presId="urn:microsoft.com/office/officeart/2005/8/layout/vList2"/>
    <dgm:cxn modelId="{D1AE65A3-249B-418B-8158-7C9DA3FF5D1C}" type="presParOf" srcId="{A52D4551-0A66-4C72-9A1D-710F53406C39}" destId="{A29A52B1-4F6D-4D57-AF67-C5BA8864358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FFDFF51-2BF1-43BB-9757-D0FA3B8848FC}" type="doc">
      <dgm:prSet loTypeId="urn:microsoft.com/office/officeart/2005/8/layout/vList2" loCatId="list" qsTypeId="urn:microsoft.com/office/officeart/2005/8/quickstyle/simple4" qsCatId="simple" csTypeId="urn:microsoft.com/office/officeart/2005/8/colors/accent5_4" csCatId="accent5" phldr="1"/>
      <dgm:spPr/>
      <dgm:t>
        <a:bodyPr/>
        <a:lstStyle/>
        <a:p>
          <a:endParaRPr lang="pt-BR"/>
        </a:p>
      </dgm:t>
    </dgm:pt>
    <dgm:pt modelId="{E02C4CB0-0800-412A-AB29-1337D3CAB84F}">
      <dgm:prSet custT="1"/>
      <dgm:spPr/>
      <dgm:t>
        <a:bodyPr/>
        <a:lstStyle/>
        <a:p>
          <a:pPr algn="ctr" rtl="0"/>
          <a:r>
            <a:rPr lang="pt-BR" sz="2400" b="1" u="sng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rPr>
            <a:t>OBJETOS PRINCIPAIS</a:t>
          </a:r>
          <a:endParaRPr lang="pt-BR" sz="1600" dirty="0">
            <a:solidFill>
              <a:schemeClr val="accent2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gerian" panose="04020705040A02060702" pitchFamily="82" charset="0"/>
          </a:endParaRPr>
        </a:p>
      </dgm:t>
    </dgm:pt>
    <dgm:pt modelId="{697F2622-315A-4F3F-811C-C7B9B5412CCE}" type="parTrans" cxnId="{C1E81F79-07DC-4F2A-B8C5-3743A90349B0}">
      <dgm:prSet/>
      <dgm:spPr/>
      <dgm:t>
        <a:bodyPr/>
        <a:lstStyle/>
        <a:p>
          <a:endParaRPr lang="pt-BR"/>
        </a:p>
      </dgm:t>
    </dgm:pt>
    <dgm:pt modelId="{0E58E78C-C459-4F8A-A563-2C4399635C81}" type="sibTrans" cxnId="{C1E81F79-07DC-4F2A-B8C5-3743A90349B0}">
      <dgm:prSet/>
      <dgm:spPr/>
      <dgm:t>
        <a:bodyPr/>
        <a:lstStyle/>
        <a:p>
          <a:endParaRPr lang="pt-BR"/>
        </a:p>
      </dgm:t>
    </dgm:pt>
    <dgm:pt modelId="{EFFC0A75-8C2B-4A38-B179-1AA65511C3D3}">
      <dgm:prSet custT="1"/>
      <dgm:spPr/>
      <dgm:t>
        <a:bodyPr/>
        <a:lstStyle/>
        <a:p>
          <a:pPr algn="just" rtl="0"/>
          <a:r>
            <a:rPr lang="pt-BR" sz="1050" b="1" dirty="0" smtClean="0">
              <a:solidFill>
                <a:srgbClr val="002060"/>
              </a:solidFill>
            </a:rPr>
            <a:t>UNIVERSALIZAÇÃO DO ACESSO AOS MEIOS DE COMUNICAÇÃO DIGITAL DE ALTA CAPACIDADE PELOS CENTROS UNIVERSITÁRIOS, ESCOLAS DE EDUCAÇÃO DO ENSINO FUNDAMENTAL AO MÉDIO, DOS SERVIÇOS DE SAÚDE – TELEMEDICINA E DOS POSTOS DE SEGURANÇA PÚBLICA E DO EXECUTIVO.</a:t>
          </a:r>
          <a:endParaRPr lang="pt-BR" sz="1050" dirty="0">
            <a:solidFill>
              <a:srgbClr val="002060"/>
            </a:solidFill>
          </a:endParaRPr>
        </a:p>
      </dgm:t>
    </dgm:pt>
    <dgm:pt modelId="{98BD5C66-7CC4-41E7-A1B8-61A71E038F8F}" type="parTrans" cxnId="{704E98A3-E5DE-47CF-ACE3-E34B9C91445A}">
      <dgm:prSet/>
      <dgm:spPr/>
      <dgm:t>
        <a:bodyPr/>
        <a:lstStyle/>
        <a:p>
          <a:endParaRPr lang="pt-BR"/>
        </a:p>
      </dgm:t>
    </dgm:pt>
    <dgm:pt modelId="{FA5FC331-67DE-474F-B50C-7321C1A32A37}" type="sibTrans" cxnId="{704E98A3-E5DE-47CF-ACE3-E34B9C91445A}">
      <dgm:prSet/>
      <dgm:spPr/>
      <dgm:t>
        <a:bodyPr/>
        <a:lstStyle/>
        <a:p>
          <a:endParaRPr lang="pt-BR"/>
        </a:p>
      </dgm:t>
    </dgm:pt>
    <dgm:pt modelId="{35893DF0-748B-4277-861D-E4B751616BDC}">
      <dgm:prSet/>
      <dgm:spPr/>
      <dgm:t>
        <a:bodyPr/>
        <a:lstStyle/>
        <a:p>
          <a:pPr rtl="0"/>
          <a:endParaRPr lang="pt-BR"/>
        </a:p>
      </dgm:t>
    </dgm:pt>
    <dgm:pt modelId="{9BC1AC08-6CC3-41DE-B9FE-FE896D43B952}" type="parTrans" cxnId="{D07E5BB0-1B32-4B75-8651-351512EFD73C}">
      <dgm:prSet/>
      <dgm:spPr/>
      <dgm:t>
        <a:bodyPr/>
        <a:lstStyle/>
        <a:p>
          <a:endParaRPr lang="pt-BR"/>
        </a:p>
      </dgm:t>
    </dgm:pt>
    <dgm:pt modelId="{F874EED8-23AC-4D64-8249-B853CA87EB86}" type="sibTrans" cxnId="{D07E5BB0-1B32-4B75-8651-351512EFD73C}">
      <dgm:prSet/>
      <dgm:spPr/>
      <dgm:t>
        <a:bodyPr/>
        <a:lstStyle/>
        <a:p>
          <a:endParaRPr lang="pt-BR"/>
        </a:p>
      </dgm:t>
    </dgm:pt>
    <dgm:pt modelId="{86B3A525-7798-4E67-BB8B-B3D16E35BCA9}">
      <dgm:prSet custT="1"/>
      <dgm:spPr/>
      <dgm:t>
        <a:bodyPr/>
        <a:lstStyle/>
        <a:p>
          <a:pPr algn="just" rtl="0"/>
          <a:r>
            <a:rPr lang="pt-BR" sz="1050" b="1" dirty="0" smtClean="0">
              <a:solidFill>
                <a:srgbClr val="002060"/>
              </a:solidFill>
            </a:rPr>
            <a:t>MAIOR DISPONIBILIZAÇÃO DE REDE DE ACESSO À POPULAÇÃO, COM PREÇOS COMPATÍVEIS COM AS REGIÕES SUL E SUDESTE.</a:t>
          </a:r>
          <a:endParaRPr lang="pt-BR" sz="1050" dirty="0">
            <a:solidFill>
              <a:srgbClr val="002060"/>
            </a:solidFill>
          </a:endParaRPr>
        </a:p>
      </dgm:t>
    </dgm:pt>
    <dgm:pt modelId="{52DC28D3-A564-4538-BE0E-3D674D272FED}" type="parTrans" cxnId="{D3EEF7B7-D989-4C8A-96AD-79E879AC1C1E}">
      <dgm:prSet/>
      <dgm:spPr/>
      <dgm:t>
        <a:bodyPr/>
        <a:lstStyle/>
        <a:p>
          <a:endParaRPr lang="pt-BR"/>
        </a:p>
      </dgm:t>
    </dgm:pt>
    <dgm:pt modelId="{232EC9EB-74FD-44E9-BA3C-8ABE0A20D1D0}" type="sibTrans" cxnId="{D3EEF7B7-D989-4C8A-96AD-79E879AC1C1E}">
      <dgm:prSet/>
      <dgm:spPr/>
      <dgm:t>
        <a:bodyPr/>
        <a:lstStyle/>
        <a:p>
          <a:endParaRPr lang="pt-BR"/>
        </a:p>
      </dgm:t>
    </dgm:pt>
    <dgm:pt modelId="{9A720417-8AFC-4C2D-947E-D11089213FC9}">
      <dgm:prSet custT="1"/>
      <dgm:spPr/>
      <dgm:t>
        <a:bodyPr/>
        <a:lstStyle/>
        <a:p>
          <a:pPr algn="just" rtl="0"/>
          <a:r>
            <a:rPr lang="pt-BR" sz="1050" b="1" dirty="0" smtClean="0">
              <a:solidFill>
                <a:srgbClr val="002060"/>
              </a:solidFill>
            </a:rPr>
            <a:t>INTEGRAÇÃO DOS PAÍSES DA PAN-AMAZÔNIA.</a:t>
          </a:r>
          <a:endParaRPr lang="pt-BR" sz="1050" dirty="0">
            <a:solidFill>
              <a:srgbClr val="002060"/>
            </a:solidFill>
          </a:endParaRPr>
        </a:p>
      </dgm:t>
    </dgm:pt>
    <dgm:pt modelId="{63022D3E-A091-4537-8108-89C3A667F07E}" type="parTrans" cxnId="{D2FEBDF7-BF0B-4910-8025-366EBA4AAF64}">
      <dgm:prSet/>
      <dgm:spPr/>
      <dgm:t>
        <a:bodyPr/>
        <a:lstStyle/>
        <a:p>
          <a:endParaRPr lang="pt-BR"/>
        </a:p>
      </dgm:t>
    </dgm:pt>
    <dgm:pt modelId="{BC01AB57-6A06-4BBE-88BF-D0791B9E1DE4}" type="sibTrans" cxnId="{D2FEBDF7-BF0B-4910-8025-366EBA4AAF64}">
      <dgm:prSet/>
      <dgm:spPr/>
      <dgm:t>
        <a:bodyPr/>
        <a:lstStyle/>
        <a:p>
          <a:endParaRPr lang="pt-BR"/>
        </a:p>
      </dgm:t>
    </dgm:pt>
    <dgm:pt modelId="{579E23B7-56DA-4085-84FF-2AEAB0B3DB5D}">
      <dgm:prSet custT="1"/>
      <dgm:spPr/>
      <dgm:t>
        <a:bodyPr/>
        <a:lstStyle/>
        <a:p>
          <a:pPr algn="just" rtl="0"/>
          <a:r>
            <a:rPr lang="pt-BR" sz="1050" b="1" dirty="0" smtClean="0">
              <a:solidFill>
                <a:srgbClr val="002060"/>
              </a:solidFill>
            </a:rPr>
            <a:t>IMPLANTAÇÃO DE UMA REDE DE COMUNICAÇÃO DE ALTA CAPACIDADE COM IMPACTO “ZERO” AO MEIO AMBIENTE.</a:t>
          </a:r>
          <a:endParaRPr lang="pt-BR" sz="1050" dirty="0">
            <a:solidFill>
              <a:srgbClr val="002060"/>
            </a:solidFill>
          </a:endParaRPr>
        </a:p>
      </dgm:t>
    </dgm:pt>
    <dgm:pt modelId="{BB9361FE-3812-4A85-B64E-B4C8FA779407}" type="parTrans" cxnId="{5BF8CDFA-5C0E-428E-AB0B-75E30F496169}">
      <dgm:prSet/>
      <dgm:spPr/>
      <dgm:t>
        <a:bodyPr/>
        <a:lstStyle/>
        <a:p>
          <a:endParaRPr lang="pt-BR"/>
        </a:p>
      </dgm:t>
    </dgm:pt>
    <dgm:pt modelId="{7CCDF2BA-7A5C-4785-9CEF-7BF8CD3CED1D}" type="sibTrans" cxnId="{5BF8CDFA-5C0E-428E-AB0B-75E30F496169}">
      <dgm:prSet/>
      <dgm:spPr/>
      <dgm:t>
        <a:bodyPr/>
        <a:lstStyle/>
        <a:p>
          <a:endParaRPr lang="pt-BR"/>
        </a:p>
      </dgm:t>
    </dgm:pt>
    <dgm:pt modelId="{60BD6208-0A76-411F-B191-6F551AB87BE6}" type="pres">
      <dgm:prSet presAssocID="{5FFDFF51-2BF1-43BB-9757-D0FA3B8848F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DAE94199-370D-4622-B31C-A1D4A4548977}" type="pres">
      <dgm:prSet presAssocID="{E02C4CB0-0800-412A-AB29-1337D3CAB84F}" presName="parentText" presStyleLbl="node1" presStyleIdx="0" presStyleCnt="5" custScaleY="210329" custLinFactY="-100000" custLinFactNeighborY="-14780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A29FA03-BDEA-4FF3-BB2E-6FA263739C3B}" type="pres">
      <dgm:prSet presAssocID="{0E58E78C-C459-4F8A-A563-2C4399635C81}" presName="spacer" presStyleCnt="0"/>
      <dgm:spPr/>
      <dgm:t>
        <a:bodyPr/>
        <a:lstStyle/>
        <a:p>
          <a:endParaRPr lang="pt-BR"/>
        </a:p>
      </dgm:t>
    </dgm:pt>
    <dgm:pt modelId="{64C10328-CB36-4FD7-B8BB-979822A4C537}" type="pres">
      <dgm:prSet presAssocID="{EFFC0A75-8C2B-4A38-B179-1AA65511C3D3}" presName="parentText" presStyleLbl="node1" presStyleIdx="1" presStyleCnt="5" custScaleY="164383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7CF8559-09C5-4D1B-ABF8-652B3D964705}" type="pres">
      <dgm:prSet presAssocID="{EFFC0A75-8C2B-4A38-B179-1AA65511C3D3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8F3A99C-E5AF-407B-AFBE-81DF36F66975}" type="pres">
      <dgm:prSet presAssocID="{86B3A525-7798-4E67-BB8B-B3D16E35BCA9}" presName="parentText" presStyleLbl="node1" presStyleIdx="2" presStyleCnt="5" custLinFactY="27609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294A69D-E1CC-4C58-B69E-412922C6D804}" type="pres">
      <dgm:prSet presAssocID="{232EC9EB-74FD-44E9-BA3C-8ABE0A20D1D0}" presName="spacer" presStyleCnt="0"/>
      <dgm:spPr/>
      <dgm:t>
        <a:bodyPr/>
        <a:lstStyle/>
        <a:p>
          <a:endParaRPr lang="pt-BR"/>
        </a:p>
      </dgm:t>
    </dgm:pt>
    <dgm:pt modelId="{BB4DF24B-F6B6-474B-AD82-C4E603C86F39}" type="pres">
      <dgm:prSet presAssocID="{9A720417-8AFC-4C2D-947E-D11089213FC9}" presName="parentText" presStyleLbl="node1" presStyleIdx="3" presStyleCnt="5" custLinFactY="7611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74C345A-D4EE-4F79-9E62-656A843AE07C}" type="pres">
      <dgm:prSet presAssocID="{BC01AB57-6A06-4BBE-88BF-D0791B9E1DE4}" presName="spacer" presStyleCnt="0"/>
      <dgm:spPr/>
      <dgm:t>
        <a:bodyPr/>
        <a:lstStyle/>
        <a:p>
          <a:endParaRPr lang="pt-BR"/>
        </a:p>
      </dgm:t>
    </dgm:pt>
    <dgm:pt modelId="{2D805837-43E2-4A3D-A63C-442D7862FE2B}" type="pres">
      <dgm:prSet presAssocID="{579E23B7-56DA-4085-84FF-2AEAB0B3DB5D}" presName="parentText" presStyleLbl="node1" presStyleIdx="4" presStyleCnt="5" custLinFactY="120036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F626DA60-50F1-4D9D-A41C-B184C71E211F}" type="presOf" srcId="{86B3A525-7798-4E67-BB8B-B3D16E35BCA9}" destId="{B8F3A99C-E5AF-407B-AFBE-81DF36F66975}" srcOrd="0" destOrd="0" presId="urn:microsoft.com/office/officeart/2005/8/layout/vList2"/>
    <dgm:cxn modelId="{4163654B-10F4-495B-8362-37CD917793FD}" type="presOf" srcId="{EFFC0A75-8C2B-4A38-B179-1AA65511C3D3}" destId="{64C10328-CB36-4FD7-B8BB-979822A4C537}" srcOrd="0" destOrd="0" presId="urn:microsoft.com/office/officeart/2005/8/layout/vList2"/>
    <dgm:cxn modelId="{D3EEF7B7-D989-4C8A-96AD-79E879AC1C1E}" srcId="{5FFDFF51-2BF1-43BB-9757-D0FA3B8848FC}" destId="{86B3A525-7798-4E67-BB8B-B3D16E35BCA9}" srcOrd="2" destOrd="0" parTransId="{52DC28D3-A564-4538-BE0E-3D674D272FED}" sibTransId="{232EC9EB-74FD-44E9-BA3C-8ABE0A20D1D0}"/>
    <dgm:cxn modelId="{D07E5BB0-1B32-4B75-8651-351512EFD73C}" srcId="{EFFC0A75-8C2B-4A38-B179-1AA65511C3D3}" destId="{35893DF0-748B-4277-861D-E4B751616BDC}" srcOrd="0" destOrd="0" parTransId="{9BC1AC08-6CC3-41DE-B9FE-FE896D43B952}" sibTransId="{F874EED8-23AC-4D64-8249-B853CA87EB86}"/>
    <dgm:cxn modelId="{525E935F-963B-40D9-A700-F243616FEBF9}" type="presOf" srcId="{E02C4CB0-0800-412A-AB29-1337D3CAB84F}" destId="{DAE94199-370D-4622-B31C-A1D4A4548977}" srcOrd="0" destOrd="0" presId="urn:microsoft.com/office/officeart/2005/8/layout/vList2"/>
    <dgm:cxn modelId="{BA0A84F3-D383-42E7-B77F-DEA76E81E7F6}" type="presOf" srcId="{579E23B7-56DA-4085-84FF-2AEAB0B3DB5D}" destId="{2D805837-43E2-4A3D-A63C-442D7862FE2B}" srcOrd="0" destOrd="0" presId="urn:microsoft.com/office/officeart/2005/8/layout/vList2"/>
    <dgm:cxn modelId="{502FD6C6-3D69-4C76-B935-F91AC7967D52}" type="presOf" srcId="{9A720417-8AFC-4C2D-947E-D11089213FC9}" destId="{BB4DF24B-F6B6-474B-AD82-C4E603C86F39}" srcOrd="0" destOrd="0" presId="urn:microsoft.com/office/officeart/2005/8/layout/vList2"/>
    <dgm:cxn modelId="{F4ED4470-DDD8-4F78-9F17-7F524DFCF5E4}" type="presOf" srcId="{5FFDFF51-2BF1-43BB-9757-D0FA3B8848FC}" destId="{60BD6208-0A76-411F-B191-6F551AB87BE6}" srcOrd="0" destOrd="0" presId="urn:microsoft.com/office/officeart/2005/8/layout/vList2"/>
    <dgm:cxn modelId="{FC779FC4-479E-42F7-9201-3EB74C7BB047}" type="presOf" srcId="{35893DF0-748B-4277-861D-E4B751616BDC}" destId="{37CF8559-09C5-4D1B-ABF8-652B3D964705}" srcOrd="0" destOrd="0" presId="urn:microsoft.com/office/officeart/2005/8/layout/vList2"/>
    <dgm:cxn modelId="{D2FEBDF7-BF0B-4910-8025-366EBA4AAF64}" srcId="{5FFDFF51-2BF1-43BB-9757-D0FA3B8848FC}" destId="{9A720417-8AFC-4C2D-947E-D11089213FC9}" srcOrd="3" destOrd="0" parTransId="{63022D3E-A091-4537-8108-89C3A667F07E}" sibTransId="{BC01AB57-6A06-4BBE-88BF-D0791B9E1DE4}"/>
    <dgm:cxn modelId="{5BF8CDFA-5C0E-428E-AB0B-75E30F496169}" srcId="{5FFDFF51-2BF1-43BB-9757-D0FA3B8848FC}" destId="{579E23B7-56DA-4085-84FF-2AEAB0B3DB5D}" srcOrd="4" destOrd="0" parTransId="{BB9361FE-3812-4A85-B64E-B4C8FA779407}" sibTransId="{7CCDF2BA-7A5C-4785-9CEF-7BF8CD3CED1D}"/>
    <dgm:cxn modelId="{704E98A3-E5DE-47CF-ACE3-E34B9C91445A}" srcId="{5FFDFF51-2BF1-43BB-9757-D0FA3B8848FC}" destId="{EFFC0A75-8C2B-4A38-B179-1AA65511C3D3}" srcOrd="1" destOrd="0" parTransId="{98BD5C66-7CC4-41E7-A1B8-61A71E038F8F}" sibTransId="{FA5FC331-67DE-474F-B50C-7321C1A32A37}"/>
    <dgm:cxn modelId="{C1E81F79-07DC-4F2A-B8C5-3743A90349B0}" srcId="{5FFDFF51-2BF1-43BB-9757-D0FA3B8848FC}" destId="{E02C4CB0-0800-412A-AB29-1337D3CAB84F}" srcOrd="0" destOrd="0" parTransId="{697F2622-315A-4F3F-811C-C7B9B5412CCE}" sibTransId="{0E58E78C-C459-4F8A-A563-2C4399635C81}"/>
    <dgm:cxn modelId="{AD63F9CF-E1EF-4608-9966-7D4CDD484A11}" type="presParOf" srcId="{60BD6208-0A76-411F-B191-6F551AB87BE6}" destId="{DAE94199-370D-4622-B31C-A1D4A4548977}" srcOrd="0" destOrd="0" presId="urn:microsoft.com/office/officeart/2005/8/layout/vList2"/>
    <dgm:cxn modelId="{6FE5CA99-9B3A-4612-8076-D90180354678}" type="presParOf" srcId="{60BD6208-0A76-411F-B191-6F551AB87BE6}" destId="{5A29FA03-BDEA-4FF3-BB2E-6FA263739C3B}" srcOrd="1" destOrd="0" presId="urn:microsoft.com/office/officeart/2005/8/layout/vList2"/>
    <dgm:cxn modelId="{11D83ADD-7C1A-4FE7-9E70-F6383BAA2085}" type="presParOf" srcId="{60BD6208-0A76-411F-B191-6F551AB87BE6}" destId="{64C10328-CB36-4FD7-B8BB-979822A4C537}" srcOrd="2" destOrd="0" presId="urn:microsoft.com/office/officeart/2005/8/layout/vList2"/>
    <dgm:cxn modelId="{64E033B9-BF8D-450E-9BD1-992D94D657B2}" type="presParOf" srcId="{60BD6208-0A76-411F-B191-6F551AB87BE6}" destId="{37CF8559-09C5-4D1B-ABF8-652B3D964705}" srcOrd="3" destOrd="0" presId="urn:microsoft.com/office/officeart/2005/8/layout/vList2"/>
    <dgm:cxn modelId="{AE6A63C9-C54A-4472-808E-DC6F1915F55C}" type="presParOf" srcId="{60BD6208-0A76-411F-B191-6F551AB87BE6}" destId="{B8F3A99C-E5AF-407B-AFBE-81DF36F66975}" srcOrd="4" destOrd="0" presId="urn:microsoft.com/office/officeart/2005/8/layout/vList2"/>
    <dgm:cxn modelId="{A264E86D-9C7A-4DF3-AECA-345D775C4E46}" type="presParOf" srcId="{60BD6208-0A76-411F-B191-6F551AB87BE6}" destId="{0294A69D-E1CC-4C58-B69E-412922C6D804}" srcOrd="5" destOrd="0" presId="urn:microsoft.com/office/officeart/2005/8/layout/vList2"/>
    <dgm:cxn modelId="{2415CD04-8324-42F2-BF86-1F0F9BA5512D}" type="presParOf" srcId="{60BD6208-0A76-411F-B191-6F551AB87BE6}" destId="{BB4DF24B-F6B6-474B-AD82-C4E603C86F39}" srcOrd="6" destOrd="0" presId="urn:microsoft.com/office/officeart/2005/8/layout/vList2"/>
    <dgm:cxn modelId="{A6127D3B-5DB8-4232-B55E-B953CA6D482C}" type="presParOf" srcId="{60BD6208-0A76-411F-B191-6F551AB87BE6}" destId="{C74C345A-D4EE-4F79-9E62-656A843AE07C}" srcOrd="7" destOrd="0" presId="urn:microsoft.com/office/officeart/2005/8/layout/vList2"/>
    <dgm:cxn modelId="{67CDE453-F239-4605-BAF2-696445E88502}" type="presParOf" srcId="{60BD6208-0A76-411F-B191-6F551AB87BE6}" destId="{2D805837-43E2-4A3D-A63C-442D7862FE2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E4E7B8F-6FC8-4E74-8542-CCF634B9C592}" type="doc">
      <dgm:prSet loTypeId="urn:microsoft.com/office/officeart/2005/8/layout/vList2" loCatId="list" qsTypeId="urn:microsoft.com/office/officeart/2005/8/quickstyle/simple4" qsCatId="simple" csTypeId="urn:microsoft.com/office/officeart/2005/8/colors/accent5_4" csCatId="accent5" phldr="1"/>
      <dgm:spPr/>
      <dgm:t>
        <a:bodyPr/>
        <a:lstStyle/>
        <a:p>
          <a:endParaRPr lang="pt-BR"/>
        </a:p>
      </dgm:t>
    </dgm:pt>
    <dgm:pt modelId="{3EE964A3-5B7B-40C4-83F6-0EADD09AF79E}">
      <dgm:prSet custT="1"/>
      <dgm:spPr/>
      <dgm:t>
        <a:bodyPr/>
        <a:lstStyle/>
        <a:p>
          <a:pPr algn="ctr" rtl="0"/>
          <a:r>
            <a:rPr lang="pt-BR" sz="1800" b="1" u="sng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rPr>
            <a:t>DESCRITIVO TÉCNICO</a:t>
          </a:r>
          <a:endParaRPr lang="pt-BR" sz="1800" u="sng" dirty="0">
            <a:solidFill>
              <a:schemeClr val="accent2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gerian" panose="04020705040A02060702" pitchFamily="82" charset="0"/>
          </a:endParaRPr>
        </a:p>
      </dgm:t>
    </dgm:pt>
    <dgm:pt modelId="{480C02E1-565E-4B69-A209-085B44AA19E3}" type="parTrans" cxnId="{91C000E9-34B5-4B1A-A664-586B55447618}">
      <dgm:prSet/>
      <dgm:spPr/>
      <dgm:t>
        <a:bodyPr/>
        <a:lstStyle/>
        <a:p>
          <a:endParaRPr lang="pt-BR"/>
        </a:p>
      </dgm:t>
    </dgm:pt>
    <dgm:pt modelId="{C9544F83-0E2E-468D-8BF0-57318285D845}" type="sibTrans" cxnId="{91C000E9-34B5-4B1A-A664-586B55447618}">
      <dgm:prSet/>
      <dgm:spPr/>
      <dgm:t>
        <a:bodyPr/>
        <a:lstStyle/>
        <a:p>
          <a:endParaRPr lang="pt-BR"/>
        </a:p>
      </dgm:t>
    </dgm:pt>
    <dgm:pt modelId="{772C669F-7CD8-4438-938E-539AF20C7E34}">
      <dgm:prSet custT="1"/>
      <dgm:spPr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pPr algn="just" rtl="0"/>
          <a:r>
            <a:rPr lang="pt-BR" sz="1600" b="1" dirty="0" smtClean="0">
              <a:solidFill>
                <a:srgbClr val="002060"/>
              </a:solidFill>
              <a:latin typeface="+mn-lt"/>
              <a:cs typeface="Arial" panose="020B0604020202020204" pitchFamily="34" charset="0"/>
            </a:rPr>
            <a:t>IMPLANTAÇÃO DE UMA INFRAESTRUTURA </a:t>
          </a:r>
          <a:r>
            <a:rPr lang="pt-BR" sz="1600" b="1" dirty="0" smtClean="0">
              <a:solidFill>
                <a:srgbClr val="002060"/>
              </a:solidFill>
              <a:latin typeface="+mn-lt"/>
              <a:cs typeface="Arial" panose="020B0604020202020204" pitchFamily="34" charset="0"/>
            </a:rPr>
            <a:t>DE REDE DE </a:t>
          </a:r>
          <a:r>
            <a:rPr lang="pt-BR" sz="1600" b="1" dirty="0" smtClean="0">
              <a:solidFill>
                <a:srgbClr val="002060"/>
              </a:solidFill>
              <a:latin typeface="+mn-lt"/>
              <a:cs typeface="Arial" panose="020B0604020202020204" pitchFamily="34" charset="0"/>
            </a:rPr>
            <a:t>TELECOMUNICAÇÕES, PARA TRANSPORTE DE DADOS NA </a:t>
          </a:r>
          <a:r>
            <a:rPr lang="pt-BR" sz="1600" b="1" dirty="0" smtClean="0">
              <a:solidFill>
                <a:srgbClr val="002060"/>
              </a:solidFill>
              <a:latin typeface="+mn-lt"/>
              <a:cs typeface="Arial" panose="020B0604020202020204" pitchFamily="34" charset="0"/>
            </a:rPr>
            <a:t>REGIÃO DA PAN AMAZÔNIA, ATRAVÉS DE </a:t>
          </a:r>
          <a:r>
            <a:rPr lang="pt-BR" sz="1600" b="1" i="0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  <a:cs typeface="Arial" panose="020B0604020202020204" pitchFamily="34" charset="0"/>
            </a:rPr>
            <a:t>+</a:t>
          </a:r>
          <a:r>
            <a:rPr lang="pt-BR" sz="1600" b="1" i="0" u="none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  <a:cs typeface="Arial" panose="020B0604020202020204" pitchFamily="34" charset="0"/>
            </a:rPr>
            <a:t> 10.000 KM </a:t>
          </a:r>
          <a:r>
            <a:rPr lang="pt-BR" sz="1600" b="1" u="none" dirty="0" smtClean="0">
              <a:solidFill>
                <a:srgbClr val="002060"/>
              </a:solidFill>
              <a:effectLst/>
              <a:latin typeface="Algerian" panose="04020705040A02060702" pitchFamily="82" charset="0"/>
              <a:cs typeface="Arial" panose="020B0604020202020204" pitchFamily="34" charset="0"/>
            </a:rPr>
            <a:t>DE CABO DE FIBRA ÓTICA SUBFLUVIAL, </a:t>
          </a:r>
          <a:r>
            <a:rPr lang="pt-BR" sz="1600" b="1" u="none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  <a:cs typeface="Arial" panose="020B0604020202020204" pitchFamily="34" charset="0"/>
            </a:rPr>
            <a:t>778 KM </a:t>
          </a:r>
          <a:r>
            <a:rPr lang="pt-BR" sz="1600" b="1" u="none" dirty="0" smtClean="0">
              <a:solidFill>
                <a:srgbClr val="002060"/>
              </a:solidFill>
              <a:effectLst/>
              <a:latin typeface="Algerian" panose="04020705040A02060702" pitchFamily="82" charset="0"/>
              <a:cs typeface="Arial" panose="020B0604020202020204" pitchFamily="34" charset="0"/>
            </a:rPr>
            <a:t>DE CABO SUBMARINO E </a:t>
          </a:r>
          <a:r>
            <a:rPr lang="pt-BR" sz="1600" b="1" u="none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  <a:cs typeface="Arial" panose="020B0604020202020204" pitchFamily="34" charset="0"/>
            </a:rPr>
            <a:t>498 KM </a:t>
          </a:r>
          <a:r>
            <a:rPr lang="pt-BR" sz="1600" b="1" u="none" dirty="0" smtClean="0">
              <a:solidFill>
                <a:srgbClr val="002060"/>
              </a:solidFill>
              <a:effectLst/>
              <a:latin typeface="Algerian" panose="04020705040A02060702" pitchFamily="82" charset="0"/>
              <a:cs typeface="Arial" panose="020B0604020202020204" pitchFamily="34" charset="0"/>
            </a:rPr>
            <a:t>DE CABO TERRESTRE, FORMANDO UM “CINTURÃO ÓPTICO”, </a:t>
          </a:r>
          <a:r>
            <a:rPr lang="pt-BR" sz="1600" b="1" dirty="0" smtClean="0">
              <a:solidFill>
                <a:srgbClr val="002060"/>
              </a:solidFill>
              <a:latin typeface="+mn-lt"/>
              <a:cs typeface="Arial" panose="020B0604020202020204" pitchFamily="34" charset="0"/>
            </a:rPr>
            <a:t>UNINDO </a:t>
          </a:r>
          <a:r>
            <a:rPr lang="pt-BR" sz="1600" b="1" dirty="0" smtClean="0">
              <a:solidFill>
                <a:srgbClr val="002060"/>
              </a:solidFill>
              <a:latin typeface="+mn-lt"/>
              <a:cs typeface="Arial" panose="020B0604020202020204" pitchFamily="34" charset="0"/>
            </a:rPr>
            <a:t>O OCEANO ATLANTICO AO PACÍFICO EM UMA ROTA DE “CONFORTO AMBIENTAL”. </a:t>
          </a:r>
          <a:endParaRPr lang="pt-BR" sz="1600" dirty="0">
            <a:solidFill>
              <a:srgbClr val="002060"/>
            </a:solidFill>
            <a:latin typeface="+mn-lt"/>
            <a:cs typeface="Arial" panose="020B0604020202020204" pitchFamily="34" charset="0"/>
          </a:endParaRPr>
        </a:p>
      </dgm:t>
    </dgm:pt>
    <dgm:pt modelId="{C827C9BD-14A7-4EF3-BD98-CF74C20F2550}" type="parTrans" cxnId="{D9829C63-9A52-4751-9F9D-592B4B0232E1}">
      <dgm:prSet/>
      <dgm:spPr/>
      <dgm:t>
        <a:bodyPr/>
        <a:lstStyle/>
        <a:p>
          <a:endParaRPr lang="pt-BR"/>
        </a:p>
      </dgm:t>
    </dgm:pt>
    <dgm:pt modelId="{BDA47D90-D5A9-4308-9B0A-E5399DC05CF4}" type="sibTrans" cxnId="{D9829C63-9A52-4751-9F9D-592B4B0232E1}">
      <dgm:prSet/>
      <dgm:spPr/>
      <dgm:t>
        <a:bodyPr/>
        <a:lstStyle/>
        <a:p>
          <a:endParaRPr lang="pt-BR"/>
        </a:p>
      </dgm:t>
    </dgm:pt>
    <dgm:pt modelId="{62C60299-F8D4-4B84-B25C-A18F4F0A5FEE}" type="pres">
      <dgm:prSet presAssocID="{5E4E7B8F-6FC8-4E74-8542-CCF634B9C59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894A167B-B5A0-48ED-AB76-006E0ECF9B7B}" type="pres">
      <dgm:prSet presAssocID="{3EE964A3-5B7B-40C4-83F6-0EADD09AF79E}" presName="parentText" presStyleLbl="node1" presStyleIdx="0" presStyleCnt="2" custScaleY="20306" custLinFactY="-17254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05A24AA-5D30-40F0-BE09-656058AF119B}" type="pres">
      <dgm:prSet presAssocID="{C9544F83-0E2E-468D-8BF0-57318285D845}" presName="spacer" presStyleCnt="0"/>
      <dgm:spPr/>
      <dgm:t>
        <a:bodyPr/>
        <a:lstStyle/>
        <a:p>
          <a:endParaRPr lang="pt-BR"/>
        </a:p>
      </dgm:t>
    </dgm:pt>
    <dgm:pt modelId="{79339DBC-555B-4338-A648-FD8C6E6F565C}" type="pres">
      <dgm:prSet presAssocID="{772C669F-7CD8-4438-938E-539AF20C7E34}" presName="parentText" presStyleLbl="node1" presStyleIdx="1" presStyleCnt="2" custLinFactY="8034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9AEDF270-96D7-4CEA-BD52-2D0BA791BA58}" type="presOf" srcId="{5E4E7B8F-6FC8-4E74-8542-CCF634B9C592}" destId="{62C60299-F8D4-4B84-B25C-A18F4F0A5FEE}" srcOrd="0" destOrd="0" presId="urn:microsoft.com/office/officeart/2005/8/layout/vList2"/>
    <dgm:cxn modelId="{D33821A9-71BA-452A-9D9D-A6FDC274545C}" type="presOf" srcId="{3EE964A3-5B7B-40C4-83F6-0EADD09AF79E}" destId="{894A167B-B5A0-48ED-AB76-006E0ECF9B7B}" srcOrd="0" destOrd="0" presId="urn:microsoft.com/office/officeart/2005/8/layout/vList2"/>
    <dgm:cxn modelId="{D9829C63-9A52-4751-9F9D-592B4B0232E1}" srcId="{5E4E7B8F-6FC8-4E74-8542-CCF634B9C592}" destId="{772C669F-7CD8-4438-938E-539AF20C7E34}" srcOrd="1" destOrd="0" parTransId="{C827C9BD-14A7-4EF3-BD98-CF74C20F2550}" sibTransId="{BDA47D90-D5A9-4308-9B0A-E5399DC05CF4}"/>
    <dgm:cxn modelId="{C872B74D-F937-4D40-ADD9-D564A0869617}" type="presOf" srcId="{772C669F-7CD8-4438-938E-539AF20C7E34}" destId="{79339DBC-555B-4338-A648-FD8C6E6F565C}" srcOrd="0" destOrd="0" presId="urn:microsoft.com/office/officeart/2005/8/layout/vList2"/>
    <dgm:cxn modelId="{91C000E9-34B5-4B1A-A664-586B55447618}" srcId="{5E4E7B8F-6FC8-4E74-8542-CCF634B9C592}" destId="{3EE964A3-5B7B-40C4-83F6-0EADD09AF79E}" srcOrd="0" destOrd="0" parTransId="{480C02E1-565E-4B69-A209-085B44AA19E3}" sibTransId="{C9544F83-0E2E-468D-8BF0-57318285D845}"/>
    <dgm:cxn modelId="{5E690831-6290-43BE-AF79-6144B3300423}" type="presParOf" srcId="{62C60299-F8D4-4B84-B25C-A18F4F0A5FEE}" destId="{894A167B-B5A0-48ED-AB76-006E0ECF9B7B}" srcOrd="0" destOrd="0" presId="urn:microsoft.com/office/officeart/2005/8/layout/vList2"/>
    <dgm:cxn modelId="{F3B987F0-13C8-461A-9824-95E5EA5E8E6C}" type="presParOf" srcId="{62C60299-F8D4-4B84-B25C-A18F4F0A5FEE}" destId="{B05A24AA-5D30-40F0-BE09-656058AF119B}" srcOrd="1" destOrd="0" presId="urn:microsoft.com/office/officeart/2005/8/layout/vList2"/>
    <dgm:cxn modelId="{C9E9A4EE-FD20-4194-9DC1-6770F0A6E4E8}" type="presParOf" srcId="{62C60299-F8D4-4B84-B25C-A18F4F0A5FEE}" destId="{79339DBC-555B-4338-A648-FD8C6E6F565C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86B7D4C-7731-4FDB-90D8-E20974022E3A}" type="doc">
      <dgm:prSet loTypeId="urn:microsoft.com/office/officeart/2005/8/layout/vList2" loCatId="list" qsTypeId="urn:microsoft.com/office/officeart/2005/8/quickstyle/simple1" qsCatId="simple" csTypeId="urn:microsoft.com/office/officeart/2005/8/colors/accent5_4" csCatId="accent5"/>
      <dgm:spPr/>
      <dgm:t>
        <a:bodyPr/>
        <a:lstStyle/>
        <a:p>
          <a:endParaRPr lang="pt-BR"/>
        </a:p>
      </dgm:t>
    </dgm:pt>
    <dgm:pt modelId="{4C220BFD-C4FF-4A36-8DC8-29A4D5C1512D}">
      <dgm:prSet/>
      <dgm:spPr/>
      <dgm:t>
        <a:bodyPr/>
        <a:lstStyle/>
        <a:p>
          <a:pPr algn="ctr" rtl="0"/>
          <a:r>
            <a:rPr lang="pt-BR" dirty="0" smtClean="0"/>
            <a:t>Escritório de Monitoramento do Lançamento</a:t>
          </a:r>
          <a:endParaRPr lang="pt-BR" dirty="0"/>
        </a:p>
      </dgm:t>
    </dgm:pt>
    <dgm:pt modelId="{FFCCABE3-7597-4354-9BBB-E98907104753}" type="parTrans" cxnId="{13A15697-9FFF-4B04-8F07-E6A1711779B0}">
      <dgm:prSet/>
      <dgm:spPr/>
      <dgm:t>
        <a:bodyPr/>
        <a:lstStyle/>
        <a:p>
          <a:endParaRPr lang="pt-BR"/>
        </a:p>
      </dgm:t>
    </dgm:pt>
    <dgm:pt modelId="{609F5D39-2179-41A6-9CBB-00C0D4AD0446}" type="sibTrans" cxnId="{13A15697-9FFF-4B04-8F07-E6A1711779B0}">
      <dgm:prSet/>
      <dgm:spPr/>
      <dgm:t>
        <a:bodyPr/>
        <a:lstStyle/>
        <a:p>
          <a:endParaRPr lang="pt-BR"/>
        </a:p>
      </dgm:t>
    </dgm:pt>
    <dgm:pt modelId="{F65BE8AD-DC97-4756-9863-38603BA849A5}" type="pres">
      <dgm:prSet presAssocID="{E86B7D4C-7731-4FDB-90D8-E20974022E3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153BB731-E615-45F0-9B7C-F242477B025F}" type="pres">
      <dgm:prSet presAssocID="{4C220BFD-C4FF-4A36-8DC8-29A4D5C1512D}" presName="parentText" presStyleLbl="node1" presStyleIdx="0" presStyleCnt="1" custAng="162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13A15697-9FFF-4B04-8F07-E6A1711779B0}" srcId="{E86B7D4C-7731-4FDB-90D8-E20974022E3A}" destId="{4C220BFD-C4FF-4A36-8DC8-29A4D5C1512D}" srcOrd="0" destOrd="0" parTransId="{FFCCABE3-7597-4354-9BBB-E98907104753}" sibTransId="{609F5D39-2179-41A6-9CBB-00C0D4AD0446}"/>
    <dgm:cxn modelId="{9FF3EDA8-B537-492B-853A-CF316E020156}" type="presOf" srcId="{4C220BFD-C4FF-4A36-8DC8-29A4D5C1512D}" destId="{153BB731-E615-45F0-9B7C-F242477B025F}" srcOrd="0" destOrd="0" presId="urn:microsoft.com/office/officeart/2005/8/layout/vList2"/>
    <dgm:cxn modelId="{4307D4F6-204C-465D-87CA-F5B27DDE5AAC}" type="presOf" srcId="{E86B7D4C-7731-4FDB-90D8-E20974022E3A}" destId="{F65BE8AD-DC97-4756-9863-38603BA849A5}" srcOrd="0" destOrd="0" presId="urn:microsoft.com/office/officeart/2005/8/layout/vList2"/>
    <dgm:cxn modelId="{575C1E4A-BCC8-4015-80AF-6E3AB08B6D09}" type="presParOf" srcId="{F65BE8AD-DC97-4756-9863-38603BA849A5}" destId="{153BB731-E615-45F0-9B7C-F242477B025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7C8B298-A6C0-4A9F-827E-1DEA929FE5A9}" type="doc">
      <dgm:prSet loTypeId="urn:microsoft.com/office/officeart/2005/8/layout/vList2" loCatId="list" qsTypeId="urn:microsoft.com/office/officeart/2005/8/quickstyle/simple1" qsCatId="simple" csTypeId="urn:microsoft.com/office/officeart/2005/8/colors/accent5_4" csCatId="accent5"/>
      <dgm:spPr/>
      <dgm:t>
        <a:bodyPr/>
        <a:lstStyle/>
        <a:p>
          <a:endParaRPr lang="pt-BR"/>
        </a:p>
      </dgm:t>
    </dgm:pt>
    <dgm:pt modelId="{B974F959-5208-4D7A-8D21-DEB7C2AD03C4}">
      <dgm:prSet/>
      <dgm:spPr/>
      <dgm:t>
        <a:bodyPr/>
        <a:lstStyle/>
        <a:p>
          <a:pPr algn="ctr" rtl="0"/>
          <a:r>
            <a:rPr lang="pt-BR" dirty="0" smtClean="0"/>
            <a:t>BACKBONE DE FIBRA ÓPTICA</a:t>
          </a:r>
          <a:endParaRPr lang="pt-BR" dirty="0"/>
        </a:p>
      </dgm:t>
    </dgm:pt>
    <dgm:pt modelId="{F1D5145F-699B-4FF0-B1E0-444E79202575}" type="parTrans" cxnId="{321C3E9B-0153-4FF6-B2A7-6D25872799F8}">
      <dgm:prSet/>
      <dgm:spPr/>
      <dgm:t>
        <a:bodyPr/>
        <a:lstStyle/>
        <a:p>
          <a:endParaRPr lang="pt-BR"/>
        </a:p>
      </dgm:t>
    </dgm:pt>
    <dgm:pt modelId="{306AF824-0DA4-476C-9C39-3293733B06EA}" type="sibTrans" cxnId="{321C3E9B-0153-4FF6-B2A7-6D25872799F8}">
      <dgm:prSet/>
      <dgm:spPr/>
      <dgm:t>
        <a:bodyPr/>
        <a:lstStyle/>
        <a:p>
          <a:endParaRPr lang="pt-BR"/>
        </a:p>
      </dgm:t>
    </dgm:pt>
    <dgm:pt modelId="{B2E16C1E-9B22-4030-BF75-342BC0765BE3}" type="pres">
      <dgm:prSet presAssocID="{07C8B298-A6C0-4A9F-827E-1DEA929FE5A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C1B3DA88-AB9F-4B7C-BB23-4DB504878E47}" type="pres">
      <dgm:prSet presAssocID="{B974F959-5208-4D7A-8D21-DEB7C2AD03C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CE8343C-0BD0-40EE-BD4F-BF3998BF6C3D}" type="presOf" srcId="{B974F959-5208-4D7A-8D21-DEB7C2AD03C4}" destId="{C1B3DA88-AB9F-4B7C-BB23-4DB504878E47}" srcOrd="0" destOrd="0" presId="urn:microsoft.com/office/officeart/2005/8/layout/vList2"/>
    <dgm:cxn modelId="{321C3E9B-0153-4FF6-B2A7-6D25872799F8}" srcId="{07C8B298-A6C0-4A9F-827E-1DEA929FE5A9}" destId="{B974F959-5208-4D7A-8D21-DEB7C2AD03C4}" srcOrd="0" destOrd="0" parTransId="{F1D5145F-699B-4FF0-B1E0-444E79202575}" sibTransId="{306AF824-0DA4-476C-9C39-3293733B06EA}"/>
    <dgm:cxn modelId="{85F910DD-7782-4F3A-B990-5618C19928C3}" type="presOf" srcId="{07C8B298-A6C0-4A9F-827E-1DEA929FE5A9}" destId="{B2E16C1E-9B22-4030-BF75-342BC0765BE3}" srcOrd="0" destOrd="0" presId="urn:microsoft.com/office/officeart/2005/8/layout/vList2"/>
    <dgm:cxn modelId="{A2E05173-21A5-412D-840F-5C13AE4B0A2D}" type="presParOf" srcId="{B2E16C1E-9B22-4030-BF75-342BC0765BE3}" destId="{C1B3DA88-AB9F-4B7C-BB23-4DB504878E4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A09CCDFD-7E5D-404C-A061-6A92A79BF995}" type="doc">
      <dgm:prSet loTypeId="urn:microsoft.com/office/officeart/2005/8/layout/vList2" loCatId="list" qsTypeId="urn:microsoft.com/office/officeart/2005/8/quickstyle/3d2" qsCatId="3D" csTypeId="urn:microsoft.com/office/officeart/2005/8/colors/accent5_4" csCatId="accent5" phldr="1"/>
      <dgm:spPr/>
      <dgm:t>
        <a:bodyPr/>
        <a:lstStyle/>
        <a:p>
          <a:endParaRPr lang="pt-BR"/>
        </a:p>
      </dgm:t>
    </dgm:pt>
    <dgm:pt modelId="{FC1B4FE7-56DD-455E-A84C-3DE4009F06D8}">
      <dgm:prSet custT="1"/>
      <dgm:spPr/>
      <dgm:t>
        <a:bodyPr/>
        <a:lstStyle/>
        <a:p>
          <a:pPr algn="ctr" rtl="0"/>
          <a:r>
            <a:rPr lang="pt-B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rPr>
            <a:t>RESULTADOS REFLETIDOS DA INFRAESTRUTURA DE TELECOMUNICAÇÕES  </a:t>
          </a:r>
        </a:p>
      </dgm:t>
    </dgm:pt>
    <dgm:pt modelId="{F3BF78F2-1CBA-4801-85A8-B45E6D85CDFB}" type="parTrans" cxnId="{595B716F-F1A8-43F6-A817-FDCD29C468D4}">
      <dgm:prSet/>
      <dgm:spPr/>
      <dgm:t>
        <a:bodyPr/>
        <a:lstStyle/>
        <a:p>
          <a:endParaRPr lang="pt-BR"/>
        </a:p>
      </dgm:t>
    </dgm:pt>
    <dgm:pt modelId="{49E7B7C8-05F7-419A-BC05-26D06798AB1B}" type="sibTrans" cxnId="{595B716F-F1A8-43F6-A817-FDCD29C468D4}">
      <dgm:prSet/>
      <dgm:spPr/>
      <dgm:t>
        <a:bodyPr/>
        <a:lstStyle/>
        <a:p>
          <a:endParaRPr lang="pt-BR"/>
        </a:p>
      </dgm:t>
    </dgm:pt>
    <dgm:pt modelId="{B15CC740-C94F-4EDD-97EB-04883A80707C}" type="pres">
      <dgm:prSet presAssocID="{A09CCDFD-7E5D-404C-A061-6A92A79BF99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61F8EDF8-7790-44AB-A55C-7C07986969E7}" type="pres">
      <dgm:prSet presAssocID="{FC1B4FE7-56DD-455E-A84C-3DE4009F06D8}" presName="parentText" presStyleLbl="node1" presStyleIdx="0" presStyleCnt="1" custLinFactNeighborY="-514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595B716F-F1A8-43F6-A817-FDCD29C468D4}" srcId="{A09CCDFD-7E5D-404C-A061-6A92A79BF995}" destId="{FC1B4FE7-56DD-455E-A84C-3DE4009F06D8}" srcOrd="0" destOrd="0" parTransId="{F3BF78F2-1CBA-4801-85A8-B45E6D85CDFB}" sibTransId="{49E7B7C8-05F7-419A-BC05-26D06798AB1B}"/>
    <dgm:cxn modelId="{19DBA770-E03D-45E1-A238-981D0D2AAD6D}" type="presOf" srcId="{A09CCDFD-7E5D-404C-A061-6A92A79BF995}" destId="{B15CC740-C94F-4EDD-97EB-04883A80707C}" srcOrd="0" destOrd="0" presId="urn:microsoft.com/office/officeart/2005/8/layout/vList2"/>
    <dgm:cxn modelId="{D29F9406-B24D-435A-97A7-41CEAE8C03EF}" type="presOf" srcId="{FC1B4FE7-56DD-455E-A84C-3DE4009F06D8}" destId="{61F8EDF8-7790-44AB-A55C-7C07986969E7}" srcOrd="0" destOrd="0" presId="urn:microsoft.com/office/officeart/2005/8/layout/vList2"/>
    <dgm:cxn modelId="{36558C0A-92C1-46F2-A70E-ACA671563450}" type="presParOf" srcId="{B15CC740-C94F-4EDD-97EB-04883A80707C}" destId="{61F8EDF8-7790-44AB-A55C-7C07986969E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D47F913-262D-460B-BE34-02545AD8F4C8}" type="doc">
      <dgm:prSet loTypeId="urn:microsoft.com/office/officeart/2005/8/layout/vList2" loCatId="list" qsTypeId="urn:microsoft.com/office/officeart/2005/8/quickstyle/simple5" qsCatId="simple" csTypeId="urn:microsoft.com/office/officeart/2005/8/colors/accent5_4" csCatId="accent5" phldr="1"/>
      <dgm:spPr/>
      <dgm:t>
        <a:bodyPr/>
        <a:lstStyle/>
        <a:p>
          <a:endParaRPr lang="pt-BR"/>
        </a:p>
      </dgm:t>
    </dgm:pt>
    <dgm:pt modelId="{46CA8330-FF29-4961-B2C2-A8627D77C812}">
      <dgm:prSet custT="1"/>
      <dgm:spPr/>
      <dgm:t>
        <a:bodyPr/>
        <a:lstStyle/>
        <a:p>
          <a:pPr algn="ctr" rtl="0"/>
          <a:r>
            <a:rPr lang="pt-BR" sz="1800" b="1" u="dbl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rPr>
            <a:t>CRESCIMENTO ECONÔMICO </a:t>
          </a:r>
          <a:r>
            <a:rPr lang="pt-BR" sz="1800" b="1" u="dbl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rPr>
            <a:t>- </a:t>
          </a:r>
          <a:r>
            <a:rPr lang="pt-BR" sz="1800" b="1" u="dbl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rPr>
            <a:t>ACESSO INTERNET: Dados IPEA </a:t>
          </a:r>
          <a:endParaRPr lang="pt-BR" sz="18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gerian" panose="04020705040A02060702" pitchFamily="82" charset="0"/>
          </a:endParaRPr>
        </a:p>
      </dgm:t>
    </dgm:pt>
    <dgm:pt modelId="{8590F6D8-FDE3-4042-A43E-A631E38522CD}" type="parTrans" cxnId="{ABA1CF99-730A-48A3-90A5-EEBDDE406498}">
      <dgm:prSet/>
      <dgm:spPr/>
      <dgm:t>
        <a:bodyPr/>
        <a:lstStyle/>
        <a:p>
          <a:endParaRPr lang="pt-BR"/>
        </a:p>
      </dgm:t>
    </dgm:pt>
    <dgm:pt modelId="{1E948742-9F83-4F15-9F2B-F48E698F6146}" type="sibTrans" cxnId="{ABA1CF99-730A-48A3-90A5-EEBDDE406498}">
      <dgm:prSet/>
      <dgm:spPr/>
      <dgm:t>
        <a:bodyPr/>
        <a:lstStyle/>
        <a:p>
          <a:endParaRPr lang="pt-BR"/>
        </a:p>
      </dgm:t>
    </dgm:pt>
    <dgm:pt modelId="{E431F268-40ED-44F8-AB8D-8D8D0CF07981}">
      <dgm:prSet custT="1"/>
      <dgm:spPr/>
      <dgm:t>
        <a:bodyPr/>
        <a:lstStyle/>
        <a:p>
          <a:pPr rtl="0"/>
          <a:r>
            <a:rPr lang="pt-BR" sz="1600" b="1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Aumento de 10% no acesso implica em 1.21% no crescimento do PIB per capita. </a:t>
          </a:r>
          <a:r>
            <a:rPr lang="pt-BR" sz="1600" b="1" dirty="0" smtClean="0">
              <a:solidFill>
                <a:srgbClr val="FF0000"/>
              </a:solidFill>
            </a:rPr>
            <a:t>(66 países de alta renda</a:t>
          </a:r>
          <a:r>
            <a:rPr lang="pt-BR" sz="1600" dirty="0" smtClean="0">
              <a:solidFill>
                <a:srgbClr val="FF0000"/>
              </a:solidFill>
            </a:rPr>
            <a:t>)</a:t>
          </a:r>
          <a:r>
            <a:rPr lang="pt-BR" sz="16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pt-BR" sz="1600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633D38-A7AB-4AF2-BDBC-0CB8F9C5C836}" type="parTrans" cxnId="{0F295577-8A1F-41F8-9646-1241BCB357B0}">
      <dgm:prSet/>
      <dgm:spPr/>
      <dgm:t>
        <a:bodyPr/>
        <a:lstStyle/>
        <a:p>
          <a:endParaRPr lang="pt-BR"/>
        </a:p>
      </dgm:t>
    </dgm:pt>
    <dgm:pt modelId="{7268874B-C9FC-4DB7-A27B-737BE8EBA41E}" type="sibTrans" cxnId="{0F295577-8A1F-41F8-9646-1241BCB357B0}">
      <dgm:prSet/>
      <dgm:spPr/>
      <dgm:t>
        <a:bodyPr/>
        <a:lstStyle/>
        <a:p>
          <a:endParaRPr lang="pt-BR"/>
        </a:p>
      </dgm:t>
    </dgm:pt>
    <dgm:pt modelId="{174E2144-D449-4E11-A27E-B2AEF4A37D8B}">
      <dgm:prSet custT="1"/>
      <dgm:spPr/>
      <dgm:t>
        <a:bodyPr/>
        <a:lstStyle/>
        <a:p>
          <a:pPr rtl="0"/>
          <a:endParaRPr lang="pt-BR" sz="1600" dirty="0">
            <a:solidFill>
              <a:srgbClr val="002060"/>
            </a:solidFill>
          </a:endParaRPr>
        </a:p>
      </dgm:t>
    </dgm:pt>
    <dgm:pt modelId="{CF2C6CFD-4656-4E84-9EFD-40D2A7E09563}" type="parTrans" cxnId="{D905FF6D-3505-4AAC-B7B5-55B1CF6293B3}">
      <dgm:prSet/>
      <dgm:spPr/>
      <dgm:t>
        <a:bodyPr/>
        <a:lstStyle/>
        <a:p>
          <a:endParaRPr lang="pt-BR"/>
        </a:p>
      </dgm:t>
    </dgm:pt>
    <dgm:pt modelId="{93614D5A-4F49-4BC6-A6C5-856F325DD511}" type="sibTrans" cxnId="{D905FF6D-3505-4AAC-B7B5-55B1CF6293B3}">
      <dgm:prSet/>
      <dgm:spPr/>
      <dgm:t>
        <a:bodyPr/>
        <a:lstStyle/>
        <a:p>
          <a:endParaRPr lang="pt-BR"/>
        </a:p>
      </dgm:t>
    </dgm:pt>
    <dgm:pt modelId="{7EFD75B6-A23D-4CA0-B85A-7059B26852B8}">
      <dgm:prSet custT="1"/>
      <dgm:spPr/>
      <dgm:t>
        <a:bodyPr/>
        <a:lstStyle/>
        <a:p>
          <a:pPr rtl="0"/>
          <a:r>
            <a:rPr lang="pt-BR" sz="1600" b="1" u="sng" dirty="0" smtClean="0">
              <a:solidFill>
                <a:srgbClr val="002060"/>
              </a:solidFill>
            </a:rPr>
            <a:t>Aumento de 10% no acesso implica em 1.38% no crescimento do PIB per capita. </a:t>
          </a:r>
          <a:r>
            <a:rPr lang="pt-BR" sz="1600" b="1" dirty="0" smtClean="0">
              <a:solidFill>
                <a:srgbClr val="FF0000"/>
              </a:solidFill>
            </a:rPr>
            <a:t>(120 países de renda média e baixa)</a:t>
          </a:r>
          <a:endParaRPr lang="pt-BR" sz="1600" dirty="0">
            <a:solidFill>
              <a:srgbClr val="002060"/>
            </a:solidFill>
          </a:endParaRPr>
        </a:p>
      </dgm:t>
    </dgm:pt>
    <dgm:pt modelId="{E5181693-0395-48FF-A7D8-5D6E5A4CA407}" type="parTrans" cxnId="{4F02DF43-296D-44BA-A499-6ADC1D2A4300}">
      <dgm:prSet/>
      <dgm:spPr/>
      <dgm:t>
        <a:bodyPr/>
        <a:lstStyle/>
        <a:p>
          <a:endParaRPr lang="pt-BR"/>
        </a:p>
      </dgm:t>
    </dgm:pt>
    <dgm:pt modelId="{E0493B3C-9875-4E8E-BBAC-EA2A5107E9DC}" type="sibTrans" cxnId="{4F02DF43-296D-44BA-A499-6ADC1D2A4300}">
      <dgm:prSet/>
      <dgm:spPr/>
      <dgm:t>
        <a:bodyPr/>
        <a:lstStyle/>
        <a:p>
          <a:endParaRPr lang="pt-BR"/>
        </a:p>
      </dgm:t>
    </dgm:pt>
    <dgm:pt modelId="{30050490-2B2A-4057-A294-A3E7BA5D4128}" type="pres">
      <dgm:prSet presAssocID="{ED47F913-262D-460B-BE34-02545AD8F4C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9852558F-B32C-4C20-9D02-5C6909A1FB57}" type="pres">
      <dgm:prSet presAssocID="{46CA8330-FF29-4961-B2C2-A8627D77C812}" presName="parentText" presStyleLbl="node1" presStyleIdx="0" presStyleCnt="3" custLinFactY="-919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D38EAFB-F983-4743-839D-823D3A14D2D0}" type="pres">
      <dgm:prSet presAssocID="{1E948742-9F83-4F15-9F2B-F48E698F6146}" presName="spacer" presStyleCnt="0"/>
      <dgm:spPr/>
      <dgm:t>
        <a:bodyPr/>
        <a:lstStyle/>
        <a:p>
          <a:endParaRPr lang="pt-BR"/>
        </a:p>
      </dgm:t>
    </dgm:pt>
    <dgm:pt modelId="{4B9734D3-6B3C-410F-8033-8153988F2F7F}" type="pres">
      <dgm:prSet presAssocID="{E431F268-40ED-44F8-AB8D-8D8D0CF07981}" presName="parentText" presStyleLbl="node1" presStyleIdx="1" presStyleCnt="3" custLinFactY="1715" custLinFactNeighborX="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3D95249-4BFF-48A4-BF97-3126A0A457DA}" type="pres">
      <dgm:prSet presAssocID="{E431F268-40ED-44F8-AB8D-8D8D0CF07981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CD7FDCC-9B08-467B-88D4-E2C8E910BB82}" type="pres">
      <dgm:prSet presAssocID="{7EFD75B6-A23D-4CA0-B85A-7059B26852B8}" presName="parentText" presStyleLbl="node1" presStyleIdx="2" presStyleCnt="3" custLinFactNeighborX="-385" custLinFactNeighborY="3457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4F02DF43-296D-44BA-A499-6ADC1D2A4300}" srcId="{ED47F913-262D-460B-BE34-02545AD8F4C8}" destId="{7EFD75B6-A23D-4CA0-B85A-7059B26852B8}" srcOrd="2" destOrd="0" parTransId="{E5181693-0395-48FF-A7D8-5D6E5A4CA407}" sibTransId="{E0493B3C-9875-4E8E-BBAC-EA2A5107E9DC}"/>
    <dgm:cxn modelId="{1B792BC0-5C03-4B8F-ABC8-B891C006DFAB}" type="presOf" srcId="{46CA8330-FF29-4961-B2C2-A8627D77C812}" destId="{9852558F-B32C-4C20-9D02-5C6909A1FB57}" srcOrd="0" destOrd="0" presId="urn:microsoft.com/office/officeart/2005/8/layout/vList2"/>
    <dgm:cxn modelId="{0F295577-8A1F-41F8-9646-1241BCB357B0}" srcId="{ED47F913-262D-460B-BE34-02545AD8F4C8}" destId="{E431F268-40ED-44F8-AB8D-8D8D0CF07981}" srcOrd="1" destOrd="0" parTransId="{A3633D38-A7AB-4AF2-BDBC-0CB8F9C5C836}" sibTransId="{7268874B-C9FC-4DB7-A27B-737BE8EBA41E}"/>
    <dgm:cxn modelId="{ABA1CF99-730A-48A3-90A5-EEBDDE406498}" srcId="{ED47F913-262D-460B-BE34-02545AD8F4C8}" destId="{46CA8330-FF29-4961-B2C2-A8627D77C812}" srcOrd="0" destOrd="0" parTransId="{8590F6D8-FDE3-4042-A43E-A631E38522CD}" sibTransId="{1E948742-9F83-4F15-9F2B-F48E698F6146}"/>
    <dgm:cxn modelId="{304C41EA-A171-4DAA-866C-AEA0AC9F8F98}" type="presOf" srcId="{ED47F913-262D-460B-BE34-02545AD8F4C8}" destId="{30050490-2B2A-4057-A294-A3E7BA5D4128}" srcOrd="0" destOrd="0" presId="urn:microsoft.com/office/officeart/2005/8/layout/vList2"/>
    <dgm:cxn modelId="{3C622BED-8EB4-4F8F-90A3-789DEDA7C81F}" type="presOf" srcId="{7EFD75B6-A23D-4CA0-B85A-7059B26852B8}" destId="{ACD7FDCC-9B08-467B-88D4-E2C8E910BB82}" srcOrd="0" destOrd="0" presId="urn:microsoft.com/office/officeart/2005/8/layout/vList2"/>
    <dgm:cxn modelId="{7BBE3BD2-0E55-4C9C-B877-AEB181D77A69}" type="presOf" srcId="{E431F268-40ED-44F8-AB8D-8D8D0CF07981}" destId="{4B9734D3-6B3C-410F-8033-8153988F2F7F}" srcOrd="0" destOrd="0" presId="urn:microsoft.com/office/officeart/2005/8/layout/vList2"/>
    <dgm:cxn modelId="{D905FF6D-3505-4AAC-B7B5-55B1CF6293B3}" srcId="{E431F268-40ED-44F8-AB8D-8D8D0CF07981}" destId="{174E2144-D449-4E11-A27E-B2AEF4A37D8B}" srcOrd="0" destOrd="0" parTransId="{CF2C6CFD-4656-4E84-9EFD-40D2A7E09563}" sibTransId="{93614D5A-4F49-4BC6-A6C5-856F325DD511}"/>
    <dgm:cxn modelId="{ED1EC510-4C64-4028-B2EC-D3D4E4CA431E}" type="presOf" srcId="{174E2144-D449-4E11-A27E-B2AEF4A37D8B}" destId="{53D95249-4BFF-48A4-BF97-3126A0A457DA}" srcOrd="0" destOrd="0" presId="urn:microsoft.com/office/officeart/2005/8/layout/vList2"/>
    <dgm:cxn modelId="{489B4728-2DD3-4377-BC0A-609A37A96430}" type="presParOf" srcId="{30050490-2B2A-4057-A294-A3E7BA5D4128}" destId="{9852558F-B32C-4C20-9D02-5C6909A1FB57}" srcOrd="0" destOrd="0" presId="urn:microsoft.com/office/officeart/2005/8/layout/vList2"/>
    <dgm:cxn modelId="{2891BFA2-484A-4ABD-BE54-A18C1928630B}" type="presParOf" srcId="{30050490-2B2A-4057-A294-A3E7BA5D4128}" destId="{6D38EAFB-F983-4743-839D-823D3A14D2D0}" srcOrd="1" destOrd="0" presId="urn:microsoft.com/office/officeart/2005/8/layout/vList2"/>
    <dgm:cxn modelId="{4B37001E-C1F2-4407-B5CF-D9915955DF51}" type="presParOf" srcId="{30050490-2B2A-4057-A294-A3E7BA5D4128}" destId="{4B9734D3-6B3C-410F-8033-8153988F2F7F}" srcOrd="2" destOrd="0" presId="urn:microsoft.com/office/officeart/2005/8/layout/vList2"/>
    <dgm:cxn modelId="{3F2AE179-B898-40A2-88A8-0CA66C041F7E}" type="presParOf" srcId="{30050490-2B2A-4057-A294-A3E7BA5D4128}" destId="{53D95249-4BFF-48A4-BF97-3126A0A457DA}" srcOrd="3" destOrd="0" presId="urn:microsoft.com/office/officeart/2005/8/layout/vList2"/>
    <dgm:cxn modelId="{A8A072E8-416C-4648-A86C-40A3D9E81ADB}" type="presParOf" srcId="{30050490-2B2A-4057-A294-A3E7BA5D4128}" destId="{ACD7FDCC-9B08-467B-88D4-E2C8E910BB8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A09CCDFD-7E5D-404C-A061-6A92A79BF995}" type="doc">
      <dgm:prSet loTypeId="urn:microsoft.com/office/officeart/2005/8/layout/vList2" loCatId="list" qsTypeId="urn:microsoft.com/office/officeart/2005/8/quickstyle/3d2" qsCatId="3D" csTypeId="urn:microsoft.com/office/officeart/2005/8/colors/accent5_4" csCatId="accent5" phldr="1"/>
      <dgm:spPr/>
      <dgm:t>
        <a:bodyPr/>
        <a:lstStyle/>
        <a:p>
          <a:endParaRPr lang="pt-BR"/>
        </a:p>
      </dgm:t>
    </dgm:pt>
    <dgm:pt modelId="{B15CC740-C94F-4EDD-97EB-04883A80707C}" type="pres">
      <dgm:prSet presAssocID="{A09CCDFD-7E5D-404C-A061-6A92A79BF99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</dgm:ptLst>
  <dgm:cxnLst>
    <dgm:cxn modelId="{F78B86D0-5233-437C-914A-9AAF899F6ACD}" type="presOf" srcId="{A09CCDFD-7E5D-404C-A061-6A92A79BF995}" destId="{B15CC740-C94F-4EDD-97EB-04883A80707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DDF5184B-76C0-4839-A012-A0460C4EEA64}" type="doc">
      <dgm:prSet loTypeId="urn:microsoft.com/office/officeart/2005/8/layout/vList2" loCatId="list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pt-BR"/>
        </a:p>
      </dgm:t>
    </dgm:pt>
    <dgm:pt modelId="{88EDB231-CCAE-461A-BC01-92FB71EEB4A9}">
      <dgm:prSet custT="1"/>
      <dgm:spPr/>
      <dgm:t>
        <a:bodyPr/>
        <a:lstStyle/>
        <a:p>
          <a:pPr algn="ctr" rtl="0"/>
          <a:r>
            <a:rPr lang="pt-B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rPr>
            <a:t>BENEFÍCIOS E GANHOS SOCIOECONÔMICO </a:t>
          </a:r>
          <a:endParaRPr lang="pt-BR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gerian" panose="04020705040A02060702" pitchFamily="82" charset="0"/>
          </a:endParaRPr>
        </a:p>
      </dgm:t>
    </dgm:pt>
    <dgm:pt modelId="{819C3C53-9866-4EE2-BB76-934EF3A4A71C}" type="parTrans" cxnId="{A71D180D-0AF3-492B-8872-5DFAE1E21665}">
      <dgm:prSet/>
      <dgm:spPr/>
      <dgm:t>
        <a:bodyPr/>
        <a:lstStyle/>
        <a:p>
          <a:pPr algn="ctr"/>
          <a:endParaRPr lang="pt-BR" sz="3200"/>
        </a:p>
      </dgm:t>
    </dgm:pt>
    <dgm:pt modelId="{D4AA3778-5BC4-4679-967C-75F56F117B99}" type="sibTrans" cxnId="{A71D180D-0AF3-492B-8872-5DFAE1E21665}">
      <dgm:prSet/>
      <dgm:spPr/>
      <dgm:t>
        <a:bodyPr/>
        <a:lstStyle/>
        <a:p>
          <a:pPr algn="ctr"/>
          <a:endParaRPr lang="pt-BR" sz="3200"/>
        </a:p>
      </dgm:t>
    </dgm:pt>
    <dgm:pt modelId="{5B3EF785-68EE-4829-BD00-C8C19BB7A81C}" type="pres">
      <dgm:prSet presAssocID="{DDF5184B-76C0-4839-A012-A0460C4EEA6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B892874B-3C3C-4A02-A227-EB7A0741DAD4}" type="pres">
      <dgm:prSet presAssocID="{88EDB231-CCAE-461A-BC01-92FB71EEB4A9}" presName="parentText" presStyleLbl="node1" presStyleIdx="0" presStyleCnt="1" custScaleY="220598" custLinFactNeighborY="-7984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CAD1BAA2-ACA9-46CA-A16E-4D18B436997D}" type="presOf" srcId="{DDF5184B-76C0-4839-A012-A0460C4EEA64}" destId="{5B3EF785-68EE-4829-BD00-C8C19BB7A81C}" srcOrd="0" destOrd="0" presId="urn:microsoft.com/office/officeart/2005/8/layout/vList2"/>
    <dgm:cxn modelId="{A71D180D-0AF3-492B-8872-5DFAE1E21665}" srcId="{DDF5184B-76C0-4839-A012-A0460C4EEA64}" destId="{88EDB231-CCAE-461A-BC01-92FB71EEB4A9}" srcOrd="0" destOrd="0" parTransId="{819C3C53-9866-4EE2-BB76-934EF3A4A71C}" sibTransId="{D4AA3778-5BC4-4679-967C-75F56F117B99}"/>
    <dgm:cxn modelId="{3E474DE4-6AB9-467F-A964-68F4FA11B244}" type="presOf" srcId="{88EDB231-CCAE-461A-BC01-92FB71EEB4A9}" destId="{B892874B-3C3C-4A02-A227-EB7A0741DAD4}" srcOrd="0" destOrd="0" presId="urn:microsoft.com/office/officeart/2005/8/layout/vList2"/>
    <dgm:cxn modelId="{B779771D-EB99-430D-85B7-0619A3521350}" type="presParOf" srcId="{5B3EF785-68EE-4829-BD00-C8C19BB7A81C}" destId="{B892874B-3C3C-4A02-A227-EB7A0741DAD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9B0B7C3-1E01-4ADB-9628-EBA76B8B5E5B}" type="doc">
      <dgm:prSet loTypeId="urn:microsoft.com/office/officeart/2005/8/layout/vList2" loCatId="list" qsTypeId="urn:microsoft.com/office/officeart/2005/8/quickstyle/3d2" qsCatId="3D" csTypeId="urn:microsoft.com/office/officeart/2005/8/colors/accent5_4" csCatId="accent5" phldr="1"/>
      <dgm:spPr/>
      <dgm:t>
        <a:bodyPr/>
        <a:lstStyle/>
        <a:p>
          <a:endParaRPr lang="pt-BR"/>
        </a:p>
      </dgm:t>
    </dgm:pt>
    <dgm:pt modelId="{A43D08DC-F016-4FEC-8869-4349156DFCC0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pPr algn="ctr" rtl="0"/>
          <a:r>
            <a:rPr lang="pt-BR" sz="1800" b="1" u="sng" dirty="0" smtClean="0">
              <a:latin typeface="Algerian" panose="04020705040A02060702" pitchFamily="82" charset="0"/>
            </a:rPr>
            <a:t>A AMAZÔNIA NÃO É SÓ BRASILEIRA, MAS TAMBÉM DE 8 PAÍSES DA AMÉRICA DO SUL.</a:t>
          </a:r>
          <a:endParaRPr lang="pt-BR" sz="1800" dirty="0">
            <a:latin typeface="Algerian" panose="04020705040A02060702" pitchFamily="82" charset="0"/>
          </a:endParaRPr>
        </a:p>
      </dgm:t>
    </dgm:pt>
    <dgm:pt modelId="{94F96AD8-E139-49B7-8793-F3ABC65AEF84}" type="parTrans" cxnId="{C287ECE6-33F5-4A02-BC9C-69C20CCF784C}">
      <dgm:prSet/>
      <dgm:spPr/>
      <dgm:t>
        <a:bodyPr/>
        <a:lstStyle/>
        <a:p>
          <a:pPr algn="ctr"/>
          <a:endParaRPr lang="pt-BR"/>
        </a:p>
      </dgm:t>
    </dgm:pt>
    <dgm:pt modelId="{7378B3B8-6164-4C4F-90EF-9D1B626EF939}" type="sibTrans" cxnId="{C287ECE6-33F5-4A02-BC9C-69C20CCF784C}">
      <dgm:prSet/>
      <dgm:spPr/>
      <dgm:t>
        <a:bodyPr/>
        <a:lstStyle/>
        <a:p>
          <a:pPr algn="ctr"/>
          <a:endParaRPr lang="pt-BR"/>
        </a:p>
      </dgm:t>
    </dgm:pt>
    <dgm:pt modelId="{AC9F0C22-7DAD-4999-A881-10E06F6296B8}">
      <dgm:prSet custT="1"/>
      <dgm:spPr/>
      <dgm:t>
        <a:bodyPr/>
        <a:lstStyle/>
        <a:p>
          <a:pPr algn="ctr" rtl="0"/>
          <a:r>
            <a:rPr lang="pt-BR" sz="1800" b="1" dirty="0" smtClean="0">
              <a:solidFill>
                <a:schemeClr val="tx1"/>
              </a:solidFill>
              <a:latin typeface="Algerian" panose="04020705040A02060702" pitchFamily="82" charset="0"/>
            </a:rPr>
            <a:t>BOLÍVIA, COLÔMBIA, EQUADOR, GUIANA, GUIANA FRANCESA, PERÚ, SURINAME, VENEZUELA</a:t>
          </a:r>
          <a:r>
            <a:rPr lang="pt-BR" sz="1800" b="1" dirty="0" smtClean="0">
              <a:solidFill>
                <a:schemeClr val="tx1"/>
              </a:solidFill>
            </a:rPr>
            <a:t>.</a:t>
          </a:r>
          <a:endParaRPr lang="pt-BR" sz="1800" dirty="0">
            <a:solidFill>
              <a:schemeClr val="tx1"/>
            </a:solidFill>
          </a:endParaRPr>
        </a:p>
      </dgm:t>
    </dgm:pt>
    <dgm:pt modelId="{42126027-6BF0-4D22-A383-0E17E2689297}" type="parTrans" cxnId="{FC090EF3-B5B2-4183-AFE2-BF22B6781D18}">
      <dgm:prSet/>
      <dgm:spPr/>
      <dgm:t>
        <a:bodyPr/>
        <a:lstStyle/>
        <a:p>
          <a:pPr algn="ctr"/>
          <a:endParaRPr lang="pt-BR"/>
        </a:p>
      </dgm:t>
    </dgm:pt>
    <dgm:pt modelId="{7183F436-7BE8-4520-A876-CEEF2DB5B6F2}" type="sibTrans" cxnId="{FC090EF3-B5B2-4183-AFE2-BF22B6781D18}">
      <dgm:prSet/>
      <dgm:spPr/>
      <dgm:t>
        <a:bodyPr/>
        <a:lstStyle/>
        <a:p>
          <a:pPr algn="ctr"/>
          <a:endParaRPr lang="pt-BR"/>
        </a:p>
      </dgm:t>
    </dgm:pt>
    <dgm:pt modelId="{CA4B8BB2-A114-498F-8E40-019FE1CE255F}" type="pres">
      <dgm:prSet presAssocID="{49B0B7C3-1E01-4ADB-9628-EBA76B8B5E5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73E88203-007C-4B43-B200-B70A084B021F}" type="pres">
      <dgm:prSet presAssocID="{A43D08DC-F016-4FEC-8869-4349156DFCC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49E4475-210A-47DF-87CF-2504F642034F}" type="pres">
      <dgm:prSet presAssocID="{7378B3B8-6164-4C4F-90EF-9D1B626EF939}" presName="spacer" presStyleCnt="0"/>
      <dgm:spPr/>
      <dgm:t>
        <a:bodyPr/>
        <a:lstStyle/>
        <a:p>
          <a:endParaRPr lang="pt-BR"/>
        </a:p>
      </dgm:t>
    </dgm:pt>
    <dgm:pt modelId="{876F3FDC-4B81-4651-BAD2-97E13F907F44}" type="pres">
      <dgm:prSet presAssocID="{AC9F0C22-7DAD-4999-A881-10E06F6296B8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C287ECE6-33F5-4A02-BC9C-69C20CCF784C}" srcId="{49B0B7C3-1E01-4ADB-9628-EBA76B8B5E5B}" destId="{A43D08DC-F016-4FEC-8869-4349156DFCC0}" srcOrd="0" destOrd="0" parTransId="{94F96AD8-E139-49B7-8793-F3ABC65AEF84}" sibTransId="{7378B3B8-6164-4C4F-90EF-9D1B626EF939}"/>
    <dgm:cxn modelId="{65D3B5CB-DF4F-4D80-AE48-2E86FC6AFD53}" type="presOf" srcId="{AC9F0C22-7DAD-4999-A881-10E06F6296B8}" destId="{876F3FDC-4B81-4651-BAD2-97E13F907F44}" srcOrd="0" destOrd="0" presId="urn:microsoft.com/office/officeart/2005/8/layout/vList2"/>
    <dgm:cxn modelId="{FC090EF3-B5B2-4183-AFE2-BF22B6781D18}" srcId="{49B0B7C3-1E01-4ADB-9628-EBA76B8B5E5B}" destId="{AC9F0C22-7DAD-4999-A881-10E06F6296B8}" srcOrd="1" destOrd="0" parTransId="{42126027-6BF0-4D22-A383-0E17E2689297}" sibTransId="{7183F436-7BE8-4520-A876-CEEF2DB5B6F2}"/>
    <dgm:cxn modelId="{8C62B9C3-F27C-4CAF-A160-585CEF2A3C0A}" type="presOf" srcId="{A43D08DC-F016-4FEC-8869-4349156DFCC0}" destId="{73E88203-007C-4B43-B200-B70A084B021F}" srcOrd="0" destOrd="0" presId="urn:microsoft.com/office/officeart/2005/8/layout/vList2"/>
    <dgm:cxn modelId="{6FE096A8-BB3A-4F97-BEB7-BEBF50662727}" type="presOf" srcId="{49B0B7C3-1E01-4ADB-9628-EBA76B8B5E5B}" destId="{CA4B8BB2-A114-498F-8E40-019FE1CE255F}" srcOrd="0" destOrd="0" presId="urn:microsoft.com/office/officeart/2005/8/layout/vList2"/>
    <dgm:cxn modelId="{B3BF9316-ACAA-451B-9A93-FCF452D8C485}" type="presParOf" srcId="{CA4B8BB2-A114-498F-8E40-019FE1CE255F}" destId="{73E88203-007C-4B43-B200-B70A084B021F}" srcOrd="0" destOrd="0" presId="urn:microsoft.com/office/officeart/2005/8/layout/vList2"/>
    <dgm:cxn modelId="{616007CD-6C05-403C-89BE-9381A626AC7D}" type="presParOf" srcId="{CA4B8BB2-A114-498F-8E40-019FE1CE255F}" destId="{649E4475-210A-47DF-87CF-2504F642034F}" srcOrd="1" destOrd="0" presId="urn:microsoft.com/office/officeart/2005/8/layout/vList2"/>
    <dgm:cxn modelId="{8F4C9E97-60DD-4551-913F-EF4E11E8F4DF}" type="presParOf" srcId="{CA4B8BB2-A114-498F-8E40-019FE1CE255F}" destId="{876F3FDC-4B81-4651-BAD2-97E13F907F4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746047FC-5D38-4589-8F86-933A16529E6F}" type="doc">
      <dgm:prSet loTypeId="urn:microsoft.com/office/officeart/2005/8/layout/vList2" loCatId="list" qsTypeId="urn:microsoft.com/office/officeart/2005/8/quickstyle/3d2" qsCatId="3D" csTypeId="urn:microsoft.com/office/officeart/2005/8/colors/accent5_5" csCatId="accent5"/>
      <dgm:spPr/>
      <dgm:t>
        <a:bodyPr/>
        <a:lstStyle/>
        <a:p>
          <a:endParaRPr lang="pt-BR"/>
        </a:p>
      </dgm:t>
    </dgm:pt>
    <dgm:pt modelId="{58328192-6806-4DA7-ADDC-5E1D99EA5104}">
      <dgm:prSet/>
      <dgm:spPr/>
      <dgm:t>
        <a:bodyPr/>
        <a:lstStyle/>
        <a:p>
          <a:pPr algn="ctr" rtl="0"/>
          <a:r>
            <a:rPr lang="pt-BR" b="1" dirty="0" err="1" smtClean="0">
              <a:latin typeface="Algerian" panose="04020705040A02060702" pitchFamily="82" charset="0"/>
            </a:rPr>
            <a:t>Telessaúde</a:t>
          </a:r>
          <a:endParaRPr lang="pt-BR" dirty="0">
            <a:latin typeface="Algerian" panose="04020705040A02060702" pitchFamily="82" charset="0"/>
          </a:endParaRPr>
        </a:p>
      </dgm:t>
    </dgm:pt>
    <dgm:pt modelId="{EE215E52-39FF-4488-BA3C-4162FC5B56D2}" type="parTrans" cxnId="{8EF6423B-54C1-4917-9732-6A03B5D6F372}">
      <dgm:prSet/>
      <dgm:spPr/>
      <dgm:t>
        <a:bodyPr/>
        <a:lstStyle/>
        <a:p>
          <a:endParaRPr lang="pt-BR"/>
        </a:p>
      </dgm:t>
    </dgm:pt>
    <dgm:pt modelId="{D4F12B63-3042-49A7-A683-A7B5BC06FAEE}" type="sibTrans" cxnId="{8EF6423B-54C1-4917-9732-6A03B5D6F372}">
      <dgm:prSet/>
      <dgm:spPr/>
      <dgm:t>
        <a:bodyPr/>
        <a:lstStyle/>
        <a:p>
          <a:endParaRPr lang="pt-BR"/>
        </a:p>
      </dgm:t>
    </dgm:pt>
    <dgm:pt modelId="{A1E07820-DF18-485F-B4F8-083C6B2EECE8}" type="pres">
      <dgm:prSet presAssocID="{746047FC-5D38-4589-8F86-933A16529E6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3167A3D2-9719-4577-BC6C-222E916DCCEC}" type="pres">
      <dgm:prSet presAssocID="{58328192-6806-4DA7-ADDC-5E1D99EA510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9E170238-0476-4F25-9419-3D8809743A4F}" type="presOf" srcId="{58328192-6806-4DA7-ADDC-5E1D99EA5104}" destId="{3167A3D2-9719-4577-BC6C-222E916DCCEC}" srcOrd="0" destOrd="0" presId="urn:microsoft.com/office/officeart/2005/8/layout/vList2"/>
    <dgm:cxn modelId="{7260AAC8-F27E-4C4C-91BC-5B5FCA66CE75}" type="presOf" srcId="{746047FC-5D38-4589-8F86-933A16529E6F}" destId="{A1E07820-DF18-485F-B4F8-083C6B2EECE8}" srcOrd="0" destOrd="0" presId="urn:microsoft.com/office/officeart/2005/8/layout/vList2"/>
    <dgm:cxn modelId="{8EF6423B-54C1-4917-9732-6A03B5D6F372}" srcId="{746047FC-5D38-4589-8F86-933A16529E6F}" destId="{58328192-6806-4DA7-ADDC-5E1D99EA5104}" srcOrd="0" destOrd="0" parTransId="{EE215E52-39FF-4488-BA3C-4162FC5B56D2}" sibTransId="{D4F12B63-3042-49A7-A683-A7B5BC06FAEE}"/>
    <dgm:cxn modelId="{3D3194F4-069C-4ACA-A2F1-6EB6DCE16B5F}" type="presParOf" srcId="{A1E07820-DF18-485F-B4F8-083C6B2EECE8}" destId="{3167A3D2-9719-4577-BC6C-222E916DCCE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4973B3C8-9D49-4BA1-815A-6634EEDCA813}" type="doc">
      <dgm:prSet loTypeId="urn:microsoft.com/office/officeart/2005/8/layout/vList2" loCatId="list" qsTypeId="urn:microsoft.com/office/officeart/2005/8/quickstyle/3d2" qsCatId="3D" csTypeId="urn:microsoft.com/office/officeart/2005/8/colors/accent5_4" csCatId="accent5"/>
      <dgm:spPr/>
      <dgm:t>
        <a:bodyPr/>
        <a:lstStyle/>
        <a:p>
          <a:endParaRPr lang="pt-BR"/>
        </a:p>
      </dgm:t>
    </dgm:pt>
    <dgm:pt modelId="{B98C1C3D-38E7-4752-AEFC-6B6DAC473395}">
      <dgm:prSet custT="1"/>
      <dgm:spPr/>
      <dgm:t>
        <a:bodyPr/>
        <a:lstStyle/>
        <a:p>
          <a:pPr algn="just" rtl="0"/>
          <a:r>
            <a:rPr lang="pt-BR" sz="1600" dirty="0" smtClean="0"/>
            <a:t>A </a:t>
          </a:r>
          <a:r>
            <a:rPr lang="pt-BR" sz="1600" dirty="0" err="1" smtClean="0"/>
            <a:t>Telessaúde</a:t>
          </a:r>
          <a:r>
            <a:rPr lang="pt-BR" sz="1600" dirty="0" smtClean="0"/>
            <a:t>, tem como objetivo desenvolver ações de apoio à assistência à saúde e sobretudo de educação permanente, integrando ensino e serviço por meio de ferramentas de tecnologias da informação e comunicação, que oferecem condições para promover a </a:t>
          </a:r>
          <a:r>
            <a:rPr lang="pt-BR" sz="1600" dirty="0" err="1" smtClean="0"/>
            <a:t>Teleassistência</a:t>
          </a:r>
          <a:r>
            <a:rPr lang="pt-BR" sz="1600" dirty="0" smtClean="0"/>
            <a:t> e a Tele-educação.</a:t>
          </a:r>
          <a:endParaRPr lang="pt-BR" sz="1600" dirty="0"/>
        </a:p>
      </dgm:t>
    </dgm:pt>
    <dgm:pt modelId="{434D227B-6C18-4208-8648-4E2344982B5B}" type="parTrans" cxnId="{34466D23-85FA-41AA-8160-10D885C29E48}">
      <dgm:prSet/>
      <dgm:spPr/>
      <dgm:t>
        <a:bodyPr/>
        <a:lstStyle/>
        <a:p>
          <a:endParaRPr lang="pt-BR"/>
        </a:p>
      </dgm:t>
    </dgm:pt>
    <dgm:pt modelId="{EA8775C7-07FE-4D57-87DB-A7D83EF3B561}" type="sibTrans" cxnId="{34466D23-85FA-41AA-8160-10D885C29E48}">
      <dgm:prSet/>
      <dgm:spPr/>
      <dgm:t>
        <a:bodyPr/>
        <a:lstStyle/>
        <a:p>
          <a:endParaRPr lang="pt-BR"/>
        </a:p>
      </dgm:t>
    </dgm:pt>
    <dgm:pt modelId="{86BE8FB6-350E-4051-8FF6-8A6AC110CD2C}" type="pres">
      <dgm:prSet presAssocID="{4973B3C8-9D49-4BA1-815A-6634EEDCA81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E413168E-F3BB-4816-AB18-14A6AAB19402}" type="pres">
      <dgm:prSet presAssocID="{B98C1C3D-38E7-4752-AEFC-6B6DAC473395}" presName="parentText" presStyleLbl="node1" presStyleIdx="0" presStyleCnt="1" custLinFactNeighborY="3212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A39CA3EF-F7A8-4DAB-A001-B31520F72CC9}" type="presOf" srcId="{4973B3C8-9D49-4BA1-815A-6634EEDCA813}" destId="{86BE8FB6-350E-4051-8FF6-8A6AC110CD2C}" srcOrd="0" destOrd="0" presId="urn:microsoft.com/office/officeart/2005/8/layout/vList2"/>
    <dgm:cxn modelId="{1DF342E1-D379-4D1C-9B33-70E861AA72A4}" type="presOf" srcId="{B98C1C3D-38E7-4752-AEFC-6B6DAC473395}" destId="{E413168E-F3BB-4816-AB18-14A6AAB19402}" srcOrd="0" destOrd="0" presId="urn:microsoft.com/office/officeart/2005/8/layout/vList2"/>
    <dgm:cxn modelId="{34466D23-85FA-41AA-8160-10D885C29E48}" srcId="{4973B3C8-9D49-4BA1-815A-6634EEDCA813}" destId="{B98C1C3D-38E7-4752-AEFC-6B6DAC473395}" srcOrd="0" destOrd="0" parTransId="{434D227B-6C18-4208-8648-4E2344982B5B}" sibTransId="{EA8775C7-07FE-4D57-87DB-A7D83EF3B561}"/>
    <dgm:cxn modelId="{76F839C0-98F4-4054-BFCF-9F2CB775DFAE}" type="presParOf" srcId="{86BE8FB6-350E-4051-8FF6-8A6AC110CD2C}" destId="{E413168E-F3BB-4816-AB18-14A6AAB1940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91DC8D6F-7D0B-47DF-A075-33601B17C9D8}" type="doc">
      <dgm:prSet loTypeId="urn:microsoft.com/office/officeart/2005/8/layout/vList2" loCatId="list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pt-BR"/>
        </a:p>
      </dgm:t>
    </dgm:pt>
    <dgm:pt modelId="{A85506EB-C036-44C4-84CC-1CFA62CC978D}">
      <dgm:prSet custT="1"/>
      <dgm:spPr/>
      <dgm:t>
        <a:bodyPr/>
        <a:lstStyle/>
        <a:p>
          <a:pPr algn="just" rtl="0"/>
          <a:r>
            <a:rPr lang="pt-BR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rPr>
            <a:t>Acesso da população ao atendimento médico de alta qualidade, em função do “segundo diagnóstico” e dos procedimentos de alta complexidade através da “Telemedicina</a:t>
          </a:r>
          <a:r>
            <a:rPr lang="pt-BR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rPr>
            <a:t>” (ex. </a:t>
          </a:r>
          <a:r>
            <a:rPr lang="pt-BR" sz="1400" b="1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rPr>
            <a:t>TELE-MAPA, TELE-HOLTER). </a:t>
          </a:r>
          <a:endParaRPr lang="pt-BR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gerian" panose="04020705040A02060702" pitchFamily="82" charset="0"/>
          </a:endParaRPr>
        </a:p>
      </dgm:t>
    </dgm:pt>
    <dgm:pt modelId="{D81BCDFC-8BB6-4C13-A2BF-BA81CB1CF821}" type="parTrans" cxnId="{DF13F527-6F6A-45A5-9673-7367B33000C9}">
      <dgm:prSet/>
      <dgm:spPr/>
      <dgm:t>
        <a:bodyPr/>
        <a:lstStyle/>
        <a:p>
          <a:endParaRPr lang="pt-BR"/>
        </a:p>
      </dgm:t>
    </dgm:pt>
    <dgm:pt modelId="{19D2BE3D-AC30-4C87-8850-2F306EC65F05}" type="sibTrans" cxnId="{DF13F527-6F6A-45A5-9673-7367B33000C9}">
      <dgm:prSet/>
      <dgm:spPr/>
      <dgm:t>
        <a:bodyPr/>
        <a:lstStyle/>
        <a:p>
          <a:endParaRPr lang="pt-BR"/>
        </a:p>
      </dgm:t>
    </dgm:pt>
    <dgm:pt modelId="{EAE99C89-C9D4-4167-B8DF-22132FF61FC2}" type="pres">
      <dgm:prSet presAssocID="{91DC8D6F-7D0B-47DF-A075-33601B17C9D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7E6EB0E6-74ED-4386-93B7-83A2B4CAB254}" type="pres">
      <dgm:prSet presAssocID="{A85506EB-C036-44C4-84CC-1CFA62CC978D}" presName="parentText" presStyleLbl="node1" presStyleIdx="0" presStyleCnt="1" custLinFactNeighborY="-18213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11D6B75C-863C-4911-8720-670489825D39}" type="presOf" srcId="{A85506EB-C036-44C4-84CC-1CFA62CC978D}" destId="{7E6EB0E6-74ED-4386-93B7-83A2B4CAB254}" srcOrd="0" destOrd="0" presId="urn:microsoft.com/office/officeart/2005/8/layout/vList2"/>
    <dgm:cxn modelId="{DF13F527-6F6A-45A5-9673-7367B33000C9}" srcId="{91DC8D6F-7D0B-47DF-A075-33601B17C9D8}" destId="{A85506EB-C036-44C4-84CC-1CFA62CC978D}" srcOrd="0" destOrd="0" parTransId="{D81BCDFC-8BB6-4C13-A2BF-BA81CB1CF821}" sibTransId="{19D2BE3D-AC30-4C87-8850-2F306EC65F05}"/>
    <dgm:cxn modelId="{5B9D2FA9-8142-43FE-909C-C21356159F41}" type="presOf" srcId="{91DC8D6F-7D0B-47DF-A075-33601B17C9D8}" destId="{EAE99C89-C9D4-4167-B8DF-22132FF61FC2}" srcOrd="0" destOrd="0" presId="urn:microsoft.com/office/officeart/2005/8/layout/vList2"/>
    <dgm:cxn modelId="{C65FEEF7-52EA-4289-A1E3-A61459587FB8}" type="presParOf" srcId="{EAE99C89-C9D4-4167-B8DF-22132FF61FC2}" destId="{7E6EB0E6-74ED-4386-93B7-83A2B4CAB25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6554C848-7D02-4AA8-975C-167F6603B83E}" type="doc">
      <dgm:prSet loTypeId="urn:microsoft.com/office/officeart/2005/8/layout/vList2" loCatId="list" qsTypeId="urn:microsoft.com/office/officeart/2005/8/quickstyle/simple2" qsCatId="simple" csTypeId="urn:microsoft.com/office/officeart/2005/8/colors/accent5_5" csCatId="accent5"/>
      <dgm:spPr/>
      <dgm:t>
        <a:bodyPr/>
        <a:lstStyle/>
        <a:p>
          <a:endParaRPr lang="pt-BR"/>
        </a:p>
      </dgm:t>
    </dgm:pt>
    <dgm:pt modelId="{2BB6C8D9-39A8-4399-A2E3-50957965D168}">
      <dgm:prSet/>
      <dgm:spPr/>
      <dgm:t>
        <a:bodyPr/>
        <a:lstStyle/>
        <a:p>
          <a:pPr algn="ctr" rtl="0"/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rPr>
            <a:t>TELESSAÚDE: IMPACTO LOGÍSTICO</a:t>
          </a:r>
          <a:endParaRPr lang="pt-BR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gerian" panose="04020705040A02060702" pitchFamily="82" charset="0"/>
          </a:endParaRPr>
        </a:p>
      </dgm:t>
    </dgm:pt>
    <dgm:pt modelId="{501301B7-944A-49FC-BB87-D42095624990}" type="parTrans" cxnId="{69F4F61A-CD2A-49DB-A53B-1A6AF64BDEEF}">
      <dgm:prSet/>
      <dgm:spPr/>
      <dgm:t>
        <a:bodyPr/>
        <a:lstStyle/>
        <a:p>
          <a:endParaRPr lang="pt-BR"/>
        </a:p>
      </dgm:t>
    </dgm:pt>
    <dgm:pt modelId="{DC9D3CE4-6E36-40D1-B26A-A35CCAAA62BE}" type="sibTrans" cxnId="{69F4F61A-CD2A-49DB-A53B-1A6AF64BDEEF}">
      <dgm:prSet/>
      <dgm:spPr/>
      <dgm:t>
        <a:bodyPr/>
        <a:lstStyle/>
        <a:p>
          <a:endParaRPr lang="pt-BR"/>
        </a:p>
      </dgm:t>
    </dgm:pt>
    <dgm:pt modelId="{F223E004-190F-43FB-81A8-1D200D248DC9}" type="pres">
      <dgm:prSet presAssocID="{6554C848-7D02-4AA8-975C-167F6603B83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01FB8B90-6863-40B2-94BB-E6B9B8920F2C}" type="pres">
      <dgm:prSet presAssocID="{2BB6C8D9-39A8-4399-A2E3-50957965D168}" presName="parentText" presStyleLbl="node1" presStyleIdx="0" presStyleCnt="1" custLinFactNeighborX="-10463" custLinFactNeighborY="-76867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69F4F61A-CD2A-49DB-A53B-1A6AF64BDEEF}" srcId="{6554C848-7D02-4AA8-975C-167F6603B83E}" destId="{2BB6C8D9-39A8-4399-A2E3-50957965D168}" srcOrd="0" destOrd="0" parTransId="{501301B7-944A-49FC-BB87-D42095624990}" sibTransId="{DC9D3CE4-6E36-40D1-B26A-A35CCAAA62BE}"/>
    <dgm:cxn modelId="{4B7F135F-9D91-4293-BC89-8E9CD43A651C}" type="presOf" srcId="{2BB6C8D9-39A8-4399-A2E3-50957965D168}" destId="{01FB8B90-6863-40B2-94BB-E6B9B8920F2C}" srcOrd="0" destOrd="0" presId="urn:microsoft.com/office/officeart/2005/8/layout/vList2"/>
    <dgm:cxn modelId="{AB38300C-C96A-4766-A810-8E1ABFDFBC4E}" type="presOf" srcId="{6554C848-7D02-4AA8-975C-167F6603B83E}" destId="{F223E004-190F-43FB-81A8-1D200D248DC9}" srcOrd="0" destOrd="0" presId="urn:microsoft.com/office/officeart/2005/8/layout/vList2"/>
    <dgm:cxn modelId="{A7428D7A-7DE7-4734-8217-BA329A99DA5E}" type="presParOf" srcId="{F223E004-190F-43FB-81A8-1D200D248DC9}" destId="{01FB8B90-6863-40B2-94BB-E6B9B8920F2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70FA8D1-2A2E-4469-8F7B-97C87EA47F20}" type="doc">
      <dgm:prSet loTypeId="urn:microsoft.com/office/officeart/2005/8/layout/vList2" loCatId="list" qsTypeId="urn:microsoft.com/office/officeart/2005/8/quickstyle/simple1" qsCatId="simple" csTypeId="urn:microsoft.com/office/officeart/2005/8/colors/accent5_5" csCatId="accent5"/>
      <dgm:spPr/>
      <dgm:t>
        <a:bodyPr/>
        <a:lstStyle/>
        <a:p>
          <a:endParaRPr lang="pt-BR"/>
        </a:p>
      </dgm:t>
    </dgm:pt>
    <dgm:pt modelId="{6AB2DEA2-8183-4F5A-B89E-41B409266A26}">
      <dgm:prSet/>
      <dgm:spPr/>
      <dgm:t>
        <a:bodyPr/>
        <a:lstStyle/>
        <a:p>
          <a:pPr algn="ctr" rtl="0"/>
          <a:r>
            <a:rPr lang="pt-BR" b="1" dirty="0" smtClean="0"/>
            <a:t>Redução do tempo e dos custos com transporte  dos pacientes.</a:t>
          </a:r>
          <a:endParaRPr lang="pt-BR" b="1" dirty="0"/>
        </a:p>
      </dgm:t>
    </dgm:pt>
    <dgm:pt modelId="{8B1D2AA6-C5FC-4AAA-B6B6-9E8398BB6CED}" type="parTrans" cxnId="{36D349B0-C01F-49A8-8861-217550361231}">
      <dgm:prSet/>
      <dgm:spPr/>
      <dgm:t>
        <a:bodyPr/>
        <a:lstStyle/>
        <a:p>
          <a:endParaRPr lang="pt-BR"/>
        </a:p>
      </dgm:t>
    </dgm:pt>
    <dgm:pt modelId="{2A46ECD8-2D12-4A1E-B1C2-3FADC18ED430}" type="sibTrans" cxnId="{36D349B0-C01F-49A8-8861-217550361231}">
      <dgm:prSet/>
      <dgm:spPr/>
      <dgm:t>
        <a:bodyPr/>
        <a:lstStyle/>
        <a:p>
          <a:endParaRPr lang="pt-BR"/>
        </a:p>
      </dgm:t>
    </dgm:pt>
    <dgm:pt modelId="{928250C0-A616-4762-8BBE-218333560000}" type="pres">
      <dgm:prSet presAssocID="{870FA8D1-2A2E-4469-8F7B-97C87EA47F2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A45C4EA0-B549-4738-94C1-7E85D8F4D55F}" type="pres">
      <dgm:prSet presAssocID="{6AB2DEA2-8183-4F5A-B89E-41B409266A26}" presName="parentText" presStyleLbl="node1" presStyleIdx="0" presStyleCnt="1" custLinFactNeighborX="19810" custLinFactNeighborY="3773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1B3717F9-7E72-4DE5-89F0-7A402788C077}" type="presOf" srcId="{870FA8D1-2A2E-4469-8F7B-97C87EA47F20}" destId="{928250C0-A616-4762-8BBE-218333560000}" srcOrd="0" destOrd="0" presId="urn:microsoft.com/office/officeart/2005/8/layout/vList2"/>
    <dgm:cxn modelId="{B0D26384-61CD-4F6E-B2CA-142212EDC928}" type="presOf" srcId="{6AB2DEA2-8183-4F5A-B89E-41B409266A26}" destId="{A45C4EA0-B549-4738-94C1-7E85D8F4D55F}" srcOrd="0" destOrd="0" presId="urn:microsoft.com/office/officeart/2005/8/layout/vList2"/>
    <dgm:cxn modelId="{36D349B0-C01F-49A8-8861-217550361231}" srcId="{870FA8D1-2A2E-4469-8F7B-97C87EA47F20}" destId="{6AB2DEA2-8183-4F5A-B89E-41B409266A26}" srcOrd="0" destOrd="0" parTransId="{8B1D2AA6-C5FC-4AAA-B6B6-9E8398BB6CED}" sibTransId="{2A46ECD8-2D12-4A1E-B1C2-3FADC18ED430}"/>
    <dgm:cxn modelId="{78E8B888-5589-47F4-905B-55539887A48A}" type="presParOf" srcId="{928250C0-A616-4762-8BBE-218333560000}" destId="{A45C4EA0-B549-4738-94C1-7E85D8F4D55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5A89526E-474A-4AA6-A723-2F8272F7F258}" type="doc">
      <dgm:prSet loTypeId="urn:microsoft.com/office/officeart/2005/8/layout/vList2" loCatId="list" qsTypeId="urn:microsoft.com/office/officeart/2005/8/quickstyle/simple1" qsCatId="simple" csTypeId="urn:microsoft.com/office/officeart/2005/8/colors/accent5_5" csCatId="accent5"/>
      <dgm:spPr/>
      <dgm:t>
        <a:bodyPr/>
        <a:lstStyle/>
        <a:p>
          <a:endParaRPr lang="pt-BR"/>
        </a:p>
      </dgm:t>
    </dgm:pt>
    <dgm:pt modelId="{E44385B2-FDC6-40CA-9093-0712414C3B60}">
      <dgm:prSet custT="1"/>
      <dgm:spPr/>
      <dgm:t>
        <a:bodyPr/>
        <a:lstStyle/>
        <a:p>
          <a:pPr algn="ctr" rtl="0"/>
          <a:r>
            <a:rPr lang="pt-B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rPr>
            <a:t>TELE-EDUCAÇÃO </a:t>
          </a:r>
          <a:endParaRPr lang="pt-BR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gerian" panose="04020705040A02060702" pitchFamily="82" charset="0"/>
          </a:endParaRPr>
        </a:p>
      </dgm:t>
    </dgm:pt>
    <dgm:pt modelId="{92C5CF63-E091-4904-88B6-A8C85612AF93}" type="parTrans" cxnId="{6455C036-7D13-4539-81F0-520EB0B6B91C}">
      <dgm:prSet/>
      <dgm:spPr/>
      <dgm:t>
        <a:bodyPr/>
        <a:lstStyle/>
        <a:p>
          <a:endParaRPr lang="pt-BR"/>
        </a:p>
      </dgm:t>
    </dgm:pt>
    <dgm:pt modelId="{60178B40-141A-45BD-8C61-60BBC20F40D0}" type="sibTrans" cxnId="{6455C036-7D13-4539-81F0-520EB0B6B91C}">
      <dgm:prSet/>
      <dgm:spPr/>
      <dgm:t>
        <a:bodyPr/>
        <a:lstStyle/>
        <a:p>
          <a:endParaRPr lang="pt-BR"/>
        </a:p>
      </dgm:t>
    </dgm:pt>
    <dgm:pt modelId="{47A151AB-ED8A-46D4-9901-138F760FCE20}" type="pres">
      <dgm:prSet presAssocID="{5A89526E-474A-4AA6-A723-2F8272F7F25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BD4C881D-8536-4FCF-BF45-8D3D224207E0}" type="pres">
      <dgm:prSet presAssocID="{E44385B2-FDC6-40CA-9093-0712414C3B60}" presName="parentText" presStyleLbl="node1" presStyleIdx="0" presStyleCnt="1" custLinFactNeighborX="-1606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6455C036-7D13-4539-81F0-520EB0B6B91C}" srcId="{5A89526E-474A-4AA6-A723-2F8272F7F258}" destId="{E44385B2-FDC6-40CA-9093-0712414C3B60}" srcOrd="0" destOrd="0" parTransId="{92C5CF63-E091-4904-88B6-A8C85612AF93}" sibTransId="{60178B40-141A-45BD-8C61-60BBC20F40D0}"/>
    <dgm:cxn modelId="{975DF45C-B5BE-4B91-8442-C563B33F1156}" type="presOf" srcId="{E44385B2-FDC6-40CA-9093-0712414C3B60}" destId="{BD4C881D-8536-4FCF-BF45-8D3D224207E0}" srcOrd="0" destOrd="0" presId="urn:microsoft.com/office/officeart/2005/8/layout/vList2"/>
    <dgm:cxn modelId="{65267EBA-12FB-45AA-8DC7-DC422DB6F4AB}" type="presOf" srcId="{5A89526E-474A-4AA6-A723-2F8272F7F258}" destId="{47A151AB-ED8A-46D4-9901-138F760FCE20}" srcOrd="0" destOrd="0" presId="urn:microsoft.com/office/officeart/2005/8/layout/vList2"/>
    <dgm:cxn modelId="{522435BD-0D94-4FA4-93DE-8A5376BCB458}" type="presParOf" srcId="{47A151AB-ED8A-46D4-9901-138F760FCE20}" destId="{BD4C881D-8536-4FCF-BF45-8D3D224207E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ABB49811-75B5-4718-8B0A-E1397B18846D}" type="doc">
      <dgm:prSet loTypeId="urn:microsoft.com/office/officeart/2005/8/layout/vList2" loCatId="list" qsTypeId="urn:microsoft.com/office/officeart/2005/8/quickstyle/simple1" qsCatId="simple" csTypeId="urn:microsoft.com/office/officeart/2005/8/colors/accent5_5" csCatId="accent5"/>
      <dgm:spPr/>
      <dgm:t>
        <a:bodyPr/>
        <a:lstStyle/>
        <a:p>
          <a:endParaRPr lang="pt-BR"/>
        </a:p>
      </dgm:t>
    </dgm:pt>
    <dgm:pt modelId="{6FFFCFBE-0A67-4267-AE95-B7AD188D7040}">
      <dgm:prSet/>
      <dgm:spPr/>
      <dgm:t>
        <a:bodyPr/>
        <a:lstStyle/>
        <a:p>
          <a:pPr rtl="0"/>
          <a:r>
            <a:rPr lang="pt-BR" b="1" dirty="0" smtClean="0"/>
            <a:t>Curso de Cardiologia Clínica Aplicado a </a:t>
          </a:r>
          <a:r>
            <a:rPr lang="pt-BR" b="1" dirty="0" err="1" smtClean="0"/>
            <a:t>Telessaúde</a:t>
          </a:r>
          <a:r>
            <a:rPr lang="pt-BR" b="1" dirty="0" smtClean="0"/>
            <a:t> para médicos do interior (ANUAL)</a:t>
          </a:r>
          <a:endParaRPr lang="pt-BR" dirty="0"/>
        </a:p>
      </dgm:t>
    </dgm:pt>
    <dgm:pt modelId="{4A0091C2-D7A9-4AE9-8010-0A5D8B04B204}" type="parTrans" cxnId="{A925AE4E-894E-4620-B7E1-D73DE2B1284B}">
      <dgm:prSet/>
      <dgm:spPr/>
      <dgm:t>
        <a:bodyPr/>
        <a:lstStyle/>
        <a:p>
          <a:endParaRPr lang="pt-BR"/>
        </a:p>
      </dgm:t>
    </dgm:pt>
    <dgm:pt modelId="{47AF6F55-0B2F-41D8-BD32-1FE75900058C}" type="sibTrans" cxnId="{A925AE4E-894E-4620-B7E1-D73DE2B1284B}">
      <dgm:prSet/>
      <dgm:spPr/>
      <dgm:t>
        <a:bodyPr/>
        <a:lstStyle/>
        <a:p>
          <a:endParaRPr lang="pt-BR"/>
        </a:p>
      </dgm:t>
    </dgm:pt>
    <dgm:pt modelId="{009F904A-8D86-4ED0-8DAF-DE10FB7577C9}" type="pres">
      <dgm:prSet presAssocID="{ABB49811-75B5-4718-8B0A-E1397B18846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A4B2F86F-35F4-426A-96D9-5B38996D3ECF}" type="pres">
      <dgm:prSet presAssocID="{6FFFCFBE-0A67-4267-AE95-B7AD188D704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A925AE4E-894E-4620-B7E1-D73DE2B1284B}" srcId="{ABB49811-75B5-4718-8B0A-E1397B18846D}" destId="{6FFFCFBE-0A67-4267-AE95-B7AD188D7040}" srcOrd="0" destOrd="0" parTransId="{4A0091C2-D7A9-4AE9-8010-0A5D8B04B204}" sibTransId="{47AF6F55-0B2F-41D8-BD32-1FE75900058C}"/>
    <dgm:cxn modelId="{7AB89740-CFDB-4EC5-951E-857AD79D49B4}" type="presOf" srcId="{6FFFCFBE-0A67-4267-AE95-B7AD188D7040}" destId="{A4B2F86F-35F4-426A-96D9-5B38996D3ECF}" srcOrd="0" destOrd="0" presId="urn:microsoft.com/office/officeart/2005/8/layout/vList2"/>
    <dgm:cxn modelId="{B1B69864-FBC4-4625-B8A5-776CFC5161AC}" type="presOf" srcId="{ABB49811-75B5-4718-8B0A-E1397B18846D}" destId="{009F904A-8D86-4ED0-8DAF-DE10FB7577C9}" srcOrd="0" destOrd="0" presId="urn:microsoft.com/office/officeart/2005/8/layout/vList2"/>
    <dgm:cxn modelId="{CDAD4496-AD59-4EFA-A9E8-C9B9A066CE2E}" type="presParOf" srcId="{009F904A-8D86-4ED0-8DAF-DE10FB7577C9}" destId="{A4B2F86F-35F4-426A-96D9-5B38996D3EC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374DE316-E797-49A5-A778-93D984447060}" type="doc">
      <dgm:prSet loTypeId="urn:microsoft.com/office/officeart/2005/8/layout/vList2" loCatId="list" qsTypeId="urn:microsoft.com/office/officeart/2005/8/quickstyle/simple1" qsCatId="simple" csTypeId="urn:microsoft.com/office/officeart/2005/8/colors/accent5_4" csCatId="accent5"/>
      <dgm:spPr/>
      <dgm:t>
        <a:bodyPr/>
        <a:lstStyle/>
        <a:p>
          <a:endParaRPr lang="pt-BR"/>
        </a:p>
      </dgm:t>
    </dgm:pt>
    <dgm:pt modelId="{1812F1B2-D277-4F1D-B4B0-D0B25AAD1844}">
      <dgm:prSet custT="1"/>
      <dgm:spPr/>
      <dgm:t>
        <a:bodyPr/>
        <a:lstStyle/>
        <a:p>
          <a:pPr algn="just" rtl="0"/>
          <a:r>
            <a:rPr lang="pt-BR" sz="1600" b="1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Suporte ao cumprimento de acordos e tratados internacionais na área de busca e salvamento sob responsabilidade do Brasil.</a:t>
          </a:r>
          <a:endParaRPr lang="pt-BR" sz="1600" b="1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1BDF4E8C-46D2-44D8-BB51-DAFF8D3DC05F}" type="parTrans" cxnId="{462F361E-5C8E-4A50-9049-397EB1C0C338}">
      <dgm:prSet/>
      <dgm:spPr/>
      <dgm:t>
        <a:bodyPr/>
        <a:lstStyle/>
        <a:p>
          <a:endParaRPr lang="pt-BR"/>
        </a:p>
      </dgm:t>
    </dgm:pt>
    <dgm:pt modelId="{C05239CC-45A0-45DE-8EA9-0F305E473A1E}" type="sibTrans" cxnId="{462F361E-5C8E-4A50-9049-397EB1C0C338}">
      <dgm:prSet/>
      <dgm:spPr/>
      <dgm:t>
        <a:bodyPr/>
        <a:lstStyle/>
        <a:p>
          <a:endParaRPr lang="pt-BR"/>
        </a:p>
      </dgm:t>
    </dgm:pt>
    <dgm:pt modelId="{ECBF6EAF-E3D9-4C6E-8EB3-30524FBFCF96}" type="pres">
      <dgm:prSet presAssocID="{374DE316-E797-49A5-A778-93D98444706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A87B9668-2B6F-4D47-AF76-05ABCB99021B}" type="pres">
      <dgm:prSet presAssocID="{1812F1B2-D277-4F1D-B4B0-D0B25AAD1844}" presName="parentText" presStyleLbl="node1" presStyleIdx="0" presStyleCnt="1" custLinFactNeighborY="-18267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2B6315BB-D2C6-4C7F-BD26-796F8806B434}" type="presOf" srcId="{374DE316-E797-49A5-A778-93D984447060}" destId="{ECBF6EAF-E3D9-4C6E-8EB3-30524FBFCF96}" srcOrd="0" destOrd="0" presId="urn:microsoft.com/office/officeart/2005/8/layout/vList2"/>
    <dgm:cxn modelId="{1091FE97-1F58-43B1-81EB-18E08814143F}" type="presOf" srcId="{1812F1B2-D277-4F1D-B4B0-D0B25AAD1844}" destId="{A87B9668-2B6F-4D47-AF76-05ABCB99021B}" srcOrd="0" destOrd="0" presId="urn:microsoft.com/office/officeart/2005/8/layout/vList2"/>
    <dgm:cxn modelId="{462F361E-5C8E-4A50-9049-397EB1C0C338}" srcId="{374DE316-E797-49A5-A778-93D984447060}" destId="{1812F1B2-D277-4F1D-B4B0-D0B25AAD1844}" srcOrd="0" destOrd="0" parTransId="{1BDF4E8C-46D2-44D8-BB51-DAFF8D3DC05F}" sibTransId="{C05239CC-45A0-45DE-8EA9-0F305E473A1E}"/>
    <dgm:cxn modelId="{C7279E04-7350-42C4-97CD-C249EA7F4BED}" type="presParOf" srcId="{ECBF6EAF-E3D9-4C6E-8EB3-30524FBFCF96}" destId="{A87B9668-2B6F-4D47-AF76-05ABCB99021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4705C423-3B62-408D-931F-31CF13091F00}" type="doc">
      <dgm:prSet loTypeId="urn:microsoft.com/office/officeart/2005/8/layout/vList2" loCatId="list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pt-BR"/>
        </a:p>
      </dgm:t>
    </dgm:pt>
    <dgm:pt modelId="{4751B828-ADC6-4AEE-AFA7-FBE82C89DA22}">
      <dgm:prSet custT="1"/>
      <dgm:spPr/>
      <dgm:t>
        <a:bodyPr/>
        <a:lstStyle/>
        <a:p>
          <a:pPr rtl="0"/>
          <a:r>
            <a:rPr lang="pt-BR" sz="1400" b="1" dirty="0" smtClean="0">
              <a:latin typeface="+mj-lt"/>
            </a:rPr>
            <a:t>Melhoria da Defesa Nacional, com reflexos direto no Sistema de Segurança Pública dos Estados da Federação, bem como no combate à evasão de divisas e repressão de crimes transnacionais. Este é um setor estratégico e sensível, devido a existência de grande área de “Fronteira Seca”, com proximidade de países em conflito interno, da rota do narcotráfico e do controle de armas e produtos.</a:t>
          </a:r>
          <a:endParaRPr lang="pt-BR" sz="1400" b="1" dirty="0">
            <a:latin typeface="+mj-lt"/>
          </a:endParaRPr>
        </a:p>
      </dgm:t>
    </dgm:pt>
    <dgm:pt modelId="{9FD43F83-246B-4DB9-8988-1D7D9C66CE56}" type="sibTrans" cxnId="{9A1AC37E-A82B-4B10-BF37-CF887415F769}">
      <dgm:prSet/>
      <dgm:spPr/>
      <dgm:t>
        <a:bodyPr/>
        <a:lstStyle/>
        <a:p>
          <a:endParaRPr lang="pt-BR"/>
        </a:p>
      </dgm:t>
    </dgm:pt>
    <dgm:pt modelId="{BA871D6E-59FB-45B7-BCD1-98ABCC5F5EC3}" type="parTrans" cxnId="{9A1AC37E-A82B-4B10-BF37-CF887415F769}">
      <dgm:prSet/>
      <dgm:spPr/>
      <dgm:t>
        <a:bodyPr/>
        <a:lstStyle/>
        <a:p>
          <a:endParaRPr lang="pt-BR"/>
        </a:p>
      </dgm:t>
    </dgm:pt>
    <dgm:pt modelId="{6F8D203F-4AFE-4A5B-B5D5-9320E06FD9FB}" type="pres">
      <dgm:prSet presAssocID="{4705C423-3B62-408D-931F-31CF13091F0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86A1B5BD-25F5-4B0F-9EF1-C73FE27C76F4}" type="pres">
      <dgm:prSet presAssocID="{4751B828-ADC6-4AEE-AFA7-FBE82C89DA22}" presName="parentText" presStyleLbl="node1" presStyleIdx="0" presStyleCnt="1" custLinFactNeighborY="4692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8F025D7A-4DC7-4C21-83B7-76BFDA46EEFB}" type="presOf" srcId="{4751B828-ADC6-4AEE-AFA7-FBE82C89DA22}" destId="{86A1B5BD-25F5-4B0F-9EF1-C73FE27C76F4}" srcOrd="0" destOrd="0" presId="urn:microsoft.com/office/officeart/2005/8/layout/vList2"/>
    <dgm:cxn modelId="{9D2ED5C8-5E59-435F-ACF5-408F98EA3802}" type="presOf" srcId="{4705C423-3B62-408D-931F-31CF13091F00}" destId="{6F8D203F-4AFE-4A5B-B5D5-9320E06FD9FB}" srcOrd="0" destOrd="0" presId="urn:microsoft.com/office/officeart/2005/8/layout/vList2"/>
    <dgm:cxn modelId="{9A1AC37E-A82B-4B10-BF37-CF887415F769}" srcId="{4705C423-3B62-408D-931F-31CF13091F00}" destId="{4751B828-ADC6-4AEE-AFA7-FBE82C89DA22}" srcOrd="0" destOrd="0" parTransId="{BA871D6E-59FB-45B7-BCD1-98ABCC5F5EC3}" sibTransId="{9FD43F83-246B-4DB9-8988-1D7D9C66CE56}"/>
    <dgm:cxn modelId="{95F7E98B-8699-4ECF-8BEF-FC9D5FECAC02}" type="presParOf" srcId="{6F8D203F-4AFE-4A5B-B5D5-9320E06FD9FB}" destId="{86A1B5BD-25F5-4B0F-9EF1-C73FE27C76F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D6DF9A57-6EB9-4458-8605-67AB1A123ECC}" type="doc">
      <dgm:prSet loTypeId="urn:microsoft.com/office/officeart/2005/8/layout/vList2" loCatId="list" qsTypeId="urn:microsoft.com/office/officeart/2005/8/quickstyle/3d2" qsCatId="3D" csTypeId="urn:microsoft.com/office/officeart/2005/8/colors/accent5_4" csCatId="accent5" phldr="1"/>
      <dgm:spPr/>
      <dgm:t>
        <a:bodyPr/>
        <a:lstStyle/>
        <a:p>
          <a:endParaRPr lang="pt-BR"/>
        </a:p>
      </dgm:t>
    </dgm:pt>
    <dgm:pt modelId="{21AC6B46-7D1B-42CD-B046-5094CEF0856F}">
      <dgm:prSet custT="1"/>
      <dgm:spPr/>
      <dgm:t>
        <a:bodyPr/>
        <a:lstStyle/>
        <a:p>
          <a:pPr algn="just" rtl="0"/>
          <a:r>
            <a:rPr lang="pt-B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rPr>
            <a:t>UNIVERSALIZAÇÃO da banda larga</a:t>
          </a:r>
          <a:endParaRPr lang="pt-BR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gerian" panose="04020705040A02060702" pitchFamily="82" charset="0"/>
          </a:endParaRPr>
        </a:p>
      </dgm:t>
    </dgm:pt>
    <dgm:pt modelId="{07621AF9-C5BD-4BC6-80A8-61187466F437}" type="parTrans" cxnId="{115337DB-58DE-471F-A40B-DA775DEA4ADB}">
      <dgm:prSet/>
      <dgm:spPr/>
      <dgm:t>
        <a:bodyPr/>
        <a:lstStyle/>
        <a:p>
          <a:endParaRPr lang="pt-BR"/>
        </a:p>
      </dgm:t>
    </dgm:pt>
    <dgm:pt modelId="{6F122287-C2B7-43C9-AB0F-BDB24534CE85}" type="sibTrans" cxnId="{115337DB-58DE-471F-A40B-DA775DEA4ADB}">
      <dgm:prSet/>
      <dgm:spPr/>
      <dgm:t>
        <a:bodyPr/>
        <a:lstStyle/>
        <a:p>
          <a:endParaRPr lang="pt-BR"/>
        </a:p>
      </dgm:t>
    </dgm:pt>
    <dgm:pt modelId="{6136683A-9EF8-4A69-82E4-6BB568A909FD}" type="pres">
      <dgm:prSet presAssocID="{D6DF9A57-6EB9-4458-8605-67AB1A123EC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EA78014E-99B7-408D-AACE-2DD48FC4266E}" type="pres">
      <dgm:prSet presAssocID="{21AC6B46-7D1B-42CD-B046-5094CEF0856F}" presName="parentText" presStyleLbl="node1" presStyleIdx="0" presStyleCnt="1" custLinFactNeighborX="556" custLinFactNeighborY="-30377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DEC5EC80-ECE0-4680-BDEC-A2532F31E327}" type="presOf" srcId="{21AC6B46-7D1B-42CD-B046-5094CEF0856F}" destId="{EA78014E-99B7-408D-AACE-2DD48FC4266E}" srcOrd="0" destOrd="0" presId="urn:microsoft.com/office/officeart/2005/8/layout/vList2"/>
    <dgm:cxn modelId="{CD465EF1-3D01-45F5-830B-0529F44CE77F}" type="presOf" srcId="{D6DF9A57-6EB9-4458-8605-67AB1A123ECC}" destId="{6136683A-9EF8-4A69-82E4-6BB568A909FD}" srcOrd="0" destOrd="0" presId="urn:microsoft.com/office/officeart/2005/8/layout/vList2"/>
    <dgm:cxn modelId="{115337DB-58DE-471F-A40B-DA775DEA4ADB}" srcId="{D6DF9A57-6EB9-4458-8605-67AB1A123ECC}" destId="{21AC6B46-7D1B-42CD-B046-5094CEF0856F}" srcOrd="0" destOrd="0" parTransId="{07621AF9-C5BD-4BC6-80A8-61187466F437}" sibTransId="{6F122287-C2B7-43C9-AB0F-BDB24534CE85}"/>
    <dgm:cxn modelId="{C9DD805A-69F5-4B66-9A07-97DF1995C79B}" type="presParOf" srcId="{6136683A-9EF8-4A69-82E4-6BB568A909FD}" destId="{EA78014E-99B7-408D-AACE-2DD48FC4266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7D4A7B2-17C9-40AF-B486-0CB2B6F97379}" type="doc">
      <dgm:prSet loTypeId="urn:microsoft.com/office/officeart/2005/8/layout/vList2" loCatId="list" qsTypeId="urn:microsoft.com/office/officeart/2005/8/quickstyle/simple5" qsCatId="simple" csTypeId="urn:microsoft.com/office/officeart/2005/8/colors/accent5_4" csCatId="accent5"/>
      <dgm:spPr/>
      <dgm:t>
        <a:bodyPr/>
        <a:lstStyle/>
        <a:p>
          <a:endParaRPr lang="pt-BR"/>
        </a:p>
      </dgm:t>
    </dgm:pt>
    <dgm:pt modelId="{E6FE85FC-FA70-46A1-A6BD-BA2B8D325FE6}">
      <dgm:prSet custT="1"/>
      <dgm:spPr/>
      <dgm:t>
        <a:bodyPr/>
        <a:lstStyle/>
        <a:p>
          <a:pPr algn="ctr" rtl="0"/>
          <a:r>
            <a:rPr lang="pt-BR" sz="1600" b="1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rPr>
            <a:t>DESAFIOS CONTEMPORÂNEOS PARA O DESENVOLVIMENTO</a:t>
          </a:r>
          <a:endParaRPr lang="pt-BR" sz="1600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gerian" panose="04020705040A02060702" pitchFamily="82" charset="0"/>
          </a:endParaRPr>
        </a:p>
      </dgm:t>
    </dgm:pt>
    <dgm:pt modelId="{1C85BAAA-4AC0-4235-8ADC-A73917B028B4}" type="parTrans" cxnId="{5E0FB620-D367-4525-883A-A3CA2E223D80}">
      <dgm:prSet/>
      <dgm:spPr/>
      <dgm:t>
        <a:bodyPr/>
        <a:lstStyle/>
        <a:p>
          <a:endParaRPr lang="pt-BR"/>
        </a:p>
      </dgm:t>
    </dgm:pt>
    <dgm:pt modelId="{8609A3FF-3168-40F6-873A-95A8A28624FB}" type="sibTrans" cxnId="{5E0FB620-D367-4525-883A-A3CA2E223D80}">
      <dgm:prSet/>
      <dgm:spPr/>
      <dgm:t>
        <a:bodyPr/>
        <a:lstStyle/>
        <a:p>
          <a:endParaRPr lang="pt-BR"/>
        </a:p>
      </dgm:t>
    </dgm:pt>
    <dgm:pt modelId="{AA84FEDC-13DE-475F-8360-AA7B50C44F61}" type="pres">
      <dgm:prSet presAssocID="{F7D4A7B2-17C9-40AF-B486-0CB2B6F9737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681E9532-3D44-4AB4-90F8-AF13C936B94B}" type="pres">
      <dgm:prSet presAssocID="{E6FE85FC-FA70-46A1-A6BD-BA2B8D325FE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5E0FB620-D367-4525-883A-A3CA2E223D80}" srcId="{F7D4A7B2-17C9-40AF-B486-0CB2B6F97379}" destId="{E6FE85FC-FA70-46A1-A6BD-BA2B8D325FE6}" srcOrd="0" destOrd="0" parTransId="{1C85BAAA-4AC0-4235-8ADC-A73917B028B4}" sibTransId="{8609A3FF-3168-40F6-873A-95A8A28624FB}"/>
    <dgm:cxn modelId="{14B07843-3A32-46E2-BC2F-25CFAB64A380}" type="presOf" srcId="{E6FE85FC-FA70-46A1-A6BD-BA2B8D325FE6}" destId="{681E9532-3D44-4AB4-90F8-AF13C936B94B}" srcOrd="0" destOrd="0" presId="urn:microsoft.com/office/officeart/2005/8/layout/vList2"/>
    <dgm:cxn modelId="{5E714304-949D-4671-B4F7-AE9EB6D43D1B}" type="presOf" srcId="{F7D4A7B2-17C9-40AF-B486-0CB2B6F97379}" destId="{AA84FEDC-13DE-475F-8360-AA7B50C44F61}" srcOrd="0" destOrd="0" presId="urn:microsoft.com/office/officeart/2005/8/layout/vList2"/>
    <dgm:cxn modelId="{4DE08122-45A5-415F-9BFE-8ABBB341D51B}" type="presParOf" srcId="{AA84FEDC-13DE-475F-8360-AA7B50C44F61}" destId="{681E9532-3D44-4AB4-90F8-AF13C936B94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551E1015-BC5C-48ED-9A41-CBA97238C859}" type="doc">
      <dgm:prSet loTypeId="urn:microsoft.com/office/officeart/2005/8/layout/vList2" loCatId="list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pt-BR"/>
        </a:p>
      </dgm:t>
    </dgm:pt>
    <dgm:pt modelId="{91E763AA-E86F-408D-866F-BFC73B0301AB}">
      <dgm:prSet custT="1"/>
      <dgm:spPr/>
      <dgm:t>
        <a:bodyPr/>
        <a:lstStyle/>
        <a:p>
          <a:pPr rtl="0"/>
          <a:r>
            <a:rPr lang="pt-BR" sz="1600" b="1" dirty="0" smtClean="0"/>
            <a:t>Art. 21, inc. XI; art. 175; art. 174– Direito Constitucional e Infraconstitucional -Marco Civil da Internet Art. 4º, Art. 7º</a:t>
          </a:r>
          <a:endParaRPr lang="pt-BR" sz="1600" dirty="0"/>
        </a:p>
      </dgm:t>
    </dgm:pt>
    <dgm:pt modelId="{32004FAE-DE34-487E-A81E-D5FE210FD869}" type="parTrans" cxnId="{4BDFA36F-882F-4481-894A-FDB0D1E12ADF}">
      <dgm:prSet/>
      <dgm:spPr/>
      <dgm:t>
        <a:bodyPr/>
        <a:lstStyle/>
        <a:p>
          <a:endParaRPr lang="pt-BR"/>
        </a:p>
      </dgm:t>
    </dgm:pt>
    <dgm:pt modelId="{D83EE93C-28B3-4C08-844F-ECE42981A424}" type="sibTrans" cxnId="{4BDFA36F-882F-4481-894A-FDB0D1E12ADF}">
      <dgm:prSet/>
      <dgm:spPr/>
      <dgm:t>
        <a:bodyPr/>
        <a:lstStyle/>
        <a:p>
          <a:endParaRPr lang="pt-BR"/>
        </a:p>
      </dgm:t>
    </dgm:pt>
    <dgm:pt modelId="{161C9D26-BEB2-44B4-B982-2534F07DFB2E}" type="pres">
      <dgm:prSet presAssocID="{551E1015-BC5C-48ED-9A41-CBA97238C85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B4CFEA39-AFC9-4720-92E1-4159C65622BD}" type="pres">
      <dgm:prSet presAssocID="{91E763AA-E86F-408D-866F-BFC73B0301AB}" presName="parentText" presStyleLbl="node1" presStyleIdx="0" presStyleCnt="1" custScaleY="246672" custLinFactNeighborY="5813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88089446-9BC2-4447-8808-D725D0A4A975}" type="presOf" srcId="{91E763AA-E86F-408D-866F-BFC73B0301AB}" destId="{B4CFEA39-AFC9-4720-92E1-4159C65622BD}" srcOrd="0" destOrd="0" presId="urn:microsoft.com/office/officeart/2005/8/layout/vList2"/>
    <dgm:cxn modelId="{4BDFA36F-882F-4481-894A-FDB0D1E12ADF}" srcId="{551E1015-BC5C-48ED-9A41-CBA97238C859}" destId="{91E763AA-E86F-408D-866F-BFC73B0301AB}" srcOrd="0" destOrd="0" parTransId="{32004FAE-DE34-487E-A81E-D5FE210FD869}" sibTransId="{D83EE93C-28B3-4C08-844F-ECE42981A424}"/>
    <dgm:cxn modelId="{CF5D6BC1-C9DE-4CB1-A4BA-3FAC4F98833C}" type="presOf" srcId="{551E1015-BC5C-48ED-9A41-CBA97238C859}" destId="{161C9D26-BEB2-44B4-B982-2534F07DFB2E}" srcOrd="0" destOrd="0" presId="urn:microsoft.com/office/officeart/2005/8/layout/vList2"/>
    <dgm:cxn modelId="{F04891A1-5ED2-4A52-B3D5-F0D2C97B0C82}" type="presParOf" srcId="{161C9D26-BEB2-44B4-B982-2534F07DFB2E}" destId="{B4CFEA39-AFC9-4720-92E1-4159C65622B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91390CE8-063A-4E81-AAF1-D6E1F227DFC3}" type="doc">
      <dgm:prSet loTypeId="urn:microsoft.com/office/officeart/2005/8/layout/vList2" loCatId="list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pt-BR"/>
        </a:p>
      </dgm:t>
    </dgm:pt>
    <dgm:pt modelId="{6BE2E440-64A6-4D3B-87DA-266F83A6D578}">
      <dgm:prSet custT="1"/>
      <dgm:spPr/>
      <dgm:t>
        <a:bodyPr/>
        <a:lstStyle/>
        <a:p>
          <a:pPr rtl="0"/>
          <a:r>
            <a:rPr lang="pt-BR" sz="1600" b="1" dirty="0" smtClean="0"/>
            <a:t>Declaração dos Direitos Humanos – um Direito Humano Universal</a:t>
          </a:r>
          <a:endParaRPr lang="pt-BR" sz="1600" dirty="0"/>
        </a:p>
      </dgm:t>
    </dgm:pt>
    <dgm:pt modelId="{3AEDF914-B7F6-44FD-99A6-2286B8619736}" type="parTrans" cxnId="{F729B50C-0050-42EF-8DDA-ED129805C027}">
      <dgm:prSet/>
      <dgm:spPr/>
      <dgm:t>
        <a:bodyPr/>
        <a:lstStyle/>
        <a:p>
          <a:endParaRPr lang="pt-BR"/>
        </a:p>
      </dgm:t>
    </dgm:pt>
    <dgm:pt modelId="{4F85376D-FC38-4503-A08A-8CA80421F047}" type="sibTrans" cxnId="{F729B50C-0050-42EF-8DDA-ED129805C027}">
      <dgm:prSet/>
      <dgm:spPr/>
      <dgm:t>
        <a:bodyPr/>
        <a:lstStyle/>
        <a:p>
          <a:endParaRPr lang="pt-BR"/>
        </a:p>
      </dgm:t>
    </dgm:pt>
    <dgm:pt modelId="{763272B4-98AF-47B5-9340-943E07E91B39}" type="pres">
      <dgm:prSet presAssocID="{91390CE8-063A-4E81-AAF1-D6E1F227DFC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A7859A6-FB93-43A7-8AD5-4D00B15B8B70}" type="pres">
      <dgm:prSet presAssocID="{6BE2E440-64A6-4D3B-87DA-266F83A6D57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F729B50C-0050-42EF-8DDA-ED129805C027}" srcId="{91390CE8-063A-4E81-AAF1-D6E1F227DFC3}" destId="{6BE2E440-64A6-4D3B-87DA-266F83A6D578}" srcOrd="0" destOrd="0" parTransId="{3AEDF914-B7F6-44FD-99A6-2286B8619736}" sibTransId="{4F85376D-FC38-4503-A08A-8CA80421F047}"/>
    <dgm:cxn modelId="{4CBFDC66-C569-46AE-8777-39D856713156}" type="presOf" srcId="{6BE2E440-64A6-4D3B-87DA-266F83A6D578}" destId="{FA7859A6-FB93-43A7-8AD5-4D00B15B8B70}" srcOrd="0" destOrd="0" presId="urn:microsoft.com/office/officeart/2005/8/layout/vList2"/>
    <dgm:cxn modelId="{675CA312-C124-419F-B1F3-05F1C319406D}" type="presOf" srcId="{91390CE8-063A-4E81-AAF1-D6E1F227DFC3}" destId="{763272B4-98AF-47B5-9340-943E07E91B39}" srcOrd="0" destOrd="0" presId="urn:microsoft.com/office/officeart/2005/8/layout/vList2"/>
    <dgm:cxn modelId="{4FF497DE-F000-42A6-B6DE-F8DE7CAF92E2}" type="presParOf" srcId="{763272B4-98AF-47B5-9340-943E07E91B39}" destId="{FA7859A6-FB93-43A7-8AD5-4D00B15B8B7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FFC02CA4-01C8-4A3E-8C05-1EBC5B131E11}" type="doc">
      <dgm:prSet loTypeId="urn:microsoft.com/office/officeart/2005/8/layout/vList2" loCatId="list" qsTypeId="urn:microsoft.com/office/officeart/2005/8/quickstyle/simple1" qsCatId="simple" csTypeId="urn:microsoft.com/office/officeart/2005/8/colors/accent5_4" csCatId="accent5"/>
      <dgm:spPr/>
      <dgm:t>
        <a:bodyPr/>
        <a:lstStyle/>
        <a:p>
          <a:endParaRPr lang="pt-BR"/>
        </a:p>
      </dgm:t>
    </dgm:pt>
    <dgm:pt modelId="{C93EE47F-D4DD-4033-AF83-91512BD6D294}">
      <dgm:prSet custT="1"/>
      <dgm:spPr/>
      <dgm:t>
        <a:bodyPr/>
        <a:lstStyle/>
        <a:p>
          <a:pPr algn="ctr" rtl="0"/>
          <a:r>
            <a:rPr lang="pt-B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rPr>
            <a:t>“A MAIS REVOLUCIONÁRIA DAS LUTAS É A LUTA CONTRA O SILÊNCIO”</a:t>
          </a:r>
          <a:endParaRPr lang="pt-BR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gerian" panose="04020705040A02060702" pitchFamily="82" charset="0"/>
          </a:endParaRPr>
        </a:p>
      </dgm:t>
    </dgm:pt>
    <dgm:pt modelId="{A6B6A593-E067-45BD-96AE-3046634EB006}" type="parTrans" cxnId="{62AEB59C-E231-4327-9189-78238B8D79FA}">
      <dgm:prSet/>
      <dgm:spPr/>
      <dgm:t>
        <a:bodyPr/>
        <a:lstStyle/>
        <a:p>
          <a:pPr algn="ctr"/>
          <a:endParaRPr lang="pt-BR"/>
        </a:p>
      </dgm:t>
    </dgm:pt>
    <dgm:pt modelId="{1805F018-FF2D-42B0-82E3-5F50807AC66A}" type="sibTrans" cxnId="{62AEB59C-E231-4327-9189-78238B8D79FA}">
      <dgm:prSet/>
      <dgm:spPr/>
      <dgm:t>
        <a:bodyPr/>
        <a:lstStyle/>
        <a:p>
          <a:pPr algn="ctr"/>
          <a:endParaRPr lang="pt-BR"/>
        </a:p>
      </dgm:t>
    </dgm:pt>
    <dgm:pt modelId="{7B815E11-5502-4DD3-B7BE-0F89D7E275A7}" type="pres">
      <dgm:prSet presAssocID="{FFC02CA4-01C8-4A3E-8C05-1EBC5B131E1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A30A170B-C50B-479C-B14C-8BA4DCE3D3F1}" type="pres">
      <dgm:prSet presAssocID="{C93EE47F-D4DD-4033-AF83-91512BD6D294}" presName="parentText" presStyleLbl="node1" presStyleIdx="0" presStyleCnt="1" custLinFactNeighborX="-18835" custLinFactNeighborY="-40082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62AEB59C-E231-4327-9189-78238B8D79FA}" srcId="{FFC02CA4-01C8-4A3E-8C05-1EBC5B131E11}" destId="{C93EE47F-D4DD-4033-AF83-91512BD6D294}" srcOrd="0" destOrd="0" parTransId="{A6B6A593-E067-45BD-96AE-3046634EB006}" sibTransId="{1805F018-FF2D-42B0-82E3-5F50807AC66A}"/>
    <dgm:cxn modelId="{C4124BCF-C087-4CC7-86B8-80603BED4730}" type="presOf" srcId="{C93EE47F-D4DD-4033-AF83-91512BD6D294}" destId="{A30A170B-C50B-479C-B14C-8BA4DCE3D3F1}" srcOrd="0" destOrd="0" presId="urn:microsoft.com/office/officeart/2005/8/layout/vList2"/>
    <dgm:cxn modelId="{E7C72568-14D6-47EF-A424-0FE09A92FAC9}" type="presOf" srcId="{FFC02CA4-01C8-4A3E-8C05-1EBC5B131E11}" destId="{7B815E11-5502-4DD3-B7BE-0F89D7E275A7}" srcOrd="0" destOrd="0" presId="urn:microsoft.com/office/officeart/2005/8/layout/vList2"/>
    <dgm:cxn modelId="{992BD1AA-AB37-4EEB-A740-9EA4CA607F5E}" type="presParOf" srcId="{7B815E11-5502-4DD3-B7BE-0F89D7E275A7}" destId="{A30A170B-C50B-479C-B14C-8BA4DCE3D3F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598984D8-C5E6-4931-B624-D4FF4C4F2CC8}" type="doc">
      <dgm:prSet loTypeId="urn:microsoft.com/office/officeart/2005/8/layout/vList2" loCatId="list" qsTypeId="urn:microsoft.com/office/officeart/2005/8/quickstyle/simple1" qsCatId="simple" csTypeId="urn:microsoft.com/office/officeart/2005/8/colors/accent5_5" csCatId="accent5"/>
      <dgm:spPr/>
      <dgm:t>
        <a:bodyPr/>
        <a:lstStyle/>
        <a:p>
          <a:endParaRPr lang="pt-BR"/>
        </a:p>
      </dgm:t>
    </dgm:pt>
    <dgm:pt modelId="{5042E41A-157B-4837-8B64-C4D071FFFC6F}">
      <dgm:prSet/>
      <dgm:spPr/>
      <dgm:t>
        <a:bodyPr/>
        <a:lstStyle/>
        <a:p>
          <a:pPr algn="ctr" rtl="0"/>
          <a:r>
            <a:rPr lang="pt-BR" dirty="0" smtClean="0">
              <a:latin typeface="Algerian" panose="04020705040A02060702" pitchFamily="82" charset="0"/>
            </a:rPr>
            <a:t>M.FOUCAULT</a:t>
          </a:r>
          <a:endParaRPr lang="pt-BR" dirty="0">
            <a:latin typeface="Algerian" panose="04020705040A02060702" pitchFamily="82" charset="0"/>
          </a:endParaRPr>
        </a:p>
      </dgm:t>
    </dgm:pt>
    <dgm:pt modelId="{27701453-8ECE-44F1-8420-A4123ECBEF3D}" type="parTrans" cxnId="{5D95246E-5589-402C-815D-37109CC4D32A}">
      <dgm:prSet/>
      <dgm:spPr/>
      <dgm:t>
        <a:bodyPr/>
        <a:lstStyle/>
        <a:p>
          <a:endParaRPr lang="pt-BR"/>
        </a:p>
      </dgm:t>
    </dgm:pt>
    <dgm:pt modelId="{8888F860-8F7C-4AF5-B2DA-DBC89C7C1BD1}" type="sibTrans" cxnId="{5D95246E-5589-402C-815D-37109CC4D32A}">
      <dgm:prSet/>
      <dgm:spPr/>
      <dgm:t>
        <a:bodyPr/>
        <a:lstStyle/>
        <a:p>
          <a:endParaRPr lang="pt-BR"/>
        </a:p>
      </dgm:t>
    </dgm:pt>
    <dgm:pt modelId="{08FB8C21-2832-452A-92EB-801093E0A030}" type="pres">
      <dgm:prSet presAssocID="{598984D8-C5E6-4931-B624-D4FF4C4F2CC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6ABD7EF6-4A7B-4A06-B55F-0DB49AF40092}" type="pres">
      <dgm:prSet presAssocID="{5042E41A-157B-4837-8B64-C4D071FFFC6F}" presName="parentText" presStyleLbl="node1" presStyleIdx="0" presStyleCnt="1" custLinFactNeighborY="-97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5D95246E-5589-402C-815D-37109CC4D32A}" srcId="{598984D8-C5E6-4931-B624-D4FF4C4F2CC8}" destId="{5042E41A-157B-4837-8B64-C4D071FFFC6F}" srcOrd="0" destOrd="0" parTransId="{27701453-8ECE-44F1-8420-A4123ECBEF3D}" sibTransId="{8888F860-8F7C-4AF5-B2DA-DBC89C7C1BD1}"/>
    <dgm:cxn modelId="{8CF4639A-7F39-4248-B13B-3C03709A6097}" type="presOf" srcId="{5042E41A-157B-4837-8B64-C4D071FFFC6F}" destId="{6ABD7EF6-4A7B-4A06-B55F-0DB49AF40092}" srcOrd="0" destOrd="0" presId="urn:microsoft.com/office/officeart/2005/8/layout/vList2"/>
    <dgm:cxn modelId="{75CF898A-B0CB-4D13-9BEE-ABE8DB99576C}" type="presOf" srcId="{598984D8-C5E6-4931-B624-D4FF4C4F2CC8}" destId="{08FB8C21-2832-452A-92EB-801093E0A030}" srcOrd="0" destOrd="0" presId="urn:microsoft.com/office/officeart/2005/8/layout/vList2"/>
    <dgm:cxn modelId="{3425556C-4C82-476B-BF19-8A3A74B2E4D1}" type="presParOf" srcId="{08FB8C21-2832-452A-92EB-801093E0A030}" destId="{6ABD7EF6-4A7B-4A06-B55F-0DB49AF4009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63EB1C15-A37D-4EBC-81FA-856E94014FA1}" type="doc">
      <dgm:prSet loTypeId="urn:microsoft.com/office/officeart/2005/8/layout/vList2" loCatId="list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pt-BR"/>
        </a:p>
      </dgm:t>
    </dgm:pt>
    <dgm:pt modelId="{DB211A6B-8B54-44C5-A7C1-84D78A288953}">
      <dgm:prSet custT="1"/>
      <dgm:spPr/>
      <dgm:t>
        <a:bodyPr/>
        <a:lstStyle/>
        <a:p>
          <a:pPr algn="ctr" rtl="0"/>
          <a:r>
            <a:rPr lang="pt-BR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rPr>
            <a:t>OBRIGADO</a:t>
          </a:r>
          <a:endParaRPr lang="pt-BR" sz="3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gerian" panose="04020705040A02060702" pitchFamily="82" charset="0"/>
          </a:endParaRPr>
        </a:p>
      </dgm:t>
    </dgm:pt>
    <dgm:pt modelId="{3FA87916-D5A1-486A-9329-FD3C3488821E}" type="parTrans" cxnId="{6AE713D1-B13C-4738-A157-2E9DD8E66829}">
      <dgm:prSet/>
      <dgm:spPr/>
      <dgm:t>
        <a:bodyPr/>
        <a:lstStyle/>
        <a:p>
          <a:endParaRPr lang="pt-BR"/>
        </a:p>
      </dgm:t>
    </dgm:pt>
    <dgm:pt modelId="{110D67B5-BAFA-44A1-B0D4-CD942B3E18DE}" type="sibTrans" cxnId="{6AE713D1-B13C-4738-A157-2E9DD8E66829}">
      <dgm:prSet/>
      <dgm:spPr/>
      <dgm:t>
        <a:bodyPr/>
        <a:lstStyle/>
        <a:p>
          <a:endParaRPr lang="pt-BR"/>
        </a:p>
      </dgm:t>
    </dgm:pt>
    <dgm:pt modelId="{1E97C188-FD0C-490E-ACC1-C30B63317EA0}" type="pres">
      <dgm:prSet presAssocID="{63EB1C15-A37D-4EBC-81FA-856E94014FA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5B4710A4-3C38-4C85-BF03-B74CEB7D6BD6}" type="pres">
      <dgm:prSet presAssocID="{DB211A6B-8B54-44C5-A7C1-84D78A288953}" presName="parentText" presStyleLbl="node1" presStyleIdx="0" presStyleCnt="1" custLinFactNeighborY="9492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B806C859-D853-46FE-B6F7-89C3E9DBF400}" type="presOf" srcId="{63EB1C15-A37D-4EBC-81FA-856E94014FA1}" destId="{1E97C188-FD0C-490E-ACC1-C30B63317EA0}" srcOrd="0" destOrd="0" presId="urn:microsoft.com/office/officeart/2005/8/layout/vList2"/>
    <dgm:cxn modelId="{AA4E323B-D646-4691-9667-0A23968D74A6}" type="presOf" srcId="{DB211A6B-8B54-44C5-A7C1-84D78A288953}" destId="{5B4710A4-3C38-4C85-BF03-B74CEB7D6BD6}" srcOrd="0" destOrd="0" presId="urn:microsoft.com/office/officeart/2005/8/layout/vList2"/>
    <dgm:cxn modelId="{6AE713D1-B13C-4738-A157-2E9DD8E66829}" srcId="{63EB1C15-A37D-4EBC-81FA-856E94014FA1}" destId="{DB211A6B-8B54-44C5-A7C1-84D78A288953}" srcOrd="0" destOrd="0" parTransId="{3FA87916-D5A1-486A-9329-FD3C3488821E}" sibTransId="{110D67B5-BAFA-44A1-B0D4-CD942B3E18DE}"/>
    <dgm:cxn modelId="{B055B559-5ECB-4B50-8392-14583CE65C03}" type="presParOf" srcId="{1E97C188-FD0C-490E-ACC1-C30B63317EA0}" destId="{5B4710A4-3C38-4C85-BF03-B74CEB7D6BD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8930FB3-28D1-4ADE-AEA9-02AD76AC28FB}" type="doc">
      <dgm:prSet loTypeId="urn:microsoft.com/office/officeart/2005/8/layout/target3" loCatId="relationship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pt-BR"/>
        </a:p>
      </dgm:t>
    </dgm:pt>
    <dgm:pt modelId="{6DB34786-40E0-4499-A42B-54DA0F742D22}">
      <dgm:prSet custT="1"/>
      <dgm:spPr/>
      <dgm:t>
        <a:bodyPr/>
        <a:lstStyle/>
        <a:p>
          <a:pPr algn="just" rtl="0"/>
          <a:r>
            <a:rPr lang="pt-BR" sz="1400" b="1" dirty="0" smtClean="0"/>
            <a:t>NO FINAL DE 2017, </a:t>
          </a:r>
          <a:r>
            <a:rPr lang="pt-BR" sz="1400" b="1" u="none" dirty="0" smtClean="0"/>
            <a:t>52% DA POPULAÇÃO GLOBAL AINDA ESTAVA DESCONECTADA, SÃO 3,9 BILHÕES DE PESSOAS.</a:t>
          </a:r>
          <a:r>
            <a:rPr lang="pt-BR" sz="1700" b="1" u="none" dirty="0" smtClean="0"/>
            <a:t> </a:t>
          </a:r>
          <a:r>
            <a:rPr lang="pt-BR" sz="1000" b="1" i="1" u="none" dirty="0" smtClean="0"/>
            <a:t>(DADOS UIT DE 2017)</a:t>
          </a:r>
          <a:endParaRPr lang="pt-BR" sz="1000" i="1" u="none" dirty="0"/>
        </a:p>
      </dgm:t>
    </dgm:pt>
    <dgm:pt modelId="{C118C54E-43E0-4EEB-8136-13C347F7E724}" type="parTrans" cxnId="{EAEA5EBE-7F9F-45C4-94A0-C40712B8F7A1}">
      <dgm:prSet/>
      <dgm:spPr/>
      <dgm:t>
        <a:bodyPr/>
        <a:lstStyle/>
        <a:p>
          <a:endParaRPr lang="pt-BR"/>
        </a:p>
      </dgm:t>
    </dgm:pt>
    <dgm:pt modelId="{EE6890F6-FDBF-47DC-AC20-C7654F4463EF}" type="sibTrans" cxnId="{EAEA5EBE-7F9F-45C4-94A0-C40712B8F7A1}">
      <dgm:prSet/>
      <dgm:spPr/>
      <dgm:t>
        <a:bodyPr/>
        <a:lstStyle/>
        <a:p>
          <a:endParaRPr lang="pt-BR"/>
        </a:p>
      </dgm:t>
    </dgm:pt>
    <dgm:pt modelId="{D7A5F3E7-64A3-42C2-90DE-D84906C4DAEE}">
      <dgm:prSet custT="1"/>
      <dgm:spPr/>
      <dgm:t>
        <a:bodyPr/>
        <a:lstStyle/>
        <a:p>
          <a:pPr algn="just" rtl="0"/>
          <a:r>
            <a:rPr lang="pt-BR" sz="1400" b="1" dirty="0" smtClean="0"/>
            <a:t>A PENETRAÇÃO DA CONECTIVIDADE NOS PAÍSES EM DESENVOLVIMENTO CHEGARÁ A </a:t>
          </a:r>
          <a:r>
            <a:rPr lang="pt-BR" sz="1400" b="1" u="sng" dirty="0" smtClean="0"/>
            <a:t>41,3%</a:t>
          </a:r>
          <a:r>
            <a:rPr lang="pt-BR" sz="1400" b="1" dirty="0" smtClean="0"/>
            <a:t> AO FINAL DE 2018, ENQUANTO OS PAÍSES MENOS DESENVOLVIDOS DEVERÃO FICAR EM </a:t>
          </a:r>
          <a:r>
            <a:rPr lang="pt-BR" sz="1400" b="1" u="sng" dirty="0" smtClean="0"/>
            <a:t>17,5%</a:t>
          </a:r>
          <a:r>
            <a:rPr lang="pt-BR" sz="1400" b="1" dirty="0" smtClean="0"/>
            <a:t>.</a:t>
          </a:r>
          <a:r>
            <a:rPr lang="pt-BR" sz="1000" b="1" i="1" u="none" dirty="0" smtClean="0"/>
            <a:t>(DADOS UIT DE 2017)</a:t>
          </a:r>
          <a:endParaRPr lang="pt-BR" sz="1000" dirty="0"/>
        </a:p>
      </dgm:t>
    </dgm:pt>
    <dgm:pt modelId="{43923CC0-BB92-4EFF-AE46-10D602B4AED3}" type="parTrans" cxnId="{9003F8D5-57FB-4437-B22A-EDB9902FA5EA}">
      <dgm:prSet/>
      <dgm:spPr/>
      <dgm:t>
        <a:bodyPr/>
        <a:lstStyle/>
        <a:p>
          <a:endParaRPr lang="pt-BR"/>
        </a:p>
      </dgm:t>
    </dgm:pt>
    <dgm:pt modelId="{411FAAED-ECE7-48AE-BDDD-338D57B00B40}" type="sibTrans" cxnId="{9003F8D5-57FB-4437-B22A-EDB9902FA5EA}">
      <dgm:prSet/>
      <dgm:spPr/>
      <dgm:t>
        <a:bodyPr/>
        <a:lstStyle/>
        <a:p>
          <a:endParaRPr lang="pt-BR"/>
        </a:p>
      </dgm:t>
    </dgm:pt>
    <dgm:pt modelId="{0C80AD86-8F37-40FD-9514-A13C36A64F80}" type="pres">
      <dgm:prSet presAssocID="{A8930FB3-28D1-4ADE-AEA9-02AD76AC28FB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6B4B31FA-19A9-4E01-AC01-DF7F814B94E6}" type="pres">
      <dgm:prSet presAssocID="{6DB34786-40E0-4499-A42B-54DA0F742D22}" presName="circle1" presStyleLbl="node1" presStyleIdx="0" presStyleCnt="2"/>
      <dgm:spPr/>
    </dgm:pt>
    <dgm:pt modelId="{3E4BF428-E6D0-4FF8-851C-C954239DDE92}" type="pres">
      <dgm:prSet presAssocID="{6DB34786-40E0-4499-A42B-54DA0F742D22}" presName="space" presStyleCnt="0"/>
      <dgm:spPr/>
    </dgm:pt>
    <dgm:pt modelId="{F59EA674-BBD7-4DC1-B9FB-E7EE3E3B3CA6}" type="pres">
      <dgm:prSet presAssocID="{6DB34786-40E0-4499-A42B-54DA0F742D22}" presName="rect1" presStyleLbl="alignAcc1" presStyleIdx="0" presStyleCnt="2"/>
      <dgm:spPr/>
      <dgm:t>
        <a:bodyPr/>
        <a:lstStyle/>
        <a:p>
          <a:endParaRPr lang="pt-BR"/>
        </a:p>
      </dgm:t>
    </dgm:pt>
    <dgm:pt modelId="{956D600B-F837-493C-933E-35A9A7F90B0F}" type="pres">
      <dgm:prSet presAssocID="{D7A5F3E7-64A3-42C2-90DE-D84906C4DAEE}" presName="vertSpace2" presStyleLbl="node1" presStyleIdx="0" presStyleCnt="2"/>
      <dgm:spPr/>
    </dgm:pt>
    <dgm:pt modelId="{34ADBDAC-D5D6-41FB-BFC2-6733CFEA5EDD}" type="pres">
      <dgm:prSet presAssocID="{D7A5F3E7-64A3-42C2-90DE-D84906C4DAEE}" presName="circle2" presStyleLbl="node1" presStyleIdx="1" presStyleCnt="2"/>
      <dgm:spPr/>
    </dgm:pt>
    <dgm:pt modelId="{C616F16B-9666-44EA-BF6B-42EBB6169E3F}" type="pres">
      <dgm:prSet presAssocID="{D7A5F3E7-64A3-42C2-90DE-D84906C4DAEE}" presName="rect2" presStyleLbl="alignAcc1" presStyleIdx="1" presStyleCnt="2"/>
      <dgm:spPr/>
      <dgm:t>
        <a:bodyPr/>
        <a:lstStyle/>
        <a:p>
          <a:endParaRPr lang="pt-BR"/>
        </a:p>
      </dgm:t>
    </dgm:pt>
    <dgm:pt modelId="{11508782-1CB7-4D5F-9CD9-8C3AD88E7C6B}" type="pres">
      <dgm:prSet presAssocID="{6DB34786-40E0-4499-A42B-54DA0F742D22}" presName="rect1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F8815B8-D321-4C3B-800D-73585D6E5ED6}" type="pres">
      <dgm:prSet presAssocID="{D7A5F3E7-64A3-42C2-90DE-D84906C4DAEE}" presName="rect2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8005C392-379C-439F-8B6B-51308B385911}" type="presOf" srcId="{6DB34786-40E0-4499-A42B-54DA0F742D22}" destId="{11508782-1CB7-4D5F-9CD9-8C3AD88E7C6B}" srcOrd="1" destOrd="0" presId="urn:microsoft.com/office/officeart/2005/8/layout/target3"/>
    <dgm:cxn modelId="{98EF41DD-ECAA-449C-9D37-507721F3448B}" type="presOf" srcId="{A8930FB3-28D1-4ADE-AEA9-02AD76AC28FB}" destId="{0C80AD86-8F37-40FD-9514-A13C36A64F80}" srcOrd="0" destOrd="0" presId="urn:microsoft.com/office/officeart/2005/8/layout/target3"/>
    <dgm:cxn modelId="{EAEA5EBE-7F9F-45C4-94A0-C40712B8F7A1}" srcId="{A8930FB3-28D1-4ADE-AEA9-02AD76AC28FB}" destId="{6DB34786-40E0-4499-A42B-54DA0F742D22}" srcOrd="0" destOrd="0" parTransId="{C118C54E-43E0-4EEB-8136-13C347F7E724}" sibTransId="{EE6890F6-FDBF-47DC-AC20-C7654F4463EF}"/>
    <dgm:cxn modelId="{9003F8D5-57FB-4437-B22A-EDB9902FA5EA}" srcId="{A8930FB3-28D1-4ADE-AEA9-02AD76AC28FB}" destId="{D7A5F3E7-64A3-42C2-90DE-D84906C4DAEE}" srcOrd="1" destOrd="0" parTransId="{43923CC0-BB92-4EFF-AE46-10D602B4AED3}" sibTransId="{411FAAED-ECE7-48AE-BDDD-338D57B00B40}"/>
    <dgm:cxn modelId="{F61D1DC9-95FB-4CD7-A524-8B0ADDCAB328}" type="presOf" srcId="{D7A5F3E7-64A3-42C2-90DE-D84906C4DAEE}" destId="{C616F16B-9666-44EA-BF6B-42EBB6169E3F}" srcOrd="0" destOrd="0" presId="urn:microsoft.com/office/officeart/2005/8/layout/target3"/>
    <dgm:cxn modelId="{D30AD990-8E08-4645-8805-77E8645DEEA5}" type="presOf" srcId="{D7A5F3E7-64A3-42C2-90DE-D84906C4DAEE}" destId="{AF8815B8-D321-4C3B-800D-73585D6E5ED6}" srcOrd="1" destOrd="0" presId="urn:microsoft.com/office/officeart/2005/8/layout/target3"/>
    <dgm:cxn modelId="{14E5EEC5-2C97-4864-AE68-843C7825787C}" type="presOf" srcId="{6DB34786-40E0-4499-A42B-54DA0F742D22}" destId="{F59EA674-BBD7-4DC1-B9FB-E7EE3E3B3CA6}" srcOrd="0" destOrd="0" presId="urn:microsoft.com/office/officeart/2005/8/layout/target3"/>
    <dgm:cxn modelId="{1C76D07A-1716-43C8-B9CD-A34615E4966C}" type="presParOf" srcId="{0C80AD86-8F37-40FD-9514-A13C36A64F80}" destId="{6B4B31FA-19A9-4E01-AC01-DF7F814B94E6}" srcOrd="0" destOrd="0" presId="urn:microsoft.com/office/officeart/2005/8/layout/target3"/>
    <dgm:cxn modelId="{FADCD2A5-3DB3-40F0-A43B-C457C6A9C050}" type="presParOf" srcId="{0C80AD86-8F37-40FD-9514-A13C36A64F80}" destId="{3E4BF428-E6D0-4FF8-851C-C954239DDE92}" srcOrd="1" destOrd="0" presId="urn:microsoft.com/office/officeart/2005/8/layout/target3"/>
    <dgm:cxn modelId="{6A1CC444-AD51-47F3-A918-A5158FA97942}" type="presParOf" srcId="{0C80AD86-8F37-40FD-9514-A13C36A64F80}" destId="{F59EA674-BBD7-4DC1-B9FB-E7EE3E3B3CA6}" srcOrd="2" destOrd="0" presId="urn:microsoft.com/office/officeart/2005/8/layout/target3"/>
    <dgm:cxn modelId="{1365BCED-E027-40A3-A10A-A8C06CEA68DE}" type="presParOf" srcId="{0C80AD86-8F37-40FD-9514-A13C36A64F80}" destId="{956D600B-F837-493C-933E-35A9A7F90B0F}" srcOrd="3" destOrd="0" presId="urn:microsoft.com/office/officeart/2005/8/layout/target3"/>
    <dgm:cxn modelId="{F1DBE3E7-66F9-461A-8C72-AB706A0732A8}" type="presParOf" srcId="{0C80AD86-8F37-40FD-9514-A13C36A64F80}" destId="{34ADBDAC-D5D6-41FB-BFC2-6733CFEA5EDD}" srcOrd="4" destOrd="0" presId="urn:microsoft.com/office/officeart/2005/8/layout/target3"/>
    <dgm:cxn modelId="{350D0D1D-C914-4D23-A2F5-AD30064E05B5}" type="presParOf" srcId="{0C80AD86-8F37-40FD-9514-A13C36A64F80}" destId="{C616F16B-9666-44EA-BF6B-42EBB6169E3F}" srcOrd="5" destOrd="0" presId="urn:microsoft.com/office/officeart/2005/8/layout/target3"/>
    <dgm:cxn modelId="{8EE871CB-F9AE-4BEF-B5FA-787BC2975BF1}" type="presParOf" srcId="{0C80AD86-8F37-40FD-9514-A13C36A64F80}" destId="{11508782-1CB7-4D5F-9CD9-8C3AD88E7C6B}" srcOrd="6" destOrd="0" presId="urn:microsoft.com/office/officeart/2005/8/layout/target3"/>
    <dgm:cxn modelId="{8BED3C54-5D11-4775-8356-D3F9E310AC9A}" type="presParOf" srcId="{0C80AD86-8F37-40FD-9514-A13C36A64F80}" destId="{AF8815B8-D321-4C3B-800D-73585D6E5ED6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786B123-5B63-4F1D-A8E9-F36941DE26F7}" type="doc">
      <dgm:prSet loTypeId="urn:microsoft.com/office/officeart/2005/8/layout/list1" loCatId="list" qsTypeId="urn:microsoft.com/office/officeart/2005/8/quickstyle/simple4" qsCatId="simple" csTypeId="urn:microsoft.com/office/officeart/2005/8/colors/accent5_4" csCatId="accent5" phldr="1"/>
      <dgm:spPr/>
      <dgm:t>
        <a:bodyPr/>
        <a:lstStyle/>
        <a:p>
          <a:endParaRPr lang="pt-BR"/>
        </a:p>
      </dgm:t>
    </dgm:pt>
    <dgm:pt modelId="{F49302B9-FB8C-4E76-AD16-EB09F6D7D816}">
      <dgm:prSet custT="1"/>
      <dgm:spPr/>
      <dgm:t>
        <a:bodyPr/>
        <a:lstStyle/>
        <a:p>
          <a:pPr rtl="0"/>
          <a:r>
            <a:rPr lang="pt-BR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rPr>
            <a:t>                RELATÓRIO IDEC</a:t>
          </a:r>
          <a:endParaRPr lang="pt-BR" sz="18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gerian" panose="04020705040A02060702" pitchFamily="82" charset="0"/>
          </a:endParaRPr>
        </a:p>
      </dgm:t>
    </dgm:pt>
    <dgm:pt modelId="{2BCFB8E7-1A87-4B4C-A4B2-78B94656206C}" type="parTrans" cxnId="{729A5D4A-9E2B-4F43-933C-5F219B3B8CD1}">
      <dgm:prSet/>
      <dgm:spPr/>
      <dgm:t>
        <a:bodyPr/>
        <a:lstStyle/>
        <a:p>
          <a:endParaRPr lang="pt-BR"/>
        </a:p>
      </dgm:t>
    </dgm:pt>
    <dgm:pt modelId="{94A78DC2-226E-42A1-BC4B-6F990856A93A}" type="sibTrans" cxnId="{729A5D4A-9E2B-4F43-933C-5F219B3B8CD1}">
      <dgm:prSet/>
      <dgm:spPr/>
      <dgm:t>
        <a:bodyPr/>
        <a:lstStyle/>
        <a:p>
          <a:endParaRPr lang="pt-BR"/>
        </a:p>
      </dgm:t>
    </dgm:pt>
    <dgm:pt modelId="{C221A4C5-7E2D-41B6-9C3D-401A75EE2023}">
      <dgm:prSet/>
      <dgm:spPr>
        <a:solidFill>
          <a:schemeClr val="bg1"/>
        </a:solidFill>
      </dgm:spPr>
      <dgm:t>
        <a:bodyPr/>
        <a:lstStyle/>
        <a:p>
          <a:pPr rtl="0"/>
          <a:r>
            <a:rPr lang="x-none" b="1" dirty="0" smtClean="0">
              <a:solidFill>
                <a:srgbClr val="002060"/>
              </a:solidFill>
            </a:rPr>
            <a:t>30 milhões de domicílios sem Internet</a:t>
          </a:r>
          <a:r>
            <a:rPr lang="pt-BR" b="1" dirty="0" smtClean="0">
              <a:solidFill>
                <a:srgbClr val="002060"/>
              </a:solidFill>
            </a:rPr>
            <a:t>.</a:t>
          </a:r>
          <a:endParaRPr lang="pt-BR" dirty="0">
            <a:solidFill>
              <a:srgbClr val="002060"/>
            </a:solidFill>
          </a:endParaRPr>
        </a:p>
      </dgm:t>
    </dgm:pt>
    <dgm:pt modelId="{355EABEE-2354-411E-A122-D2E719A9B49A}" type="parTrans" cxnId="{C39B373E-7970-4A54-99F6-9D4E6FEAE827}">
      <dgm:prSet/>
      <dgm:spPr/>
      <dgm:t>
        <a:bodyPr/>
        <a:lstStyle/>
        <a:p>
          <a:endParaRPr lang="pt-BR"/>
        </a:p>
      </dgm:t>
    </dgm:pt>
    <dgm:pt modelId="{B4B2F3B7-FE49-40E8-BA16-1A7D9591B52E}" type="sibTrans" cxnId="{C39B373E-7970-4A54-99F6-9D4E6FEAE827}">
      <dgm:prSet/>
      <dgm:spPr/>
      <dgm:t>
        <a:bodyPr/>
        <a:lstStyle/>
        <a:p>
          <a:endParaRPr lang="pt-BR"/>
        </a:p>
      </dgm:t>
    </dgm:pt>
    <dgm:pt modelId="{D4BE584B-992E-44E6-A5F4-0BE8E2080025}">
      <dgm:prSet/>
      <dgm:spPr>
        <a:solidFill>
          <a:schemeClr val="lt1">
            <a:hueOff val="0"/>
            <a:satOff val="0"/>
            <a:lumOff val="0"/>
          </a:schemeClr>
        </a:solidFill>
      </dgm:spPr>
      <dgm:t>
        <a:bodyPr/>
        <a:lstStyle/>
        <a:p>
          <a:pPr rtl="0"/>
          <a:r>
            <a:rPr lang="x-none" b="1" dirty="0" smtClean="0">
              <a:solidFill>
                <a:srgbClr val="002060"/>
              </a:solidFill>
            </a:rPr>
            <a:t>Exclusão digital</a:t>
          </a:r>
          <a:r>
            <a:rPr lang="pt-BR" b="1" dirty="0" smtClean="0">
              <a:solidFill>
                <a:srgbClr val="002060"/>
              </a:solidFill>
            </a:rPr>
            <a:t> acentuada, principalmente nas regiões Norte, Nordeste e Centro Oeste</a:t>
          </a:r>
          <a:endParaRPr lang="pt-BR" dirty="0">
            <a:solidFill>
              <a:srgbClr val="002060"/>
            </a:solidFill>
          </a:endParaRPr>
        </a:p>
      </dgm:t>
    </dgm:pt>
    <dgm:pt modelId="{F80ADECD-8B0F-4EFA-A7A3-9296059AB755}" type="parTrans" cxnId="{83C28BED-E8B8-4302-84A1-3330F40BCBC7}">
      <dgm:prSet/>
      <dgm:spPr/>
      <dgm:t>
        <a:bodyPr/>
        <a:lstStyle/>
        <a:p>
          <a:endParaRPr lang="pt-BR"/>
        </a:p>
      </dgm:t>
    </dgm:pt>
    <dgm:pt modelId="{92398BBB-2D6A-4914-8B3C-CB978BDD4213}" type="sibTrans" cxnId="{83C28BED-E8B8-4302-84A1-3330F40BCBC7}">
      <dgm:prSet/>
      <dgm:spPr/>
      <dgm:t>
        <a:bodyPr/>
        <a:lstStyle/>
        <a:p>
          <a:endParaRPr lang="pt-BR"/>
        </a:p>
      </dgm:t>
    </dgm:pt>
    <dgm:pt modelId="{B7117DF5-1417-422D-A9B5-BE0C9A42B44A}" type="pres">
      <dgm:prSet presAssocID="{9786B123-5B63-4F1D-A8E9-F36941DE26F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DCCCBE41-4E1B-430C-AADE-81AA6F0968CA}" type="pres">
      <dgm:prSet presAssocID="{F49302B9-FB8C-4E76-AD16-EB09F6D7D816}" presName="parentLin" presStyleCnt="0"/>
      <dgm:spPr/>
      <dgm:t>
        <a:bodyPr/>
        <a:lstStyle/>
        <a:p>
          <a:endParaRPr lang="pt-BR"/>
        </a:p>
      </dgm:t>
    </dgm:pt>
    <dgm:pt modelId="{F08CE655-5661-423A-A86F-DCDA14FF313D}" type="pres">
      <dgm:prSet presAssocID="{F49302B9-FB8C-4E76-AD16-EB09F6D7D816}" presName="parentLeftMargin" presStyleLbl="node1" presStyleIdx="0" presStyleCnt="2"/>
      <dgm:spPr/>
      <dgm:t>
        <a:bodyPr/>
        <a:lstStyle/>
        <a:p>
          <a:endParaRPr lang="pt-BR"/>
        </a:p>
      </dgm:t>
    </dgm:pt>
    <dgm:pt modelId="{BBF6EE23-C47B-44D4-BFCC-E5DE2E23E8D1}" type="pres">
      <dgm:prSet presAssocID="{F49302B9-FB8C-4E76-AD16-EB09F6D7D816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2B95609-73F4-49C9-90B5-1C0C934A11C6}" type="pres">
      <dgm:prSet presAssocID="{F49302B9-FB8C-4E76-AD16-EB09F6D7D816}" presName="negativeSpace" presStyleCnt="0"/>
      <dgm:spPr/>
      <dgm:t>
        <a:bodyPr/>
        <a:lstStyle/>
        <a:p>
          <a:endParaRPr lang="pt-BR"/>
        </a:p>
      </dgm:t>
    </dgm:pt>
    <dgm:pt modelId="{4C311450-EAC3-450B-A552-41824F36D820}" type="pres">
      <dgm:prSet presAssocID="{F49302B9-FB8C-4E76-AD16-EB09F6D7D816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88B65C1-CC9D-4E89-BF74-A5E1EDED0585}" type="pres">
      <dgm:prSet presAssocID="{94A78DC2-226E-42A1-BC4B-6F990856A93A}" presName="spaceBetweenRectangles" presStyleCnt="0"/>
      <dgm:spPr/>
      <dgm:t>
        <a:bodyPr/>
        <a:lstStyle/>
        <a:p>
          <a:endParaRPr lang="pt-BR"/>
        </a:p>
      </dgm:t>
    </dgm:pt>
    <dgm:pt modelId="{ABA76B72-FA1A-4693-AADF-F3F305682885}" type="pres">
      <dgm:prSet presAssocID="{C221A4C5-7E2D-41B6-9C3D-401A75EE2023}" presName="parentLin" presStyleCnt="0"/>
      <dgm:spPr/>
    </dgm:pt>
    <dgm:pt modelId="{9F81ECB7-0B34-4CB8-A6A6-35EC2A5A6AD7}" type="pres">
      <dgm:prSet presAssocID="{C221A4C5-7E2D-41B6-9C3D-401A75EE2023}" presName="parentLeftMargin" presStyleLbl="node1" presStyleIdx="0" presStyleCnt="2"/>
      <dgm:spPr/>
      <dgm:t>
        <a:bodyPr/>
        <a:lstStyle/>
        <a:p>
          <a:endParaRPr lang="pt-BR"/>
        </a:p>
      </dgm:t>
    </dgm:pt>
    <dgm:pt modelId="{7D2CE16A-F8A4-40EF-B7B1-7D11DBCB04D4}" type="pres">
      <dgm:prSet presAssocID="{C221A4C5-7E2D-41B6-9C3D-401A75EE202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1EDE86A-3627-4543-9A32-85DB8A7EFDD6}" type="pres">
      <dgm:prSet presAssocID="{C221A4C5-7E2D-41B6-9C3D-401A75EE2023}" presName="negativeSpace" presStyleCnt="0"/>
      <dgm:spPr/>
    </dgm:pt>
    <dgm:pt modelId="{07A41C7D-DFE5-49B3-95C4-73D4A299F799}" type="pres">
      <dgm:prSet presAssocID="{C221A4C5-7E2D-41B6-9C3D-401A75EE2023}" presName="childText" presStyleLbl="conFgAcc1" presStyleIdx="1" presStyleCnt="2" custScaleY="8416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62A9779C-4449-40A4-8AA0-36B04C41CBC3}" type="presOf" srcId="{9786B123-5B63-4F1D-A8E9-F36941DE26F7}" destId="{B7117DF5-1417-422D-A9B5-BE0C9A42B44A}" srcOrd="0" destOrd="0" presId="urn:microsoft.com/office/officeart/2005/8/layout/list1"/>
    <dgm:cxn modelId="{678545F4-5199-4FDF-B485-8648A257A14E}" type="presOf" srcId="{C221A4C5-7E2D-41B6-9C3D-401A75EE2023}" destId="{7D2CE16A-F8A4-40EF-B7B1-7D11DBCB04D4}" srcOrd="1" destOrd="0" presId="urn:microsoft.com/office/officeart/2005/8/layout/list1"/>
    <dgm:cxn modelId="{DC420B51-0629-4038-8BAE-4CFFC7783BCC}" type="presOf" srcId="{F49302B9-FB8C-4E76-AD16-EB09F6D7D816}" destId="{BBF6EE23-C47B-44D4-BFCC-E5DE2E23E8D1}" srcOrd="1" destOrd="0" presId="urn:microsoft.com/office/officeart/2005/8/layout/list1"/>
    <dgm:cxn modelId="{51299CF1-B6A5-4EC1-A5DF-D4C3AA4681F8}" type="presOf" srcId="{C221A4C5-7E2D-41B6-9C3D-401A75EE2023}" destId="{9F81ECB7-0B34-4CB8-A6A6-35EC2A5A6AD7}" srcOrd="0" destOrd="0" presId="urn:microsoft.com/office/officeart/2005/8/layout/list1"/>
    <dgm:cxn modelId="{C39B373E-7970-4A54-99F6-9D4E6FEAE827}" srcId="{9786B123-5B63-4F1D-A8E9-F36941DE26F7}" destId="{C221A4C5-7E2D-41B6-9C3D-401A75EE2023}" srcOrd="1" destOrd="0" parTransId="{355EABEE-2354-411E-A122-D2E719A9B49A}" sibTransId="{B4B2F3B7-FE49-40E8-BA16-1A7D9591B52E}"/>
    <dgm:cxn modelId="{8B90A00B-AE67-4508-9757-2301E5E7B97E}" type="presOf" srcId="{D4BE584B-992E-44E6-A5F4-0BE8E2080025}" destId="{07A41C7D-DFE5-49B3-95C4-73D4A299F799}" srcOrd="0" destOrd="0" presId="urn:microsoft.com/office/officeart/2005/8/layout/list1"/>
    <dgm:cxn modelId="{83C28BED-E8B8-4302-84A1-3330F40BCBC7}" srcId="{C221A4C5-7E2D-41B6-9C3D-401A75EE2023}" destId="{D4BE584B-992E-44E6-A5F4-0BE8E2080025}" srcOrd="0" destOrd="0" parTransId="{F80ADECD-8B0F-4EFA-A7A3-9296059AB755}" sibTransId="{92398BBB-2D6A-4914-8B3C-CB978BDD4213}"/>
    <dgm:cxn modelId="{729A5D4A-9E2B-4F43-933C-5F219B3B8CD1}" srcId="{9786B123-5B63-4F1D-A8E9-F36941DE26F7}" destId="{F49302B9-FB8C-4E76-AD16-EB09F6D7D816}" srcOrd="0" destOrd="0" parTransId="{2BCFB8E7-1A87-4B4C-A4B2-78B94656206C}" sibTransId="{94A78DC2-226E-42A1-BC4B-6F990856A93A}"/>
    <dgm:cxn modelId="{867E63C9-6DD0-4673-BA50-CEC4551BD329}" type="presOf" srcId="{F49302B9-FB8C-4E76-AD16-EB09F6D7D816}" destId="{F08CE655-5661-423A-A86F-DCDA14FF313D}" srcOrd="0" destOrd="0" presId="urn:microsoft.com/office/officeart/2005/8/layout/list1"/>
    <dgm:cxn modelId="{95A4376E-F96D-485B-B5C6-1CBF3BDB198B}" type="presParOf" srcId="{B7117DF5-1417-422D-A9B5-BE0C9A42B44A}" destId="{DCCCBE41-4E1B-430C-AADE-81AA6F0968CA}" srcOrd="0" destOrd="0" presId="urn:microsoft.com/office/officeart/2005/8/layout/list1"/>
    <dgm:cxn modelId="{0CC407E1-1D13-4922-8D23-268C8537F267}" type="presParOf" srcId="{DCCCBE41-4E1B-430C-AADE-81AA6F0968CA}" destId="{F08CE655-5661-423A-A86F-DCDA14FF313D}" srcOrd="0" destOrd="0" presId="urn:microsoft.com/office/officeart/2005/8/layout/list1"/>
    <dgm:cxn modelId="{10C31B87-0747-45F4-841A-45A860D58BB6}" type="presParOf" srcId="{DCCCBE41-4E1B-430C-AADE-81AA6F0968CA}" destId="{BBF6EE23-C47B-44D4-BFCC-E5DE2E23E8D1}" srcOrd="1" destOrd="0" presId="urn:microsoft.com/office/officeart/2005/8/layout/list1"/>
    <dgm:cxn modelId="{1EAF714E-53DA-4392-AC8F-C630A375F73B}" type="presParOf" srcId="{B7117DF5-1417-422D-A9B5-BE0C9A42B44A}" destId="{62B95609-73F4-49C9-90B5-1C0C934A11C6}" srcOrd="1" destOrd="0" presId="urn:microsoft.com/office/officeart/2005/8/layout/list1"/>
    <dgm:cxn modelId="{348BB383-28CF-43C0-945B-C4F62A15D4B6}" type="presParOf" srcId="{B7117DF5-1417-422D-A9B5-BE0C9A42B44A}" destId="{4C311450-EAC3-450B-A552-41824F36D820}" srcOrd="2" destOrd="0" presId="urn:microsoft.com/office/officeart/2005/8/layout/list1"/>
    <dgm:cxn modelId="{F0FAC3B2-7B59-4A8A-8B2F-006A46937072}" type="presParOf" srcId="{B7117DF5-1417-422D-A9B5-BE0C9A42B44A}" destId="{088B65C1-CC9D-4E89-BF74-A5E1EDED0585}" srcOrd="3" destOrd="0" presId="urn:microsoft.com/office/officeart/2005/8/layout/list1"/>
    <dgm:cxn modelId="{05DB61F4-ADB1-4F27-9FB0-F8F59C2498F3}" type="presParOf" srcId="{B7117DF5-1417-422D-A9B5-BE0C9A42B44A}" destId="{ABA76B72-FA1A-4693-AADF-F3F305682885}" srcOrd="4" destOrd="0" presId="urn:microsoft.com/office/officeart/2005/8/layout/list1"/>
    <dgm:cxn modelId="{8696F345-17C8-4FE6-ADE5-6D40ECFA5F7B}" type="presParOf" srcId="{ABA76B72-FA1A-4693-AADF-F3F305682885}" destId="{9F81ECB7-0B34-4CB8-A6A6-35EC2A5A6AD7}" srcOrd="0" destOrd="0" presId="urn:microsoft.com/office/officeart/2005/8/layout/list1"/>
    <dgm:cxn modelId="{961F47A8-39B7-4F57-8F61-57C19BA69A2F}" type="presParOf" srcId="{ABA76B72-FA1A-4693-AADF-F3F305682885}" destId="{7D2CE16A-F8A4-40EF-B7B1-7D11DBCB04D4}" srcOrd="1" destOrd="0" presId="urn:microsoft.com/office/officeart/2005/8/layout/list1"/>
    <dgm:cxn modelId="{A99C88EE-A3C7-4D39-8040-95B275386B05}" type="presParOf" srcId="{B7117DF5-1417-422D-A9B5-BE0C9A42B44A}" destId="{C1EDE86A-3627-4543-9A32-85DB8A7EFDD6}" srcOrd="5" destOrd="0" presId="urn:microsoft.com/office/officeart/2005/8/layout/list1"/>
    <dgm:cxn modelId="{54A14D23-1E2B-4F37-A148-1CC62F9AA21A}" type="presParOf" srcId="{B7117DF5-1417-422D-A9B5-BE0C9A42B44A}" destId="{07A41C7D-DFE5-49B3-95C4-73D4A299F799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815195A-EDAE-4BCF-8509-A54ECEA40ED5}" type="doc">
      <dgm:prSet loTypeId="urn:microsoft.com/office/officeart/2005/8/layout/target3" loCatId="relationship" qsTypeId="urn:microsoft.com/office/officeart/2005/8/quickstyle/simple1" qsCatId="simple" csTypeId="urn:microsoft.com/office/officeart/2005/8/colors/accent5_4" csCatId="accent5"/>
      <dgm:spPr/>
      <dgm:t>
        <a:bodyPr/>
        <a:lstStyle/>
        <a:p>
          <a:endParaRPr lang="pt-BR"/>
        </a:p>
      </dgm:t>
    </dgm:pt>
    <dgm:pt modelId="{262FE68E-5351-4E03-90E8-2E353F3FAD4E}">
      <dgm:prSet custT="1"/>
      <dgm:spPr/>
      <dgm:t>
        <a:bodyPr/>
        <a:lstStyle/>
        <a:p>
          <a:pPr algn="just" rtl="0"/>
          <a:r>
            <a:rPr lang="pt-BR" sz="1400" b="1" dirty="0" smtClean="0"/>
            <a:t>APENAS </a:t>
          </a:r>
          <a:r>
            <a:rPr lang="pt-BR" sz="1400" b="1" dirty="0" smtClean="0">
              <a:solidFill>
                <a:srgbClr val="FF0000"/>
              </a:solidFill>
            </a:rPr>
            <a:t>45%</a:t>
          </a:r>
          <a:r>
            <a:rPr lang="pt-BR" sz="1400" b="1" dirty="0" smtClean="0"/>
            <a:t> DAS ESCOLAS PÚBLICAS TÊM BANDA LARGA COM VELOCIDADE DE CONEXÃO DE NO MÁXIMA </a:t>
          </a:r>
          <a:r>
            <a:rPr lang="pt-BR" sz="1400" b="1" dirty="0" smtClean="0">
              <a:solidFill>
                <a:srgbClr val="FF0000"/>
              </a:solidFill>
            </a:rPr>
            <a:t>4 Mbps</a:t>
          </a:r>
          <a:r>
            <a:rPr lang="pt-BR" sz="1400" b="1" dirty="0" smtClean="0"/>
            <a:t>, SENDO QUE </a:t>
          </a:r>
          <a:r>
            <a:rPr lang="pt-BR" sz="1400" b="1" dirty="0" smtClean="0">
              <a:solidFill>
                <a:srgbClr val="FF0000"/>
              </a:solidFill>
            </a:rPr>
            <a:t>33%</a:t>
          </a:r>
          <a:r>
            <a:rPr lang="pt-BR" sz="1400" b="1" dirty="0" smtClean="0"/>
            <a:t>, A VELOCIDADE NÃO PASSA DE </a:t>
          </a:r>
          <a:r>
            <a:rPr lang="pt-BR" sz="1400" b="1" dirty="0" smtClean="0">
              <a:solidFill>
                <a:srgbClr val="FF0000"/>
              </a:solidFill>
            </a:rPr>
            <a:t>2 Mbps</a:t>
          </a:r>
          <a:r>
            <a:rPr lang="pt-BR" sz="1400" b="1" dirty="0" smtClean="0"/>
            <a:t>. (09.08.17).</a:t>
          </a:r>
          <a:endParaRPr lang="pt-BR" sz="1400" dirty="0"/>
        </a:p>
      </dgm:t>
    </dgm:pt>
    <dgm:pt modelId="{EC5C62F8-6740-448B-98A0-1E985AA19255}" type="parTrans" cxnId="{F7E8F723-EC3C-4A0C-939A-2F9D3FBDCBE8}">
      <dgm:prSet/>
      <dgm:spPr/>
      <dgm:t>
        <a:bodyPr/>
        <a:lstStyle/>
        <a:p>
          <a:endParaRPr lang="pt-BR"/>
        </a:p>
      </dgm:t>
    </dgm:pt>
    <dgm:pt modelId="{D25C483E-31A7-40A2-900D-0CC277F71C5C}" type="sibTrans" cxnId="{F7E8F723-EC3C-4A0C-939A-2F9D3FBDCBE8}">
      <dgm:prSet/>
      <dgm:spPr/>
      <dgm:t>
        <a:bodyPr/>
        <a:lstStyle/>
        <a:p>
          <a:endParaRPr lang="pt-BR"/>
        </a:p>
      </dgm:t>
    </dgm:pt>
    <dgm:pt modelId="{DE1A5BB7-2504-4F64-ACE0-3EF5D2BB56BF}" type="pres">
      <dgm:prSet presAssocID="{1815195A-EDAE-4BCF-8509-A54ECEA40ED5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8A67BEF-65A7-4EDF-B119-6A95239401E4}" type="pres">
      <dgm:prSet presAssocID="{262FE68E-5351-4E03-90E8-2E353F3FAD4E}" presName="circle1" presStyleLbl="node1" presStyleIdx="0" presStyleCnt="1"/>
      <dgm:spPr/>
    </dgm:pt>
    <dgm:pt modelId="{9E8C4FEB-5A1E-43BA-B3D8-22CAEC1316E4}" type="pres">
      <dgm:prSet presAssocID="{262FE68E-5351-4E03-90E8-2E353F3FAD4E}" presName="space" presStyleCnt="0"/>
      <dgm:spPr/>
    </dgm:pt>
    <dgm:pt modelId="{96942880-FB7A-4975-BD64-7DEB3A34A0E0}" type="pres">
      <dgm:prSet presAssocID="{262FE68E-5351-4E03-90E8-2E353F3FAD4E}" presName="rect1" presStyleLbl="alignAcc1" presStyleIdx="0" presStyleCnt="1"/>
      <dgm:spPr/>
      <dgm:t>
        <a:bodyPr/>
        <a:lstStyle/>
        <a:p>
          <a:endParaRPr lang="pt-BR"/>
        </a:p>
      </dgm:t>
    </dgm:pt>
    <dgm:pt modelId="{496DC634-BA2B-465F-8C48-E6C084471A26}" type="pres">
      <dgm:prSet presAssocID="{262FE68E-5351-4E03-90E8-2E353F3FAD4E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496CDF53-CCF1-44B6-9CF9-49CE5D51B181}" type="presOf" srcId="{1815195A-EDAE-4BCF-8509-A54ECEA40ED5}" destId="{DE1A5BB7-2504-4F64-ACE0-3EF5D2BB56BF}" srcOrd="0" destOrd="0" presId="urn:microsoft.com/office/officeart/2005/8/layout/target3"/>
    <dgm:cxn modelId="{1EFC0588-8CEE-47D4-B783-050BCC65E712}" type="presOf" srcId="{262FE68E-5351-4E03-90E8-2E353F3FAD4E}" destId="{496DC634-BA2B-465F-8C48-E6C084471A26}" srcOrd="1" destOrd="0" presId="urn:microsoft.com/office/officeart/2005/8/layout/target3"/>
    <dgm:cxn modelId="{F7E8F723-EC3C-4A0C-939A-2F9D3FBDCBE8}" srcId="{1815195A-EDAE-4BCF-8509-A54ECEA40ED5}" destId="{262FE68E-5351-4E03-90E8-2E353F3FAD4E}" srcOrd="0" destOrd="0" parTransId="{EC5C62F8-6740-448B-98A0-1E985AA19255}" sibTransId="{D25C483E-31A7-40A2-900D-0CC277F71C5C}"/>
    <dgm:cxn modelId="{CB08E678-C3DC-4D1F-8158-69F2873403C1}" type="presOf" srcId="{262FE68E-5351-4E03-90E8-2E353F3FAD4E}" destId="{96942880-FB7A-4975-BD64-7DEB3A34A0E0}" srcOrd="0" destOrd="0" presId="urn:microsoft.com/office/officeart/2005/8/layout/target3"/>
    <dgm:cxn modelId="{448C53EA-6634-42B4-81F8-017836173630}" type="presParOf" srcId="{DE1A5BB7-2504-4F64-ACE0-3EF5D2BB56BF}" destId="{F8A67BEF-65A7-4EDF-B119-6A95239401E4}" srcOrd="0" destOrd="0" presId="urn:microsoft.com/office/officeart/2005/8/layout/target3"/>
    <dgm:cxn modelId="{6BFE133C-737C-4F28-AAC0-1E19C5DDF084}" type="presParOf" srcId="{DE1A5BB7-2504-4F64-ACE0-3EF5D2BB56BF}" destId="{9E8C4FEB-5A1E-43BA-B3D8-22CAEC1316E4}" srcOrd="1" destOrd="0" presId="urn:microsoft.com/office/officeart/2005/8/layout/target3"/>
    <dgm:cxn modelId="{FA1E1B04-5DB8-4FF9-8149-98AB73919EDD}" type="presParOf" srcId="{DE1A5BB7-2504-4F64-ACE0-3EF5D2BB56BF}" destId="{96942880-FB7A-4975-BD64-7DEB3A34A0E0}" srcOrd="2" destOrd="0" presId="urn:microsoft.com/office/officeart/2005/8/layout/target3"/>
    <dgm:cxn modelId="{5C1D223E-A3CC-49A8-8765-C8172A4466EE}" type="presParOf" srcId="{DE1A5BB7-2504-4F64-ACE0-3EF5D2BB56BF}" destId="{496DC634-BA2B-465F-8C48-E6C084471A26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DC063DF-5DCD-4BEA-976A-EAFC8F8D8688}" type="doc">
      <dgm:prSet loTypeId="urn:microsoft.com/office/officeart/2005/8/layout/vList2" loCatId="list" qsTypeId="urn:microsoft.com/office/officeart/2005/8/quickstyle/simple1" qsCatId="simple" csTypeId="urn:microsoft.com/office/officeart/2005/8/colors/accent5_4" csCatId="accent5"/>
      <dgm:spPr/>
      <dgm:t>
        <a:bodyPr/>
        <a:lstStyle/>
        <a:p>
          <a:endParaRPr lang="pt-BR"/>
        </a:p>
      </dgm:t>
    </dgm:pt>
    <dgm:pt modelId="{1AA0C89C-3B85-44FD-8799-82D7CD12CA4F}">
      <dgm:prSet/>
      <dgm:spPr/>
      <dgm:t>
        <a:bodyPr/>
        <a:lstStyle/>
        <a:p>
          <a:pPr rtl="0"/>
          <a:r>
            <a:rPr lang="pt-BR" b="1" smtClean="0"/>
            <a:t>MAPA MUNDI DE CONECTIVIDADE</a:t>
          </a:r>
          <a:endParaRPr lang="pt-BR"/>
        </a:p>
      </dgm:t>
    </dgm:pt>
    <dgm:pt modelId="{564D9677-FA2F-4A58-BA6B-982DF4249988}" type="parTrans" cxnId="{74D63D0D-F965-480A-95C4-B6D5D2EE8B01}">
      <dgm:prSet/>
      <dgm:spPr/>
      <dgm:t>
        <a:bodyPr/>
        <a:lstStyle/>
        <a:p>
          <a:endParaRPr lang="pt-BR"/>
        </a:p>
      </dgm:t>
    </dgm:pt>
    <dgm:pt modelId="{9CE8EF2F-7722-452D-8B65-29DD7759F9D2}" type="sibTrans" cxnId="{74D63D0D-F965-480A-95C4-B6D5D2EE8B01}">
      <dgm:prSet/>
      <dgm:spPr/>
      <dgm:t>
        <a:bodyPr/>
        <a:lstStyle/>
        <a:p>
          <a:endParaRPr lang="pt-BR"/>
        </a:p>
      </dgm:t>
    </dgm:pt>
    <dgm:pt modelId="{E631D02E-F35E-46FB-9EDB-6C03DF75BC8B}" type="pres">
      <dgm:prSet presAssocID="{0DC063DF-5DCD-4BEA-976A-EAFC8F8D868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96459444-6F9F-484F-AF68-CF86A76BDE59}" type="pres">
      <dgm:prSet presAssocID="{1AA0C89C-3B85-44FD-8799-82D7CD12CA4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4D63D0D-F965-480A-95C4-B6D5D2EE8B01}" srcId="{0DC063DF-5DCD-4BEA-976A-EAFC8F8D8688}" destId="{1AA0C89C-3B85-44FD-8799-82D7CD12CA4F}" srcOrd="0" destOrd="0" parTransId="{564D9677-FA2F-4A58-BA6B-982DF4249988}" sibTransId="{9CE8EF2F-7722-452D-8B65-29DD7759F9D2}"/>
    <dgm:cxn modelId="{1579F808-AD68-4914-AE1B-0144DF4D0B8A}" type="presOf" srcId="{0DC063DF-5DCD-4BEA-976A-EAFC8F8D8688}" destId="{E631D02E-F35E-46FB-9EDB-6C03DF75BC8B}" srcOrd="0" destOrd="0" presId="urn:microsoft.com/office/officeart/2005/8/layout/vList2"/>
    <dgm:cxn modelId="{32537F4F-2C58-4FBC-968E-5732BA22B13C}" type="presOf" srcId="{1AA0C89C-3B85-44FD-8799-82D7CD12CA4F}" destId="{96459444-6F9F-484F-AF68-CF86A76BDE59}" srcOrd="0" destOrd="0" presId="urn:microsoft.com/office/officeart/2005/8/layout/vList2"/>
    <dgm:cxn modelId="{AAB8537C-BAE2-4B1E-AB43-4256E7C446AC}" type="presParOf" srcId="{E631D02E-F35E-46FB-9EDB-6C03DF75BC8B}" destId="{96459444-6F9F-484F-AF68-CF86A76BDE5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C5D4DF6-B5A8-4697-BC10-7088E8607A61}" type="doc">
      <dgm:prSet loTypeId="urn:microsoft.com/office/officeart/2005/8/layout/vList2" loCatId="list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pt-BR"/>
        </a:p>
      </dgm:t>
    </dgm:pt>
    <dgm:pt modelId="{26259539-70BD-40EC-A331-B07A1C888EB1}">
      <dgm:prSet custT="1"/>
      <dgm:spPr/>
      <dgm:t>
        <a:bodyPr/>
        <a:lstStyle/>
        <a:p>
          <a:pPr algn="ctr" rtl="0"/>
          <a:r>
            <a:rPr lang="pt-BR" sz="1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Mapa de Conectividade          </a:t>
          </a:r>
        </a:p>
        <a:p>
          <a:pPr algn="ctr" rtl="0"/>
          <a:r>
            <a:rPr lang="pt-BR" sz="13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+</a:t>
          </a:r>
          <a:r>
            <a:rPr lang="pt-BR" sz="1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Vermelho = </a:t>
          </a:r>
          <a:r>
            <a:rPr lang="pt-BR" sz="13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pt-BR" sz="1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Conectado</a:t>
          </a:r>
          <a:endParaRPr lang="pt-BR" sz="1200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0FD2DF-5D6D-442C-97AA-3D6AAC8026BF}" type="parTrans" cxnId="{3B65588D-F90D-491F-A233-77F4744B5EC3}">
      <dgm:prSet/>
      <dgm:spPr/>
      <dgm:t>
        <a:bodyPr/>
        <a:lstStyle/>
        <a:p>
          <a:endParaRPr lang="pt-BR"/>
        </a:p>
      </dgm:t>
    </dgm:pt>
    <dgm:pt modelId="{D40BEFF3-FC5B-4A38-815B-68A290A9867A}" type="sibTrans" cxnId="{3B65588D-F90D-491F-A233-77F4744B5EC3}">
      <dgm:prSet/>
      <dgm:spPr/>
      <dgm:t>
        <a:bodyPr/>
        <a:lstStyle/>
        <a:p>
          <a:endParaRPr lang="pt-BR"/>
        </a:p>
      </dgm:t>
    </dgm:pt>
    <dgm:pt modelId="{7D1D659D-5CFF-49CF-95A3-E11A5091809C}" type="pres">
      <dgm:prSet presAssocID="{9C5D4DF6-B5A8-4697-BC10-7088E8607A6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499C81B-6A63-479A-9502-2B1BDE613860}" type="pres">
      <dgm:prSet presAssocID="{26259539-70BD-40EC-A331-B07A1C888EB1}" presName="parentText" presStyleLbl="node1" presStyleIdx="0" presStyleCnt="1" custLinFactNeighborY="-11096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ACF6A2B-A6A8-471E-9A05-863FA2BDF245}" type="presOf" srcId="{9C5D4DF6-B5A8-4697-BC10-7088E8607A61}" destId="{7D1D659D-5CFF-49CF-95A3-E11A5091809C}" srcOrd="0" destOrd="0" presId="urn:microsoft.com/office/officeart/2005/8/layout/vList2"/>
    <dgm:cxn modelId="{3B65588D-F90D-491F-A233-77F4744B5EC3}" srcId="{9C5D4DF6-B5A8-4697-BC10-7088E8607A61}" destId="{26259539-70BD-40EC-A331-B07A1C888EB1}" srcOrd="0" destOrd="0" parTransId="{730FD2DF-5D6D-442C-97AA-3D6AAC8026BF}" sibTransId="{D40BEFF3-FC5B-4A38-815B-68A290A9867A}"/>
    <dgm:cxn modelId="{9A42ABC5-584E-4372-B990-DED8C2F2DBE6}" type="presOf" srcId="{26259539-70BD-40EC-A331-B07A1C888EB1}" destId="{2499C81B-6A63-479A-9502-2B1BDE613860}" srcOrd="0" destOrd="0" presId="urn:microsoft.com/office/officeart/2005/8/layout/vList2"/>
    <dgm:cxn modelId="{506F7BE2-216D-48A6-AAB7-E23F467006A5}" type="presParOf" srcId="{7D1D659D-5CFF-49CF-95A3-E11A5091809C}" destId="{2499C81B-6A63-479A-9502-2B1BDE61386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4FBA7F0-91FC-4C07-856D-3D0DF4047CC6}" type="doc">
      <dgm:prSet loTypeId="urn:microsoft.com/office/officeart/2005/8/layout/vList3" loCatId="list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pt-BR"/>
        </a:p>
      </dgm:t>
    </dgm:pt>
    <dgm:pt modelId="{1E50D176-FDF6-43CE-BCDB-E08774589AC9}">
      <dgm:prSet custT="1"/>
      <dgm:spPr/>
      <dgm:t>
        <a:bodyPr/>
        <a:lstStyle/>
        <a:p>
          <a:pPr rtl="0"/>
          <a:r>
            <a:rPr lang="pt-BR" sz="1800" b="1" u="dbl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rPr>
            <a:t>BREVE HISTÓRICO:</a:t>
          </a:r>
          <a:endParaRPr lang="pt-BR" sz="18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gerian" panose="04020705040A02060702" pitchFamily="82" charset="0"/>
          </a:endParaRPr>
        </a:p>
      </dgm:t>
    </dgm:pt>
    <dgm:pt modelId="{F01AB552-82AF-4B4F-ABD5-3BC35809D73F}" type="parTrans" cxnId="{04ACFFA9-F18E-4535-B007-A148F2750F9A}">
      <dgm:prSet/>
      <dgm:spPr/>
      <dgm:t>
        <a:bodyPr/>
        <a:lstStyle/>
        <a:p>
          <a:endParaRPr lang="pt-BR"/>
        </a:p>
      </dgm:t>
    </dgm:pt>
    <dgm:pt modelId="{3B2F460A-F8E9-4FC1-9C43-8E9DCC0ACC22}" type="sibTrans" cxnId="{04ACFFA9-F18E-4535-B007-A148F2750F9A}">
      <dgm:prSet/>
      <dgm:spPr/>
      <dgm:t>
        <a:bodyPr/>
        <a:lstStyle/>
        <a:p>
          <a:endParaRPr lang="pt-BR"/>
        </a:p>
      </dgm:t>
    </dgm:pt>
    <dgm:pt modelId="{13FEB748-2069-4D48-8BA1-65529DD63801}">
      <dgm:prSet/>
      <dgm:spPr/>
      <dgm:t>
        <a:bodyPr/>
        <a:lstStyle/>
        <a:p>
          <a:pPr rtl="0"/>
          <a:r>
            <a:rPr lang="pt-BR" b="1" dirty="0" smtClean="0">
              <a:solidFill>
                <a:srgbClr val="0070C0"/>
              </a:solidFill>
            </a:rPr>
            <a:t>ESTE PROJETO DE INTERNAÇÃO DOS CABOS ÓPTICOS SUBFLUVIAIS, DENOMINADO DE </a:t>
          </a:r>
          <a:r>
            <a:rPr lang="pt-BR" b="1" u="none" dirty="0" smtClean="0">
              <a:solidFill>
                <a:srgbClr val="002060"/>
              </a:solidFill>
            </a:rPr>
            <a:t>“AMAZÔNIA CONECTADA”</a:t>
          </a:r>
          <a:r>
            <a:rPr lang="pt-BR" b="1" u="none" dirty="0" smtClean="0">
              <a:solidFill>
                <a:srgbClr val="0070C0"/>
              </a:solidFill>
            </a:rPr>
            <a:t>, TEVE INÍCIO EM 2014 , POR INICIATIVA DO </a:t>
          </a:r>
          <a:r>
            <a:rPr lang="pt-BR" b="1" u="none" dirty="0" smtClean="0">
              <a:solidFill>
                <a:srgbClr val="002060"/>
              </a:solidFill>
            </a:rPr>
            <a:t>EXÉRCITO BRASILEIRO</a:t>
          </a:r>
          <a:r>
            <a:rPr lang="pt-BR" b="1" u="none" dirty="0" smtClean="0">
              <a:solidFill>
                <a:srgbClr val="0070C0"/>
              </a:solidFill>
            </a:rPr>
            <a:t>, EM PARCERIA COM A REDE NACIONAL DE PESQUISA-RNP, GOVERNO FEDERAL E CONGRESSO NACIONAL.</a:t>
          </a:r>
          <a:endParaRPr lang="pt-BR" u="none" dirty="0">
            <a:solidFill>
              <a:srgbClr val="0070C0"/>
            </a:solidFill>
          </a:endParaRPr>
        </a:p>
      </dgm:t>
    </dgm:pt>
    <dgm:pt modelId="{C8CC45D9-D525-4D76-9689-02B83D6071B8}" type="parTrans" cxnId="{12254E82-5FA7-4F31-98C4-FBF97826EDDB}">
      <dgm:prSet/>
      <dgm:spPr/>
      <dgm:t>
        <a:bodyPr/>
        <a:lstStyle/>
        <a:p>
          <a:endParaRPr lang="pt-BR"/>
        </a:p>
      </dgm:t>
    </dgm:pt>
    <dgm:pt modelId="{E448F340-EB30-4519-8501-9A90BC7E3E51}" type="sibTrans" cxnId="{12254E82-5FA7-4F31-98C4-FBF97826EDDB}">
      <dgm:prSet/>
      <dgm:spPr/>
      <dgm:t>
        <a:bodyPr/>
        <a:lstStyle/>
        <a:p>
          <a:endParaRPr lang="pt-BR"/>
        </a:p>
      </dgm:t>
    </dgm:pt>
    <dgm:pt modelId="{70414881-DFD0-4E04-B6A4-E319C9106559}">
      <dgm:prSet/>
      <dgm:spPr/>
      <dgm:t>
        <a:bodyPr/>
        <a:lstStyle/>
        <a:p>
          <a:pPr rtl="0"/>
          <a:r>
            <a:rPr lang="pt-BR" b="1" dirty="0" smtClean="0">
              <a:solidFill>
                <a:srgbClr val="0070C0"/>
              </a:solidFill>
            </a:rPr>
            <a:t>ENTRE OS ANOS DE 2014 E 2015, FORAM IMPLANTADOS </a:t>
          </a:r>
          <a:r>
            <a:rPr lang="pt-BR" b="1" dirty="0" smtClean="0">
              <a:solidFill>
                <a:srgbClr val="002060"/>
              </a:solidFill>
            </a:rPr>
            <a:t>900 KM DE INFOVIAS SUBFLUVIAIS</a:t>
          </a:r>
          <a:r>
            <a:rPr lang="pt-BR" b="1" dirty="0" smtClean="0">
              <a:solidFill>
                <a:srgbClr val="0070C0"/>
              </a:solidFill>
            </a:rPr>
            <a:t>, ENTRE OS MUNICÍPIOS DE MANAUS, TEFÉ, COARI E NOVO AIRÃO, NO ESTADO DO AMAZONAS.</a:t>
          </a:r>
          <a:endParaRPr lang="pt-BR" dirty="0">
            <a:solidFill>
              <a:srgbClr val="0070C0"/>
            </a:solidFill>
          </a:endParaRPr>
        </a:p>
      </dgm:t>
    </dgm:pt>
    <dgm:pt modelId="{A1CBB850-8011-4E3B-95C7-DAE72DF2F7A3}" type="parTrans" cxnId="{948EA65F-CCDF-4E03-B576-F42B0366776D}">
      <dgm:prSet/>
      <dgm:spPr/>
      <dgm:t>
        <a:bodyPr/>
        <a:lstStyle/>
        <a:p>
          <a:endParaRPr lang="pt-BR"/>
        </a:p>
      </dgm:t>
    </dgm:pt>
    <dgm:pt modelId="{4990266E-9C45-483B-B344-23ABFC3E9997}" type="sibTrans" cxnId="{948EA65F-CCDF-4E03-B576-F42B0366776D}">
      <dgm:prSet/>
      <dgm:spPr/>
      <dgm:t>
        <a:bodyPr/>
        <a:lstStyle/>
        <a:p>
          <a:endParaRPr lang="pt-BR"/>
        </a:p>
      </dgm:t>
    </dgm:pt>
    <dgm:pt modelId="{7976BD7A-EDF6-4238-BB4D-FAE502E08621}" type="pres">
      <dgm:prSet presAssocID="{04FBA7F0-91FC-4C07-856D-3D0DF4047CC6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82EB0842-D3DD-42F8-9B27-7FA0C7276CFB}" type="pres">
      <dgm:prSet presAssocID="{1E50D176-FDF6-43CE-BCDB-E08774589AC9}" presName="composite" presStyleCnt="0"/>
      <dgm:spPr/>
    </dgm:pt>
    <dgm:pt modelId="{D10AF26F-4BFC-4103-803F-9FCCF60BDD31}" type="pres">
      <dgm:prSet presAssocID="{1E50D176-FDF6-43CE-BCDB-E08774589AC9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pt-BR"/>
        </a:p>
      </dgm:t>
    </dgm:pt>
    <dgm:pt modelId="{97325BD7-2754-40A1-A88C-AACCD58F52C0}" type="pres">
      <dgm:prSet presAssocID="{1E50D176-FDF6-43CE-BCDB-E08774589AC9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43505FE-819F-4D8D-8275-582D0C34474F}" type="pres">
      <dgm:prSet presAssocID="{3B2F460A-F8E9-4FC1-9C43-8E9DCC0ACC22}" presName="spacing" presStyleCnt="0"/>
      <dgm:spPr/>
    </dgm:pt>
    <dgm:pt modelId="{A8E1FB89-A66A-4B3E-99E6-D69F1AE562A4}" type="pres">
      <dgm:prSet presAssocID="{13FEB748-2069-4D48-8BA1-65529DD63801}" presName="composite" presStyleCnt="0"/>
      <dgm:spPr/>
    </dgm:pt>
    <dgm:pt modelId="{FB06E197-D3D6-4019-BAAF-482E5BC4391D}" type="pres">
      <dgm:prSet presAssocID="{13FEB748-2069-4D48-8BA1-65529DD63801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pt-BR"/>
        </a:p>
      </dgm:t>
    </dgm:pt>
    <dgm:pt modelId="{9A59DF9A-C2DA-42F9-BB9B-D5961D1BA3FD}" type="pres">
      <dgm:prSet presAssocID="{13FEB748-2069-4D48-8BA1-65529DD63801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7D8C23B-B5CA-4513-9445-C7BD3D642DF8}" type="pres">
      <dgm:prSet presAssocID="{E448F340-EB30-4519-8501-9A90BC7E3E51}" presName="spacing" presStyleCnt="0"/>
      <dgm:spPr/>
    </dgm:pt>
    <dgm:pt modelId="{06682E89-E5EE-4675-9A14-E67101B2FA0F}" type="pres">
      <dgm:prSet presAssocID="{70414881-DFD0-4E04-B6A4-E319C9106559}" presName="composite" presStyleCnt="0"/>
      <dgm:spPr/>
    </dgm:pt>
    <dgm:pt modelId="{40B768CA-09B5-4B7C-A46D-DF1E27F554D7}" type="pres">
      <dgm:prSet presAssocID="{70414881-DFD0-4E04-B6A4-E319C9106559}" presName="imgShp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pt-BR"/>
        </a:p>
      </dgm:t>
    </dgm:pt>
    <dgm:pt modelId="{9585F3D2-685E-4F31-962E-A47BA2DA2D5E}" type="pres">
      <dgm:prSet presAssocID="{70414881-DFD0-4E04-B6A4-E319C9106559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41F73F02-5610-4CA2-B112-02361F3CBD53}" type="presOf" srcId="{70414881-DFD0-4E04-B6A4-E319C9106559}" destId="{9585F3D2-685E-4F31-962E-A47BA2DA2D5E}" srcOrd="0" destOrd="0" presId="urn:microsoft.com/office/officeart/2005/8/layout/vList3"/>
    <dgm:cxn modelId="{948EA65F-CCDF-4E03-B576-F42B0366776D}" srcId="{04FBA7F0-91FC-4C07-856D-3D0DF4047CC6}" destId="{70414881-DFD0-4E04-B6A4-E319C9106559}" srcOrd="2" destOrd="0" parTransId="{A1CBB850-8011-4E3B-95C7-DAE72DF2F7A3}" sibTransId="{4990266E-9C45-483B-B344-23ABFC3E9997}"/>
    <dgm:cxn modelId="{04ACFFA9-F18E-4535-B007-A148F2750F9A}" srcId="{04FBA7F0-91FC-4C07-856D-3D0DF4047CC6}" destId="{1E50D176-FDF6-43CE-BCDB-E08774589AC9}" srcOrd="0" destOrd="0" parTransId="{F01AB552-82AF-4B4F-ABD5-3BC35809D73F}" sibTransId="{3B2F460A-F8E9-4FC1-9C43-8E9DCC0ACC22}"/>
    <dgm:cxn modelId="{ECF93CAA-E3A2-4593-A8DC-D4B8B4EB9745}" type="presOf" srcId="{13FEB748-2069-4D48-8BA1-65529DD63801}" destId="{9A59DF9A-C2DA-42F9-BB9B-D5961D1BA3FD}" srcOrd="0" destOrd="0" presId="urn:microsoft.com/office/officeart/2005/8/layout/vList3"/>
    <dgm:cxn modelId="{12254E82-5FA7-4F31-98C4-FBF97826EDDB}" srcId="{04FBA7F0-91FC-4C07-856D-3D0DF4047CC6}" destId="{13FEB748-2069-4D48-8BA1-65529DD63801}" srcOrd="1" destOrd="0" parTransId="{C8CC45D9-D525-4D76-9689-02B83D6071B8}" sibTransId="{E448F340-EB30-4519-8501-9A90BC7E3E51}"/>
    <dgm:cxn modelId="{CC2FE3D0-DE84-4215-BF4A-1E174961EB07}" type="presOf" srcId="{04FBA7F0-91FC-4C07-856D-3D0DF4047CC6}" destId="{7976BD7A-EDF6-4238-BB4D-FAE502E08621}" srcOrd="0" destOrd="0" presId="urn:microsoft.com/office/officeart/2005/8/layout/vList3"/>
    <dgm:cxn modelId="{F31098ED-2B8E-45F1-A72E-EB9CFDB5A09F}" type="presOf" srcId="{1E50D176-FDF6-43CE-BCDB-E08774589AC9}" destId="{97325BD7-2754-40A1-A88C-AACCD58F52C0}" srcOrd="0" destOrd="0" presId="urn:microsoft.com/office/officeart/2005/8/layout/vList3"/>
    <dgm:cxn modelId="{44054CCC-14B7-4128-8BF4-245485A867AB}" type="presParOf" srcId="{7976BD7A-EDF6-4238-BB4D-FAE502E08621}" destId="{82EB0842-D3DD-42F8-9B27-7FA0C7276CFB}" srcOrd="0" destOrd="0" presId="urn:microsoft.com/office/officeart/2005/8/layout/vList3"/>
    <dgm:cxn modelId="{430F0318-A16D-4F32-A27A-7A383AAF3370}" type="presParOf" srcId="{82EB0842-D3DD-42F8-9B27-7FA0C7276CFB}" destId="{D10AF26F-4BFC-4103-803F-9FCCF60BDD31}" srcOrd="0" destOrd="0" presId="urn:microsoft.com/office/officeart/2005/8/layout/vList3"/>
    <dgm:cxn modelId="{1B675322-EDF1-4859-B1AE-B7B12F78E610}" type="presParOf" srcId="{82EB0842-D3DD-42F8-9B27-7FA0C7276CFB}" destId="{97325BD7-2754-40A1-A88C-AACCD58F52C0}" srcOrd="1" destOrd="0" presId="urn:microsoft.com/office/officeart/2005/8/layout/vList3"/>
    <dgm:cxn modelId="{DAF66C8B-864B-4539-AC08-09C6C0803277}" type="presParOf" srcId="{7976BD7A-EDF6-4238-BB4D-FAE502E08621}" destId="{343505FE-819F-4D8D-8275-582D0C34474F}" srcOrd="1" destOrd="0" presId="urn:microsoft.com/office/officeart/2005/8/layout/vList3"/>
    <dgm:cxn modelId="{7883CF16-1D91-4EB3-8BAC-F43EE71B7371}" type="presParOf" srcId="{7976BD7A-EDF6-4238-BB4D-FAE502E08621}" destId="{A8E1FB89-A66A-4B3E-99E6-D69F1AE562A4}" srcOrd="2" destOrd="0" presId="urn:microsoft.com/office/officeart/2005/8/layout/vList3"/>
    <dgm:cxn modelId="{96820D63-D681-4459-B234-55E9B0700240}" type="presParOf" srcId="{A8E1FB89-A66A-4B3E-99E6-D69F1AE562A4}" destId="{FB06E197-D3D6-4019-BAAF-482E5BC4391D}" srcOrd="0" destOrd="0" presId="urn:microsoft.com/office/officeart/2005/8/layout/vList3"/>
    <dgm:cxn modelId="{CB95DF2C-6734-4579-B353-BAE24E3ED07A}" type="presParOf" srcId="{A8E1FB89-A66A-4B3E-99E6-D69F1AE562A4}" destId="{9A59DF9A-C2DA-42F9-BB9B-D5961D1BA3FD}" srcOrd="1" destOrd="0" presId="urn:microsoft.com/office/officeart/2005/8/layout/vList3"/>
    <dgm:cxn modelId="{71391C23-A415-4846-9D17-31E62D6ADE1B}" type="presParOf" srcId="{7976BD7A-EDF6-4238-BB4D-FAE502E08621}" destId="{67D8C23B-B5CA-4513-9445-C7BD3D642DF8}" srcOrd="3" destOrd="0" presId="urn:microsoft.com/office/officeart/2005/8/layout/vList3"/>
    <dgm:cxn modelId="{AE0D5FC9-40E4-4EF9-A76D-4EF5AB4DC9DD}" type="presParOf" srcId="{7976BD7A-EDF6-4238-BB4D-FAE502E08621}" destId="{06682E89-E5EE-4675-9A14-E67101B2FA0F}" srcOrd="4" destOrd="0" presId="urn:microsoft.com/office/officeart/2005/8/layout/vList3"/>
    <dgm:cxn modelId="{575ACFBD-5320-4AA6-B852-03CB2DE49023}" type="presParOf" srcId="{06682E89-E5EE-4675-9A14-E67101B2FA0F}" destId="{40B768CA-09B5-4B7C-A46D-DF1E27F554D7}" srcOrd="0" destOrd="0" presId="urn:microsoft.com/office/officeart/2005/8/layout/vList3"/>
    <dgm:cxn modelId="{D11758E8-67D7-4FF0-B4C7-B1B09B1102BF}" type="presParOf" srcId="{06682E89-E5EE-4675-9A14-E67101B2FA0F}" destId="{9585F3D2-685E-4F31-962E-A47BA2DA2D5E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AF62AE-C495-431B-AEAC-00AC8781BE66}">
      <dsp:nvSpPr>
        <dsp:cNvPr id="0" name=""/>
        <dsp:cNvSpPr/>
      </dsp:nvSpPr>
      <dsp:spPr>
        <a:xfrm>
          <a:off x="0" y="0"/>
          <a:ext cx="5486400" cy="1896980"/>
        </a:xfrm>
        <a:prstGeom prst="roundRect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rPr>
            <a:t>IMPLANTAÇÃO DE SISTEMA ÓPTICO DE ALTA CAPACIDADE</a:t>
          </a:r>
          <a:r>
            <a:rPr lang="pt-BR" sz="2000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rPr>
            <a:t> </a:t>
          </a:r>
          <a:r>
            <a:rPr lang="pt-BR" sz="20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rPr>
            <a:t>PARA INTEGRAÇÃO DA PAN-AMAZÔNIA E FORMAÇÃO DE “CINTURÃO ÓPTICO” UNINDO O OCEANO ATLANTICO AO PACÍFICO</a:t>
          </a:r>
          <a:endParaRPr lang="pt-BR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gerian" panose="04020705040A02060702" pitchFamily="82" charset="0"/>
          </a:endParaRPr>
        </a:p>
      </dsp:txBody>
      <dsp:txXfrm>
        <a:off x="92603" y="92603"/>
        <a:ext cx="5301194" cy="171177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D7BC18-3976-46CD-8457-513908DA0618}">
      <dsp:nvSpPr>
        <dsp:cNvPr id="0" name=""/>
        <dsp:cNvSpPr/>
      </dsp:nvSpPr>
      <dsp:spPr>
        <a:xfrm>
          <a:off x="0" y="81846"/>
          <a:ext cx="5765799" cy="1893707"/>
        </a:xfrm>
        <a:prstGeom prst="roundRect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Esta nova configuração, denominada de </a:t>
          </a:r>
          <a:r>
            <a:rPr lang="pt-BR" sz="1800" b="1" kern="1200" dirty="0" smtClean="0"/>
            <a:t>Projeto Amazônia Integrada Sustentável – PAIS,</a:t>
          </a:r>
          <a:r>
            <a:rPr lang="pt-BR" sz="1800" kern="1200" dirty="0" smtClean="0"/>
            <a:t> utiliza a expertise adquirida na implantação do “Amazônia Conectada”, realizada pelo exército brasileiro, considerando agora, a interligação da parte oriental da Amazônia, dos países vizinhos da Pan Amazônia e a finalização da parte ocidental</a:t>
          </a:r>
          <a:r>
            <a:rPr lang="pt-BR" sz="1900" kern="1200" dirty="0" smtClean="0"/>
            <a:t>. </a:t>
          </a:r>
          <a:endParaRPr lang="pt-BR" sz="1900" kern="1200" dirty="0"/>
        </a:p>
      </dsp:txBody>
      <dsp:txXfrm>
        <a:off x="92443" y="174289"/>
        <a:ext cx="5580913" cy="170882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9A52B1-4F6D-4D57-AF67-C5BA8864358B}">
      <dsp:nvSpPr>
        <dsp:cNvPr id="0" name=""/>
        <dsp:cNvSpPr/>
      </dsp:nvSpPr>
      <dsp:spPr>
        <a:xfrm>
          <a:off x="0" y="185"/>
          <a:ext cx="5765799" cy="368961"/>
        </a:xfrm>
        <a:prstGeom prst="roundRect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u="sng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rPr>
            <a:t>Projeto Amazônia integrada sustentável</a:t>
          </a:r>
          <a:endParaRPr lang="pt-BR" sz="1800" u="sng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gerian" panose="04020705040A02060702" pitchFamily="82" charset="0"/>
          </a:endParaRPr>
        </a:p>
      </dsp:txBody>
      <dsp:txXfrm>
        <a:off x="18011" y="18196"/>
        <a:ext cx="5729777" cy="33293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E94199-370D-4622-B31C-A1D4A4548977}">
      <dsp:nvSpPr>
        <dsp:cNvPr id="0" name=""/>
        <dsp:cNvSpPr/>
      </dsp:nvSpPr>
      <dsp:spPr>
        <a:xfrm>
          <a:off x="0" y="282398"/>
          <a:ext cx="5765799" cy="532144"/>
        </a:xfrm>
        <a:prstGeom prst="roundRect">
          <a:avLst/>
        </a:prstGeom>
        <a:gradFill rotWithShape="0">
          <a:gsLst>
            <a:gs pos="0">
              <a:schemeClr val="accent5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u="sng" kern="1200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rPr>
            <a:t>OBJETOS PRINCIPAIS</a:t>
          </a:r>
          <a:endParaRPr lang="pt-BR" sz="1600" kern="1200" dirty="0">
            <a:solidFill>
              <a:schemeClr val="accent2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gerian" panose="04020705040A02060702" pitchFamily="82" charset="0"/>
          </a:endParaRPr>
        </a:p>
      </dsp:txBody>
      <dsp:txXfrm>
        <a:off x="25977" y="308375"/>
        <a:ext cx="5713845" cy="480190"/>
      </dsp:txXfrm>
    </dsp:sp>
    <dsp:sp modelId="{64C10328-CB36-4FD7-B8BB-979822A4C537}">
      <dsp:nvSpPr>
        <dsp:cNvPr id="0" name=""/>
        <dsp:cNvSpPr/>
      </dsp:nvSpPr>
      <dsp:spPr>
        <a:xfrm>
          <a:off x="0" y="1091941"/>
          <a:ext cx="5765799" cy="415898"/>
        </a:xfrm>
        <a:prstGeom prst="roundRect">
          <a:avLst/>
        </a:prstGeom>
        <a:gradFill rotWithShape="0">
          <a:gsLst>
            <a:gs pos="0">
              <a:schemeClr val="accent5">
                <a:shade val="50000"/>
                <a:hueOff val="11609"/>
                <a:satOff val="1333"/>
                <a:lumOff val="14835"/>
                <a:alphaOff val="0"/>
                <a:shade val="51000"/>
                <a:satMod val="130000"/>
              </a:schemeClr>
            </a:gs>
            <a:gs pos="80000">
              <a:schemeClr val="accent5">
                <a:shade val="50000"/>
                <a:hueOff val="11609"/>
                <a:satOff val="1333"/>
                <a:lumOff val="14835"/>
                <a:alphaOff val="0"/>
                <a:shade val="93000"/>
                <a:satMod val="130000"/>
              </a:schemeClr>
            </a:gs>
            <a:gs pos="100000">
              <a:schemeClr val="accent5">
                <a:shade val="50000"/>
                <a:hueOff val="11609"/>
                <a:satOff val="1333"/>
                <a:lumOff val="1483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50" b="1" kern="1200" dirty="0" smtClean="0">
              <a:solidFill>
                <a:srgbClr val="002060"/>
              </a:solidFill>
            </a:rPr>
            <a:t>UNIVERSALIZAÇÃO DO ACESSO AOS MEIOS DE COMUNICAÇÃO DIGITAL DE ALTA CAPACIDADE PELOS CENTROS UNIVERSITÁRIOS, ESCOLAS DE EDUCAÇÃO DO ENSINO FUNDAMENTAL AO MÉDIO, DOS SERVIÇOS DE SAÚDE – TELEMEDICINA E DOS POSTOS DE SEGURANÇA PÚBLICA E DO EXECUTIVO.</a:t>
          </a:r>
          <a:endParaRPr lang="pt-BR" sz="1050" kern="1200" dirty="0">
            <a:solidFill>
              <a:srgbClr val="002060"/>
            </a:solidFill>
          </a:endParaRPr>
        </a:p>
      </dsp:txBody>
      <dsp:txXfrm>
        <a:off x="20302" y="1112243"/>
        <a:ext cx="5725195" cy="375294"/>
      </dsp:txXfrm>
    </dsp:sp>
    <dsp:sp modelId="{37CF8559-09C5-4D1B-ABF8-652B3D964705}">
      <dsp:nvSpPr>
        <dsp:cNvPr id="0" name=""/>
        <dsp:cNvSpPr/>
      </dsp:nvSpPr>
      <dsp:spPr>
        <a:xfrm>
          <a:off x="0" y="1507840"/>
          <a:ext cx="5765799" cy="56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3064" tIns="6350" rIns="35560" bIns="6350" numCol="1" spcCol="1270" anchor="t" anchorCtr="0">
          <a:noAutofit/>
        </a:bodyPr>
        <a:lstStyle/>
        <a:p>
          <a:pPr marL="57150" lvl="1" indent="-57150" algn="l" defTabSz="177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pt-BR" sz="400" kern="1200"/>
        </a:p>
      </dsp:txBody>
      <dsp:txXfrm>
        <a:off x="0" y="1507840"/>
        <a:ext cx="5765799" cy="56601"/>
      </dsp:txXfrm>
    </dsp:sp>
    <dsp:sp modelId="{B8F3A99C-E5AF-407B-AFBE-81DF36F66975}">
      <dsp:nvSpPr>
        <dsp:cNvPr id="0" name=""/>
        <dsp:cNvSpPr/>
      </dsp:nvSpPr>
      <dsp:spPr>
        <a:xfrm>
          <a:off x="0" y="1644137"/>
          <a:ext cx="5765799" cy="253005"/>
        </a:xfrm>
        <a:prstGeom prst="roundRect">
          <a:avLst/>
        </a:prstGeom>
        <a:gradFill rotWithShape="0">
          <a:gsLst>
            <a:gs pos="0">
              <a:schemeClr val="accent5">
                <a:shade val="50000"/>
                <a:hueOff val="23218"/>
                <a:satOff val="2666"/>
                <a:lumOff val="29670"/>
                <a:alphaOff val="0"/>
                <a:shade val="51000"/>
                <a:satMod val="130000"/>
              </a:schemeClr>
            </a:gs>
            <a:gs pos="80000">
              <a:schemeClr val="accent5">
                <a:shade val="50000"/>
                <a:hueOff val="23218"/>
                <a:satOff val="2666"/>
                <a:lumOff val="29670"/>
                <a:alphaOff val="0"/>
                <a:shade val="93000"/>
                <a:satMod val="130000"/>
              </a:schemeClr>
            </a:gs>
            <a:gs pos="100000">
              <a:schemeClr val="accent5">
                <a:shade val="50000"/>
                <a:hueOff val="23218"/>
                <a:satOff val="2666"/>
                <a:lumOff val="2967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50" b="1" kern="1200" dirty="0" smtClean="0">
              <a:solidFill>
                <a:srgbClr val="002060"/>
              </a:solidFill>
            </a:rPr>
            <a:t>MAIOR DISPONIBILIZAÇÃO DE REDE DE ACESSO À POPULAÇÃO, COM PREÇOS COMPATÍVEIS COM AS REGIÕES SUL E SUDESTE.</a:t>
          </a:r>
          <a:endParaRPr lang="pt-BR" sz="1050" kern="1200" dirty="0">
            <a:solidFill>
              <a:srgbClr val="002060"/>
            </a:solidFill>
          </a:endParaRPr>
        </a:p>
      </dsp:txBody>
      <dsp:txXfrm>
        <a:off x="12351" y="1656488"/>
        <a:ext cx="5741097" cy="228303"/>
      </dsp:txXfrm>
    </dsp:sp>
    <dsp:sp modelId="{BB4DF24B-F6B6-474B-AD82-C4E603C86F39}">
      <dsp:nvSpPr>
        <dsp:cNvPr id="0" name=""/>
        <dsp:cNvSpPr/>
      </dsp:nvSpPr>
      <dsp:spPr>
        <a:xfrm>
          <a:off x="0" y="2029697"/>
          <a:ext cx="5765799" cy="253005"/>
        </a:xfrm>
        <a:prstGeom prst="roundRect">
          <a:avLst/>
        </a:prstGeom>
        <a:gradFill rotWithShape="0">
          <a:gsLst>
            <a:gs pos="0">
              <a:schemeClr val="accent5">
                <a:shade val="50000"/>
                <a:hueOff val="23218"/>
                <a:satOff val="2666"/>
                <a:lumOff val="29670"/>
                <a:alphaOff val="0"/>
                <a:shade val="51000"/>
                <a:satMod val="130000"/>
              </a:schemeClr>
            </a:gs>
            <a:gs pos="80000">
              <a:schemeClr val="accent5">
                <a:shade val="50000"/>
                <a:hueOff val="23218"/>
                <a:satOff val="2666"/>
                <a:lumOff val="29670"/>
                <a:alphaOff val="0"/>
                <a:shade val="93000"/>
                <a:satMod val="130000"/>
              </a:schemeClr>
            </a:gs>
            <a:gs pos="100000">
              <a:schemeClr val="accent5">
                <a:shade val="50000"/>
                <a:hueOff val="23218"/>
                <a:satOff val="2666"/>
                <a:lumOff val="2967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50" b="1" kern="1200" dirty="0" smtClean="0">
              <a:solidFill>
                <a:srgbClr val="002060"/>
              </a:solidFill>
            </a:rPr>
            <a:t>INTEGRAÇÃO DOS PAÍSES DA PAN-AMAZÔNIA.</a:t>
          </a:r>
          <a:endParaRPr lang="pt-BR" sz="1050" kern="1200" dirty="0">
            <a:solidFill>
              <a:srgbClr val="002060"/>
            </a:solidFill>
          </a:endParaRPr>
        </a:p>
      </dsp:txBody>
      <dsp:txXfrm>
        <a:off x="12351" y="2042048"/>
        <a:ext cx="5741097" cy="228303"/>
      </dsp:txXfrm>
    </dsp:sp>
    <dsp:sp modelId="{2D805837-43E2-4A3D-A63C-442D7862FE2B}">
      <dsp:nvSpPr>
        <dsp:cNvPr id="0" name=""/>
        <dsp:cNvSpPr/>
      </dsp:nvSpPr>
      <dsp:spPr>
        <a:xfrm>
          <a:off x="0" y="2413526"/>
          <a:ext cx="5765799" cy="253005"/>
        </a:xfrm>
        <a:prstGeom prst="roundRect">
          <a:avLst/>
        </a:prstGeom>
        <a:gradFill rotWithShape="0">
          <a:gsLst>
            <a:gs pos="0">
              <a:schemeClr val="accent5">
                <a:shade val="50000"/>
                <a:hueOff val="11609"/>
                <a:satOff val="1333"/>
                <a:lumOff val="14835"/>
                <a:alphaOff val="0"/>
                <a:shade val="51000"/>
                <a:satMod val="130000"/>
              </a:schemeClr>
            </a:gs>
            <a:gs pos="80000">
              <a:schemeClr val="accent5">
                <a:shade val="50000"/>
                <a:hueOff val="11609"/>
                <a:satOff val="1333"/>
                <a:lumOff val="14835"/>
                <a:alphaOff val="0"/>
                <a:shade val="93000"/>
                <a:satMod val="130000"/>
              </a:schemeClr>
            </a:gs>
            <a:gs pos="100000">
              <a:schemeClr val="accent5">
                <a:shade val="50000"/>
                <a:hueOff val="11609"/>
                <a:satOff val="1333"/>
                <a:lumOff val="1483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50" b="1" kern="1200" dirty="0" smtClean="0">
              <a:solidFill>
                <a:srgbClr val="002060"/>
              </a:solidFill>
            </a:rPr>
            <a:t>IMPLANTAÇÃO DE UMA REDE DE COMUNICAÇÃO DE ALTA CAPACIDADE COM IMPACTO “ZERO” AO MEIO AMBIENTE.</a:t>
          </a:r>
          <a:endParaRPr lang="pt-BR" sz="1050" kern="1200" dirty="0">
            <a:solidFill>
              <a:srgbClr val="002060"/>
            </a:solidFill>
          </a:endParaRPr>
        </a:p>
      </dsp:txBody>
      <dsp:txXfrm>
        <a:off x="12351" y="2425877"/>
        <a:ext cx="5741097" cy="22830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4A167B-B5A0-48ED-AB76-006E0ECF9B7B}">
      <dsp:nvSpPr>
        <dsp:cNvPr id="0" name=""/>
        <dsp:cNvSpPr/>
      </dsp:nvSpPr>
      <dsp:spPr>
        <a:xfrm>
          <a:off x="0" y="0"/>
          <a:ext cx="5765799" cy="402936"/>
        </a:xfrm>
        <a:prstGeom prst="roundRect">
          <a:avLst/>
        </a:prstGeom>
        <a:gradFill rotWithShape="0">
          <a:gsLst>
            <a:gs pos="0">
              <a:schemeClr val="accent5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u="sng" kern="1200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rPr>
            <a:t>DESCRITIVO TÉCNICO</a:t>
          </a:r>
          <a:endParaRPr lang="pt-BR" sz="1800" u="sng" kern="1200" dirty="0">
            <a:solidFill>
              <a:schemeClr val="accent2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gerian" panose="04020705040A02060702" pitchFamily="82" charset="0"/>
          </a:endParaRPr>
        </a:p>
      </dsp:txBody>
      <dsp:txXfrm>
        <a:off x="19670" y="19670"/>
        <a:ext cx="5726459" cy="363596"/>
      </dsp:txXfrm>
    </dsp:sp>
    <dsp:sp modelId="{79339DBC-555B-4338-A648-FD8C6E6F565C}">
      <dsp:nvSpPr>
        <dsp:cNvPr id="0" name=""/>
        <dsp:cNvSpPr/>
      </dsp:nvSpPr>
      <dsp:spPr>
        <a:xfrm>
          <a:off x="0" y="987480"/>
          <a:ext cx="5765799" cy="1984320"/>
        </a:xfrm>
        <a:prstGeom prst="roundRect">
          <a:avLst/>
        </a:prstGeom>
        <a:gradFill rotWithShape="0">
          <a:gsLst>
            <a:gs pos="0">
              <a:schemeClr val="accent5">
                <a:shade val="50000"/>
                <a:hueOff val="29023"/>
                <a:satOff val="3333"/>
                <a:lumOff val="37087"/>
                <a:alphaOff val="0"/>
                <a:shade val="51000"/>
                <a:satMod val="130000"/>
              </a:schemeClr>
            </a:gs>
            <a:gs pos="80000">
              <a:schemeClr val="accent5">
                <a:shade val="50000"/>
                <a:hueOff val="29023"/>
                <a:satOff val="3333"/>
                <a:lumOff val="37087"/>
                <a:alphaOff val="0"/>
                <a:shade val="93000"/>
                <a:satMod val="130000"/>
              </a:schemeClr>
            </a:gs>
            <a:gs pos="100000">
              <a:schemeClr val="accent5">
                <a:shade val="50000"/>
                <a:hueOff val="29023"/>
                <a:satOff val="3333"/>
                <a:lumOff val="3708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solidFill>
            <a:schemeClr val="lt1">
              <a:hueOff val="0"/>
              <a:satOff val="0"/>
              <a:lumOff val="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solidFill>
                <a:srgbClr val="002060"/>
              </a:solidFill>
              <a:latin typeface="+mn-lt"/>
              <a:cs typeface="Arial" panose="020B0604020202020204" pitchFamily="34" charset="0"/>
            </a:rPr>
            <a:t>IMPLANTAÇÃO DE UMA INFRAESTRUTURA </a:t>
          </a:r>
          <a:r>
            <a:rPr lang="pt-BR" sz="1600" b="1" kern="1200" dirty="0" smtClean="0">
              <a:solidFill>
                <a:srgbClr val="002060"/>
              </a:solidFill>
              <a:latin typeface="+mn-lt"/>
              <a:cs typeface="Arial" panose="020B0604020202020204" pitchFamily="34" charset="0"/>
            </a:rPr>
            <a:t>DE REDE DE </a:t>
          </a:r>
          <a:r>
            <a:rPr lang="pt-BR" sz="1600" b="1" kern="1200" dirty="0" smtClean="0">
              <a:solidFill>
                <a:srgbClr val="002060"/>
              </a:solidFill>
              <a:latin typeface="+mn-lt"/>
              <a:cs typeface="Arial" panose="020B0604020202020204" pitchFamily="34" charset="0"/>
            </a:rPr>
            <a:t>TELECOMUNICAÇÕES, PARA TRANSPORTE DE DADOS NA </a:t>
          </a:r>
          <a:r>
            <a:rPr lang="pt-BR" sz="1600" b="1" kern="1200" dirty="0" smtClean="0">
              <a:solidFill>
                <a:srgbClr val="002060"/>
              </a:solidFill>
              <a:latin typeface="+mn-lt"/>
              <a:cs typeface="Arial" panose="020B0604020202020204" pitchFamily="34" charset="0"/>
            </a:rPr>
            <a:t>REGIÃO DA PAN AMAZÔNIA, ATRAVÉS DE </a:t>
          </a:r>
          <a:r>
            <a:rPr lang="pt-BR" sz="1600" b="1" i="0" u="sng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  <a:cs typeface="Arial" panose="020B0604020202020204" pitchFamily="34" charset="0"/>
            </a:rPr>
            <a:t>+</a:t>
          </a:r>
          <a:r>
            <a:rPr lang="pt-BR" sz="1600" b="1" i="0" u="none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  <a:cs typeface="Arial" panose="020B0604020202020204" pitchFamily="34" charset="0"/>
            </a:rPr>
            <a:t> 10.000 KM </a:t>
          </a:r>
          <a:r>
            <a:rPr lang="pt-BR" sz="1600" b="1" u="none" kern="1200" dirty="0" smtClean="0">
              <a:solidFill>
                <a:srgbClr val="002060"/>
              </a:solidFill>
              <a:effectLst/>
              <a:latin typeface="Algerian" panose="04020705040A02060702" pitchFamily="82" charset="0"/>
              <a:cs typeface="Arial" panose="020B0604020202020204" pitchFamily="34" charset="0"/>
            </a:rPr>
            <a:t>DE CABO DE FIBRA ÓTICA SUBFLUVIAL, </a:t>
          </a:r>
          <a:r>
            <a:rPr lang="pt-BR" sz="1600" b="1" u="none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  <a:cs typeface="Arial" panose="020B0604020202020204" pitchFamily="34" charset="0"/>
            </a:rPr>
            <a:t>778 KM </a:t>
          </a:r>
          <a:r>
            <a:rPr lang="pt-BR" sz="1600" b="1" u="none" kern="1200" dirty="0" smtClean="0">
              <a:solidFill>
                <a:srgbClr val="002060"/>
              </a:solidFill>
              <a:effectLst/>
              <a:latin typeface="Algerian" panose="04020705040A02060702" pitchFamily="82" charset="0"/>
              <a:cs typeface="Arial" panose="020B0604020202020204" pitchFamily="34" charset="0"/>
            </a:rPr>
            <a:t>DE CABO SUBMARINO E </a:t>
          </a:r>
          <a:r>
            <a:rPr lang="pt-BR" sz="1600" b="1" u="none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  <a:cs typeface="Arial" panose="020B0604020202020204" pitchFamily="34" charset="0"/>
            </a:rPr>
            <a:t>498 KM </a:t>
          </a:r>
          <a:r>
            <a:rPr lang="pt-BR" sz="1600" b="1" u="none" kern="1200" dirty="0" smtClean="0">
              <a:solidFill>
                <a:srgbClr val="002060"/>
              </a:solidFill>
              <a:effectLst/>
              <a:latin typeface="Algerian" panose="04020705040A02060702" pitchFamily="82" charset="0"/>
              <a:cs typeface="Arial" panose="020B0604020202020204" pitchFamily="34" charset="0"/>
            </a:rPr>
            <a:t>DE CABO TERRESTRE, FORMANDO UM “CINTURÃO ÓPTICO”, </a:t>
          </a:r>
          <a:r>
            <a:rPr lang="pt-BR" sz="1600" b="1" kern="1200" dirty="0" smtClean="0">
              <a:solidFill>
                <a:srgbClr val="002060"/>
              </a:solidFill>
              <a:latin typeface="+mn-lt"/>
              <a:cs typeface="Arial" panose="020B0604020202020204" pitchFamily="34" charset="0"/>
            </a:rPr>
            <a:t>UNINDO </a:t>
          </a:r>
          <a:r>
            <a:rPr lang="pt-BR" sz="1600" b="1" kern="1200" dirty="0" smtClean="0">
              <a:solidFill>
                <a:srgbClr val="002060"/>
              </a:solidFill>
              <a:latin typeface="+mn-lt"/>
              <a:cs typeface="Arial" panose="020B0604020202020204" pitchFamily="34" charset="0"/>
            </a:rPr>
            <a:t>O OCEANO ATLANTICO AO PACÍFICO EM UMA ROTA DE “CONFORTO AMBIENTAL”. </a:t>
          </a:r>
          <a:endParaRPr lang="pt-BR" sz="1600" kern="1200" dirty="0">
            <a:solidFill>
              <a:srgbClr val="002060"/>
            </a:solidFill>
            <a:latin typeface="+mn-lt"/>
            <a:cs typeface="Arial" panose="020B0604020202020204" pitchFamily="34" charset="0"/>
          </a:endParaRPr>
        </a:p>
      </dsp:txBody>
      <dsp:txXfrm>
        <a:off x="96867" y="1084347"/>
        <a:ext cx="5572065" cy="179058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3BB731-E615-45F0-9B7C-F242477B025F}">
      <dsp:nvSpPr>
        <dsp:cNvPr id="0" name=""/>
        <dsp:cNvSpPr/>
      </dsp:nvSpPr>
      <dsp:spPr>
        <a:xfrm rot="16200000">
          <a:off x="0" y="4925"/>
          <a:ext cx="3251202" cy="636480"/>
        </a:xfrm>
        <a:prstGeom prst="roundRect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Escritório de Monitoramento do Lançamento</a:t>
          </a:r>
          <a:endParaRPr lang="pt-BR" sz="1600" kern="1200" dirty="0"/>
        </a:p>
      </dsp:txBody>
      <dsp:txXfrm>
        <a:off x="31070" y="35995"/>
        <a:ext cx="3189062" cy="57434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B3DA88-AB9F-4B7C-BB23-4DB504878E47}">
      <dsp:nvSpPr>
        <dsp:cNvPr id="0" name=""/>
        <dsp:cNvSpPr/>
      </dsp:nvSpPr>
      <dsp:spPr>
        <a:xfrm>
          <a:off x="0" y="4778"/>
          <a:ext cx="5765799" cy="359774"/>
        </a:xfrm>
        <a:prstGeom prst="roundRect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smtClean="0"/>
            <a:t>BACKBONE DE FIBRA ÓPTICA</a:t>
          </a:r>
          <a:endParaRPr lang="pt-BR" sz="1500" kern="1200" dirty="0"/>
        </a:p>
      </dsp:txBody>
      <dsp:txXfrm>
        <a:off x="17563" y="22341"/>
        <a:ext cx="5730673" cy="32464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F8EDF8-7790-44AB-A55C-7C07986969E7}">
      <dsp:nvSpPr>
        <dsp:cNvPr id="0" name=""/>
        <dsp:cNvSpPr/>
      </dsp:nvSpPr>
      <dsp:spPr>
        <a:xfrm>
          <a:off x="0" y="129156"/>
          <a:ext cx="5765799" cy="1216800"/>
        </a:xfrm>
        <a:prstGeom prst="roundRect">
          <a:avLst/>
        </a:prstGeom>
        <a:gradFill rotWithShape="0">
          <a:gsLst>
            <a:gs pos="0">
              <a:schemeClr val="accent5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rPr>
            <a:t>RESULTADOS REFLETIDOS DA INFRAESTRUTURA DE TELECOMUNICAÇÕES  </a:t>
          </a:r>
        </a:p>
      </dsp:txBody>
      <dsp:txXfrm>
        <a:off x="59399" y="188555"/>
        <a:ext cx="5647001" cy="109800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52558F-B32C-4C20-9D02-5C6909A1FB57}">
      <dsp:nvSpPr>
        <dsp:cNvPr id="0" name=""/>
        <dsp:cNvSpPr/>
      </dsp:nvSpPr>
      <dsp:spPr>
        <a:xfrm>
          <a:off x="0" y="0"/>
          <a:ext cx="5765799" cy="757574"/>
        </a:xfrm>
        <a:prstGeom prst="roundRect">
          <a:avLst/>
        </a:prstGeom>
        <a:gradFill rotWithShape="0">
          <a:gsLst>
            <a:gs pos="0">
              <a:schemeClr val="accent5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u="dbl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rPr>
            <a:t>CRESCIMENTO ECONÔMICO </a:t>
          </a:r>
          <a:r>
            <a:rPr lang="pt-BR" sz="1800" b="1" u="dbl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rPr>
            <a:t>- </a:t>
          </a:r>
          <a:r>
            <a:rPr lang="pt-BR" sz="1800" b="1" u="dbl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rPr>
            <a:t>ACESSO INTERNET: Dados IPEA </a:t>
          </a:r>
          <a:endParaRPr lang="pt-BR" sz="18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gerian" panose="04020705040A02060702" pitchFamily="82" charset="0"/>
          </a:endParaRPr>
        </a:p>
      </dsp:txBody>
      <dsp:txXfrm>
        <a:off x="36982" y="36982"/>
        <a:ext cx="5691835" cy="683610"/>
      </dsp:txXfrm>
    </dsp:sp>
    <dsp:sp modelId="{4B9734D3-6B3C-410F-8033-8153988F2F7F}">
      <dsp:nvSpPr>
        <dsp:cNvPr id="0" name=""/>
        <dsp:cNvSpPr/>
      </dsp:nvSpPr>
      <dsp:spPr>
        <a:xfrm>
          <a:off x="0" y="1456499"/>
          <a:ext cx="5765799" cy="757574"/>
        </a:xfrm>
        <a:prstGeom prst="roundRect">
          <a:avLst/>
        </a:prstGeom>
        <a:gradFill rotWithShape="0">
          <a:gsLst>
            <a:gs pos="0">
              <a:schemeClr val="accent5">
                <a:shade val="50000"/>
                <a:hueOff val="19348"/>
                <a:satOff val="2222"/>
                <a:lumOff val="24725"/>
                <a:alphaOff val="0"/>
                <a:shade val="51000"/>
                <a:satMod val="130000"/>
              </a:schemeClr>
            </a:gs>
            <a:gs pos="80000">
              <a:schemeClr val="accent5">
                <a:shade val="50000"/>
                <a:hueOff val="19348"/>
                <a:satOff val="2222"/>
                <a:lumOff val="24725"/>
                <a:alphaOff val="0"/>
                <a:shade val="93000"/>
                <a:satMod val="130000"/>
              </a:schemeClr>
            </a:gs>
            <a:gs pos="100000">
              <a:schemeClr val="accent5">
                <a:shade val="50000"/>
                <a:hueOff val="19348"/>
                <a:satOff val="2222"/>
                <a:lumOff val="2472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u="sng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Aumento de 10% no acesso implica em 1.21% no crescimento do PIB per capita. </a:t>
          </a:r>
          <a:r>
            <a:rPr lang="pt-BR" sz="1600" b="1" kern="1200" dirty="0" smtClean="0">
              <a:solidFill>
                <a:srgbClr val="FF0000"/>
              </a:solidFill>
            </a:rPr>
            <a:t>(66 países de alta renda</a:t>
          </a:r>
          <a:r>
            <a:rPr lang="pt-BR" sz="1600" kern="1200" dirty="0" smtClean="0">
              <a:solidFill>
                <a:srgbClr val="FF0000"/>
              </a:solidFill>
            </a:rPr>
            <a:t>)</a:t>
          </a:r>
          <a:r>
            <a:rPr lang="pt-BR" sz="16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pt-BR" sz="16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982" y="1493481"/>
        <a:ext cx="5691835" cy="683610"/>
      </dsp:txXfrm>
    </dsp:sp>
    <dsp:sp modelId="{53D95249-4BFF-48A4-BF97-3126A0A457DA}">
      <dsp:nvSpPr>
        <dsp:cNvPr id="0" name=""/>
        <dsp:cNvSpPr/>
      </dsp:nvSpPr>
      <dsp:spPr>
        <a:xfrm>
          <a:off x="0" y="1621482"/>
          <a:ext cx="5765799" cy="579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3064" tIns="20320" rIns="113792" bIns="2032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pt-BR" sz="1600" kern="1200" dirty="0">
            <a:solidFill>
              <a:srgbClr val="002060"/>
            </a:solidFill>
          </a:endParaRPr>
        </a:p>
      </dsp:txBody>
      <dsp:txXfrm>
        <a:off x="0" y="1621482"/>
        <a:ext cx="5765799" cy="579600"/>
      </dsp:txXfrm>
    </dsp:sp>
    <dsp:sp modelId="{ACD7FDCC-9B08-467B-88D4-E2C8E910BB82}">
      <dsp:nvSpPr>
        <dsp:cNvPr id="0" name=""/>
        <dsp:cNvSpPr/>
      </dsp:nvSpPr>
      <dsp:spPr>
        <a:xfrm>
          <a:off x="0" y="2206614"/>
          <a:ext cx="5765799" cy="757574"/>
        </a:xfrm>
        <a:prstGeom prst="roundRect">
          <a:avLst/>
        </a:prstGeom>
        <a:gradFill rotWithShape="0">
          <a:gsLst>
            <a:gs pos="0">
              <a:schemeClr val="accent5">
                <a:shade val="50000"/>
                <a:hueOff val="19348"/>
                <a:satOff val="2222"/>
                <a:lumOff val="24725"/>
                <a:alphaOff val="0"/>
                <a:shade val="51000"/>
                <a:satMod val="130000"/>
              </a:schemeClr>
            </a:gs>
            <a:gs pos="80000">
              <a:schemeClr val="accent5">
                <a:shade val="50000"/>
                <a:hueOff val="19348"/>
                <a:satOff val="2222"/>
                <a:lumOff val="24725"/>
                <a:alphaOff val="0"/>
                <a:shade val="93000"/>
                <a:satMod val="130000"/>
              </a:schemeClr>
            </a:gs>
            <a:gs pos="100000">
              <a:schemeClr val="accent5">
                <a:shade val="50000"/>
                <a:hueOff val="19348"/>
                <a:satOff val="2222"/>
                <a:lumOff val="2472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u="sng" kern="1200" dirty="0" smtClean="0">
              <a:solidFill>
                <a:srgbClr val="002060"/>
              </a:solidFill>
            </a:rPr>
            <a:t>Aumento de 10% no acesso implica em 1.38% no crescimento do PIB per capita. </a:t>
          </a:r>
          <a:r>
            <a:rPr lang="pt-BR" sz="1600" b="1" kern="1200" dirty="0" smtClean="0">
              <a:solidFill>
                <a:srgbClr val="FF0000"/>
              </a:solidFill>
            </a:rPr>
            <a:t>(120 países de renda média e baixa)</a:t>
          </a:r>
          <a:endParaRPr lang="pt-BR" sz="1600" kern="1200" dirty="0">
            <a:solidFill>
              <a:srgbClr val="002060"/>
            </a:solidFill>
          </a:endParaRPr>
        </a:p>
      </dsp:txBody>
      <dsp:txXfrm>
        <a:off x="36982" y="2243596"/>
        <a:ext cx="5691835" cy="68361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92874B-3C3C-4A02-A227-EB7A0741DAD4}">
      <dsp:nvSpPr>
        <dsp:cNvPr id="0" name=""/>
        <dsp:cNvSpPr/>
      </dsp:nvSpPr>
      <dsp:spPr>
        <a:xfrm>
          <a:off x="0" y="0"/>
          <a:ext cx="5754086" cy="380627"/>
        </a:xfrm>
        <a:prstGeom prst="roundRect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rPr>
            <a:t>BENEFÍCIOS E GANHOS SOCIOECONÔMICO </a:t>
          </a:r>
          <a:endParaRPr lang="pt-BR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gerian" panose="04020705040A02060702" pitchFamily="82" charset="0"/>
          </a:endParaRPr>
        </a:p>
      </dsp:txBody>
      <dsp:txXfrm>
        <a:off x="18581" y="18581"/>
        <a:ext cx="5716924" cy="3434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E88203-007C-4B43-B200-B70A084B021F}">
      <dsp:nvSpPr>
        <dsp:cNvPr id="0" name=""/>
        <dsp:cNvSpPr/>
      </dsp:nvSpPr>
      <dsp:spPr>
        <a:xfrm>
          <a:off x="0" y="623"/>
          <a:ext cx="5257800" cy="1066601"/>
        </a:xfrm>
        <a:prstGeom prst="roundRect">
          <a:avLst/>
        </a:prstGeom>
        <a:solidFill>
          <a:schemeClr val="bg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u="sng" kern="1200" dirty="0" smtClean="0">
              <a:latin typeface="Algerian" panose="04020705040A02060702" pitchFamily="82" charset="0"/>
            </a:rPr>
            <a:t>A AMAZÔNIA NÃO É SÓ BRASILEIRA, MAS TAMBÉM DE 8 PAÍSES DA AMÉRICA DO SUL.</a:t>
          </a:r>
          <a:endParaRPr lang="pt-BR" sz="1800" kern="1200" dirty="0">
            <a:latin typeface="Algerian" panose="04020705040A02060702" pitchFamily="82" charset="0"/>
          </a:endParaRPr>
        </a:p>
      </dsp:txBody>
      <dsp:txXfrm>
        <a:off x="52067" y="52690"/>
        <a:ext cx="5153666" cy="962467"/>
      </dsp:txXfrm>
    </dsp:sp>
    <dsp:sp modelId="{876F3FDC-4B81-4651-BAD2-97E13F907F44}">
      <dsp:nvSpPr>
        <dsp:cNvPr id="0" name=""/>
        <dsp:cNvSpPr/>
      </dsp:nvSpPr>
      <dsp:spPr>
        <a:xfrm>
          <a:off x="0" y="1179544"/>
          <a:ext cx="5257800" cy="1066601"/>
        </a:xfrm>
        <a:prstGeom prst="roundRect">
          <a:avLst/>
        </a:prstGeom>
        <a:gradFill rotWithShape="0">
          <a:gsLst>
            <a:gs pos="0">
              <a:schemeClr val="accent5">
                <a:shade val="50000"/>
                <a:hueOff val="29023"/>
                <a:satOff val="3333"/>
                <a:lumOff val="37087"/>
                <a:alphaOff val="0"/>
                <a:shade val="51000"/>
                <a:satMod val="130000"/>
              </a:schemeClr>
            </a:gs>
            <a:gs pos="80000">
              <a:schemeClr val="accent5">
                <a:shade val="50000"/>
                <a:hueOff val="29023"/>
                <a:satOff val="3333"/>
                <a:lumOff val="37087"/>
                <a:alphaOff val="0"/>
                <a:shade val="93000"/>
                <a:satMod val="130000"/>
              </a:schemeClr>
            </a:gs>
            <a:gs pos="100000">
              <a:schemeClr val="accent5">
                <a:shade val="50000"/>
                <a:hueOff val="29023"/>
                <a:satOff val="3333"/>
                <a:lumOff val="3708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solidFill>
                <a:schemeClr val="tx1"/>
              </a:solidFill>
              <a:latin typeface="Algerian" panose="04020705040A02060702" pitchFamily="82" charset="0"/>
            </a:rPr>
            <a:t>BOLÍVIA, COLÔMBIA, EQUADOR, GUIANA, GUIANA FRANCESA, PERÚ, SURINAME, VENEZUELA</a:t>
          </a:r>
          <a:r>
            <a:rPr lang="pt-BR" sz="1800" b="1" kern="1200" dirty="0" smtClean="0">
              <a:solidFill>
                <a:schemeClr val="tx1"/>
              </a:solidFill>
            </a:rPr>
            <a:t>.</a:t>
          </a:r>
          <a:endParaRPr lang="pt-BR" sz="1800" kern="1200" dirty="0">
            <a:solidFill>
              <a:schemeClr val="tx1"/>
            </a:solidFill>
          </a:endParaRPr>
        </a:p>
      </dsp:txBody>
      <dsp:txXfrm>
        <a:off x="52067" y="1231611"/>
        <a:ext cx="5153666" cy="962467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67A3D2-9719-4577-BC6C-222E916DCCEC}">
      <dsp:nvSpPr>
        <dsp:cNvPr id="0" name=""/>
        <dsp:cNvSpPr/>
      </dsp:nvSpPr>
      <dsp:spPr>
        <a:xfrm>
          <a:off x="0" y="32607"/>
          <a:ext cx="1887833" cy="540540"/>
        </a:xfrm>
        <a:prstGeom prst="round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100" b="1" kern="1200" dirty="0" err="1" smtClean="0">
              <a:latin typeface="Algerian" panose="04020705040A02060702" pitchFamily="82" charset="0"/>
            </a:rPr>
            <a:t>Telessaúde</a:t>
          </a:r>
          <a:endParaRPr lang="pt-BR" sz="2100" kern="1200" dirty="0">
            <a:latin typeface="Algerian" panose="04020705040A02060702" pitchFamily="82" charset="0"/>
          </a:endParaRPr>
        </a:p>
      </dsp:txBody>
      <dsp:txXfrm>
        <a:off x="26387" y="58994"/>
        <a:ext cx="1835059" cy="487766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13168E-F3BB-4816-AB18-14A6AAB19402}">
      <dsp:nvSpPr>
        <dsp:cNvPr id="0" name=""/>
        <dsp:cNvSpPr/>
      </dsp:nvSpPr>
      <dsp:spPr>
        <a:xfrm>
          <a:off x="0" y="297824"/>
          <a:ext cx="5371675" cy="1406924"/>
        </a:xfrm>
        <a:prstGeom prst="roundRect">
          <a:avLst/>
        </a:prstGeom>
        <a:gradFill rotWithShape="0">
          <a:gsLst>
            <a:gs pos="0">
              <a:schemeClr val="accent5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A </a:t>
          </a:r>
          <a:r>
            <a:rPr lang="pt-BR" sz="1600" kern="1200" dirty="0" err="1" smtClean="0"/>
            <a:t>Telessaúde</a:t>
          </a:r>
          <a:r>
            <a:rPr lang="pt-BR" sz="1600" kern="1200" dirty="0" smtClean="0"/>
            <a:t>, tem como objetivo desenvolver ações de apoio à assistência à saúde e sobretudo de educação permanente, integrando ensino e serviço por meio de ferramentas de tecnologias da informação e comunicação, que oferecem condições para promover a </a:t>
          </a:r>
          <a:r>
            <a:rPr lang="pt-BR" sz="1600" kern="1200" dirty="0" err="1" smtClean="0"/>
            <a:t>Teleassistência</a:t>
          </a:r>
          <a:r>
            <a:rPr lang="pt-BR" sz="1600" kern="1200" dirty="0" smtClean="0"/>
            <a:t> e a Tele-educação.</a:t>
          </a:r>
          <a:endParaRPr lang="pt-BR" sz="1600" kern="1200" dirty="0"/>
        </a:p>
      </dsp:txBody>
      <dsp:txXfrm>
        <a:off x="68680" y="366504"/>
        <a:ext cx="5234315" cy="1269564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6EB0E6-74ED-4386-93B7-83A2B4CAB254}">
      <dsp:nvSpPr>
        <dsp:cNvPr id="0" name=""/>
        <dsp:cNvSpPr/>
      </dsp:nvSpPr>
      <dsp:spPr>
        <a:xfrm>
          <a:off x="0" y="0"/>
          <a:ext cx="5765799" cy="990203"/>
        </a:xfrm>
        <a:prstGeom prst="roundRect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rPr>
            <a:t>Acesso da população ao atendimento médico de alta qualidade, em função do “segundo diagnóstico” e dos procedimentos de alta complexidade através da “Telemedicina</a:t>
          </a:r>
          <a:r>
            <a:rPr lang="pt-BR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rPr>
            <a:t>” (ex. </a:t>
          </a:r>
          <a:r>
            <a:rPr lang="pt-BR" sz="1400" b="1" kern="1200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rPr>
            <a:t>TELE-MAPA, TELE-HOLTER). </a:t>
          </a:r>
          <a:endParaRPr lang="pt-BR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gerian" panose="04020705040A02060702" pitchFamily="82" charset="0"/>
          </a:endParaRPr>
        </a:p>
      </dsp:txBody>
      <dsp:txXfrm>
        <a:off x="48338" y="48338"/>
        <a:ext cx="5669123" cy="893527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B8B90-6863-40B2-94BB-E6B9B8920F2C}">
      <dsp:nvSpPr>
        <dsp:cNvPr id="0" name=""/>
        <dsp:cNvSpPr/>
      </dsp:nvSpPr>
      <dsp:spPr>
        <a:xfrm>
          <a:off x="0" y="0"/>
          <a:ext cx="4044975" cy="463320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rPr>
            <a:t>TELESSAÚDE: IMPACTO LOGÍSTICO</a:t>
          </a:r>
          <a:endParaRPr lang="pt-BR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gerian" panose="04020705040A02060702" pitchFamily="82" charset="0"/>
          </a:endParaRPr>
        </a:p>
      </dsp:txBody>
      <dsp:txXfrm>
        <a:off x="22617" y="22617"/>
        <a:ext cx="3999741" cy="418086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5C4EA0-B549-4738-94C1-7E85D8F4D55F}">
      <dsp:nvSpPr>
        <dsp:cNvPr id="0" name=""/>
        <dsp:cNvSpPr/>
      </dsp:nvSpPr>
      <dsp:spPr>
        <a:xfrm>
          <a:off x="0" y="51419"/>
          <a:ext cx="5765799" cy="383760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/>
            <a:t>Redução do tempo e dos custos com transporte  dos pacientes.</a:t>
          </a:r>
          <a:endParaRPr lang="pt-BR" sz="1600" b="1" kern="1200" dirty="0"/>
        </a:p>
      </dsp:txBody>
      <dsp:txXfrm>
        <a:off x="18734" y="70153"/>
        <a:ext cx="5728331" cy="346292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4C881D-8536-4FCF-BF45-8D3D224207E0}">
      <dsp:nvSpPr>
        <dsp:cNvPr id="0" name=""/>
        <dsp:cNvSpPr/>
      </dsp:nvSpPr>
      <dsp:spPr>
        <a:xfrm>
          <a:off x="0" y="3208"/>
          <a:ext cx="4744989" cy="655200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rPr>
            <a:t>TELE-EDUCAÇÃO </a:t>
          </a:r>
          <a:endParaRPr lang="pt-BR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gerian" panose="04020705040A02060702" pitchFamily="82" charset="0"/>
          </a:endParaRPr>
        </a:p>
      </dsp:txBody>
      <dsp:txXfrm>
        <a:off x="31984" y="35192"/>
        <a:ext cx="4681021" cy="591232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B2F86F-35F4-426A-96D9-5B38996D3ECF}">
      <dsp:nvSpPr>
        <dsp:cNvPr id="0" name=""/>
        <dsp:cNvSpPr/>
      </dsp:nvSpPr>
      <dsp:spPr>
        <a:xfrm>
          <a:off x="0" y="88911"/>
          <a:ext cx="5128142" cy="263835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b="1" kern="1200" dirty="0" smtClean="0"/>
            <a:t>Curso de Cardiologia Clínica Aplicado a </a:t>
          </a:r>
          <a:r>
            <a:rPr lang="pt-BR" sz="1100" b="1" kern="1200" dirty="0" err="1" smtClean="0"/>
            <a:t>Telessaúde</a:t>
          </a:r>
          <a:r>
            <a:rPr lang="pt-BR" sz="1100" b="1" kern="1200" dirty="0" smtClean="0"/>
            <a:t> para médicos do interior (ANUAL)</a:t>
          </a:r>
          <a:endParaRPr lang="pt-BR" sz="1100" kern="1200" dirty="0"/>
        </a:p>
      </dsp:txBody>
      <dsp:txXfrm>
        <a:off x="12879" y="101790"/>
        <a:ext cx="5102384" cy="238077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7B9668-2B6F-4D47-AF76-05ABCB99021B}">
      <dsp:nvSpPr>
        <dsp:cNvPr id="0" name=""/>
        <dsp:cNvSpPr/>
      </dsp:nvSpPr>
      <dsp:spPr>
        <a:xfrm>
          <a:off x="0" y="0"/>
          <a:ext cx="5759450" cy="767520"/>
        </a:xfrm>
        <a:prstGeom prst="roundRect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Suporte ao cumprimento de acordos e tratados internacionais na área de busca e salvamento sob responsabilidade do Brasil.</a:t>
          </a:r>
          <a:endParaRPr lang="pt-BR" sz="1600" b="1" kern="1200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sp:txBody>
      <dsp:txXfrm>
        <a:off x="37467" y="37467"/>
        <a:ext cx="5684516" cy="692586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A1B5BD-25F5-4B0F-9EF1-C73FE27C76F4}">
      <dsp:nvSpPr>
        <dsp:cNvPr id="0" name=""/>
        <dsp:cNvSpPr/>
      </dsp:nvSpPr>
      <dsp:spPr>
        <a:xfrm>
          <a:off x="0" y="253263"/>
          <a:ext cx="5759450" cy="1444949"/>
        </a:xfrm>
        <a:prstGeom prst="roundRect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>
              <a:latin typeface="+mj-lt"/>
            </a:rPr>
            <a:t>Melhoria da Defesa Nacional, com reflexos direto no Sistema de Segurança Pública dos Estados da Federação, bem como no combate à evasão de divisas e repressão de crimes transnacionais. Este é um setor estratégico e sensível, devido a existência de grande área de “Fronteira Seca”, com proximidade de países em conflito interno, da rota do narcotráfico e do controle de armas e produtos.</a:t>
          </a:r>
          <a:endParaRPr lang="pt-BR" sz="1400" b="1" kern="1200" dirty="0">
            <a:latin typeface="+mj-lt"/>
          </a:endParaRPr>
        </a:p>
      </dsp:txBody>
      <dsp:txXfrm>
        <a:off x="70537" y="323800"/>
        <a:ext cx="5618376" cy="1303875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78014E-99B7-408D-AACE-2DD48FC4266E}">
      <dsp:nvSpPr>
        <dsp:cNvPr id="0" name=""/>
        <dsp:cNvSpPr/>
      </dsp:nvSpPr>
      <dsp:spPr>
        <a:xfrm>
          <a:off x="0" y="0"/>
          <a:ext cx="5765799" cy="973440"/>
        </a:xfrm>
        <a:prstGeom prst="roundRect">
          <a:avLst/>
        </a:prstGeom>
        <a:gradFill rotWithShape="0">
          <a:gsLst>
            <a:gs pos="0">
              <a:schemeClr val="accent5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rPr>
            <a:t>UNIVERSALIZAÇÃO da banda larga</a:t>
          </a:r>
          <a:endParaRPr lang="pt-BR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gerian" panose="04020705040A02060702" pitchFamily="82" charset="0"/>
          </a:endParaRPr>
        </a:p>
      </dsp:txBody>
      <dsp:txXfrm>
        <a:off x="47519" y="47519"/>
        <a:ext cx="5670761" cy="8784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1E9532-3D44-4AB4-90F8-AF13C936B94B}">
      <dsp:nvSpPr>
        <dsp:cNvPr id="0" name=""/>
        <dsp:cNvSpPr/>
      </dsp:nvSpPr>
      <dsp:spPr>
        <a:xfrm>
          <a:off x="0" y="4925"/>
          <a:ext cx="5765799" cy="636480"/>
        </a:xfrm>
        <a:prstGeom prst="roundRect">
          <a:avLst/>
        </a:prstGeom>
        <a:gradFill rotWithShape="0">
          <a:gsLst>
            <a:gs pos="0">
              <a:schemeClr val="accent5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u="non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rPr>
            <a:t>DESAFIOS CONTEMPORÂNEOS PARA O DESENVOLVIMENTO</a:t>
          </a:r>
          <a:endParaRPr lang="pt-BR" sz="1600" u="non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gerian" panose="04020705040A02060702" pitchFamily="82" charset="0"/>
          </a:endParaRPr>
        </a:p>
      </dsp:txBody>
      <dsp:txXfrm>
        <a:off x="31070" y="35995"/>
        <a:ext cx="5703659" cy="574340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CFEA39-AFC9-4720-92E1-4159C65622BD}">
      <dsp:nvSpPr>
        <dsp:cNvPr id="0" name=""/>
        <dsp:cNvSpPr/>
      </dsp:nvSpPr>
      <dsp:spPr>
        <a:xfrm>
          <a:off x="0" y="520"/>
          <a:ext cx="5765799" cy="532879"/>
        </a:xfrm>
        <a:prstGeom prst="roundRect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/>
            <a:t>Art. 21, inc. XI; art. 175; art. 174– Direito Constitucional e Infraconstitucional -Marco Civil da Internet Art. 4º, Art. 7º</a:t>
          </a:r>
          <a:endParaRPr lang="pt-BR" sz="1600" kern="1200" dirty="0"/>
        </a:p>
      </dsp:txBody>
      <dsp:txXfrm>
        <a:off x="26013" y="26533"/>
        <a:ext cx="5713773" cy="480853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7859A6-FB93-43A7-8AD5-4D00B15B8B70}">
      <dsp:nvSpPr>
        <dsp:cNvPr id="0" name=""/>
        <dsp:cNvSpPr/>
      </dsp:nvSpPr>
      <dsp:spPr>
        <a:xfrm>
          <a:off x="0" y="99"/>
          <a:ext cx="5765799" cy="369132"/>
        </a:xfrm>
        <a:prstGeom prst="roundRect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/>
            <a:t>Declaração dos Direitos Humanos – um Direito Humano Universal</a:t>
          </a:r>
          <a:endParaRPr lang="pt-BR" sz="1600" kern="1200" dirty="0"/>
        </a:p>
      </dsp:txBody>
      <dsp:txXfrm>
        <a:off x="18020" y="18119"/>
        <a:ext cx="5729759" cy="333092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0A170B-C50B-479C-B14C-8BA4DCE3D3F1}">
      <dsp:nvSpPr>
        <dsp:cNvPr id="0" name=""/>
        <dsp:cNvSpPr/>
      </dsp:nvSpPr>
      <dsp:spPr>
        <a:xfrm>
          <a:off x="0" y="0"/>
          <a:ext cx="4495800" cy="1216800"/>
        </a:xfrm>
        <a:prstGeom prst="roundRect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rPr>
            <a:t>“A MAIS REVOLUCIONÁRIA DAS LUTAS É A LUTA CONTRA O SILÊNCIO”</a:t>
          </a:r>
          <a:endParaRPr lang="pt-BR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gerian" panose="04020705040A02060702" pitchFamily="82" charset="0"/>
          </a:endParaRPr>
        </a:p>
      </dsp:txBody>
      <dsp:txXfrm>
        <a:off x="59399" y="59399"/>
        <a:ext cx="4377002" cy="1098002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BD7EF6-4A7B-4A06-B55F-0DB49AF40092}">
      <dsp:nvSpPr>
        <dsp:cNvPr id="0" name=""/>
        <dsp:cNvSpPr/>
      </dsp:nvSpPr>
      <dsp:spPr>
        <a:xfrm>
          <a:off x="0" y="0"/>
          <a:ext cx="1667957" cy="360360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>
              <a:latin typeface="Algerian" panose="04020705040A02060702" pitchFamily="82" charset="0"/>
            </a:rPr>
            <a:t>M.FOUCAULT</a:t>
          </a:r>
          <a:endParaRPr lang="pt-BR" sz="1400" kern="1200" dirty="0">
            <a:latin typeface="Algerian" panose="04020705040A02060702" pitchFamily="82" charset="0"/>
          </a:endParaRPr>
        </a:p>
      </dsp:txBody>
      <dsp:txXfrm>
        <a:off x="17591" y="17591"/>
        <a:ext cx="1632775" cy="325178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4710A4-3C38-4C85-BF03-B74CEB7D6BD6}">
      <dsp:nvSpPr>
        <dsp:cNvPr id="0" name=""/>
        <dsp:cNvSpPr/>
      </dsp:nvSpPr>
      <dsp:spPr>
        <a:xfrm>
          <a:off x="0" y="230998"/>
          <a:ext cx="5765799" cy="1216800"/>
        </a:xfrm>
        <a:prstGeom prst="roundRect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rPr>
            <a:t>OBRIGADO</a:t>
          </a:r>
          <a:endParaRPr lang="pt-BR" sz="3200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gerian" panose="04020705040A02060702" pitchFamily="82" charset="0"/>
          </a:endParaRPr>
        </a:p>
      </dsp:txBody>
      <dsp:txXfrm>
        <a:off x="59399" y="290397"/>
        <a:ext cx="5647001" cy="10980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4B31FA-19A9-4E01-AC01-DF7F814B94E6}">
      <dsp:nvSpPr>
        <dsp:cNvPr id="0" name=""/>
        <dsp:cNvSpPr/>
      </dsp:nvSpPr>
      <dsp:spPr>
        <a:xfrm>
          <a:off x="0" y="0"/>
          <a:ext cx="2308324" cy="2308324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9EA674-BBD7-4DC1-B9FB-E7EE3E3B3CA6}">
      <dsp:nvSpPr>
        <dsp:cNvPr id="0" name=""/>
        <dsp:cNvSpPr/>
      </dsp:nvSpPr>
      <dsp:spPr>
        <a:xfrm>
          <a:off x="1154162" y="0"/>
          <a:ext cx="4611638" cy="230832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/>
            <a:t>NO FINAL DE 2017, </a:t>
          </a:r>
          <a:r>
            <a:rPr lang="pt-BR" sz="1400" b="1" u="none" kern="1200" dirty="0" smtClean="0"/>
            <a:t>52% DA POPULAÇÃO GLOBAL AINDA ESTAVA DESCONECTADA, SÃO 3,9 BILHÕES DE PESSOAS.</a:t>
          </a:r>
          <a:r>
            <a:rPr lang="pt-BR" sz="1700" b="1" u="none" kern="1200" dirty="0" smtClean="0"/>
            <a:t> </a:t>
          </a:r>
          <a:r>
            <a:rPr lang="pt-BR" sz="1000" b="1" i="1" u="none" kern="1200" dirty="0" smtClean="0"/>
            <a:t>(DADOS UIT DE 2017)</a:t>
          </a:r>
          <a:endParaRPr lang="pt-BR" sz="1000" i="1" u="none" kern="1200" dirty="0"/>
        </a:p>
      </dsp:txBody>
      <dsp:txXfrm>
        <a:off x="1154162" y="0"/>
        <a:ext cx="4611638" cy="1096453"/>
      </dsp:txXfrm>
    </dsp:sp>
    <dsp:sp modelId="{34ADBDAC-D5D6-41FB-BFC2-6733CFEA5EDD}">
      <dsp:nvSpPr>
        <dsp:cNvPr id="0" name=""/>
        <dsp:cNvSpPr/>
      </dsp:nvSpPr>
      <dsp:spPr>
        <a:xfrm>
          <a:off x="605935" y="1096453"/>
          <a:ext cx="1096453" cy="1096453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shade val="50000"/>
            <a:hueOff val="29023"/>
            <a:satOff val="3333"/>
            <a:lumOff val="3708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16F16B-9666-44EA-BF6B-42EBB6169E3F}">
      <dsp:nvSpPr>
        <dsp:cNvPr id="0" name=""/>
        <dsp:cNvSpPr/>
      </dsp:nvSpPr>
      <dsp:spPr>
        <a:xfrm>
          <a:off x="1154162" y="1096453"/>
          <a:ext cx="4611638" cy="109645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50000"/>
              <a:hueOff val="29023"/>
              <a:satOff val="3333"/>
              <a:lumOff val="3708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/>
            <a:t>A PENETRAÇÃO DA CONECTIVIDADE NOS PAÍSES EM DESENVOLVIMENTO CHEGARÁ A </a:t>
          </a:r>
          <a:r>
            <a:rPr lang="pt-BR" sz="1400" b="1" u="sng" kern="1200" dirty="0" smtClean="0"/>
            <a:t>41,3%</a:t>
          </a:r>
          <a:r>
            <a:rPr lang="pt-BR" sz="1400" b="1" kern="1200" dirty="0" smtClean="0"/>
            <a:t> AO FINAL DE 2018, ENQUANTO OS PAÍSES MENOS DESENVOLVIDOS DEVERÃO FICAR EM </a:t>
          </a:r>
          <a:r>
            <a:rPr lang="pt-BR" sz="1400" b="1" u="sng" kern="1200" dirty="0" smtClean="0"/>
            <a:t>17,5%</a:t>
          </a:r>
          <a:r>
            <a:rPr lang="pt-BR" sz="1400" b="1" kern="1200" dirty="0" smtClean="0"/>
            <a:t>.</a:t>
          </a:r>
          <a:r>
            <a:rPr lang="pt-BR" sz="1000" b="1" i="1" u="none" kern="1200" dirty="0" smtClean="0"/>
            <a:t>(DADOS UIT DE 2017)</a:t>
          </a:r>
          <a:endParaRPr lang="pt-BR" sz="1000" kern="1200" dirty="0"/>
        </a:p>
      </dsp:txBody>
      <dsp:txXfrm>
        <a:off x="1154162" y="1096453"/>
        <a:ext cx="4611638" cy="109645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311450-EAC3-450B-A552-41824F36D820}">
      <dsp:nvSpPr>
        <dsp:cNvPr id="0" name=""/>
        <dsp:cNvSpPr/>
      </dsp:nvSpPr>
      <dsp:spPr>
        <a:xfrm>
          <a:off x="0" y="555119"/>
          <a:ext cx="576579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F6EE23-C47B-44D4-BFCC-E5DE2E23E8D1}">
      <dsp:nvSpPr>
        <dsp:cNvPr id="0" name=""/>
        <dsp:cNvSpPr/>
      </dsp:nvSpPr>
      <dsp:spPr>
        <a:xfrm>
          <a:off x="288290" y="289439"/>
          <a:ext cx="4036060" cy="531360"/>
        </a:xfrm>
        <a:prstGeom prst="roundRect">
          <a:avLst/>
        </a:prstGeom>
        <a:gradFill rotWithShape="0">
          <a:gsLst>
            <a:gs pos="0">
              <a:schemeClr val="accent5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553" tIns="0" rIns="152553" bIns="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rPr>
            <a:t>                RELATÓRIO IDEC</a:t>
          </a:r>
          <a:endParaRPr lang="pt-BR" sz="18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gerian" panose="04020705040A02060702" pitchFamily="82" charset="0"/>
          </a:endParaRPr>
        </a:p>
      </dsp:txBody>
      <dsp:txXfrm>
        <a:off x="314229" y="315378"/>
        <a:ext cx="3984182" cy="479482"/>
      </dsp:txXfrm>
    </dsp:sp>
    <dsp:sp modelId="{07A41C7D-DFE5-49B3-95C4-73D4A299F799}">
      <dsp:nvSpPr>
        <dsp:cNvPr id="0" name=""/>
        <dsp:cNvSpPr/>
      </dsp:nvSpPr>
      <dsp:spPr>
        <a:xfrm>
          <a:off x="0" y="1371599"/>
          <a:ext cx="5765799" cy="859008"/>
        </a:xfrm>
        <a:prstGeom prst="rect">
          <a:avLst/>
        </a:prstGeom>
        <a:solidFill>
          <a:schemeClr val="lt1">
            <a:hueOff val="0"/>
            <a:satOff val="0"/>
            <a:lumOff val="0"/>
          </a:schemeClr>
        </a:solidFill>
        <a:ln w="9525" cap="flat" cmpd="sng" algn="ctr">
          <a:solidFill>
            <a:schemeClr val="accent5">
              <a:shade val="50000"/>
              <a:hueOff val="29023"/>
              <a:satOff val="3333"/>
              <a:lumOff val="3708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7490" tIns="312420" rIns="447490" bIns="10668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x-none" sz="1500" b="1" kern="1200" dirty="0" smtClean="0">
              <a:solidFill>
                <a:srgbClr val="002060"/>
              </a:solidFill>
            </a:rPr>
            <a:t>Exclusão digital</a:t>
          </a:r>
          <a:r>
            <a:rPr lang="pt-BR" sz="1500" b="1" kern="1200" dirty="0" smtClean="0">
              <a:solidFill>
                <a:srgbClr val="002060"/>
              </a:solidFill>
            </a:rPr>
            <a:t> acentuada, principalmente nas regiões Norte, Nordeste e Centro Oeste</a:t>
          </a:r>
          <a:endParaRPr lang="pt-BR" sz="1500" kern="1200" dirty="0">
            <a:solidFill>
              <a:srgbClr val="002060"/>
            </a:solidFill>
          </a:endParaRPr>
        </a:p>
      </dsp:txBody>
      <dsp:txXfrm>
        <a:off x="0" y="1371599"/>
        <a:ext cx="5765799" cy="859008"/>
      </dsp:txXfrm>
    </dsp:sp>
    <dsp:sp modelId="{7D2CE16A-F8A4-40EF-B7B1-7D11DBCB04D4}">
      <dsp:nvSpPr>
        <dsp:cNvPr id="0" name=""/>
        <dsp:cNvSpPr/>
      </dsp:nvSpPr>
      <dsp:spPr>
        <a:xfrm>
          <a:off x="288290" y="1105919"/>
          <a:ext cx="4036060" cy="531360"/>
        </a:xfrm>
        <a:prstGeom prst="roundRect">
          <a:avLst/>
        </a:prstGeom>
        <a:solidFill>
          <a:schemeClr val="bg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553" tIns="0" rIns="152553" bIns="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500" b="1" kern="1200" dirty="0" smtClean="0">
              <a:solidFill>
                <a:srgbClr val="002060"/>
              </a:solidFill>
            </a:rPr>
            <a:t>30 milhões de domicílios sem Internet</a:t>
          </a:r>
          <a:r>
            <a:rPr lang="pt-BR" sz="1500" b="1" kern="1200" dirty="0" smtClean="0">
              <a:solidFill>
                <a:srgbClr val="002060"/>
              </a:solidFill>
            </a:rPr>
            <a:t>.</a:t>
          </a:r>
          <a:endParaRPr lang="pt-BR" sz="1500" kern="1200" dirty="0">
            <a:solidFill>
              <a:srgbClr val="002060"/>
            </a:solidFill>
          </a:endParaRPr>
        </a:p>
      </dsp:txBody>
      <dsp:txXfrm>
        <a:off x="314229" y="1131858"/>
        <a:ext cx="3984182" cy="47948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A67BEF-65A7-4EDF-B119-6A95239401E4}">
      <dsp:nvSpPr>
        <dsp:cNvPr id="0" name=""/>
        <dsp:cNvSpPr/>
      </dsp:nvSpPr>
      <dsp:spPr>
        <a:xfrm>
          <a:off x="0" y="0"/>
          <a:ext cx="1477328" cy="1477328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942880-FB7A-4975-BD64-7DEB3A34A0E0}">
      <dsp:nvSpPr>
        <dsp:cNvPr id="0" name=""/>
        <dsp:cNvSpPr/>
      </dsp:nvSpPr>
      <dsp:spPr>
        <a:xfrm>
          <a:off x="738664" y="0"/>
          <a:ext cx="5027135" cy="147732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/>
            <a:t>APENAS </a:t>
          </a:r>
          <a:r>
            <a:rPr lang="pt-BR" sz="1400" b="1" kern="1200" dirty="0" smtClean="0">
              <a:solidFill>
                <a:srgbClr val="FF0000"/>
              </a:solidFill>
            </a:rPr>
            <a:t>45%</a:t>
          </a:r>
          <a:r>
            <a:rPr lang="pt-BR" sz="1400" b="1" kern="1200" dirty="0" smtClean="0"/>
            <a:t> DAS ESCOLAS PÚBLICAS TÊM BANDA LARGA COM VELOCIDADE DE CONEXÃO DE NO MÁXIMA </a:t>
          </a:r>
          <a:r>
            <a:rPr lang="pt-BR" sz="1400" b="1" kern="1200" dirty="0" smtClean="0">
              <a:solidFill>
                <a:srgbClr val="FF0000"/>
              </a:solidFill>
            </a:rPr>
            <a:t>4 Mbps</a:t>
          </a:r>
          <a:r>
            <a:rPr lang="pt-BR" sz="1400" b="1" kern="1200" dirty="0" smtClean="0"/>
            <a:t>, SENDO QUE </a:t>
          </a:r>
          <a:r>
            <a:rPr lang="pt-BR" sz="1400" b="1" kern="1200" dirty="0" smtClean="0">
              <a:solidFill>
                <a:srgbClr val="FF0000"/>
              </a:solidFill>
            </a:rPr>
            <a:t>33%</a:t>
          </a:r>
          <a:r>
            <a:rPr lang="pt-BR" sz="1400" b="1" kern="1200" dirty="0" smtClean="0"/>
            <a:t>, A VELOCIDADE NÃO PASSA DE </a:t>
          </a:r>
          <a:r>
            <a:rPr lang="pt-BR" sz="1400" b="1" kern="1200" dirty="0" smtClean="0">
              <a:solidFill>
                <a:srgbClr val="FF0000"/>
              </a:solidFill>
            </a:rPr>
            <a:t>2 Mbps</a:t>
          </a:r>
          <a:r>
            <a:rPr lang="pt-BR" sz="1400" b="1" kern="1200" dirty="0" smtClean="0"/>
            <a:t>. (09.08.17).</a:t>
          </a:r>
          <a:endParaRPr lang="pt-BR" sz="1400" kern="1200" dirty="0"/>
        </a:p>
      </dsp:txBody>
      <dsp:txXfrm>
        <a:off x="738664" y="0"/>
        <a:ext cx="5027135" cy="147732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459444-6F9F-484F-AF68-CF86A76BDE59}">
      <dsp:nvSpPr>
        <dsp:cNvPr id="0" name=""/>
        <dsp:cNvSpPr/>
      </dsp:nvSpPr>
      <dsp:spPr>
        <a:xfrm>
          <a:off x="0" y="16980"/>
          <a:ext cx="4660688" cy="575639"/>
        </a:xfrm>
        <a:prstGeom prst="roundRect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kern="1200" smtClean="0"/>
            <a:t>MAPA MUNDI DE CONECTIVIDADE</a:t>
          </a:r>
          <a:endParaRPr lang="pt-BR" sz="2400" kern="1200"/>
        </a:p>
      </dsp:txBody>
      <dsp:txXfrm>
        <a:off x="28100" y="45080"/>
        <a:ext cx="4604488" cy="51943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99C81B-6A63-479A-9502-2B1BDE613860}">
      <dsp:nvSpPr>
        <dsp:cNvPr id="0" name=""/>
        <dsp:cNvSpPr/>
      </dsp:nvSpPr>
      <dsp:spPr>
        <a:xfrm>
          <a:off x="0" y="0"/>
          <a:ext cx="1828800" cy="533081"/>
        </a:xfrm>
        <a:prstGeom prst="roundRect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Mapa de Conectividade          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3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+</a:t>
          </a:r>
          <a:r>
            <a:rPr lang="pt-BR" sz="12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Vermelho = </a:t>
          </a:r>
          <a:r>
            <a:rPr lang="pt-BR" sz="13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pt-BR" sz="12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Conectado</a:t>
          </a:r>
          <a:endParaRPr lang="pt-BR" sz="12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023" y="26023"/>
        <a:ext cx="1776754" cy="48103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325BD7-2754-40A1-A88C-AACCD58F52C0}">
      <dsp:nvSpPr>
        <dsp:cNvPr id="0" name=""/>
        <dsp:cNvSpPr/>
      </dsp:nvSpPr>
      <dsp:spPr>
        <a:xfrm rot="10800000">
          <a:off x="1153612" y="1403"/>
          <a:ext cx="3690683" cy="896018"/>
        </a:xfrm>
        <a:prstGeom prst="homePlate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119" tIns="68580" rIns="128016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u="dbl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rPr>
            <a:t>BREVE HISTÓRICO:</a:t>
          </a:r>
          <a:endParaRPr lang="pt-BR" sz="1800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gerian" panose="04020705040A02060702" pitchFamily="82" charset="0"/>
          </a:endParaRPr>
        </a:p>
      </dsp:txBody>
      <dsp:txXfrm rot="10800000">
        <a:off x="1377616" y="1403"/>
        <a:ext cx="3466679" cy="896018"/>
      </dsp:txXfrm>
    </dsp:sp>
    <dsp:sp modelId="{D10AF26F-4BFC-4103-803F-9FCCF60BDD31}">
      <dsp:nvSpPr>
        <dsp:cNvPr id="0" name=""/>
        <dsp:cNvSpPr/>
      </dsp:nvSpPr>
      <dsp:spPr>
        <a:xfrm>
          <a:off x="705603" y="1403"/>
          <a:ext cx="896018" cy="89601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59DF9A-C2DA-42F9-BB9B-D5961D1BA3FD}">
      <dsp:nvSpPr>
        <dsp:cNvPr id="0" name=""/>
        <dsp:cNvSpPr/>
      </dsp:nvSpPr>
      <dsp:spPr>
        <a:xfrm rot="10800000">
          <a:off x="1153612" y="1164890"/>
          <a:ext cx="3690683" cy="896018"/>
        </a:xfrm>
        <a:prstGeom prst="homePlate">
          <a:avLst/>
        </a:prstGeom>
        <a:solidFill>
          <a:schemeClr val="accent5">
            <a:shade val="50000"/>
            <a:hueOff val="19348"/>
            <a:satOff val="2222"/>
            <a:lumOff val="2472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119" tIns="34290" rIns="64008" bIns="3429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900" b="1" kern="1200" dirty="0" smtClean="0">
              <a:solidFill>
                <a:srgbClr val="0070C0"/>
              </a:solidFill>
            </a:rPr>
            <a:t>ESTE PROJETO DE INTERNAÇÃO DOS CABOS ÓPTICOS SUBFLUVIAIS, DENOMINADO DE </a:t>
          </a:r>
          <a:r>
            <a:rPr lang="pt-BR" sz="900" b="1" u="none" kern="1200" dirty="0" smtClean="0">
              <a:solidFill>
                <a:srgbClr val="002060"/>
              </a:solidFill>
            </a:rPr>
            <a:t>“AMAZÔNIA CONECTADA”</a:t>
          </a:r>
          <a:r>
            <a:rPr lang="pt-BR" sz="900" b="1" u="none" kern="1200" dirty="0" smtClean="0">
              <a:solidFill>
                <a:srgbClr val="0070C0"/>
              </a:solidFill>
            </a:rPr>
            <a:t>, TEVE INÍCIO EM 2014 , POR INICIATIVA DO </a:t>
          </a:r>
          <a:r>
            <a:rPr lang="pt-BR" sz="900" b="1" u="none" kern="1200" dirty="0" smtClean="0">
              <a:solidFill>
                <a:srgbClr val="002060"/>
              </a:solidFill>
            </a:rPr>
            <a:t>EXÉRCITO BRASILEIRO</a:t>
          </a:r>
          <a:r>
            <a:rPr lang="pt-BR" sz="900" b="1" u="none" kern="1200" dirty="0" smtClean="0">
              <a:solidFill>
                <a:srgbClr val="0070C0"/>
              </a:solidFill>
            </a:rPr>
            <a:t>, EM PARCERIA COM A REDE NACIONAL DE PESQUISA-RNP, GOVERNO FEDERAL E CONGRESSO NACIONAL.</a:t>
          </a:r>
          <a:endParaRPr lang="pt-BR" sz="900" u="none" kern="1200" dirty="0">
            <a:solidFill>
              <a:srgbClr val="0070C0"/>
            </a:solidFill>
          </a:endParaRPr>
        </a:p>
      </dsp:txBody>
      <dsp:txXfrm rot="10800000">
        <a:off x="1377616" y="1164890"/>
        <a:ext cx="3466679" cy="896018"/>
      </dsp:txXfrm>
    </dsp:sp>
    <dsp:sp modelId="{FB06E197-D3D6-4019-BAAF-482E5BC4391D}">
      <dsp:nvSpPr>
        <dsp:cNvPr id="0" name=""/>
        <dsp:cNvSpPr/>
      </dsp:nvSpPr>
      <dsp:spPr>
        <a:xfrm>
          <a:off x="705603" y="1164890"/>
          <a:ext cx="896018" cy="896018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85F3D2-685E-4F31-962E-A47BA2DA2D5E}">
      <dsp:nvSpPr>
        <dsp:cNvPr id="0" name=""/>
        <dsp:cNvSpPr/>
      </dsp:nvSpPr>
      <dsp:spPr>
        <a:xfrm rot="10800000">
          <a:off x="1153612" y="2328377"/>
          <a:ext cx="3690683" cy="896018"/>
        </a:xfrm>
        <a:prstGeom prst="homePlate">
          <a:avLst/>
        </a:prstGeom>
        <a:solidFill>
          <a:schemeClr val="accent5">
            <a:shade val="50000"/>
            <a:hueOff val="19348"/>
            <a:satOff val="2222"/>
            <a:lumOff val="2472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119" tIns="34290" rIns="64008" bIns="3429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900" b="1" kern="1200" dirty="0" smtClean="0">
              <a:solidFill>
                <a:srgbClr val="0070C0"/>
              </a:solidFill>
            </a:rPr>
            <a:t>ENTRE OS ANOS DE 2014 E 2015, FORAM IMPLANTADOS </a:t>
          </a:r>
          <a:r>
            <a:rPr lang="pt-BR" sz="900" b="1" kern="1200" dirty="0" smtClean="0">
              <a:solidFill>
                <a:srgbClr val="002060"/>
              </a:solidFill>
            </a:rPr>
            <a:t>900 KM DE INFOVIAS SUBFLUVIAIS</a:t>
          </a:r>
          <a:r>
            <a:rPr lang="pt-BR" sz="900" b="1" kern="1200" dirty="0" smtClean="0">
              <a:solidFill>
                <a:srgbClr val="0070C0"/>
              </a:solidFill>
            </a:rPr>
            <a:t>, ENTRE OS MUNICÍPIOS DE MANAUS, TEFÉ, COARI E NOVO AIRÃO, NO ESTADO DO AMAZONAS.</a:t>
          </a:r>
          <a:endParaRPr lang="pt-BR" sz="900" kern="1200" dirty="0">
            <a:solidFill>
              <a:srgbClr val="0070C0"/>
            </a:solidFill>
          </a:endParaRPr>
        </a:p>
      </dsp:txBody>
      <dsp:txXfrm rot="10800000">
        <a:off x="1377616" y="2328377"/>
        <a:ext cx="3466679" cy="896018"/>
      </dsp:txXfrm>
    </dsp:sp>
    <dsp:sp modelId="{40B768CA-09B5-4B7C-A46D-DF1E27F554D7}">
      <dsp:nvSpPr>
        <dsp:cNvPr id="0" name=""/>
        <dsp:cNvSpPr/>
      </dsp:nvSpPr>
      <dsp:spPr>
        <a:xfrm>
          <a:off x="705603" y="2328377"/>
          <a:ext cx="896018" cy="896018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1908" cy="341876"/>
          </a:xfrm>
          <a:prstGeom prst="rect">
            <a:avLst/>
          </a:prstGeom>
        </p:spPr>
        <p:txBody>
          <a:bodyPr vert="horz" lIns="169594" tIns="84797" rIns="169594" bIns="84797" rtlCol="0"/>
          <a:lstStyle>
            <a:lvl1pPr algn="l">
              <a:defRPr sz="2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5621999" y="1"/>
            <a:ext cx="4301908" cy="341876"/>
          </a:xfrm>
          <a:prstGeom prst="rect">
            <a:avLst/>
          </a:prstGeom>
        </p:spPr>
        <p:txBody>
          <a:bodyPr vert="horz" lIns="169594" tIns="84797" rIns="169594" bIns="84797" rtlCol="0"/>
          <a:lstStyle>
            <a:lvl1pPr algn="r">
              <a:defRPr sz="2200"/>
            </a:lvl1pPr>
          </a:lstStyle>
          <a:p>
            <a:fld id="{603007D5-901B-4850-942E-918A2C2BE823}" type="datetimeFigureOut">
              <a:rPr lang="pt-BR" smtClean="0"/>
              <a:t>16/09/2019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1" y="6455801"/>
            <a:ext cx="4301908" cy="341874"/>
          </a:xfrm>
          <a:prstGeom prst="rect">
            <a:avLst/>
          </a:prstGeom>
        </p:spPr>
        <p:txBody>
          <a:bodyPr vert="horz" lIns="169594" tIns="84797" rIns="169594" bIns="84797" rtlCol="0" anchor="b"/>
          <a:lstStyle>
            <a:lvl1pPr algn="l">
              <a:defRPr sz="2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5621999" y="6455801"/>
            <a:ext cx="4301908" cy="341874"/>
          </a:xfrm>
          <a:prstGeom prst="rect">
            <a:avLst/>
          </a:prstGeom>
        </p:spPr>
        <p:txBody>
          <a:bodyPr vert="horz" lIns="169594" tIns="84797" rIns="169594" bIns="84797" rtlCol="0" anchor="b"/>
          <a:lstStyle>
            <a:lvl1pPr algn="r">
              <a:defRPr sz="2200"/>
            </a:lvl1pPr>
          </a:lstStyle>
          <a:p>
            <a:fld id="{D4520A93-5ADA-4C6C-A726-CAC0D16DE8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8739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1908" cy="341876"/>
          </a:xfrm>
          <a:prstGeom prst="rect">
            <a:avLst/>
          </a:prstGeom>
        </p:spPr>
        <p:txBody>
          <a:bodyPr vert="horz" lIns="169594" tIns="84797" rIns="169594" bIns="84797" rtlCol="0"/>
          <a:lstStyle>
            <a:lvl1pPr algn="l">
              <a:defRPr sz="2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621999" y="1"/>
            <a:ext cx="4301908" cy="341876"/>
          </a:xfrm>
          <a:prstGeom prst="rect">
            <a:avLst/>
          </a:prstGeom>
        </p:spPr>
        <p:txBody>
          <a:bodyPr vert="horz" lIns="169594" tIns="84797" rIns="169594" bIns="84797" rtlCol="0"/>
          <a:lstStyle>
            <a:lvl1pPr algn="r">
              <a:defRPr sz="2200"/>
            </a:lvl1pPr>
          </a:lstStyle>
          <a:p>
            <a:fld id="{6AD3F6C4-73ED-4D43-9918-47482AEF6211}" type="datetimeFigureOut">
              <a:rPr lang="pt-BR" smtClean="0"/>
              <a:t>16/09/2019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930525" y="849313"/>
            <a:ext cx="40655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69594" tIns="84797" rIns="169594" bIns="84797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992119" y="3272710"/>
            <a:ext cx="7942404" cy="2675257"/>
          </a:xfrm>
          <a:prstGeom prst="rect">
            <a:avLst/>
          </a:prstGeom>
        </p:spPr>
        <p:txBody>
          <a:bodyPr vert="horz" lIns="169594" tIns="84797" rIns="169594" bIns="84797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1" y="6455801"/>
            <a:ext cx="4301908" cy="341874"/>
          </a:xfrm>
          <a:prstGeom prst="rect">
            <a:avLst/>
          </a:prstGeom>
        </p:spPr>
        <p:txBody>
          <a:bodyPr vert="horz" lIns="169594" tIns="84797" rIns="169594" bIns="84797" rtlCol="0" anchor="b"/>
          <a:lstStyle>
            <a:lvl1pPr algn="l">
              <a:defRPr sz="2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621999" y="6455801"/>
            <a:ext cx="4301908" cy="341874"/>
          </a:xfrm>
          <a:prstGeom prst="rect">
            <a:avLst/>
          </a:prstGeom>
        </p:spPr>
        <p:txBody>
          <a:bodyPr vert="horz" lIns="169594" tIns="84797" rIns="169594" bIns="84797" rtlCol="0" anchor="b"/>
          <a:lstStyle>
            <a:lvl1pPr algn="r">
              <a:defRPr sz="2200"/>
            </a:lvl1pPr>
          </a:lstStyle>
          <a:p>
            <a:fld id="{73A45A1B-F9C7-435F-96C5-367CD4B665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4643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45A1B-F9C7-435F-96C5-367CD4B665EA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7796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QUANTO MAIOR A COLORAÇÃO AVERMELHADA</a:t>
            </a:r>
            <a:r>
              <a:rPr lang="pt-BR" baseline="0" dirty="0" smtClean="0"/>
              <a:t>, MENOR O PIB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45A1B-F9C7-435F-96C5-367CD4B665EA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9336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45A1B-F9C7-435F-96C5-367CD4B665EA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368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45A1B-F9C7-435F-96C5-367CD4B665EA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999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45A1B-F9C7-435F-96C5-367CD4B665EA}" type="slidenum">
              <a:rPr lang="pt-BR" smtClean="0"/>
              <a:pPr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2627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45A1B-F9C7-435F-96C5-367CD4B665EA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2823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45A1B-F9C7-435F-96C5-367CD4B665EA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6599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45A1B-F9C7-435F-96C5-367CD4B665EA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4983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880" y="134720"/>
            <a:ext cx="4627055" cy="715264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880" y="953686"/>
            <a:ext cx="4627055" cy="19940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8572" y="3044909"/>
            <a:ext cx="1419173" cy="173096"/>
          </a:xfrm>
          <a:prstGeom prst="rect">
            <a:avLst/>
          </a:prstGeom>
        </p:spPr>
        <p:txBody>
          <a:bodyPr/>
          <a:lstStyle/>
          <a:p>
            <a:fld id="{1A951CC7-038A-44C7-9463-068665832F84}" type="datetimeFigureOut">
              <a:rPr lang="pt-BR" smtClean="0"/>
              <a:t>16/09/2019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6664" y="3044909"/>
            <a:ext cx="2385600" cy="173096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40784" y="3044909"/>
            <a:ext cx="447504" cy="173096"/>
          </a:xfrm>
          <a:prstGeom prst="rect">
            <a:avLst/>
          </a:prstGeom>
        </p:spPr>
        <p:txBody>
          <a:bodyPr/>
          <a:lstStyle/>
          <a:p>
            <a:fld id="{3D8BE73E-2C05-4415-A01C-08B9837A818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3249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880" y="134720"/>
            <a:ext cx="4627055" cy="715264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68572" y="3044909"/>
            <a:ext cx="1419173" cy="173096"/>
          </a:xfrm>
          <a:prstGeom prst="rect">
            <a:avLst/>
          </a:prstGeom>
        </p:spPr>
        <p:txBody>
          <a:bodyPr/>
          <a:lstStyle/>
          <a:p>
            <a:fld id="{1A951CC7-038A-44C7-9463-068665832F84}" type="datetimeFigureOut">
              <a:rPr lang="pt-BR" smtClean="0"/>
              <a:t>16/09/2019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46664" y="3044909"/>
            <a:ext cx="2385600" cy="173096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040784" y="3044909"/>
            <a:ext cx="447504" cy="173096"/>
          </a:xfrm>
          <a:prstGeom prst="rect">
            <a:avLst/>
          </a:prstGeom>
        </p:spPr>
        <p:txBody>
          <a:bodyPr/>
          <a:lstStyle/>
          <a:p>
            <a:fld id="{3D8BE73E-2C05-4415-A01C-08B9837A818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4323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16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9.xml"/><Relationship Id="rId3" Type="http://schemas.openxmlformats.org/officeDocument/2006/relationships/diagramLayout" Target="../diagrams/layout18.xml"/><Relationship Id="rId7" Type="http://schemas.openxmlformats.org/officeDocument/2006/relationships/diagramData" Target="../diagrams/data19.xml"/><Relationship Id="rId12" Type="http://schemas.openxmlformats.org/officeDocument/2006/relationships/image" Target="../media/image20.pn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8.xml"/><Relationship Id="rId11" Type="http://schemas.microsoft.com/office/2007/relationships/diagramDrawing" Target="../diagrams/drawing19.xml"/><Relationship Id="rId5" Type="http://schemas.openxmlformats.org/officeDocument/2006/relationships/diagramColors" Target="../diagrams/colors18.xml"/><Relationship Id="rId10" Type="http://schemas.openxmlformats.org/officeDocument/2006/relationships/diagramColors" Target="../diagrams/colors19.xml"/><Relationship Id="rId4" Type="http://schemas.openxmlformats.org/officeDocument/2006/relationships/diagramQuickStyle" Target="../diagrams/quickStyle18.xml"/><Relationship Id="rId9" Type="http://schemas.openxmlformats.org/officeDocument/2006/relationships/diagramQuickStyle" Target="../diagrams/quickStyle1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1.xml"/><Relationship Id="rId3" Type="http://schemas.openxmlformats.org/officeDocument/2006/relationships/diagramLayout" Target="../diagrams/layout20.xml"/><Relationship Id="rId7" Type="http://schemas.openxmlformats.org/officeDocument/2006/relationships/diagramData" Target="../diagrams/data21.xml"/><Relationship Id="rId12" Type="http://schemas.openxmlformats.org/officeDocument/2006/relationships/image" Target="../media/image21.jp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11" Type="http://schemas.microsoft.com/office/2007/relationships/diagramDrawing" Target="../diagrams/drawing21.xml"/><Relationship Id="rId5" Type="http://schemas.openxmlformats.org/officeDocument/2006/relationships/diagramColors" Target="../diagrams/colors20.xml"/><Relationship Id="rId10" Type="http://schemas.openxmlformats.org/officeDocument/2006/relationships/diagramColors" Target="../diagrams/colors21.xml"/><Relationship Id="rId4" Type="http://schemas.openxmlformats.org/officeDocument/2006/relationships/diagramQuickStyle" Target="../diagrams/quickStyle20.xml"/><Relationship Id="rId9" Type="http://schemas.openxmlformats.org/officeDocument/2006/relationships/diagramQuickStyle" Target="../diagrams/quickStyle21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2.xml"/><Relationship Id="rId3" Type="http://schemas.openxmlformats.org/officeDocument/2006/relationships/image" Target="../media/image23.jpeg"/><Relationship Id="rId7" Type="http://schemas.openxmlformats.org/officeDocument/2006/relationships/diagramColors" Target="../diagrams/colors22.xml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2.xml"/><Relationship Id="rId5" Type="http://schemas.openxmlformats.org/officeDocument/2006/relationships/diagramLayout" Target="../diagrams/layout22.xml"/><Relationship Id="rId4" Type="http://schemas.openxmlformats.org/officeDocument/2006/relationships/diagramData" Target="../diagrams/data2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4.xml"/><Relationship Id="rId13" Type="http://schemas.openxmlformats.org/officeDocument/2006/relationships/image" Target="../media/image25.jpeg"/><Relationship Id="rId3" Type="http://schemas.openxmlformats.org/officeDocument/2006/relationships/diagramLayout" Target="../diagrams/layout23.xml"/><Relationship Id="rId7" Type="http://schemas.openxmlformats.org/officeDocument/2006/relationships/diagramData" Target="../diagrams/data24.xml"/><Relationship Id="rId12" Type="http://schemas.openxmlformats.org/officeDocument/2006/relationships/image" Target="../media/image24.jpe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3.xml"/><Relationship Id="rId11" Type="http://schemas.microsoft.com/office/2007/relationships/diagramDrawing" Target="../diagrams/drawing24.xml"/><Relationship Id="rId5" Type="http://schemas.openxmlformats.org/officeDocument/2006/relationships/diagramColors" Target="../diagrams/colors23.xml"/><Relationship Id="rId10" Type="http://schemas.openxmlformats.org/officeDocument/2006/relationships/diagramColors" Target="../diagrams/colors24.xml"/><Relationship Id="rId4" Type="http://schemas.openxmlformats.org/officeDocument/2006/relationships/diagramQuickStyle" Target="../diagrams/quickStyle23.xml"/><Relationship Id="rId9" Type="http://schemas.openxmlformats.org/officeDocument/2006/relationships/diagramQuickStyle" Target="../diagrams/quickStyle24.xml"/><Relationship Id="rId14" Type="http://schemas.openxmlformats.org/officeDocument/2006/relationships/image" Target="../media/image21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microsoft.com/office/2007/relationships/diagramDrawing" Target="../diagrams/drawing26.xml"/><Relationship Id="rId3" Type="http://schemas.openxmlformats.org/officeDocument/2006/relationships/diagramLayout" Target="../diagrams/layout25.xml"/><Relationship Id="rId7" Type="http://schemas.openxmlformats.org/officeDocument/2006/relationships/image" Target="../media/image26.jpeg"/><Relationship Id="rId12" Type="http://schemas.openxmlformats.org/officeDocument/2006/relationships/diagramColors" Target="../diagrams/colors26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5.xml"/><Relationship Id="rId11" Type="http://schemas.openxmlformats.org/officeDocument/2006/relationships/diagramQuickStyle" Target="../diagrams/quickStyle26.xml"/><Relationship Id="rId5" Type="http://schemas.openxmlformats.org/officeDocument/2006/relationships/diagramColors" Target="../diagrams/colors25.xml"/><Relationship Id="rId10" Type="http://schemas.openxmlformats.org/officeDocument/2006/relationships/diagramLayout" Target="../diagrams/layout26.xml"/><Relationship Id="rId4" Type="http://schemas.openxmlformats.org/officeDocument/2006/relationships/diagramQuickStyle" Target="../diagrams/quickStyle25.xml"/><Relationship Id="rId9" Type="http://schemas.openxmlformats.org/officeDocument/2006/relationships/diagramData" Target="../diagrams/data26.xml"/><Relationship Id="rId14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38.gif"/><Relationship Id="rId18" Type="http://schemas.openxmlformats.org/officeDocument/2006/relationships/image" Target="../media/image43.gif"/><Relationship Id="rId3" Type="http://schemas.openxmlformats.org/officeDocument/2006/relationships/image" Target="../media/image28.jpeg"/><Relationship Id="rId21" Type="http://schemas.openxmlformats.org/officeDocument/2006/relationships/image" Target="../media/image46.gif"/><Relationship Id="rId7" Type="http://schemas.openxmlformats.org/officeDocument/2006/relationships/image" Target="../media/image32.gif"/><Relationship Id="rId12" Type="http://schemas.openxmlformats.org/officeDocument/2006/relationships/image" Target="../media/image37.gif"/><Relationship Id="rId17" Type="http://schemas.openxmlformats.org/officeDocument/2006/relationships/image" Target="../media/image42.gi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1.gif"/><Relationship Id="rId20" Type="http://schemas.openxmlformats.org/officeDocument/2006/relationships/image" Target="../media/image4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11" Type="http://schemas.openxmlformats.org/officeDocument/2006/relationships/image" Target="../media/image36.gif"/><Relationship Id="rId5" Type="http://schemas.openxmlformats.org/officeDocument/2006/relationships/image" Target="../media/image30.png"/><Relationship Id="rId15" Type="http://schemas.openxmlformats.org/officeDocument/2006/relationships/image" Target="../media/image40.gif"/><Relationship Id="rId23" Type="http://schemas.openxmlformats.org/officeDocument/2006/relationships/image" Target="../media/image48.gif"/><Relationship Id="rId10" Type="http://schemas.openxmlformats.org/officeDocument/2006/relationships/image" Target="../media/image35.gif"/><Relationship Id="rId19" Type="http://schemas.openxmlformats.org/officeDocument/2006/relationships/image" Target="../media/image44.gif"/><Relationship Id="rId4" Type="http://schemas.openxmlformats.org/officeDocument/2006/relationships/image" Target="../media/image29.png"/><Relationship Id="rId9" Type="http://schemas.openxmlformats.org/officeDocument/2006/relationships/image" Target="../media/image34.gif"/><Relationship Id="rId14" Type="http://schemas.openxmlformats.org/officeDocument/2006/relationships/image" Target="../media/image39.gif"/><Relationship Id="rId22" Type="http://schemas.openxmlformats.org/officeDocument/2006/relationships/image" Target="../media/image47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13" Type="http://schemas.openxmlformats.org/officeDocument/2006/relationships/image" Target="../media/image32.gif"/><Relationship Id="rId3" Type="http://schemas.openxmlformats.org/officeDocument/2006/relationships/image" Target="../media/image28.jpeg"/><Relationship Id="rId7" Type="http://schemas.openxmlformats.org/officeDocument/2006/relationships/image" Target="../media/image50.gif"/><Relationship Id="rId12" Type="http://schemas.openxmlformats.org/officeDocument/2006/relationships/image" Target="../media/image3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gif"/><Relationship Id="rId11" Type="http://schemas.openxmlformats.org/officeDocument/2006/relationships/image" Target="../media/image54.gif"/><Relationship Id="rId5" Type="http://schemas.openxmlformats.org/officeDocument/2006/relationships/image" Target="../media/image30.png"/><Relationship Id="rId15" Type="http://schemas.openxmlformats.org/officeDocument/2006/relationships/image" Target="../media/image47.gif"/><Relationship Id="rId10" Type="http://schemas.openxmlformats.org/officeDocument/2006/relationships/image" Target="../media/image53.gif"/><Relationship Id="rId4" Type="http://schemas.openxmlformats.org/officeDocument/2006/relationships/image" Target="../media/image29.png"/><Relationship Id="rId9" Type="http://schemas.openxmlformats.org/officeDocument/2006/relationships/image" Target="../media/image52.gif"/><Relationship Id="rId14" Type="http://schemas.openxmlformats.org/officeDocument/2006/relationships/image" Target="../media/image33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57.gif"/><Relationship Id="rId3" Type="http://schemas.openxmlformats.org/officeDocument/2006/relationships/image" Target="../media/image28.jpeg"/><Relationship Id="rId7" Type="http://schemas.openxmlformats.org/officeDocument/2006/relationships/image" Target="../media/image32.gif"/><Relationship Id="rId12" Type="http://schemas.openxmlformats.org/officeDocument/2006/relationships/image" Target="../media/image56.gif"/><Relationship Id="rId17" Type="http://schemas.openxmlformats.org/officeDocument/2006/relationships/image" Target="../media/image61.gi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11" Type="http://schemas.openxmlformats.org/officeDocument/2006/relationships/image" Target="../media/image48.gif"/><Relationship Id="rId5" Type="http://schemas.openxmlformats.org/officeDocument/2006/relationships/image" Target="../media/image30.png"/><Relationship Id="rId15" Type="http://schemas.openxmlformats.org/officeDocument/2006/relationships/image" Target="../media/image59.gif"/><Relationship Id="rId10" Type="http://schemas.openxmlformats.org/officeDocument/2006/relationships/image" Target="../media/image55.gif"/><Relationship Id="rId4" Type="http://schemas.openxmlformats.org/officeDocument/2006/relationships/image" Target="../media/image29.png"/><Relationship Id="rId9" Type="http://schemas.openxmlformats.org/officeDocument/2006/relationships/image" Target="../media/image47.gif"/><Relationship Id="rId14" Type="http://schemas.openxmlformats.org/officeDocument/2006/relationships/image" Target="../media/image58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8.xml"/><Relationship Id="rId3" Type="http://schemas.openxmlformats.org/officeDocument/2006/relationships/diagramLayout" Target="../diagrams/layout27.xml"/><Relationship Id="rId7" Type="http://schemas.openxmlformats.org/officeDocument/2006/relationships/diagramData" Target="../diagrams/data28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7.xml"/><Relationship Id="rId11" Type="http://schemas.microsoft.com/office/2007/relationships/diagramDrawing" Target="../diagrams/drawing28.xml"/><Relationship Id="rId5" Type="http://schemas.openxmlformats.org/officeDocument/2006/relationships/diagramColors" Target="../diagrams/colors27.xml"/><Relationship Id="rId10" Type="http://schemas.openxmlformats.org/officeDocument/2006/relationships/diagramColors" Target="../diagrams/colors28.xml"/><Relationship Id="rId4" Type="http://schemas.openxmlformats.org/officeDocument/2006/relationships/diagramQuickStyle" Target="../diagrams/quickStyle27.xml"/><Relationship Id="rId9" Type="http://schemas.openxmlformats.org/officeDocument/2006/relationships/diagramQuickStyle" Target="../diagrams/quickStyle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0.xml"/><Relationship Id="rId13" Type="http://schemas.openxmlformats.org/officeDocument/2006/relationships/diagramLayout" Target="../diagrams/layout31.xml"/><Relationship Id="rId3" Type="http://schemas.openxmlformats.org/officeDocument/2006/relationships/diagramLayout" Target="../diagrams/layout29.xml"/><Relationship Id="rId7" Type="http://schemas.openxmlformats.org/officeDocument/2006/relationships/diagramData" Target="../diagrams/data30.xml"/><Relationship Id="rId12" Type="http://schemas.openxmlformats.org/officeDocument/2006/relationships/diagramData" Target="../diagrams/data31.xml"/><Relationship Id="rId2" Type="http://schemas.openxmlformats.org/officeDocument/2006/relationships/diagramData" Target="../diagrams/data29.xml"/><Relationship Id="rId16" Type="http://schemas.microsoft.com/office/2007/relationships/diagramDrawing" Target="../diagrams/drawing3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9.xml"/><Relationship Id="rId11" Type="http://schemas.microsoft.com/office/2007/relationships/diagramDrawing" Target="../diagrams/drawing30.xml"/><Relationship Id="rId5" Type="http://schemas.openxmlformats.org/officeDocument/2006/relationships/diagramColors" Target="../diagrams/colors29.xml"/><Relationship Id="rId15" Type="http://schemas.openxmlformats.org/officeDocument/2006/relationships/diagramColors" Target="../diagrams/colors31.xml"/><Relationship Id="rId10" Type="http://schemas.openxmlformats.org/officeDocument/2006/relationships/diagramColors" Target="../diagrams/colors30.xml"/><Relationship Id="rId4" Type="http://schemas.openxmlformats.org/officeDocument/2006/relationships/diagramQuickStyle" Target="../diagrams/quickStyle29.xml"/><Relationship Id="rId9" Type="http://schemas.openxmlformats.org/officeDocument/2006/relationships/diagramQuickStyle" Target="../diagrams/quickStyle30.xml"/><Relationship Id="rId14" Type="http://schemas.openxmlformats.org/officeDocument/2006/relationships/diagramQuickStyle" Target="../diagrams/quickStyle3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3.xml"/><Relationship Id="rId3" Type="http://schemas.openxmlformats.org/officeDocument/2006/relationships/diagramLayout" Target="../diagrams/layout32.xml"/><Relationship Id="rId7" Type="http://schemas.openxmlformats.org/officeDocument/2006/relationships/diagramData" Target="../diagrams/data33.xml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2.xml"/><Relationship Id="rId11" Type="http://schemas.microsoft.com/office/2007/relationships/diagramDrawing" Target="../diagrams/drawing33.xml"/><Relationship Id="rId5" Type="http://schemas.openxmlformats.org/officeDocument/2006/relationships/diagramColors" Target="../diagrams/colors32.xml"/><Relationship Id="rId10" Type="http://schemas.openxmlformats.org/officeDocument/2006/relationships/diagramColors" Target="../diagrams/colors33.xml"/><Relationship Id="rId4" Type="http://schemas.openxmlformats.org/officeDocument/2006/relationships/diagramQuickStyle" Target="../diagrams/quickStyle32.xml"/><Relationship Id="rId9" Type="http://schemas.openxmlformats.org/officeDocument/2006/relationships/diagramQuickStyle" Target="../diagrams/quickStyle3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4.xml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4.xml"/><Relationship Id="rId5" Type="http://schemas.openxmlformats.org/officeDocument/2006/relationships/diagramColors" Target="../diagrams/colors34.xml"/><Relationship Id="rId4" Type="http://schemas.openxmlformats.org/officeDocument/2006/relationships/diagramQuickStyle" Target="../diagrams/quickStyle3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3.GIF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4.emf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m 3" descr="Image result for PANAMAZÔN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830998"/>
            <a:ext cx="3124200" cy="242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0" y="1"/>
            <a:ext cx="5765800" cy="830997"/>
          </a:xfrm>
          <a:prstGeom prst="rect">
            <a:avLst/>
          </a:prstGeom>
          <a:solidFill>
            <a:srgbClr val="FFFF00"/>
          </a:solidFill>
          <a:ln w="1905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2400" b="1" u="dbl" dirty="0">
                <a:solidFill>
                  <a:srgbClr val="0255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  <a:ea typeface="Arial Unicode MS" panose="020B0604020202020204" pitchFamily="34" charset="-128"/>
                <a:cs typeface="Andalus" panose="02020603050405020304" pitchFamily="18" charset="-78"/>
              </a:rPr>
              <a:t>PROJETO AMAZÔNIA </a:t>
            </a:r>
            <a:r>
              <a:rPr lang="pt-BR" sz="2400" b="1" u="dbl" dirty="0" smtClean="0">
                <a:solidFill>
                  <a:srgbClr val="0255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  <a:ea typeface="Arial Unicode MS" panose="020B0604020202020204" pitchFamily="34" charset="-128"/>
                <a:cs typeface="Andalus" panose="02020603050405020304" pitchFamily="18" charset="-78"/>
              </a:rPr>
              <a:t>INTEGRADA SUSTENTÁVEL </a:t>
            </a:r>
            <a:r>
              <a:rPr lang="pt-BR" sz="2400" b="1" u="dbl" dirty="0">
                <a:solidFill>
                  <a:srgbClr val="0255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  <a:ea typeface="Arial Unicode MS" panose="020B0604020202020204" pitchFamily="34" charset="-128"/>
                <a:cs typeface="Andalus" panose="02020603050405020304" pitchFamily="18" charset="-78"/>
              </a:rPr>
              <a:t>- </a:t>
            </a:r>
            <a:r>
              <a:rPr lang="pt-BR" sz="2400" b="1" u="dbl" dirty="0" smtClean="0">
                <a:solidFill>
                  <a:srgbClr val="0255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  <a:ea typeface="Arial Unicode MS" panose="020B0604020202020204" pitchFamily="34" charset="-128"/>
                <a:cs typeface="Andalus" panose="02020603050405020304" pitchFamily="18" charset="-78"/>
              </a:rPr>
              <a:t>PAIS</a:t>
            </a:r>
            <a:endParaRPr lang="pt-BR" sz="2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  <a:ea typeface="Arial Unicode MS" panose="020B0604020202020204" pitchFamily="34" charset="-12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1409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899446826"/>
              </p:ext>
            </p:extLst>
          </p:nvPr>
        </p:nvGraphicFramePr>
        <p:xfrm>
          <a:off x="0" y="25401"/>
          <a:ext cx="5549900" cy="322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0275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829002467"/>
              </p:ext>
            </p:extLst>
          </p:nvPr>
        </p:nvGraphicFramePr>
        <p:xfrm>
          <a:off x="0" y="1016000"/>
          <a:ext cx="5765800" cy="205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588990364"/>
              </p:ext>
            </p:extLst>
          </p:nvPr>
        </p:nvGraphicFramePr>
        <p:xfrm>
          <a:off x="0" y="330200"/>
          <a:ext cx="5765800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27378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" y="0"/>
            <a:ext cx="5765800" cy="325120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596900" y="-63412"/>
            <a:ext cx="509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latin typeface="American Typewriter Bold BT" panose="02090804030505020204" pitchFamily="18" charset="0"/>
              </a:rPr>
              <a:t>Metas Prioritárias</a:t>
            </a:r>
            <a:endParaRPr lang="pt-BR" sz="3600" dirty="0">
              <a:latin typeface="American Typewriter Bold BT" panose="02090804030505020204" pitchFamily="18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555297" y="-101248"/>
            <a:ext cx="509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rgbClr val="FFFF00"/>
                </a:solidFill>
                <a:latin typeface="American Typewriter Bold BT" panose="02090804030505020204" pitchFamily="18" charset="0"/>
              </a:rPr>
              <a:t>Metas Prioritárias</a:t>
            </a:r>
            <a:endParaRPr lang="pt-BR" sz="3600" dirty="0">
              <a:solidFill>
                <a:srgbClr val="FFFF00"/>
              </a:solidFill>
              <a:latin typeface="American Typewriter Bold BT" panose="02090804030505020204" pitchFamily="18" charset="0"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101600" y="609690"/>
            <a:ext cx="1467334" cy="27492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CaixaDeTexto 25"/>
          <p:cNvSpPr txBox="1"/>
          <p:nvPr/>
        </p:nvSpPr>
        <p:spPr>
          <a:xfrm>
            <a:off x="63236" y="603851"/>
            <a:ext cx="1600464" cy="27699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pt-BR" sz="1200" dirty="0" smtClean="0">
                <a:latin typeface="American Typewriter Bold BT" panose="02090804030505020204" pitchFamily="18" charset="0"/>
              </a:rPr>
              <a:t>Meio - Ambiente</a:t>
            </a:r>
            <a:endParaRPr lang="pt-BR" sz="1200" dirty="0">
              <a:latin typeface="American Typewriter Bold BT" panose="02090804030505020204" pitchFamily="18" charset="0"/>
            </a:endParaRPr>
          </a:p>
        </p:txBody>
      </p:sp>
      <p:sp>
        <p:nvSpPr>
          <p:cNvPr id="27" name="Retângulo 26"/>
          <p:cNvSpPr/>
          <p:nvPr/>
        </p:nvSpPr>
        <p:spPr>
          <a:xfrm>
            <a:off x="2120900" y="380997"/>
            <a:ext cx="3505200" cy="5449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100" dirty="0" smtClean="0">
                <a:solidFill>
                  <a:schemeClr val="tx1"/>
                </a:solidFill>
                <a:latin typeface="American Typewriter Bold BT" panose="02090804030505020204" pitchFamily="18" charset="0"/>
              </a:rPr>
              <a:t>Manutenção, Conservação, Fiscalização e Preservação da Camada Florestal em parceria com CENSIPAM, ICMBIO, IBAMA</a:t>
            </a:r>
          </a:p>
        </p:txBody>
      </p:sp>
      <p:grpSp>
        <p:nvGrpSpPr>
          <p:cNvPr id="39" name="Grupo 38"/>
          <p:cNvGrpSpPr/>
          <p:nvPr/>
        </p:nvGrpSpPr>
        <p:grpSpPr>
          <a:xfrm>
            <a:off x="44318" y="1164626"/>
            <a:ext cx="1600464" cy="251820"/>
            <a:chOff x="26236" y="1001757"/>
            <a:chExt cx="1600464" cy="276999"/>
          </a:xfrm>
          <a:solidFill>
            <a:srgbClr val="92D050"/>
          </a:solidFill>
        </p:grpSpPr>
        <p:sp>
          <p:nvSpPr>
            <p:cNvPr id="28" name="Retângulo 27"/>
            <p:cNvSpPr/>
            <p:nvPr/>
          </p:nvSpPr>
          <p:spPr>
            <a:xfrm>
              <a:off x="115268" y="1007596"/>
              <a:ext cx="1422400" cy="27116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CaixaDeTexto 28"/>
            <p:cNvSpPr txBox="1"/>
            <p:nvPr/>
          </p:nvSpPr>
          <p:spPr>
            <a:xfrm>
              <a:off x="26236" y="1001757"/>
              <a:ext cx="1600464" cy="27699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 smtClean="0">
                  <a:latin typeface="American Typewriter Bold BT" panose="02090804030505020204" pitchFamily="18" charset="0"/>
                </a:rPr>
                <a:t>Educação</a:t>
              </a:r>
              <a:endParaRPr lang="pt-BR" sz="1200" dirty="0">
                <a:latin typeface="American Typewriter Bold BT" panose="02090804030505020204" pitchFamily="18" charset="0"/>
              </a:endParaRPr>
            </a:p>
          </p:txBody>
        </p:sp>
      </p:grpSp>
      <p:sp>
        <p:nvSpPr>
          <p:cNvPr id="30" name="Retângulo 29"/>
          <p:cNvSpPr/>
          <p:nvPr/>
        </p:nvSpPr>
        <p:spPr>
          <a:xfrm>
            <a:off x="2134568" y="968753"/>
            <a:ext cx="3505200" cy="7223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100" dirty="0" smtClean="0">
                <a:solidFill>
                  <a:schemeClr val="tx1"/>
                </a:solidFill>
                <a:latin typeface="American Typewriter Bold BT" panose="02090804030505020204" pitchFamily="18" charset="0"/>
              </a:rPr>
              <a:t>Elevação do IDEB, Diminuição da Taxa de Evasão Escolar , Eliminação/Diminuição do Analfabetismo, Incentivo à Pesquisa, Ciência e Tecnologia</a:t>
            </a:r>
          </a:p>
        </p:txBody>
      </p:sp>
      <p:grpSp>
        <p:nvGrpSpPr>
          <p:cNvPr id="41" name="Grupo 40"/>
          <p:cNvGrpSpPr/>
          <p:nvPr/>
        </p:nvGrpSpPr>
        <p:grpSpPr>
          <a:xfrm>
            <a:off x="82154" y="1770146"/>
            <a:ext cx="1600464" cy="325818"/>
            <a:chOff x="82154" y="1719698"/>
            <a:chExt cx="1600464" cy="325818"/>
          </a:xfrm>
          <a:solidFill>
            <a:srgbClr val="92D050"/>
          </a:solidFill>
        </p:grpSpPr>
        <p:sp>
          <p:nvSpPr>
            <p:cNvPr id="31" name="Retângulo 30"/>
            <p:cNvSpPr/>
            <p:nvPr/>
          </p:nvSpPr>
          <p:spPr>
            <a:xfrm>
              <a:off x="146534" y="1719698"/>
              <a:ext cx="1422400" cy="325818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CaixaDeTexto 31"/>
            <p:cNvSpPr txBox="1"/>
            <p:nvPr/>
          </p:nvSpPr>
          <p:spPr>
            <a:xfrm>
              <a:off x="82154" y="1744107"/>
              <a:ext cx="1600464" cy="27699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 smtClean="0">
                  <a:latin typeface="American Typewriter Bold BT" panose="02090804030505020204" pitchFamily="18" charset="0"/>
                </a:rPr>
                <a:t>Saúde</a:t>
              </a:r>
              <a:endParaRPr lang="pt-BR" sz="1200" dirty="0">
                <a:latin typeface="American Typewriter Bold BT" panose="02090804030505020204" pitchFamily="18" charset="0"/>
              </a:endParaRPr>
            </a:p>
          </p:txBody>
        </p:sp>
      </p:grpSp>
      <p:sp>
        <p:nvSpPr>
          <p:cNvPr id="33" name="Retângulo 32"/>
          <p:cNvSpPr/>
          <p:nvPr/>
        </p:nvSpPr>
        <p:spPr>
          <a:xfrm>
            <a:off x="2141930" y="1733989"/>
            <a:ext cx="3505200" cy="3671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100" dirty="0" smtClean="0">
                <a:solidFill>
                  <a:schemeClr val="tx1"/>
                </a:solidFill>
                <a:latin typeface="American Typewriter Bold BT" panose="02090804030505020204" pitchFamily="18" charset="0"/>
              </a:rPr>
              <a:t>Atingir os Objetivos do Milênio (ONU) e a expansão do </a:t>
            </a:r>
            <a:r>
              <a:rPr lang="pt-BR" sz="1100" dirty="0" err="1" smtClean="0">
                <a:solidFill>
                  <a:schemeClr val="tx1"/>
                </a:solidFill>
                <a:latin typeface="American Typewriter Bold BT" panose="02090804030505020204" pitchFamily="18" charset="0"/>
              </a:rPr>
              <a:t>TeleSaúde</a:t>
            </a:r>
            <a:endParaRPr lang="pt-BR" sz="1100" dirty="0" smtClean="0">
              <a:solidFill>
                <a:schemeClr val="tx1"/>
              </a:solidFill>
              <a:latin typeface="American Typewriter Bold BT" panose="02090804030505020204" pitchFamily="18" charset="0"/>
            </a:endParaRPr>
          </a:p>
        </p:txBody>
      </p:sp>
      <p:grpSp>
        <p:nvGrpSpPr>
          <p:cNvPr id="40" name="Grupo 39"/>
          <p:cNvGrpSpPr/>
          <p:nvPr/>
        </p:nvGrpSpPr>
        <p:grpSpPr>
          <a:xfrm>
            <a:off x="70334" y="2280102"/>
            <a:ext cx="1600464" cy="284214"/>
            <a:chOff x="70334" y="2172900"/>
            <a:chExt cx="1600464" cy="284214"/>
          </a:xfrm>
          <a:solidFill>
            <a:srgbClr val="92D050"/>
          </a:solidFill>
        </p:grpSpPr>
        <p:sp>
          <p:nvSpPr>
            <p:cNvPr id="34" name="Retângulo 33"/>
            <p:cNvSpPr/>
            <p:nvPr/>
          </p:nvSpPr>
          <p:spPr>
            <a:xfrm>
              <a:off x="146534" y="2172900"/>
              <a:ext cx="1422400" cy="28421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70334" y="2180115"/>
              <a:ext cx="1600464" cy="27699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 smtClean="0">
                  <a:latin typeface="American Typewriter Bold BT" panose="02090804030505020204" pitchFamily="18" charset="0"/>
                </a:rPr>
                <a:t>Executivo</a:t>
              </a:r>
              <a:endParaRPr lang="pt-BR" sz="1200" dirty="0">
                <a:latin typeface="American Typewriter Bold BT" panose="02090804030505020204" pitchFamily="18" charset="0"/>
              </a:endParaRPr>
            </a:p>
          </p:txBody>
        </p:sp>
      </p:grpSp>
      <p:sp>
        <p:nvSpPr>
          <p:cNvPr id="36" name="Retângulo 35"/>
          <p:cNvSpPr/>
          <p:nvPr/>
        </p:nvSpPr>
        <p:spPr>
          <a:xfrm>
            <a:off x="2165834" y="2143943"/>
            <a:ext cx="3505200" cy="4203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100" dirty="0" smtClean="0">
                <a:solidFill>
                  <a:schemeClr val="tx1"/>
                </a:solidFill>
                <a:latin typeface="American Typewriter Bold BT" panose="02090804030505020204" pitchFamily="18" charset="0"/>
              </a:rPr>
              <a:t>Interiorizar as </a:t>
            </a:r>
            <a:r>
              <a:rPr lang="pt-BR" sz="1100" dirty="0">
                <a:solidFill>
                  <a:schemeClr val="tx1"/>
                </a:solidFill>
                <a:latin typeface="American Typewriter Bold BT" panose="02090804030505020204" pitchFamily="18" charset="0"/>
              </a:rPr>
              <a:t>P</a:t>
            </a:r>
            <a:r>
              <a:rPr lang="pt-BR" sz="1100" dirty="0" smtClean="0">
                <a:solidFill>
                  <a:schemeClr val="tx1"/>
                </a:solidFill>
                <a:latin typeface="American Typewriter Bold BT" panose="02090804030505020204" pitchFamily="18" charset="0"/>
              </a:rPr>
              <a:t>olíticas Públicas Federal e Estadual e dar eficácia para as Municipais </a:t>
            </a:r>
          </a:p>
        </p:txBody>
      </p:sp>
      <p:sp>
        <p:nvSpPr>
          <p:cNvPr id="37" name="Retângulo 36"/>
          <p:cNvSpPr/>
          <p:nvPr/>
        </p:nvSpPr>
        <p:spPr>
          <a:xfrm>
            <a:off x="147590" y="2731524"/>
            <a:ext cx="1422400" cy="41807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 smtClean="0">
                <a:solidFill>
                  <a:schemeClr val="tx1"/>
                </a:solidFill>
                <a:latin typeface="American Typewriter Bold BT" panose="02090804030505020204" pitchFamily="18" charset="0"/>
              </a:rPr>
              <a:t>População </a:t>
            </a:r>
          </a:p>
          <a:p>
            <a:pPr algn="ctr"/>
            <a:r>
              <a:rPr lang="pt-BR" sz="1200" dirty="0" smtClean="0">
                <a:solidFill>
                  <a:schemeClr val="tx1"/>
                </a:solidFill>
                <a:latin typeface="American Typewriter Bold BT" panose="02090804030505020204" pitchFamily="18" charset="0"/>
              </a:rPr>
              <a:t>Ribeirinha</a:t>
            </a:r>
            <a:endParaRPr lang="pt-BR" sz="1200" dirty="0">
              <a:solidFill>
                <a:schemeClr val="tx1"/>
              </a:solidFill>
              <a:latin typeface="American Typewriter Bold BT" panose="02090804030505020204" pitchFamily="18" charset="0"/>
            </a:endParaRPr>
          </a:p>
        </p:txBody>
      </p:sp>
      <p:sp>
        <p:nvSpPr>
          <p:cNvPr id="38" name="Retângulo 37"/>
          <p:cNvSpPr/>
          <p:nvPr/>
        </p:nvSpPr>
        <p:spPr>
          <a:xfrm>
            <a:off x="2165042" y="2607169"/>
            <a:ext cx="3505200" cy="6440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100" dirty="0" smtClean="0">
                <a:solidFill>
                  <a:schemeClr val="tx1"/>
                </a:solidFill>
                <a:latin typeface="American Typewriter Bold BT" panose="02090804030505020204" pitchFamily="18" charset="0"/>
              </a:rPr>
              <a:t>Redução do custo da Banda Larga e ampliação do acesso a Internet de Alta Velocidade, Baixa Latência, com Disponibilidade e Confiabilidade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699" y="619639"/>
            <a:ext cx="428625" cy="242266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699" y="1179100"/>
            <a:ext cx="428625" cy="242266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699" y="1828242"/>
            <a:ext cx="428625" cy="242266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699" y="2287317"/>
            <a:ext cx="428625" cy="242266"/>
          </a:xfrm>
          <a:prstGeom prst="rect">
            <a:avLst/>
          </a:prstGeom>
        </p:spPr>
      </p:pic>
      <p:pic>
        <p:nvPicPr>
          <p:cNvPr id="42" name="Imagem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699" y="2844916"/>
            <a:ext cx="428625" cy="24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2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480497911"/>
              </p:ext>
            </p:extLst>
          </p:nvPr>
        </p:nvGraphicFramePr>
        <p:xfrm>
          <a:off x="0" y="177800"/>
          <a:ext cx="5765800" cy="2893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7705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383797130"/>
              </p:ext>
            </p:extLst>
          </p:nvPr>
        </p:nvGraphicFramePr>
        <p:xfrm>
          <a:off x="0" y="177800"/>
          <a:ext cx="5765800" cy="297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4323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object 7"/>
          <p:cNvSpPr>
            <a:spLocks/>
          </p:cNvSpPr>
          <p:nvPr/>
        </p:nvSpPr>
        <p:spPr bwMode="auto">
          <a:xfrm>
            <a:off x="0" y="0"/>
            <a:ext cx="5759450" cy="512763"/>
          </a:xfrm>
          <a:custGeom>
            <a:avLst/>
            <a:gdLst/>
            <a:ahLst/>
            <a:cxnLst>
              <a:cxn ang="0">
                <a:pos x="5759958" y="0"/>
              </a:cxn>
              <a:cxn ang="0">
                <a:pos x="0" y="0"/>
              </a:cxn>
              <a:cxn ang="0">
                <a:pos x="0" y="512431"/>
              </a:cxn>
              <a:cxn ang="0">
                <a:pos x="5759958" y="512431"/>
              </a:cxn>
              <a:cxn ang="0">
                <a:pos x="5759958" y="0"/>
              </a:cxn>
            </a:cxnLst>
            <a:rect l="0" t="0" r="r" b="b"/>
            <a:pathLst>
              <a:path w="5760073" h="512431">
                <a:moveTo>
                  <a:pt x="5759958" y="0"/>
                </a:moveTo>
                <a:lnTo>
                  <a:pt x="0" y="0"/>
                </a:lnTo>
                <a:lnTo>
                  <a:pt x="0" y="512431"/>
                </a:lnTo>
                <a:lnTo>
                  <a:pt x="5759958" y="512431"/>
                </a:lnTo>
                <a:lnTo>
                  <a:pt x="5759958" y="0"/>
                </a:lnTo>
                <a:close/>
              </a:path>
            </a:pathLst>
          </a:custGeom>
          <a:solidFill>
            <a:srgbClr val="668845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11266" name="object 17"/>
          <p:cNvSpPr>
            <a:spLocks/>
          </p:cNvSpPr>
          <p:nvPr/>
        </p:nvSpPr>
        <p:spPr bwMode="auto">
          <a:xfrm>
            <a:off x="0" y="512763"/>
            <a:ext cx="34925" cy="2727325"/>
          </a:xfrm>
          <a:custGeom>
            <a:avLst/>
            <a:gdLst/>
            <a:ahLst/>
            <a:cxnLst>
              <a:cxn ang="0">
                <a:pos x="0" y="2727567"/>
              </a:cxn>
              <a:cxn ang="0">
                <a:pos x="35151" y="2727567"/>
              </a:cxn>
              <a:cxn ang="0">
                <a:pos x="35151" y="0"/>
              </a:cxn>
              <a:cxn ang="0">
                <a:pos x="0" y="0"/>
              </a:cxn>
              <a:cxn ang="0">
                <a:pos x="0" y="2727567"/>
              </a:cxn>
            </a:cxnLst>
            <a:rect l="0" t="0" r="r" b="b"/>
            <a:pathLst>
              <a:path w="35151" h="2727567">
                <a:moveTo>
                  <a:pt x="0" y="2727567"/>
                </a:moveTo>
                <a:lnTo>
                  <a:pt x="35151" y="2727567"/>
                </a:lnTo>
                <a:lnTo>
                  <a:pt x="35151" y="0"/>
                </a:lnTo>
                <a:lnTo>
                  <a:pt x="0" y="0"/>
                </a:lnTo>
                <a:lnTo>
                  <a:pt x="0" y="2727567"/>
                </a:lnTo>
                <a:close/>
              </a:path>
            </a:pathLst>
          </a:custGeom>
          <a:solidFill>
            <a:srgbClr val="F2F2F2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11267" name="object 5"/>
          <p:cNvSpPr>
            <a:spLocks noChangeArrowheads="1"/>
          </p:cNvSpPr>
          <p:nvPr/>
        </p:nvSpPr>
        <p:spPr bwMode="auto">
          <a:xfrm>
            <a:off x="0" y="1588"/>
            <a:ext cx="5754688" cy="32385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11268" name="object 6"/>
          <p:cNvSpPr>
            <a:spLocks/>
          </p:cNvSpPr>
          <p:nvPr/>
        </p:nvSpPr>
        <p:spPr bwMode="auto">
          <a:xfrm>
            <a:off x="1" y="558800"/>
            <a:ext cx="5759450" cy="2727325"/>
          </a:xfrm>
          <a:custGeom>
            <a:avLst/>
            <a:gdLst/>
            <a:ahLst/>
            <a:cxnLst>
              <a:cxn ang="0">
                <a:pos x="0" y="2727478"/>
              </a:cxn>
              <a:cxn ang="0">
                <a:pos x="5724806" y="2727478"/>
              </a:cxn>
              <a:cxn ang="0">
                <a:pos x="5724806" y="0"/>
              </a:cxn>
              <a:cxn ang="0">
                <a:pos x="0" y="0"/>
              </a:cxn>
              <a:cxn ang="0">
                <a:pos x="0" y="2727478"/>
              </a:cxn>
            </a:cxnLst>
            <a:rect l="0" t="0" r="r" b="b"/>
            <a:pathLst>
              <a:path w="5724806" h="2727478">
                <a:moveTo>
                  <a:pt x="0" y="2727478"/>
                </a:moveTo>
                <a:lnTo>
                  <a:pt x="5724806" y="2727478"/>
                </a:lnTo>
                <a:lnTo>
                  <a:pt x="5724806" y="0"/>
                </a:lnTo>
                <a:lnTo>
                  <a:pt x="0" y="0"/>
                </a:lnTo>
                <a:lnTo>
                  <a:pt x="0" y="2727478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pt-BR" baseline="-25000" dirty="0"/>
          </a:p>
        </p:txBody>
      </p:sp>
      <p:sp>
        <p:nvSpPr>
          <p:cNvPr id="11270" name="object 8"/>
          <p:cNvSpPr>
            <a:spLocks/>
          </p:cNvSpPr>
          <p:nvPr/>
        </p:nvSpPr>
        <p:spPr bwMode="auto">
          <a:xfrm>
            <a:off x="0" y="555625"/>
            <a:ext cx="5759450" cy="0"/>
          </a:xfrm>
          <a:custGeom>
            <a:avLst/>
            <a:gdLst/>
            <a:ahLst/>
            <a:cxnLst>
              <a:cxn ang="0">
                <a:pos x="5759958" y="0"/>
              </a:cxn>
              <a:cxn ang="0">
                <a:pos x="0" y="0"/>
              </a:cxn>
              <a:cxn ang="0">
                <a:pos x="0" y="1"/>
              </a:cxn>
              <a:cxn ang="0">
                <a:pos x="5759958" y="0"/>
              </a:cxn>
            </a:cxnLst>
            <a:rect l="0" t="0" r="r" b="b"/>
            <a:pathLst>
              <a:path w="5760073">
                <a:moveTo>
                  <a:pt x="5759958" y="0"/>
                </a:moveTo>
                <a:lnTo>
                  <a:pt x="0" y="0"/>
                </a:lnTo>
              </a:path>
              <a:path w="5760073">
                <a:moveTo>
                  <a:pt x="0" y="1"/>
                </a:moveTo>
                <a:lnTo>
                  <a:pt x="5759958" y="0"/>
                </a:lnTo>
              </a:path>
            </a:pathLst>
          </a:custGeom>
          <a:noFill/>
          <a:ln w="29740">
            <a:solidFill>
              <a:srgbClr val="0C066C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11271" name="object 9"/>
          <p:cNvSpPr>
            <a:spLocks/>
          </p:cNvSpPr>
          <p:nvPr/>
        </p:nvSpPr>
        <p:spPr bwMode="auto">
          <a:xfrm>
            <a:off x="5127625" y="150813"/>
            <a:ext cx="555625" cy="555625"/>
          </a:xfrm>
          <a:custGeom>
            <a:avLst/>
            <a:gdLst/>
            <a:ahLst/>
            <a:cxnLst>
              <a:cxn ang="0">
                <a:pos x="3630" y="232375"/>
              </a:cxn>
              <a:cxn ang="0">
                <a:pos x="0" y="277366"/>
              </a:cxn>
              <a:cxn ang="0">
                <a:pos x="3630" y="322357"/>
              </a:cxn>
              <a:cxn ang="0">
                <a:pos x="14140" y="365036"/>
              </a:cxn>
              <a:cxn ang="0">
                <a:pos x="30958" y="404833"/>
              </a:cxn>
              <a:cxn ang="0">
                <a:pos x="53515" y="441176"/>
              </a:cxn>
              <a:cxn ang="0">
                <a:pos x="81238" y="473495"/>
              </a:cxn>
              <a:cxn ang="0">
                <a:pos x="113556" y="501218"/>
              </a:cxn>
              <a:cxn ang="0">
                <a:pos x="149899" y="523774"/>
              </a:cxn>
              <a:cxn ang="0">
                <a:pos x="189696" y="540593"/>
              </a:cxn>
              <a:cxn ang="0">
                <a:pos x="232375" y="551103"/>
              </a:cxn>
              <a:cxn ang="0">
                <a:pos x="277366" y="554733"/>
              </a:cxn>
              <a:cxn ang="0">
                <a:pos x="322357" y="551103"/>
              </a:cxn>
              <a:cxn ang="0">
                <a:pos x="365036" y="540593"/>
              </a:cxn>
              <a:cxn ang="0">
                <a:pos x="404833" y="523774"/>
              </a:cxn>
              <a:cxn ang="0">
                <a:pos x="441176" y="501218"/>
              </a:cxn>
              <a:cxn ang="0">
                <a:pos x="473495" y="473495"/>
              </a:cxn>
              <a:cxn ang="0">
                <a:pos x="501218" y="441176"/>
              </a:cxn>
              <a:cxn ang="0">
                <a:pos x="523774" y="404833"/>
              </a:cxn>
              <a:cxn ang="0">
                <a:pos x="540593" y="365036"/>
              </a:cxn>
              <a:cxn ang="0">
                <a:pos x="551103" y="322357"/>
              </a:cxn>
              <a:cxn ang="0">
                <a:pos x="554733" y="277366"/>
              </a:cxn>
              <a:cxn ang="0">
                <a:pos x="551103" y="232375"/>
              </a:cxn>
              <a:cxn ang="0">
                <a:pos x="540593" y="189696"/>
              </a:cxn>
              <a:cxn ang="0">
                <a:pos x="523774" y="149899"/>
              </a:cxn>
              <a:cxn ang="0">
                <a:pos x="501218" y="113556"/>
              </a:cxn>
              <a:cxn ang="0">
                <a:pos x="473495" y="81238"/>
              </a:cxn>
              <a:cxn ang="0">
                <a:pos x="441176" y="53515"/>
              </a:cxn>
              <a:cxn ang="0">
                <a:pos x="404833" y="30958"/>
              </a:cxn>
              <a:cxn ang="0">
                <a:pos x="365036" y="14140"/>
              </a:cxn>
              <a:cxn ang="0">
                <a:pos x="322357" y="3630"/>
              </a:cxn>
              <a:cxn ang="0">
                <a:pos x="277366" y="0"/>
              </a:cxn>
              <a:cxn ang="0">
                <a:pos x="232375" y="3630"/>
              </a:cxn>
              <a:cxn ang="0">
                <a:pos x="189696" y="14140"/>
              </a:cxn>
              <a:cxn ang="0">
                <a:pos x="149899" y="30958"/>
              </a:cxn>
              <a:cxn ang="0">
                <a:pos x="113556" y="53515"/>
              </a:cxn>
              <a:cxn ang="0">
                <a:pos x="81238" y="81238"/>
              </a:cxn>
              <a:cxn ang="0">
                <a:pos x="53515" y="113556"/>
              </a:cxn>
              <a:cxn ang="0">
                <a:pos x="30958" y="149899"/>
              </a:cxn>
              <a:cxn ang="0">
                <a:pos x="14140" y="189696"/>
              </a:cxn>
            </a:cxnLst>
            <a:rect l="0" t="0" r="r" b="b"/>
            <a:pathLst>
              <a:path w="554733" h="554733">
                <a:moveTo>
                  <a:pt x="8060" y="210711"/>
                </a:moveTo>
                <a:lnTo>
                  <a:pt x="3630" y="232375"/>
                </a:lnTo>
                <a:lnTo>
                  <a:pt x="919" y="254617"/>
                </a:lnTo>
                <a:lnTo>
                  <a:pt x="0" y="277366"/>
                </a:lnTo>
                <a:lnTo>
                  <a:pt x="919" y="300115"/>
                </a:lnTo>
                <a:lnTo>
                  <a:pt x="3630" y="322357"/>
                </a:lnTo>
                <a:lnTo>
                  <a:pt x="8060" y="344021"/>
                </a:lnTo>
                <a:lnTo>
                  <a:pt x="14140" y="365036"/>
                </a:lnTo>
                <a:lnTo>
                  <a:pt x="21796" y="385331"/>
                </a:lnTo>
                <a:lnTo>
                  <a:pt x="30958" y="404833"/>
                </a:lnTo>
                <a:lnTo>
                  <a:pt x="41555" y="423472"/>
                </a:lnTo>
                <a:lnTo>
                  <a:pt x="53515" y="441176"/>
                </a:lnTo>
                <a:lnTo>
                  <a:pt x="66766" y="457874"/>
                </a:lnTo>
                <a:lnTo>
                  <a:pt x="81238" y="473495"/>
                </a:lnTo>
                <a:lnTo>
                  <a:pt x="96858" y="487966"/>
                </a:lnTo>
                <a:lnTo>
                  <a:pt x="113556" y="501218"/>
                </a:lnTo>
                <a:lnTo>
                  <a:pt x="131260" y="513177"/>
                </a:lnTo>
                <a:lnTo>
                  <a:pt x="149899" y="523774"/>
                </a:lnTo>
                <a:lnTo>
                  <a:pt x="169402" y="532936"/>
                </a:lnTo>
                <a:lnTo>
                  <a:pt x="189696" y="540593"/>
                </a:lnTo>
                <a:lnTo>
                  <a:pt x="210711" y="546672"/>
                </a:lnTo>
                <a:lnTo>
                  <a:pt x="232375" y="551103"/>
                </a:lnTo>
                <a:lnTo>
                  <a:pt x="254617" y="553813"/>
                </a:lnTo>
                <a:lnTo>
                  <a:pt x="277366" y="554733"/>
                </a:lnTo>
                <a:lnTo>
                  <a:pt x="300115" y="553813"/>
                </a:lnTo>
                <a:lnTo>
                  <a:pt x="322357" y="551103"/>
                </a:lnTo>
                <a:lnTo>
                  <a:pt x="344021" y="546672"/>
                </a:lnTo>
                <a:lnTo>
                  <a:pt x="365036" y="540593"/>
                </a:lnTo>
                <a:lnTo>
                  <a:pt x="385331" y="532936"/>
                </a:lnTo>
                <a:lnTo>
                  <a:pt x="404833" y="523774"/>
                </a:lnTo>
                <a:lnTo>
                  <a:pt x="423472" y="513177"/>
                </a:lnTo>
                <a:lnTo>
                  <a:pt x="441176" y="501218"/>
                </a:lnTo>
                <a:lnTo>
                  <a:pt x="457874" y="487966"/>
                </a:lnTo>
                <a:lnTo>
                  <a:pt x="473495" y="473495"/>
                </a:lnTo>
                <a:lnTo>
                  <a:pt x="487966" y="457874"/>
                </a:lnTo>
                <a:lnTo>
                  <a:pt x="501218" y="441176"/>
                </a:lnTo>
                <a:lnTo>
                  <a:pt x="513177" y="423472"/>
                </a:lnTo>
                <a:lnTo>
                  <a:pt x="523774" y="404833"/>
                </a:lnTo>
                <a:lnTo>
                  <a:pt x="532936" y="385331"/>
                </a:lnTo>
                <a:lnTo>
                  <a:pt x="540593" y="365036"/>
                </a:lnTo>
                <a:lnTo>
                  <a:pt x="546672" y="344021"/>
                </a:lnTo>
                <a:lnTo>
                  <a:pt x="551103" y="322357"/>
                </a:lnTo>
                <a:lnTo>
                  <a:pt x="553813" y="300115"/>
                </a:lnTo>
                <a:lnTo>
                  <a:pt x="554733" y="277366"/>
                </a:lnTo>
                <a:lnTo>
                  <a:pt x="553813" y="254617"/>
                </a:lnTo>
                <a:lnTo>
                  <a:pt x="551103" y="232375"/>
                </a:lnTo>
                <a:lnTo>
                  <a:pt x="546672" y="210711"/>
                </a:lnTo>
                <a:lnTo>
                  <a:pt x="540593" y="189696"/>
                </a:lnTo>
                <a:lnTo>
                  <a:pt x="532936" y="169402"/>
                </a:lnTo>
                <a:lnTo>
                  <a:pt x="523774" y="149899"/>
                </a:lnTo>
                <a:lnTo>
                  <a:pt x="513177" y="131260"/>
                </a:lnTo>
                <a:lnTo>
                  <a:pt x="501218" y="113556"/>
                </a:lnTo>
                <a:lnTo>
                  <a:pt x="487966" y="96858"/>
                </a:lnTo>
                <a:lnTo>
                  <a:pt x="473495" y="81238"/>
                </a:lnTo>
                <a:lnTo>
                  <a:pt x="457874" y="66766"/>
                </a:lnTo>
                <a:lnTo>
                  <a:pt x="441176" y="53515"/>
                </a:lnTo>
                <a:lnTo>
                  <a:pt x="423472" y="41555"/>
                </a:lnTo>
                <a:lnTo>
                  <a:pt x="404833" y="30958"/>
                </a:lnTo>
                <a:lnTo>
                  <a:pt x="385331" y="21796"/>
                </a:lnTo>
                <a:lnTo>
                  <a:pt x="365036" y="14140"/>
                </a:lnTo>
                <a:lnTo>
                  <a:pt x="344021" y="8060"/>
                </a:lnTo>
                <a:lnTo>
                  <a:pt x="322357" y="3630"/>
                </a:lnTo>
                <a:lnTo>
                  <a:pt x="300115" y="919"/>
                </a:lnTo>
                <a:lnTo>
                  <a:pt x="277366" y="0"/>
                </a:lnTo>
                <a:lnTo>
                  <a:pt x="254617" y="919"/>
                </a:lnTo>
                <a:lnTo>
                  <a:pt x="232375" y="3630"/>
                </a:lnTo>
                <a:lnTo>
                  <a:pt x="210711" y="8060"/>
                </a:lnTo>
                <a:lnTo>
                  <a:pt x="189696" y="14140"/>
                </a:lnTo>
                <a:lnTo>
                  <a:pt x="169402" y="21796"/>
                </a:lnTo>
                <a:lnTo>
                  <a:pt x="149899" y="30958"/>
                </a:lnTo>
                <a:lnTo>
                  <a:pt x="131260" y="41555"/>
                </a:lnTo>
                <a:lnTo>
                  <a:pt x="113556" y="53515"/>
                </a:lnTo>
                <a:lnTo>
                  <a:pt x="96858" y="66766"/>
                </a:lnTo>
                <a:lnTo>
                  <a:pt x="81238" y="81238"/>
                </a:lnTo>
                <a:lnTo>
                  <a:pt x="66766" y="96858"/>
                </a:lnTo>
                <a:lnTo>
                  <a:pt x="53515" y="113556"/>
                </a:lnTo>
                <a:lnTo>
                  <a:pt x="41555" y="131260"/>
                </a:lnTo>
                <a:lnTo>
                  <a:pt x="30958" y="149899"/>
                </a:lnTo>
                <a:lnTo>
                  <a:pt x="21796" y="169402"/>
                </a:lnTo>
                <a:lnTo>
                  <a:pt x="14140" y="189696"/>
                </a:lnTo>
                <a:lnTo>
                  <a:pt x="8060" y="210711"/>
                </a:lnTo>
                <a:close/>
              </a:path>
            </a:pathLst>
          </a:custGeom>
          <a:solidFill>
            <a:srgbClr val="0C066C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11272" name="object 10"/>
          <p:cNvSpPr>
            <a:spLocks/>
          </p:cNvSpPr>
          <p:nvPr/>
        </p:nvSpPr>
        <p:spPr bwMode="auto">
          <a:xfrm>
            <a:off x="5165725" y="188913"/>
            <a:ext cx="479425" cy="479425"/>
          </a:xfrm>
          <a:custGeom>
            <a:avLst/>
            <a:gdLst/>
            <a:ahLst/>
            <a:cxnLst>
              <a:cxn ang="0">
                <a:pos x="6962" y="297137"/>
              </a:cxn>
              <a:cxn ang="0">
                <a:pos x="18826" y="332816"/>
              </a:cxn>
              <a:cxn ang="0">
                <a:pos x="35892" y="365760"/>
              </a:cxn>
              <a:cxn ang="0">
                <a:pos x="57667" y="395474"/>
              </a:cxn>
              <a:cxn ang="0">
                <a:pos x="83658" y="421465"/>
              </a:cxn>
              <a:cxn ang="0">
                <a:pos x="113372" y="443240"/>
              </a:cxn>
              <a:cxn ang="0">
                <a:pos x="146315" y="460306"/>
              </a:cxn>
              <a:cxn ang="0">
                <a:pos x="181995" y="472170"/>
              </a:cxn>
              <a:cxn ang="0">
                <a:pos x="219917" y="478338"/>
              </a:cxn>
              <a:cxn ang="0">
                <a:pos x="259214" y="478338"/>
              </a:cxn>
              <a:cxn ang="0">
                <a:pos x="297137" y="472170"/>
              </a:cxn>
              <a:cxn ang="0">
                <a:pos x="332816" y="460306"/>
              </a:cxn>
              <a:cxn ang="0">
                <a:pos x="365760" y="443240"/>
              </a:cxn>
              <a:cxn ang="0">
                <a:pos x="395474" y="421465"/>
              </a:cxn>
              <a:cxn ang="0">
                <a:pos x="421465" y="395474"/>
              </a:cxn>
              <a:cxn ang="0">
                <a:pos x="443240" y="365760"/>
              </a:cxn>
              <a:cxn ang="0">
                <a:pos x="460306" y="332816"/>
              </a:cxn>
              <a:cxn ang="0">
                <a:pos x="472170" y="297137"/>
              </a:cxn>
              <a:cxn ang="0">
                <a:pos x="478338" y="259214"/>
              </a:cxn>
              <a:cxn ang="0">
                <a:pos x="478338" y="219917"/>
              </a:cxn>
              <a:cxn ang="0">
                <a:pos x="472170" y="181995"/>
              </a:cxn>
              <a:cxn ang="0">
                <a:pos x="460306" y="146315"/>
              </a:cxn>
              <a:cxn ang="0">
                <a:pos x="443240" y="113372"/>
              </a:cxn>
              <a:cxn ang="0">
                <a:pos x="421465" y="83658"/>
              </a:cxn>
              <a:cxn ang="0">
                <a:pos x="395474" y="57667"/>
              </a:cxn>
              <a:cxn ang="0">
                <a:pos x="365760" y="35892"/>
              </a:cxn>
              <a:cxn ang="0">
                <a:pos x="332816" y="18826"/>
              </a:cxn>
              <a:cxn ang="0">
                <a:pos x="297137" y="6962"/>
              </a:cxn>
              <a:cxn ang="0">
                <a:pos x="259214" y="794"/>
              </a:cxn>
              <a:cxn ang="0">
                <a:pos x="219917" y="794"/>
              </a:cxn>
              <a:cxn ang="0">
                <a:pos x="181995" y="6962"/>
              </a:cxn>
              <a:cxn ang="0">
                <a:pos x="146315" y="18826"/>
              </a:cxn>
              <a:cxn ang="0">
                <a:pos x="113372" y="35892"/>
              </a:cxn>
              <a:cxn ang="0">
                <a:pos x="83658" y="57667"/>
              </a:cxn>
              <a:cxn ang="0">
                <a:pos x="57667" y="83658"/>
              </a:cxn>
              <a:cxn ang="0">
                <a:pos x="35892" y="113372"/>
              </a:cxn>
              <a:cxn ang="0">
                <a:pos x="18826" y="146315"/>
              </a:cxn>
              <a:cxn ang="0">
                <a:pos x="6962" y="181995"/>
              </a:cxn>
              <a:cxn ang="0">
                <a:pos x="794" y="219917"/>
              </a:cxn>
              <a:cxn ang="0">
                <a:pos x="794" y="259214"/>
              </a:cxn>
            </a:cxnLst>
            <a:rect l="0" t="0" r="r" b="b"/>
            <a:pathLst>
              <a:path w="479132" h="479132">
                <a:moveTo>
                  <a:pt x="3135" y="278425"/>
                </a:moveTo>
                <a:lnTo>
                  <a:pt x="6962" y="297137"/>
                </a:lnTo>
                <a:lnTo>
                  <a:pt x="12213" y="315288"/>
                </a:lnTo>
                <a:lnTo>
                  <a:pt x="18826" y="332816"/>
                </a:lnTo>
                <a:lnTo>
                  <a:pt x="26739" y="349661"/>
                </a:lnTo>
                <a:lnTo>
                  <a:pt x="35892" y="365760"/>
                </a:lnTo>
                <a:lnTo>
                  <a:pt x="46221" y="381051"/>
                </a:lnTo>
                <a:lnTo>
                  <a:pt x="57667" y="395474"/>
                </a:lnTo>
                <a:lnTo>
                  <a:pt x="70166" y="408965"/>
                </a:lnTo>
                <a:lnTo>
                  <a:pt x="83658" y="421465"/>
                </a:lnTo>
                <a:lnTo>
                  <a:pt x="98080" y="432910"/>
                </a:lnTo>
                <a:lnTo>
                  <a:pt x="113372" y="443240"/>
                </a:lnTo>
                <a:lnTo>
                  <a:pt x="129471" y="452392"/>
                </a:lnTo>
                <a:lnTo>
                  <a:pt x="146315" y="460306"/>
                </a:lnTo>
                <a:lnTo>
                  <a:pt x="163844" y="466919"/>
                </a:lnTo>
                <a:lnTo>
                  <a:pt x="181995" y="472170"/>
                </a:lnTo>
                <a:lnTo>
                  <a:pt x="200706" y="475997"/>
                </a:lnTo>
                <a:lnTo>
                  <a:pt x="219917" y="478338"/>
                </a:lnTo>
                <a:lnTo>
                  <a:pt x="239566" y="479132"/>
                </a:lnTo>
                <a:lnTo>
                  <a:pt x="259214" y="478338"/>
                </a:lnTo>
                <a:lnTo>
                  <a:pt x="278425" y="475997"/>
                </a:lnTo>
                <a:lnTo>
                  <a:pt x="297137" y="472170"/>
                </a:lnTo>
                <a:lnTo>
                  <a:pt x="315288" y="466919"/>
                </a:lnTo>
                <a:lnTo>
                  <a:pt x="332816" y="460306"/>
                </a:lnTo>
                <a:lnTo>
                  <a:pt x="349661" y="452392"/>
                </a:lnTo>
                <a:lnTo>
                  <a:pt x="365760" y="443240"/>
                </a:lnTo>
                <a:lnTo>
                  <a:pt x="381051" y="432910"/>
                </a:lnTo>
                <a:lnTo>
                  <a:pt x="395474" y="421465"/>
                </a:lnTo>
                <a:lnTo>
                  <a:pt x="408965" y="408965"/>
                </a:lnTo>
                <a:lnTo>
                  <a:pt x="421465" y="395474"/>
                </a:lnTo>
                <a:lnTo>
                  <a:pt x="432910" y="381051"/>
                </a:lnTo>
                <a:lnTo>
                  <a:pt x="443240" y="365760"/>
                </a:lnTo>
                <a:lnTo>
                  <a:pt x="452392" y="349661"/>
                </a:lnTo>
                <a:lnTo>
                  <a:pt x="460306" y="332816"/>
                </a:lnTo>
                <a:lnTo>
                  <a:pt x="466919" y="315288"/>
                </a:lnTo>
                <a:lnTo>
                  <a:pt x="472170" y="297137"/>
                </a:lnTo>
                <a:lnTo>
                  <a:pt x="475996" y="278425"/>
                </a:lnTo>
                <a:lnTo>
                  <a:pt x="478338" y="259214"/>
                </a:lnTo>
                <a:lnTo>
                  <a:pt x="479132" y="239566"/>
                </a:lnTo>
                <a:lnTo>
                  <a:pt x="478338" y="219917"/>
                </a:lnTo>
                <a:lnTo>
                  <a:pt x="475996" y="200706"/>
                </a:lnTo>
                <a:lnTo>
                  <a:pt x="472170" y="181995"/>
                </a:lnTo>
                <a:lnTo>
                  <a:pt x="466919" y="163844"/>
                </a:lnTo>
                <a:lnTo>
                  <a:pt x="460306" y="146315"/>
                </a:lnTo>
                <a:lnTo>
                  <a:pt x="452392" y="129471"/>
                </a:lnTo>
                <a:lnTo>
                  <a:pt x="443240" y="113372"/>
                </a:lnTo>
                <a:lnTo>
                  <a:pt x="432910" y="98080"/>
                </a:lnTo>
                <a:lnTo>
                  <a:pt x="421465" y="83658"/>
                </a:lnTo>
                <a:lnTo>
                  <a:pt x="408965" y="70166"/>
                </a:lnTo>
                <a:lnTo>
                  <a:pt x="395474" y="57667"/>
                </a:lnTo>
                <a:lnTo>
                  <a:pt x="381051" y="46221"/>
                </a:lnTo>
                <a:lnTo>
                  <a:pt x="365760" y="35892"/>
                </a:lnTo>
                <a:lnTo>
                  <a:pt x="349661" y="26739"/>
                </a:lnTo>
                <a:lnTo>
                  <a:pt x="332816" y="18826"/>
                </a:lnTo>
                <a:lnTo>
                  <a:pt x="315288" y="12213"/>
                </a:lnTo>
                <a:lnTo>
                  <a:pt x="297137" y="6962"/>
                </a:lnTo>
                <a:lnTo>
                  <a:pt x="278425" y="3135"/>
                </a:lnTo>
                <a:lnTo>
                  <a:pt x="259214" y="794"/>
                </a:lnTo>
                <a:lnTo>
                  <a:pt x="239566" y="0"/>
                </a:lnTo>
                <a:lnTo>
                  <a:pt x="219917" y="794"/>
                </a:lnTo>
                <a:lnTo>
                  <a:pt x="200706" y="3135"/>
                </a:lnTo>
                <a:lnTo>
                  <a:pt x="181995" y="6962"/>
                </a:lnTo>
                <a:lnTo>
                  <a:pt x="163844" y="12213"/>
                </a:lnTo>
                <a:lnTo>
                  <a:pt x="146315" y="18826"/>
                </a:lnTo>
                <a:lnTo>
                  <a:pt x="129471" y="26739"/>
                </a:lnTo>
                <a:lnTo>
                  <a:pt x="113372" y="35892"/>
                </a:lnTo>
                <a:lnTo>
                  <a:pt x="98080" y="46221"/>
                </a:lnTo>
                <a:lnTo>
                  <a:pt x="83658" y="57667"/>
                </a:lnTo>
                <a:lnTo>
                  <a:pt x="70166" y="70166"/>
                </a:lnTo>
                <a:lnTo>
                  <a:pt x="57667" y="83658"/>
                </a:lnTo>
                <a:lnTo>
                  <a:pt x="46221" y="98080"/>
                </a:lnTo>
                <a:lnTo>
                  <a:pt x="35892" y="113372"/>
                </a:lnTo>
                <a:lnTo>
                  <a:pt x="26739" y="129471"/>
                </a:lnTo>
                <a:lnTo>
                  <a:pt x="18826" y="146315"/>
                </a:lnTo>
                <a:lnTo>
                  <a:pt x="12213" y="163844"/>
                </a:lnTo>
                <a:lnTo>
                  <a:pt x="6962" y="181995"/>
                </a:lnTo>
                <a:lnTo>
                  <a:pt x="3135" y="200706"/>
                </a:lnTo>
                <a:lnTo>
                  <a:pt x="794" y="219917"/>
                </a:lnTo>
                <a:lnTo>
                  <a:pt x="0" y="239566"/>
                </a:lnTo>
                <a:lnTo>
                  <a:pt x="794" y="259214"/>
                </a:lnTo>
                <a:lnTo>
                  <a:pt x="3135" y="278425"/>
                </a:lnTo>
                <a:close/>
              </a:path>
            </a:pathLst>
          </a:custGeom>
          <a:solidFill>
            <a:srgbClr val="F2F2F2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11273" name="object 11"/>
          <p:cNvSpPr>
            <a:spLocks noChangeArrowheads="1"/>
          </p:cNvSpPr>
          <p:nvPr/>
        </p:nvSpPr>
        <p:spPr bwMode="auto">
          <a:xfrm>
            <a:off x="5194300" y="333375"/>
            <a:ext cx="420688" cy="192088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11274" name="object 12"/>
          <p:cNvSpPr>
            <a:spLocks/>
          </p:cNvSpPr>
          <p:nvPr/>
        </p:nvSpPr>
        <p:spPr bwMode="auto">
          <a:xfrm>
            <a:off x="5248275" y="169863"/>
            <a:ext cx="415925" cy="258762"/>
          </a:xfrm>
          <a:custGeom>
            <a:avLst/>
            <a:gdLst/>
            <a:ahLst/>
            <a:cxnLst>
              <a:cxn ang="0">
                <a:pos x="415330" y="258466"/>
              </a:cxn>
              <a:cxn ang="0">
                <a:pos x="414473" y="237267"/>
              </a:cxn>
              <a:cxn ang="0">
                <a:pos x="411947" y="216541"/>
              </a:cxn>
              <a:cxn ang="0">
                <a:pos x="407818" y="196353"/>
              </a:cxn>
              <a:cxn ang="0">
                <a:pos x="402153" y="176770"/>
              </a:cxn>
              <a:cxn ang="0">
                <a:pos x="395018" y="157858"/>
              </a:cxn>
              <a:cxn ang="0">
                <a:pos x="386481" y="139685"/>
              </a:cxn>
              <a:cxn ang="0">
                <a:pos x="376606" y="122316"/>
              </a:cxn>
              <a:cxn ang="0">
                <a:pos x="365461" y="105818"/>
              </a:cxn>
              <a:cxn ang="0">
                <a:pos x="353113" y="90258"/>
              </a:cxn>
              <a:cxn ang="0">
                <a:pos x="339627" y="75702"/>
              </a:cxn>
              <a:cxn ang="0">
                <a:pos x="325071" y="62216"/>
              </a:cxn>
              <a:cxn ang="0">
                <a:pos x="309511" y="49868"/>
              </a:cxn>
              <a:cxn ang="0">
                <a:pos x="293013" y="38723"/>
              </a:cxn>
              <a:cxn ang="0">
                <a:pos x="275644" y="28849"/>
              </a:cxn>
              <a:cxn ang="0">
                <a:pos x="257471" y="20311"/>
              </a:cxn>
              <a:cxn ang="0">
                <a:pos x="238559" y="13176"/>
              </a:cxn>
              <a:cxn ang="0">
                <a:pos x="218976" y="7511"/>
              </a:cxn>
              <a:cxn ang="0">
                <a:pos x="198788" y="3382"/>
              </a:cxn>
              <a:cxn ang="0">
                <a:pos x="178062" y="856"/>
              </a:cxn>
              <a:cxn ang="0">
                <a:pos x="156863" y="0"/>
              </a:cxn>
              <a:cxn ang="0">
                <a:pos x="143854" y="328"/>
              </a:cxn>
              <a:cxn ang="0">
                <a:pos x="118090" y="2928"/>
              </a:cxn>
              <a:cxn ang="0">
                <a:pos x="92821" y="8067"/>
              </a:cxn>
              <a:cxn ang="0">
                <a:pos x="68233" y="15683"/>
              </a:cxn>
              <a:cxn ang="0">
                <a:pos x="44510" y="25712"/>
              </a:cxn>
              <a:cxn ang="0">
                <a:pos x="21838" y="38089"/>
              </a:cxn>
              <a:cxn ang="0">
                <a:pos x="404" y="52752"/>
              </a:cxn>
              <a:cxn ang="0">
                <a:pos x="0" y="53061"/>
              </a:cxn>
            </a:cxnLst>
            <a:rect l="0" t="0" r="r" b="b"/>
            <a:pathLst>
              <a:path w="415330" h="258466">
                <a:moveTo>
                  <a:pt x="415330" y="258466"/>
                </a:moveTo>
                <a:lnTo>
                  <a:pt x="414473" y="237267"/>
                </a:lnTo>
                <a:lnTo>
                  <a:pt x="411947" y="216541"/>
                </a:lnTo>
                <a:lnTo>
                  <a:pt x="407818" y="196353"/>
                </a:lnTo>
                <a:lnTo>
                  <a:pt x="402153" y="176770"/>
                </a:lnTo>
                <a:lnTo>
                  <a:pt x="395018" y="157858"/>
                </a:lnTo>
                <a:lnTo>
                  <a:pt x="386481" y="139685"/>
                </a:lnTo>
                <a:lnTo>
                  <a:pt x="376606" y="122316"/>
                </a:lnTo>
                <a:lnTo>
                  <a:pt x="365461" y="105818"/>
                </a:lnTo>
                <a:lnTo>
                  <a:pt x="353113" y="90258"/>
                </a:lnTo>
                <a:lnTo>
                  <a:pt x="339627" y="75702"/>
                </a:lnTo>
                <a:lnTo>
                  <a:pt x="325071" y="62216"/>
                </a:lnTo>
                <a:lnTo>
                  <a:pt x="309511" y="49868"/>
                </a:lnTo>
                <a:lnTo>
                  <a:pt x="293013" y="38723"/>
                </a:lnTo>
                <a:lnTo>
                  <a:pt x="275644" y="28849"/>
                </a:lnTo>
                <a:lnTo>
                  <a:pt x="257471" y="20311"/>
                </a:lnTo>
                <a:lnTo>
                  <a:pt x="238559" y="13176"/>
                </a:lnTo>
                <a:lnTo>
                  <a:pt x="218976" y="7511"/>
                </a:lnTo>
                <a:lnTo>
                  <a:pt x="198788" y="3382"/>
                </a:lnTo>
                <a:lnTo>
                  <a:pt x="178062" y="856"/>
                </a:lnTo>
                <a:lnTo>
                  <a:pt x="156863" y="0"/>
                </a:lnTo>
                <a:lnTo>
                  <a:pt x="143854" y="328"/>
                </a:lnTo>
                <a:lnTo>
                  <a:pt x="118090" y="2928"/>
                </a:lnTo>
                <a:lnTo>
                  <a:pt x="92821" y="8067"/>
                </a:lnTo>
                <a:lnTo>
                  <a:pt x="68233" y="15683"/>
                </a:lnTo>
                <a:lnTo>
                  <a:pt x="44510" y="25712"/>
                </a:lnTo>
                <a:lnTo>
                  <a:pt x="21838" y="38089"/>
                </a:lnTo>
                <a:lnTo>
                  <a:pt x="404" y="52752"/>
                </a:lnTo>
                <a:lnTo>
                  <a:pt x="0" y="53061"/>
                </a:lnTo>
              </a:path>
            </a:pathLst>
          </a:custGeom>
          <a:noFill/>
          <a:ln w="7559">
            <a:solidFill>
              <a:srgbClr val="668845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11275" name="object 13"/>
          <p:cNvSpPr>
            <a:spLocks/>
          </p:cNvSpPr>
          <p:nvPr/>
        </p:nvSpPr>
        <p:spPr bwMode="auto">
          <a:xfrm>
            <a:off x="5238750" y="212725"/>
            <a:ext cx="19050" cy="19050"/>
          </a:xfrm>
          <a:custGeom>
            <a:avLst/>
            <a:gdLst/>
            <a:ahLst/>
            <a:cxnLst>
              <a:cxn ang="0">
                <a:pos x="18900" y="9450"/>
              </a:cxn>
              <a:cxn ang="0">
                <a:pos x="18900" y="4230"/>
              </a:cxn>
              <a:cxn ang="0">
                <a:pos x="14669" y="0"/>
              </a:cxn>
              <a:cxn ang="0">
                <a:pos x="4230" y="0"/>
              </a:cxn>
              <a:cxn ang="0">
                <a:pos x="0" y="4230"/>
              </a:cxn>
              <a:cxn ang="0">
                <a:pos x="0" y="14669"/>
              </a:cxn>
              <a:cxn ang="0">
                <a:pos x="4230" y="18899"/>
              </a:cxn>
              <a:cxn ang="0">
                <a:pos x="14669" y="18899"/>
              </a:cxn>
              <a:cxn ang="0">
                <a:pos x="18900" y="14669"/>
              </a:cxn>
              <a:cxn ang="0">
                <a:pos x="18900" y="9450"/>
              </a:cxn>
            </a:cxnLst>
            <a:rect l="0" t="0" r="r" b="b"/>
            <a:pathLst>
              <a:path w="18900" h="18899">
                <a:moveTo>
                  <a:pt x="18900" y="9450"/>
                </a:moveTo>
                <a:lnTo>
                  <a:pt x="18900" y="4230"/>
                </a:lnTo>
                <a:lnTo>
                  <a:pt x="14669" y="0"/>
                </a:lnTo>
                <a:lnTo>
                  <a:pt x="4230" y="0"/>
                </a:lnTo>
                <a:lnTo>
                  <a:pt x="0" y="4230"/>
                </a:lnTo>
                <a:lnTo>
                  <a:pt x="0" y="14669"/>
                </a:lnTo>
                <a:lnTo>
                  <a:pt x="4230" y="18899"/>
                </a:lnTo>
                <a:lnTo>
                  <a:pt x="14669" y="18899"/>
                </a:lnTo>
                <a:lnTo>
                  <a:pt x="18900" y="14669"/>
                </a:lnTo>
                <a:lnTo>
                  <a:pt x="18900" y="9450"/>
                </a:lnTo>
                <a:close/>
              </a:path>
            </a:pathLst>
          </a:custGeom>
          <a:solidFill>
            <a:srgbClr val="668845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11276" name="object 14"/>
          <p:cNvSpPr>
            <a:spLocks/>
          </p:cNvSpPr>
          <p:nvPr/>
        </p:nvSpPr>
        <p:spPr bwMode="auto">
          <a:xfrm>
            <a:off x="5592763" y="357188"/>
            <a:ext cx="141287" cy="142875"/>
          </a:xfrm>
          <a:custGeom>
            <a:avLst/>
            <a:gdLst/>
            <a:ahLst/>
            <a:cxnLst>
              <a:cxn ang="0">
                <a:pos x="57876" y="140690"/>
              </a:cxn>
              <a:cxn ang="0">
                <a:pos x="70946" y="141891"/>
              </a:cxn>
              <a:cxn ang="0">
                <a:pos x="85419" y="140414"/>
              </a:cxn>
              <a:cxn ang="0">
                <a:pos x="98882" y="136179"/>
              </a:cxn>
              <a:cxn ang="0">
                <a:pos x="111040" y="129484"/>
              </a:cxn>
              <a:cxn ang="0">
                <a:pos x="121596" y="120623"/>
              </a:cxn>
              <a:cxn ang="0">
                <a:pos x="130254" y="109894"/>
              </a:cxn>
              <a:cxn ang="0">
                <a:pos x="136718" y="97593"/>
              </a:cxn>
              <a:cxn ang="0">
                <a:pos x="140690" y="84015"/>
              </a:cxn>
              <a:cxn ang="0">
                <a:pos x="141892" y="70945"/>
              </a:cxn>
              <a:cxn ang="0">
                <a:pos x="140414" y="56472"/>
              </a:cxn>
              <a:cxn ang="0">
                <a:pos x="136180" y="43009"/>
              </a:cxn>
              <a:cxn ang="0">
                <a:pos x="129484" y="30851"/>
              </a:cxn>
              <a:cxn ang="0">
                <a:pos x="120623" y="20295"/>
              </a:cxn>
              <a:cxn ang="0">
                <a:pos x="109894" y="11637"/>
              </a:cxn>
              <a:cxn ang="0">
                <a:pos x="97593" y="5174"/>
              </a:cxn>
              <a:cxn ang="0">
                <a:pos x="84015" y="1201"/>
              </a:cxn>
              <a:cxn ang="0">
                <a:pos x="70946" y="0"/>
              </a:cxn>
              <a:cxn ang="0">
                <a:pos x="56472" y="1477"/>
              </a:cxn>
              <a:cxn ang="0">
                <a:pos x="43009" y="5712"/>
              </a:cxn>
              <a:cxn ang="0">
                <a:pos x="30851" y="12407"/>
              </a:cxn>
              <a:cxn ang="0">
                <a:pos x="20295" y="21268"/>
              </a:cxn>
              <a:cxn ang="0">
                <a:pos x="11637" y="31997"/>
              </a:cxn>
              <a:cxn ang="0">
                <a:pos x="5174" y="44298"/>
              </a:cxn>
              <a:cxn ang="0">
                <a:pos x="1201" y="57876"/>
              </a:cxn>
              <a:cxn ang="0">
                <a:pos x="0" y="70945"/>
              </a:cxn>
              <a:cxn ang="0">
                <a:pos x="1477" y="85419"/>
              </a:cxn>
              <a:cxn ang="0">
                <a:pos x="5712" y="98882"/>
              </a:cxn>
              <a:cxn ang="0">
                <a:pos x="12407" y="111040"/>
              </a:cxn>
              <a:cxn ang="0">
                <a:pos x="21268" y="121596"/>
              </a:cxn>
              <a:cxn ang="0">
                <a:pos x="31997" y="130254"/>
              </a:cxn>
              <a:cxn ang="0">
                <a:pos x="44298" y="136717"/>
              </a:cxn>
              <a:cxn ang="0">
                <a:pos x="57876" y="140690"/>
              </a:cxn>
            </a:cxnLst>
            <a:rect l="0" t="0" r="r" b="b"/>
            <a:pathLst>
              <a:path w="141892" h="141891">
                <a:moveTo>
                  <a:pt x="57876" y="140690"/>
                </a:moveTo>
                <a:lnTo>
                  <a:pt x="70946" y="141891"/>
                </a:lnTo>
                <a:lnTo>
                  <a:pt x="85419" y="140414"/>
                </a:lnTo>
                <a:lnTo>
                  <a:pt x="98882" y="136179"/>
                </a:lnTo>
                <a:lnTo>
                  <a:pt x="111040" y="129484"/>
                </a:lnTo>
                <a:lnTo>
                  <a:pt x="121596" y="120623"/>
                </a:lnTo>
                <a:lnTo>
                  <a:pt x="130254" y="109894"/>
                </a:lnTo>
                <a:lnTo>
                  <a:pt x="136718" y="97593"/>
                </a:lnTo>
                <a:lnTo>
                  <a:pt x="140690" y="84015"/>
                </a:lnTo>
                <a:lnTo>
                  <a:pt x="141892" y="70945"/>
                </a:lnTo>
                <a:lnTo>
                  <a:pt x="140414" y="56472"/>
                </a:lnTo>
                <a:lnTo>
                  <a:pt x="136180" y="43009"/>
                </a:lnTo>
                <a:lnTo>
                  <a:pt x="129484" y="30851"/>
                </a:lnTo>
                <a:lnTo>
                  <a:pt x="120623" y="20295"/>
                </a:lnTo>
                <a:lnTo>
                  <a:pt x="109894" y="11637"/>
                </a:lnTo>
                <a:lnTo>
                  <a:pt x="97593" y="5174"/>
                </a:lnTo>
                <a:lnTo>
                  <a:pt x="84015" y="1201"/>
                </a:lnTo>
                <a:lnTo>
                  <a:pt x="70946" y="0"/>
                </a:lnTo>
                <a:lnTo>
                  <a:pt x="56472" y="1477"/>
                </a:lnTo>
                <a:lnTo>
                  <a:pt x="43009" y="5712"/>
                </a:lnTo>
                <a:lnTo>
                  <a:pt x="30851" y="12407"/>
                </a:lnTo>
                <a:lnTo>
                  <a:pt x="20295" y="21268"/>
                </a:lnTo>
                <a:lnTo>
                  <a:pt x="11637" y="31997"/>
                </a:lnTo>
                <a:lnTo>
                  <a:pt x="5174" y="44298"/>
                </a:lnTo>
                <a:lnTo>
                  <a:pt x="1201" y="57876"/>
                </a:lnTo>
                <a:lnTo>
                  <a:pt x="0" y="70945"/>
                </a:lnTo>
                <a:lnTo>
                  <a:pt x="1477" y="85419"/>
                </a:lnTo>
                <a:lnTo>
                  <a:pt x="5712" y="98882"/>
                </a:lnTo>
                <a:lnTo>
                  <a:pt x="12407" y="111040"/>
                </a:lnTo>
                <a:lnTo>
                  <a:pt x="21268" y="121596"/>
                </a:lnTo>
                <a:lnTo>
                  <a:pt x="31997" y="130254"/>
                </a:lnTo>
                <a:lnTo>
                  <a:pt x="44298" y="136717"/>
                </a:lnTo>
                <a:lnTo>
                  <a:pt x="57876" y="140690"/>
                </a:lnTo>
                <a:close/>
              </a:path>
            </a:pathLst>
          </a:custGeom>
          <a:solidFill>
            <a:srgbClr val="F2F2F2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11277" name="object 15"/>
          <p:cNvSpPr>
            <a:spLocks/>
          </p:cNvSpPr>
          <p:nvPr/>
        </p:nvSpPr>
        <p:spPr bwMode="auto">
          <a:xfrm>
            <a:off x="5592763" y="357188"/>
            <a:ext cx="141287" cy="142875"/>
          </a:xfrm>
          <a:custGeom>
            <a:avLst/>
            <a:gdLst/>
            <a:ahLst/>
            <a:cxnLst>
              <a:cxn ang="0">
                <a:pos x="141892" y="70945"/>
              </a:cxn>
              <a:cxn ang="0">
                <a:pos x="140414" y="56472"/>
              </a:cxn>
              <a:cxn ang="0">
                <a:pos x="136180" y="43009"/>
              </a:cxn>
              <a:cxn ang="0">
                <a:pos x="129484" y="30851"/>
              </a:cxn>
              <a:cxn ang="0">
                <a:pos x="120623" y="20295"/>
              </a:cxn>
              <a:cxn ang="0">
                <a:pos x="109894" y="11637"/>
              </a:cxn>
              <a:cxn ang="0">
                <a:pos x="97593" y="5174"/>
              </a:cxn>
              <a:cxn ang="0">
                <a:pos x="84015" y="1201"/>
              </a:cxn>
              <a:cxn ang="0">
                <a:pos x="70946" y="0"/>
              </a:cxn>
              <a:cxn ang="0">
                <a:pos x="56472" y="1477"/>
              </a:cxn>
              <a:cxn ang="0">
                <a:pos x="43009" y="5712"/>
              </a:cxn>
              <a:cxn ang="0">
                <a:pos x="30851" y="12407"/>
              </a:cxn>
              <a:cxn ang="0">
                <a:pos x="20295" y="21268"/>
              </a:cxn>
              <a:cxn ang="0">
                <a:pos x="11637" y="31997"/>
              </a:cxn>
              <a:cxn ang="0">
                <a:pos x="5174" y="44298"/>
              </a:cxn>
              <a:cxn ang="0">
                <a:pos x="1201" y="57876"/>
              </a:cxn>
              <a:cxn ang="0">
                <a:pos x="0" y="70945"/>
              </a:cxn>
              <a:cxn ang="0">
                <a:pos x="1477" y="85419"/>
              </a:cxn>
              <a:cxn ang="0">
                <a:pos x="5712" y="98882"/>
              </a:cxn>
              <a:cxn ang="0">
                <a:pos x="12407" y="111040"/>
              </a:cxn>
              <a:cxn ang="0">
                <a:pos x="21268" y="121596"/>
              </a:cxn>
              <a:cxn ang="0">
                <a:pos x="31997" y="130254"/>
              </a:cxn>
              <a:cxn ang="0">
                <a:pos x="44298" y="136717"/>
              </a:cxn>
              <a:cxn ang="0">
                <a:pos x="57876" y="140690"/>
              </a:cxn>
              <a:cxn ang="0">
                <a:pos x="70946" y="141891"/>
              </a:cxn>
              <a:cxn ang="0">
                <a:pos x="85419" y="140414"/>
              </a:cxn>
              <a:cxn ang="0">
                <a:pos x="98882" y="136179"/>
              </a:cxn>
              <a:cxn ang="0">
                <a:pos x="111040" y="129484"/>
              </a:cxn>
              <a:cxn ang="0">
                <a:pos x="121596" y="120623"/>
              </a:cxn>
              <a:cxn ang="0">
                <a:pos x="130254" y="109894"/>
              </a:cxn>
              <a:cxn ang="0">
                <a:pos x="136718" y="97593"/>
              </a:cxn>
              <a:cxn ang="0">
                <a:pos x="140690" y="84015"/>
              </a:cxn>
              <a:cxn ang="0">
                <a:pos x="141892" y="70945"/>
              </a:cxn>
            </a:cxnLst>
            <a:rect l="0" t="0" r="r" b="b"/>
            <a:pathLst>
              <a:path w="141892" h="141891">
                <a:moveTo>
                  <a:pt x="141892" y="70945"/>
                </a:moveTo>
                <a:lnTo>
                  <a:pt x="140414" y="56472"/>
                </a:lnTo>
                <a:lnTo>
                  <a:pt x="136180" y="43009"/>
                </a:lnTo>
                <a:lnTo>
                  <a:pt x="129484" y="30851"/>
                </a:lnTo>
                <a:lnTo>
                  <a:pt x="120623" y="20295"/>
                </a:lnTo>
                <a:lnTo>
                  <a:pt x="109894" y="11637"/>
                </a:lnTo>
                <a:lnTo>
                  <a:pt x="97593" y="5174"/>
                </a:lnTo>
                <a:lnTo>
                  <a:pt x="84015" y="1201"/>
                </a:lnTo>
                <a:lnTo>
                  <a:pt x="70946" y="0"/>
                </a:lnTo>
                <a:lnTo>
                  <a:pt x="56472" y="1477"/>
                </a:lnTo>
                <a:lnTo>
                  <a:pt x="43009" y="5712"/>
                </a:lnTo>
                <a:lnTo>
                  <a:pt x="30851" y="12407"/>
                </a:lnTo>
                <a:lnTo>
                  <a:pt x="20295" y="21268"/>
                </a:lnTo>
                <a:lnTo>
                  <a:pt x="11637" y="31997"/>
                </a:lnTo>
                <a:lnTo>
                  <a:pt x="5174" y="44298"/>
                </a:lnTo>
                <a:lnTo>
                  <a:pt x="1201" y="57876"/>
                </a:lnTo>
                <a:lnTo>
                  <a:pt x="0" y="70945"/>
                </a:lnTo>
                <a:lnTo>
                  <a:pt x="1477" y="85419"/>
                </a:lnTo>
                <a:lnTo>
                  <a:pt x="5712" y="98882"/>
                </a:lnTo>
                <a:lnTo>
                  <a:pt x="12407" y="111040"/>
                </a:lnTo>
                <a:lnTo>
                  <a:pt x="21268" y="121596"/>
                </a:lnTo>
                <a:lnTo>
                  <a:pt x="31997" y="130254"/>
                </a:lnTo>
                <a:lnTo>
                  <a:pt x="44298" y="136717"/>
                </a:lnTo>
                <a:lnTo>
                  <a:pt x="57876" y="140690"/>
                </a:lnTo>
                <a:lnTo>
                  <a:pt x="70946" y="141891"/>
                </a:lnTo>
                <a:lnTo>
                  <a:pt x="85419" y="140414"/>
                </a:lnTo>
                <a:lnTo>
                  <a:pt x="98882" y="136179"/>
                </a:lnTo>
                <a:lnTo>
                  <a:pt x="111040" y="129484"/>
                </a:lnTo>
                <a:lnTo>
                  <a:pt x="121596" y="120623"/>
                </a:lnTo>
                <a:lnTo>
                  <a:pt x="130254" y="109894"/>
                </a:lnTo>
                <a:lnTo>
                  <a:pt x="136718" y="97593"/>
                </a:lnTo>
                <a:lnTo>
                  <a:pt x="140690" y="84015"/>
                </a:lnTo>
                <a:lnTo>
                  <a:pt x="141892" y="70945"/>
                </a:lnTo>
                <a:close/>
              </a:path>
            </a:pathLst>
          </a:custGeom>
          <a:noFill/>
          <a:ln w="10122">
            <a:solidFill>
              <a:srgbClr val="0C066C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" name="object 4"/>
          <p:cNvSpPr txBox="1"/>
          <p:nvPr/>
        </p:nvSpPr>
        <p:spPr>
          <a:xfrm>
            <a:off x="347663" y="198438"/>
            <a:ext cx="4332287" cy="227012"/>
          </a:xfrm>
          <a:prstGeom prst="rect">
            <a:avLst/>
          </a:prstGeom>
        </p:spPr>
        <p:txBody>
          <a:bodyPr lIns="0" tIns="0" rIns="0" bIns="0"/>
          <a:lstStyle/>
          <a:p>
            <a:pPr marL="12700" fontAlgn="auto">
              <a:lnSpc>
                <a:spcPts val="1620"/>
              </a:lnSpc>
              <a:spcBef>
                <a:spcPts val="81"/>
              </a:spcBef>
              <a:spcAft>
                <a:spcPts val="0"/>
              </a:spcAft>
              <a:defRPr/>
            </a:pP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Conexão</a:t>
            </a:r>
            <a:r>
              <a:rPr sz="1600" spc="2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dirty="0" err="1">
                <a:solidFill>
                  <a:srgbClr val="FFFFFF"/>
                </a:solidFill>
                <a:latin typeface="Times New Roman"/>
                <a:cs typeface="Times New Roman"/>
              </a:rPr>
              <a:t>Óptica</a:t>
            </a:r>
            <a:r>
              <a:rPr sz="1600" spc="30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Subfluvia</a:t>
            </a:r>
            <a:r>
              <a:rPr lang="pt-BR" sz="16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 da Região Norte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1280" name="object 3"/>
          <p:cNvSpPr txBox="1">
            <a:spLocks noChangeArrowheads="1"/>
          </p:cNvSpPr>
          <p:nvPr/>
        </p:nvSpPr>
        <p:spPr bwMode="auto">
          <a:xfrm>
            <a:off x="5616575" y="388938"/>
            <a:ext cx="95250" cy="8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2700">
              <a:lnSpc>
                <a:spcPct val="96000"/>
              </a:lnSpc>
              <a:spcBef>
                <a:spcPts val="13"/>
              </a:spcBef>
            </a:pPr>
            <a:r>
              <a:rPr lang="pt-BR" sz="500"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120650" y="3144838"/>
            <a:ext cx="1520825" cy="88900"/>
          </a:xfrm>
          <a:prstGeom prst="rect">
            <a:avLst/>
          </a:prstGeom>
        </p:spPr>
        <p:txBody>
          <a:bodyPr lIns="0" tIns="0" rIns="0" bIns="0"/>
          <a:lstStyle/>
          <a:p>
            <a:pPr marL="12700" fontAlgn="auto">
              <a:lnSpc>
                <a:spcPct val="95825"/>
              </a:lnSpc>
              <a:spcBef>
                <a:spcPts val="15"/>
              </a:spcBef>
              <a:spcAft>
                <a:spcPts val="0"/>
              </a:spcAft>
              <a:defRPr/>
            </a:pPr>
            <a:r>
              <a:rPr sz="500" dirty="0">
                <a:solidFill>
                  <a:srgbClr val="FFFFFF"/>
                </a:solidFill>
                <a:latin typeface="Times New Roman"/>
                <a:cs typeface="Times New Roman"/>
              </a:rPr>
              <a:t>Gen</a:t>
            </a:r>
            <a:r>
              <a:rPr sz="500" spc="12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500" dirty="0">
                <a:solidFill>
                  <a:srgbClr val="FFFFFF"/>
                </a:solidFill>
                <a:latin typeface="Times New Roman"/>
                <a:cs typeface="Times New Roman"/>
              </a:rPr>
              <a:t>Decílio</a:t>
            </a:r>
            <a:r>
              <a:rPr sz="5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500" dirty="0">
                <a:solidFill>
                  <a:srgbClr val="FFFFFF"/>
                </a:solidFill>
                <a:latin typeface="Times New Roman"/>
                <a:cs typeface="Times New Roman"/>
              </a:rPr>
              <a:t>|</a:t>
            </a:r>
            <a:r>
              <a:rPr sz="500" spc="-1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500" spc="25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400" spc="25" dirty="0">
                <a:solidFill>
                  <a:srgbClr val="FFFFFF"/>
                </a:solidFill>
                <a:latin typeface="Times New Roman"/>
                <a:cs typeface="Times New Roman"/>
              </a:rPr>
              <a:t>ESUM</a:t>
            </a:r>
            <a:r>
              <a:rPr sz="400" dirty="0">
                <a:solidFill>
                  <a:srgbClr val="FFFFFF"/>
                </a:solidFill>
                <a:latin typeface="Times New Roman"/>
                <a:cs typeface="Times New Roman"/>
              </a:rPr>
              <a:t>O </a:t>
            </a:r>
            <a:r>
              <a:rPr sz="4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500"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500" spc="3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500" spc="24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400" spc="24" dirty="0">
                <a:solidFill>
                  <a:srgbClr val="FFFFFF"/>
                </a:solidFill>
                <a:latin typeface="Times New Roman"/>
                <a:cs typeface="Times New Roman"/>
              </a:rPr>
              <a:t>IÊNCI</a:t>
            </a:r>
            <a:r>
              <a:rPr sz="40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4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0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400" spc="8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500" spc="25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400" spc="25" dirty="0">
                <a:solidFill>
                  <a:srgbClr val="FFFFFF"/>
                </a:solidFill>
                <a:latin typeface="Times New Roman"/>
                <a:cs typeface="Times New Roman"/>
              </a:rPr>
              <a:t>ECNOLOGIA</a:t>
            </a:r>
            <a:r>
              <a:rPr sz="500" spc="25" dirty="0">
                <a:solidFill>
                  <a:srgbClr val="FFFFFF"/>
                </a:solidFill>
                <a:latin typeface="Times New Roman"/>
                <a:cs typeface="Times New Roman"/>
              </a:rPr>
              <a:t>/M</a:t>
            </a:r>
            <a:r>
              <a:rPr sz="500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endParaRPr sz="500">
              <a:latin typeface="Times New Roman"/>
              <a:cs typeface="Times New Roman"/>
            </a:endParaRPr>
          </a:p>
        </p:txBody>
      </p:sp>
      <p:pic>
        <p:nvPicPr>
          <p:cNvPr id="25" name="Imagem 24" descr="0-Projeto Macapá x Tabatinga v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5900" y="609600"/>
            <a:ext cx="3810000" cy="2616200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28" name="Forma livre 27"/>
          <p:cNvSpPr/>
          <p:nvPr/>
        </p:nvSpPr>
        <p:spPr>
          <a:xfrm>
            <a:off x="1531937" y="1778794"/>
            <a:ext cx="436563" cy="126206"/>
          </a:xfrm>
          <a:custGeom>
            <a:avLst/>
            <a:gdLst>
              <a:gd name="connsiteX0" fmla="*/ 436563 w 436563"/>
              <a:gd name="connsiteY0" fmla="*/ 0 h 126206"/>
              <a:gd name="connsiteX1" fmla="*/ 398463 w 436563"/>
              <a:gd name="connsiteY1" fmla="*/ 33338 h 126206"/>
              <a:gd name="connsiteX2" fmla="*/ 350838 w 436563"/>
              <a:gd name="connsiteY2" fmla="*/ 28575 h 126206"/>
              <a:gd name="connsiteX3" fmla="*/ 327025 w 436563"/>
              <a:gd name="connsiteY3" fmla="*/ 52388 h 126206"/>
              <a:gd name="connsiteX4" fmla="*/ 298450 w 436563"/>
              <a:gd name="connsiteY4" fmla="*/ 71438 h 126206"/>
              <a:gd name="connsiteX5" fmla="*/ 255588 w 436563"/>
              <a:gd name="connsiteY5" fmla="*/ 71438 h 126206"/>
              <a:gd name="connsiteX6" fmla="*/ 222250 w 436563"/>
              <a:gd name="connsiteY6" fmla="*/ 85725 h 126206"/>
              <a:gd name="connsiteX7" fmla="*/ 165100 w 436563"/>
              <a:gd name="connsiteY7" fmla="*/ 100013 h 126206"/>
              <a:gd name="connsiteX8" fmla="*/ 136525 w 436563"/>
              <a:gd name="connsiteY8" fmla="*/ 123825 h 126206"/>
              <a:gd name="connsiteX9" fmla="*/ 84138 w 436563"/>
              <a:gd name="connsiteY9" fmla="*/ 114300 h 126206"/>
              <a:gd name="connsiteX10" fmla="*/ 12700 w 436563"/>
              <a:gd name="connsiteY10" fmla="*/ 85725 h 126206"/>
              <a:gd name="connsiteX11" fmla="*/ 7938 w 436563"/>
              <a:gd name="connsiteY11" fmla="*/ 85725 h 126206"/>
              <a:gd name="connsiteX12" fmla="*/ 3175 w 436563"/>
              <a:gd name="connsiteY12" fmla="*/ 85725 h 126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6563" h="126206">
                <a:moveTo>
                  <a:pt x="436563" y="0"/>
                </a:moveTo>
                <a:cubicBezTo>
                  <a:pt x="424657" y="14287"/>
                  <a:pt x="412751" y="28575"/>
                  <a:pt x="398463" y="33338"/>
                </a:cubicBezTo>
                <a:cubicBezTo>
                  <a:pt x="384175" y="38101"/>
                  <a:pt x="362744" y="25400"/>
                  <a:pt x="350838" y="28575"/>
                </a:cubicBezTo>
                <a:cubicBezTo>
                  <a:pt x="338932" y="31750"/>
                  <a:pt x="335756" y="45244"/>
                  <a:pt x="327025" y="52388"/>
                </a:cubicBezTo>
                <a:cubicBezTo>
                  <a:pt x="318294" y="59532"/>
                  <a:pt x="310356" y="68263"/>
                  <a:pt x="298450" y="71438"/>
                </a:cubicBezTo>
                <a:cubicBezTo>
                  <a:pt x="286544" y="74613"/>
                  <a:pt x="268288" y="69057"/>
                  <a:pt x="255588" y="71438"/>
                </a:cubicBezTo>
                <a:cubicBezTo>
                  <a:pt x="242888" y="73819"/>
                  <a:pt x="237331" y="80963"/>
                  <a:pt x="222250" y="85725"/>
                </a:cubicBezTo>
                <a:cubicBezTo>
                  <a:pt x="207169" y="90488"/>
                  <a:pt x="179388" y="93663"/>
                  <a:pt x="165100" y="100013"/>
                </a:cubicBezTo>
                <a:cubicBezTo>
                  <a:pt x="150812" y="106363"/>
                  <a:pt x="150019" y="121444"/>
                  <a:pt x="136525" y="123825"/>
                </a:cubicBezTo>
                <a:cubicBezTo>
                  <a:pt x="123031" y="126206"/>
                  <a:pt x="104775" y="120650"/>
                  <a:pt x="84138" y="114300"/>
                </a:cubicBezTo>
                <a:cubicBezTo>
                  <a:pt x="63501" y="107950"/>
                  <a:pt x="25400" y="90488"/>
                  <a:pt x="12700" y="85725"/>
                </a:cubicBezTo>
                <a:cubicBezTo>
                  <a:pt x="0" y="80962"/>
                  <a:pt x="7938" y="85725"/>
                  <a:pt x="7938" y="85725"/>
                </a:cubicBezTo>
                <a:lnTo>
                  <a:pt x="3175" y="85725"/>
                </a:lnTo>
              </a:path>
            </a:pathLst>
          </a:custGeom>
          <a:ln w="28575" cap="rnd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Forma livre 28"/>
          <p:cNvSpPr/>
          <p:nvPr/>
        </p:nvSpPr>
        <p:spPr>
          <a:xfrm>
            <a:off x="2743200" y="914399"/>
            <a:ext cx="320676" cy="538162"/>
          </a:xfrm>
          <a:custGeom>
            <a:avLst/>
            <a:gdLst>
              <a:gd name="connsiteX0" fmla="*/ 0 w 320676"/>
              <a:gd name="connsiteY0" fmla="*/ 0 h 538162"/>
              <a:gd name="connsiteX1" fmla="*/ 71438 w 320676"/>
              <a:gd name="connsiteY1" fmla="*/ 9525 h 538162"/>
              <a:gd name="connsiteX2" fmla="*/ 152400 w 320676"/>
              <a:gd name="connsiteY2" fmla="*/ 57150 h 538162"/>
              <a:gd name="connsiteX3" fmla="*/ 200025 w 320676"/>
              <a:gd name="connsiteY3" fmla="*/ 114300 h 538162"/>
              <a:gd name="connsiteX4" fmla="*/ 209550 w 320676"/>
              <a:gd name="connsiteY4" fmla="*/ 190500 h 538162"/>
              <a:gd name="connsiteX5" fmla="*/ 228600 w 320676"/>
              <a:gd name="connsiteY5" fmla="*/ 247650 h 538162"/>
              <a:gd name="connsiteX6" fmla="*/ 271463 w 320676"/>
              <a:gd name="connsiteY6" fmla="*/ 290512 h 538162"/>
              <a:gd name="connsiteX7" fmla="*/ 309563 w 320676"/>
              <a:gd name="connsiteY7" fmla="*/ 347662 h 538162"/>
              <a:gd name="connsiteX8" fmla="*/ 319088 w 320676"/>
              <a:gd name="connsiteY8" fmla="*/ 390525 h 538162"/>
              <a:gd name="connsiteX9" fmla="*/ 300038 w 320676"/>
              <a:gd name="connsiteY9" fmla="*/ 442912 h 538162"/>
              <a:gd name="connsiteX10" fmla="*/ 257175 w 320676"/>
              <a:gd name="connsiteY10" fmla="*/ 461962 h 538162"/>
              <a:gd name="connsiteX11" fmla="*/ 219075 w 320676"/>
              <a:gd name="connsiteY11" fmla="*/ 519112 h 538162"/>
              <a:gd name="connsiteX12" fmla="*/ 161925 w 320676"/>
              <a:gd name="connsiteY12" fmla="*/ 538162 h 53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0676" h="538162">
                <a:moveTo>
                  <a:pt x="0" y="0"/>
                </a:moveTo>
                <a:cubicBezTo>
                  <a:pt x="23019" y="0"/>
                  <a:pt x="46038" y="0"/>
                  <a:pt x="71438" y="9525"/>
                </a:cubicBezTo>
                <a:cubicBezTo>
                  <a:pt x="96838" y="19050"/>
                  <a:pt x="130969" y="39687"/>
                  <a:pt x="152400" y="57150"/>
                </a:cubicBezTo>
                <a:cubicBezTo>
                  <a:pt x="173831" y="74613"/>
                  <a:pt x="190500" y="92075"/>
                  <a:pt x="200025" y="114300"/>
                </a:cubicBezTo>
                <a:cubicBezTo>
                  <a:pt x="209550" y="136525"/>
                  <a:pt x="204788" y="168275"/>
                  <a:pt x="209550" y="190500"/>
                </a:cubicBezTo>
                <a:cubicBezTo>
                  <a:pt x="214313" y="212725"/>
                  <a:pt x="218281" y="230981"/>
                  <a:pt x="228600" y="247650"/>
                </a:cubicBezTo>
                <a:cubicBezTo>
                  <a:pt x="238919" y="264319"/>
                  <a:pt x="257969" y="273843"/>
                  <a:pt x="271463" y="290512"/>
                </a:cubicBezTo>
                <a:cubicBezTo>
                  <a:pt x="284957" y="307181"/>
                  <a:pt x="301626" y="330993"/>
                  <a:pt x="309563" y="347662"/>
                </a:cubicBezTo>
                <a:cubicBezTo>
                  <a:pt x="317500" y="364331"/>
                  <a:pt x="320676" y="374650"/>
                  <a:pt x="319088" y="390525"/>
                </a:cubicBezTo>
                <a:cubicBezTo>
                  <a:pt x="317501" y="406400"/>
                  <a:pt x="310357" y="431006"/>
                  <a:pt x="300038" y="442912"/>
                </a:cubicBezTo>
                <a:cubicBezTo>
                  <a:pt x="289719" y="454818"/>
                  <a:pt x="270669" y="449262"/>
                  <a:pt x="257175" y="461962"/>
                </a:cubicBezTo>
                <a:cubicBezTo>
                  <a:pt x="243681" y="474662"/>
                  <a:pt x="234950" y="506412"/>
                  <a:pt x="219075" y="519112"/>
                </a:cubicBezTo>
                <a:cubicBezTo>
                  <a:pt x="203200" y="531812"/>
                  <a:pt x="182562" y="534987"/>
                  <a:pt x="161925" y="538162"/>
                </a:cubicBezTo>
              </a:path>
            </a:pathLst>
          </a:custGeom>
          <a:ln w="31750" cap="rnd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Forma livre 30"/>
          <p:cNvSpPr/>
          <p:nvPr/>
        </p:nvSpPr>
        <p:spPr>
          <a:xfrm>
            <a:off x="1585913" y="1819274"/>
            <a:ext cx="504825" cy="504825"/>
          </a:xfrm>
          <a:custGeom>
            <a:avLst/>
            <a:gdLst>
              <a:gd name="connsiteX0" fmla="*/ 504825 w 504825"/>
              <a:gd name="connsiteY0" fmla="*/ 0 h 504825"/>
              <a:gd name="connsiteX1" fmla="*/ 471487 w 504825"/>
              <a:gd name="connsiteY1" fmla="*/ 61912 h 504825"/>
              <a:gd name="connsiteX2" fmla="*/ 414337 w 504825"/>
              <a:gd name="connsiteY2" fmla="*/ 109537 h 504825"/>
              <a:gd name="connsiteX3" fmla="*/ 371475 w 504825"/>
              <a:gd name="connsiteY3" fmla="*/ 176212 h 504825"/>
              <a:gd name="connsiteX4" fmla="*/ 314325 w 504825"/>
              <a:gd name="connsiteY4" fmla="*/ 214312 h 504825"/>
              <a:gd name="connsiteX5" fmla="*/ 238125 w 504825"/>
              <a:gd name="connsiteY5" fmla="*/ 261937 h 504825"/>
              <a:gd name="connsiteX6" fmla="*/ 200025 w 504825"/>
              <a:gd name="connsiteY6" fmla="*/ 314325 h 504825"/>
              <a:gd name="connsiteX7" fmla="*/ 152400 w 504825"/>
              <a:gd name="connsiteY7" fmla="*/ 361950 h 504825"/>
              <a:gd name="connsiteX8" fmla="*/ 119062 w 504825"/>
              <a:gd name="connsiteY8" fmla="*/ 452437 h 504825"/>
              <a:gd name="connsiteX9" fmla="*/ 95250 w 504825"/>
              <a:gd name="connsiteY9" fmla="*/ 476250 h 504825"/>
              <a:gd name="connsiteX10" fmla="*/ 38100 w 504825"/>
              <a:gd name="connsiteY10" fmla="*/ 485775 h 504825"/>
              <a:gd name="connsiteX11" fmla="*/ 0 w 504825"/>
              <a:gd name="connsiteY11" fmla="*/ 504825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825" h="504825">
                <a:moveTo>
                  <a:pt x="504825" y="0"/>
                </a:moveTo>
                <a:cubicBezTo>
                  <a:pt x="495696" y="21828"/>
                  <a:pt x="486568" y="43656"/>
                  <a:pt x="471487" y="61912"/>
                </a:cubicBezTo>
                <a:cubicBezTo>
                  <a:pt x="456406" y="80168"/>
                  <a:pt x="431006" y="90487"/>
                  <a:pt x="414337" y="109537"/>
                </a:cubicBezTo>
                <a:cubicBezTo>
                  <a:pt x="397668" y="128587"/>
                  <a:pt x="388144" y="158750"/>
                  <a:pt x="371475" y="176212"/>
                </a:cubicBezTo>
                <a:cubicBezTo>
                  <a:pt x="354806" y="193674"/>
                  <a:pt x="336550" y="200024"/>
                  <a:pt x="314325" y="214312"/>
                </a:cubicBezTo>
                <a:cubicBezTo>
                  <a:pt x="292100" y="228600"/>
                  <a:pt x="257175" y="245268"/>
                  <a:pt x="238125" y="261937"/>
                </a:cubicBezTo>
                <a:cubicBezTo>
                  <a:pt x="219075" y="278606"/>
                  <a:pt x="214312" y="297656"/>
                  <a:pt x="200025" y="314325"/>
                </a:cubicBezTo>
                <a:cubicBezTo>
                  <a:pt x="185738" y="330994"/>
                  <a:pt x="165894" y="338931"/>
                  <a:pt x="152400" y="361950"/>
                </a:cubicBezTo>
                <a:cubicBezTo>
                  <a:pt x="138906" y="384969"/>
                  <a:pt x="128587" y="433387"/>
                  <a:pt x="119062" y="452437"/>
                </a:cubicBezTo>
                <a:cubicBezTo>
                  <a:pt x="109537" y="471487"/>
                  <a:pt x="108744" y="470694"/>
                  <a:pt x="95250" y="476250"/>
                </a:cubicBezTo>
                <a:cubicBezTo>
                  <a:pt x="81756" y="481806"/>
                  <a:pt x="53975" y="481013"/>
                  <a:pt x="38100" y="485775"/>
                </a:cubicBezTo>
                <a:cubicBezTo>
                  <a:pt x="22225" y="490537"/>
                  <a:pt x="11112" y="497681"/>
                  <a:pt x="0" y="504825"/>
                </a:cubicBezTo>
              </a:path>
            </a:pathLst>
          </a:cu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Forma livre 31"/>
          <p:cNvSpPr/>
          <p:nvPr/>
        </p:nvSpPr>
        <p:spPr>
          <a:xfrm>
            <a:off x="971550" y="1731167"/>
            <a:ext cx="566738" cy="150019"/>
          </a:xfrm>
          <a:custGeom>
            <a:avLst/>
            <a:gdLst>
              <a:gd name="connsiteX0" fmla="*/ 566738 w 566738"/>
              <a:gd name="connsiteY0" fmla="*/ 126207 h 150019"/>
              <a:gd name="connsiteX1" fmla="*/ 514350 w 566738"/>
              <a:gd name="connsiteY1" fmla="*/ 116682 h 150019"/>
              <a:gd name="connsiteX2" fmla="*/ 461963 w 566738"/>
              <a:gd name="connsiteY2" fmla="*/ 88107 h 150019"/>
              <a:gd name="connsiteX3" fmla="*/ 414338 w 566738"/>
              <a:gd name="connsiteY3" fmla="*/ 50007 h 150019"/>
              <a:gd name="connsiteX4" fmla="*/ 357188 w 566738"/>
              <a:gd name="connsiteY4" fmla="*/ 7144 h 150019"/>
              <a:gd name="connsiteX5" fmla="*/ 295275 w 566738"/>
              <a:gd name="connsiteY5" fmla="*/ 7144 h 150019"/>
              <a:gd name="connsiteX6" fmla="*/ 295275 w 566738"/>
              <a:gd name="connsiteY6" fmla="*/ 7144 h 150019"/>
              <a:gd name="connsiteX7" fmla="*/ 280988 w 566738"/>
              <a:gd name="connsiteY7" fmla="*/ 26194 h 150019"/>
              <a:gd name="connsiteX8" fmla="*/ 200025 w 566738"/>
              <a:gd name="connsiteY8" fmla="*/ 7144 h 150019"/>
              <a:gd name="connsiteX9" fmla="*/ 200025 w 566738"/>
              <a:gd name="connsiteY9" fmla="*/ 7144 h 150019"/>
              <a:gd name="connsiteX10" fmla="*/ 161925 w 566738"/>
              <a:gd name="connsiteY10" fmla="*/ 111919 h 150019"/>
              <a:gd name="connsiteX11" fmla="*/ 123825 w 566738"/>
              <a:gd name="connsiteY11" fmla="*/ 92869 h 150019"/>
              <a:gd name="connsiteX12" fmla="*/ 71438 w 566738"/>
              <a:gd name="connsiteY12" fmla="*/ 107157 h 150019"/>
              <a:gd name="connsiteX13" fmla="*/ 0 w 566738"/>
              <a:gd name="connsiteY13" fmla="*/ 150019 h 150019"/>
              <a:gd name="connsiteX14" fmla="*/ 0 w 566738"/>
              <a:gd name="connsiteY14" fmla="*/ 150019 h 150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66738" h="150019">
                <a:moveTo>
                  <a:pt x="566738" y="126207"/>
                </a:moveTo>
                <a:cubicBezTo>
                  <a:pt x="549275" y="124619"/>
                  <a:pt x="531812" y="123032"/>
                  <a:pt x="514350" y="116682"/>
                </a:cubicBezTo>
                <a:cubicBezTo>
                  <a:pt x="496888" y="110332"/>
                  <a:pt x="478632" y="99219"/>
                  <a:pt x="461963" y="88107"/>
                </a:cubicBezTo>
                <a:cubicBezTo>
                  <a:pt x="445294" y="76995"/>
                  <a:pt x="431800" y="63501"/>
                  <a:pt x="414338" y="50007"/>
                </a:cubicBezTo>
                <a:cubicBezTo>
                  <a:pt x="396876" y="36513"/>
                  <a:pt x="377032" y="14288"/>
                  <a:pt x="357188" y="7144"/>
                </a:cubicBezTo>
                <a:cubicBezTo>
                  <a:pt x="337344" y="0"/>
                  <a:pt x="295275" y="7144"/>
                  <a:pt x="295275" y="7144"/>
                </a:cubicBezTo>
                <a:lnTo>
                  <a:pt x="295275" y="7144"/>
                </a:lnTo>
                <a:cubicBezTo>
                  <a:pt x="292894" y="10319"/>
                  <a:pt x="296863" y="26194"/>
                  <a:pt x="280988" y="26194"/>
                </a:cubicBezTo>
                <a:cubicBezTo>
                  <a:pt x="265113" y="26194"/>
                  <a:pt x="200025" y="7144"/>
                  <a:pt x="200025" y="7144"/>
                </a:cubicBezTo>
                <a:lnTo>
                  <a:pt x="200025" y="7144"/>
                </a:lnTo>
                <a:cubicBezTo>
                  <a:pt x="193675" y="24606"/>
                  <a:pt x="174625" y="97632"/>
                  <a:pt x="161925" y="111919"/>
                </a:cubicBezTo>
                <a:cubicBezTo>
                  <a:pt x="149225" y="126207"/>
                  <a:pt x="138906" y="93663"/>
                  <a:pt x="123825" y="92869"/>
                </a:cubicBezTo>
                <a:cubicBezTo>
                  <a:pt x="108744" y="92075"/>
                  <a:pt x="92075" y="97632"/>
                  <a:pt x="71438" y="107157"/>
                </a:cubicBezTo>
                <a:cubicBezTo>
                  <a:pt x="50801" y="116682"/>
                  <a:pt x="0" y="150019"/>
                  <a:pt x="0" y="150019"/>
                </a:cubicBezTo>
                <a:lnTo>
                  <a:pt x="0" y="150019"/>
                </a:lnTo>
              </a:path>
            </a:pathLst>
          </a:custGeom>
          <a:ln w="31750" cap="rnd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Forma livre 32"/>
          <p:cNvSpPr/>
          <p:nvPr/>
        </p:nvSpPr>
        <p:spPr>
          <a:xfrm>
            <a:off x="581025" y="1828799"/>
            <a:ext cx="371475" cy="51594"/>
          </a:xfrm>
          <a:custGeom>
            <a:avLst/>
            <a:gdLst>
              <a:gd name="connsiteX0" fmla="*/ 371475 w 371475"/>
              <a:gd name="connsiteY0" fmla="*/ 32544 h 51594"/>
              <a:gd name="connsiteX1" fmla="*/ 328613 w 371475"/>
              <a:gd name="connsiteY1" fmla="*/ 3969 h 51594"/>
              <a:gd name="connsiteX2" fmla="*/ 266700 w 371475"/>
              <a:gd name="connsiteY2" fmla="*/ 8731 h 51594"/>
              <a:gd name="connsiteX3" fmla="*/ 214313 w 371475"/>
              <a:gd name="connsiteY3" fmla="*/ 18256 h 51594"/>
              <a:gd name="connsiteX4" fmla="*/ 171450 w 371475"/>
              <a:gd name="connsiteY4" fmla="*/ 13494 h 51594"/>
              <a:gd name="connsiteX5" fmla="*/ 114300 w 371475"/>
              <a:gd name="connsiteY5" fmla="*/ 23019 h 51594"/>
              <a:gd name="connsiteX6" fmla="*/ 80963 w 371475"/>
              <a:gd name="connsiteY6" fmla="*/ 23019 h 51594"/>
              <a:gd name="connsiteX7" fmla="*/ 33338 w 371475"/>
              <a:gd name="connsiteY7" fmla="*/ 42069 h 51594"/>
              <a:gd name="connsiteX8" fmla="*/ 0 w 371475"/>
              <a:gd name="connsiteY8" fmla="*/ 51594 h 51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1475" h="51594">
                <a:moveTo>
                  <a:pt x="371475" y="32544"/>
                </a:moveTo>
                <a:cubicBezTo>
                  <a:pt x="358775" y="20241"/>
                  <a:pt x="346076" y="7938"/>
                  <a:pt x="328613" y="3969"/>
                </a:cubicBezTo>
                <a:cubicBezTo>
                  <a:pt x="311151" y="0"/>
                  <a:pt x="285750" y="6350"/>
                  <a:pt x="266700" y="8731"/>
                </a:cubicBezTo>
                <a:cubicBezTo>
                  <a:pt x="247650" y="11112"/>
                  <a:pt x="230188" y="17462"/>
                  <a:pt x="214313" y="18256"/>
                </a:cubicBezTo>
                <a:cubicBezTo>
                  <a:pt x="198438" y="19050"/>
                  <a:pt x="188119" y="12700"/>
                  <a:pt x="171450" y="13494"/>
                </a:cubicBezTo>
                <a:cubicBezTo>
                  <a:pt x="154781" y="14288"/>
                  <a:pt x="129381" y="21432"/>
                  <a:pt x="114300" y="23019"/>
                </a:cubicBezTo>
                <a:cubicBezTo>
                  <a:pt x="99219" y="24606"/>
                  <a:pt x="94457" y="19844"/>
                  <a:pt x="80963" y="23019"/>
                </a:cubicBezTo>
                <a:cubicBezTo>
                  <a:pt x="67469" y="26194"/>
                  <a:pt x="46832" y="37307"/>
                  <a:pt x="33338" y="42069"/>
                </a:cubicBezTo>
                <a:cubicBezTo>
                  <a:pt x="19844" y="46831"/>
                  <a:pt x="6350" y="47625"/>
                  <a:pt x="0" y="51594"/>
                </a:cubicBezTo>
              </a:path>
            </a:pathLst>
          </a:custGeom>
          <a:ln w="31750" cap="rnd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Retângulo 49"/>
          <p:cNvSpPr/>
          <p:nvPr/>
        </p:nvSpPr>
        <p:spPr>
          <a:xfrm>
            <a:off x="4102100" y="711200"/>
            <a:ext cx="1524000" cy="2438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CaixaDeTexto 50"/>
          <p:cNvSpPr txBox="1"/>
          <p:nvPr/>
        </p:nvSpPr>
        <p:spPr>
          <a:xfrm>
            <a:off x="4102100" y="711200"/>
            <a:ext cx="1447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 smtClean="0">
                <a:latin typeface="Times New Roman" pitchFamily="18" charset="0"/>
                <a:cs typeface="Times New Roman" pitchFamily="18" charset="0"/>
              </a:rPr>
              <a:t>INVESTIMENTOS</a:t>
            </a:r>
            <a:endParaRPr lang="pt-BR" sz="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CaixaDeTexto 51"/>
          <p:cNvSpPr txBox="1"/>
          <p:nvPr/>
        </p:nvSpPr>
        <p:spPr>
          <a:xfrm>
            <a:off x="4112714" y="780755"/>
            <a:ext cx="144780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pt-BR" sz="900" b="1" dirty="0" smtClean="0">
                <a:latin typeface="Times New Roman" pitchFamily="18" charset="0"/>
                <a:cs typeface="Times New Roman" pitchFamily="18" charset="0"/>
              </a:rPr>
              <a:t>Macapá a Santarém</a:t>
            </a:r>
          </a:p>
          <a:p>
            <a:pPr algn="just"/>
            <a:r>
              <a:rPr lang="pt-BR" sz="900" b="1" dirty="0" smtClean="0">
                <a:latin typeface="Times New Roman" pitchFamily="18" charset="0"/>
                <a:cs typeface="Times New Roman" pitchFamily="18" charset="0"/>
              </a:rPr>
              <a:t>573 </a:t>
            </a:r>
            <a:r>
              <a:rPr lang="pt-BR" sz="900" b="1" dirty="0" smtClean="0">
                <a:latin typeface="Times New Roman" pitchFamily="18" charset="0"/>
                <a:cs typeface="Times New Roman" pitchFamily="18" charset="0"/>
              </a:rPr>
              <a:t>km- </a:t>
            </a:r>
            <a:r>
              <a:rPr lang="pt-BR" sz="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P.PILOTO</a:t>
            </a:r>
            <a:endParaRPr lang="pt-BR" sz="9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sz="900" b="1" dirty="0" smtClean="0">
                <a:latin typeface="Times New Roman" pitchFamily="18" charset="0"/>
                <a:cs typeface="Times New Roman" pitchFamily="18" charset="0"/>
              </a:rPr>
              <a:t>Habitantes: 1.155.452</a:t>
            </a:r>
          </a:p>
          <a:p>
            <a:pPr algn="just"/>
            <a:r>
              <a:rPr lang="pt-BR" sz="9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Custo: R$ 42.339.498,67</a:t>
            </a:r>
            <a:endParaRPr lang="pt-BR" sz="9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215899" y="780755"/>
            <a:ext cx="140805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rnd">
            <a:solidFill>
              <a:schemeClr val="bg2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pt-BR" sz="900" b="1" dirty="0" smtClean="0">
                <a:latin typeface="Times New Roman" pitchFamily="18" charset="0"/>
                <a:cs typeface="Times New Roman" pitchFamily="18" charset="0"/>
              </a:rPr>
              <a:t>Tefé a Tabatinga</a:t>
            </a:r>
          </a:p>
          <a:p>
            <a:pPr algn="just"/>
            <a:r>
              <a:rPr lang="pt-BR" sz="900" b="1" dirty="0" smtClean="0">
                <a:latin typeface="Times New Roman" pitchFamily="18" charset="0"/>
                <a:cs typeface="Times New Roman" pitchFamily="18" charset="0"/>
              </a:rPr>
              <a:t>950 km</a:t>
            </a:r>
          </a:p>
          <a:p>
            <a:pPr algn="just"/>
            <a:r>
              <a:rPr lang="pt-BR" sz="900" b="1" dirty="0" smtClean="0">
                <a:latin typeface="Times New Roman" pitchFamily="18" charset="0"/>
                <a:cs typeface="Times New Roman" pitchFamily="18" charset="0"/>
              </a:rPr>
              <a:t>Habitantes: 202.154 </a:t>
            </a:r>
          </a:p>
          <a:p>
            <a:pPr algn="just"/>
            <a:r>
              <a:rPr lang="pt-BR" sz="9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Custo: R$ 78.239.949,56</a:t>
            </a:r>
            <a:endParaRPr lang="pt-BR" sz="9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CaixaDeTexto 36"/>
          <p:cNvSpPr txBox="1"/>
          <p:nvPr/>
        </p:nvSpPr>
        <p:spPr>
          <a:xfrm>
            <a:off x="2501966" y="2526287"/>
            <a:ext cx="146045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pt-BR" sz="900" b="1" dirty="0" smtClean="0">
                <a:latin typeface="Times New Roman" pitchFamily="18" charset="0"/>
                <a:cs typeface="Times New Roman" pitchFamily="18" charset="0"/>
              </a:rPr>
              <a:t>Itacoatiara a Porto Velho</a:t>
            </a:r>
          </a:p>
          <a:p>
            <a:pPr algn="just"/>
            <a:r>
              <a:rPr lang="pt-BR" sz="900" b="1" dirty="0" smtClean="0">
                <a:latin typeface="Times New Roman" pitchFamily="18" charset="0"/>
                <a:cs typeface="Times New Roman" pitchFamily="18" charset="0"/>
              </a:rPr>
              <a:t>km 1.126 km</a:t>
            </a:r>
          </a:p>
          <a:p>
            <a:pPr algn="just"/>
            <a:r>
              <a:rPr lang="pt-BR" sz="900" b="1" dirty="0" smtClean="0">
                <a:latin typeface="Times New Roman" pitchFamily="18" charset="0"/>
                <a:cs typeface="Times New Roman" pitchFamily="18" charset="0"/>
              </a:rPr>
              <a:t>Habitantes: 729.533</a:t>
            </a:r>
          </a:p>
          <a:p>
            <a:pPr algn="just"/>
            <a:r>
              <a:rPr lang="pt-BR" sz="9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Custo: R$ 54.370.952,50</a:t>
            </a:r>
            <a:endParaRPr lang="pt-BR" sz="9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Forma Livre 2"/>
          <p:cNvSpPr/>
          <p:nvPr/>
        </p:nvSpPr>
        <p:spPr>
          <a:xfrm>
            <a:off x="1866900" y="1701800"/>
            <a:ext cx="101600" cy="69056"/>
          </a:xfrm>
          <a:custGeom>
            <a:avLst/>
            <a:gdLst>
              <a:gd name="connsiteX0" fmla="*/ 123825 w 123825"/>
              <a:gd name="connsiteY0" fmla="*/ 133553 h 133553"/>
              <a:gd name="connsiteX1" fmla="*/ 71438 w 123825"/>
              <a:gd name="connsiteY1" fmla="*/ 112122 h 133553"/>
              <a:gd name="connsiteX2" fmla="*/ 40482 w 123825"/>
              <a:gd name="connsiteY2" fmla="*/ 59734 h 133553"/>
              <a:gd name="connsiteX3" fmla="*/ 0 w 123825"/>
              <a:gd name="connsiteY3" fmla="*/ 203 h 133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825" h="133553">
                <a:moveTo>
                  <a:pt x="123825" y="133553"/>
                </a:moveTo>
                <a:cubicBezTo>
                  <a:pt x="104576" y="128989"/>
                  <a:pt x="85328" y="124425"/>
                  <a:pt x="71438" y="112122"/>
                </a:cubicBezTo>
                <a:cubicBezTo>
                  <a:pt x="57548" y="99819"/>
                  <a:pt x="52388" y="78387"/>
                  <a:pt x="40482" y="59734"/>
                </a:cubicBezTo>
                <a:cubicBezTo>
                  <a:pt x="28576" y="41081"/>
                  <a:pt x="10716" y="-3369"/>
                  <a:pt x="0" y="203"/>
                </a:cubicBezTo>
              </a:path>
            </a:pathLst>
          </a:cu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Forma Livre 7"/>
          <p:cNvSpPr/>
          <p:nvPr/>
        </p:nvSpPr>
        <p:spPr>
          <a:xfrm>
            <a:off x="1752543" y="1195388"/>
            <a:ext cx="161233" cy="495300"/>
          </a:xfrm>
          <a:custGeom>
            <a:avLst/>
            <a:gdLst>
              <a:gd name="connsiteX0" fmla="*/ 109595 w 161233"/>
              <a:gd name="connsiteY0" fmla="*/ 495300 h 495300"/>
              <a:gd name="connsiteX1" fmla="*/ 66732 w 161233"/>
              <a:gd name="connsiteY1" fmla="*/ 435768 h 495300"/>
              <a:gd name="connsiteX2" fmla="*/ 47682 w 161233"/>
              <a:gd name="connsiteY2" fmla="*/ 419100 h 495300"/>
              <a:gd name="connsiteX3" fmla="*/ 21488 w 161233"/>
              <a:gd name="connsiteY3" fmla="*/ 397668 h 495300"/>
              <a:gd name="connsiteX4" fmla="*/ 57 w 161233"/>
              <a:gd name="connsiteY4" fmla="*/ 381000 h 495300"/>
              <a:gd name="connsiteX5" fmla="*/ 16726 w 161233"/>
              <a:gd name="connsiteY5" fmla="*/ 335756 h 495300"/>
              <a:gd name="connsiteX6" fmla="*/ 59588 w 161233"/>
              <a:gd name="connsiteY6" fmla="*/ 278606 h 495300"/>
              <a:gd name="connsiteX7" fmla="*/ 69113 w 161233"/>
              <a:gd name="connsiteY7" fmla="*/ 228600 h 495300"/>
              <a:gd name="connsiteX8" fmla="*/ 92926 w 161233"/>
              <a:gd name="connsiteY8" fmla="*/ 183356 h 495300"/>
              <a:gd name="connsiteX9" fmla="*/ 100070 w 161233"/>
              <a:gd name="connsiteY9" fmla="*/ 147637 h 495300"/>
              <a:gd name="connsiteX10" fmla="*/ 107213 w 161233"/>
              <a:gd name="connsiteY10" fmla="*/ 100012 h 495300"/>
              <a:gd name="connsiteX11" fmla="*/ 135788 w 161233"/>
              <a:gd name="connsiteY11" fmla="*/ 71437 h 495300"/>
              <a:gd name="connsiteX12" fmla="*/ 159601 w 161233"/>
              <a:gd name="connsiteY12" fmla="*/ 30956 h 495300"/>
              <a:gd name="connsiteX13" fmla="*/ 157220 w 161233"/>
              <a:gd name="connsiteY13" fmla="*/ 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1233" h="495300">
                <a:moveTo>
                  <a:pt x="109595" y="495300"/>
                </a:moveTo>
                <a:cubicBezTo>
                  <a:pt x="93323" y="471884"/>
                  <a:pt x="77051" y="448468"/>
                  <a:pt x="66732" y="435768"/>
                </a:cubicBezTo>
                <a:cubicBezTo>
                  <a:pt x="56413" y="423068"/>
                  <a:pt x="55223" y="425450"/>
                  <a:pt x="47682" y="419100"/>
                </a:cubicBezTo>
                <a:cubicBezTo>
                  <a:pt x="40141" y="412750"/>
                  <a:pt x="29425" y="404018"/>
                  <a:pt x="21488" y="397668"/>
                </a:cubicBezTo>
                <a:cubicBezTo>
                  <a:pt x="13551" y="391318"/>
                  <a:pt x="851" y="391319"/>
                  <a:pt x="57" y="381000"/>
                </a:cubicBezTo>
                <a:cubicBezTo>
                  <a:pt x="-737" y="370681"/>
                  <a:pt x="6804" y="352822"/>
                  <a:pt x="16726" y="335756"/>
                </a:cubicBezTo>
                <a:cubicBezTo>
                  <a:pt x="26648" y="318690"/>
                  <a:pt x="50857" y="296465"/>
                  <a:pt x="59588" y="278606"/>
                </a:cubicBezTo>
                <a:cubicBezTo>
                  <a:pt x="68319" y="260747"/>
                  <a:pt x="63557" y="244475"/>
                  <a:pt x="69113" y="228600"/>
                </a:cubicBezTo>
                <a:cubicBezTo>
                  <a:pt x="74669" y="212725"/>
                  <a:pt x="87767" y="196850"/>
                  <a:pt x="92926" y="183356"/>
                </a:cubicBezTo>
                <a:cubicBezTo>
                  <a:pt x="98085" y="169862"/>
                  <a:pt x="97689" y="161528"/>
                  <a:pt x="100070" y="147637"/>
                </a:cubicBezTo>
                <a:cubicBezTo>
                  <a:pt x="102451" y="133746"/>
                  <a:pt x="101260" y="112712"/>
                  <a:pt x="107213" y="100012"/>
                </a:cubicBezTo>
                <a:cubicBezTo>
                  <a:pt x="113166" y="87312"/>
                  <a:pt x="127057" y="82946"/>
                  <a:pt x="135788" y="71437"/>
                </a:cubicBezTo>
                <a:cubicBezTo>
                  <a:pt x="144519" y="59928"/>
                  <a:pt x="156029" y="42862"/>
                  <a:pt x="159601" y="30956"/>
                </a:cubicBezTo>
                <a:cubicBezTo>
                  <a:pt x="163173" y="19050"/>
                  <a:pt x="160196" y="9525"/>
                  <a:pt x="157220" y="0"/>
                </a:cubicBezTo>
              </a:path>
            </a:pathLst>
          </a:cu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CaixaDeTexto 43"/>
          <p:cNvSpPr txBox="1"/>
          <p:nvPr/>
        </p:nvSpPr>
        <p:spPr>
          <a:xfrm>
            <a:off x="2551099" y="1828799"/>
            <a:ext cx="1411325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pt-BR" sz="900" b="1" dirty="0" smtClean="0">
                <a:latin typeface="Times New Roman" pitchFamily="18" charset="0"/>
                <a:cs typeface="Times New Roman" pitchFamily="18" charset="0"/>
              </a:rPr>
              <a:t>Novo Airão a Boa Vista</a:t>
            </a:r>
          </a:p>
          <a:p>
            <a:pPr algn="just"/>
            <a:r>
              <a:rPr lang="pt-BR" sz="900" b="1" dirty="0" smtClean="0">
                <a:latin typeface="Times New Roman" pitchFamily="18" charset="0"/>
                <a:cs typeface="Times New Roman" pitchFamily="18" charset="0"/>
              </a:rPr>
              <a:t>km 741 km</a:t>
            </a:r>
          </a:p>
          <a:p>
            <a:pPr algn="just"/>
            <a:r>
              <a:rPr lang="pt-BR" sz="900" b="1" dirty="0" smtClean="0">
                <a:latin typeface="Times New Roman" pitchFamily="18" charset="0"/>
                <a:cs typeface="Times New Roman" pitchFamily="18" charset="0"/>
              </a:rPr>
              <a:t>Habitantes: 369.027</a:t>
            </a:r>
          </a:p>
          <a:p>
            <a:pPr algn="just"/>
            <a:r>
              <a:rPr lang="pt-BR" sz="9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Custo: R$ 39.064.583,56</a:t>
            </a:r>
            <a:endParaRPr lang="pt-BR" sz="9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aixaDeTexto 39"/>
          <p:cNvSpPr txBox="1"/>
          <p:nvPr/>
        </p:nvSpPr>
        <p:spPr>
          <a:xfrm>
            <a:off x="4101108" y="2203122"/>
            <a:ext cx="144780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pt-BR" sz="900" b="1" dirty="0" smtClean="0">
                <a:latin typeface="Times New Roman" pitchFamily="18" charset="0"/>
                <a:cs typeface="Times New Roman" pitchFamily="18" charset="0"/>
              </a:rPr>
              <a:t>Santarém a Manaus</a:t>
            </a:r>
          </a:p>
          <a:p>
            <a:pPr algn="just"/>
            <a:r>
              <a:rPr lang="pt-BR" sz="900" b="1" dirty="0" smtClean="0">
                <a:latin typeface="Times New Roman" pitchFamily="18" charset="0"/>
                <a:cs typeface="Times New Roman" pitchFamily="18" charset="0"/>
              </a:rPr>
              <a:t>750 km</a:t>
            </a:r>
          </a:p>
          <a:p>
            <a:pPr algn="just"/>
            <a:r>
              <a:rPr lang="pt-BR" sz="900" b="1" dirty="0" smtClean="0">
                <a:latin typeface="Times New Roman" pitchFamily="18" charset="0"/>
                <a:cs typeface="Times New Roman" pitchFamily="18" charset="0"/>
              </a:rPr>
              <a:t>Habitantes: 2.393.118</a:t>
            </a:r>
          </a:p>
          <a:p>
            <a:pPr algn="just"/>
            <a:r>
              <a:rPr lang="pt-BR" sz="9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Custo: R$ 76.562.900,76</a:t>
            </a:r>
            <a:endParaRPr lang="pt-BR" sz="9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415117" y="1686670"/>
            <a:ext cx="476412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00" b="1" dirty="0" smtClean="0">
                <a:solidFill>
                  <a:srgbClr val="FF0000"/>
                </a:solidFill>
              </a:rPr>
              <a:t>Santarém</a:t>
            </a:r>
            <a:endParaRPr lang="pt-BR" sz="500" b="1" dirty="0">
              <a:solidFill>
                <a:srgbClr val="FF0000"/>
              </a:solidFill>
            </a:endParaRPr>
          </a:p>
        </p:txBody>
      </p:sp>
      <p:sp>
        <p:nvSpPr>
          <p:cNvPr id="10" name="Forma Livre 9"/>
          <p:cNvSpPr/>
          <p:nvPr/>
        </p:nvSpPr>
        <p:spPr>
          <a:xfrm>
            <a:off x="1974768" y="1643814"/>
            <a:ext cx="568647" cy="163072"/>
          </a:xfrm>
          <a:custGeom>
            <a:avLst/>
            <a:gdLst>
              <a:gd name="connsiteX0" fmla="*/ 568647 w 568647"/>
              <a:gd name="connsiteY0" fmla="*/ 54357 h 163072"/>
              <a:gd name="connsiteX1" fmla="*/ 484123 w 568647"/>
              <a:gd name="connsiteY1" fmla="*/ 31305 h 163072"/>
              <a:gd name="connsiteX2" fmla="*/ 453387 w 568647"/>
              <a:gd name="connsiteY2" fmla="*/ 8253 h 163072"/>
              <a:gd name="connsiteX3" fmla="*/ 430335 w 568647"/>
              <a:gd name="connsiteY3" fmla="*/ 569 h 163072"/>
              <a:gd name="connsiteX4" fmla="*/ 407282 w 568647"/>
              <a:gd name="connsiteY4" fmla="*/ 569 h 163072"/>
              <a:gd name="connsiteX5" fmla="*/ 399598 w 568647"/>
              <a:gd name="connsiteY5" fmla="*/ 23621 h 163072"/>
              <a:gd name="connsiteX6" fmla="*/ 353494 w 568647"/>
              <a:gd name="connsiteY6" fmla="*/ 31305 h 163072"/>
              <a:gd name="connsiteX7" fmla="*/ 315074 w 568647"/>
              <a:gd name="connsiteY7" fmla="*/ 54357 h 163072"/>
              <a:gd name="connsiteX8" fmla="*/ 268970 w 568647"/>
              <a:gd name="connsiteY8" fmla="*/ 62041 h 163072"/>
              <a:gd name="connsiteX9" fmla="*/ 238234 w 568647"/>
              <a:gd name="connsiteY9" fmla="*/ 85094 h 163072"/>
              <a:gd name="connsiteX10" fmla="*/ 199814 w 568647"/>
              <a:gd name="connsiteY10" fmla="*/ 115830 h 163072"/>
              <a:gd name="connsiteX11" fmla="*/ 169077 w 568647"/>
              <a:gd name="connsiteY11" fmla="*/ 146566 h 163072"/>
              <a:gd name="connsiteX12" fmla="*/ 138341 w 568647"/>
              <a:gd name="connsiteY12" fmla="*/ 161934 h 163072"/>
              <a:gd name="connsiteX13" fmla="*/ 107605 w 568647"/>
              <a:gd name="connsiteY13" fmla="*/ 161934 h 163072"/>
              <a:gd name="connsiteX14" fmla="*/ 61501 w 568647"/>
              <a:gd name="connsiteY14" fmla="*/ 161934 h 163072"/>
              <a:gd name="connsiteX15" fmla="*/ 7713 w 568647"/>
              <a:gd name="connsiteY15" fmla="*/ 154250 h 163072"/>
              <a:gd name="connsiteX16" fmla="*/ 7713 w 568647"/>
              <a:gd name="connsiteY16" fmla="*/ 146566 h 163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68647" h="163072">
                <a:moveTo>
                  <a:pt x="568647" y="54357"/>
                </a:moveTo>
                <a:lnTo>
                  <a:pt x="484123" y="31305"/>
                </a:lnTo>
                <a:cubicBezTo>
                  <a:pt x="464913" y="23621"/>
                  <a:pt x="453387" y="8253"/>
                  <a:pt x="453387" y="8253"/>
                </a:cubicBezTo>
                <a:cubicBezTo>
                  <a:pt x="444422" y="3130"/>
                  <a:pt x="430335" y="569"/>
                  <a:pt x="430335" y="569"/>
                </a:cubicBezTo>
                <a:cubicBezTo>
                  <a:pt x="422651" y="-712"/>
                  <a:pt x="407282" y="569"/>
                  <a:pt x="407282" y="569"/>
                </a:cubicBezTo>
                <a:cubicBezTo>
                  <a:pt x="402159" y="4411"/>
                  <a:pt x="408563" y="18498"/>
                  <a:pt x="399598" y="23621"/>
                </a:cubicBezTo>
                <a:cubicBezTo>
                  <a:pt x="390633" y="28744"/>
                  <a:pt x="367581" y="26182"/>
                  <a:pt x="353494" y="31305"/>
                </a:cubicBezTo>
                <a:cubicBezTo>
                  <a:pt x="339407" y="36428"/>
                  <a:pt x="329161" y="49234"/>
                  <a:pt x="315074" y="54357"/>
                </a:cubicBezTo>
                <a:cubicBezTo>
                  <a:pt x="300987" y="59480"/>
                  <a:pt x="268970" y="62041"/>
                  <a:pt x="268970" y="62041"/>
                </a:cubicBezTo>
                <a:cubicBezTo>
                  <a:pt x="256163" y="67164"/>
                  <a:pt x="249760" y="76129"/>
                  <a:pt x="238234" y="85094"/>
                </a:cubicBezTo>
                <a:cubicBezTo>
                  <a:pt x="226708" y="94059"/>
                  <a:pt x="199814" y="115830"/>
                  <a:pt x="199814" y="115830"/>
                </a:cubicBezTo>
                <a:cubicBezTo>
                  <a:pt x="188288" y="126075"/>
                  <a:pt x="169077" y="146566"/>
                  <a:pt x="169077" y="146566"/>
                </a:cubicBezTo>
                <a:cubicBezTo>
                  <a:pt x="158831" y="154250"/>
                  <a:pt x="138341" y="161934"/>
                  <a:pt x="138341" y="161934"/>
                </a:cubicBezTo>
                <a:cubicBezTo>
                  <a:pt x="128096" y="164495"/>
                  <a:pt x="107605" y="161934"/>
                  <a:pt x="107605" y="161934"/>
                </a:cubicBezTo>
                <a:cubicBezTo>
                  <a:pt x="94798" y="161934"/>
                  <a:pt x="78150" y="163215"/>
                  <a:pt x="61501" y="161934"/>
                </a:cubicBezTo>
                <a:cubicBezTo>
                  <a:pt x="44852" y="160653"/>
                  <a:pt x="7713" y="154250"/>
                  <a:pt x="7713" y="154250"/>
                </a:cubicBezTo>
                <a:cubicBezTo>
                  <a:pt x="-1252" y="151689"/>
                  <a:pt x="-3813" y="132479"/>
                  <a:pt x="7713" y="146566"/>
                </a:cubicBezTo>
              </a:path>
            </a:pathLst>
          </a:cu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CaixaDeTexto 44"/>
          <p:cNvSpPr txBox="1"/>
          <p:nvPr/>
        </p:nvSpPr>
        <p:spPr>
          <a:xfrm>
            <a:off x="4105318" y="1496641"/>
            <a:ext cx="144780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pt-BR" sz="900" b="1" dirty="0" smtClean="0">
                <a:latin typeface="Times New Roman" pitchFamily="18" charset="0"/>
                <a:cs typeface="Times New Roman" pitchFamily="18" charset="0"/>
              </a:rPr>
              <a:t>Macapá a Belém</a:t>
            </a:r>
          </a:p>
          <a:p>
            <a:pPr algn="just"/>
            <a:r>
              <a:rPr lang="pt-BR" sz="900" b="1" dirty="0" smtClean="0">
                <a:latin typeface="Times New Roman" pitchFamily="18" charset="0"/>
                <a:cs typeface="Times New Roman" pitchFamily="18" charset="0"/>
              </a:rPr>
              <a:t>510 km </a:t>
            </a:r>
          </a:p>
          <a:p>
            <a:pPr algn="just"/>
            <a:r>
              <a:rPr lang="pt-BR" sz="900" b="1" dirty="0" smtClean="0">
                <a:latin typeface="Times New Roman" pitchFamily="18" charset="0"/>
                <a:cs typeface="Times New Roman" pitchFamily="18" charset="0"/>
              </a:rPr>
              <a:t>Habitantes: 2.017.171</a:t>
            </a:r>
          </a:p>
          <a:p>
            <a:pPr algn="just"/>
            <a:r>
              <a:rPr lang="pt-BR" sz="9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Custo: R$ 28.722.842,20</a:t>
            </a:r>
            <a:endParaRPr lang="pt-BR" sz="9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orma Livre 8"/>
          <p:cNvSpPr/>
          <p:nvPr/>
        </p:nvSpPr>
        <p:spPr>
          <a:xfrm>
            <a:off x="2926878" y="1452282"/>
            <a:ext cx="216000" cy="169049"/>
          </a:xfrm>
          <a:custGeom>
            <a:avLst/>
            <a:gdLst>
              <a:gd name="connsiteX0" fmla="*/ 223576 w 223576"/>
              <a:gd name="connsiteY0" fmla="*/ 130629 h 169049"/>
              <a:gd name="connsiteX1" fmla="*/ 162104 w 223576"/>
              <a:gd name="connsiteY1" fmla="*/ 161365 h 169049"/>
              <a:gd name="connsiteX2" fmla="*/ 92947 w 223576"/>
              <a:gd name="connsiteY2" fmla="*/ 161365 h 169049"/>
              <a:gd name="connsiteX3" fmla="*/ 46843 w 223576"/>
              <a:gd name="connsiteY3" fmla="*/ 169049 h 169049"/>
              <a:gd name="connsiteX4" fmla="*/ 31475 w 223576"/>
              <a:gd name="connsiteY4" fmla="*/ 145997 h 169049"/>
              <a:gd name="connsiteX5" fmla="*/ 16107 w 223576"/>
              <a:gd name="connsiteY5" fmla="*/ 122945 h 169049"/>
              <a:gd name="connsiteX6" fmla="*/ 8423 w 223576"/>
              <a:gd name="connsiteY6" fmla="*/ 84525 h 169049"/>
              <a:gd name="connsiteX7" fmla="*/ 8423 w 223576"/>
              <a:gd name="connsiteY7" fmla="*/ 53789 h 169049"/>
              <a:gd name="connsiteX8" fmla="*/ 739 w 223576"/>
              <a:gd name="connsiteY8" fmla="*/ 23052 h 169049"/>
              <a:gd name="connsiteX9" fmla="*/ 739 w 223576"/>
              <a:gd name="connsiteY9" fmla="*/ 0 h 169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3576" h="169049">
                <a:moveTo>
                  <a:pt x="223576" y="130629"/>
                </a:moveTo>
                <a:cubicBezTo>
                  <a:pt x="203725" y="143435"/>
                  <a:pt x="183875" y="156242"/>
                  <a:pt x="162104" y="161365"/>
                </a:cubicBezTo>
                <a:cubicBezTo>
                  <a:pt x="140333" y="166488"/>
                  <a:pt x="112157" y="160084"/>
                  <a:pt x="92947" y="161365"/>
                </a:cubicBezTo>
                <a:cubicBezTo>
                  <a:pt x="73737" y="162646"/>
                  <a:pt x="46843" y="169049"/>
                  <a:pt x="46843" y="169049"/>
                </a:cubicBezTo>
                <a:cubicBezTo>
                  <a:pt x="36598" y="166488"/>
                  <a:pt x="31475" y="145997"/>
                  <a:pt x="31475" y="145997"/>
                </a:cubicBezTo>
                <a:cubicBezTo>
                  <a:pt x="26352" y="138313"/>
                  <a:pt x="19949" y="133190"/>
                  <a:pt x="16107" y="122945"/>
                </a:cubicBezTo>
                <a:cubicBezTo>
                  <a:pt x="12265" y="112700"/>
                  <a:pt x="8423" y="84525"/>
                  <a:pt x="8423" y="84525"/>
                </a:cubicBezTo>
                <a:cubicBezTo>
                  <a:pt x="7142" y="72999"/>
                  <a:pt x="8423" y="53789"/>
                  <a:pt x="8423" y="53789"/>
                </a:cubicBezTo>
                <a:cubicBezTo>
                  <a:pt x="7142" y="43543"/>
                  <a:pt x="739" y="23052"/>
                  <a:pt x="739" y="23052"/>
                </a:cubicBezTo>
                <a:cubicBezTo>
                  <a:pt x="-542" y="14087"/>
                  <a:pt x="98" y="7043"/>
                  <a:pt x="739" y="0"/>
                </a:cubicBezTo>
              </a:path>
            </a:pathLst>
          </a:cu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B050"/>
              </a:solidFill>
            </a:endParaRPr>
          </a:p>
        </p:txBody>
      </p:sp>
      <p:sp>
        <p:nvSpPr>
          <p:cNvPr id="11" name="Forma Livre 10"/>
          <p:cNvSpPr/>
          <p:nvPr/>
        </p:nvSpPr>
        <p:spPr>
          <a:xfrm>
            <a:off x="2551099" y="1467650"/>
            <a:ext cx="353466" cy="238205"/>
          </a:xfrm>
          <a:custGeom>
            <a:avLst/>
            <a:gdLst>
              <a:gd name="connsiteX0" fmla="*/ 353466 w 353466"/>
              <a:gd name="connsiteY0" fmla="*/ 0 h 238205"/>
              <a:gd name="connsiteX1" fmla="*/ 322730 w 353466"/>
              <a:gd name="connsiteY1" fmla="*/ 46105 h 238205"/>
              <a:gd name="connsiteX2" fmla="*/ 284309 w 353466"/>
              <a:gd name="connsiteY2" fmla="*/ 107577 h 238205"/>
              <a:gd name="connsiteX3" fmla="*/ 215153 w 353466"/>
              <a:gd name="connsiteY3" fmla="*/ 138313 h 238205"/>
              <a:gd name="connsiteX4" fmla="*/ 169049 w 353466"/>
              <a:gd name="connsiteY4" fmla="*/ 153681 h 238205"/>
              <a:gd name="connsiteX5" fmla="*/ 122945 w 353466"/>
              <a:gd name="connsiteY5" fmla="*/ 169049 h 238205"/>
              <a:gd name="connsiteX6" fmla="*/ 76840 w 353466"/>
              <a:gd name="connsiteY6" fmla="*/ 184417 h 238205"/>
              <a:gd name="connsiteX7" fmla="*/ 30736 w 353466"/>
              <a:gd name="connsiteY7" fmla="*/ 199785 h 238205"/>
              <a:gd name="connsiteX8" fmla="*/ 15368 w 353466"/>
              <a:gd name="connsiteY8" fmla="*/ 222837 h 238205"/>
              <a:gd name="connsiteX9" fmla="*/ 0 w 353466"/>
              <a:gd name="connsiteY9" fmla="*/ 238205 h 238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466" h="238205">
                <a:moveTo>
                  <a:pt x="353466" y="0"/>
                </a:moveTo>
                <a:cubicBezTo>
                  <a:pt x="343861" y="14088"/>
                  <a:pt x="334256" y="28176"/>
                  <a:pt x="322730" y="46105"/>
                </a:cubicBezTo>
                <a:cubicBezTo>
                  <a:pt x="311204" y="64034"/>
                  <a:pt x="302238" y="92209"/>
                  <a:pt x="284309" y="107577"/>
                </a:cubicBezTo>
                <a:cubicBezTo>
                  <a:pt x="266380" y="122945"/>
                  <a:pt x="234363" y="130629"/>
                  <a:pt x="215153" y="138313"/>
                </a:cubicBezTo>
                <a:cubicBezTo>
                  <a:pt x="195943" y="145997"/>
                  <a:pt x="169049" y="153681"/>
                  <a:pt x="169049" y="153681"/>
                </a:cubicBezTo>
                <a:lnTo>
                  <a:pt x="122945" y="169049"/>
                </a:lnTo>
                <a:lnTo>
                  <a:pt x="76840" y="184417"/>
                </a:lnTo>
                <a:lnTo>
                  <a:pt x="30736" y="199785"/>
                </a:lnTo>
                <a:cubicBezTo>
                  <a:pt x="20491" y="206188"/>
                  <a:pt x="15368" y="222837"/>
                  <a:pt x="15368" y="222837"/>
                </a:cubicBezTo>
                <a:cubicBezTo>
                  <a:pt x="10245" y="229240"/>
                  <a:pt x="5122" y="233722"/>
                  <a:pt x="0" y="238205"/>
                </a:cubicBezTo>
              </a:path>
            </a:pathLst>
          </a:custGeom>
          <a:ln>
            <a:solidFill>
              <a:srgbClr val="00B0F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CaixaDeTexto 37"/>
          <p:cNvSpPr txBox="1"/>
          <p:nvPr/>
        </p:nvSpPr>
        <p:spPr>
          <a:xfrm>
            <a:off x="831878" y="2526287"/>
            <a:ext cx="1616075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pt-BR" sz="900" b="1" dirty="0" smtClean="0">
                <a:latin typeface="Times New Roman" pitchFamily="18" charset="0"/>
                <a:cs typeface="Times New Roman" pitchFamily="18" charset="0"/>
              </a:rPr>
              <a:t>Manacapuru a Boca do Acre</a:t>
            </a:r>
          </a:p>
          <a:p>
            <a:pPr algn="just"/>
            <a:r>
              <a:rPr lang="pt-BR" sz="900" b="1" dirty="0" smtClean="0">
                <a:latin typeface="Times New Roman" pitchFamily="18" charset="0"/>
                <a:cs typeface="Times New Roman" pitchFamily="18" charset="0"/>
              </a:rPr>
              <a:t>km 2.260 km</a:t>
            </a:r>
          </a:p>
          <a:p>
            <a:pPr algn="just"/>
            <a:r>
              <a:rPr lang="pt-BR" sz="900" b="1" dirty="0" smtClean="0">
                <a:latin typeface="Times New Roman" pitchFamily="18" charset="0"/>
                <a:cs typeface="Times New Roman" pitchFamily="18" charset="0"/>
              </a:rPr>
              <a:t>Habitantes: 103.898</a:t>
            </a:r>
          </a:p>
          <a:p>
            <a:pPr algn="just"/>
            <a:r>
              <a:rPr lang="pt-BR" sz="9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Custo: R$ 68.969.950,97</a:t>
            </a:r>
            <a:endParaRPr lang="pt-BR" sz="9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orma Livre 6"/>
          <p:cNvSpPr/>
          <p:nvPr/>
        </p:nvSpPr>
        <p:spPr>
          <a:xfrm>
            <a:off x="1190114" y="1877786"/>
            <a:ext cx="578815" cy="440871"/>
          </a:xfrm>
          <a:custGeom>
            <a:avLst/>
            <a:gdLst>
              <a:gd name="connsiteX0" fmla="*/ 578815 w 578815"/>
              <a:gd name="connsiteY0" fmla="*/ 0 h 440871"/>
              <a:gd name="connsiteX1" fmla="*/ 524386 w 578815"/>
              <a:gd name="connsiteY1" fmla="*/ 10885 h 440871"/>
              <a:gd name="connsiteX2" fmla="*/ 469957 w 578815"/>
              <a:gd name="connsiteY2" fmla="*/ 54428 h 440871"/>
              <a:gd name="connsiteX3" fmla="*/ 415529 w 578815"/>
              <a:gd name="connsiteY3" fmla="*/ 43543 h 440871"/>
              <a:gd name="connsiteX4" fmla="*/ 371986 w 578815"/>
              <a:gd name="connsiteY4" fmla="*/ 97971 h 440871"/>
              <a:gd name="connsiteX5" fmla="*/ 350215 w 578815"/>
              <a:gd name="connsiteY5" fmla="*/ 114300 h 440871"/>
              <a:gd name="connsiteX6" fmla="*/ 290343 w 578815"/>
              <a:gd name="connsiteY6" fmla="*/ 130628 h 440871"/>
              <a:gd name="connsiteX7" fmla="*/ 230472 w 578815"/>
              <a:gd name="connsiteY7" fmla="*/ 157843 h 440871"/>
              <a:gd name="connsiteX8" fmla="*/ 290343 w 578815"/>
              <a:gd name="connsiteY8" fmla="*/ 185057 h 440871"/>
              <a:gd name="connsiteX9" fmla="*/ 263129 w 578815"/>
              <a:gd name="connsiteY9" fmla="*/ 217714 h 440871"/>
              <a:gd name="connsiteX10" fmla="*/ 230472 w 578815"/>
              <a:gd name="connsiteY10" fmla="*/ 239485 h 440871"/>
              <a:gd name="connsiteX11" fmla="*/ 219586 w 578815"/>
              <a:gd name="connsiteY11" fmla="*/ 266700 h 440871"/>
              <a:gd name="connsiteX12" fmla="*/ 170600 w 578815"/>
              <a:gd name="connsiteY12" fmla="*/ 288471 h 440871"/>
              <a:gd name="connsiteX13" fmla="*/ 121615 w 578815"/>
              <a:gd name="connsiteY13" fmla="*/ 321128 h 440871"/>
              <a:gd name="connsiteX14" fmla="*/ 56300 w 578815"/>
              <a:gd name="connsiteY14" fmla="*/ 359228 h 440871"/>
              <a:gd name="connsiteX15" fmla="*/ 7315 w 578815"/>
              <a:gd name="connsiteY15" fmla="*/ 408214 h 440871"/>
              <a:gd name="connsiteX16" fmla="*/ 1872 w 578815"/>
              <a:gd name="connsiteY16" fmla="*/ 440871 h 440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78815" h="440871">
                <a:moveTo>
                  <a:pt x="578815" y="0"/>
                </a:moveTo>
                <a:cubicBezTo>
                  <a:pt x="560672" y="907"/>
                  <a:pt x="542529" y="1814"/>
                  <a:pt x="524386" y="10885"/>
                </a:cubicBezTo>
                <a:cubicBezTo>
                  <a:pt x="506243" y="19956"/>
                  <a:pt x="488100" y="48985"/>
                  <a:pt x="469957" y="54428"/>
                </a:cubicBezTo>
                <a:cubicBezTo>
                  <a:pt x="451814" y="59871"/>
                  <a:pt x="431857" y="36286"/>
                  <a:pt x="415529" y="43543"/>
                </a:cubicBezTo>
                <a:cubicBezTo>
                  <a:pt x="399200" y="50800"/>
                  <a:pt x="371986" y="97971"/>
                  <a:pt x="371986" y="97971"/>
                </a:cubicBezTo>
                <a:cubicBezTo>
                  <a:pt x="361100" y="109764"/>
                  <a:pt x="363822" y="108857"/>
                  <a:pt x="350215" y="114300"/>
                </a:cubicBezTo>
                <a:cubicBezTo>
                  <a:pt x="336608" y="119743"/>
                  <a:pt x="310300" y="123371"/>
                  <a:pt x="290343" y="130628"/>
                </a:cubicBezTo>
                <a:cubicBezTo>
                  <a:pt x="270386" y="137885"/>
                  <a:pt x="230472" y="148772"/>
                  <a:pt x="230472" y="157843"/>
                </a:cubicBezTo>
                <a:cubicBezTo>
                  <a:pt x="230472" y="166914"/>
                  <a:pt x="284900" y="175079"/>
                  <a:pt x="290343" y="185057"/>
                </a:cubicBezTo>
                <a:cubicBezTo>
                  <a:pt x="295786" y="195035"/>
                  <a:pt x="273107" y="208643"/>
                  <a:pt x="263129" y="217714"/>
                </a:cubicBezTo>
                <a:cubicBezTo>
                  <a:pt x="253151" y="226785"/>
                  <a:pt x="237729" y="231321"/>
                  <a:pt x="230472" y="239485"/>
                </a:cubicBezTo>
                <a:cubicBezTo>
                  <a:pt x="223215" y="247649"/>
                  <a:pt x="229565" y="258536"/>
                  <a:pt x="219586" y="266700"/>
                </a:cubicBezTo>
                <a:cubicBezTo>
                  <a:pt x="209607" y="274864"/>
                  <a:pt x="186928" y="279400"/>
                  <a:pt x="170600" y="288471"/>
                </a:cubicBezTo>
                <a:cubicBezTo>
                  <a:pt x="154272" y="297542"/>
                  <a:pt x="140665" y="309335"/>
                  <a:pt x="121615" y="321128"/>
                </a:cubicBezTo>
                <a:cubicBezTo>
                  <a:pt x="102565" y="332921"/>
                  <a:pt x="75350" y="344714"/>
                  <a:pt x="56300" y="359228"/>
                </a:cubicBezTo>
                <a:cubicBezTo>
                  <a:pt x="37250" y="373742"/>
                  <a:pt x="16386" y="394607"/>
                  <a:pt x="7315" y="408214"/>
                </a:cubicBezTo>
                <a:cubicBezTo>
                  <a:pt x="-1756" y="421821"/>
                  <a:pt x="-849" y="432707"/>
                  <a:pt x="1872" y="440871"/>
                </a:cubicBezTo>
              </a:path>
            </a:pathLst>
          </a:custGeom>
          <a:noFill/>
          <a:ln w="28575">
            <a:solidFill>
              <a:srgbClr val="008E40"/>
            </a:solidFill>
          </a:ln>
          <a:effectLst>
            <a:outerShdw blurRad="508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57812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"/>
                            </p:stCondLst>
                            <p:childTnLst>
                              <p:par>
                                <p:cTn id="3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1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300"/>
                            </p:stCondLst>
                            <p:childTnLst>
                              <p:par>
                                <p:cTn id="5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1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"/>
                            </p:stCondLst>
                            <p:childTnLst>
                              <p:par>
                                <p:cTn id="6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1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"/>
                            </p:stCondLst>
                            <p:childTnLst>
                              <p:par>
                                <p:cTn id="7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300"/>
                            </p:stCondLst>
                            <p:childTnLst>
                              <p:par>
                                <p:cTn id="8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00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1" grpId="0" animBg="1"/>
      <p:bldP spid="32" grpId="0" animBg="1"/>
      <p:bldP spid="33" grpId="0" animBg="1"/>
      <p:bldP spid="52" grpId="0" animBg="1"/>
      <p:bldP spid="36" grpId="0" animBg="1"/>
      <p:bldP spid="37" grpId="0" animBg="1"/>
      <p:bldP spid="3" grpId="0" animBg="1"/>
      <p:bldP spid="8" grpId="0" animBg="1"/>
      <p:bldP spid="44" grpId="0" animBg="1"/>
      <p:bldP spid="40" grpId="0" animBg="1"/>
      <p:bldP spid="10" grpId="0" animBg="1"/>
      <p:bldP spid="45" grpId="0" animBg="1"/>
      <p:bldP spid="9" grpId="0" animBg="1"/>
      <p:bldP spid="11" grpId="0" animBg="1"/>
      <p:bldP spid="38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" y="0"/>
            <a:ext cx="5760042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m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624840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214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m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01600"/>
            <a:ext cx="5849937" cy="285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8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778468479"/>
              </p:ext>
            </p:extLst>
          </p:nvPr>
        </p:nvGraphicFramePr>
        <p:xfrm>
          <a:off x="-749470" y="1302433"/>
          <a:ext cx="3251203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211" y="0"/>
            <a:ext cx="4566589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1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618506679"/>
              </p:ext>
            </p:extLst>
          </p:nvPr>
        </p:nvGraphicFramePr>
        <p:xfrm>
          <a:off x="139700" y="177800"/>
          <a:ext cx="5486400" cy="190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8260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54700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14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pa conexão da Amazônia Ocidental com distância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2"/>
          <a:stretch/>
        </p:blipFill>
        <p:spPr bwMode="auto">
          <a:xfrm>
            <a:off x="-12700" y="273050"/>
            <a:ext cx="5765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883279865"/>
              </p:ext>
            </p:extLst>
          </p:nvPr>
        </p:nvGraphicFramePr>
        <p:xfrm>
          <a:off x="0" y="-39132"/>
          <a:ext cx="5765800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080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576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b="1" dirty="0">
                <a:solidFill>
                  <a:srgbClr val="0255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  <a:ea typeface="Arial Unicode MS" panose="020B0604020202020204" pitchFamily="34" charset="-128"/>
                <a:cs typeface="HoeflerText-Engraved-Two-Identi"/>
              </a:rPr>
              <a:t>Projeção de Lançamento de Fibra óptica </a:t>
            </a:r>
            <a:r>
              <a:rPr lang="pt-BR" b="1" dirty="0" err="1">
                <a:solidFill>
                  <a:srgbClr val="0255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  <a:ea typeface="Arial Unicode MS" panose="020B0604020202020204" pitchFamily="34" charset="-128"/>
                <a:cs typeface="HoeflerText-Engraved-Two-Identi"/>
              </a:rPr>
              <a:t>Subfluvial</a:t>
            </a:r>
            <a:r>
              <a:rPr lang="pt-BR" b="1" dirty="0">
                <a:solidFill>
                  <a:srgbClr val="0255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  <a:ea typeface="Arial Unicode MS" panose="020B0604020202020204" pitchFamily="34" charset="-128"/>
                <a:cs typeface="HoeflerText-Engraved-Two-Identi"/>
              </a:rPr>
              <a:t> Light nas Vias Transversais</a:t>
            </a:r>
            <a:endParaRPr lang="pt-BR" sz="1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  <a:ea typeface="Arial Unicode MS" panose="020B0604020202020204" pitchFamily="34" charset="-128"/>
            </a:endParaRPr>
          </a:p>
        </p:txBody>
      </p:sp>
      <p:pic>
        <p:nvPicPr>
          <p:cNvPr id="1026" name="Imagem 1" descr="Image result for MAPAS DOS RIOS E AFLUENTES DA amazôn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46331"/>
            <a:ext cx="5761037" cy="260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913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776975883"/>
              </p:ext>
            </p:extLst>
          </p:nvPr>
        </p:nvGraphicFramePr>
        <p:xfrm>
          <a:off x="13933" y="863600"/>
          <a:ext cx="5765800" cy="160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4639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715600271"/>
              </p:ext>
            </p:extLst>
          </p:nvPr>
        </p:nvGraphicFramePr>
        <p:xfrm>
          <a:off x="0" y="0"/>
          <a:ext cx="5765800" cy="2964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tângulo 1"/>
          <p:cNvSpPr/>
          <p:nvPr/>
        </p:nvSpPr>
        <p:spPr>
          <a:xfrm>
            <a:off x="63500" y="2964190"/>
            <a:ext cx="55626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1050" b="1" dirty="0" smtClean="0">
                <a:solidFill>
                  <a:srgbClr val="002060"/>
                </a:solidFill>
              </a:rPr>
              <a:t>Estudo realizado pela Empresa </a:t>
            </a:r>
            <a:r>
              <a:rPr lang="pt-BR" sz="1050" b="1" dirty="0" err="1">
                <a:solidFill>
                  <a:srgbClr val="002060"/>
                </a:solidFill>
              </a:rPr>
              <a:t>Qiang</a:t>
            </a:r>
            <a:r>
              <a:rPr lang="pt-BR" sz="1050" b="1" dirty="0">
                <a:solidFill>
                  <a:srgbClr val="002060"/>
                </a:solidFill>
              </a:rPr>
              <a:t> &amp; </a:t>
            </a:r>
            <a:r>
              <a:rPr lang="pt-BR" sz="1050" b="1" dirty="0" err="1">
                <a:solidFill>
                  <a:srgbClr val="002060"/>
                </a:solidFill>
              </a:rPr>
              <a:t>Rossotto</a:t>
            </a:r>
            <a:r>
              <a:rPr lang="pt-BR" sz="1050" b="1" dirty="0">
                <a:solidFill>
                  <a:srgbClr val="002060"/>
                </a:solidFill>
              </a:rPr>
              <a:t> </a:t>
            </a:r>
            <a:endParaRPr lang="pt-BR" sz="105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55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564462441"/>
              </p:ext>
            </p:extLst>
          </p:nvPr>
        </p:nvGraphicFramePr>
        <p:xfrm>
          <a:off x="0" y="25400"/>
          <a:ext cx="5765800" cy="160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101771041"/>
              </p:ext>
            </p:extLst>
          </p:nvPr>
        </p:nvGraphicFramePr>
        <p:xfrm>
          <a:off x="24414" y="25400"/>
          <a:ext cx="5754086" cy="38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700" y="482600"/>
            <a:ext cx="5765800" cy="27432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2654300" y="3149600"/>
            <a:ext cx="381000" cy="10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2654300" y="3149600"/>
            <a:ext cx="381000" cy="10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4711700" y="3149600"/>
            <a:ext cx="762000" cy="10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4787900" y="3073400"/>
            <a:ext cx="457200" cy="12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220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894145217"/>
              </p:ext>
            </p:extLst>
          </p:nvPr>
        </p:nvGraphicFramePr>
        <p:xfrm>
          <a:off x="1961448" y="177308"/>
          <a:ext cx="1887833" cy="6057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6226740"/>
              </p:ext>
            </p:extLst>
          </p:nvPr>
        </p:nvGraphicFramePr>
        <p:xfrm>
          <a:off x="195164" y="1237406"/>
          <a:ext cx="5371675" cy="19121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t="7159" r="19256" b="5768"/>
          <a:stretch/>
        </p:blipFill>
        <p:spPr>
          <a:xfrm>
            <a:off x="4976048" y="217774"/>
            <a:ext cx="590791" cy="4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11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7422" t="42490" r="27644"/>
          <a:stretch/>
        </p:blipFill>
        <p:spPr>
          <a:xfrm>
            <a:off x="1289501" y="1016002"/>
            <a:ext cx="3193599" cy="216120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785249979"/>
              </p:ext>
            </p:extLst>
          </p:nvPr>
        </p:nvGraphicFramePr>
        <p:xfrm>
          <a:off x="0" y="25401"/>
          <a:ext cx="5765800" cy="99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9671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818846285"/>
              </p:ext>
            </p:extLst>
          </p:nvPr>
        </p:nvGraphicFramePr>
        <p:xfrm>
          <a:off x="860413" y="239923"/>
          <a:ext cx="4044975" cy="478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706936982"/>
              </p:ext>
            </p:extLst>
          </p:nvPr>
        </p:nvGraphicFramePr>
        <p:xfrm>
          <a:off x="1" y="939800"/>
          <a:ext cx="5765800" cy="457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5" name="Espaço Reservado para Conteúdo 5" descr="barco.jpe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78375" y="1657155"/>
            <a:ext cx="2116218" cy="14924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Espaço Reservado para Conteúdo 4" descr="bimotor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214747" y="1657155"/>
            <a:ext cx="2207599" cy="14924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t="7159" r="19256" b="5768"/>
          <a:stretch/>
        </p:blipFill>
        <p:spPr>
          <a:xfrm>
            <a:off x="5036954" y="233573"/>
            <a:ext cx="590791" cy="4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81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105600261"/>
              </p:ext>
            </p:extLst>
          </p:nvPr>
        </p:nvGraphicFramePr>
        <p:xfrm>
          <a:off x="63500" y="101600"/>
          <a:ext cx="4744989" cy="661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C:\Documents and Settings\TELEMEDICINA\Desktop\TELEMEDICINA. 2010\FOTOS 2010\II Seminário ECG para médicos interior\DSC004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09281" y="1411027"/>
            <a:ext cx="2192969" cy="1738573"/>
          </a:xfrm>
          <a:prstGeom prst="rect">
            <a:avLst/>
          </a:prstGeom>
          <a:noFill/>
        </p:spPr>
      </p:pic>
      <p:pic>
        <p:nvPicPr>
          <p:cNvPr id="4" name="Picture 3" descr="C:\Documents and Settings\TELEMEDICINA\Desktop\TELEMEDICINA. 2010\FOTOS 2010\II Seminário ECG para médicos interior\DSC004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2100" y="1429299"/>
            <a:ext cx="2170067" cy="1720301"/>
          </a:xfrm>
          <a:prstGeom prst="rect">
            <a:avLst/>
          </a:prstGeom>
          <a:noFill/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933214966"/>
              </p:ext>
            </p:extLst>
          </p:nvPr>
        </p:nvGraphicFramePr>
        <p:xfrm>
          <a:off x="193158" y="896266"/>
          <a:ext cx="5128142" cy="441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t="7159" r="19256" b="5768"/>
          <a:stretch/>
        </p:blipFill>
        <p:spPr>
          <a:xfrm>
            <a:off x="4884689" y="206797"/>
            <a:ext cx="590791" cy="4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205112649"/>
              </p:ext>
            </p:extLst>
          </p:nvPr>
        </p:nvGraphicFramePr>
        <p:xfrm>
          <a:off x="215900" y="406400"/>
          <a:ext cx="5257800" cy="2246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8060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68" y="-27464"/>
            <a:ext cx="5765801" cy="3251200"/>
          </a:xfrm>
          <a:prstGeom prst="rect">
            <a:avLst/>
          </a:prstGeom>
          <a:ln w="3175">
            <a:solidFill>
              <a:srgbClr val="FFFF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533" y="2339693"/>
            <a:ext cx="2306968" cy="1244888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4959" y="2449369"/>
            <a:ext cx="2306968" cy="1537617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12403" y="-815138"/>
            <a:ext cx="2306968" cy="1537617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474681" y="1942906"/>
            <a:ext cx="5178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>
              <a:solidFill>
                <a:schemeClr val="bg1"/>
              </a:solidFill>
              <a:latin typeface="American Typewriter Bold BT" panose="02090804030505020204" pitchFamily="18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-34380" y="-27464"/>
            <a:ext cx="5778500" cy="3251200"/>
          </a:xfrm>
          <a:prstGeom prst="rect">
            <a:avLst/>
          </a:prstGeom>
          <a:noFill/>
          <a:ln w="38100" cap="rnd" cmpd="thickThin">
            <a:solidFill>
              <a:srgbClr val="FF0000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6" name="Imagem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200469" y="-486510"/>
            <a:ext cx="2306968" cy="1537617"/>
          </a:xfrm>
          <a:prstGeom prst="rect">
            <a:avLst/>
          </a:prstGeom>
        </p:spPr>
      </p:pic>
      <p:sp>
        <p:nvSpPr>
          <p:cNvPr id="58" name="CaixaDeTexto 57"/>
          <p:cNvSpPr txBox="1"/>
          <p:nvPr/>
        </p:nvSpPr>
        <p:spPr>
          <a:xfrm>
            <a:off x="91838" y="490958"/>
            <a:ext cx="323692" cy="230832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American Typewriter Bold BT" panose="02090804030505020204" pitchFamily="18" charset="0"/>
              </a:rPr>
              <a:t>EDUCAÇÂO</a:t>
            </a:r>
            <a:endParaRPr lang="pt-BR" b="1" dirty="0">
              <a:solidFill>
                <a:srgbClr val="FF0000"/>
              </a:solidFill>
              <a:latin typeface="American Typewriter Bold BT" panose="02090804030505020204" pitchFamily="18" charset="0"/>
            </a:endParaRPr>
          </a:p>
        </p:txBody>
      </p:sp>
      <p:grpSp>
        <p:nvGrpSpPr>
          <p:cNvPr id="74" name="Agrupar 73"/>
          <p:cNvGrpSpPr/>
          <p:nvPr/>
        </p:nvGrpSpPr>
        <p:grpSpPr>
          <a:xfrm>
            <a:off x="1409590" y="6779"/>
            <a:ext cx="2287773" cy="617566"/>
            <a:chOff x="1409590" y="6779"/>
            <a:chExt cx="2287773" cy="617566"/>
          </a:xfrm>
          <a:solidFill>
            <a:schemeClr val="bg1">
              <a:lumMod val="85000"/>
            </a:schemeClr>
          </a:solidFill>
        </p:grpSpPr>
        <p:pic>
          <p:nvPicPr>
            <p:cNvPr id="34" name="Imagem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9590" y="6779"/>
              <a:ext cx="2287773" cy="299395"/>
            </a:xfrm>
            <a:prstGeom prst="rect">
              <a:avLst/>
            </a:prstGeom>
            <a:grpFill/>
          </p:spPr>
        </p:pic>
        <p:pic>
          <p:nvPicPr>
            <p:cNvPr id="35" name="Imagem 3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2541" y="321628"/>
              <a:ext cx="2072451" cy="302717"/>
            </a:xfrm>
            <a:prstGeom prst="rect">
              <a:avLst/>
            </a:prstGeom>
            <a:grpFill/>
          </p:spPr>
        </p:pic>
      </p:grpSp>
      <p:pic>
        <p:nvPicPr>
          <p:cNvPr id="37" name="Imagem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418" y="352559"/>
            <a:ext cx="1584204" cy="195156"/>
          </a:xfrm>
          <a:prstGeom prst="rect">
            <a:avLst/>
          </a:prstGeom>
        </p:spPr>
      </p:pic>
      <p:grpSp>
        <p:nvGrpSpPr>
          <p:cNvPr id="43" name="Agrupar 42"/>
          <p:cNvGrpSpPr/>
          <p:nvPr/>
        </p:nvGrpSpPr>
        <p:grpSpPr>
          <a:xfrm>
            <a:off x="655664" y="1334499"/>
            <a:ext cx="1271085" cy="501998"/>
            <a:chOff x="696008" y="1462255"/>
            <a:chExt cx="1271085" cy="501998"/>
          </a:xfrm>
          <a:solidFill>
            <a:schemeClr val="bg1">
              <a:lumMod val="85000"/>
            </a:schemeClr>
          </a:solidFill>
        </p:grpSpPr>
        <p:sp>
          <p:nvSpPr>
            <p:cNvPr id="39" name="Texto explicativo em seta para a direita 27"/>
            <p:cNvSpPr/>
            <p:nvPr/>
          </p:nvSpPr>
          <p:spPr>
            <a:xfrm rot="16200000">
              <a:off x="1080552" y="1077711"/>
              <a:ext cx="501998" cy="1271085"/>
            </a:xfrm>
            <a:prstGeom prst="rightArrowCallout">
              <a:avLst/>
            </a:prstGeom>
            <a:grpFill/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853" y="1704099"/>
              <a:ext cx="1092585" cy="17655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>
                  <a:lumMod val="95000"/>
                </a:schemeClr>
              </a:solidFill>
            </a:ln>
          </p:spPr>
        </p:pic>
      </p:grpSp>
      <p:grpSp>
        <p:nvGrpSpPr>
          <p:cNvPr id="66" name="Agrupar 65"/>
          <p:cNvGrpSpPr/>
          <p:nvPr/>
        </p:nvGrpSpPr>
        <p:grpSpPr>
          <a:xfrm>
            <a:off x="2390679" y="1334499"/>
            <a:ext cx="1538012" cy="501998"/>
            <a:chOff x="2431023" y="1462255"/>
            <a:chExt cx="1538012" cy="501998"/>
          </a:xfrm>
          <a:solidFill>
            <a:schemeClr val="bg1">
              <a:lumMod val="85000"/>
            </a:schemeClr>
          </a:solidFill>
        </p:grpSpPr>
        <p:sp>
          <p:nvSpPr>
            <p:cNvPr id="40" name="Texto explicativo em seta para a direita 27"/>
            <p:cNvSpPr/>
            <p:nvPr/>
          </p:nvSpPr>
          <p:spPr>
            <a:xfrm rot="16200000">
              <a:off x="2949030" y="944248"/>
              <a:ext cx="501998" cy="1538012"/>
            </a:xfrm>
            <a:prstGeom prst="rightArrowCallout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6643" y="1698680"/>
              <a:ext cx="1447254" cy="187812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  <p:grpSp>
        <p:nvGrpSpPr>
          <p:cNvPr id="67" name="Agrupar 66"/>
          <p:cNvGrpSpPr/>
          <p:nvPr/>
        </p:nvGrpSpPr>
        <p:grpSpPr>
          <a:xfrm>
            <a:off x="4223423" y="1334499"/>
            <a:ext cx="1364629" cy="501998"/>
            <a:chOff x="4263767" y="1462255"/>
            <a:chExt cx="1364629" cy="501998"/>
          </a:xfrm>
          <a:solidFill>
            <a:schemeClr val="bg1">
              <a:lumMod val="85000"/>
            </a:schemeClr>
          </a:solidFill>
        </p:grpSpPr>
        <p:sp>
          <p:nvSpPr>
            <p:cNvPr id="42" name="Texto explicativo em seta para a direita 27"/>
            <p:cNvSpPr/>
            <p:nvPr/>
          </p:nvSpPr>
          <p:spPr>
            <a:xfrm rot="16200000">
              <a:off x="4695083" y="1030939"/>
              <a:ext cx="501998" cy="1364629"/>
            </a:xfrm>
            <a:prstGeom prst="rightArrowCallout">
              <a:avLst/>
            </a:prstGeom>
            <a:grpFill/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4446" y="1695180"/>
              <a:ext cx="1072406" cy="203697"/>
            </a:xfrm>
            <a:prstGeom prst="rect">
              <a:avLst/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</p:pic>
      </p:grpSp>
      <p:grpSp>
        <p:nvGrpSpPr>
          <p:cNvPr id="23" name="Agrupar 22"/>
          <p:cNvGrpSpPr/>
          <p:nvPr/>
        </p:nvGrpSpPr>
        <p:grpSpPr>
          <a:xfrm>
            <a:off x="822700" y="2634449"/>
            <a:ext cx="1022559" cy="501998"/>
            <a:chOff x="822700" y="2634449"/>
            <a:chExt cx="1022559" cy="501998"/>
          </a:xfrm>
          <a:solidFill>
            <a:schemeClr val="bg1">
              <a:lumMod val="85000"/>
            </a:schemeClr>
          </a:solidFill>
        </p:grpSpPr>
        <p:sp>
          <p:nvSpPr>
            <p:cNvPr id="44" name="Texto explicativo em seta para a direita 27"/>
            <p:cNvSpPr/>
            <p:nvPr/>
          </p:nvSpPr>
          <p:spPr>
            <a:xfrm rot="16200000">
              <a:off x="1082981" y="2374168"/>
              <a:ext cx="501998" cy="1022559"/>
            </a:xfrm>
            <a:prstGeom prst="rightArrowCallout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976" y="2878072"/>
              <a:ext cx="905323" cy="204231"/>
            </a:xfrm>
            <a:prstGeom prst="rect">
              <a:avLst/>
            </a:prstGeom>
            <a:grpFill/>
          </p:spPr>
        </p:pic>
      </p:grpSp>
      <p:grpSp>
        <p:nvGrpSpPr>
          <p:cNvPr id="25" name="Agrupar 24"/>
          <p:cNvGrpSpPr/>
          <p:nvPr/>
        </p:nvGrpSpPr>
        <p:grpSpPr>
          <a:xfrm>
            <a:off x="2775666" y="2640091"/>
            <a:ext cx="1022559" cy="501998"/>
            <a:chOff x="2775666" y="2640091"/>
            <a:chExt cx="1022559" cy="501998"/>
          </a:xfrm>
          <a:solidFill>
            <a:schemeClr val="bg1">
              <a:lumMod val="85000"/>
            </a:schemeClr>
          </a:solidFill>
        </p:grpSpPr>
        <p:sp>
          <p:nvSpPr>
            <p:cNvPr id="45" name="Texto explicativo em seta para a direita 27"/>
            <p:cNvSpPr/>
            <p:nvPr/>
          </p:nvSpPr>
          <p:spPr>
            <a:xfrm rot="16200000">
              <a:off x="3035947" y="2379810"/>
              <a:ext cx="501998" cy="1022559"/>
            </a:xfrm>
            <a:prstGeom prst="rightArrowCallout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9932" y="2876766"/>
              <a:ext cx="891671" cy="205537"/>
            </a:xfrm>
            <a:prstGeom prst="rect">
              <a:avLst/>
            </a:prstGeom>
            <a:grpFill/>
          </p:spPr>
        </p:pic>
      </p:grpSp>
      <p:grpSp>
        <p:nvGrpSpPr>
          <p:cNvPr id="41" name="Agrupar 40"/>
          <p:cNvGrpSpPr/>
          <p:nvPr/>
        </p:nvGrpSpPr>
        <p:grpSpPr>
          <a:xfrm>
            <a:off x="4527340" y="2641958"/>
            <a:ext cx="1022559" cy="501998"/>
            <a:chOff x="4527340" y="2641958"/>
            <a:chExt cx="1022559" cy="501998"/>
          </a:xfrm>
          <a:solidFill>
            <a:schemeClr val="bg1">
              <a:lumMod val="85000"/>
            </a:schemeClr>
          </a:solidFill>
        </p:grpSpPr>
        <p:sp>
          <p:nvSpPr>
            <p:cNvPr id="46" name="Texto explicativo em seta para a direita 27"/>
            <p:cNvSpPr/>
            <p:nvPr/>
          </p:nvSpPr>
          <p:spPr>
            <a:xfrm rot="16200000">
              <a:off x="4787621" y="2381677"/>
              <a:ext cx="501998" cy="1022559"/>
            </a:xfrm>
            <a:prstGeom prst="rightArrowCallout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4317" y="2887312"/>
              <a:ext cx="558382" cy="194991"/>
            </a:xfrm>
            <a:prstGeom prst="rect">
              <a:avLst/>
            </a:prstGeom>
            <a:grpFill/>
          </p:spPr>
        </p:pic>
      </p:grpSp>
      <p:grpSp>
        <p:nvGrpSpPr>
          <p:cNvPr id="75" name="Agrupar 74"/>
          <p:cNvGrpSpPr/>
          <p:nvPr/>
        </p:nvGrpSpPr>
        <p:grpSpPr>
          <a:xfrm>
            <a:off x="469395" y="964444"/>
            <a:ext cx="5191983" cy="335766"/>
            <a:chOff x="469395" y="964444"/>
            <a:chExt cx="5191983" cy="335766"/>
          </a:xfrm>
          <a:solidFill>
            <a:schemeClr val="bg1"/>
          </a:solidFill>
        </p:grpSpPr>
        <p:sp>
          <p:nvSpPr>
            <p:cNvPr id="60" name="Retângulo 59"/>
            <p:cNvSpPr/>
            <p:nvPr/>
          </p:nvSpPr>
          <p:spPr>
            <a:xfrm>
              <a:off x="469395" y="964444"/>
              <a:ext cx="5191983" cy="335766"/>
            </a:xfrm>
            <a:prstGeom prst="rect">
              <a:avLst/>
            </a:prstGeom>
            <a:grpFill/>
            <a:ln w="19050" cmpd="sng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1" name="Imagem 60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833" y="1028522"/>
              <a:ext cx="1663700" cy="186217"/>
            </a:xfrm>
            <a:prstGeom prst="rect">
              <a:avLst/>
            </a:prstGeom>
            <a:grpFill/>
          </p:spPr>
        </p:pic>
        <p:pic>
          <p:nvPicPr>
            <p:cNvPr id="62" name="Imagem 6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0289" y="1038350"/>
              <a:ext cx="1587500" cy="176389"/>
            </a:xfrm>
            <a:prstGeom prst="rect">
              <a:avLst/>
            </a:prstGeom>
            <a:grpFill/>
          </p:spPr>
        </p:pic>
        <p:pic>
          <p:nvPicPr>
            <p:cNvPr id="63" name="Imagem 62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2323" y="1017674"/>
              <a:ext cx="843439" cy="197065"/>
            </a:xfrm>
            <a:prstGeom prst="rect">
              <a:avLst/>
            </a:prstGeom>
            <a:grpFill/>
          </p:spPr>
        </p:pic>
      </p:grpSp>
      <p:pic>
        <p:nvPicPr>
          <p:cNvPr id="18" name="Imagem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53" y="662832"/>
            <a:ext cx="1176788" cy="19287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15" y="1964173"/>
            <a:ext cx="1332813" cy="199628"/>
          </a:xfrm>
          <a:prstGeom prst="rect">
            <a:avLst/>
          </a:prstGeom>
        </p:spPr>
      </p:pic>
      <p:pic>
        <p:nvPicPr>
          <p:cNvPr id="71" name="Imagem 7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704" y="664051"/>
            <a:ext cx="1517505" cy="196553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72" name="Imagem 7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271" y="1938573"/>
            <a:ext cx="898429" cy="209223"/>
          </a:xfrm>
          <a:prstGeom prst="rect">
            <a:avLst/>
          </a:prstGeom>
        </p:spPr>
      </p:pic>
      <p:pic>
        <p:nvPicPr>
          <p:cNvPr id="73" name="Imagem 7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736" y="41629"/>
            <a:ext cx="386992" cy="205589"/>
          </a:xfrm>
          <a:prstGeom prst="rect">
            <a:avLst/>
          </a:prstGeom>
        </p:spPr>
      </p:pic>
      <p:grpSp>
        <p:nvGrpSpPr>
          <p:cNvPr id="76" name="Agrupar 75"/>
          <p:cNvGrpSpPr/>
          <p:nvPr/>
        </p:nvGrpSpPr>
        <p:grpSpPr>
          <a:xfrm>
            <a:off x="469395" y="2309009"/>
            <a:ext cx="5191983" cy="335766"/>
            <a:chOff x="469395" y="964444"/>
            <a:chExt cx="5191983" cy="335766"/>
          </a:xfrm>
          <a:solidFill>
            <a:schemeClr val="bg1">
              <a:lumMod val="85000"/>
            </a:schemeClr>
          </a:solidFill>
        </p:grpSpPr>
        <p:sp>
          <p:nvSpPr>
            <p:cNvPr id="77" name="Retângulo 76"/>
            <p:cNvSpPr/>
            <p:nvPr/>
          </p:nvSpPr>
          <p:spPr>
            <a:xfrm>
              <a:off x="469395" y="964444"/>
              <a:ext cx="5191983" cy="335766"/>
            </a:xfrm>
            <a:prstGeom prst="rect">
              <a:avLst/>
            </a:prstGeom>
            <a:grpFill/>
            <a:ln w="19050" cmpd="sng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8" name="Imagem 7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833" y="1028522"/>
              <a:ext cx="1663700" cy="186217"/>
            </a:xfrm>
            <a:prstGeom prst="rect">
              <a:avLst/>
            </a:prstGeom>
            <a:grpFill/>
          </p:spPr>
        </p:pic>
        <p:pic>
          <p:nvPicPr>
            <p:cNvPr id="79" name="Imagem 78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0289" y="1038350"/>
              <a:ext cx="1587500" cy="176389"/>
            </a:xfrm>
            <a:prstGeom prst="rect">
              <a:avLst/>
            </a:prstGeom>
            <a:grpFill/>
          </p:spPr>
        </p:pic>
        <p:pic>
          <p:nvPicPr>
            <p:cNvPr id="80" name="Imagem 79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2323" y="1017674"/>
              <a:ext cx="843439" cy="197065"/>
            </a:xfrm>
            <a:prstGeom prst="rect">
              <a:avLst/>
            </a:prstGeom>
            <a:grpFill/>
          </p:spPr>
        </p:pic>
      </p:grpSp>
      <p:pic>
        <p:nvPicPr>
          <p:cNvPr id="81" name="Imagem 8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274" y="578548"/>
            <a:ext cx="619145" cy="391074"/>
          </a:xfrm>
          <a:prstGeom prst="rect">
            <a:avLst/>
          </a:prstGeom>
        </p:spPr>
      </p:pic>
      <p:pic>
        <p:nvPicPr>
          <p:cNvPr id="82" name="Imagem 8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255" y="1901276"/>
            <a:ext cx="619145" cy="39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2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75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25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75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250"/>
                            </p:stCondLst>
                            <p:childTnLst>
                              <p:par>
                                <p:cTn id="6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0"/>
                            </p:stCondLst>
                            <p:childTnLst>
                              <p:par>
                                <p:cTn id="6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000"/>
                            </p:stCondLst>
                            <p:childTnLst>
                              <p:par>
                                <p:cTn id="7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" y="-10090"/>
            <a:ext cx="5765801" cy="3251200"/>
          </a:xfrm>
          <a:prstGeom prst="rect">
            <a:avLst/>
          </a:prstGeom>
          <a:ln w="3175">
            <a:solidFill>
              <a:srgbClr val="FFFF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729" y="2358734"/>
            <a:ext cx="2306968" cy="1244888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5329" y="2482391"/>
            <a:ext cx="2306968" cy="1537617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12403" y="-815138"/>
            <a:ext cx="2306968" cy="1537617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-34380" y="-27464"/>
            <a:ext cx="5778500" cy="3251200"/>
          </a:xfrm>
          <a:prstGeom prst="rect">
            <a:avLst/>
          </a:prstGeom>
          <a:noFill/>
          <a:ln w="38100" cap="rnd" cmpd="thickThin">
            <a:solidFill>
              <a:srgbClr val="FF0000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6" name="Imagem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207282" y="-486510"/>
            <a:ext cx="2306968" cy="1537617"/>
          </a:xfrm>
          <a:prstGeom prst="rect">
            <a:avLst/>
          </a:prstGeom>
        </p:spPr>
      </p:pic>
      <p:sp>
        <p:nvSpPr>
          <p:cNvPr id="58" name="CaixaDeTexto 57"/>
          <p:cNvSpPr txBox="1"/>
          <p:nvPr/>
        </p:nvSpPr>
        <p:spPr>
          <a:xfrm>
            <a:off x="70067" y="331304"/>
            <a:ext cx="323692" cy="230832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American Typewriter Bold BT" panose="02090804030505020204" pitchFamily="18" charset="0"/>
              </a:rPr>
              <a:t>ECONOMIA</a:t>
            </a:r>
            <a:endParaRPr lang="pt-BR" b="1" dirty="0">
              <a:solidFill>
                <a:srgbClr val="FF0000"/>
              </a:solidFill>
              <a:latin typeface="American Typewriter Bold BT" panose="02090804030505020204" pitchFamily="18" charset="0"/>
            </a:endParaRPr>
          </a:p>
        </p:txBody>
      </p:sp>
      <p:grpSp>
        <p:nvGrpSpPr>
          <p:cNvPr id="3" name="Agrupar 2"/>
          <p:cNvGrpSpPr/>
          <p:nvPr/>
        </p:nvGrpSpPr>
        <p:grpSpPr>
          <a:xfrm>
            <a:off x="3773281" y="1033758"/>
            <a:ext cx="1776619" cy="335766"/>
            <a:chOff x="3773281" y="1176633"/>
            <a:chExt cx="1776619" cy="335766"/>
          </a:xfrm>
          <a:solidFill>
            <a:schemeClr val="bg1">
              <a:lumMod val="75000"/>
            </a:schemeClr>
          </a:solidFill>
        </p:grpSpPr>
        <p:sp>
          <p:nvSpPr>
            <p:cNvPr id="40" name="Retângulo 39"/>
            <p:cNvSpPr/>
            <p:nvPr/>
          </p:nvSpPr>
          <p:spPr>
            <a:xfrm>
              <a:off x="3773281" y="1176633"/>
              <a:ext cx="1776619" cy="335766"/>
            </a:xfrm>
            <a:prstGeom prst="rect">
              <a:avLst/>
            </a:prstGeom>
            <a:grpFill/>
            <a:ln w="38100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6859" y="1206727"/>
              <a:ext cx="1506238" cy="224688"/>
            </a:xfrm>
            <a:prstGeom prst="rect">
              <a:avLst/>
            </a:prstGeom>
            <a:grpFill/>
          </p:spPr>
        </p:pic>
      </p:grpSp>
      <p:grpSp>
        <p:nvGrpSpPr>
          <p:cNvPr id="8" name="Agrupar 7"/>
          <p:cNvGrpSpPr/>
          <p:nvPr/>
        </p:nvGrpSpPr>
        <p:grpSpPr>
          <a:xfrm>
            <a:off x="487269" y="1467539"/>
            <a:ext cx="1757104" cy="501998"/>
            <a:chOff x="487269" y="1610414"/>
            <a:chExt cx="1757104" cy="501998"/>
          </a:xfrm>
          <a:solidFill>
            <a:schemeClr val="bg1">
              <a:lumMod val="85000"/>
            </a:schemeClr>
          </a:solidFill>
        </p:grpSpPr>
        <p:sp>
          <p:nvSpPr>
            <p:cNvPr id="28" name="Texto explicativo em seta para a direita 27"/>
            <p:cNvSpPr/>
            <p:nvPr/>
          </p:nvSpPr>
          <p:spPr>
            <a:xfrm rot="16200000">
              <a:off x="1114822" y="982861"/>
              <a:ext cx="501998" cy="1757104"/>
            </a:xfrm>
            <a:prstGeom prst="rightArrowCallout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402" y="1842894"/>
              <a:ext cx="1592877" cy="196224"/>
            </a:xfrm>
            <a:prstGeom prst="rect">
              <a:avLst/>
            </a:prstGeom>
            <a:grpFill/>
          </p:spPr>
        </p:pic>
      </p:grpSp>
      <p:grpSp>
        <p:nvGrpSpPr>
          <p:cNvPr id="31" name="Agrupar 30"/>
          <p:cNvGrpSpPr/>
          <p:nvPr/>
        </p:nvGrpSpPr>
        <p:grpSpPr>
          <a:xfrm>
            <a:off x="3826731" y="1514508"/>
            <a:ext cx="1757104" cy="501998"/>
            <a:chOff x="3826731" y="1514508"/>
            <a:chExt cx="1757104" cy="501998"/>
          </a:xfrm>
        </p:grpSpPr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7405" y="1747587"/>
              <a:ext cx="1426994" cy="221763"/>
            </a:xfrm>
            <a:prstGeom prst="rect">
              <a:avLst/>
            </a:prstGeom>
          </p:spPr>
        </p:pic>
        <p:sp>
          <p:nvSpPr>
            <p:cNvPr id="36" name="Texto explicativo em seta para a direita 27"/>
            <p:cNvSpPr/>
            <p:nvPr/>
          </p:nvSpPr>
          <p:spPr>
            <a:xfrm rot="16200000">
              <a:off x="4454284" y="886955"/>
              <a:ext cx="501998" cy="1757104"/>
            </a:xfrm>
            <a:prstGeom prst="rightArrowCallo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0" name="Agrupar 29"/>
          <p:cNvGrpSpPr/>
          <p:nvPr/>
        </p:nvGrpSpPr>
        <p:grpSpPr>
          <a:xfrm>
            <a:off x="2357566" y="2603658"/>
            <a:ext cx="1298297" cy="501998"/>
            <a:chOff x="2320473" y="2667013"/>
            <a:chExt cx="1298297" cy="501998"/>
          </a:xfrm>
        </p:grpSpPr>
        <p:sp>
          <p:nvSpPr>
            <p:cNvPr id="51" name="Texto explicativo em seta para a direita 50"/>
            <p:cNvSpPr/>
            <p:nvPr/>
          </p:nvSpPr>
          <p:spPr>
            <a:xfrm rot="16200000">
              <a:off x="2718623" y="2268863"/>
              <a:ext cx="501998" cy="1298297"/>
            </a:xfrm>
            <a:prstGeom prst="rightArrowCallo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0475" y="2899483"/>
              <a:ext cx="1051267" cy="196932"/>
            </a:xfrm>
            <a:prstGeom prst="rect">
              <a:avLst/>
            </a:prstGeom>
          </p:spPr>
        </p:pic>
      </p:grpSp>
      <p:grpSp>
        <p:nvGrpSpPr>
          <p:cNvPr id="2" name="Agrupar 1"/>
          <p:cNvGrpSpPr/>
          <p:nvPr/>
        </p:nvGrpSpPr>
        <p:grpSpPr>
          <a:xfrm>
            <a:off x="477279" y="1042662"/>
            <a:ext cx="1776619" cy="335766"/>
            <a:chOff x="477279" y="1185537"/>
            <a:chExt cx="1776619" cy="335766"/>
          </a:xfrm>
          <a:solidFill>
            <a:schemeClr val="bg1">
              <a:lumMod val="75000"/>
            </a:schemeClr>
          </a:solidFill>
        </p:grpSpPr>
        <p:sp>
          <p:nvSpPr>
            <p:cNvPr id="39" name="Retângulo 38"/>
            <p:cNvSpPr/>
            <p:nvPr/>
          </p:nvSpPr>
          <p:spPr>
            <a:xfrm>
              <a:off x="477279" y="1185537"/>
              <a:ext cx="1776619" cy="335766"/>
            </a:xfrm>
            <a:prstGeom prst="rect">
              <a:avLst/>
            </a:prstGeom>
            <a:grpFill/>
            <a:ln w="38100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437" y="1238944"/>
              <a:ext cx="750714" cy="212769"/>
            </a:xfrm>
            <a:prstGeom prst="rect">
              <a:avLst/>
            </a:prstGeom>
            <a:grpFill/>
          </p:spPr>
        </p:pic>
      </p:grpSp>
      <p:grpSp>
        <p:nvGrpSpPr>
          <p:cNvPr id="24" name="Agrupar 23"/>
          <p:cNvGrpSpPr/>
          <p:nvPr/>
        </p:nvGrpSpPr>
        <p:grpSpPr>
          <a:xfrm>
            <a:off x="1712531" y="2147271"/>
            <a:ext cx="2408817" cy="335766"/>
            <a:chOff x="1712531" y="2147271"/>
            <a:chExt cx="2408817" cy="335766"/>
          </a:xfrm>
        </p:grpSpPr>
        <p:sp>
          <p:nvSpPr>
            <p:cNvPr id="41" name="Retângulo 40"/>
            <p:cNvSpPr/>
            <p:nvPr/>
          </p:nvSpPr>
          <p:spPr>
            <a:xfrm>
              <a:off x="1712531" y="2147271"/>
              <a:ext cx="2408817" cy="335766"/>
            </a:xfrm>
            <a:prstGeom prst="rect">
              <a:avLst/>
            </a:prstGeom>
            <a:solidFill>
              <a:schemeClr val="tx1"/>
            </a:solidFill>
            <a:ln w="38100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9" name="Imagem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0486" y="2168525"/>
              <a:ext cx="2200743" cy="270987"/>
            </a:xfrm>
            <a:prstGeom prst="rect">
              <a:avLst/>
            </a:prstGeom>
          </p:spPr>
        </p:pic>
      </p:grpSp>
      <p:grpSp>
        <p:nvGrpSpPr>
          <p:cNvPr id="34" name="Agrupar 33"/>
          <p:cNvGrpSpPr/>
          <p:nvPr/>
        </p:nvGrpSpPr>
        <p:grpSpPr>
          <a:xfrm>
            <a:off x="1252525" y="169834"/>
            <a:ext cx="2287773" cy="617566"/>
            <a:chOff x="1409590" y="6779"/>
            <a:chExt cx="2287773" cy="617566"/>
          </a:xfrm>
        </p:grpSpPr>
        <p:pic>
          <p:nvPicPr>
            <p:cNvPr id="35" name="Imagem 3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9590" y="6779"/>
              <a:ext cx="2287773" cy="299395"/>
            </a:xfrm>
            <a:prstGeom prst="rect">
              <a:avLst/>
            </a:prstGeom>
          </p:spPr>
        </p:pic>
        <p:pic>
          <p:nvPicPr>
            <p:cNvPr id="37" name="Imagem 3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2541" y="321628"/>
              <a:ext cx="2072451" cy="302717"/>
            </a:xfrm>
            <a:prstGeom prst="rect">
              <a:avLst/>
            </a:prstGeom>
          </p:spPr>
        </p:pic>
      </p:grpSp>
      <p:pic>
        <p:nvPicPr>
          <p:cNvPr id="38" name="Imagem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353" y="515614"/>
            <a:ext cx="1584204" cy="195156"/>
          </a:xfrm>
          <a:prstGeom prst="rect">
            <a:avLst/>
          </a:prstGeom>
        </p:spPr>
      </p:pic>
      <p:pic>
        <p:nvPicPr>
          <p:cNvPr id="42" name="Imagem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295" y="209716"/>
            <a:ext cx="386992" cy="20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733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76" y="-29027"/>
            <a:ext cx="5765801" cy="3251200"/>
          </a:xfrm>
          <a:prstGeom prst="rect">
            <a:avLst/>
          </a:prstGeom>
          <a:ln w="3175">
            <a:solidFill>
              <a:srgbClr val="FFFF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533" y="2339693"/>
            <a:ext cx="2306968" cy="1244888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5329" y="2482391"/>
            <a:ext cx="2306968" cy="1537617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12403" y="-815138"/>
            <a:ext cx="2306968" cy="1537617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-34380" y="-27464"/>
            <a:ext cx="5778500" cy="3251200"/>
          </a:xfrm>
          <a:prstGeom prst="rect">
            <a:avLst/>
          </a:prstGeom>
          <a:noFill/>
          <a:ln w="38100" cap="rnd" cmpd="thickThin">
            <a:solidFill>
              <a:srgbClr val="FF0000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6" name="Imagem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207282" y="-486510"/>
            <a:ext cx="2306968" cy="1537617"/>
          </a:xfrm>
          <a:prstGeom prst="rect">
            <a:avLst/>
          </a:prstGeom>
        </p:spPr>
      </p:pic>
      <p:sp>
        <p:nvSpPr>
          <p:cNvPr id="58" name="CaixaDeTexto 57"/>
          <p:cNvSpPr txBox="1"/>
          <p:nvPr/>
        </p:nvSpPr>
        <p:spPr>
          <a:xfrm>
            <a:off x="91838" y="490958"/>
            <a:ext cx="323692" cy="24006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sz="2000" b="1" dirty="0" smtClean="0">
                <a:solidFill>
                  <a:srgbClr val="FF0000"/>
                </a:solidFill>
                <a:latin typeface="American Typewriter Bold BT" panose="02090804030505020204" pitchFamily="18" charset="0"/>
              </a:rPr>
              <a:t>S</a:t>
            </a:r>
          </a:p>
          <a:p>
            <a:pPr>
              <a:lnSpc>
                <a:spcPts val="2000"/>
              </a:lnSpc>
            </a:pPr>
            <a:endParaRPr lang="pt-BR" sz="2000" b="1" dirty="0">
              <a:solidFill>
                <a:srgbClr val="FF0000"/>
              </a:solidFill>
              <a:latin typeface="American Typewriter Bold BT" panose="02090804030505020204" pitchFamily="18" charset="0"/>
            </a:endParaRPr>
          </a:p>
          <a:p>
            <a:pPr>
              <a:lnSpc>
                <a:spcPts val="2000"/>
              </a:lnSpc>
            </a:pPr>
            <a:r>
              <a:rPr lang="pt-BR" sz="2000" b="1" dirty="0" smtClean="0">
                <a:solidFill>
                  <a:srgbClr val="FF0000"/>
                </a:solidFill>
                <a:latin typeface="American Typewriter Bold BT" panose="02090804030505020204" pitchFamily="18" charset="0"/>
              </a:rPr>
              <a:t>A</a:t>
            </a:r>
          </a:p>
          <a:p>
            <a:pPr>
              <a:lnSpc>
                <a:spcPts val="2000"/>
              </a:lnSpc>
            </a:pPr>
            <a:endParaRPr lang="pt-BR" sz="2000" b="1" dirty="0">
              <a:solidFill>
                <a:srgbClr val="FF0000"/>
              </a:solidFill>
              <a:latin typeface="American Typewriter Bold BT" panose="02090804030505020204" pitchFamily="18" charset="0"/>
            </a:endParaRPr>
          </a:p>
          <a:p>
            <a:pPr>
              <a:lnSpc>
                <a:spcPts val="2000"/>
              </a:lnSpc>
            </a:pPr>
            <a:r>
              <a:rPr lang="pt-BR" sz="2000" b="1" dirty="0" smtClean="0">
                <a:solidFill>
                  <a:srgbClr val="FF0000"/>
                </a:solidFill>
                <a:latin typeface="American Typewriter Bold BT" panose="02090804030505020204" pitchFamily="18" charset="0"/>
              </a:rPr>
              <a:t>Ú</a:t>
            </a:r>
          </a:p>
          <a:p>
            <a:pPr>
              <a:lnSpc>
                <a:spcPts val="2000"/>
              </a:lnSpc>
            </a:pPr>
            <a:endParaRPr lang="pt-BR" sz="2000" b="1" dirty="0">
              <a:solidFill>
                <a:srgbClr val="FF0000"/>
              </a:solidFill>
              <a:latin typeface="American Typewriter Bold BT" panose="02090804030505020204" pitchFamily="18" charset="0"/>
            </a:endParaRPr>
          </a:p>
          <a:p>
            <a:pPr>
              <a:lnSpc>
                <a:spcPts val="2000"/>
              </a:lnSpc>
            </a:pPr>
            <a:r>
              <a:rPr lang="pt-BR" sz="2000" b="1" dirty="0" smtClean="0">
                <a:solidFill>
                  <a:srgbClr val="FF0000"/>
                </a:solidFill>
                <a:latin typeface="American Typewriter Bold BT" panose="02090804030505020204" pitchFamily="18" charset="0"/>
              </a:rPr>
              <a:t>D</a:t>
            </a:r>
          </a:p>
          <a:p>
            <a:pPr>
              <a:lnSpc>
                <a:spcPts val="2000"/>
              </a:lnSpc>
            </a:pPr>
            <a:endParaRPr lang="pt-BR" sz="2000" b="1" dirty="0">
              <a:solidFill>
                <a:srgbClr val="FF0000"/>
              </a:solidFill>
              <a:latin typeface="American Typewriter Bold BT" panose="02090804030505020204" pitchFamily="18" charset="0"/>
            </a:endParaRPr>
          </a:p>
          <a:p>
            <a:pPr>
              <a:lnSpc>
                <a:spcPts val="2000"/>
              </a:lnSpc>
            </a:pPr>
            <a:r>
              <a:rPr lang="pt-BR" sz="2000" b="1" dirty="0" smtClean="0">
                <a:solidFill>
                  <a:srgbClr val="FF0000"/>
                </a:solidFill>
                <a:latin typeface="American Typewriter Bold BT" panose="02090804030505020204" pitchFamily="18" charset="0"/>
              </a:rPr>
              <a:t>E</a:t>
            </a:r>
            <a:endParaRPr lang="pt-BR" sz="2000" b="1" dirty="0">
              <a:solidFill>
                <a:srgbClr val="FF0000"/>
              </a:solidFill>
              <a:latin typeface="American Typewriter Bold BT" panose="02090804030505020204" pitchFamily="18" charset="0"/>
            </a:endParaRPr>
          </a:p>
        </p:txBody>
      </p:sp>
      <p:grpSp>
        <p:nvGrpSpPr>
          <p:cNvPr id="33" name="Agrupar 32"/>
          <p:cNvGrpSpPr/>
          <p:nvPr/>
        </p:nvGrpSpPr>
        <p:grpSpPr>
          <a:xfrm>
            <a:off x="1266715" y="73454"/>
            <a:ext cx="2287773" cy="617566"/>
            <a:chOff x="1409590" y="6779"/>
            <a:chExt cx="2287773" cy="617566"/>
          </a:xfrm>
        </p:grpSpPr>
        <p:pic>
          <p:nvPicPr>
            <p:cNvPr id="36" name="Imagem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9590" y="6779"/>
              <a:ext cx="2287773" cy="299395"/>
            </a:xfrm>
            <a:prstGeom prst="rect">
              <a:avLst/>
            </a:prstGeom>
          </p:spPr>
        </p:pic>
        <p:pic>
          <p:nvPicPr>
            <p:cNvPr id="37" name="Imagem 3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2541" y="321628"/>
              <a:ext cx="2072451" cy="302717"/>
            </a:xfrm>
            <a:prstGeom prst="rect">
              <a:avLst/>
            </a:prstGeom>
          </p:spPr>
        </p:pic>
      </p:grpSp>
      <p:pic>
        <p:nvPicPr>
          <p:cNvPr id="38" name="Imagem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43" y="419234"/>
            <a:ext cx="1584204" cy="19515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39" name="Imagem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485" y="113336"/>
            <a:ext cx="386992" cy="20558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83" y="969357"/>
            <a:ext cx="4135399" cy="29240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717" y="1397646"/>
            <a:ext cx="628039" cy="396692"/>
          </a:xfrm>
          <a:prstGeom prst="rect">
            <a:avLst/>
          </a:prstGeom>
        </p:spPr>
      </p:pic>
      <p:pic>
        <p:nvPicPr>
          <p:cNvPr id="40" name="Imagem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733" y="1451321"/>
            <a:ext cx="762752" cy="206643"/>
          </a:xfrm>
          <a:prstGeom prst="rect">
            <a:avLst/>
          </a:prstGeom>
          <a:solidFill>
            <a:srgbClr val="FF0000"/>
          </a:solidFill>
        </p:spPr>
      </p:pic>
      <p:grpSp>
        <p:nvGrpSpPr>
          <p:cNvPr id="19" name="Agrupar 18"/>
          <p:cNvGrpSpPr/>
          <p:nvPr/>
        </p:nvGrpSpPr>
        <p:grpSpPr>
          <a:xfrm>
            <a:off x="690928" y="1934396"/>
            <a:ext cx="1776619" cy="335766"/>
            <a:chOff x="690928" y="1934396"/>
            <a:chExt cx="1776619" cy="335766"/>
          </a:xfrm>
          <a:solidFill>
            <a:schemeClr val="bg1">
              <a:lumMod val="85000"/>
            </a:schemeClr>
          </a:solidFill>
        </p:grpSpPr>
        <p:sp>
          <p:nvSpPr>
            <p:cNvPr id="51" name="Retângulo 50"/>
            <p:cNvSpPr/>
            <p:nvPr/>
          </p:nvSpPr>
          <p:spPr>
            <a:xfrm>
              <a:off x="690928" y="1934396"/>
              <a:ext cx="1776619" cy="335766"/>
            </a:xfrm>
            <a:prstGeom prst="rect">
              <a:avLst/>
            </a:prstGeom>
            <a:grpFill/>
            <a:ln w="38100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1" name="Imagem 4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33" y="1983198"/>
              <a:ext cx="1405720" cy="214636"/>
            </a:xfrm>
            <a:prstGeom prst="rect">
              <a:avLst/>
            </a:prstGeom>
            <a:grpFill/>
          </p:spPr>
        </p:pic>
      </p:grpSp>
      <p:grpSp>
        <p:nvGrpSpPr>
          <p:cNvPr id="55" name="Agrupar 54"/>
          <p:cNvGrpSpPr/>
          <p:nvPr/>
        </p:nvGrpSpPr>
        <p:grpSpPr>
          <a:xfrm>
            <a:off x="3339594" y="2302610"/>
            <a:ext cx="1757104" cy="501998"/>
            <a:chOff x="3168144" y="2283560"/>
            <a:chExt cx="1757104" cy="501998"/>
          </a:xfrm>
          <a:solidFill>
            <a:schemeClr val="bg1">
              <a:lumMod val="85000"/>
            </a:schemeClr>
          </a:solidFill>
        </p:grpSpPr>
        <p:sp>
          <p:nvSpPr>
            <p:cNvPr id="45" name="Texto explicativo em seta para a direita 27"/>
            <p:cNvSpPr/>
            <p:nvPr/>
          </p:nvSpPr>
          <p:spPr>
            <a:xfrm rot="16200000">
              <a:off x="3795697" y="1656007"/>
              <a:ext cx="501998" cy="1757104"/>
            </a:xfrm>
            <a:prstGeom prst="rightArrowCallout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1631" y="2518542"/>
              <a:ext cx="1075001" cy="228438"/>
            </a:xfrm>
            <a:prstGeom prst="rect">
              <a:avLst/>
            </a:prstGeom>
            <a:grpFill/>
          </p:spPr>
        </p:pic>
      </p:grpSp>
      <p:grpSp>
        <p:nvGrpSpPr>
          <p:cNvPr id="61" name="Agrupar 60"/>
          <p:cNvGrpSpPr/>
          <p:nvPr/>
        </p:nvGrpSpPr>
        <p:grpSpPr>
          <a:xfrm>
            <a:off x="676304" y="2310125"/>
            <a:ext cx="1757104" cy="501998"/>
            <a:chOff x="723929" y="2310125"/>
            <a:chExt cx="1757104" cy="501998"/>
          </a:xfrm>
          <a:solidFill>
            <a:schemeClr val="bg1">
              <a:lumMod val="85000"/>
            </a:schemeClr>
          </a:solidFill>
        </p:grpSpPr>
        <p:sp>
          <p:nvSpPr>
            <p:cNvPr id="43" name="Texto explicativo em seta para a direita 27"/>
            <p:cNvSpPr/>
            <p:nvPr/>
          </p:nvSpPr>
          <p:spPr>
            <a:xfrm rot="16200000">
              <a:off x="1351482" y="1682572"/>
              <a:ext cx="501998" cy="1757104"/>
            </a:xfrm>
            <a:prstGeom prst="rightArrowCallout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0" name="Imagem 59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629" y="2537592"/>
              <a:ext cx="657290" cy="214944"/>
            </a:xfrm>
            <a:prstGeom prst="rect">
              <a:avLst/>
            </a:prstGeom>
            <a:grpFill/>
          </p:spPr>
        </p:pic>
      </p:grpSp>
      <p:grpSp>
        <p:nvGrpSpPr>
          <p:cNvPr id="62" name="Agrupar 61"/>
          <p:cNvGrpSpPr/>
          <p:nvPr/>
        </p:nvGrpSpPr>
        <p:grpSpPr>
          <a:xfrm>
            <a:off x="2756896" y="1934396"/>
            <a:ext cx="2793004" cy="335766"/>
            <a:chOff x="2756896" y="1934396"/>
            <a:chExt cx="2793004" cy="335766"/>
          </a:xfrm>
          <a:solidFill>
            <a:schemeClr val="bg1">
              <a:lumMod val="85000"/>
            </a:schemeClr>
          </a:solidFill>
        </p:grpSpPr>
        <p:sp>
          <p:nvSpPr>
            <p:cNvPr id="54" name="Retângulo 53"/>
            <p:cNvSpPr/>
            <p:nvPr/>
          </p:nvSpPr>
          <p:spPr>
            <a:xfrm>
              <a:off x="2756896" y="1934396"/>
              <a:ext cx="2793004" cy="335766"/>
            </a:xfrm>
            <a:prstGeom prst="rect">
              <a:avLst/>
            </a:prstGeom>
            <a:grpFill/>
            <a:ln w="38100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8600" y="1965187"/>
              <a:ext cx="2431494" cy="235705"/>
            </a:xfrm>
            <a:prstGeom prst="rect">
              <a:avLst/>
            </a:prstGeom>
            <a:grpFill/>
          </p:spPr>
        </p:pic>
      </p:grpSp>
      <p:pic>
        <p:nvPicPr>
          <p:cNvPr id="63" name="Imagem 6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118" y="2451532"/>
            <a:ext cx="504810" cy="62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3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25400"/>
            <a:ext cx="5765799" cy="551655"/>
            <a:chOff x="0" y="10206"/>
            <a:chExt cx="5765799" cy="551655"/>
          </a:xfrm>
        </p:grpSpPr>
        <p:sp>
          <p:nvSpPr>
            <p:cNvPr id="5" name="Retângulo de cantos arredondados 4"/>
            <p:cNvSpPr/>
            <p:nvPr/>
          </p:nvSpPr>
          <p:spPr>
            <a:xfrm>
              <a:off x="0" y="10206"/>
              <a:ext cx="5765799" cy="55165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tângulo 5"/>
            <p:cNvSpPr/>
            <p:nvPr/>
          </p:nvSpPr>
          <p:spPr>
            <a:xfrm>
              <a:off x="26930" y="37136"/>
              <a:ext cx="5711939" cy="4977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300" b="1" dirty="0" smtClean="0"/>
                <a:t>BANDA LARGA PROMOVENDO CIDADANIA</a:t>
              </a:r>
              <a:endParaRPr lang="pt-BR" sz="2300" kern="1200" dirty="0"/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157518" y="711201"/>
            <a:ext cx="5316182" cy="304800"/>
            <a:chOff x="0" y="170426"/>
            <a:chExt cx="5335780" cy="190049"/>
          </a:xfrm>
        </p:grpSpPr>
        <p:sp>
          <p:nvSpPr>
            <p:cNvPr id="9" name="Retângulo de cantos arredondados 8"/>
            <p:cNvSpPr/>
            <p:nvPr/>
          </p:nvSpPr>
          <p:spPr>
            <a:xfrm>
              <a:off x="0" y="170426"/>
              <a:ext cx="5335780" cy="19004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tângulo 9"/>
            <p:cNvSpPr/>
            <p:nvPr/>
          </p:nvSpPr>
          <p:spPr>
            <a:xfrm>
              <a:off x="9277" y="179703"/>
              <a:ext cx="5317226" cy="1714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l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600" b="1" kern="1200" dirty="0" smtClean="0">
                  <a:solidFill>
                    <a:srgbClr val="002060"/>
                  </a:solidFill>
                </a:rPr>
                <a:t>Acesso à pluralidade de informação pública e privada.</a:t>
              </a:r>
              <a:endParaRPr lang="pt-BR" sz="1600" b="1" kern="1200" dirty="0">
                <a:solidFill>
                  <a:srgbClr val="002060"/>
                </a:solidFill>
              </a:endParaRPr>
            </a:p>
          </p:txBody>
        </p:sp>
      </p:grpSp>
      <p:sp>
        <p:nvSpPr>
          <p:cNvPr id="12" name="Retângulo de cantos arredondados 11"/>
          <p:cNvSpPr/>
          <p:nvPr/>
        </p:nvSpPr>
        <p:spPr>
          <a:xfrm>
            <a:off x="136916" y="1328136"/>
            <a:ext cx="5412983" cy="659070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alpha val="90000"/>
              <a:hueOff val="0"/>
              <a:satOff val="0"/>
              <a:lumOff val="0"/>
              <a:alphaOff val="-20000"/>
            </a:schemeClr>
          </a:fillRef>
          <a:effectRef idx="0">
            <a:schemeClr val="accent5">
              <a:alpha val="90000"/>
              <a:hueOff val="0"/>
              <a:satOff val="0"/>
              <a:lumOff val="0"/>
              <a:alphaOff val="-20000"/>
            </a:schemeClr>
          </a:effectRef>
          <a:fontRef idx="minor">
            <a:schemeClr val="lt1"/>
          </a:fontRef>
        </p:style>
        <p:txBody>
          <a:bodyPr/>
          <a:lstStyle/>
          <a:p>
            <a:pPr algn="just"/>
            <a:r>
              <a:rPr lang="pt-BR" sz="1600" b="1" dirty="0" smtClean="0">
                <a:solidFill>
                  <a:srgbClr val="002060"/>
                </a:solidFill>
              </a:rPr>
              <a:t>Controle Ambiental Dinâmico e Popular, com o monitoramento das florestas, águas e Biodiversidade.</a:t>
            </a:r>
            <a:endParaRPr lang="pt-BR" sz="1600" b="1" dirty="0">
              <a:solidFill>
                <a:srgbClr val="002060"/>
              </a:solidFill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127639" y="2426151"/>
            <a:ext cx="5498459" cy="494849"/>
            <a:chOff x="0" y="1416143"/>
            <a:chExt cx="5335780" cy="190049"/>
          </a:xfrm>
        </p:grpSpPr>
        <p:sp>
          <p:nvSpPr>
            <p:cNvPr id="15" name="Retângulo de cantos arredondados 14"/>
            <p:cNvSpPr/>
            <p:nvPr/>
          </p:nvSpPr>
          <p:spPr>
            <a:xfrm>
              <a:off x="0" y="1416143"/>
              <a:ext cx="5335780" cy="19004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90000"/>
                <a:hueOff val="0"/>
                <a:satOff val="0"/>
                <a:lumOff val="0"/>
                <a:alphaOff val="-40000"/>
              </a:schemeClr>
            </a:fillRef>
            <a:effectRef idx="0">
              <a:schemeClr val="accent5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</p:sp>
        <p:sp>
          <p:nvSpPr>
            <p:cNvPr id="16" name="Retângulo 15"/>
            <p:cNvSpPr/>
            <p:nvPr/>
          </p:nvSpPr>
          <p:spPr>
            <a:xfrm>
              <a:off x="9277" y="1425420"/>
              <a:ext cx="5317226" cy="1714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l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600" b="1" kern="1200" dirty="0" smtClean="0">
                  <a:solidFill>
                    <a:srgbClr val="002060"/>
                  </a:solidFill>
                </a:rPr>
                <a:t>Aumento na velocidade de adoção da agricultura de precisão.</a:t>
              </a:r>
              <a:endParaRPr lang="pt-BR" sz="1600" b="1" kern="1200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586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843827650"/>
              </p:ext>
            </p:extLst>
          </p:nvPr>
        </p:nvGraphicFramePr>
        <p:xfrm>
          <a:off x="0" y="330200"/>
          <a:ext cx="5759450" cy="770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786576060"/>
              </p:ext>
            </p:extLst>
          </p:nvPr>
        </p:nvGraphicFramePr>
        <p:xfrm>
          <a:off x="3175" y="1244600"/>
          <a:ext cx="5759450" cy="1815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Retângulo 7"/>
          <p:cNvSpPr/>
          <p:nvPr/>
        </p:nvSpPr>
        <p:spPr>
          <a:xfrm>
            <a:off x="98425" y="2964190"/>
            <a:ext cx="560387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Obs.: Conforme levantamento atual, o benefício socioeconômico é de R$ 6,8 bilhões. </a:t>
            </a:r>
          </a:p>
        </p:txBody>
      </p:sp>
    </p:spTree>
    <p:extLst>
      <p:ext uri="{BB962C8B-B14F-4D97-AF65-F5344CB8AC3E}">
        <p14:creationId xmlns:p14="http://schemas.microsoft.com/office/powerpoint/2010/main" val="54991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7" grpId="0">
        <p:bldAsOne/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object 17"/>
          <p:cNvSpPr>
            <a:spLocks/>
          </p:cNvSpPr>
          <p:nvPr/>
        </p:nvSpPr>
        <p:spPr bwMode="auto">
          <a:xfrm>
            <a:off x="0" y="512763"/>
            <a:ext cx="34925" cy="2727325"/>
          </a:xfrm>
          <a:custGeom>
            <a:avLst/>
            <a:gdLst/>
            <a:ahLst/>
            <a:cxnLst>
              <a:cxn ang="0">
                <a:pos x="0" y="2727567"/>
              </a:cxn>
              <a:cxn ang="0">
                <a:pos x="35151" y="2727567"/>
              </a:cxn>
              <a:cxn ang="0">
                <a:pos x="35151" y="0"/>
              </a:cxn>
              <a:cxn ang="0">
                <a:pos x="0" y="0"/>
              </a:cxn>
              <a:cxn ang="0">
                <a:pos x="0" y="2727567"/>
              </a:cxn>
            </a:cxnLst>
            <a:rect l="0" t="0" r="r" b="b"/>
            <a:pathLst>
              <a:path w="35151" h="2727567">
                <a:moveTo>
                  <a:pt x="0" y="2727567"/>
                </a:moveTo>
                <a:lnTo>
                  <a:pt x="35151" y="2727567"/>
                </a:lnTo>
                <a:lnTo>
                  <a:pt x="35151" y="0"/>
                </a:lnTo>
                <a:lnTo>
                  <a:pt x="0" y="0"/>
                </a:lnTo>
                <a:lnTo>
                  <a:pt x="0" y="2727567"/>
                </a:lnTo>
                <a:close/>
              </a:path>
            </a:pathLst>
          </a:custGeom>
          <a:solidFill>
            <a:srgbClr val="F2F2F2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pt-BR" dirty="0"/>
          </a:p>
        </p:txBody>
      </p:sp>
      <p:sp>
        <p:nvSpPr>
          <p:cNvPr id="13315" name="object 6"/>
          <p:cNvSpPr>
            <a:spLocks noChangeArrowheads="1"/>
          </p:cNvSpPr>
          <p:nvPr/>
        </p:nvSpPr>
        <p:spPr bwMode="auto">
          <a:xfrm>
            <a:off x="0" y="1588"/>
            <a:ext cx="5754688" cy="32385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pt-BR" dirty="0">
              <a:latin typeface="Calibri" pitchFamily="34" charset="0"/>
            </a:endParaRPr>
          </a:p>
        </p:txBody>
      </p:sp>
      <p:sp>
        <p:nvSpPr>
          <p:cNvPr id="13317" name="object 8"/>
          <p:cNvSpPr>
            <a:spLocks/>
          </p:cNvSpPr>
          <p:nvPr/>
        </p:nvSpPr>
        <p:spPr bwMode="auto">
          <a:xfrm>
            <a:off x="0" y="0"/>
            <a:ext cx="5759450" cy="512763"/>
          </a:xfrm>
          <a:custGeom>
            <a:avLst/>
            <a:gdLst/>
            <a:ahLst/>
            <a:cxnLst>
              <a:cxn ang="0">
                <a:pos x="5759958" y="0"/>
              </a:cxn>
              <a:cxn ang="0">
                <a:pos x="0" y="0"/>
              </a:cxn>
              <a:cxn ang="0">
                <a:pos x="0" y="512431"/>
              </a:cxn>
              <a:cxn ang="0">
                <a:pos x="5759958" y="512431"/>
              </a:cxn>
              <a:cxn ang="0">
                <a:pos x="5759958" y="0"/>
              </a:cxn>
            </a:cxnLst>
            <a:rect l="0" t="0" r="r" b="b"/>
            <a:pathLst>
              <a:path w="5760073" h="512431">
                <a:moveTo>
                  <a:pt x="5759958" y="0"/>
                </a:moveTo>
                <a:lnTo>
                  <a:pt x="0" y="0"/>
                </a:lnTo>
                <a:lnTo>
                  <a:pt x="0" y="512431"/>
                </a:lnTo>
                <a:lnTo>
                  <a:pt x="5759958" y="512431"/>
                </a:lnTo>
                <a:lnTo>
                  <a:pt x="5759958" y="0"/>
                </a:lnTo>
                <a:close/>
              </a:path>
            </a:pathLst>
          </a:custGeom>
          <a:solidFill>
            <a:srgbClr val="668845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pt-BR" dirty="0"/>
          </a:p>
        </p:txBody>
      </p:sp>
      <p:sp>
        <p:nvSpPr>
          <p:cNvPr id="13318" name="object 9"/>
          <p:cNvSpPr>
            <a:spLocks/>
          </p:cNvSpPr>
          <p:nvPr/>
        </p:nvSpPr>
        <p:spPr bwMode="auto">
          <a:xfrm>
            <a:off x="0" y="555625"/>
            <a:ext cx="5759450" cy="0"/>
          </a:xfrm>
          <a:custGeom>
            <a:avLst/>
            <a:gdLst/>
            <a:ahLst/>
            <a:cxnLst>
              <a:cxn ang="0">
                <a:pos x="5759958" y="0"/>
              </a:cxn>
              <a:cxn ang="0">
                <a:pos x="0" y="0"/>
              </a:cxn>
              <a:cxn ang="0">
                <a:pos x="0" y="1"/>
              </a:cxn>
              <a:cxn ang="0">
                <a:pos x="5759958" y="0"/>
              </a:cxn>
            </a:cxnLst>
            <a:rect l="0" t="0" r="r" b="b"/>
            <a:pathLst>
              <a:path w="5760073">
                <a:moveTo>
                  <a:pt x="5759958" y="0"/>
                </a:moveTo>
                <a:lnTo>
                  <a:pt x="0" y="0"/>
                </a:lnTo>
              </a:path>
              <a:path w="5760073">
                <a:moveTo>
                  <a:pt x="0" y="1"/>
                </a:moveTo>
                <a:lnTo>
                  <a:pt x="5759958" y="0"/>
                </a:lnTo>
              </a:path>
            </a:pathLst>
          </a:custGeom>
          <a:noFill/>
          <a:ln w="29740">
            <a:solidFill>
              <a:srgbClr val="0C066C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pt-BR" dirty="0"/>
          </a:p>
        </p:txBody>
      </p:sp>
      <p:sp>
        <p:nvSpPr>
          <p:cNvPr id="13319" name="object 10"/>
          <p:cNvSpPr>
            <a:spLocks/>
          </p:cNvSpPr>
          <p:nvPr/>
        </p:nvSpPr>
        <p:spPr bwMode="auto">
          <a:xfrm>
            <a:off x="5127625" y="150813"/>
            <a:ext cx="555625" cy="555625"/>
          </a:xfrm>
          <a:custGeom>
            <a:avLst/>
            <a:gdLst/>
            <a:ahLst/>
            <a:cxnLst>
              <a:cxn ang="0">
                <a:pos x="3630" y="232375"/>
              </a:cxn>
              <a:cxn ang="0">
                <a:pos x="0" y="277366"/>
              </a:cxn>
              <a:cxn ang="0">
                <a:pos x="3630" y="322357"/>
              </a:cxn>
              <a:cxn ang="0">
                <a:pos x="14140" y="365036"/>
              </a:cxn>
              <a:cxn ang="0">
                <a:pos x="30958" y="404833"/>
              </a:cxn>
              <a:cxn ang="0">
                <a:pos x="53515" y="441176"/>
              </a:cxn>
              <a:cxn ang="0">
                <a:pos x="81238" y="473495"/>
              </a:cxn>
              <a:cxn ang="0">
                <a:pos x="113556" y="501218"/>
              </a:cxn>
              <a:cxn ang="0">
                <a:pos x="149899" y="523774"/>
              </a:cxn>
              <a:cxn ang="0">
                <a:pos x="189696" y="540593"/>
              </a:cxn>
              <a:cxn ang="0">
                <a:pos x="232375" y="551103"/>
              </a:cxn>
              <a:cxn ang="0">
                <a:pos x="277366" y="554733"/>
              </a:cxn>
              <a:cxn ang="0">
                <a:pos x="322357" y="551103"/>
              </a:cxn>
              <a:cxn ang="0">
                <a:pos x="365036" y="540593"/>
              </a:cxn>
              <a:cxn ang="0">
                <a:pos x="404833" y="523774"/>
              </a:cxn>
              <a:cxn ang="0">
                <a:pos x="441176" y="501218"/>
              </a:cxn>
              <a:cxn ang="0">
                <a:pos x="473495" y="473495"/>
              </a:cxn>
              <a:cxn ang="0">
                <a:pos x="501218" y="441176"/>
              </a:cxn>
              <a:cxn ang="0">
                <a:pos x="523774" y="404833"/>
              </a:cxn>
              <a:cxn ang="0">
                <a:pos x="540593" y="365036"/>
              </a:cxn>
              <a:cxn ang="0">
                <a:pos x="551103" y="322357"/>
              </a:cxn>
              <a:cxn ang="0">
                <a:pos x="554733" y="277366"/>
              </a:cxn>
              <a:cxn ang="0">
                <a:pos x="551103" y="232375"/>
              </a:cxn>
              <a:cxn ang="0">
                <a:pos x="540593" y="189696"/>
              </a:cxn>
              <a:cxn ang="0">
                <a:pos x="523774" y="149899"/>
              </a:cxn>
              <a:cxn ang="0">
                <a:pos x="501218" y="113556"/>
              </a:cxn>
              <a:cxn ang="0">
                <a:pos x="473495" y="81238"/>
              </a:cxn>
              <a:cxn ang="0">
                <a:pos x="441176" y="53515"/>
              </a:cxn>
              <a:cxn ang="0">
                <a:pos x="404833" y="30958"/>
              </a:cxn>
              <a:cxn ang="0">
                <a:pos x="365036" y="14140"/>
              </a:cxn>
              <a:cxn ang="0">
                <a:pos x="322357" y="3630"/>
              </a:cxn>
              <a:cxn ang="0">
                <a:pos x="277366" y="0"/>
              </a:cxn>
              <a:cxn ang="0">
                <a:pos x="232375" y="3630"/>
              </a:cxn>
              <a:cxn ang="0">
                <a:pos x="189696" y="14140"/>
              </a:cxn>
              <a:cxn ang="0">
                <a:pos x="149899" y="30958"/>
              </a:cxn>
              <a:cxn ang="0">
                <a:pos x="113556" y="53515"/>
              </a:cxn>
              <a:cxn ang="0">
                <a:pos x="81238" y="81238"/>
              </a:cxn>
              <a:cxn ang="0">
                <a:pos x="53515" y="113556"/>
              </a:cxn>
              <a:cxn ang="0">
                <a:pos x="30958" y="149899"/>
              </a:cxn>
              <a:cxn ang="0">
                <a:pos x="14140" y="189696"/>
              </a:cxn>
            </a:cxnLst>
            <a:rect l="0" t="0" r="r" b="b"/>
            <a:pathLst>
              <a:path w="554733" h="554733">
                <a:moveTo>
                  <a:pt x="8060" y="210711"/>
                </a:moveTo>
                <a:lnTo>
                  <a:pt x="3630" y="232375"/>
                </a:lnTo>
                <a:lnTo>
                  <a:pt x="919" y="254617"/>
                </a:lnTo>
                <a:lnTo>
                  <a:pt x="0" y="277366"/>
                </a:lnTo>
                <a:lnTo>
                  <a:pt x="919" y="300115"/>
                </a:lnTo>
                <a:lnTo>
                  <a:pt x="3630" y="322357"/>
                </a:lnTo>
                <a:lnTo>
                  <a:pt x="8060" y="344021"/>
                </a:lnTo>
                <a:lnTo>
                  <a:pt x="14140" y="365036"/>
                </a:lnTo>
                <a:lnTo>
                  <a:pt x="21796" y="385331"/>
                </a:lnTo>
                <a:lnTo>
                  <a:pt x="30958" y="404833"/>
                </a:lnTo>
                <a:lnTo>
                  <a:pt x="41555" y="423472"/>
                </a:lnTo>
                <a:lnTo>
                  <a:pt x="53515" y="441176"/>
                </a:lnTo>
                <a:lnTo>
                  <a:pt x="66766" y="457874"/>
                </a:lnTo>
                <a:lnTo>
                  <a:pt x="81238" y="473495"/>
                </a:lnTo>
                <a:lnTo>
                  <a:pt x="96858" y="487966"/>
                </a:lnTo>
                <a:lnTo>
                  <a:pt x="113556" y="501218"/>
                </a:lnTo>
                <a:lnTo>
                  <a:pt x="131260" y="513177"/>
                </a:lnTo>
                <a:lnTo>
                  <a:pt x="149899" y="523774"/>
                </a:lnTo>
                <a:lnTo>
                  <a:pt x="169402" y="532936"/>
                </a:lnTo>
                <a:lnTo>
                  <a:pt x="189696" y="540593"/>
                </a:lnTo>
                <a:lnTo>
                  <a:pt x="210711" y="546672"/>
                </a:lnTo>
                <a:lnTo>
                  <a:pt x="232375" y="551103"/>
                </a:lnTo>
                <a:lnTo>
                  <a:pt x="254617" y="553813"/>
                </a:lnTo>
                <a:lnTo>
                  <a:pt x="277366" y="554733"/>
                </a:lnTo>
                <a:lnTo>
                  <a:pt x="300115" y="553813"/>
                </a:lnTo>
                <a:lnTo>
                  <a:pt x="322357" y="551103"/>
                </a:lnTo>
                <a:lnTo>
                  <a:pt x="344021" y="546672"/>
                </a:lnTo>
                <a:lnTo>
                  <a:pt x="365036" y="540593"/>
                </a:lnTo>
                <a:lnTo>
                  <a:pt x="385331" y="532936"/>
                </a:lnTo>
                <a:lnTo>
                  <a:pt x="404833" y="523774"/>
                </a:lnTo>
                <a:lnTo>
                  <a:pt x="423472" y="513177"/>
                </a:lnTo>
                <a:lnTo>
                  <a:pt x="441176" y="501218"/>
                </a:lnTo>
                <a:lnTo>
                  <a:pt x="457874" y="487966"/>
                </a:lnTo>
                <a:lnTo>
                  <a:pt x="473495" y="473495"/>
                </a:lnTo>
                <a:lnTo>
                  <a:pt x="487966" y="457874"/>
                </a:lnTo>
                <a:lnTo>
                  <a:pt x="501218" y="441176"/>
                </a:lnTo>
                <a:lnTo>
                  <a:pt x="513177" y="423472"/>
                </a:lnTo>
                <a:lnTo>
                  <a:pt x="523774" y="404833"/>
                </a:lnTo>
                <a:lnTo>
                  <a:pt x="532936" y="385331"/>
                </a:lnTo>
                <a:lnTo>
                  <a:pt x="540593" y="365036"/>
                </a:lnTo>
                <a:lnTo>
                  <a:pt x="546672" y="344021"/>
                </a:lnTo>
                <a:lnTo>
                  <a:pt x="551103" y="322357"/>
                </a:lnTo>
                <a:lnTo>
                  <a:pt x="553813" y="300115"/>
                </a:lnTo>
                <a:lnTo>
                  <a:pt x="554733" y="277366"/>
                </a:lnTo>
                <a:lnTo>
                  <a:pt x="553813" y="254617"/>
                </a:lnTo>
                <a:lnTo>
                  <a:pt x="551103" y="232375"/>
                </a:lnTo>
                <a:lnTo>
                  <a:pt x="546672" y="210711"/>
                </a:lnTo>
                <a:lnTo>
                  <a:pt x="540593" y="189696"/>
                </a:lnTo>
                <a:lnTo>
                  <a:pt x="532936" y="169402"/>
                </a:lnTo>
                <a:lnTo>
                  <a:pt x="523774" y="149899"/>
                </a:lnTo>
                <a:lnTo>
                  <a:pt x="513177" y="131260"/>
                </a:lnTo>
                <a:lnTo>
                  <a:pt x="501218" y="113556"/>
                </a:lnTo>
                <a:lnTo>
                  <a:pt x="487966" y="96858"/>
                </a:lnTo>
                <a:lnTo>
                  <a:pt x="473495" y="81238"/>
                </a:lnTo>
                <a:lnTo>
                  <a:pt x="457874" y="66766"/>
                </a:lnTo>
                <a:lnTo>
                  <a:pt x="441176" y="53515"/>
                </a:lnTo>
                <a:lnTo>
                  <a:pt x="423472" y="41555"/>
                </a:lnTo>
                <a:lnTo>
                  <a:pt x="404833" y="30958"/>
                </a:lnTo>
                <a:lnTo>
                  <a:pt x="385331" y="21796"/>
                </a:lnTo>
                <a:lnTo>
                  <a:pt x="365036" y="14140"/>
                </a:lnTo>
                <a:lnTo>
                  <a:pt x="344021" y="8060"/>
                </a:lnTo>
                <a:lnTo>
                  <a:pt x="322357" y="3630"/>
                </a:lnTo>
                <a:lnTo>
                  <a:pt x="300115" y="919"/>
                </a:lnTo>
                <a:lnTo>
                  <a:pt x="277366" y="0"/>
                </a:lnTo>
                <a:lnTo>
                  <a:pt x="254617" y="919"/>
                </a:lnTo>
                <a:lnTo>
                  <a:pt x="232375" y="3630"/>
                </a:lnTo>
                <a:lnTo>
                  <a:pt x="210711" y="8060"/>
                </a:lnTo>
                <a:lnTo>
                  <a:pt x="189696" y="14140"/>
                </a:lnTo>
                <a:lnTo>
                  <a:pt x="169402" y="21796"/>
                </a:lnTo>
                <a:lnTo>
                  <a:pt x="149899" y="30958"/>
                </a:lnTo>
                <a:lnTo>
                  <a:pt x="131260" y="41555"/>
                </a:lnTo>
                <a:lnTo>
                  <a:pt x="113556" y="53515"/>
                </a:lnTo>
                <a:lnTo>
                  <a:pt x="96858" y="66766"/>
                </a:lnTo>
                <a:lnTo>
                  <a:pt x="81238" y="81238"/>
                </a:lnTo>
                <a:lnTo>
                  <a:pt x="66766" y="96858"/>
                </a:lnTo>
                <a:lnTo>
                  <a:pt x="53515" y="113556"/>
                </a:lnTo>
                <a:lnTo>
                  <a:pt x="41555" y="131260"/>
                </a:lnTo>
                <a:lnTo>
                  <a:pt x="30958" y="149899"/>
                </a:lnTo>
                <a:lnTo>
                  <a:pt x="21796" y="169402"/>
                </a:lnTo>
                <a:lnTo>
                  <a:pt x="14140" y="189696"/>
                </a:lnTo>
                <a:lnTo>
                  <a:pt x="8060" y="210711"/>
                </a:lnTo>
                <a:close/>
              </a:path>
            </a:pathLst>
          </a:custGeom>
          <a:solidFill>
            <a:srgbClr val="0C066C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pt-BR" dirty="0"/>
          </a:p>
        </p:txBody>
      </p:sp>
      <p:sp>
        <p:nvSpPr>
          <p:cNvPr id="13320" name="object 11"/>
          <p:cNvSpPr>
            <a:spLocks/>
          </p:cNvSpPr>
          <p:nvPr/>
        </p:nvSpPr>
        <p:spPr bwMode="auto">
          <a:xfrm>
            <a:off x="5165725" y="188913"/>
            <a:ext cx="479425" cy="479425"/>
          </a:xfrm>
          <a:custGeom>
            <a:avLst/>
            <a:gdLst/>
            <a:ahLst/>
            <a:cxnLst>
              <a:cxn ang="0">
                <a:pos x="6962" y="297137"/>
              </a:cxn>
              <a:cxn ang="0">
                <a:pos x="18826" y="332816"/>
              </a:cxn>
              <a:cxn ang="0">
                <a:pos x="35892" y="365760"/>
              </a:cxn>
              <a:cxn ang="0">
                <a:pos x="57667" y="395474"/>
              </a:cxn>
              <a:cxn ang="0">
                <a:pos x="83658" y="421465"/>
              </a:cxn>
              <a:cxn ang="0">
                <a:pos x="113372" y="443240"/>
              </a:cxn>
              <a:cxn ang="0">
                <a:pos x="146315" y="460306"/>
              </a:cxn>
              <a:cxn ang="0">
                <a:pos x="181995" y="472170"/>
              </a:cxn>
              <a:cxn ang="0">
                <a:pos x="219917" y="478338"/>
              </a:cxn>
              <a:cxn ang="0">
                <a:pos x="259214" y="478338"/>
              </a:cxn>
              <a:cxn ang="0">
                <a:pos x="297137" y="472170"/>
              </a:cxn>
              <a:cxn ang="0">
                <a:pos x="332816" y="460306"/>
              </a:cxn>
              <a:cxn ang="0">
                <a:pos x="365760" y="443240"/>
              </a:cxn>
              <a:cxn ang="0">
                <a:pos x="395474" y="421465"/>
              </a:cxn>
              <a:cxn ang="0">
                <a:pos x="421465" y="395474"/>
              </a:cxn>
              <a:cxn ang="0">
                <a:pos x="443240" y="365760"/>
              </a:cxn>
              <a:cxn ang="0">
                <a:pos x="460306" y="332816"/>
              </a:cxn>
              <a:cxn ang="0">
                <a:pos x="472170" y="297137"/>
              </a:cxn>
              <a:cxn ang="0">
                <a:pos x="478338" y="259214"/>
              </a:cxn>
              <a:cxn ang="0">
                <a:pos x="478338" y="219917"/>
              </a:cxn>
              <a:cxn ang="0">
                <a:pos x="472170" y="181995"/>
              </a:cxn>
              <a:cxn ang="0">
                <a:pos x="460306" y="146315"/>
              </a:cxn>
              <a:cxn ang="0">
                <a:pos x="443240" y="113372"/>
              </a:cxn>
              <a:cxn ang="0">
                <a:pos x="421465" y="83658"/>
              </a:cxn>
              <a:cxn ang="0">
                <a:pos x="395474" y="57667"/>
              </a:cxn>
              <a:cxn ang="0">
                <a:pos x="365760" y="35892"/>
              </a:cxn>
              <a:cxn ang="0">
                <a:pos x="332816" y="18826"/>
              </a:cxn>
              <a:cxn ang="0">
                <a:pos x="297137" y="6962"/>
              </a:cxn>
              <a:cxn ang="0">
                <a:pos x="259214" y="794"/>
              </a:cxn>
              <a:cxn ang="0">
                <a:pos x="219917" y="794"/>
              </a:cxn>
              <a:cxn ang="0">
                <a:pos x="181995" y="6962"/>
              </a:cxn>
              <a:cxn ang="0">
                <a:pos x="146315" y="18826"/>
              </a:cxn>
              <a:cxn ang="0">
                <a:pos x="113372" y="35892"/>
              </a:cxn>
              <a:cxn ang="0">
                <a:pos x="83658" y="57667"/>
              </a:cxn>
              <a:cxn ang="0">
                <a:pos x="57667" y="83658"/>
              </a:cxn>
              <a:cxn ang="0">
                <a:pos x="35892" y="113372"/>
              </a:cxn>
              <a:cxn ang="0">
                <a:pos x="18826" y="146315"/>
              </a:cxn>
              <a:cxn ang="0">
                <a:pos x="6962" y="181995"/>
              </a:cxn>
              <a:cxn ang="0">
                <a:pos x="794" y="219917"/>
              </a:cxn>
              <a:cxn ang="0">
                <a:pos x="794" y="259214"/>
              </a:cxn>
            </a:cxnLst>
            <a:rect l="0" t="0" r="r" b="b"/>
            <a:pathLst>
              <a:path w="479132" h="479132">
                <a:moveTo>
                  <a:pt x="3135" y="278425"/>
                </a:moveTo>
                <a:lnTo>
                  <a:pt x="6962" y="297137"/>
                </a:lnTo>
                <a:lnTo>
                  <a:pt x="12213" y="315288"/>
                </a:lnTo>
                <a:lnTo>
                  <a:pt x="18826" y="332816"/>
                </a:lnTo>
                <a:lnTo>
                  <a:pt x="26739" y="349661"/>
                </a:lnTo>
                <a:lnTo>
                  <a:pt x="35892" y="365760"/>
                </a:lnTo>
                <a:lnTo>
                  <a:pt x="46221" y="381051"/>
                </a:lnTo>
                <a:lnTo>
                  <a:pt x="57667" y="395474"/>
                </a:lnTo>
                <a:lnTo>
                  <a:pt x="70166" y="408965"/>
                </a:lnTo>
                <a:lnTo>
                  <a:pt x="83658" y="421465"/>
                </a:lnTo>
                <a:lnTo>
                  <a:pt x="98080" y="432910"/>
                </a:lnTo>
                <a:lnTo>
                  <a:pt x="113372" y="443240"/>
                </a:lnTo>
                <a:lnTo>
                  <a:pt x="129471" y="452392"/>
                </a:lnTo>
                <a:lnTo>
                  <a:pt x="146315" y="460306"/>
                </a:lnTo>
                <a:lnTo>
                  <a:pt x="163844" y="466919"/>
                </a:lnTo>
                <a:lnTo>
                  <a:pt x="181995" y="472170"/>
                </a:lnTo>
                <a:lnTo>
                  <a:pt x="200706" y="475997"/>
                </a:lnTo>
                <a:lnTo>
                  <a:pt x="219917" y="478338"/>
                </a:lnTo>
                <a:lnTo>
                  <a:pt x="239566" y="479132"/>
                </a:lnTo>
                <a:lnTo>
                  <a:pt x="259214" y="478338"/>
                </a:lnTo>
                <a:lnTo>
                  <a:pt x="278425" y="475997"/>
                </a:lnTo>
                <a:lnTo>
                  <a:pt x="297137" y="472170"/>
                </a:lnTo>
                <a:lnTo>
                  <a:pt x="315288" y="466919"/>
                </a:lnTo>
                <a:lnTo>
                  <a:pt x="332816" y="460306"/>
                </a:lnTo>
                <a:lnTo>
                  <a:pt x="349661" y="452392"/>
                </a:lnTo>
                <a:lnTo>
                  <a:pt x="365760" y="443240"/>
                </a:lnTo>
                <a:lnTo>
                  <a:pt x="381051" y="432910"/>
                </a:lnTo>
                <a:lnTo>
                  <a:pt x="395474" y="421465"/>
                </a:lnTo>
                <a:lnTo>
                  <a:pt x="408965" y="408965"/>
                </a:lnTo>
                <a:lnTo>
                  <a:pt x="421465" y="395474"/>
                </a:lnTo>
                <a:lnTo>
                  <a:pt x="432910" y="381051"/>
                </a:lnTo>
                <a:lnTo>
                  <a:pt x="443240" y="365760"/>
                </a:lnTo>
                <a:lnTo>
                  <a:pt x="452392" y="349661"/>
                </a:lnTo>
                <a:lnTo>
                  <a:pt x="460306" y="332816"/>
                </a:lnTo>
                <a:lnTo>
                  <a:pt x="466919" y="315288"/>
                </a:lnTo>
                <a:lnTo>
                  <a:pt x="472170" y="297137"/>
                </a:lnTo>
                <a:lnTo>
                  <a:pt x="475996" y="278425"/>
                </a:lnTo>
                <a:lnTo>
                  <a:pt x="478338" y="259214"/>
                </a:lnTo>
                <a:lnTo>
                  <a:pt x="479132" y="239566"/>
                </a:lnTo>
                <a:lnTo>
                  <a:pt x="478338" y="219917"/>
                </a:lnTo>
                <a:lnTo>
                  <a:pt x="475996" y="200706"/>
                </a:lnTo>
                <a:lnTo>
                  <a:pt x="472170" y="181995"/>
                </a:lnTo>
                <a:lnTo>
                  <a:pt x="466919" y="163844"/>
                </a:lnTo>
                <a:lnTo>
                  <a:pt x="460306" y="146315"/>
                </a:lnTo>
                <a:lnTo>
                  <a:pt x="452392" y="129471"/>
                </a:lnTo>
                <a:lnTo>
                  <a:pt x="443240" y="113372"/>
                </a:lnTo>
                <a:lnTo>
                  <a:pt x="432910" y="98080"/>
                </a:lnTo>
                <a:lnTo>
                  <a:pt x="421465" y="83658"/>
                </a:lnTo>
                <a:lnTo>
                  <a:pt x="408965" y="70166"/>
                </a:lnTo>
                <a:lnTo>
                  <a:pt x="395474" y="57667"/>
                </a:lnTo>
                <a:lnTo>
                  <a:pt x="381051" y="46221"/>
                </a:lnTo>
                <a:lnTo>
                  <a:pt x="365760" y="35892"/>
                </a:lnTo>
                <a:lnTo>
                  <a:pt x="349661" y="26739"/>
                </a:lnTo>
                <a:lnTo>
                  <a:pt x="332816" y="18826"/>
                </a:lnTo>
                <a:lnTo>
                  <a:pt x="315288" y="12213"/>
                </a:lnTo>
                <a:lnTo>
                  <a:pt x="297137" y="6962"/>
                </a:lnTo>
                <a:lnTo>
                  <a:pt x="278425" y="3135"/>
                </a:lnTo>
                <a:lnTo>
                  <a:pt x="259214" y="794"/>
                </a:lnTo>
                <a:lnTo>
                  <a:pt x="239566" y="0"/>
                </a:lnTo>
                <a:lnTo>
                  <a:pt x="219917" y="794"/>
                </a:lnTo>
                <a:lnTo>
                  <a:pt x="200706" y="3135"/>
                </a:lnTo>
                <a:lnTo>
                  <a:pt x="181995" y="6962"/>
                </a:lnTo>
                <a:lnTo>
                  <a:pt x="163844" y="12213"/>
                </a:lnTo>
                <a:lnTo>
                  <a:pt x="146315" y="18826"/>
                </a:lnTo>
                <a:lnTo>
                  <a:pt x="129471" y="26739"/>
                </a:lnTo>
                <a:lnTo>
                  <a:pt x="113372" y="35892"/>
                </a:lnTo>
                <a:lnTo>
                  <a:pt x="98080" y="46221"/>
                </a:lnTo>
                <a:lnTo>
                  <a:pt x="83658" y="57667"/>
                </a:lnTo>
                <a:lnTo>
                  <a:pt x="70166" y="70166"/>
                </a:lnTo>
                <a:lnTo>
                  <a:pt x="57667" y="83658"/>
                </a:lnTo>
                <a:lnTo>
                  <a:pt x="46221" y="98080"/>
                </a:lnTo>
                <a:lnTo>
                  <a:pt x="35892" y="113372"/>
                </a:lnTo>
                <a:lnTo>
                  <a:pt x="26739" y="129471"/>
                </a:lnTo>
                <a:lnTo>
                  <a:pt x="18826" y="146315"/>
                </a:lnTo>
                <a:lnTo>
                  <a:pt x="12213" y="163844"/>
                </a:lnTo>
                <a:lnTo>
                  <a:pt x="6962" y="181995"/>
                </a:lnTo>
                <a:lnTo>
                  <a:pt x="3135" y="200706"/>
                </a:lnTo>
                <a:lnTo>
                  <a:pt x="794" y="219917"/>
                </a:lnTo>
                <a:lnTo>
                  <a:pt x="0" y="239566"/>
                </a:lnTo>
                <a:lnTo>
                  <a:pt x="794" y="259214"/>
                </a:lnTo>
                <a:lnTo>
                  <a:pt x="3135" y="278425"/>
                </a:lnTo>
                <a:close/>
              </a:path>
            </a:pathLst>
          </a:custGeom>
          <a:solidFill>
            <a:srgbClr val="F2F2F2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pt-BR" dirty="0"/>
          </a:p>
        </p:txBody>
      </p:sp>
      <p:sp>
        <p:nvSpPr>
          <p:cNvPr id="13321" name="object 12"/>
          <p:cNvSpPr>
            <a:spLocks noChangeArrowheads="1"/>
          </p:cNvSpPr>
          <p:nvPr/>
        </p:nvSpPr>
        <p:spPr bwMode="auto">
          <a:xfrm>
            <a:off x="5194300" y="333375"/>
            <a:ext cx="420688" cy="192088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pt-BR" dirty="0">
              <a:latin typeface="Calibri" pitchFamily="34" charset="0"/>
            </a:endParaRPr>
          </a:p>
        </p:txBody>
      </p:sp>
      <p:sp>
        <p:nvSpPr>
          <p:cNvPr id="13322" name="object 13"/>
          <p:cNvSpPr>
            <a:spLocks/>
          </p:cNvSpPr>
          <p:nvPr/>
        </p:nvSpPr>
        <p:spPr bwMode="auto">
          <a:xfrm>
            <a:off x="5180013" y="169863"/>
            <a:ext cx="484187" cy="258762"/>
          </a:xfrm>
          <a:custGeom>
            <a:avLst/>
            <a:gdLst/>
            <a:ahLst/>
            <a:cxnLst>
              <a:cxn ang="0">
                <a:pos x="483468" y="258466"/>
              </a:cxn>
              <a:cxn ang="0">
                <a:pos x="482611" y="237267"/>
              </a:cxn>
              <a:cxn ang="0">
                <a:pos x="480085" y="216541"/>
              </a:cxn>
              <a:cxn ang="0">
                <a:pos x="475957" y="196353"/>
              </a:cxn>
              <a:cxn ang="0">
                <a:pos x="470292" y="176770"/>
              </a:cxn>
              <a:cxn ang="0">
                <a:pos x="463157" y="157858"/>
              </a:cxn>
              <a:cxn ang="0">
                <a:pos x="454619" y="139685"/>
              </a:cxn>
              <a:cxn ang="0">
                <a:pos x="444744" y="122316"/>
              </a:cxn>
              <a:cxn ang="0">
                <a:pos x="433600" y="105818"/>
              </a:cxn>
              <a:cxn ang="0">
                <a:pos x="421251" y="90258"/>
              </a:cxn>
              <a:cxn ang="0">
                <a:pos x="407766" y="75702"/>
              </a:cxn>
              <a:cxn ang="0">
                <a:pos x="393210" y="62216"/>
              </a:cxn>
              <a:cxn ang="0">
                <a:pos x="377649" y="49868"/>
              </a:cxn>
              <a:cxn ang="0">
                <a:pos x="361152" y="38723"/>
              </a:cxn>
              <a:cxn ang="0">
                <a:pos x="343783" y="28849"/>
              </a:cxn>
              <a:cxn ang="0">
                <a:pos x="325609" y="20311"/>
              </a:cxn>
              <a:cxn ang="0">
                <a:pos x="306698" y="13176"/>
              </a:cxn>
              <a:cxn ang="0">
                <a:pos x="287115" y="7511"/>
              </a:cxn>
              <a:cxn ang="0">
                <a:pos x="266927" y="3382"/>
              </a:cxn>
              <a:cxn ang="0">
                <a:pos x="246200" y="856"/>
              </a:cxn>
              <a:cxn ang="0">
                <a:pos x="225002" y="0"/>
              </a:cxn>
              <a:cxn ang="0">
                <a:pos x="211083" y="373"/>
              </a:cxn>
              <a:cxn ang="0">
                <a:pos x="183669" y="3322"/>
              </a:cxn>
              <a:cxn ang="0">
                <a:pos x="156983" y="9108"/>
              </a:cxn>
              <a:cxn ang="0">
                <a:pos x="131222" y="17617"/>
              </a:cxn>
              <a:cxn ang="0">
                <a:pos x="106586" y="28733"/>
              </a:cxn>
              <a:cxn ang="0">
                <a:pos x="83270" y="42339"/>
              </a:cxn>
              <a:cxn ang="0">
                <a:pos x="61474" y="58321"/>
              </a:cxn>
              <a:cxn ang="0">
                <a:pos x="41393" y="76564"/>
              </a:cxn>
              <a:cxn ang="0">
                <a:pos x="23227" y="96951"/>
              </a:cxn>
              <a:cxn ang="0">
                <a:pos x="7173" y="119367"/>
              </a:cxn>
              <a:cxn ang="0">
                <a:pos x="0" y="131299"/>
              </a:cxn>
            </a:cxnLst>
            <a:rect l="0" t="0" r="r" b="b"/>
            <a:pathLst>
              <a:path w="483468" h="258466">
                <a:moveTo>
                  <a:pt x="483468" y="258466"/>
                </a:moveTo>
                <a:lnTo>
                  <a:pt x="482611" y="237267"/>
                </a:lnTo>
                <a:lnTo>
                  <a:pt x="480085" y="216541"/>
                </a:lnTo>
                <a:lnTo>
                  <a:pt x="475957" y="196353"/>
                </a:lnTo>
                <a:lnTo>
                  <a:pt x="470292" y="176770"/>
                </a:lnTo>
                <a:lnTo>
                  <a:pt x="463157" y="157858"/>
                </a:lnTo>
                <a:lnTo>
                  <a:pt x="454619" y="139685"/>
                </a:lnTo>
                <a:lnTo>
                  <a:pt x="444744" y="122316"/>
                </a:lnTo>
                <a:lnTo>
                  <a:pt x="433600" y="105818"/>
                </a:lnTo>
                <a:lnTo>
                  <a:pt x="421251" y="90258"/>
                </a:lnTo>
                <a:lnTo>
                  <a:pt x="407766" y="75702"/>
                </a:lnTo>
                <a:lnTo>
                  <a:pt x="393210" y="62216"/>
                </a:lnTo>
                <a:lnTo>
                  <a:pt x="377649" y="49868"/>
                </a:lnTo>
                <a:lnTo>
                  <a:pt x="361152" y="38723"/>
                </a:lnTo>
                <a:lnTo>
                  <a:pt x="343783" y="28849"/>
                </a:lnTo>
                <a:lnTo>
                  <a:pt x="325609" y="20311"/>
                </a:lnTo>
                <a:lnTo>
                  <a:pt x="306698" y="13176"/>
                </a:lnTo>
                <a:lnTo>
                  <a:pt x="287115" y="7511"/>
                </a:lnTo>
                <a:lnTo>
                  <a:pt x="266927" y="3382"/>
                </a:lnTo>
                <a:lnTo>
                  <a:pt x="246200" y="856"/>
                </a:lnTo>
                <a:lnTo>
                  <a:pt x="225002" y="0"/>
                </a:lnTo>
                <a:lnTo>
                  <a:pt x="211083" y="373"/>
                </a:lnTo>
                <a:lnTo>
                  <a:pt x="183669" y="3322"/>
                </a:lnTo>
                <a:lnTo>
                  <a:pt x="156983" y="9108"/>
                </a:lnTo>
                <a:lnTo>
                  <a:pt x="131222" y="17617"/>
                </a:lnTo>
                <a:lnTo>
                  <a:pt x="106586" y="28733"/>
                </a:lnTo>
                <a:lnTo>
                  <a:pt x="83270" y="42339"/>
                </a:lnTo>
                <a:lnTo>
                  <a:pt x="61474" y="58321"/>
                </a:lnTo>
                <a:lnTo>
                  <a:pt x="41393" y="76564"/>
                </a:lnTo>
                <a:lnTo>
                  <a:pt x="23227" y="96951"/>
                </a:lnTo>
                <a:lnTo>
                  <a:pt x="7173" y="119367"/>
                </a:lnTo>
                <a:lnTo>
                  <a:pt x="0" y="131299"/>
                </a:lnTo>
              </a:path>
            </a:pathLst>
          </a:custGeom>
          <a:noFill/>
          <a:ln w="7559">
            <a:solidFill>
              <a:srgbClr val="668845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pt-BR" dirty="0"/>
          </a:p>
        </p:txBody>
      </p:sp>
      <p:sp>
        <p:nvSpPr>
          <p:cNvPr id="13323" name="object 14"/>
          <p:cNvSpPr>
            <a:spLocks/>
          </p:cNvSpPr>
          <p:nvPr/>
        </p:nvSpPr>
        <p:spPr bwMode="auto">
          <a:xfrm>
            <a:off x="5170488" y="292100"/>
            <a:ext cx="19050" cy="19050"/>
          </a:xfrm>
          <a:custGeom>
            <a:avLst/>
            <a:gdLst/>
            <a:ahLst/>
            <a:cxnLst>
              <a:cxn ang="0">
                <a:pos x="18900" y="9450"/>
              </a:cxn>
              <a:cxn ang="0">
                <a:pos x="18900" y="4230"/>
              </a:cxn>
              <a:cxn ang="0">
                <a:pos x="14669" y="0"/>
              </a:cxn>
              <a:cxn ang="0">
                <a:pos x="4231" y="0"/>
              </a:cxn>
              <a:cxn ang="0">
                <a:pos x="0" y="4230"/>
              </a:cxn>
              <a:cxn ang="0">
                <a:pos x="0" y="14669"/>
              </a:cxn>
              <a:cxn ang="0">
                <a:pos x="4231" y="18900"/>
              </a:cxn>
              <a:cxn ang="0">
                <a:pos x="14669" y="18900"/>
              </a:cxn>
              <a:cxn ang="0">
                <a:pos x="18900" y="14669"/>
              </a:cxn>
              <a:cxn ang="0">
                <a:pos x="18900" y="9450"/>
              </a:cxn>
            </a:cxnLst>
            <a:rect l="0" t="0" r="r" b="b"/>
            <a:pathLst>
              <a:path w="18900" h="18900">
                <a:moveTo>
                  <a:pt x="18900" y="9450"/>
                </a:moveTo>
                <a:lnTo>
                  <a:pt x="18900" y="4230"/>
                </a:lnTo>
                <a:lnTo>
                  <a:pt x="14669" y="0"/>
                </a:lnTo>
                <a:lnTo>
                  <a:pt x="4231" y="0"/>
                </a:lnTo>
                <a:lnTo>
                  <a:pt x="0" y="4230"/>
                </a:lnTo>
                <a:lnTo>
                  <a:pt x="0" y="14669"/>
                </a:lnTo>
                <a:lnTo>
                  <a:pt x="4231" y="18900"/>
                </a:lnTo>
                <a:lnTo>
                  <a:pt x="14669" y="18900"/>
                </a:lnTo>
                <a:lnTo>
                  <a:pt x="18900" y="14669"/>
                </a:lnTo>
                <a:lnTo>
                  <a:pt x="18900" y="9450"/>
                </a:lnTo>
                <a:close/>
              </a:path>
            </a:pathLst>
          </a:custGeom>
          <a:solidFill>
            <a:srgbClr val="668845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pt-BR" dirty="0"/>
          </a:p>
        </p:txBody>
      </p:sp>
      <p:sp>
        <p:nvSpPr>
          <p:cNvPr id="13324" name="object 15"/>
          <p:cNvSpPr>
            <a:spLocks/>
          </p:cNvSpPr>
          <p:nvPr/>
        </p:nvSpPr>
        <p:spPr bwMode="auto">
          <a:xfrm>
            <a:off x="5592763" y="357188"/>
            <a:ext cx="142875" cy="142875"/>
          </a:xfrm>
          <a:custGeom>
            <a:avLst/>
            <a:gdLst/>
            <a:ahLst/>
            <a:cxnLst>
              <a:cxn ang="0">
                <a:pos x="57673" y="141296"/>
              </a:cxn>
              <a:cxn ang="0">
                <a:pos x="71298" y="142596"/>
              </a:cxn>
              <a:cxn ang="0">
                <a:pos x="85773" y="141126"/>
              </a:cxn>
              <a:cxn ang="0">
                <a:pos x="99245" y="136910"/>
              </a:cxn>
              <a:cxn ang="0">
                <a:pos x="111421" y="130243"/>
              </a:cxn>
              <a:cxn ang="0">
                <a:pos x="122007" y="121417"/>
              </a:cxn>
              <a:cxn ang="0">
                <a:pos x="130711" y="110726"/>
              </a:cxn>
              <a:cxn ang="0">
                <a:pos x="137238" y="98464"/>
              </a:cxn>
              <a:cxn ang="0">
                <a:pos x="141295" y="84922"/>
              </a:cxn>
              <a:cxn ang="0">
                <a:pos x="142596" y="71298"/>
              </a:cxn>
              <a:cxn ang="0">
                <a:pos x="141125" y="56822"/>
              </a:cxn>
              <a:cxn ang="0">
                <a:pos x="136910" y="43350"/>
              </a:cxn>
              <a:cxn ang="0">
                <a:pos x="130243" y="31174"/>
              </a:cxn>
              <a:cxn ang="0">
                <a:pos x="121417" y="20588"/>
              </a:cxn>
              <a:cxn ang="0">
                <a:pos x="110726" y="11884"/>
              </a:cxn>
              <a:cxn ang="0">
                <a:pos x="98463" y="5357"/>
              </a:cxn>
              <a:cxn ang="0">
                <a:pos x="84922" y="1300"/>
              </a:cxn>
              <a:cxn ang="0">
                <a:pos x="71298" y="0"/>
              </a:cxn>
              <a:cxn ang="0">
                <a:pos x="56822" y="1470"/>
              </a:cxn>
              <a:cxn ang="0">
                <a:pos x="43350" y="5685"/>
              </a:cxn>
              <a:cxn ang="0">
                <a:pos x="31174" y="12353"/>
              </a:cxn>
              <a:cxn ang="0">
                <a:pos x="20588" y="21178"/>
              </a:cxn>
              <a:cxn ang="0">
                <a:pos x="11884" y="31869"/>
              </a:cxn>
              <a:cxn ang="0">
                <a:pos x="5357" y="44132"/>
              </a:cxn>
              <a:cxn ang="0">
                <a:pos x="1300" y="57673"/>
              </a:cxn>
              <a:cxn ang="0">
                <a:pos x="0" y="71298"/>
              </a:cxn>
              <a:cxn ang="0">
                <a:pos x="1470" y="85773"/>
              </a:cxn>
              <a:cxn ang="0">
                <a:pos x="5685" y="99245"/>
              </a:cxn>
              <a:cxn ang="0">
                <a:pos x="12352" y="111421"/>
              </a:cxn>
              <a:cxn ang="0">
                <a:pos x="21178" y="122008"/>
              </a:cxn>
              <a:cxn ang="0">
                <a:pos x="31869" y="130711"/>
              </a:cxn>
              <a:cxn ang="0">
                <a:pos x="44132" y="137238"/>
              </a:cxn>
              <a:cxn ang="0">
                <a:pos x="57673" y="141296"/>
              </a:cxn>
            </a:cxnLst>
            <a:rect l="0" t="0" r="r" b="b"/>
            <a:pathLst>
              <a:path w="142596" h="142596">
                <a:moveTo>
                  <a:pt x="57673" y="141296"/>
                </a:moveTo>
                <a:lnTo>
                  <a:pt x="71298" y="142596"/>
                </a:lnTo>
                <a:lnTo>
                  <a:pt x="85773" y="141126"/>
                </a:lnTo>
                <a:lnTo>
                  <a:pt x="99245" y="136910"/>
                </a:lnTo>
                <a:lnTo>
                  <a:pt x="111421" y="130243"/>
                </a:lnTo>
                <a:lnTo>
                  <a:pt x="122007" y="121417"/>
                </a:lnTo>
                <a:lnTo>
                  <a:pt x="130711" y="110726"/>
                </a:lnTo>
                <a:lnTo>
                  <a:pt x="137238" y="98464"/>
                </a:lnTo>
                <a:lnTo>
                  <a:pt x="141295" y="84922"/>
                </a:lnTo>
                <a:lnTo>
                  <a:pt x="142596" y="71298"/>
                </a:lnTo>
                <a:lnTo>
                  <a:pt x="141125" y="56822"/>
                </a:lnTo>
                <a:lnTo>
                  <a:pt x="136910" y="43350"/>
                </a:lnTo>
                <a:lnTo>
                  <a:pt x="130243" y="31174"/>
                </a:lnTo>
                <a:lnTo>
                  <a:pt x="121417" y="20588"/>
                </a:lnTo>
                <a:lnTo>
                  <a:pt x="110726" y="11884"/>
                </a:lnTo>
                <a:lnTo>
                  <a:pt x="98463" y="5357"/>
                </a:lnTo>
                <a:lnTo>
                  <a:pt x="84922" y="1300"/>
                </a:lnTo>
                <a:lnTo>
                  <a:pt x="71298" y="0"/>
                </a:lnTo>
                <a:lnTo>
                  <a:pt x="56822" y="1470"/>
                </a:lnTo>
                <a:lnTo>
                  <a:pt x="43350" y="5685"/>
                </a:lnTo>
                <a:lnTo>
                  <a:pt x="31174" y="12353"/>
                </a:lnTo>
                <a:lnTo>
                  <a:pt x="20588" y="21178"/>
                </a:lnTo>
                <a:lnTo>
                  <a:pt x="11884" y="31869"/>
                </a:lnTo>
                <a:lnTo>
                  <a:pt x="5357" y="44132"/>
                </a:lnTo>
                <a:lnTo>
                  <a:pt x="1300" y="57673"/>
                </a:lnTo>
                <a:lnTo>
                  <a:pt x="0" y="71298"/>
                </a:lnTo>
                <a:lnTo>
                  <a:pt x="1470" y="85773"/>
                </a:lnTo>
                <a:lnTo>
                  <a:pt x="5685" y="99245"/>
                </a:lnTo>
                <a:lnTo>
                  <a:pt x="12352" y="111421"/>
                </a:lnTo>
                <a:lnTo>
                  <a:pt x="21178" y="122008"/>
                </a:lnTo>
                <a:lnTo>
                  <a:pt x="31869" y="130711"/>
                </a:lnTo>
                <a:lnTo>
                  <a:pt x="44132" y="137238"/>
                </a:lnTo>
                <a:lnTo>
                  <a:pt x="57673" y="141296"/>
                </a:lnTo>
                <a:close/>
              </a:path>
            </a:pathLst>
          </a:custGeom>
          <a:solidFill>
            <a:srgbClr val="F2F2F2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pt-BR" dirty="0"/>
          </a:p>
        </p:txBody>
      </p:sp>
      <p:sp>
        <p:nvSpPr>
          <p:cNvPr id="13325" name="object 16"/>
          <p:cNvSpPr>
            <a:spLocks/>
          </p:cNvSpPr>
          <p:nvPr/>
        </p:nvSpPr>
        <p:spPr bwMode="auto">
          <a:xfrm>
            <a:off x="5592763" y="357188"/>
            <a:ext cx="142875" cy="142875"/>
          </a:xfrm>
          <a:custGeom>
            <a:avLst/>
            <a:gdLst/>
            <a:ahLst/>
            <a:cxnLst>
              <a:cxn ang="0">
                <a:pos x="142596" y="71298"/>
              </a:cxn>
              <a:cxn ang="0">
                <a:pos x="141125" y="56822"/>
              </a:cxn>
              <a:cxn ang="0">
                <a:pos x="136910" y="43350"/>
              </a:cxn>
              <a:cxn ang="0">
                <a:pos x="130243" y="31174"/>
              </a:cxn>
              <a:cxn ang="0">
                <a:pos x="121417" y="20588"/>
              </a:cxn>
              <a:cxn ang="0">
                <a:pos x="110726" y="11884"/>
              </a:cxn>
              <a:cxn ang="0">
                <a:pos x="98463" y="5357"/>
              </a:cxn>
              <a:cxn ang="0">
                <a:pos x="84922" y="1300"/>
              </a:cxn>
              <a:cxn ang="0">
                <a:pos x="71298" y="0"/>
              </a:cxn>
              <a:cxn ang="0">
                <a:pos x="56822" y="1470"/>
              </a:cxn>
              <a:cxn ang="0">
                <a:pos x="43350" y="5685"/>
              </a:cxn>
              <a:cxn ang="0">
                <a:pos x="31174" y="12353"/>
              </a:cxn>
              <a:cxn ang="0">
                <a:pos x="20588" y="21178"/>
              </a:cxn>
              <a:cxn ang="0">
                <a:pos x="11884" y="31869"/>
              </a:cxn>
              <a:cxn ang="0">
                <a:pos x="5357" y="44132"/>
              </a:cxn>
              <a:cxn ang="0">
                <a:pos x="1300" y="57673"/>
              </a:cxn>
              <a:cxn ang="0">
                <a:pos x="0" y="71298"/>
              </a:cxn>
              <a:cxn ang="0">
                <a:pos x="1470" y="85773"/>
              </a:cxn>
              <a:cxn ang="0">
                <a:pos x="5685" y="99245"/>
              </a:cxn>
              <a:cxn ang="0">
                <a:pos x="12352" y="111421"/>
              </a:cxn>
              <a:cxn ang="0">
                <a:pos x="21178" y="122008"/>
              </a:cxn>
              <a:cxn ang="0">
                <a:pos x="31869" y="130711"/>
              </a:cxn>
              <a:cxn ang="0">
                <a:pos x="44132" y="137238"/>
              </a:cxn>
              <a:cxn ang="0">
                <a:pos x="57673" y="141296"/>
              </a:cxn>
              <a:cxn ang="0">
                <a:pos x="71298" y="142596"/>
              </a:cxn>
              <a:cxn ang="0">
                <a:pos x="85773" y="141126"/>
              </a:cxn>
              <a:cxn ang="0">
                <a:pos x="99245" y="136910"/>
              </a:cxn>
              <a:cxn ang="0">
                <a:pos x="111421" y="130243"/>
              </a:cxn>
              <a:cxn ang="0">
                <a:pos x="122007" y="121417"/>
              </a:cxn>
              <a:cxn ang="0">
                <a:pos x="130711" y="110726"/>
              </a:cxn>
              <a:cxn ang="0">
                <a:pos x="137238" y="98464"/>
              </a:cxn>
              <a:cxn ang="0">
                <a:pos x="141295" y="84922"/>
              </a:cxn>
              <a:cxn ang="0">
                <a:pos x="142596" y="71298"/>
              </a:cxn>
            </a:cxnLst>
            <a:rect l="0" t="0" r="r" b="b"/>
            <a:pathLst>
              <a:path w="142596" h="142596">
                <a:moveTo>
                  <a:pt x="142596" y="71298"/>
                </a:moveTo>
                <a:lnTo>
                  <a:pt x="141125" y="56822"/>
                </a:lnTo>
                <a:lnTo>
                  <a:pt x="136910" y="43350"/>
                </a:lnTo>
                <a:lnTo>
                  <a:pt x="130243" y="31174"/>
                </a:lnTo>
                <a:lnTo>
                  <a:pt x="121417" y="20588"/>
                </a:lnTo>
                <a:lnTo>
                  <a:pt x="110726" y="11884"/>
                </a:lnTo>
                <a:lnTo>
                  <a:pt x="98463" y="5357"/>
                </a:lnTo>
                <a:lnTo>
                  <a:pt x="84922" y="1300"/>
                </a:lnTo>
                <a:lnTo>
                  <a:pt x="71298" y="0"/>
                </a:lnTo>
                <a:lnTo>
                  <a:pt x="56822" y="1470"/>
                </a:lnTo>
                <a:lnTo>
                  <a:pt x="43350" y="5685"/>
                </a:lnTo>
                <a:lnTo>
                  <a:pt x="31174" y="12353"/>
                </a:lnTo>
                <a:lnTo>
                  <a:pt x="20588" y="21178"/>
                </a:lnTo>
                <a:lnTo>
                  <a:pt x="11884" y="31869"/>
                </a:lnTo>
                <a:lnTo>
                  <a:pt x="5357" y="44132"/>
                </a:lnTo>
                <a:lnTo>
                  <a:pt x="1300" y="57673"/>
                </a:lnTo>
                <a:lnTo>
                  <a:pt x="0" y="71298"/>
                </a:lnTo>
                <a:lnTo>
                  <a:pt x="1470" y="85773"/>
                </a:lnTo>
                <a:lnTo>
                  <a:pt x="5685" y="99245"/>
                </a:lnTo>
                <a:lnTo>
                  <a:pt x="12352" y="111421"/>
                </a:lnTo>
                <a:lnTo>
                  <a:pt x="21178" y="122008"/>
                </a:lnTo>
                <a:lnTo>
                  <a:pt x="31869" y="130711"/>
                </a:lnTo>
                <a:lnTo>
                  <a:pt x="44132" y="137238"/>
                </a:lnTo>
                <a:lnTo>
                  <a:pt x="57673" y="141296"/>
                </a:lnTo>
                <a:lnTo>
                  <a:pt x="71298" y="142596"/>
                </a:lnTo>
                <a:lnTo>
                  <a:pt x="85773" y="141126"/>
                </a:lnTo>
                <a:lnTo>
                  <a:pt x="99245" y="136910"/>
                </a:lnTo>
                <a:lnTo>
                  <a:pt x="111421" y="130243"/>
                </a:lnTo>
                <a:lnTo>
                  <a:pt x="122007" y="121417"/>
                </a:lnTo>
                <a:lnTo>
                  <a:pt x="130711" y="110726"/>
                </a:lnTo>
                <a:lnTo>
                  <a:pt x="137238" y="98464"/>
                </a:lnTo>
                <a:lnTo>
                  <a:pt x="141295" y="84922"/>
                </a:lnTo>
                <a:lnTo>
                  <a:pt x="142596" y="71298"/>
                </a:lnTo>
                <a:close/>
              </a:path>
            </a:pathLst>
          </a:custGeom>
          <a:noFill/>
          <a:ln w="10122">
            <a:solidFill>
              <a:srgbClr val="0C066C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pt-BR" dirty="0"/>
          </a:p>
        </p:txBody>
      </p:sp>
      <p:sp>
        <p:nvSpPr>
          <p:cNvPr id="5" name="object 5"/>
          <p:cNvSpPr txBox="1"/>
          <p:nvPr/>
        </p:nvSpPr>
        <p:spPr>
          <a:xfrm>
            <a:off x="347663" y="198438"/>
            <a:ext cx="4332287" cy="227012"/>
          </a:xfrm>
          <a:prstGeom prst="rect">
            <a:avLst/>
          </a:prstGeom>
        </p:spPr>
        <p:txBody>
          <a:bodyPr lIns="0" tIns="0" rIns="0" bIns="0"/>
          <a:lstStyle/>
          <a:p>
            <a:pPr marL="12700" fontAlgn="auto">
              <a:lnSpc>
                <a:spcPts val="1620"/>
              </a:lnSpc>
              <a:spcBef>
                <a:spcPts val="81"/>
              </a:spcBef>
              <a:spcAft>
                <a:spcPts val="0"/>
              </a:spcAft>
              <a:defRPr/>
            </a:pP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Conexão</a:t>
            </a:r>
            <a:r>
              <a:rPr sz="1600" spc="2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dirty="0" err="1">
                <a:solidFill>
                  <a:srgbClr val="FFFFFF"/>
                </a:solidFill>
                <a:latin typeface="Times New Roman"/>
                <a:cs typeface="Times New Roman"/>
              </a:rPr>
              <a:t>Óptica</a:t>
            </a:r>
            <a:r>
              <a:rPr sz="1600" spc="30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Subfluvia</a:t>
            </a:r>
            <a:r>
              <a:rPr lang="pt-BR" sz="16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 da Região Norte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3327" name="object 4"/>
          <p:cNvSpPr txBox="1">
            <a:spLocks noChangeArrowheads="1"/>
          </p:cNvSpPr>
          <p:nvPr/>
        </p:nvSpPr>
        <p:spPr bwMode="auto">
          <a:xfrm>
            <a:off x="5616575" y="388938"/>
            <a:ext cx="95250" cy="8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2700">
              <a:lnSpc>
                <a:spcPct val="96000"/>
              </a:lnSpc>
              <a:spcBef>
                <a:spcPts val="13"/>
              </a:spcBef>
            </a:pPr>
            <a:r>
              <a:rPr lang="pt-BR" sz="500"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120650" y="3144838"/>
            <a:ext cx="1520825" cy="88900"/>
          </a:xfrm>
          <a:prstGeom prst="rect">
            <a:avLst/>
          </a:prstGeom>
        </p:spPr>
        <p:txBody>
          <a:bodyPr lIns="0" tIns="0" rIns="0" bIns="0"/>
          <a:lstStyle/>
          <a:p>
            <a:pPr marL="12700" fontAlgn="auto">
              <a:lnSpc>
                <a:spcPct val="95825"/>
              </a:lnSpc>
              <a:spcBef>
                <a:spcPts val="15"/>
              </a:spcBef>
              <a:spcAft>
                <a:spcPts val="0"/>
              </a:spcAft>
              <a:defRPr/>
            </a:pPr>
            <a:r>
              <a:rPr sz="500" dirty="0">
                <a:solidFill>
                  <a:srgbClr val="FFFFFF"/>
                </a:solidFill>
                <a:latin typeface="Times New Roman"/>
                <a:cs typeface="Times New Roman"/>
              </a:rPr>
              <a:t>Gen</a:t>
            </a:r>
            <a:r>
              <a:rPr sz="500" spc="12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500" dirty="0">
                <a:solidFill>
                  <a:srgbClr val="FFFFFF"/>
                </a:solidFill>
                <a:latin typeface="Times New Roman"/>
                <a:cs typeface="Times New Roman"/>
              </a:rPr>
              <a:t>Decílio</a:t>
            </a:r>
            <a:r>
              <a:rPr sz="5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500" dirty="0">
                <a:solidFill>
                  <a:srgbClr val="FFFFFF"/>
                </a:solidFill>
                <a:latin typeface="Times New Roman"/>
                <a:cs typeface="Times New Roman"/>
              </a:rPr>
              <a:t>|</a:t>
            </a:r>
            <a:r>
              <a:rPr sz="500" spc="-1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500" spc="25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400" spc="25" dirty="0">
                <a:solidFill>
                  <a:srgbClr val="FFFFFF"/>
                </a:solidFill>
                <a:latin typeface="Times New Roman"/>
                <a:cs typeface="Times New Roman"/>
              </a:rPr>
              <a:t>ESUM</a:t>
            </a:r>
            <a:r>
              <a:rPr sz="400" dirty="0">
                <a:solidFill>
                  <a:srgbClr val="FFFFFF"/>
                </a:solidFill>
                <a:latin typeface="Times New Roman"/>
                <a:cs typeface="Times New Roman"/>
              </a:rPr>
              <a:t>O </a:t>
            </a:r>
            <a:r>
              <a:rPr sz="4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500"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500" spc="3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500" spc="24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400" spc="24" dirty="0">
                <a:solidFill>
                  <a:srgbClr val="FFFFFF"/>
                </a:solidFill>
                <a:latin typeface="Times New Roman"/>
                <a:cs typeface="Times New Roman"/>
              </a:rPr>
              <a:t>IÊNCI</a:t>
            </a:r>
            <a:r>
              <a:rPr sz="40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4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0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400" spc="8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500" spc="25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400" spc="25" dirty="0">
                <a:solidFill>
                  <a:srgbClr val="FFFFFF"/>
                </a:solidFill>
                <a:latin typeface="Times New Roman"/>
                <a:cs typeface="Times New Roman"/>
              </a:rPr>
              <a:t>ECNOLOGIA</a:t>
            </a:r>
            <a:r>
              <a:rPr sz="500" spc="25" dirty="0">
                <a:solidFill>
                  <a:srgbClr val="FFFFFF"/>
                </a:solidFill>
                <a:latin typeface="Times New Roman"/>
                <a:cs typeface="Times New Roman"/>
              </a:rPr>
              <a:t>/M</a:t>
            </a:r>
            <a:r>
              <a:rPr sz="500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49276" y="673897"/>
            <a:ext cx="4467224" cy="2190343"/>
          </a:xfrm>
          <a:prstGeom prst="rect">
            <a:avLst/>
          </a:prstGeom>
          <a:solidFill>
            <a:schemeClr val="accent5">
              <a:lumMod val="20000"/>
              <a:lumOff val="80000"/>
              <a:alpha val="80000"/>
            </a:schemeClr>
          </a:solidFill>
        </p:spPr>
        <p:txBody>
          <a:bodyPr wrap="square">
            <a:spAutoFit/>
          </a:bodyPr>
          <a:lstStyle/>
          <a:p>
            <a:pPr marL="12700">
              <a:lnSpc>
                <a:spcPts val="1625"/>
              </a:lnSpc>
              <a:spcBef>
                <a:spcPts val="75"/>
              </a:spcBef>
            </a:pPr>
            <a:r>
              <a:rPr lang="pt-BR" b="1" dirty="0">
                <a:latin typeface="+mn-lt"/>
                <a:cs typeface="Arial" panose="020B0604020202020204" pitchFamily="34" charset="0"/>
              </a:rPr>
              <a:t>Modelagem Técnica</a:t>
            </a:r>
          </a:p>
          <a:p>
            <a:pPr marL="298450" indent="-285750">
              <a:lnSpc>
                <a:spcPct val="96000"/>
              </a:lnSpc>
              <a:spcBef>
                <a:spcPts val="825"/>
              </a:spcBef>
              <a:buFont typeface="Arial" panose="020B0604020202020204" pitchFamily="34" charset="0"/>
              <a:buChar char="•"/>
            </a:pPr>
            <a:r>
              <a:rPr lang="pt-BR" sz="1200" dirty="0" smtClean="0">
                <a:latin typeface="+mn-lt"/>
                <a:cs typeface="Arial" panose="020B0604020202020204" pitchFamily="34" charset="0"/>
              </a:rPr>
              <a:t>Projeto Técnico, de Infraestrutura e  de logística de implantação;</a:t>
            </a:r>
          </a:p>
          <a:p>
            <a:pPr marL="298450" indent="-285750">
              <a:lnSpc>
                <a:spcPct val="96000"/>
              </a:lnSpc>
              <a:spcBef>
                <a:spcPts val="825"/>
              </a:spcBef>
              <a:buFont typeface="Arial" panose="020B0604020202020204" pitchFamily="34" charset="0"/>
              <a:buChar char="•"/>
            </a:pPr>
            <a:r>
              <a:rPr lang="pt-BR" sz="1200" dirty="0" smtClean="0">
                <a:latin typeface="+mn-lt"/>
                <a:cs typeface="Arial" panose="020B0604020202020204" pitchFamily="34" charset="0"/>
              </a:rPr>
              <a:t>Site </a:t>
            </a:r>
            <a:r>
              <a:rPr lang="pt-BR" sz="1200" dirty="0" err="1" smtClean="0">
                <a:latin typeface="+mn-lt"/>
                <a:cs typeface="Arial" panose="020B0604020202020204" pitchFamily="34" charset="0"/>
              </a:rPr>
              <a:t>Survey</a:t>
            </a:r>
            <a:r>
              <a:rPr lang="pt-BR" sz="1200" dirty="0" smtClean="0">
                <a:latin typeface="+mn-lt"/>
                <a:cs typeface="Arial" panose="020B0604020202020204" pitchFamily="34" charset="0"/>
              </a:rPr>
              <a:t> Hidrográfico e Terrestre;</a:t>
            </a:r>
          </a:p>
          <a:p>
            <a:pPr marL="298450" indent="-285750">
              <a:lnSpc>
                <a:spcPct val="96000"/>
              </a:lnSpc>
              <a:spcBef>
                <a:spcPts val="825"/>
              </a:spcBef>
              <a:buFont typeface="Arial" panose="020B0604020202020204" pitchFamily="34" charset="0"/>
              <a:buChar char="•"/>
            </a:pPr>
            <a:r>
              <a:rPr lang="pt-BR" sz="1200" dirty="0" smtClean="0">
                <a:latin typeface="+mn-lt"/>
                <a:cs typeface="Arial" panose="020B0604020202020204" pitchFamily="34" charset="0"/>
              </a:rPr>
              <a:t> Licenciamento ambiental;</a:t>
            </a:r>
          </a:p>
          <a:p>
            <a:pPr marL="298450" indent="-285750">
              <a:lnSpc>
                <a:spcPct val="96000"/>
              </a:lnSpc>
              <a:spcBef>
                <a:spcPts val="825"/>
              </a:spcBef>
              <a:buFont typeface="Arial" panose="020B0604020202020204" pitchFamily="34" charset="0"/>
              <a:buChar char="•"/>
            </a:pPr>
            <a:r>
              <a:rPr lang="pt-BR" sz="1200" dirty="0">
                <a:latin typeface="+mn-lt"/>
                <a:cs typeface="Arial" panose="020B0604020202020204" pitchFamily="34" charset="0"/>
              </a:rPr>
              <a:t>I</a:t>
            </a:r>
            <a:r>
              <a:rPr lang="pt-BR" sz="1200" dirty="0" smtClean="0">
                <a:latin typeface="+mn-lt"/>
                <a:cs typeface="Arial" panose="020B0604020202020204" pitchFamily="34" charset="0"/>
              </a:rPr>
              <a:t>nspeção </a:t>
            </a:r>
            <a:r>
              <a:rPr lang="pt-BR" sz="1200" dirty="0">
                <a:latin typeface="+mn-lt"/>
                <a:cs typeface="Arial" panose="020B0604020202020204" pitchFamily="34" charset="0"/>
              </a:rPr>
              <a:t>técnica </a:t>
            </a:r>
            <a:r>
              <a:rPr lang="pt-BR" sz="1200" dirty="0" smtClean="0">
                <a:latin typeface="+mn-lt"/>
                <a:cs typeface="Arial" panose="020B0604020202020204" pitchFamily="34" charset="0"/>
              </a:rPr>
              <a:t>preliminar e aceitação dos equipamentos </a:t>
            </a:r>
            <a:r>
              <a:rPr lang="pt-BR" sz="1200" dirty="0">
                <a:latin typeface="+mn-lt"/>
                <a:cs typeface="Arial" panose="020B0604020202020204" pitchFamily="34" charset="0"/>
              </a:rPr>
              <a:t>e </a:t>
            </a:r>
            <a:r>
              <a:rPr lang="pt-BR" sz="1200" dirty="0" smtClean="0">
                <a:latin typeface="+mn-lt"/>
                <a:cs typeface="Arial" panose="020B0604020202020204" pitchFamily="34" charset="0"/>
              </a:rPr>
              <a:t>cabos em fábrica;</a:t>
            </a:r>
            <a:endParaRPr lang="pt-BR" sz="1200" dirty="0">
              <a:latin typeface="+mn-lt"/>
              <a:cs typeface="Arial" panose="020B0604020202020204" pitchFamily="34" charset="0"/>
            </a:endParaRPr>
          </a:p>
          <a:p>
            <a:pPr marL="298450" indent="-285750">
              <a:lnSpc>
                <a:spcPct val="96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pt-BR" sz="1200" dirty="0" smtClean="0">
                <a:latin typeface="+mn-lt"/>
                <a:cs typeface="Arial" panose="020B0604020202020204" pitchFamily="34" charset="0"/>
              </a:rPr>
              <a:t>Lançamento dos cabos, apoio e instalação dos </a:t>
            </a:r>
            <a:r>
              <a:rPr lang="pt-BR" sz="1200" dirty="0" err="1" smtClean="0">
                <a:latin typeface="+mn-lt"/>
                <a:cs typeface="Arial" panose="020B0604020202020204" pitchFamily="34" charset="0"/>
              </a:rPr>
              <a:t>backbone</a:t>
            </a:r>
            <a:r>
              <a:rPr lang="pt-BR" sz="1200" dirty="0" smtClean="0">
                <a:latin typeface="+mn-lt"/>
                <a:cs typeface="Arial" panose="020B0604020202020204" pitchFamily="34" charset="0"/>
              </a:rPr>
              <a:t>; </a:t>
            </a:r>
            <a:endParaRPr lang="pt-BR" sz="1200" dirty="0">
              <a:latin typeface="+mn-lt"/>
              <a:cs typeface="Arial" panose="020B0604020202020204" pitchFamily="34" charset="0"/>
            </a:endParaRPr>
          </a:p>
          <a:p>
            <a:pPr marL="298450" indent="-285750">
              <a:lnSpc>
                <a:spcPct val="96000"/>
              </a:lnSpc>
              <a:spcBef>
                <a:spcPts val="50"/>
              </a:spcBef>
              <a:buFont typeface="Arial" panose="020B0604020202020204" pitchFamily="34" charset="0"/>
              <a:buChar char="•"/>
            </a:pPr>
            <a:r>
              <a:rPr lang="pt-BR" sz="1200" dirty="0" smtClean="0">
                <a:latin typeface="+mn-lt"/>
                <a:cs typeface="Arial" panose="020B0604020202020204" pitchFamily="34" charset="0"/>
              </a:rPr>
              <a:t>Inspeção </a:t>
            </a:r>
            <a:r>
              <a:rPr lang="pt-BR" sz="1200" dirty="0">
                <a:latin typeface="+mn-lt"/>
                <a:cs typeface="Arial" panose="020B0604020202020204" pitchFamily="34" charset="0"/>
              </a:rPr>
              <a:t>e </a:t>
            </a:r>
            <a:r>
              <a:rPr lang="pt-BR" sz="1200" dirty="0" smtClean="0">
                <a:latin typeface="+mn-lt"/>
                <a:cs typeface="Arial" panose="020B0604020202020204" pitchFamily="34" charset="0"/>
              </a:rPr>
              <a:t>proteção da equipe de Campo;</a:t>
            </a:r>
            <a:endParaRPr lang="pt-BR" sz="1200" dirty="0">
              <a:latin typeface="+mn-lt"/>
              <a:cs typeface="Arial" panose="020B0604020202020204" pitchFamily="34" charset="0"/>
            </a:endParaRPr>
          </a:p>
          <a:p>
            <a:pPr marL="298450" indent="-285750">
              <a:lnSpc>
                <a:spcPct val="96000"/>
              </a:lnSpc>
              <a:spcBef>
                <a:spcPts val="175"/>
              </a:spcBef>
              <a:buFont typeface="Arial" panose="020B0604020202020204" pitchFamily="34" charset="0"/>
              <a:buChar char="•"/>
            </a:pPr>
            <a:r>
              <a:rPr lang="pt-BR" sz="1200" dirty="0" smtClean="0">
                <a:latin typeface="+mn-lt"/>
                <a:cs typeface="Arial" panose="020B0604020202020204" pitchFamily="34" charset="0"/>
              </a:rPr>
              <a:t>Testes de aceitação e Ativação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bject 17"/>
          <p:cNvSpPr>
            <a:spLocks/>
          </p:cNvSpPr>
          <p:nvPr/>
        </p:nvSpPr>
        <p:spPr bwMode="auto">
          <a:xfrm>
            <a:off x="0" y="512763"/>
            <a:ext cx="34925" cy="2727325"/>
          </a:xfrm>
          <a:custGeom>
            <a:avLst/>
            <a:gdLst/>
            <a:ahLst/>
            <a:cxnLst>
              <a:cxn ang="0">
                <a:pos x="0" y="2727567"/>
              </a:cxn>
              <a:cxn ang="0">
                <a:pos x="35151" y="2727567"/>
              </a:cxn>
              <a:cxn ang="0">
                <a:pos x="35151" y="0"/>
              </a:cxn>
              <a:cxn ang="0">
                <a:pos x="0" y="0"/>
              </a:cxn>
              <a:cxn ang="0">
                <a:pos x="0" y="2727567"/>
              </a:cxn>
            </a:cxnLst>
            <a:rect l="0" t="0" r="r" b="b"/>
            <a:pathLst>
              <a:path w="35151" h="2727567">
                <a:moveTo>
                  <a:pt x="0" y="2727567"/>
                </a:moveTo>
                <a:lnTo>
                  <a:pt x="35151" y="2727567"/>
                </a:lnTo>
                <a:lnTo>
                  <a:pt x="35151" y="0"/>
                </a:lnTo>
                <a:lnTo>
                  <a:pt x="0" y="0"/>
                </a:lnTo>
                <a:lnTo>
                  <a:pt x="0" y="2727567"/>
                </a:lnTo>
                <a:close/>
              </a:path>
            </a:pathLst>
          </a:custGeom>
          <a:solidFill>
            <a:srgbClr val="F2F2F2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18435" name="object 6"/>
          <p:cNvSpPr>
            <a:spLocks noChangeArrowheads="1"/>
          </p:cNvSpPr>
          <p:nvPr/>
        </p:nvSpPr>
        <p:spPr bwMode="auto">
          <a:xfrm>
            <a:off x="0" y="444500"/>
            <a:ext cx="5754688" cy="32385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18437" name="object 8"/>
          <p:cNvSpPr>
            <a:spLocks/>
          </p:cNvSpPr>
          <p:nvPr/>
        </p:nvSpPr>
        <p:spPr bwMode="auto">
          <a:xfrm>
            <a:off x="0" y="0"/>
            <a:ext cx="5759450" cy="512763"/>
          </a:xfrm>
          <a:custGeom>
            <a:avLst/>
            <a:gdLst/>
            <a:ahLst/>
            <a:cxnLst>
              <a:cxn ang="0">
                <a:pos x="5759958" y="0"/>
              </a:cxn>
              <a:cxn ang="0">
                <a:pos x="0" y="0"/>
              </a:cxn>
              <a:cxn ang="0">
                <a:pos x="0" y="512431"/>
              </a:cxn>
              <a:cxn ang="0">
                <a:pos x="5759958" y="512431"/>
              </a:cxn>
              <a:cxn ang="0">
                <a:pos x="5759958" y="0"/>
              </a:cxn>
            </a:cxnLst>
            <a:rect l="0" t="0" r="r" b="b"/>
            <a:pathLst>
              <a:path w="5760073" h="512431">
                <a:moveTo>
                  <a:pt x="5759958" y="0"/>
                </a:moveTo>
                <a:lnTo>
                  <a:pt x="0" y="0"/>
                </a:lnTo>
                <a:lnTo>
                  <a:pt x="0" y="512431"/>
                </a:lnTo>
                <a:lnTo>
                  <a:pt x="5759958" y="512431"/>
                </a:lnTo>
                <a:lnTo>
                  <a:pt x="5759958" y="0"/>
                </a:lnTo>
                <a:close/>
              </a:path>
            </a:pathLst>
          </a:custGeom>
          <a:solidFill>
            <a:srgbClr val="668845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18438" name="object 9"/>
          <p:cNvSpPr>
            <a:spLocks/>
          </p:cNvSpPr>
          <p:nvPr/>
        </p:nvSpPr>
        <p:spPr bwMode="auto">
          <a:xfrm>
            <a:off x="0" y="602693"/>
            <a:ext cx="5759450" cy="0"/>
          </a:xfrm>
          <a:custGeom>
            <a:avLst/>
            <a:gdLst/>
            <a:ahLst/>
            <a:cxnLst>
              <a:cxn ang="0">
                <a:pos x="5759958" y="0"/>
              </a:cxn>
              <a:cxn ang="0">
                <a:pos x="0" y="0"/>
              </a:cxn>
              <a:cxn ang="0">
                <a:pos x="0" y="1"/>
              </a:cxn>
              <a:cxn ang="0">
                <a:pos x="5759958" y="0"/>
              </a:cxn>
            </a:cxnLst>
            <a:rect l="0" t="0" r="r" b="b"/>
            <a:pathLst>
              <a:path w="5760073">
                <a:moveTo>
                  <a:pt x="5759958" y="0"/>
                </a:moveTo>
                <a:lnTo>
                  <a:pt x="0" y="0"/>
                </a:lnTo>
              </a:path>
              <a:path w="5760073">
                <a:moveTo>
                  <a:pt x="0" y="1"/>
                </a:moveTo>
                <a:lnTo>
                  <a:pt x="5759958" y="0"/>
                </a:lnTo>
              </a:path>
            </a:pathLst>
          </a:custGeom>
          <a:noFill/>
          <a:ln w="29740">
            <a:solidFill>
              <a:srgbClr val="0C066C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18439" name="object 10"/>
          <p:cNvSpPr>
            <a:spLocks/>
          </p:cNvSpPr>
          <p:nvPr/>
        </p:nvSpPr>
        <p:spPr bwMode="auto">
          <a:xfrm>
            <a:off x="5127625" y="16333"/>
            <a:ext cx="555625" cy="555625"/>
          </a:xfrm>
          <a:custGeom>
            <a:avLst/>
            <a:gdLst/>
            <a:ahLst/>
            <a:cxnLst>
              <a:cxn ang="0">
                <a:pos x="3630" y="232375"/>
              </a:cxn>
              <a:cxn ang="0">
                <a:pos x="0" y="277366"/>
              </a:cxn>
              <a:cxn ang="0">
                <a:pos x="3630" y="322357"/>
              </a:cxn>
              <a:cxn ang="0">
                <a:pos x="14140" y="365036"/>
              </a:cxn>
              <a:cxn ang="0">
                <a:pos x="30958" y="404833"/>
              </a:cxn>
              <a:cxn ang="0">
                <a:pos x="53515" y="441176"/>
              </a:cxn>
              <a:cxn ang="0">
                <a:pos x="81238" y="473495"/>
              </a:cxn>
              <a:cxn ang="0">
                <a:pos x="113556" y="501218"/>
              </a:cxn>
              <a:cxn ang="0">
                <a:pos x="149899" y="523774"/>
              </a:cxn>
              <a:cxn ang="0">
                <a:pos x="189696" y="540593"/>
              </a:cxn>
              <a:cxn ang="0">
                <a:pos x="232375" y="551103"/>
              </a:cxn>
              <a:cxn ang="0">
                <a:pos x="277366" y="554733"/>
              </a:cxn>
              <a:cxn ang="0">
                <a:pos x="322357" y="551103"/>
              </a:cxn>
              <a:cxn ang="0">
                <a:pos x="365036" y="540593"/>
              </a:cxn>
              <a:cxn ang="0">
                <a:pos x="404833" y="523774"/>
              </a:cxn>
              <a:cxn ang="0">
                <a:pos x="441176" y="501218"/>
              </a:cxn>
              <a:cxn ang="0">
                <a:pos x="473495" y="473495"/>
              </a:cxn>
              <a:cxn ang="0">
                <a:pos x="501218" y="441176"/>
              </a:cxn>
              <a:cxn ang="0">
                <a:pos x="523774" y="404833"/>
              </a:cxn>
              <a:cxn ang="0">
                <a:pos x="540593" y="365036"/>
              </a:cxn>
              <a:cxn ang="0">
                <a:pos x="551103" y="322357"/>
              </a:cxn>
              <a:cxn ang="0">
                <a:pos x="554733" y="277366"/>
              </a:cxn>
              <a:cxn ang="0">
                <a:pos x="551103" y="232375"/>
              </a:cxn>
              <a:cxn ang="0">
                <a:pos x="540593" y="189696"/>
              </a:cxn>
              <a:cxn ang="0">
                <a:pos x="523774" y="149899"/>
              </a:cxn>
              <a:cxn ang="0">
                <a:pos x="501218" y="113556"/>
              </a:cxn>
              <a:cxn ang="0">
                <a:pos x="473495" y="81238"/>
              </a:cxn>
              <a:cxn ang="0">
                <a:pos x="441176" y="53515"/>
              </a:cxn>
              <a:cxn ang="0">
                <a:pos x="404833" y="30958"/>
              </a:cxn>
              <a:cxn ang="0">
                <a:pos x="365036" y="14140"/>
              </a:cxn>
              <a:cxn ang="0">
                <a:pos x="322357" y="3630"/>
              </a:cxn>
              <a:cxn ang="0">
                <a:pos x="277366" y="0"/>
              </a:cxn>
              <a:cxn ang="0">
                <a:pos x="232375" y="3630"/>
              </a:cxn>
              <a:cxn ang="0">
                <a:pos x="189696" y="14140"/>
              </a:cxn>
              <a:cxn ang="0">
                <a:pos x="149899" y="30958"/>
              </a:cxn>
              <a:cxn ang="0">
                <a:pos x="113556" y="53515"/>
              </a:cxn>
              <a:cxn ang="0">
                <a:pos x="81238" y="81238"/>
              </a:cxn>
              <a:cxn ang="0">
                <a:pos x="53515" y="113556"/>
              </a:cxn>
              <a:cxn ang="0">
                <a:pos x="30958" y="149899"/>
              </a:cxn>
              <a:cxn ang="0">
                <a:pos x="14140" y="189696"/>
              </a:cxn>
            </a:cxnLst>
            <a:rect l="0" t="0" r="r" b="b"/>
            <a:pathLst>
              <a:path w="554733" h="554733">
                <a:moveTo>
                  <a:pt x="8060" y="210711"/>
                </a:moveTo>
                <a:lnTo>
                  <a:pt x="3630" y="232375"/>
                </a:lnTo>
                <a:lnTo>
                  <a:pt x="919" y="254617"/>
                </a:lnTo>
                <a:lnTo>
                  <a:pt x="0" y="277366"/>
                </a:lnTo>
                <a:lnTo>
                  <a:pt x="919" y="300115"/>
                </a:lnTo>
                <a:lnTo>
                  <a:pt x="3630" y="322357"/>
                </a:lnTo>
                <a:lnTo>
                  <a:pt x="8060" y="344021"/>
                </a:lnTo>
                <a:lnTo>
                  <a:pt x="14140" y="365036"/>
                </a:lnTo>
                <a:lnTo>
                  <a:pt x="21796" y="385331"/>
                </a:lnTo>
                <a:lnTo>
                  <a:pt x="30958" y="404833"/>
                </a:lnTo>
                <a:lnTo>
                  <a:pt x="41555" y="423472"/>
                </a:lnTo>
                <a:lnTo>
                  <a:pt x="53515" y="441176"/>
                </a:lnTo>
                <a:lnTo>
                  <a:pt x="66766" y="457874"/>
                </a:lnTo>
                <a:lnTo>
                  <a:pt x="81238" y="473495"/>
                </a:lnTo>
                <a:lnTo>
                  <a:pt x="96858" y="487966"/>
                </a:lnTo>
                <a:lnTo>
                  <a:pt x="113556" y="501218"/>
                </a:lnTo>
                <a:lnTo>
                  <a:pt x="131260" y="513177"/>
                </a:lnTo>
                <a:lnTo>
                  <a:pt x="149899" y="523774"/>
                </a:lnTo>
                <a:lnTo>
                  <a:pt x="169402" y="532936"/>
                </a:lnTo>
                <a:lnTo>
                  <a:pt x="189696" y="540593"/>
                </a:lnTo>
                <a:lnTo>
                  <a:pt x="210711" y="546672"/>
                </a:lnTo>
                <a:lnTo>
                  <a:pt x="232375" y="551103"/>
                </a:lnTo>
                <a:lnTo>
                  <a:pt x="254617" y="553813"/>
                </a:lnTo>
                <a:lnTo>
                  <a:pt x="277366" y="554733"/>
                </a:lnTo>
                <a:lnTo>
                  <a:pt x="300115" y="553813"/>
                </a:lnTo>
                <a:lnTo>
                  <a:pt x="322357" y="551103"/>
                </a:lnTo>
                <a:lnTo>
                  <a:pt x="344021" y="546672"/>
                </a:lnTo>
                <a:lnTo>
                  <a:pt x="365036" y="540593"/>
                </a:lnTo>
                <a:lnTo>
                  <a:pt x="385331" y="532936"/>
                </a:lnTo>
                <a:lnTo>
                  <a:pt x="404833" y="523774"/>
                </a:lnTo>
                <a:lnTo>
                  <a:pt x="423472" y="513177"/>
                </a:lnTo>
                <a:lnTo>
                  <a:pt x="441176" y="501218"/>
                </a:lnTo>
                <a:lnTo>
                  <a:pt x="457874" y="487966"/>
                </a:lnTo>
                <a:lnTo>
                  <a:pt x="473495" y="473495"/>
                </a:lnTo>
                <a:lnTo>
                  <a:pt x="487966" y="457874"/>
                </a:lnTo>
                <a:lnTo>
                  <a:pt x="501218" y="441176"/>
                </a:lnTo>
                <a:lnTo>
                  <a:pt x="513177" y="423472"/>
                </a:lnTo>
                <a:lnTo>
                  <a:pt x="523774" y="404833"/>
                </a:lnTo>
                <a:lnTo>
                  <a:pt x="532936" y="385331"/>
                </a:lnTo>
                <a:lnTo>
                  <a:pt x="540593" y="365036"/>
                </a:lnTo>
                <a:lnTo>
                  <a:pt x="546672" y="344021"/>
                </a:lnTo>
                <a:lnTo>
                  <a:pt x="551103" y="322357"/>
                </a:lnTo>
                <a:lnTo>
                  <a:pt x="553813" y="300115"/>
                </a:lnTo>
                <a:lnTo>
                  <a:pt x="554733" y="277366"/>
                </a:lnTo>
                <a:lnTo>
                  <a:pt x="553813" y="254617"/>
                </a:lnTo>
                <a:lnTo>
                  <a:pt x="551103" y="232375"/>
                </a:lnTo>
                <a:lnTo>
                  <a:pt x="546672" y="210711"/>
                </a:lnTo>
                <a:lnTo>
                  <a:pt x="540593" y="189696"/>
                </a:lnTo>
                <a:lnTo>
                  <a:pt x="532936" y="169402"/>
                </a:lnTo>
                <a:lnTo>
                  <a:pt x="523774" y="149899"/>
                </a:lnTo>
                <a:lnTo>
                  <a:pt x="513177" y="131260"/>
                </a:lnTo>
                <a:lnTo>
                  <a:pt x="501218" y="113556"/>
                </a:lnTo>
                <a:lnTo>
                  <a:pt x="487966" y="96858"/>
                </a:lnTo>
                <a:lnTo>
                  <a:pt x="473495" y="81238"/>
                </a:lnTo>
                <a:lnTo>
                  <a:pt x="457874" y="66766"/>
                </a:lnTo>
                <a:lnTo>
                  <a:pt x="441176" y="53515"/>
                </a:lnTo>
                <a:lnTo>
                  <a:pt x="423472" y="41555"/>
                </a:lnTo>
                <a:lnTo>
                  <a:pt x="404833" y="30958"/>
                </a:lnTo>
                <a:lnTo>
                  <a:pt x="385331" y="21796"/>
                </a:lnTo>
                <a:lnTo>
                  <a:pt x="365036" y="14140"/>
                </a:lnTo>
                <a:lnTo>
                  <a:pt x="344021" y="8060"/>
                </a:lnTo>
                <a:lnTo>
                  <a:pt x="322357" y="3630"/>
                </a:lnTo>
                <a:lnTo>
                  <a:pt x="300115" y="919"/>
                </a:lnTo>
                <a:lnTo>
                  <a:pt x="277366" y="0"/>
                </a:lnTo>
                <a:lnTo>
                  <a:pt x="254617" y="919"/>
                </a:lnTo>
                <a:lnTo>
                  <a:pt x="232375" y="3630"/>
                </a:lnTo>
                <a:lnTo>
                  <a:pt x="210711" y="8060"/>
                </a:lnTo>
                <a:lnTo>
                  <a:pt x="189696" y="14140"/>
                </a:lnTo>
                <a:lnTo>
                  <a:pt x="169402" y="21796"/>
                </a:lnTo>
                <a:lnTo>
                  <a:pt x="149899" y="30958"/>
                </a:lnTo>
                <a:lnTo>
                  <a:pt x="131260" y="41555"/>
                </a:lnTo>
                <a:lnTo>
                  <a:pt x="113556" y="53515"/>
                </a:lnTo>
                <a:lnTo>
                  <a:pt x="96858" y="66766"/>
                </a:lnTo>
                <a:lnTo>
                  <a:pt x="81238" y="81238"/>
                </a:lnTo>
                <a:lnTo>
                  <a:pt x="66766" y="96858"/>
                </a:lnTo>
                <a:lnTo>
                  <a:pt x="53515" y="113556"/>
                </a:lnTo>
                <a:lnTo>
                  <a:pt x="41555" y="131260"/>
                </a:lnTo>
                <a:lnTo>
                  <a:pt x="30958" y="149899"/>
                </a:lnTo>
                <a:lnTo>
                  <a:pt x="21796" y="169402"/>
                </a:lnTo>
                <a:lnTo>
                  <a:pt x="14140" y="189696"/>
                </a:lnTo>
                <a:lnTo>
                  <a:pt x="8060" y="210711"/>
                </a:lnTo>
                <a:close/>
              </a:path>
            </a:pathLst>
          </a:custGeom>
          <a:solidFill>
            <a:srgbClr val="0C066C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18440" name="object 11"/>
          <p:cNvSpPr>
            <a:spLocks/>
          </p:cNvSpPr>
          <p:nvPr/>
        </p:nvSpPr>
        <p:spPr bwMode="auto">
          <a:xfrm>
            <a:off x="5165725" y="54433"/>
            <a:ext cx="479425" cy="479425"/>
          </a:xfrm>
          <a:custGeom>
            <a:avLst/>
            <a:gdLst/>
            <a:ahLst/>
            <a:cxnLst>
              <a:cxn ang="0">
                <a:pos x="6962" y="297137"/>
              </a:cxn>
              <a:cxn ang="0">
                <a:pos x="18826" y="332816"/>
              </a:cxn>
              <a:cxn ang="0">
                <a:pos x="35892" y="365760"/>
              </a:cxn>
              <a:cxn ang="0">
                <a:pos x="57667" y="395474"/>
              </a:cxn>
              <a:cxn ang="0">
                <a:pos x="83658" y="421465"/>
              </a:cxn>
              <a:cxn ang="0">
                <a:pos x="113372" y="443240"/>
              </a:cxn>
              <a:cxn ang="0">
                <a:pos x="146315" y="460306"/>
              </a:cxn>
              <a:cxn ang="0">
                <a:pos x="181995" y="472170"/>
              </a:cxn>
              <a:cxn ang="0">
                <a:pos x="219917" y="478338"/>
              </a:cxn>
              <a:cxn ang="0">
                <a:pos x="259214" y="478338"/>
              </a:cxn>
              <a:cxn ang="0">
                <a:pos x="297137" y="472170"/>
              </a:cxn>
              <a:cxn ang="0">
                <a:pos x="332816" y="460306"/>
              </a:cxn>
              <a:cxn ang="0">
                <a:pos x="365760" y="443240"/>
              </a:cxn>
              <a:cxn ang="0">
                <a:pos x="395474" y="421465"/>
              </a:cxn>
              <a:cxn ang="0">
                <a:pos x="421465" y="395474"/>
              </a:cxn>
              <a:cxn ang="0">
                <a:pos x="443240" y="365760"/>
              </a:cxn>
              <a:cxn ang="0">
                <a:pos x="460306" y="332816"/>
              </a:cxn>
              <a:cxn ang="0">
                <a:pos x="472170" y="297137"/>
              </a:cxn>
              <a:cxn ang="0">
                <a:pos x="478338" y="259214"/>
              </a:cxn>
              <a:cxn ang="0">
                <a:pos x="478338" y="219917"/>
              </a:cxn>
              <a:cxn ang="0">
                <a:pos x="472170" y="181995"/>
              </a:cxn>
              <a:cxn ang="0">
                <a:pos x="460306" y="146315"/>
              </a:cxn>
              <a:cxn ang="0">
                <a:pos x="443240" y="113372"/>
              </a:cxn>
              <a:cxn ang="0">
                <a:pos x="421465" y="83658"/>
              </a:cxn>
              <a:cxn ang="0">
                <a:pos x="395474" y="57667"/>
              </a:cxn>
              <a:cxn ang="0">
                <a:pos x="365760" y="35892"/>
              </a:cxn>
              <a:cxn ang="0">
                <a:pos x="332816" y="18826"/>
              </a:cxn>
              <a:cxn ang="0">
                <a:pos x="297137" y="6962"/>
              </a:cxn>
              <a:cxn ang="0">
                <a:pos x="259214" y="794"/>
              </a:cxn>
              <a:cxn ang="0">
                <a:pos x="219917" y="794"/>
              </a:cxn>
              <a:cxn ang="0">
                <a:pos x="181995" y="6962"/>
              </a:cxn>
              <a:cxn ang="0">
                <a:pos x="146315" y="18826"/>
              </a:cxn>
              <a:cxn ang="0">
                <a:pos x="113372" y="35892"/>
              </a:cxn>
              <a:cxn ang="0">
                <a:pos x="83658" y="57667"/>
              </a:cxn>
              <a:cxn ang="0">
                <a:pos x="57667" y="83658"/>
              </a:cxn>
              <a:cxn ang="0">
                <a:pos x="35892" y="113372"/>
              </a:cxn>
              <a:cxn ang="0">
                <a:pos x="18826" y="146315"/>
              </a:cxn>
              <a:cxn ang="0">
                <a:pos x="6962" y="181995"/>
              </a:cxn>
              <a:cxn ang="0">
                <a:pos x="794" y="219917"/>
              </a:cxn>
              <a:cxn ang="0">
                <a:pos x="794" y="259214"/>
              </a:cxn>
            </a:cxnLst>
            <a:rect l="0" t="0" r="r" b="b"/>
            <a:pathLst>
              <a:path w="479132" h="479132">
                <a:moveTo>
                  <a:pt x="3135" y="278425"/>
                </a:moveTo>
                <a:lnTo>
                  <a:pt x="6962" y="297137"/>
                </a:lnTo>
                <a:lnTo>
                  <a:pt x="12213" y="315288"/>
                </a:lnTo>
                <a:lnTo>
                  <a:pt x="18826" y="332816"/>
                </a:lnTo>
                <a:lnTo>
                  <a:pt x="26739" y="349661"/>
                </a:lnTo>
                <a:lnTo>
                  <a:pt x="35892" y="365760"/>
                </a:lnTo>
                <a:lnTo>
                  <a:pt x="46221" y="381051"/>
                </a:lnTo>
                <a:lnTo>
                  <a:pt x="57667" y="395474"/>
                </a:lnTo>
                <a:lnTo>
                  <a:pt x="70166" y="408965"/>
                </a:lnTo>
                <a:lnTo>
                  <a:pt x="83658" y="421465"/>
                </a:lnTo>
                <a:lnTo>
                  <a:pt x="98080" y="432910"/>
                </a:lnTo>
                <a:lnTo>
                  <a:pt x="113372" y="443240"/>
                </a:lnTo>
                <a:lnTo>
                  <a:pt x="129471" y="452392"/>
                </a:lnTo>
                <a:lnTo>
                  <a:pt x="146315" y="460306"/>
                </a:lnTo>
                <a:lnTo>
                  <a:pt x="163844" y="466919"/>
                </a:lnTo>
                <a:lnTo>
                  <a:pt x="181995" y="472170"/>
                </a:lnTo>
                <a:lnTo>
                  <a:pt x="200706" y="475997"/>
                </a:lnTo>
                <a:lnTo>
                  <a:pt x="219917" y="478338"/>
                </a:lnTo>
                <a:lnTo>
                  <a:pt x="239566" y="479132"/>
                </a:lnTo>
                <a:lnTo>
                  <a:pt x="259214" y="478338"/>
                </a:lnTo>
                <a:lnTo>
                  <a:pt x="278425" y="475997"/>
                </a:lnTo>
                <a:lnTo>
                  <a:pt x="297137" y="472170"/>
                </a:lnTo>
                <a:lnTo>
                  <a:pt x="315288" y="466919"/>
                </a:lnTo>
                <a:lnTo>
                  <a:pt x="332816" y="460306"/>
                </a:lnTo>
                <a:lnTo>
                  <a:pt x="349661" y="452392"/>
                </a:lnTo>
                <a:lnTo>
                  <a:pt x="365760" y="443240"/>
                </a:lnTo>
                <a:lnTo>
                  <a:pt x="381051" y="432910"/>
                </a:lnTo>
                <a:lnTo>
                  <a:pt x="395474" y="421465"/>
                </a:lnTo>
                <a:lnTo>
                  <a:pt x="408965" y="408965"/>
                </a:lnTo>
                <a:lnTo>
                  <a:pt x="421465" y="395474"/>
                </a:lnTo>
                <a:lnTo>
                  <a:pt x="432910" y="381051"/>
                </a:lnTo>
                <a:lnTo>
                  <a:pt x="443240" y="365760"/>
                </a:lnTo>
                <a:lnTo>
                  <a:pt x="452392" y="349661"/>
                </a:lnTo>
                <a:lnTo>
                  <a:pt x="460306" y="332816"/>
                </a:lnTo>
                <a:lnTo>
                  <a:pt x="466919" y="315288"/>
                </a:lnTo>
                <a:lnTo>
                  <a:pt x="472170" y="297137"/>
                </a:lnTo>
                <a:lnTo>
                  <a:pt x="475996" y="278425"/>
                </a:lnTo>
                <a:lnTo>
                  <a:pt x="478338" y="259214"/>
                </a:lnTo>
                <a:lnTo>
                  <a:pt x="479132" y="239566"/>
                </a:lnTo>
                <a:lnTo>
                  <a:pt x="478338" y="219917"/>
                </a:lnTo>
                <a:lnTo>
                  <a:pt x="475996" y="200706"/>
                </a:lnTo>
                <a:lnTo>
                  <a:pt x="472170" y="181995"/>
                </a:lnTo>
                <a:lnTo>
                  <a:pt x="466919" y="163844"/>
                </a:lnTo>
                <a:lnTo>
                  <a:pt x="460306" y="146315"/>
                </a:lnTo>
                <a:lnTo>
                  <a:pt x="452392" y="129471"/>
                </a:lnTo>
                <a:lnTo>
                  <a:pt x="443240" y="113372"/>
                </a:lnTo>
                <a:lnTo>
                  <a:pt x="432910" y="98080"/>
                </a:lnTo>
                <a:lnTo>
                  <a:pt x="421465" y="83658"/>
                </a:lnTo>
                <a:lnTo>
                  <a:pt x="408965" y="70166"/>
                </a:lnTo>
                <a:lnTo>
                  <a:pt x="395474" y="57667"/>
                </a:lnTo>
                <a:lnTo>
                  <a:pt x="381051" y="46221"/>
                </a:lnTo>
                <a:lnTo>
                  <a:pt x="365760" y="35892"/>
                </a:lnTo>
                <a:lnTo>
                  <a:pt x="349661" y="26739"/>
                </a:lnTo>
                <a:lnTo>
                  <a:pt x="332816" y="18826"/>
                </a:lnTo>
                <a:lnTo>
                  <a:pt x="315288" y="12213"/>
                </a:lnTo>
                <a:lnTo>
                  <a:pt x="297137" y="6962"/>
                </a:lnTo>
                <a:lnTo>
                  <a:pt x="278425" y="3135"/>
                </a:lnTo>
                <a:lnTo>
                  <a:pt x="259214" y="794"/>
                </a:lnTo>
                <a:lnTo>
                  <a:pt x="239566" y="0"/>
                </a:lnTo>
                <a:lnTo>
                  <a:pt x="219917" y="794"/>
                </a:lnTo>
                <a:lnTo>
                  <a:pt x="200706" y="3135"/>
                </a:lnTo>
                <a:lnTo>
                  <a:pt x="181995" y="6962"/>
                </a:lnTo>
                <a:lnTo>
                  <a:pt x="163844" y="12213"/>
                </a:lnTo>
                <a:lnTo>
                  <a:pt x="146315" y="18826"/>
                </a:lnTo>
                <a:lnTo>
                  <a:pt x="129471" y="26739"/>
                </a:lnTo>
                <a:lnTo>
                  <a:pt x="113372" y="35892"/>
                </a:lnTo>
                <a:lnTo>
                  <a:pt x="98080" y="46221"/>
                </a:lnTo>
                <a:lnTo>
                  <a:pt x="83658" y="57667"/>
                </a:lnTo>
                <a:lnTo>
                  <a:pt x="70166" y="70166"/>
                </a:lnTo>
                <a:lnTo>
                  <a:pt x="57667" y="83658"/>
                </a:lnTo>
                <a:lnTo>
                  <a:pt x="46221" y="98080"/>
                </a:lnTo>
                <a:lnTo>
                  <a:pt x="35892" y="113372"/>
                </a:lnTo>
                <a:lnTo>
                  <a:pt x="26739" y="129471"/>
                </a:lnTo>
                <a:lnTo>
                  <a:pt x="18826" y="146315"/>
                </a:lnTo>
                <a:lnTo>
                  <a:pt x="12213" y="163844"/>
                </a:lnTo>
                <a:lnTo>
                  <a:pt x="6962" y="181995"/>
                </a:lnTo>
                <a:lnTo>
                  <a:pt x="3135" y="200706"/>
                </a:lnTo>
                <a:lnTo>
                  <a:pt x="794" y="219917"/>
                </a:lnTo>
                <a:lnTo>
                  <a:pt x="0" y="239566"/>
                </a:lnTo>
                <a:lnTo>
                  <a:pt x="794" y="259214"/>
                </a:lnTo>
                <a:lnTo>
                  <a:pt x="3135" y="278425"/>
                </a:lnTo>
                <a:close/>
              </a:path>
            </a:pathLst>
          </a:custGeom>
          <a:solidFill>
            <a:srgbClr val="F2F2F2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18441" name="object 12"/>
          <p:cNvSpPr>
            <a:spLocks noChangeArrowheads="1"/>
          </p:cNvSpPr>
          <p:nvPr/>
        </p:nvSpPr>
        <p:spPr bwMode="auto">
          <a:xfrm>
            <a:off x="5194300" y="198895"/>
            <a:ext cx="420688" cy="192088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18442" name="object 13"/>
          <p:cNvSpPr>
            <a:spLocks/>
          </p:cNvSpPr>
          <p:nvPr/>
        </p:nvSpPr>
        <p:spPr bwMode="auto">
          <a:xfrm>
            <a:off x="5146675" y="35383"/>
            <a:ext cx="517525" cy="381000"/>
          </a:xfrm>
          <a:custGeom>
            <a:avLst/>
            <a:gdLst/>
            <a:ahLst/>
            <a:cxnLst>
              <a:cxn ang="0">
                <a:pos x="516932" y="258466"/>
              </a:cxn>
              <a:cxn ang="0">
                <a:pos x="516075" y="237267"/>
              </a:cxn>
              <a:cxn ang="0">
                <a:pos x="513549" y="216541"/>
              </a:cxn>
              <a:cxn ang="0">
                <a:pos x="509420" y="196353"/>
              </a:cxn>
              <a:cxn ang="0">
                <a:pos x="503755" y="176770"/>
              </a:cxn>
              <a:cxn ang="0">
                <a:pos x="496621" y="157858"/>
              </a:cxn>
              <a:cxn ang="0">
                <a:pos x="488083" y="139685"/>
              </a:cxn>
              <a:cxn ang="0">
                <a:pos x="478208" y="122316"/>
              </a:cxn>
              <a:cxn ang="0">
                <a:pos x="467064" y="105818"/>
              </a:cxn>
              <a:cxn ang="0">
                <a:pos x="454715" y="90258"/>
              </a:cxn>
              <a:cxn ang="0">
                <a:pos x="441230" y="75702"/>
              </a:cxn>
              <a:cxn ang="0">
                <a:pos x="426673" y="62216"/>
              </a:cxn>
              <a:cxn ang="0">
                <a:pos x="411113" y="49868"/>
              </a:cxn>
              <a:cxn ang="0">
                <a:pos x="394615" y="38723"/>
              </a:cxn>
              <a:cxn ang="0">
                <a:pos x="377247" y="28849"/>
              </a:cxn>
              <a:cxn ang="0">
                <a:pos x="359073" y="20311"/>
              </a:cxn>
              <a:cxn ang="0">
                <a:pos x="340162" y="13176"/>
              </a:cxn>
              <a:cxn ang="0">
                <a:pos x="320579" y="7511"/>
              </a:cxn>
              <a:cxn ang="0">
                <a:pos x="300391" y="3382"/>
              </a:cxn>
              <a:cxn ang="0">
                <a:pos x="279664" y="856"/>
              </a:cxn>
              <a:cxn ang="0">
                <a:pos x="258466" y="0"/>
              </a:cxn>
              <a:cxn ang="0">
                <a:pos x="237267" y="856"/>
              </a:cxn>
              <a:cxn ang="0">
                <a:pos x="216541" y="3382"/>
              </a:cxn>
              <a:cxn ang="0">
                <a:pos x="196353" y="7511"/>
              </a:cxn>
              <a:cxn ang="0">
                <a:pos x="176770" y="13176"/>
              </a:cxn>
              <a:cxn ang="0">
                <a:pos x="157858" y="20311"/>
              </a:cxn>
              <a:cxn ang="0">
                <a:pos x="139685" y="28849"/>
              </a:cxn>
              <a:cxn ang="0">
                <a:pos x="122316" y="38723"/>
              </a:cxn>
              <a:cxn ang="0">
                <a:pos x="105818" y="49868"/>
              </a:cxn>
              <a:cxn ang="0">
                <a:pos x="90258" y="62216"/>
              </a:cxn>
              <a:cxn ang="0">
                <a:pos x="75702" y="75702"/>
              </a:cxn>
              <a:cxn ang="0">
                <a:pos x="62216" y="90258"/>
              </a:cxn>
              <a:cxn ang="0">
                <a:pos x="49868" y="105818"/>
              </a:cxn>
              <a:cxn ang="0">
                <a:pos x="38723" y="122316"/>
              </a:cxn>
              <a:cxn ang="0">
                <a:pos x="28849" y="139685"/>
              </a:cxn>
              <a:cxn ang="0">
                <a:pos x="20311" y="157858"/>
              </a:cxn>
              <a:cxn ang="0">
                <a:pos x="13176" y="176770"/>
              </a:cxn>
              <a:cxn ang="0">
                <a:pos x="7511" y="196353"/>
              </a:cxn>
              <a:cxn ang="0">
                <a:pos x="3382" y="216541"/>
              </a:cxn>
              <a:cxn ang="0">
                <a:pos x="856" y="237267"/>
              </a:cxn>
              <a:cxn ang="0">
                <a:pos x="0" y="258466"/>
              </a:cxn>
              <a:cxn ang="0">
                <a:pos x="321" y="271337"/>
              </a:cxn>
              <a:cxn ang="0">
                <a:pos x="2873" y="296869"/>
              </a:cxn>
              <a:cxn ang="0">
                <a:pos x="7930" y="321963"/>
              </a:cxn>
              <a:cxn ang="0">
                <a:pos x="15443" y="346435"/>
              </a:cxn>
              <a:cxn ang="0">
                <a:pos x="25365" y="370098"/>
              </a:cxn>
              <a:cxn ang="0">
                <a:pos x="31164" y="381475"/>
              </a:cxn>
            </a:cxnLst>
            <a:rect l="0" t="0" r="r" b="b"/>
            <a:pathLst>
              <a:path w="516932" h="381475">
                <a:moveTo>
                  <a:pt x="516932" y="258466"/>
                </a:moveTo>
                <a:lnTo>
                  <a:pt x="516075" y="237267"/>
                </a:lnTo>
                <a:lnTo>
                  <a:pt x="513549" y="216541"/>
                </a:lnTo>
                <a:lnTo>
                  <a:pt x="509420" y="196353"/>
                </a:lnTo>
                <a:lnTo>
                  <a:pt x="503755" y="176770"/>
                </a:lnTo>
                <a:lnTo>
                  <a:pt x="496621" y="157858"/>
                </a:lnTo>
                <a:lnTo>
                  <a:pt x="488083" y="139685"/>
                </a:lnTo>
                <a:lnTo>
                  <a:pt x="478208" y="122316"/>
                </a:lnTo>
                <a:lnTo>
                  <a:pt x="467064" y="105818"/>
                </a:lnTo>
                <a:lnTo>
                  <a:pt x="454715" y="90258"/>
                </a:lnTo>
                <a:lnTo>
                  <a:pt x="441230" y="75702"/>
                </a:lnTo>
                <a:lnTo>
                  <a:pt x="426673" y="62216"/>
                </a:lnTo>
                <a:lnTo>
                  <a:pt x="411113" y="49868"/>
                </a:lnTo>
                <a:lnTo>
                  <a:pt x="394615" y="38723"/>
                </a:lnTo>
                <a:lnTo>
                  <a:pt x="377247" y="28849"/>
                </a:lnTo>
                <a:lnTo>
                  <a:pt x="359073" y="20311"/>
                </a:lnTo>
                <a:lnTo>
                  <a:pt x="340162" y="13176"/>
                </a:lnTo>
                <a:lnTo>
                  <a:pt x="320579" y="7511"/>
                </a:lnTo>
                <a:lnTo>
                  <a:pt x="300391" y="3382"/>
                </a:lnTo>
                <a:lnTo>
                  <a:pt x="279664" y="856"/>
                </a:lnTo>
                <a:lnTo>
                  <a:pt x="258466" y="0"/>
                </a:lnTo>
                <a:lnTo>
                  <a:pt x="237267" y="856"/>
                </a:lnTo>
                <a:lnTo>
                  <a:pt x="216541" y="3382"/>
                </a:lnTo>
                <a:lnTo>
                  <a:pt x="196353" y="7511"/>
                </a:lnTo>
                <a:lnTo>
                  <a:pt x="176770" y="13176"/>
                </a:lnTo>
                <a:lnTo>
                  <a:pt x="157858" y="20311"/>
                </a:lnTo>
                <a:lnTo>
                  <a:pt x="139685" y="28849"/>
                </a:lnTo>
                <a:lnTo>
                  <a:pt x="122316" y="38723"/>
                </a:lnTo>
                <a:lnTo>
                  <a:pt x="105818" y="49868"/>
                </a:lnTo>
                <a:lnTo>
                  <a:pt x="90258" y="62216"/>
                </a:lnTo>
                <a:lnTo>
                  <a:pt x="75702" y="75702"/>
                </a:lnTo>
                <a:lnTo>
                  <a:pt x="62216" y="90258"/>
                </a:lnTo>
                <a:lnTo>
                  <a:pt x="49868" y="105818"/>
                </a:lnTo>
                <a:lnTo>
                  <a:pt x="38723" y="122316"/>
                </a:lnTo>
                <a:lnTo>
                  <a:pt x="28849" y="139685"/>
                </a:lnTo>
                <a:lnTo>
                  <a:pt x="20311" y="157858"/>
                </a:lnTo>
                <a:lnTo>
                  <a:pt x="13176" y="176770"/>
                </a:lnTo>
                <a:lnTo>
                  <a:pt x="7511" y="196353"/>
                </a:lnTo>
                <a:lnTo>
                  <a:pt x="3382" y="216541"/>
                </a:lnTo>
                <a:lnTo>
                  <a:pt x="856" y="237267"/>
                </a:lnTo>
                <a:lnTo>
                  <a:pt x="0" y="258466"/>
                </a:lnTo>
                <a:lnTo>
                  <a:pt x="321" y="271337"/>
                </a:lnTo>
                <a:lnTo>
                  <a:pt x="2873" y="296869"/>
                </a:lnTo>
                <a:lnTo>
                  <a:pt x="7930" y="321963"/>
                </a:lnTo>
                <a:lnTo>
                  <a:pt x="15443" y="346435"/>
                </a:lnTo>
                <a:lnTo>
                  <a:pt x="25365" y="370098"/>
                </a:lnTo>
                <a:lnTo>
                  <a:pt x="31164" y="381475"/>
                </a:lnTo>
              </a:path>
            </a:pathLst>
          </a:custGeom>
          <a:noFill/>
          <a:ln w="7559">
            <a:solidFill>
              <a:srgbClr val="668845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18443" name="object 14"/>
          <p:cNvSpPr>
            <a:spLocks/>
          </p:cNvSpPr>
          <p:nvPr/>
        </p:nvSpPr>
        <p:spPr bwMode="auto">
          <a:xfrm>
            <a:off x="5168900" y="406858"/>
            <a:ext cx="19050" cy="19050"/>
          </a:xfrm>
          <a:custGeom>
            <a:avLst/>
            <a:gdLst/>
            <a:ahLst/>
            <a:cxnLst>
              <a:cxn ang="0">
                <a:pos x="18899" y="9449"/>
              </a:cxn>
              <a:cxn ang="0">
                <a:pos x="18899" y="4230"/>
              </a:cxn>
              <a:cxn ang="0">
                <a:pos x="14669" y="0"/>
              </a:cxn>
              <a:cxn ang="0">
                <a:pos x="4230" y="0"/>
              </a:cxn>
              <a:cxn ang="0">
                <a:pos x="0" y="4230"/>
              </a:cxn>
              <a:cxn ang="0">
                <a:pos x="0" y="14669"/>
              </a:cxn>
              <a:cxn ang="0">
                <a:pos x="4230" y="18899"/>
              </a:cxn>
              <a:cxn ang="0">
                <a:pos x="14669" y="18899"/>
              </a:cxn>
              <a:cxn ang="0">
                <a:pos x="18899" y="14669"/>
              </a:cxn>
              <a:cxn ang="0">
                <a:pos x="18899" y="9449"/>
              </a:cxn>
            </a:cxnLst>
            <a:rect l="0" t="0" r="r" b="b"/>
            <a:pathLst>
              <a:path w="18899" h="18899">
                <a:moveTo>
                  <a:pt x="18899" y="9449"/>
                </a:moveTo>
                <a:lnTo>
                  <a:pt x="18899" y="4230"/>
                </a:lnTo>
                <a:lnTo>
                  <a:pt x="14669" y="0"/>
                </a:lnTo>
                <a:lnTo>
                  <a:pt x="4230" y="0"/>
                </a:lnTo>
                <a:lnTo>
                  <a:pt x="0" y="4230"/>
                </a:lnTo>
                <a:lnTo>
                  <a:pt x="0" y="14669"/>
                </a:lnTo>
                <a:lnTo>
                  <a:pt x="4230" y="18899"/>
                </a:lnTo>
                <a:lnTo>
                  <a:pt x="14669" y="18899"/>
                </a:lnTo>
                <a:lnTo>
                  <a:pt x="18899" y="14669"/>
                </a:lnTo>
                <a:lnTo>
                  <a:pt x="18899" y="9449"/>
                </a:lnTo>
                <a:close/>
              </a:path>
            </a:pathLst>
          </a:custGeom>
          <a:solidFill>
            <a:srgbClr val="668845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18444" name="object 15"/>
          <p:cNvSpPr>
            <a:spLocks/>
          </p:cNvSpPr>
          <p:nvPr/>
        </p:nvSpPr>
        <p:spPr bwMode="auto">
          <a:xfrm>
            <a:off x="5592763" y="222708"/>
            <a:ext cx="142875" cy="142875"/>
          </a:xfrm>
          <a:custGeom>
            <a:avLst/>
            <a:gdLst/>
            <a:ahLst/>
            <a:cxnLst>
              <a:cxn ang="0">
                <a:pos x="57673" y="141296"/>
              </a:cxn>
              <a:cxn ang="0">
                <a:pos x="71298" y="142596"/>
              </a:cxn>
              <a:cxn ang="0">
                <a:pos x="85773" y="141126"/>
              </a:cxn>
              <a:cxn ang="0">
                <a:pos x="99245" y="136910"/>
              </a:cxn>
              <a:cxn ang="0">
                <a:pos x="111421" y="130243"/>
              </a:cxn>
              <a:cxn ang="0">
                <a:pos x="122007" y="121417"/>
              </a:cxn>
              <a:cxn ang="0">
                <a:pos x="130711" y="110726"/>
              </a:cxn>
              <a:cxn ang="0">
                <a:pos x="137238" y="98464"/>
              </a:cxn>
              <a:cxn ang="0">
                <a:pos x="141295" y="84922"/>
              </a:cxn>
              <a:cxn ang="0">
                <a:pos x="142596" y="71298"/>
              </a:cxn>
              <a:cxn ang="0">
                <a:pos x="141125" y="56822"/>
              </a:cxn>
              <a:cxn ang="0">
                <a:pos x="136910" y="43350"/>
              </a:cxn>
              <a:cxn ang="0">
                <a:pos x="130243" y="31174"/>
              </a:cxn>
              <a:cxn ang="0">
                <a:pos x="121417" y="20588"/>
              </a:cxn>
              <a:cxn ang="0">
                <a:pos x="110726" y="11884"/>
              </a:cxn>
              <a:cxn ang="0">
                <a:pos x="98463" y="5357"/>
              </a:cxn>
              <a:cxn ang="0">
                <a:pos x="84922" y="1300"/>
              </a:cxn>
              <a:cxn ang="0">
                <a:pos x="71298" y="0"/>
              </a:cxn>
              <a:cxn ang="0">
                <a:pos x="56822" y="1470"/>
              </a:cxn>
              <a:cxn ang="0">
                <a:pos x="43350" y="5685"/>
              </a:cxn>
              <a:cxn ang="0">
                <a:pos x="31174" y="12353"/>
              </a:cxn>
              <a:cxn ang="0">
                <a:pos x="20588" y="21178"/>
              </a:cxn>
              <a:cxn ang="0">
                <a:pos x="11884" y="31869"/>
              </a:cxn>
              <a:cxn ang="0">
                <a:pos x="5357" y="44132"/>
              </a:cxn>
              <a:cxn ang="0">
                <a:pos x="1300" y="57673"/>
              </a:cxn>
              <a:cxn ang="0">
                <a:pos x="0" y="71298"/>
              </a:cxn>
              <a:cxn ang="0">
                <a:pos x="1470" y="85773"/>
              </a:cxn>
              <a:cxn ang="0">
                <a:pos x="5685" y="99245"/>
              </a:cxn>
              <a:cxn ang="0">
                <a:pos x="12352" y="111421"/>
              </a:cxn>
              <a:cxn ang="0">
                <a:pos x="21178" y="122008"/>
              </a:cxn>
              <a:cxn ang="0">
                <a:pos x="31869" y="130711"/>
              </a:cxn>
              <a:cxn ang="0">
                <a:pos x="44132" y="137238"/>
              </a:cxn>
              <a:cxn ang="0">
                <a:pos x="57673" y="141296"/>
              </a:cxn>
            </a:cxnLst>
            <a:rect l="0" t="0" r="r" b="b"/>
            <a:pathLst>
              <a:path w="142596" h="142596">
                <a:moveTo>
                  <a:pt x="57673" y="141296"/>
                </a:moveTo>
                <a:lnTo>
                  <a:pt x="71298" y="142596"/>
                </a:lnTo>
                <a:lnTo>
                  <a:pt x="85773" y="141126"/>
                </a:lnTo>
                <a:lnTo>
                  <a:pt x="99245" y="136910"/>
                </a:lnTo>
                <a:lnTo>
                  <a:pt x="111421" y="130243"/>
                </a:lnTo>
                <a:lnTo>
                  <a:pt x="122007" y="121417"/>
                </a:lnTo>
                <a:lnTo>
                  <a:pt x="130711" y="110726"/>
                </a:lnTo>
                <a:lnTo>
                  <a:pt x="137238" y="98464"/>
                </a:lnTo>
                <a:lnTo>
                  <a:pt x="141295" y="84922"/>
                </a:lnTo>
                <a:lnTo>
                  <a:pt x="142596" y="71298"/>
                </a:lnTo>
                <a:lnTo>
                  <a:pt x="141125" y="56822"/>
                </a:lnTo>
                <a:lnTo>
                  <a:pt x="136910" y="43350"/>
                </a:lnTo>
                <a:lnTo>
                  <a:pt x="130243" y="31174"/>
                </a:lnTo>
                <a:lnTo>
                  <a:pt x="121417" y="20588"/>
                </a:lnTo>
                <a:lnTo>
                  <a:pt x="110726" y="11884"/>
                </a:lnTo>
                <a:lnTo>
                  <a:pt x="98463" y="5357"/>
                </a:lnTo>
                <a:lnTo>
                  <a:pt x="84922" y="1300"/>
                </a:lnTo>
                <a:lnTo>
                  <a:pt x="71298" y="0"/>
                </a:lnTo>
                <a:lnTo>
                  <a:pt x="56822" y="1470"/>
                </a:lnTo>
                <a:lnTo>
                  <a:pt x="43350" y="5685"/>
                </a:lnTo>
                <a:lnTo>
                  <a:pt x="31174" y="12353"/>
                </a:lnTo>
                <a:lnTo>
                  <a:pt x="20588" y="21178"/>
                </a:lnTo>
                <a:lnTo>
                  <a:pt x="11884" y="31869"/>
                </a:lnTo>
                <a:lnTo>
                  <a:pt x="5357" y="44132"/>
                </a:lnTo>
                <a:lnTo>
                  <a:pt x="1300" y="57673"/>
                </a:lnTo>
                <a:lnTo>
                  <a:pt x="0" y="71298"/>
                </a:lnTo>
                <a:lnTo>
                  <a:pt x="1470" y="85773"/>
                </a:lnTo>
                <a:lnTo>
                  <a:pt x="5685" y="99245"/>
                </a:lnTo>
                <a:lnTo>
                  <a:pt x="12352" y="111421"/>
                </a:lnTo>
                <a:lnTo>
                  <a:pt x="21178" y="122008"/>
                </a:lnTo>
                <a:lnTo>
                  <a:pt x="31869" y="130711"/>
                </a:lnTo>
                <a:lnTo>
                  <a:pt x="44132" y="137238"/>
                </a:lnTo>
                <a:lnTo>
                  <a:pt x="57673" y="141296"/>
                </a:lnTo>
                <a:close/>
              </a:path>
            </a:pathLst>
          </a:custGeom>
          <a:solidFill>
            <a:srgbClr val="F2F2F2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18445" name="object 16"/>
          <p:cNvSpPr>
            <a:spLocks/>
          </p:cNvSpPr>
          <p:nvPr/>
        </p:nvSpPr>
        <p:spPr bwMode="auto">
          <a:xfrm>
            <a:off x="5592763" y="222708"/>
            <a:ext cx="142875" cy="142875"/>
          </a:xfrm>
          <a:custGeom>
            <a:avLst/>
            <a:gdLst/>
            <a:ahLst/>
            <a:cxnLst>
              <a:cxn ang="0">
                <a:pos x="142596" y="71298"/>
              </a:cxn>
              <a:cxn ang="0">
                <a:pos x="141125" y="56822"/>
              </a:cxn>
              <a:cxn ang="0">
                <a:pos x="136910" y="43350"/>
              </a:cxn>
              <a:cxn ang="0">
                <a:pos x="130243" y="31174"/>
              </a:cxn>
              <a:cxn ang="0">
                <a:pos x="121417" y="20588"/>
              </a:cxn>
              <a:cxn ang="0">
                <a:pos x="110726" y="11884"/>
              </a:cxn>
              <a:cxn ang="0">
                <a:pos x="98463" y="5357"/>
              </a:cxn>
              <a:cxn ang="0">
                <a:pos x="84922" y="1300"/>
              </a:cxn>
              <a:cxn ang="0">
                <a:pos x="71298" y="0"/>
              </a:cxn>
              <a:cxn ang="0">
                <a:pos x="56822" y="1470"/>
              </a:cxn>
              <a:cxn ang="0">
                <a:pos x="43350" y="5685"/>
              </a:cxn>
              <a:cxn ang="0">
                <a:pos x="31174" y="12353"/>
              </a:cxn>
              <a:cxn ang="0">
                <a:pos x="20588" y="21178"/>
              </a:cxn>
              <a:cxn ang="0">
                <a:pos x="11884" y="31869"/>
              </a:cxn>
              <a:cxn ang="0">
                <a:pos x="5357" y="44132"/>
              </a:cxn>
              <a:cxn ang="0">
                <a:pos x="1300" y="57673"/>
              </a:cxn>
              <a:cxn ang="0">
                <a:pos x="0" y="71298"/>
              </a:cxn>
              <a:cxn ang="0">
                <a:pos x="1470" y="85773"/>
              </a:cxn>
              <a:cxn ang="0">
                <a:pos x="5685" y="99245"/>
              </a:cxn>
              <a:cxn ang="0">
                <a:pos x="12352" y="111421"/>
              </a:cxn>
              <a:cxn ang="0">
                <a:pos x="21178" y="122008"/>
              </a:cxn>
              <a:cxn ang="0">
                <a:pos x="31869" y="130711"/>
              </a:cxn>
              <a:cxn ang="0">
                <a:pos x="44132" y="137238"/>
              </a:cxn>
              <a:cxn ang="0">
                <a:pos x="57673" y="141296"/>
              </a:cxn>
              <a:cxn ang="0">
                <a:pos x="71298" y="142596"/>
              </a:cxn>
              <a:cxn ang="0">
                <a:pos x="85773" y="141126"/>
              </a:cxn>
              <a:cxn ang="0">
                <a:pos x="99245" y="136910"/>
              </a:cxn>
              <a:cxn ang="0">
                <a:pos x="111421" y="130243"/>
              </a:cxn>
              <a:cxn ang="0">
                <a:pos x="122007" y="121417"/>
              </a:cxn>
              <a:cxn ang="0">
                <a:pos x="130711" y="110726"/>
              </a:cxn>
              <a:cxn ang="0">
                <a:pos x="137238" y="98464"/>
              </a:cxn>
              <a:cxn ang="0">
                <a:pos x="141295" y="84922"/>
              </a:cxn>
              <a:cxn ang="0">
                <a:pos x="142596" y="71298"/>
              </a:cxn>
            </a:cxnLst>
            <a:rect l="0" t="0" r="r" b="b"/>
            <a:pathLst>
              <a:path w="142596" h="142596">
                <a:moveTo>
                  <a:pt x="142596" y="71298"/>
                </a:moveTo>
                <a:lnTo>
                  <a:pt x="141125" y="56822"/>
                </a:lnTo>
                <a:lnTo>
                  <a:pt x="136910" y="43350"/>
                </a:lnTo>
                <a:lnTo>
                  <a:pt x="130243" y="31174"/>
                </a:lnTo>
                <a:lnTo>
                  <a:pt x="121417" y="20588"/>
                </a:lnTo>
                <a:lnTo>
                  <a:pt x="110726" y="11884"/>
                </a:lnTo>
                <a:lnTo>
                  <a:pt x="98463" y="5357"/>
                </a:lnTo>
                <a:lnTo>
                  <a:pt x="84922" y="1300"/>
                </a:lnTo>
                <a:lnTo>
                  <a:pt x="71298" y="0"/>
                </a:lnTo>
                <a:lnTo>
                  <a:pt x="56822" y="1470"/>
                </a:lnTo>
                <a:lnTo>
                  <a:pt x="43350" y="5685"/>
                </a:lnTo>
                <a:lnTo>
                  <a:pt x="31174" y="12353"/>
                </a:lnTo>
                <a:lnTo>
                  <a:pt x="20588" y="21178"/>
                </a:lnTo>
                <a:lnTo>
                  <a:pt x="11884" y="31869"/>
                </a:lnTo>
                <a:lnTo>
                  <a:pt x="5357" y="44132"/>
                </a:lnTo>
                <a:lnTo>
                  <a:pt x="1300" y="57673"/>
                </a:lnTo>
                <a:lnTo>
                  <a:pt x="0" y="71298"/>
                </a:lnTo>
                <a:lnTo>
                  <a:pt x="1470" y="85773"/>
                </a:lnTo>
                <a:lnTo>
                  <a:pt x="5685" y="99245"/>
                </a:lnTo>
                <a:lnTo>
                  <a:pt x="12352" y="111421"/>
                </a:lnTo>
                <a:lnTo>
                  <a:pt x="21178" y="122008"/>
                </a:lnTo>
                <a:lnTo>
                  <a:pt x="31869" y="130711"/>
                </a:lnTo>
                <a:lnTo>
                  <a:pt x="44132" y="137238"/>
                </a:lnTo>
                <a:lnTo>
                  <a:pt x="57673" y="141296"/>
                </a:lnTo>
                <a:lnTo>
                  <a:pt x="71298" y="142596"/>
                </a:lnTo>
                <a:lnTo>
                  <a:pt x="85773" y="141126"/>
                </a:lnTo>
                <a:lnTo>
                  <a:pt x="99245" y="136910"/>
                </a:lnTo>
                <a:lnTo>
                  <a:pt x="111421" y="130243"/>
                </a:lnTo>
                <a:lnTo>
                  <a:pt x="122007" y="121417"/>
                </a:lnTo>
                <a:lnTo>
                  <a:pt x="130711" y="110726"/>
                </a:lnTo>
                <a:lnTo>
                  <a:pt x="137238" y="98464"/>
                </a:lnTo>
                <a:lnTo>
                  <a:pt x="141295" y="84922"/>
                </a:lnTo>
                <a:lnTo>
                  <a:pt x="142596" y="71298"/>
                </a:lnTo>
                <a:close/>
              </a:path>
            </a:pathLst>
          </a:custGeom>
          <a:noFill/>
          <a:ln w="10122">
            <a:solidFill>
              <a:srgbClr val="0C066C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5" name="object 5"/>
          <p:cNvSpPr txBox="1"/>
          <p:nvPr/>
        </p:nvSpPr>
        <p:spPr>
          <a:xfrm>
            <a:off x="905725" y="198438"/>
            <a:ext cx="4332287" cy="227012"/>
          </a:xfrm>
          <a:prstGeom prst="rect">
            <a:avLst/>
          </a:prstGeom>
        </p:spPr>
        <p:txBody>
          <a:bodyPr lIns="0" tIns="0" rIns="0" bIns="0"/>
          <a:lstStyle/>
          <a:p>
            <a:pPr marL="12700" fontAlgn="auto">
              <a:lnSpc>
                <a:spcPts val="1620"/>
              </a:lnSpc>
              <a:spcBef>
                <a:spcPts val="81"/>
              </a:spcBef>
              <a:spcAft>
                <a:spcPts val="0"/>
              </a:spcAft>
              <a:defRPr/>
            </a:pP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Conexão</a:t>
            </a:r>
            <a:r>
              <a:rPr sz="1600" spc="2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dirty="0" err="1">
                <a:solidFill>
                  <a:srgbClr val="FFFFFF"/>
                </a:solidFill>
                <a:latin typeface="Times New Roman"/>
                <a:cs typeface="Times New Roman"/>
              </a:rPr>
              <a:t>Óptica</a:t>
            </a:r>
            <a:r>
              <a:rPr sz="1600" spc="30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Subfluvia</a:t>
            </a:r>
            <a:r>
              <a:rPr lang="pt-BR" sz="16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 da Região Norte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8447" name="object 4"/>
          <p:cNvSpPr txBox="1">
            <a:spLocks noChangeArrowheads="1"/>
          </p:cNvSpPr>
          <p:nvPr/>
        </p:nvSpPr>
        <p:spPr bwMode="auto">
          <a:xfrm>
            <a:off x="5616575" y="254458"/>
            <a:ext cx="95250" cy="8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2700">
              <a:lnSpc>
                <a:spcPct val="96000"/>
              </a:lnSpc>
              <a:spcBef>
                <a:spcPts val="13"/>
              </a:spcBef>
            </a:pPr>
            <a:r>
              <a:rPr lang="pt-BR" sz="500">
                <a:latin typeface="Times New Roman" pitchFamily="18" charset="0"/>
                <a:cs typeface="Times New Roman" pitchFamily="18" charset="0"/>
              </a:rPr>
              <a:t>18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120650" y="3289300"/>
            <a:ext cx="1520825" cy="88900"/>
          </a:xfrm>
          <a:prstGeom prst="rect">
            <a:avLst/>
          </a:prstGeom>
        </p:spPr>
        <p:txBody>
          <a:bodyPr lIns="0" tIns="0" rIns="0" bIns="0"/>
          <a:lstStyle/>
          <a:p>
            <a:pPr marL="12700" fontAlgn="auto">
              <a:lnSpc>
                <a:spcPct val="95825"/>
              </a:lnSpc>
              <a:spcBef>
                <a:spcPts val="15"/>
              </a:spcBef>
              <a:spcAft>
                <a:spcPts val="0"/>
              </a:spcAft>
              <a:defRPr/>
            </a:pPr>
            <a:endParaRPr sz="500" dirty="0">
              <a:latin typeface="Times New Roman"/>
              <a:cs typeface="Times New Roman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0172" y="652210"/>
            <a:ext cx="5634038" cy="2669962"/>
          </a:xfrm>
          <a:prstGeom prst="rect">
            <a:avLst/>
          </a:prstGeom>
          <a:solidFill>
            <a:schemeClr val="accent5">
              <a:lumMod val="20000"/>
              <a:lumOff val="80000"/>
              <a:alpha val="80000"/>
            </a:schemeClr>
          </a:solidFill>
        </p:spPr>
        <p:txBody>
          <a:bodyPr wrap="square">
            <a:spAutoFit/>
          </a:bodyPr>
          <a:lstStyle/>
          <a:p>
            <a:pPr marL="12700" algn="ctr">
              <a:lnSpc>
                <a:spcPts val="1625"/>
              </a:lnSpc>
              <a:spcBef>
                <a:spcPts val="75"/>
              </a:spcBef>
            </a:pPr>
            <a:r>
              <a:rPr lang="pt-BR" sz="1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  <a:cs typeface="Times New Roman" pitchFamily="18" charset="0"/>
              </a:rPr>
              <a:t>Modelagem de Gerenciamento</a:t>
            </a:r>
          </a:p>
          <a:p>
            <a:pPr marL="12700" algn="just">
              <a:lnSpc>
                <a:spcPts val="1625"/>
              </a:lnSpc>
              <a:spcBef>
                <a:spcPts val="75"/>
              </a:spcBef>
            </a:pPr>
            <a:endParaRPr lang="pt-BR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  <a:p>
            <a:pPr marL="12700" algn="just">
              <a:lnSpc>
                <a:spcPts val="1625"/>
              </a:lnSpc>
              <a:spcBef>
                <a:spcPts val="75"/>
              </a:spcBef>
            </a:pPr>
            <a:r>
              <a:rPr lang="pt-B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Toda a captação de recursos e processo de </a:t>
            </a:r>
            <a:r>
              <a:rPr lang="pt-B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G</a:t>
            </a:r>
            <a:r>
              <a:rPr lang="pt-B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estão da Implantação, Operação e </a:t>
            </a:r>
            <a:r>
              <a:rPr lang="pt-B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Manutenção(2 anos total) </a:t>
            </a:r>
            <a:r>
              <a:rPr lang="pt-B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será executada pela RNP, Rede Nacional de Pesquisa, com atribuições pré-definidas:</a:t>
            </a:r>
          </a:p>
          <a:p>
            <a:pPr marL="285750" indent="-285750" algn="just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1200" dirty="0" smtClean="0">
                <a:latin typeface="+mn-lt"/>
                <a:cs typeface="Times New Roman" pitchFamily="18" charset="0"/>
              </a:rPr>
              <a:t>Contratação dos cabos de Fibra Óptica, Balsa de Lançamento, Equipe Técnica de Lançamento, equipamentos ópticos, ambiente </a:t>
            </a:r>
            <a:r>
              <a:rPr lang="pt-BR" sz="1200" dirty="0">
                <a:latin typeface="+mn-lt"/>
                <a:cs typeface="Times New Roman" panose="02020603050405020304" pitchFamily="18" charset="0"/>
              </a:rPr>
              <a:t>de </a:t>
            </a:r>
            <a:r>
              <a:rPr lang="pt-BR" sz="1200" dirty="0" smtClean="0">
                <a:latin typeface="+mn-lt"/>
                <a:cs typeface="Times New Roman" pitchFamily="18" charset="0"/>
              </a:rPr>
              <a:t>acomodação e de distribuição de dados;</a:t>
            </a:r>
          </a:p>
          <a:p>
            <a:pPr marL="298450" indent="-285750" algn="just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1200" dirty="0">
                <a:latin typeface="+mn-lt"/>
                <a:cs typeface="Times New Roman" pitchFamily="18" charset="0"/>
              </a:rPr>
              <a:t>Contratação de empresa de Engenharia com experiência em Implantação/ativação de sistemas de Telecomunicações e TIC</a:t>
            </a:r>
            <a:r>
              <a:rPr lang="pt-BR" sz="1200" dirty="0" smtClean="0">
                <a:latin typeface="+mn-lt"/>
                <a:cs typeface="Times New Roman" pitchFamily="18" charset="0"/>
              </a:rPr>
              <a:t>;</a:t>
            </a:r>
          </a:p>
          <a:p>
            <a:pPr marL="298450" indent="-285750" algn="just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1200" dirty="0" smtClean="0">
                <a:latin typeface="+mn-lt"/>
                <a:cs typeface="Times New Roman" pitchFamily="18" charset="0"/>
              </a:rPr>
              <a:t>Definição da Modelagem de Oper</a:t>
            </a:r>
            <a:r>
              <a:rPr lang="pt-BR" sz="1200" dirty="0" smtClean="0">
                <a:latin typeface="Times New Roman" pitchFamily="18" charset="0"/>
                <a:cs typeface="Times New Roman" pitchFamily="18" charset="0"/>
              </a:rPr>
              <a:t>ação Técnica, Administrativa e </a:t>
            </a:r>
            <a:r>
              <a:rPr lang="pt-BR" sz="1200" dirty="0" smtClean="0">
                <a:latin typeface="+mn-lt"/>
                <a:cs typeface="Times New Roman" pitchFamily="18" charset="0"/>
              </a:rPr>
              <a:t>Comercial</a:t>
            </a:r>
            <a:r>
              <a:rPr lang="pt-BR" sz="1200" dirty="0" smtClean="0">
                <a:latin typeface="Times New Roman" pitchFamily="18" charset="0"/>
                <a:cs typeface="Times New Roman" pitchFamily="18" charset="0"/>
              </a:rPr>
              <a:t> do Tronco Óptico. </a:t>
            </a:r>
            <a:endParaRPr lang="pt-BR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18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object 20"/>
          <p:cNvSpPr>
            <a:spLocks/>
          </p:cNvSpPr>
          <p:nvPr/>
        </p:nvSpPr>
        <p:spPr bwMode="auto">
          <a:xfrm>
            <a:off x="0" y="512763"/>
            <a:ext cx="34925" cy="2727325"/>
          </a:xfrm>
          <a:custGeom>
            <a:avLst/>
            <a:gdLst/>
            <a:ahLst/>
            <a:cxnLst>
              <a:cxn ang="0">
                <a:pos x="0" y="2727567"/>
              </a:cxn>
              <a:cxn ang="0">
                <a:pos x="35151" y="2727567"/>
              </a:cxn>
              <a:cxn ang="0">
                <a:pos x="35151" y="0"/>
              </a:cxn>
              <a:cxn ang="0">
                <a:pos x="0" y="0"/>
              </a:cxn>
              <a:cxn ang="0">
                <a:pos x="0" y="2727567"/>
              </a:cxn>
            </a:cxnLst>
            <a:rect l="0" t="0" r="r" b="b"/>
            <a:pathLst>
              <a:path w="35151" h="2727567">
                <a:moveTo>
                  <a:pt x="0" y="2727567"/>
                </a:moveTo>
                <a:lnTo>
                  <a:pt x="35151" y="2727567"/>
                </a:lnTo>
                <a:lnTo>
                  <a:pt x="35151" y="0"/>
                </a:lnTo>
                <a:lnTo>
                  <a:pt x="0" y="0"/>
                </a:lnTo>
                <a:lnTo>
                  <a:pt x="0" y="2727567"/>
                </a:lnTo>
                <a:close/>
              </a:path>
            </a:pathLst>
          </a:custGeom>
          <a:solidFill>
            <a:srgbClr val="F2F2F2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14339" name="object 8"/>
          <p:cNvSpPr>
            <a:spLocks noChangeArrowheads="1"/>
          </p:cNvSpPr>
          <p:nvPr/>
        </p:nvSpPr>
        <p:spPr bwMode="auto">
          <a:xfrm>
            <a:off x="0" y="-12700"/>
            <a:ext cx="5754688" cy="32385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14341" name="object 10"/>
          <p:cNvSpPr>
            <a:spLocks/>
          </p:cNvSpPr>
          <p:nvPr/>
        </p:nvSpPr>
        <p:spPr bwMode="auto">
          <a:xfrm>
            <a:off x="0" y="0"/>
            <a:ext cx="5759450" cy="512763"/>
          </a:xfrm>
          <a:custGeom>
            <a:avLst/>
            <a:gdLst/>
            <a:ahLst/>
            <a:cxnLst>
              <a:cxn ang="0">
                <a:pos x="5759958" y="0"/>
              </a:cxn>
              <a:cxn ang="0">
                <a:pos x="0" y="0"/>
              </a:cxn>
              <a:cxn ang="0">
                <a:pos x="0" y="512431"/>
              </a:cxn>
              <a:cxn ang="0">
                <a:pos x="5759958" y="512431"/>
              </a:cxn>
              <a:cxn ang="0">
                <a:pos x="5759958" y="0"/>
              </a:cxn>
            </a:cxnLst>
            <a:rect l="0" t="0" r="r" b="b"/>
            <a:pathLst>
              <a:path w="5760073" h="512431">
                <a:moveTo>
                  <a:pt x="5759958" y="0"/>
                </a:moveTo>
                <a:lnTo>
                  <a:pt x="0" y="0"/>
                </a:lnTo>
                <a:lnTo>
                  <a:pt x="0" y="512431"/>
                </a:lnTo>
                <a:lnTo>
                  <a:pt x="5759958" y="512431"/>
                </a:lnTo>
                <a:lnTo>
                  <a:pt x="5759958" y="0"/>
                </a:lnTo>
                <a:close/>
              </a:path>
            </a:pathLst>
          </a:custGeom>
          <a:solidFill>
            <a:srgbClr val="668845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14342" name="object 11"/>
          <p:cNvSpPr>
            <a:spLocks/>
          </p:cNvSpPr>
          <p:nvPr/>
        </p:nvSpPr>
        <p:spPr bwMode="auto">
          <a:xfrm>
            <a:off x="0" y="555625"/>
            <a:ext cx="5759450" cy="0"/>
          </a:xfrm>
          <a:custGeom>
            <a:avLst/>
            <a:gdLst/>
            <a:ahLst/>
            <a:cxnLst>
              <a:cxn ang="0">
                <a:pos x="5759958" y="0"/>
              </a:cxn>
              <a:cxn ang="0">
                <a:pos x="0" y="0"/>
              </a:cxn>
              <a:cxn ang="0">
                <a:pos x="0" y="1"/>
              </a:cxn>
              <a:cxn ang="0">
                <a:pos x="5759958" y="0"/>
              </a:cxn>
            </a:cxnLst>
            <a:rect l="0" t="0" r="r" b="b"/>
            <a:pathLst>
              <a:path w="5760073">
                <a:moveTo>
                  <a:pt x="5759958" y="0"/>
                </a:moveTo>
                <a:lnTo>
                  <a:pt x="0" y="0"/>
                </a:lnTo>
              </a:path>
              <a:path w="5760073">
                <a:moveTo>
                  <a:pt x="0" y="1"/>
                </a:moveTo>
                <a:lnTo>
                  <a:pt x="5759958" y="0"/>
                </a:lnTo>
              </a:path>
            </a:pathLst>
          </a:custGeom>
          <a:noFill/>
          <a:ln w="29740">
            <a:solidFill>
              <a:srgbClr val="0C066C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14343" name="object 12"/>
          <p:cNvSpPr>
            <a:spLocks/>
          </p:cNvSpPr>
          <p:nvPr/>
        </p:nvSpPr>
        <p:spPr bwMode="auto">
          <a:xfrm>
            <a:off x="5127625" y="150813"/>
            <a:ext cx="555625" cy="555625"/>
          </a:xfrm>
          <a:custGeom>
            <a:avLst/>
            <a:gdLst/>
            <a:ahLst/>
            <a:cxnLst>
              <a:cxn ang="0">
                <a:pos x="3630" y="232375"/>
              </a:cxn>
              <a:cxn ang="0">
                <a:pos x="0" y="277366"/>
              </a:cxn>
              <a:cxn ang="0">
                <a:pos x="3630" y="322357"/>
              </a:cxn>
              <a:cxn ang="0">
                <a:pos x="14140" y="365036"/>
              </a:cxn>
              <a:cxn ang="0">
                <a:pos x="30958" y="404833"/>
              </a:cxn>
              <a:cxn ang="0">
                <a:pos x="53515" y="441176"/>
              </a:cxn>
              <a:cxn ang="0">
                <a:pos x="81238" y="473495"/>
              </a:cxn>
              <a:cxn ang="0">
                <a:pos x="113556" y="501218"/>
              </a:cxn>
              <a:cxn ang="0">
                <a:pos x="149899" y="523774"/>
              </a:cxn>
              <a:cxn ang="0">
                <a:pos x="189696" y="540593"/>
              </a:cxn>
              <a:cxn ang="0">
                <a:pos x="232375" y="551103"/>
              </a:cxn>
              <a:cxn ang="0">
                <a:pos x="277366" y="554733"/>
              </a:cxn>
              <a:cxn ang="0">
                <a:pos x="322357" y="551103"/>
              </a:cxn>
              <a:cxn ang="0">
                <a:pos x="365036" y="540593"/>
              </a:cxn>
              <a:cxn ang="0">
                <a:pos x="404833" y="523774"/>
              </a:cxn>
              <a:cxn ang="0">
                <a:pos x="441176" y="501218"/>
              </a:cxn>
              <a:cxn ang="0">
                <a:pos x="473495" y="473495"/>
              </a:cxn>
              <a:cxn ang="0">
                <a:pos x="501218" y="441176"/>
              </a:cxn>
              <a:cxn ang="0">
                <a:pos x="523774" y="404833"/>
              </a:cxn>
              <a:cxn ang="0">
                <a:pos x="540593" y="365036"/>
              </a:cxn>
              <a:cxn ang="0">
                <a:pos x="551103" y="322357"/>
              </a:cxn>
              <a:cxn ang="0">
                <a:pos x="554733" y="277366"/>
              </a:cxn>
              <a:cxn ang="0">
                <a:pos x="551103" y="232375"/>
              </a:cxn>
              <a:cxn ang="0">
                <a:pos x="540593" y="189696"/>
              </a:cxn>
              <a:cxn ang="0">
                <a:pos x="523774" y="149899"/>
              </a:cxn>
              <a:cxn ang="0">
                <a:pos x="501218" y="113556"/>
              </a:cxn>
              <a:cxn ang="0">
                <a:pos x="473495" y="81238"/>
              </a:cxn>
              <a:cxn ang="0">
                <a:pos x="441176" y="53515"/>
              </a:cxn>
              <a:cxn ang="0">
                <a:pos x="404833" y="30958"/>
              </a:cxn>
              <a:cxn ang="0">
                <a:pos x="365036" y="14140"/>
              </a:cxn>
              <a:cxn ang="0">
                <a:pos x="322357" y="3630"/>
              </a:cxn>
              <a:cxn ang="0">
                <a:pos x="277366" y="0"/>
              </a:cxn>
              <a:cxn ang="0">
                <a:pos x="232375" y="3630"/>
              </a:cxn>
              <a:cxn ang="0">
                <a:pos x="189696" y="14140"/>
              </a:cxn>
              <a:cxn ang="0">
                <a:pos x="149899" y="30958"/>
              </a:cxn>
              <a:cxn ang="0">
                <a:pos x="113556" y="53515"/>
              </a:cxn>
              <a:cxn ang="0">
                <a:pos x="81238" y="81238"/>
              </a:cxn>
              <a:cxn ang="0">
                <a:pos x="53515" y="113556"/>
              </a:cxn>
              <a:cxn ang="0">
                <a:pos x="30958" y="149899"/>
              </a:cxn>
              <a:cxn ang="0">
                <a:pos x="14140" y="189696"/>
              </a:cxn>
            </a:cxnLst>
            <a:rect l="0" t="0" r="r" b="b"/>
            <a:pathLst>
              <a:path w="554733" h="554733">
                <a:moveTo>
                  <a:pt x="8060" y="210711"/>
                </a:moveTo>
                <a:lnTo>
                  <a:pt x="3630" y="232375"/>
                </a:lnTo>
                <a:lnTo>
                  <a:pt x="919" y="254617"/>
                </a:lnTo>
                <a:lnTo>
                  <a:pt x="0" y="277366"/>
                </a:lnTo>
                <a:lnTo>
                  <a:pt x="919" y="300115"/>
                </a:lnTo>
                <a:lnTo>
                  <a:pt x="3630" y="322357"/>
                </a:lnTo>
                <a:lnTo>
                  <a:pt x="8060" y="344021"/>
                </a:lnTo>
                <a:lnTo>
                  <a:pt x="14140" y="365036"/>
                </a:lnTo>
                <a:lnTo>
                  <a:pt x="21796" y="385331"/>
                </a:lnTo>
                <a:lnTo>
                  <a:pt x="30958" y="404833"/>
                </a:lnTo>
                <a:lnTo>
                  <a:pt x="41555" y="423472"/>
                </a:lnTo>
                <a:lnTo>
                  <a:pt x="53515" y="441176"/>
                </a:lnTo>
                <a:lnTo>
                  <a:pt x="66766" y="457874"/>
                </a:lnTo>
                <a:lnTo>
                  <a:pt x="81238" y="473495"/>
                </a:lnTo>
                <a:lnTo>
                  <a:pt x="96858" y="487966"/>
                </a:lnTo>
                <a:lnTo>
                  <a:pt x="113556" y="501218"/>
                </a:lnTo>
                <a:lnTo>
                  <a:pt x="131260" y="513177"/>
                </a:lnTo>
                <a:lnTo>
                  <a:pt x="149899" y="523774"/>
                </a:lnTo>
                <a:lnTo>
                  <a:pt x="169402" y="532936"/>
                </a:lnTo>
                <a:lnTo>
                  <a:pt x="189696" y="540593"/>
                </a:lnTo>
                <a:lnTo>
                  <a:pt x="210711" y="546672"/>
                </a:lnTo>
                <a:lnTo>
                  <a:pt x="232375" y="551103"/>
                </a:lnTo>
                <a:lnTo>
                  <a:pt x="254617" y="553813"/>
                </a:lnTo>
                <a:lnTo>
                  <a:pt x="277366" y="554733"/>
                </a:lnTo>
                <a:lnTo>
                  <a:pt x="300115" y="553813"/>
                </a:lnTo>
                <a:lnTo>
                  <a:pt x="322357" y="551103"/>
                </a:lnTo>
                <a:lnTo>
                  <a:pt x="344021" y="546672"/>
                </a:lnTo>
                <a:lnTo>
                  <a:pt x="365036" y="540593"/>
                </a:lnTo>
                <a:lnTo>
                  <a:pt x="385331" y="532936"/>
                </a:lnTo>
                <a:lnTo>
                  <a:pt x="404833" y="523774"/>
                </a:lnTo>
                <a:lnTo>
                  <a:pt x="423472" y="513177"/>
                </a:lnTo>
                <a:lnTo>
                  <a:pt x="441176" y="501218"/>
                </a:lnTo>
                <a:lnTo>
                  <a:pt x="457874" y="487966"/>
                </a:lnTo>
                <a:lnTo>
                  <a:pt x="473495" y="473495"/>
                </a:lnTo>
                <a:lnTo>
                  <a:pt x="487966" y="457874"/>
                </a:lnTo>
                <a:lnTo>
                  <a:pt x="501218" y="441176"/>
                </a:lnTo>
                <a:lnTo>
                  <a:pt x="513177" y="423472"/>
                </a:lnTo>
                <a:lnTo>
                  <a:pt x="523774" y="404833"/>
                </a:lnTo>
                <a:lnTo>
                  <a:pt x="532936" y="385331"/>
                </a:lnTo>
                <a:lnTo>
                  <a:pt x="540593" y="365036"/>
                </a:lnTo>
                <a:lnTo>
                  <a:pt x="546672" y="344021"/>
                </a:lnTo>
                <a:lnTo>
                  <a:pt x="551103" y="322357"/>
                </a:lnTo>
                <a:lnTo>
                  <a:pt x="553813" y="300115"/>
                </a:lnTo>
                <a:lnTo>
                  <a:pt x="554733" y="277366"/>
                </a:lnTo>
                <a:lnTo>
                  <a:pt x="553813" y="254617"/>
                </a:lnTo>
                <a:lnTo>
                  <a:pt x="551103" y="232375"/>
                </a:lnTo>
                <a:lnTo>
                  <a:pt x="546672" y="210711"/>
                </a:lnTo>
                <a:lnTo>
                  <a:pt x="540593" y="189696"/>
                </a:lnTo>
                <a:lnTo>
                  <a:pt x="532936" y="169402"/>
                </a:lnTo>
                <a:lnTo>
                  <a:pt x="523774" y="149899"/>
                </a:lnTo>
                <a:lnTo>
                  <a:pt x="513177" y="131260"/>
                </a:lnTo>
                <a:lnTo>
                  <a:pt x="501218" y="113556"/>
                </a:lnTo>
                <a:lnTo>
                  <a:pt x="487966" y="96858"/>
                </a:lnTo>
                <a:lnTo>
                  <a:pt x="473495" y="81238"/>
                </a:lnTo>
                <a:lnTo>
                  <a:pt x="457874" y="66766"/>
                </a:lnTo>
                <a:lnTo>
                  <a:pt x="441176" y="53515"/>
                </a:lnTo>
                <a:lnTo>
                  <a:pt x="423472" y="41555"/>
                </a:lnTo>
                <a:lnTo>
                  <a:pt x="404833" y="30958"/>
                </a:lnTo>
                <a:lnTo>
                  <a:pt x="385331" y="21796"/>
                </a:lnTo>
                <a:lnTo>
                  <a:pt x="365036" y="14140"/>
                </a:lnTo>
                <a:lnTo>
                  <a:pt x="344021" y="8060"/>
                </a:lnTo>
                <a:lnTo>
                  <a:pt x="322357" y="3630"/>
                </a:lnTo>
                <a:lnTo>
                  <a:pt x="300115" y="919"/>
                </a:lnTo>
                <a:lnTo>
                  <a:pt x="277366" y="0"/>
                </a:lnTo>
                <a:lnTo>
                  <a:pt x="254617" y="919"/>
                </a:lnTo>
                <a:lnTo>
                  <a:pt x="232375" y="3630"/>
                </a:lnTo>
                <a:lnTo>
                  <a:pt x="210711" y="8060"/>
                </a:lnTo>
                <a:lnTo>
                  <a:pt x="189696" y="14140"/>
                </a:lnTo>
                <a:lnTo>
                  <a:pt x="169402" y="21796"/>
                </a:lnTo>
                <a:lnTo>
                  <a:pt x="149899" y="30958"/>
                </a:lnTo>
                <a:lnTo>
                  <a:pt x="131260" y="41555"/>
                </a:lnTo>
                <a:lnTo>
                  <a:pt x="113556" y="53515"/>
                </a:lnTo>
                <a:lnTo>
                  <a:pt x="96858" y="66766"/>
                </a:lnTo>
                <a:lnTo>
                  <a:pt x="81238" y="81238"/>
                </a:lnTo>
                <a:lnTo>
                  <a:pt x="66766" y="96858"/>
                </a:lnTo>
                <a:lnTo>
                  <a:pt x="53515" y="113556"/>
                </a:lnTo>
                <a:lnTo>
                  <a:pt x="41555" y="131260"/>
                </a:lnTo>
                <a:lnTo>
                  <a:pt x="30958" y="149899"/>
                </a:lnTo>
                <a:lnTo>
                  <a:pt x="21796" y="169402"/>
                </a:lnTo>
                <a:lnTo>
                  <a:pt x="14140" y="189696"/>
                </a:lnTo>
                <a:lnTo>
                  <a:pt x="8060" y="210711"/>
                </a:lnTo>
                <a:close/>
              </a:path>
            </a:pathLst>
          </a:custGeom>
          <a:solidFill>
            <a:srgbClr val="0C066C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14344" name="object 13"/>
          <p:cNvSpPr>
            <a:spLocks/>
          </p:cNvSpPr>
          <p:nvPr/>
        </p:nvSpPr>
        <p:spPr bwMode="auto">
          <a:xfrm>
            <a:off x="5165725" y="188913"/>
            <a:ext cx="479425" cy="479425"/>
          </a:xfrm>
          <a:custGeom>
            <a:avLst/>
            <a:gdLst/>
            <a:ahLst/>
            <a:cxnLst>
              <a:cxn ang="0">
                <a:pos x="6962" y="297137"/>
              </a:cxn>
              <a:cxn ang="0">
                <a:pos x="18826" y="332816"/>
              </a:cxn>
              <a:cxn ang="0">
                <a:pos x="35892" y="365760"/>
              </a:cxn>
              <a:cxn ang="0">
                <a:pos x="57667" y="395474"/>
              </a:cxn>
              <a:cxn ang="0">
                <a:pos x="83658" y="421465"/>
              </a:cxn>
              <a:cxn ang="0">
                <a:pos x="113372" y="443240"/>
              </a:cxn>
              <a:cxn ang="0">
                <a:pos x="146315" y="460306"/>
              </a:cxn>
              <a:cxn ang="0">
                <a:pos x="181995" y="472170"/>
              </a:cxn>
              <a:cxn ang="0">
                <a:pos x="219917" y="478338"/>
              </a:cxn>
              <a:cxn ang="0">
                <a:pos x="259214" y="478338"/>
              </a:cxn>
              <a:cxn ang="0">
                <a:pos x="297137" y="472170"/>
              </a:cxn>
              <a:cxn ang="0">
                <a:pos x="332816" y="460306"/>
              </a:cxn>
              <a:cxn ang="0">
                <a:pos x="365760" y="443240"/>
              </a:cxn>
              <a:cxn ang="0">
                <a:pos x="395474" y="421465"/>
              </a:cxn>
              <a:cxn ang="0">
                <a:pos x="421465" y="395474"/>
              </a:cxn>
              <a:cxn ang="0">
                <a:pos x="443240" y="365760"/>
              </a:cxn>
              <a:cxn ang="0">
                <a:pos x="460306" y="332816"/>
              </a:cxn>
              <a:cxn ang="0">
                <a:pos x="472170" y="297137"/>
              </a:cxn>
              <a:cxn ang="0">
                <a:pos x="478338" y="259214"/>
              </a:cxn>
              <a:cxn ang="0">
                <a:pos x="478338" y="219917"/>
              </a:cxn>
              <a:cxn ang="0">
                <a:pos x="472170" y="181995"/>
              </a:cxn>
              <a:cxn ang="0">
                <a:pos x="460306" y="146315"/>
              </a:cxn>
              <a:cxn ang="0">
                <a:pos x="443240" y="113372"/>
              </a:cxn>
              <a:cxn ang="0">
                <a:pos x="421465" y="83658"/>
              </a:cxn>
              <a:cxn ang="0">
                <a:pos x="395474" y="57667"/>
              </a:cxn>
              <a:cxn ang="0">
                <a:pos x="365760" y="35892"/>
              </a:cxn>
              <a:cxn ang="0">
                <a:pos x="332816" y="18826"/>
              </a:cxn>
              <a:cxn ang="0">
                <a:pos x="297137" y="6962"/>
              </a:cxn>
              <a:cxn ang="0">
                <a:pos x="259214" y="794"/>
              </a:cxn>
              <a:cxn ang="0">
                <a:pos x="219917" y="794"/>
              </a:cxn>
              <a:cxn ang="0">
                <a:pos x="181995" y="6962"/>
              </a:cxn>
              <a:cxn ang="0">
                <a:pos x="146315" y="18826"/>
              </a:cxn>
              <a:cxn ang="0">
                <a:pos x="113372" y="35892"/>
              </a:cxn>
              <a:cxn ang="0">
                <a:pos x="83658" y="57667"/>
              </a:cxn>
              <a:cxn ang="0">
                <a:pos x="57667" y="83658"/>
              </a:cxn>
              <a:cxn ang="0">
                <a:pos x="35892" y="113372"/>
              </a:cxn>
              <a:cxn ang="0">
                <a:pos x="18826" y="146315"/>
              </a:cxn>
              <a:cxn ang="0">
                <a:pos x="6962" y="181995"/>
              </a:cxn>
              <a:cxn ang="0">
                <a:pos x="794" y="219917"/>
              </a:cxn>
              <a:cxn ang="0">
                <a:pos x="794" y="259214"/>
              </a:cxn>
            </a:cxnLst>
            <a:rect l="0" t="0" r="r" b="b"/>
            <a:pathLst>
              <a:path w="479132" h="479132">
                <a:moveTo>
                  <a:pt x="3135" y="278425"/>
                </a:moveTo>
                <a:lnTo>
                  <a:pt x="6962" y="297137"/>
                </a:lnTo>
                <a:lnTo>
                  <a:pt x="12213" y="315288"/>
                </a:lnTo>
                <a:lnTo>
                  <a:pt x="18826" y="332816"/>
                </a:lnTo>
                <a:lnTo>
                  <a:pt x="26739" y="349661"/>
                </a:lnTo>
                <a:lnTo>
                  <a:pt x="35892" y="365760"/>
                </a:lnTo>
                <a:lnTo>
                  <a:pt x="46221" y="381051"/>
                </a:lnTo>
                <a:lnTo>
                  <a:pt x="57667" y="395474"/>
                </a:lnTo>
                <a:lnTo>
                  <a:pt x="70166" y="408965"/>
                </a:lnTo>
                <a:lnTo>
                  <a:pt x="83658" y="421465"/>
                </a:lnTo>
                <a:lnTo>
                  <a:pt x="98080" y="432910"/>
                </a:lnTo>
                <a:lnTo>
                  <a:pt x="113372" y="443240"/>
                </a:lnTo>
                <a:lnTo>
                  <a:pt x="129471" y="452392"/>
                </a:lnTo>
                <a:lnTo>
                  <a:pt x="146315" y="460306"/>
                </a:lnTo>
                <a:lnTo>
                  <a:pt x="163844" y="466919"/>
                </a:lnTo>
                <a:lnTo>
                  <a:pt x="181995" y="472170"/>
                </a:lnTo>
                <a:lnTo>
                  <a:pt x="200706" y="475997"/>
                </a:lnTo>
                <a:lnTo>
                  <a:pt x="219917" y="478338"/>
                </a:lnTo>
                <a:lnTo>
                  <a:pt x="239566" y="479132"/>
                </a:lnTo>
                <a:lnTo>
                  <a:pt x="259214" y="478338"/>
                </a:lnTo>
                <a:lnTo>
                  <a:pt x="278425" y="475997"/>
                </a:lnTo>
                <a:lnTo>
                  <a:pt x="297137" y="472170"/>
                </a:lnTo>
                <a:lnTo>
                  <a:pt x="315288" y="466919"/>
                </a:lnTo>
                <a:lnTo>
                  <a:pt x="332816" y="460306"/>
                </a:lnTo>
                <a:lnTo>
                  <a:pt x="349661" y="452392"/>
                </a:lnTo>
                <a:lnTo>
                  <a:pt x="365760" y="443240"/>
                </a:lnTo>
                <a:lnTo>
                  <a:pt x="381051" y="432910"/>
                </a:lnTo>
                <a:lnTo>
                  <a:pt x="395474" y="421465"/>
                </a:lnTo>
                <a:lnTo>
                  <a:pt x="408965" y="408965"/>
                </a:lnTo>
                <a:lnTo>
                  <a:pt x="421465" y="395474"/>
                </a:lnTo>
                <a:lnTo>
                  <a:pt x="432910" y="381051"/>
                </a:lnTo>
                <a:lnTo>
                  <a:pt x="443240" y="365760"/>
                </a:lnTo>
                <a:lnTo>
                  <a:pt x="452392" y="349661"/>
                </a:lnTo>
                <a:lnTo>
                  <a:pt x="460306" y="332816"/>
                </a:lnTo>
                <a:lnTo>
                  <a:pt x="466919" y="315288"/>
                </a:lnTo>
                <a:lnTo>
                  <a:pt x="472170" y="297137"/>
                </a:lnTo>
                <a:lnTo>
                  <a:pt x="475996" y="278425"/>
                </a:lnTo>
                <a:lnTo>
                  <a:pt x="478338" y="259214"/>
                </a:lnTo>
                <a:lnTo>
                  <a:pt x="479132" y="239566"/>
                </a:lnTo>
                <a:lnTo>
                  <a:pt x="478338" y="219917"/>
                </a:lnTo>
                <a:lnTo>
                  <a:pt x="475996" y="200706"/>
                </a:lnTo>
                <a:lnTo>
                  <a:pt x="472170" y="181995"/>
                </a:lnTo>
                <a:lnTo>
                  <a:pt x="466919" y="163844"/>
                </a:lnTo>
                <a:lnTo>
                  <a:pt x="460306" y="146315"/>
                </a:lnTo>
                <a:lnTo>
                  <a:pt x="452392" y="129471"/>
                </a:lnTo>
                <a:lnTo>
                  <a:pt x="443240" y="113372"/>
                </a:lnTo>
                <a:lnTo>
                  <a:pt x="432910" y="98080"/>
                </a:lnTo>
                <a:lnTo>
                  <a:pt x="421465" y="83658"/>
                </a:lnTo>
                <a:lnTo>
                  <a:pt x="408965" y="70166"/>
                </a:lnTo>
                <a:lnTo>
                  <a:pt x="395474" y="57667"/>
                </a:lnTo>
                <a:lnTo>
                  <a:pt x="381051" y="46221"/>
                </a:lnTo>
                <a:lnTo>
                  <a:pt x="365760" y="35892"/>
                </a:lnTo>
                <a:lnTo>
                  <a:pt x="349661" y="26739"/>
                </a:lnTo>
                <a:lnTo>
                  <a:pt x="332816" y="18826"/>
                </a:lnTo>
                <a:lnTo>
                  <a:pt x="315288" y="12213"/>
                </a:lnTo>
                <a:lnTo>
                  <a:pt x="297137" y="6962"/>
                </a:lnTo>
                <a:lnTo>
                  <a:pt x="278425" y="3135"/>
                </a:lnTo>
                <a:lnTo>
                  <a:pt x="259214" y="794"/>
                </a:lnTo>
                <a:lnTo>
                  <a:pt x="239566" y="0"/>
                </a:lnTo>
                <a:lnTo>
                  <a:pt x="219917" y="794"/>
                </a:lnTo>
                <a:lnTo>
                  <a:pt x="200706" y="3135"/>
                </a:lnTo>
                <a:lnTo>
                  <a:pt x="181995" y="6962"/>
                </a:lnTo>
                <a:lnTo>
                  <a:pt x="163844" y="12213"/>
                </a:lnTo>
                <a:lnTo>
                  <a:pt x="146315" y="18826"/>
                </a:lnTo>
                <a:lnTo>
                  <a:pt x="129471" y="26739"/>
                </a:lnTo>
                <a:lnTo>
                  <a:pt x="113372" y="35892"/>
                </a:lnTo>
                <a:lnTo>
                  <a:pt x="98080" y="46221"/>
                </a:lnTo>
                <a:lnTo>
                  <a:pt x="83658" y="57667"/>
                </a:lnTo>
                <a:lnTo>
                  <a:pt x="70166" y="70166"/>
                </a:lnTo>
                <a:lnTo>
                  <a:pt x="57667" y="83658"/>
                </a:lnTo>
                <a:lnTo>
                  <a:pt x="46221" y="98080"/>
                </a:lnTo>
                <a:lnTo>
                  <a:pt x="35892" y="113372"/>
                </a:lnTo>
                <a:lnTo>
                  <a:pt x="26739" y="129471"/>
                </a:lnTo>
                <a:lnTo>
                  <a:pt x="18826" y="146315"/>
                </a:lnTo>
                <a:lnTo>
                  <a:pt x="12213" y="163844"/>
                </a:lnTo>
                <a:lnTo>
                  <a:pt x="6962" y="181995"/>
                </a:lnTo>
                <a:lnTo>
                  <a:pt x="3135" y="200706"/>
                </a:lnTo>
                <a:lnTo>
                  <a:pt x="794" y="219917"/>
                </a:lnTo>
                <a:lnTo>
                  <a:pt x="0" y="239566"/>
                </a:lnTo>
                <a:lnTo>
                  <a:pt x="794" y="259214"/>
                </a:lnTo>
                <a:lnTo>
                  <a:pt x="3135" y="278425"/>
                </a:lnTo>
                <a:close/>
              </a:path>
            </a:pathLst>
          </a:custGeom>
          <a:solidFill>
            <a:srgbClr val="F2F2F2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14345" name="object 14"/>
          <p:cNvSpPr>
            <a:spLocks noChangeArrowheads="1"/>
          </p:cNvSpPr>
          <p:nvPr/>
        </p:nvSpPr>
        <p:spPr bwMode="auto">
          <a:xfrm>
            <a:off x="5194300" y="333375"/>
            <a:ext cx="420688" cy="192088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14346" name="object 15"/>
          <p:cNvSpPr>
            <a:spLocks/>
          </p:cNvSpPr>
          <p:nvPr/>
        </p:nvSpPr>
        <p:spPr bwMode="auto">
          <a:xfrm>
            <a:off x="5159375" y="169863"/>
            <a:ext cx="504825" cy="258762"/>
          </a:xfrm>
          <a:custGeom>
            <a:avLst/>
            <a:gdLst/>
            <a:ahLst/>
            <a:cxnLst>
              <a:cxn ang="0">
                <a:pos x="504422" y="258466"/>
              </a:cxn>
              <a:cxn ang="0">
                <a:pos x="503565" y="237267"/>
              </a:cxn>
              <a:cxn ang="0">
                <a:pos x="501039" y="216541"/>
              </a:cxn>
              <a:cxn ang="0">
                <a:pos x="496911" y="196353"/>
              </a:cxn>
              <a:cxn ang="0">
                <a:pos x="491246" y="176770"/>
              </a:cxn>
              <a:cxn ang="0">
                <a:pos x="484111" y="157858"/>
              </a:cxn>
              <a:cxn ang="0">
                <a:pos x="475573" y="139685"/>
              </a:cxn>
              <a:cxn ang="0">
                <a:pos x="465698" y="122316"/>
              </a:cxn>
              <a:cxn ang="0">
                <a:pos x="454554" y="105818"/>
              </a:cxn>
              <a:cxn ang="0">
                <a:pos x="442205" y="90258"/>
              </a:cxn>
              <a:cxn ang="0">
                <a:pos x="428720" y="75702"/>
              </a:cxn>
              <a:cxn ang="0">
                <a:pos x="414164" y="62216"/>
              </a:cxn>
              <a:cxn ang="0">
                <a:pos x="398603" y="49868"/>
              </a:cxn>
              <a:cxn ang="0">
                <a:pos x="382106" y="38723"/>
              </a:cxn>
              <a:cxn ang="0">
                <a:pos x="364737" y="28849"/>
              </a:cxn>
              <a:cxn ang="0">
                <a:pos x="346563" y="20311"/>
              </a:cxn>
              <a:cxn ang="0">
                <a:pos x="327652" y="13176"/>
              </a:cxn>
              <a:cxn ang="0">
                <a:pos x="308069" y="7511"/>
              </a:cxn>
              <a:cxn ang="0">
                <a:pos x="287881" y="3382"/>
              </a:cxn>
              <a:cxn ang="0">
                <a:pos x="267154" y="856"/>
              </a:cxn>
              <a:cxn ang="0">
                <a:pos x="245956" y="0"/>
              </a:cxn>
              <a:cxn ang="0">
                <a:pos x="229237" y="537"/>
              </a:cxn>
              <a:cxn ang="0">
                <a:pos x="196531" y="4754"/>
              </a:cxn>
              <a:cxn ang="0">
                <a:pos x="165061" y="12970"/>
              </a:cxn>
              <a:cxn ang="0">
                <a:pos x="135140" y="24957"/>
              </a:cxn>
              <a:cxn ang="0">
                <a:pos x="107080" y="40486"/>
              </a:cxn>
              <a:cxn ang="0">
                <a:pos x="81194" y="59331"/>
              </a:cxn>
              <a:cxn ang="0">
                <a:pos x="57795" y="81264"/>
              </a:cxn>
              <a:cxn ang="0">
                <a:pos x="37196" y="106056"/>
              </a:cxn>
              <a:cxn ang="0">
                <a:pos x="19710" y="133480"/>
              </a:cxn>
              <a:cxn ang="0">
                <a:pos x="5648" y="163308"/>
              </a:cxn>
              <a:cxn ang="0">
                <a:pos x="0" y="179052"/>
              </a:cxn>
            </a:cxnLst>
            <a:rect l="0" t="0" r="r" b="b"/>
            <a:pathLst>
              <a:path w="504422" h="258466">
                <a:moveTo>
                  <a:pt x="504422" y="258466"/>
                </a:moveTo>
                <a:lnTo>
                  <a:pt x="503565" y="237267"/>
                </a:lnTo>
                <a:lnTo>
                  <a:pt x="501039" y="216541"/>
                </a:lnTo>
                <a:lnTo>
                  <a:pt x="496911" y="196353"/>
                </a:lnTo>
                <a:lnTo>
                  <a:pt x="491246" y="176770"/>
                </a:lnTo>
                <a:lnTo>
                  <a:pt x="484111" y="157858"/>
                </a:lnTo>
                <a:lnTo>
                  <a:pt x="475573" y="139685"/>
                </a:lnTo>
                <a:lnTo>
                  <a:pt x="465698" y="122316"/>
                </a:lnTo>
                <a:lnTo>
                  <a:pt x="454554" y="105818"/>
                </a:lnTo>
                <a:lnTo>
                  <a:pt x="442205" y="90258"/>
                </a:lnTo>
                <a:lnTo>
                  <a:pt x="428720" y="75702"/>
                </a:lnTo>
                <a:lnTo>
                  <a:pt x="414164" y="62216"/>
                </a:lnTo>
                <a:lnTo>
                  <a:pt x="398603" y="49868"/>
                </a:lnTo>
                <a:lnTo>
                  <a:pt x="382106" y="38723"/>
                </a:lnTo>
                <a:lnTo>
                  <a:pt x="364737" y="28849"/>
                </a:lnTo>
                <a:lnTo>
                  <a:pt x="346563" y="20311"/>
                </a:lnTo>
                <a:lnTo>
                  <a:pt x="327652" y="13176"/>
                </a:lnTo>
                <a:lnTo>
                  <a:pt x="308069" y="7511"/>
                </a:lnTo>
                <a:lnTo>
                  <a:pt x="287881" y="3382"/>
                </a:lnTo>
                <a:lnTo>
                  <a:pt x="267154" y="856"/>
                </a:lnTo>
                <a:lnTo>
                  <a:pt x="245956" y="0"/>
                </a:lnTo>
                <a:lnTo>
                  <a:pt x="229237" y="537"/>
                </a:lnTo>
                <a:lnTo>
                  <a:pt x="196531" y="4754"/>
                </a:lnTo>
                <a:lnTo>
                  <a:pt x="165061" y="12970"/>
                </a:lnTo>
                <a:lnTo>
                  <a:pt x="135140" y="24957"/>
                </a:lnTo>
                <a:lnTo>
                  <a:pt x="107080" y="40486"/>
                </a:lnTo>
                <a:lnTo>
                  <a:pt x="81194" y="59331"/>
                </a:lnTo>
                <a:lnTo>
                  <a:pt x="57795" y="81264"/>
                </a:lnTo>
                <a:lnTo>
                  <a:pt x="37196" y="106056"/>
                </a:lnTo>
                <a:lnTo>
                  <a:pt x="19710" y="133480"/>
                </a:lnTo>
                <a:lnTo>
                  <a:pt x="5648" y="163308"/>
                </a:lnTo>
                <a:lnTo>
                  <a:pt x="0" y="179052"/>
                </a:lnTo>
              </a:path>
            </a:pathLst>
          </a:custGeom>
          <a:noFill/>
          <a:ln w="7559">
            <a:solidFill>
              <a:srgbClr val="668845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14347" name="object 16"/>
          <p:cNvSpPr>
            <a:spLocks/>
          </p:cNvSpPr>
          <p:nvPr/>
        </p:nvSpPr>
        <p:spPr bwMode="auto">
          <a:xfrm>
            <a:off x="5149850" y="339725"/>
            <a:ext cx="19050" cy="19050"/>
          </a:xfrm>
          <a:custGeom>
            <a:avLst/>
            <a:gdLst/>
            <a:ahLst/>
            <a:cxnLst>
              <a:cxn ang="0">
                <a:pos x="18899" y="9450"/>
              </a:cxn>
              <a:cxn ang="0">
                <a:pos x="18899" y="4230"/>
              </a:cxn>
              <a:cxn ang="0">
                <a:pos x="14669" y="0"/>
              </a:cxn>
              <a:cxn ang="0">
                <a:pos x="4230" y="0"/>
              </a:cxn>
              <a:cxn ang="0">
                <a:pos x="0" y="4230"/>
              </a:cxn>
              <a:cxn ang="0">
                <a:pos x="0" y="14669"/>
              </a:cxn>
              <a:cxn ang="0">
                <a:pos x="4230" y="18900"/>
              </a:cxn>
              <a:cxn ang="0">
                <a:pos x="14669" y="18900"/>
              </a:cxn>
              <a:cxn ang="0">
                <a:pos x="18899" y="14669"/>
              </a:cxn>
              <a:cxn ang="0">
                <a:pos x="18899" y="9450"/>
              </a:cxn>
            </a:cxnLst>
            <a:rect l="0" t="0" r="r" b="b"/>
            <a:pathLst>
              <a:path w="18899" h="18900">
                <a:moveTo>
                  <a:pt x="18899" y="9450"/>
                </a:moveTo>
                <a:lnTo>
                  <a:pt x="18899" y="4230"/>
                </a:lnTo>
                <a:lnTo>
                  <a:pt x="14669" y="0"/>
                </a:lnTo>
                <a:lnTo>
                  <a:pt x="4230" y="0"/>
                </a:lnTo>
                <a:lnTo>
                  <a:pt x="0" y="4230"/>
                </a:lnTo>
                <a:lnTo>
                  <a:pt x="0" y="14669"/>
                </a:lnTo>
                <a:lnTo>
                  <a:pt x="4230" y="18900"/>
                </a:lnTo>
                <a:lnTo>
                  <a:pt x="14669" y="18900"/>
                </a:lnTo>
                <a:lnTo>
                  <a:pt x="18899" y="14669"/>
                </a:lnTo>
                <a:lnTo>
                  <a:pt x="18899" y="9450"/>
                </a:lnTo>
                <a:close/>
              </a:path>
            </a:pathLst>
          </a:custGeom>
          <a:solidFill>
            <a:srgbClr val="668845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14348" name="object 17"/>
          <p:cNvSpPr>
            <a:spLocks/>
          </p:cNvSpPr>
          <p:nvPr/>
        </p:nvSpPr>
        <p:spPr bwMode="auto">
          <a:xfrm>
            <a:off x="5592763" y="357188"/>
            <a:ext cx="141287" cy="142875"/>
          </a:xfrm>
          <a:custGeom>
            <a:avLst/>
            <a:gdLst/>
            <a:ahLst/>
            <a:cxnLst>
              <a:cxn ang="0">
                <a:pos x="57876" y="140690"/>
              </a:cxn>
              <a:cxn ang="0">
                <a:pos x="70946" y="141891"/>
              </a:cxn>
              <a:cxn ang="0">
                <a:pos x="85419" y="140414"/>
              </a:cxn>
              <a:cxn ang="0">
                <a:pos x="98882" y="136179"/>
              </a:cxn>
              <a:cxn ang="0">
                <a:pos x="111040" y="129484"/>
              </a:cxn>
              <a:cxn ang="0">
                <a:pos x="121596" y="120623"/>
              </a:cxn>
              <a:cxn ang="0">
                <a:pos x="130254" y="109894"/>
              </a:cxn>
              <a:cxn ang="0">
                <a:pos x="136718" y="97593"/>
              </a:cxn>
              <a:cxn ang="0">
                <a:pos x="140690" y="84015"/>
              </a:cxn>
              <a:cxn ang="0">
                <a:pos x="141892" y="70945"/>
              </a:cxn>
              <a:cxn ang="0">
                <a:pos x="140414" y="56472"/>
              </a:cxn>
              <a:cxn ang="0">
                <a:pos x="136180" y="43009"/>
              </a:cxn>
              <a:cxn ang="0">
                <a:pos x="129484" y="30851"/>
              </a:cxn>
              <a:cxn ang="0">
                <a:pos x="120623" y="20295"/>
              </a:cxn>
              <a:cxn ang="0">
                <a:pos x="109894" y="11637"/>
              </a:cxn>
              <a:cxn ang="0">
                <a:pos x="97593" y="5174"/>
              </a:cxn>
              <a:cxn ang="0">
                <a:pos x="84015" y="1201"/>
              </a:cxn>
              <a:cxn ang="0">
                <a:pos x="70946" y="0"/>
              </a:cxn>
              <a:cxn ang="0">
                <a:pos x="56472" y="1477"/>
              </a:cxn>
              <a:cxn ang="0">
                <a:pos x="43009" y="5712"/>
              </a:cxn>
              <a:cxn ang="0">
                <a:pos x="30851" y="12407"/>
              </a:cxn>
              <a:cxn ang="0">
                <a:pos x="20295" y="21268"/>
              </a:cxn>
              <a:cxn ang="0">
                <a:pos x="11637" y="31997"/>
              </a:cxn>
              <a:cxn ang="0">
                <a:pos x="5174" y="44298"/>
              </a:cxn>
              <a:cxn ang="0">
                <a:pos x="1201" y="57876"/>
              </a:cxn>
              <a:cxn ang="0">
                <a:pos x="0" y="70945"/>
              </a:cxn>
              <a:cxn ang="0">
                <a:pos x="1477" y="85419"/>
              </a:cxn>
              <a:cxn ang="0">
                <a:pos x="5712" y="98882"/>
              </a:cxn>
              <a:cxn ang="0">
                <a:pos x="12407" y="111040"/>
              </a:cxn>
              <a:cxn ang="0">
                <a:pos x="21268" y="121596"/>
              </a:cxn>
              <a:cxn ang="0">
                <a:pos x="31997" y="130254"/>
              </a:cxn>
              <a:cxn ang="0">
                <a:pos x="44298" y="136717"/>
              </a:cxn>
              <a:cxn ang="0">
                <a:pos x="57876" y="140690"/>
              </a:cxn>
            </a:cxnLst>
            <a:rect l="0" t="0" r="r" b="b"/>
            <a:pathLst>
              <a:path w="141892" h="141891">
                <a:moveTo>
                  <a:pt x="57876" y="140690"/>
                </a:moveTo>
                <a:lnTo>
                  <a:pt x="70946" y="141891"/>
                </a:lnTo>
                <a:lnTo>
                  <a:pt x="85419" y="140414"/>
                </a:lnTo>
                <a:lnTo>
                  <a:pt x="98882" y="136179"/>
                </a:lnTo>
                <a:lnTo>
                  <a:pt x="111040" y="129484"/>
                </a:lnTo>
                <a:lnTo>
                  <a:pt x="121596" y="120623"/>
                </a:lnTo>
                <a:lnTo>
                  <a:pt x="130254" y="109894"/>
                </a:lnTo>
                <a:lnTo>
                  <a:pt x="136718" y="97593"/>
                </a:lnTo>
                <a:lnTo>
                  <a:pt x="140690" y="84015"/>
                </a:lnTo>
                <a:lnTo>
                  <a:pt x="141892" y="70945"/>
                </a:lnTo>
                <a:lnTo>
                  <a:pt x="140414" y="56472"/>
                </a:lnTo>
                <a:lnTo>
                  <a:pt x="136180" y="43009"/>
                </a:lnTo>
                <a:lnTo>
                  <a:pt x="129484" y="30851"/>
                </a:lnTo>
                <a:lnTo>
                  <a:pt x="120623" y="20295"/>
                </a:lnTo>
                <a:lnTo>
                  <a:pt x="109894" y="11637"/>
                </a:lnTo>
                <a:lnTo>
                  <a:pt x="97593" y="5174"/>
                </a:lnTo>
                <a:lnTo>
                  <a:pt x="84015" y="1201"/>
                </a:lnTo>
                <a:lnTo>
                  <a:pt x="70946" y="0"/>
                </a:lnTo>
                <a:lnTo>
                  <a:pt x="56472" y="1477"/>
                </a:lnTo>
                <a:lnTo>
                  <a:pt x="43009" y="5712"/>
                </a:lnTo>
                <a:lnTo>
                  <a:pt x="30851" y="12407"/>
                </a:lnTo>
                <a:lnTo>
                  <a:pt x="20295" y="21268"/>
                </a:lnTo>
                <a:lnTo>
                  <a:pt x="11637" y="31997"/>
                </a:lnTo>
                <a:lnTo>
                  <a:pt x="5174" y="44298"/>
                </a:lnTo>
                <a:lnTo>
                  <a:pt x="1201" y="57876"/>
                </a:lnTo>
                <a:lnTo>
                  <a:pt x="0" y="70945"/>
                </a:lnTo>
                <a:lnTo>
                  <a:pt x="1477" y="85419"/>
                </a:lnTo>
                <a:lnTo>
                  <a:pt x="5712" y="98882"/>
                </a:lnTo>
                <a:lnTo>
                  <a:pt x="12407" y="111040"/>
                </a:lnTo>
                <a:lnTo>
                  <a:pt x="21268" y="121596"/>
                </a:lnTo>
                <a:lnTo>
                  <a:pt x="31997" y="130254"/>
                </a:lnTo>
                <a:lnTo>
                  <a:pt x="44298" y="136717"/>
                </a:lnTo>
                <a:lnTo>
                  <a:pt x="57876" y="140690"/>
                </a:lnTo>
                <a:close/>
              </a:path>
            </a:pathLst>
          </a:custGeom>
          <a:solidFill>
            <a:srgbClr val="F2F2F2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14349" name="object 18"/>
          <p:cNvSpPr>
            <a:spLocks/>
          </p:cNvSpPr>
          <p:nvPr/>
        </p:nvSpPr>
        <p:spPr bwMode="auto">
          <a:xfrm>
            <a:off x="5592763" y="357188"/>
            <a:ext cx="141287" cy="142875"/>
          </a:xfrm>
          <a:custGeom>
            <a:avLst/>
            <a:gdLst/>
            <a:ahLst/>
            <a:cxnLst>
              <a:cxn ang="0">
                <a:pos x="141892" y="70945"/>
              </a:cxn>
              <a:cxn ang="0">
                <a:pos x="140414" y="56472"/>
              </a:cxn>
              <a:cxn ang="0">
                <a:pos x="136180" y="43009"/>
              </a:cxn>
              <a:cxn ang="0">
                <a:pos x="129484" y="30851"/>
              </a:cxn>
              <a:cxn ang="0">
                <a:pos x="120623" y="20295"/>
              </a:cxn>
              <a:cxn ang="0">
                <a:pos x="109894" y="11637"/>
              </a:cxn>
              <a:cxn ang="0">
                <a:pos x="97593" y="5174"/>
              </a:cxn>
              <a:cxn ang="0">
                <a:pos x="84015" y="1201"/>
              </a:cxn>
              <a:cxn ang="0">
                <a:pos x="70946" y="0"/>
              </a:cxn>
              <a:cxn ang="0">
                <a:pos x="56472" y="1477"/>
              </a:cxn>
              <a:cxn ang="0">
                <a:pos x="43009" y="5712"/>
              </a:cxn>
              <a:cxn ang="0">
                <a:pos x="30851" y="12407"/>
              </a:cxn>
              <a:cxn ang="0">
                <a:pos x="20295" y="21268"/>
              </a:cxn>
              <a:cxn ang="0">
                <a:pos x="11637" y="31997"/>
              </a:cxn>
              <a:cxn ang="0">
                <a:pos x="5174" y="44298"/>
              </a:cxn>
              <a:cxn ang="0">
                <a:pos x="1201" y="57876"/>
              </a:cxn>
              <a:cxn ang="0">
                <a:pos x="0" y="70945"/>
              </a:cxn>
              <a:cxn ang="0">
                <a:pos x="1477" y="85419"/>
              </a:cxn>
              <a:cxn ang="0">
                <a:pos x="5712" y="98882"/>
              </a:cxn>
              <a:cxn ang="0">
                <a:pos x="12407" y="111040"/>
              </a:cxn>
              <a:cxn ang="0">
                <a:pos x="21268" y="121596"/>
              </a:cxn>
              <a:cxn ang="0">
                <a:pos x="31997" y="130254"/>
              </a:cxn>
              <a:cxn ang="0">
                <a:pos x="44298" y="136717"/>
              </a:cxn>
              <a:cxn ang="0">
                <a:pos x="57876" y="140690"/>
              </a:cxn>
              <a:cxn ang="0">
                <a:pos x="70946" y="141891"/>
              </a:cxn>
              <a:cxn ang="0">
                <a:pos x="85419" y="140414"/>
              </a:cxn>
              <a:cxn ang="0">
                <a:pos x="98882" y="136179"/>
              </a:cxn>
              <a:cxn ang="0">
                <a:pos x="111040" y="129484"/>
              </a:cxn>
              <a:cxn ang="0">
                <a:pos x="121596" y="120623"/>
              </a:cxn>
              <a:cxn ang="0">
                <a:pos x="130254" y="109894"/>
              </a:cxn>
              <a:cxn ang="0">
                <a:pos x="136718" y="97593"/>
              </a:cxn>
              <a:cxn ang="0">
                <a:pos x="140690" y="84015"/>
              </a:cxn>
              <a:cxn ang="0">
                <a:pos x="141892" y="70945"/>
              </a:cxn>
            </a:cxnLst>
            <a:rect l="0" t="0" r="r" b="b"/>
            <a:pathLst>
              <a:path w="141892" h="141891">
                <a:moveTo>
                  <a:pt x="141892" y="70945"/>
                </a:moveTo>
                <a:lnTo>
                  <a:pt x="140414" y="56472"/>
                </a:lnTo>
                <a:lnTo>
                  <a:pt x="136180" y="43009"/>
                </a:lnTo>
                <a:lnTo>
                  <a:pt x="129484" y="30851"/>
                </a:lnTo>
                <a:lnTo>
                  <a:pt x="120623" y="20295"/>
                </a:lnTo>
                <a:lnTo>
                  <a:pt x="109894" y="11637"/>
                </a:lnTo>
                <a:lnTo>
                  <a:pt x="97593" y="5174"/>
                </a:lnTo>
                <a:lnTo>
                  <a:pt x="84015" y="1201"/>
                </a:lnTo>
                <a:lnTo>
                  <a:pt x="70946" y="0"/>
                </a:lnTo>
                <a:lnTo>
                  <a:pt x="56472" y="1477"/>
                </a:lnTo>
                <a:lnTo>
                  <a:pt x="43009" y="5712"/>
                </a:lnTo>
                <a:lnTo>
                  <a:pt x="30851" y="12407"/>
                </a:lnTo>
                <a:lnTo>
                  <a:pt x="20295" y="21268"/>
                </a:lnTo>
                <a:lnTo>
                  <a:pt x="11637" y="31997"/>
                </a:lnTo>
                <a:lnTo>
                  <a:pt x="5174" y="44298"/>
                </a:lnTo>
                <a:lnTo>
                  <a:pt x="1201" y="57876"/>
                </a:lnTo>
                <a:lnTo>
                  <a:pt x="0" y="70945"/>
                </a:lnTo>
                <a:lnTo>
                  <a:pt x="1477" y="85419"/>
                </a:lnTo>
                <a:lnTo>
                  <a:pt x="5712" y="98882"/>
                </a:lnTo>
                <a:lnTo>
                  <a:pt x="12407" y="111040"/>
                </a:lnTo>
                <a:lnTo>
                  <a:pt x="21268" y="121596"/>
                </a:lnTo>
                <a:lnTo>
                  <a:pt x="31997" y="130254"/>
                </a:lnTo>
                <a:lnTo>
                  <a:pt x="44298" y="136717"/>
                </a:lnTo>
                <a:lnTo>
                  <a:pt x="57876" y="140690"/>
                </a:lnTo>
                <a:lnTo>
                  <a:pt x="70946" y="141891"/>
                </a:lnTo>
                <a:lnTo>
                  <a:pt x="85419" y="140414"/>
                </a:lnTo>
                <a:lnTo>
                  <a:pt x="98882" y="136179"/>
                </a:lnTo>
                <a:lnTo>
                  <a:pt x="111040" y="129484"/>
                </a:lnTo>
                <a:lnTo>
                  <a:pt x="121596" y="120623"/>
                </a:lnTo>
                <a:lnTo>
                  <a:pt x="130254" y="109894"/>
                </a:lnTo>
                <a:lnTo>
                  <a:pt x="136718" y="97593"/>
                </a:lnTo>
                <a:lnTo>
                  <a:pt x="140690" y="84015"/>
                </a:lnTo>
                <a:lnTo>
                  <a:pt x="141892" y="70945"/>
                </a:lnTo>
                <a:close/>
              </a:path>
            </a:pathLst>
          </a:custGeom>
          <a:noFill/>
          <a:ln w="10122">
            <a:solidFill>
              <a:srgbClr val="0C066C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7" name="object 7"/>
          <p:cNvSpPr txBox="1"/>
          <p:nvPr/>
        </p:nvSpPr>
        <p:spPr>
          <a:xfrm>
            <a:off x="347663" y="198438"/>
            <a:ext cx="4332287" cy="227012"/>
          </a:xfrm>
          <a:prstGeom prst="rect">
            <a:avLst/>
          </a:prstGeom>
        </p:spPr>
        <p:txBody>
          <a:bodyPr lIns="0" tIns="0" rIns="0" bIns="0"/>
          <a:lstStyle/>
          <a:p>
            <a:pPr marL="12700" fontAlgn="auto">
              <a:lnSpc>
                <a:spcPts val="1620"/>
              </a:lnSpc>
              <a:spcBef>
                <a:spcPts val="81"/>
              </a:spcBef>
              <a:spcAft>
                <a:spcPts val="0"/>
              </a:spcAft>
              <a:defRPr/>
            </a:pP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Conexão</a:t>
            </a:r>
            <a:r>
              <a:rPr sz="1600" spc="2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dirty="0" err="1">
                <a:solidFill>
                  <a:srgbClr val="FFFFFF"/>
                </a:solidFill>
                <a:latin typeface="Times New Roman"/>
                <a:cs typeface="Times New Roman"/>
              </a:rPr>
              <a:t>Óptica</a:t>
            </a:r>
            <a:r>
              <a:rPr sz="1600" spc="30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Subfluvia</a:t>
            </a:r>
            <a:r>
              <a:rPr lang="pt-BR" sz="16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 da Região Norte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4352" name="object 6"/>
          <p:cNvSpPr txBox="1">
            <a:spLocks noChangeArrowheads="1"/>
          </p:cNvSpPr>
          <p:nvPr/>
        </p:nvSpPr>
        <p:spPr bwMode="auto">
          <a:xfrm>
            <a:off x="5616575" y="388938"/>
            <a:ext cx="95250" cy="8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2700">
              <a:lnSpc>
                <a:spcPct val="96000"/>
              </a:lnSpc>
              <a:spcBef>
                <a:spcPts val="13"/>
              </a:spcBef>
            </a:pPr>
            <a:r>
              <a:rPr lang="pt-BR" sz="500"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73049" y="844550"/>
            <a:ext cx="5181601" cy="2228850"/>
          </a:xfrm>
          <a:prstGeom prst="rect">
            <a:avLst/>
          </a:prstGeom>
          <a:solidFill>
            <a:schemeClr val="accent5">
              <a:lumMod val="20000"/>
              <a:lumOff val="80000"/>
              <a:alpha val="80000"/>
            </a:schemeClr>
          </a:solidFill>
        </p:spPr>
        <p:txBody>
          <a:bodyPr lIns="0" tIns="0" rIns="0" bIns="0"/>
          <a:lstStyle/>
          <a:p>
            <a:pPr marL="12700" fontAlgn="auto">
              <a:lnSpc>
                <a:spcPts val="1620"/>
              </a:lnSpc>
              <a:spcBef>
                <a:spcPts val="81"/>
              </a:spcBef>
              <a:spcAft>
                <a:spcPts val="0"/>
              </a:spcAft>
              <a:defRPr/>
            </a:pPr>
            <a:r>
              <a:rPr b="1" dirty="0" err="1" smtClean="0">
                <a:latin typeface="+mn-lt"/>
                <a:cs typeface="Arial" panose="020B0604020202020204" pitchFamily="34" charset="0"/>
              </a:rPr>
              <a:t>Modelagem</a:t>
            </a:r>
            <a:r>
              <a:rPr b="1" spc="-32" dirty="0" smtClean="0">
                <a:latin typeface="+mn-lt"/>
                <a:cs typeface="Arial" panose="020B0604020202020204" pitchFamily="34" charset="0"/>
              </a:rPr>
              <a:t> </a:t>
            </a:r>
            <a:r>
              <a:rPr b="1" dirty="0" err="1" smtClean="0">
                <a:latin typeface="+mn-lt"/>
                <a:cs typeface="Arial" panose="020B0604020202020204" pitchFamily="34" charset="0"/>
              </a:rPr>
              <a:t>Jurídica</a:t>
            </a:r>
            <a:r>
              <a:rPr lang="pt-BR" b="1" dirty="0" smtClean="0">
                <a:latin typeface="+mn-lt"/>
                <a:cs typeface="Arial" panose="020B0604020202020204" pitchFamily="34" charset="0"/>
              </a:rPr>
              <a:t>:</a:t>
            </a:r>
          </a:p>
          <a:p>
            <a:pPr marL="12700" fontAlgn="auto">
              <a:lnSpc>
                <a:spcPts val="1620"/>
              </a:lnSpc>
              <a:spcBef>
                <a:spcPts val="81"/>
              </a:spcBef>
              <a:spcAft>
                <a:spcPts val="0"/>
              </a:spcAft>
              <a:defRPr/>
            </a:pPr>
            <a:endParaRPr lang="pt-BR" sz="1400" dirty="0">
              <a:latin typeface="+mn-lt"/>
              <a:cs typeface="Arial" panose="020B0604020202020204" pitchFamily="34" charset="0"/>
            </a:endParaRPr>
          </a:p>
          <a:p>
            <a:pPr marL="12700" fontAlgn="auto">
              <a:lnSpc>
                <a:spcPts val="1620"/>
              </a:lnSpc>
              <a:spcBef>
                <a:spcPts val="81"/>
              </a:spcBef>
              <a:spcAft>
                <a:spcPts val="0"/>
              </a:spcAft>
              <a:defRPr/>
            </a:pPr>
            <a:r>
              <a:rPr lang="pt-BR" sz="1400" b="1" dirty="0" smtClean="0">
                <a:latin typeface="+mn-lt"/>
                <a:cs typeface="Arial" panose="020B0604020202020204" pitchFamily="34" charset="0"/>
              </a:rPr>
              <a:t>Princípio: </a:t>
            </a:r>
          </a:p>
          <a:p>
            <a:pPr marL="12700" algn="just" fontAlgn="auto">
              <a:lnSpc>
                <a:spcPts val="1620"/>
              </a:lnSpc>
              <a:spcBef>
                <a:spcPts val="81"/>
              </a:spcBef>
              <a:spcAft>
                <a:spcPts val="0"/>
              </a:spcAft>
              <a:defRPr/>
            </a:pPr>
            <a:r>
              <a:rPr lang="pt-BR" sz="1400" dirty="0" smtClean="0">
                <a:latin typeface="+mn-lt"/>
                <a:cs typeface="Arial" panose="020B0604020202020204" pitchFamily="34" charset="0"/>
              </a:rPr>
              <a:t>Os </a:t>
            </a:r>
            <a:r>
              <a:rPr lang="pt-BR" sz="1400" dirty="0">
                <a:latin typeface="+mn-lt"/>
                <a:cs typeface="Arial" panose="020B0604020202020204" pitchFamily="34" charset="0"/>
              </a:rPr>
              <a:t>órgãos parceiros (públicos) investem no </a:t>
            </a:r>
            <a:r>
              <a:rPr lang="pt-BR" sz="1400" dirty="0" err="1">
                <a:latin typeface="+mn-lt"/>
                <a:cs typeface="Arial" panose="020B0604020202020204" pitchFamily="34" charset="0"/>
              </a:rPr>
              <a:t>backbone</a:t>
            </a:r>
            <a:r>
              <a:rPr lang="pt-BR" sz="1400" dirty="0">
                <a:latin typeface="+mn-lt"/>
                <a:cs typeface="Arial" panose="020B0604020202020204" pitchFamily="34" charset="0"/>
              </a:rPr>
              <a:t> e as suas demandas de conexão são atendidas por parceiros privados de forma </a:t>
            </a:r>
            <a:r>
              <a:rPr lang="pt-BR" sz="1400" dirty="0" err="1" smtClean="0">
                <a:latin typeface="+mn-lt"/>
                <a:cs typeface="Arial" panose="020B0604020202020204" pitchFamily="34" charset="0"/>
              </a:rPr>
              <a:t>semi-onerosa</a:t>
            </a:r>
            <a:r>
              <a:rPr lang="pt-BR" sz="1400" dirty="0">
                <a:latin typeface="+mn-lt"/>
                <a:cs typeface="Arial" panose="020B0604020202020204" pitchFamily="34" charset="0"/>
              </a:rPr>
              <a:t>, selecionados por meio de chamamento público</a:t>
            </a:r>
            <a:r>
              <a:rPr lang="pt-BR" sz="1400" dirty="0" smtClean="0">
                <a:latin typeface="+mn-lt"/>
                <a:cs typeface="Arial" panose="020B0604020202020204" pitchFamily="34" charset="0"/>
              </a:rPr>
              <a:t>.</a:t>
            </a:r>
          </a:p>
          <a:p>
            <a:pPr marL="184150" indent="-171450" fontAlgn="auto">
              <a:lnSpc>
                <a:spcPts val="1620"/>
              </a:lnSpc>
              <a:spcBef>
                <a:spcPts val="81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sz="1400" dirty="0" smtClean="0">
              <a:solidFill>
                <a:srgbClr val="02541D"/>
              </a:solidFill>
              <a:latin typeface="+mn-lt"/>
              <a:cs typeface="Arial" panose="020B0604020202020204" pitchFamily="34" charset="0"/>
            </a:endParaRPr>
          </a:p>
          <a:p>
            <a:pPr marL="12700">
              <a:lnSpc>
                <a:spcPts val="1413"/>
              </a:lnSpc>
              <a:spcBef>
                <a:spcPts val="75"/>
              </a:spcBef>
            </a:pPr>
            <a:r>
              <a:rPr lang="pt-BR" sz="1400" b="1" dirty="0">
                <a:latin typeface="+mn-lt"/>
                <a:cs typeface="Times New Roman" pitchFamily="18" charset="0"/>
              </a:rPr>
              <a:t>Modelo validado pela AGU: </a:t>
            </a:r>
            <a:endParaRPr lang="pt-BR" sz="1400" b="1" dirty="0" smtClean="0">
              <a:latin typeface="+mn-lt"/>
              <a:cs typeface="Times New Roman" pitchFamily="18" charset="0"/>
            </a:endParaRPr>
          </a:p>
          <a:p>
            <a:pPr marL="12700" algn="just">
              <a:lnSpc>
                <a:spcPts val="1413"/>
              </a:lnSpc>
              <a:spcBef>
                <a:spcPts val="75"/>
              </a:spcBef>
            </a:pPr>
            <a:r>
              <a:rPr lang="pt-BR" sz="1400" dirty="0">
                <a:latin typeface="+mn-lt"/>
                <a:cs typeface="Arial" panose="020B0604020202020204" pitchFamily="34" charset="0"/>
              </a:rPr>
              <a:t>Despacho nº 00032/2017/NAMI/CGU/AGU; e Parecer nº </a:t>
            </a:r>
            <a:r>
              <a:rPr lang="pt-BR" sz="1400" dirty="0" smtClean="0">
                <a:latin typeface="+mn-lt"/>
                <a:cs typeface="Arial" panose="020B0604020202020204" pitchFamily="34" charset="0"/>
              </a:rPr>
              <a:t>00036/2017/NAMI/CGU/AGU</a:t>
            </a:r>
            <a:endParaRPr lang="pt-BR" sz="1400" dirty="0">
              <a:latin typeface="+mn-lt"/>
              <a:cs typeface="Arial" panose="020B0604020202020204" pitchFamily="34" charset="0"/>
            </a:endParaRPr>
          </a:p>
          <a:p>
            <a:pPr marL="12700" fontAlgn="auto">
              <a:lnSpc>
                <a:spcPts val="1620"/>
              </a:lnSpc>
              <a:spcBef>
                <a:spcPts val="81"/>
              </a:spcBef>
              <a:spcAft>
                <a:spcPts val="0"/>
              </a:spcAft>
              <a:defRPr/>
            </a:pPr>
            <a:endParaRPr lang="pt-BR" dirty="0" smtClean="0">
              <a:solidFill>
                <a:srgbClr val="0254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fontAlgn="auto">
              <a:lnSpc>
                <a:spcPts val="1620"/>
              </a:lnSpc>
              <a:spcBef>
                <a:spcPts val="81"/>
              </a:spcBef>
              <a:spcAft>
                <a:spcPts val="0"/>
              </a:spcAft>
              <a:defRPr/>
            </a:pPr>
            <a:endParaRPr lang="pt-BR" dirty="0">
              <a:solidFill>
                <a:srgbClr val="0254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fontAlgn="auto">
              <a:lnSpc>
                <a:spcPts val="1620"/>
              </a:lnSpc>
              <a:spcBef>
                <a:spcPts val="81"/>
              </a:spcBef>
              <a:spcAft>
                <a:spcPts val="0"/>
              </a:spcAft>
              <a:defRPr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0650" y="3144838"/>
            <a:ext cx="1520825" cy="88900"/>
          </a:xfrm>
          <a:prstGeom prst="rect">
            <a:avLst/>
          </a:prstGeom>
        </p:spPr>
        <p:txBody>
          <a:bodyPr lIns="0" tIns="0" rIns="0" bIns="0"/>
          <a:lstStyle/>
          <a:p>
            <a:pPr marL="12700" fontAlgn="auto">
              <a:lnSpc>
                <a:spcPct val="95825"/>
              </a:lnSpc>
              <a:spcBef>
                <a:spcPts val="15"/>
              </a:spcBef>
              <a:spcAft>
                <a:spcPts val="0"/>
              </a:spcAft>
              <a:defRPr/>
            </a:pPr>
            <a:r>
              <a:rPr sz="500" dirty="0">
                <a:solidFill>
                  <a:srgbClr val="FFFFFF"/>
                </a:solidFill>
                <a:latin typeface="Times New Roman"/>
                <a:cs typeface="Times New Roman"/>
              </a:rPr>
              <a:t>Gen</a:t>
            </a:r>
            <a:r>
              <a:rPr sz="500" spc="12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500" dirty="0">
                <a:solidFill>
                  <a:srgbClr val="FFFFFF"/>
                </a:solidFill>
                <a:latin typeface="Times New Roman"/>
                <a:cs typeface="Times New Roman"/>
              </a:rPr>
              <a:t>Decílio</a:t>
            </a:r>
            <a:r>
              <a:rPr sz="5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500" dirty="0">
                <a:solidFill>
                  <a:srgbClr val="FFFFFF"/>
                </a:solidFill>
                <a:latin typeface="Times New Roman"/>
                <a:cs typeface="Times New Roman"/>
              </a:rPr>
              <a:t>|</a:t>
            </a:r>
            <a:r>
              <a:rPr sz="500" spc="-1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500" spc="25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400" spc="25" dirty="0">
                <a:solidFill>
                  <a:srgbClr val="FFFFFF"/>
                </a:solidFill>
                <a:latin typeface="Times New Roman"/>
                <a:cs typeface="Times New Roman"/>
              </a:rPr>
              <a:t>ESUM</a:t>
            </a:r>
            <a:r>
              <a:rPr sz="400" dirty="0">
                <a:solidFill>
                  <a:srgbClr val="FFFFFF"/>
                </a:solidFill>
                <a:latin typeface="Times New Roman"/>
                <a:cs typeface="Times New Roman"/>
              </a:rPr>
              <a:t>O </a:t>
            </a:r>
            <a:r>
              <a:rPr sz="4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500"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500" spc="3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500" spc="24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400" spc="24" dirty="0">
                <a:solidFill>
                  <a:srgbClr val="FFFFFF"/>
                </a:solidFill>
                <a:latin typeface="Times New Roman"/>
                <a:cs typeface="Times New Roman"/>
              </a:rPr>
              <a:t>IÊNCI</a:t>
            </a:r>
            <a:r>
              <a:rPr sz="40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4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0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400" spc="8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500" spc="25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400" spc="25" dirty="0">
                <a:solidFill>
                  <a:srgbClr val="FFFFFF"/>
                </a:solidFill>
                <a:latin typeface="Times New Roman"/>
                <a:cs typeface="Times New Roman"/>
              </a:rPr>
              <a:t>ECNOLOGIA</a:t>
            </a:r>
            <a:r>
              <a:rPr sz="500" spc="25" dirty="0">
                <a:solidFill>
                  <a:srgbClr val="FFFFFF"/>
                </a:solidFill>
                <a:latin typeface="Times New Roman"/>
                <a:cs typeface="Times New Roman"/>
              </a:rPr>
              <a:t>/M</a:t>
            </a:r>
            <a:r>
              <a:rPr sz="500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endParaRPr sz="5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601402818"/>
              </p:ext>
            </p:extLst>
          </p:nvPr>
        </p:nvGraphicFramePr>
        <p:xfrm>
          <a:off x="0" y="25400"/>
          <a:ext cx="5765800" cy="99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650082030"/>
              </p:ext>
            </p:extLst>
          </p:nvPr>
        </p:nvGraphicFramePr>
        <p:xfrm>
          <a:off x="0" y="1397000"/>
          <a:ext cx="5765800" cy="53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118581348"/>
              </p:ext>
            </p:extLst>
          </p:nvPr>
        </p:nvGraphicFramePr>
        <p:xfrm>
          <a:off x="0" y="2350869"/>
          <a:ext cx="5765800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246708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5" grpId="0">
        <p:bldAsOne/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t="10937" b="30469"/>
          <a:stretch/>
        </p:blipFill>
        <p:spPr>
          <a:xfrm>
            <a:off x="82551" y="482035"/>
            <a:ext cx="5562599" cy="1905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grpSp>
        <p:nvGrpSpPr>
          <p:cNvPr id="3" name="Grupo 2"/>
          <p:cNvGrpSpPr/>
          <p:nvPr/>
        </p:nvGrpSpPr>
        <p:grpSpPr>
          <a:xfrm>
            <a:off x="0" y="25400"/>
            <a:ext cx="5765799" cy="457200"/>
            <a:chOff x="0" y="10206"/>
            <a:chExt cx="5765799" cy="330993"/>
          </a:xfrm>
        </p:grpSpPr>
        <p:sp>
          <p:nvSpPr>
            <p:cNvPr id="4" name="Retângulo de cantos arredondados 3"/>
            <p:cNvSpPr/>
            <p:nvPr/>
          </p:nvSpPr>
          <p:spPr>
            <a:xfrm>
              <a:off x="0" y="10206"/>
              <a:ext cx="5765799" cy="330993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etângulo 4"/>
            <p:cNvSpPr/>
            <p:nvPr/>
          </p:nvSpPr>
          <p:spPr>
            <a:xfrm>
              <a:off x="26930" y="10206"/>
              <a:ext cx="5711939" cy="3040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lgerian" panose="04020705040A02060702" pitchFamily="82" charset="0"/>
                </a:rPr>
                <a:t>Sistemas Redundantes ao Trecho Brasileiro</a:t>
              </a:r>
              <a:endParaRPr lang="pt-BR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endParaRPr>
            </a:p>
          </p:txBody>
        </p:sp>
      </p:grpSp>
      <p:sp>
        <p:nvSpPr>
          <p:cNvPr id="7" name="CaixaDeTexto 6"/>
          <p:cNvSpPr txBox="1"/>
          <p:nvPr/>
        </p:nvSpPr>
        <p:spPr>
          <a:xfrm>
            <a:off x="298336" y="2267205"/>
            <a:ext cx="52515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/>
              <a:t>Características da Infraestrutura óptica do Linhão de Tucuruí: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100" dirty="0" smtClean="0"/>
              <a:t>Só conecta os grandes centros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100" dirty="0" smtClean="0"/>
              <a:t>Afastamento das cidades ribeirinhas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100" dirty="0" smtClean="0"/>
              <a:t>Dificuldade de descida do sinal em algumas localidades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100" dirty="0" smtClean="0"/>
              <a:t>Passagem por Áreas </a:t>
            </a:r>
            <a:r>
              <a:rPr lang="pt-BR" sz="1100" dirty="0"/>
              <a:t>I</a:t>
            </a:r>
            <a:r>
              <a:rPr lang="pt-BR" sz="1100" dirty="0" smtClean="0"/>
              <a:t>ndígenas e Parque Nacional</a:t>
            </a:r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val="270030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m 2" descr="Image result for PANAMAZÔN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25400"/>
            <a:ext cx="5486400" cy="3167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458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4286" t="11718" r="4286" b="30896"/>
          <a:stretch/>
        </p:blipFill>
        <p:spPr>
          <a:xfrm>
            <a:off x="444500" y="433177"/>
            <a:ext cx="4876800" cy="186569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grpSp>
        <p:nvGrpSpPr>
          <p:cNvPr id="3" name="Grupo 2"/>
          <p:cNvGrpSpPr/>
          <p:nvPr/>
        </p:nvGrpSpPr>
        <p:grpSpPr>
          <a:xfrm>
            <a:off x="0" y="15875"/>
            <a:ext cx="5765799" cy="609600"/>
            <a:chOff x="0" y="10206"/>
            <a:chExt cx="5765799" cy="330993"/>
          </a:xfrm>
        </p:grpSpPr>
        <p:sp>
          <p:nvSpPr>
            <p:cNvPr id="4" name="Retângulo de cantos arredondados 3"/>
            <p:cNvSpPr/>
            <p:nvPr/>
          </p:nvSpPr>
          <p:spPr>
            <a:xfrm>
              <a:off x="0" y="10206"/>
              <a:ext cx="5765799" cy="330993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etângulo 4"/>
            <p:cNvSpPr/>
            <p:nvPr/>
          </p:nvSpPr>
          <p:spPr>
            <a:xfrm>
              <a:off x="26930" y="10206"/>
              <a:ext cx="5711939" cy="3040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lgerian" panose="04020705040A02060702" pitchFamily="82" charset="0"/>
                </a:rPr>
                <a:t>Satélite Geoestacionário de Defesa e Comunicação - SGDC</a:t>
              </a:r>
              <a:endParaRPr lang="pt-BR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endParaRPr>
            </a:p>
          </p:txBody>
        </p:sp>
      </p:grpSp>
      <p:sp>
        <p:nvSpPr>
          <p:cNvPr id="6" name="CaixaDeTexto 5"/>
          <p:cNvSpPr txBox="1"/>
          <p:nvPr/>
        </p:nvSpPr>
        <p:spPr>
          <a:xfrm>
            <a:off x="368300" y="2265447"/>
            <a:ext cx="5181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 smtClean="0">
                <a:latin typeface="+mn-lt"/>
              </a:rPr>
              <a:t>Características da Infraestrutura </a:t>
            </a:r>
            <a:r>
              <a:rPr lang="pt-BR" sz="1100" b="1" dirty="0" err="1" smtClean="0">
                <a:latin typeface="+mn-lt"/>
              </a:rPr>
              <a:t>Satelital</a:t>
            </a:r>
            <a:r>
              <a:rPr lang="pt-BR" sz="1100" b="1" dirty="0" smtClean="0">
                <a:latin typeface="+mn-lt"/>
              </a:rPr>
              <a:t> – SGDC: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100" dirty="0" smtClean="0">
                <a:latin typeface="+mn-lt"/>
              </a:rPr>
              <a:t>Limitações de Velocidade e Banda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100" dirty="0" smtClean="0">
                <a:latin typeface="+mn-lt"/>
              </a:rPr>
              <a:t>Pouca disponibilidade de </a:t>
            </a:r>
            <a:r>
              <a:rPr lang="pt-BR" sz="1100" dirty="0" err="1" smtClean="0">
                <a:latin typeface="+mn-lt"/>
              </a:rPr>
              <a:t>Transponder</a:t>
            </a:r>
            <a:r>
              <a:rPr lang="pt-BR" sz="1100" dirty="0" smtClean="0">
                <a:latin typeface="+mn-lt"/>
              </a:rPr>
              <a:t> em função da grande demanda reprimida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100" dirty="0" smtClean="0">
                <a:latin typeface="+mn-lt"/>
              </a:rPr>
              <a:t>Tempo de vida útil de 15 anos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100" dirty="0" smtClean="0">
                <a:latin typeface="+mn-lt"/>
              </a:rPr>
              <a:t>Interferências </a:t>
            </a:r>
            <a:r>
              <a:rPr lang="pt-BR" sz="1100" dirty="0" err="1" smtClean="0">
                <a:latin typeface="+mn-lt"/>
              </a:rPr>
              <a:t>metereológicas</a:t>
            </a:r>
            <a:r>
              <a:rPr lang="pt-BR" sz="1100" dirty="0" smtClean="0">
                <a:latin typeface="+mn-lt"/>
              </a:rPr>
              <a:t> e solar</a:t>
            </a:r>
            <a:endParaRPr lang="pt-BR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7866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850481867"/>
              </p:ext>
            </p:extLst>
          </p:nvPr>
        </p:nvGraphicFramePr>
        <p:xfrm>
          <a:off x="673100" y="635000"/>
          <a:ext cx="4495800" cy="213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2830033113"/>
              </p:ext>
            </p:extLst>
          </p:nvPr>
        </p:nvGraphicFramePr>
        <p:xfrm>
          <a:off x="1892300" y="2235200"/>
          <a:ext cx="1667957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98334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311947462"/>
              </p:ext>
            </p:extLst>
          </p:nvPr>
        </p:nvGraphicFramePr>
        <p:xfrm>
          <a:off x="0" y="482600"/>
          <a:ext cx="5765800" cy="144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0" y="2082800"/>
            <a:ext cx="576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Gabinete do Senador Davi </a:t>
            </a:r>
            <a:r>
              <a:rPr lang="pt-BR" sz="1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Alcolumbre</a:t>
            </a:r>
            <a:r>
              <a:rPr lang="pt-BR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pt-BR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– Pres. Senado Federal</a:t>
            </a:r>
          </a:p>
          <a:p>
            <a:pPr algn="just"/>
            <a:r>
              <a:rPr lang="pt-BR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Conselho Técnico: Carlos </a:t>
            </a:r>
            <a:r>
              <a:rPr lang="pt-BR" sz="1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des</a:t>
            </a:r>
            <a:r>
              <a:rPr lang="pt-BR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Essarts Hetzel, General </a:t>
            </a:r>
            <a:r>
              <a:rPr lang="pt-BR" sz="1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Decílio</a:t>
            </a:r>
            <a:r>
              <a:rPr lang="pt-BR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de M. Sales e Coronel Ivan C. Gonçalves.</a:t>
            </a:r>
          </a:p>
          <a:p>
            <a:pPr algn="r"/>
            <a:r>
              <a:rPr lang="pt-BR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(61) 33036717/99241.1058 </a:t>
            </a:r>
          </a:p>
        </p:txBody>
      </p:sp>
    </p:spTree>
    <p:extLst>
      <p:ext uri="{BB962C8B-B14F-4D97-AF65-F5344CB8AC3E}">
        <p14:creationId xmlns:p14="http://schemas.microsoft.com/office/powerpoint/2010/main" val="92241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719377925"/>
              </p:ext>
            </p:extLst>
          </p:nvPr>
        </p:nvGraphicFramePr>
        <p:xfrm>
          <a:off x="0" y="0"/>
          <a:ext cx="5765800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801905307"/>
              </p:ext>
            </p:extLst>
          </p:nvPr>
        </p:nvGraphicFramePr>
        <p:xfrm>
          <a:off x="0" y="863600"/>
          <a:ext cx="5765800" cy="2308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67411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527291023"/>
              </p:ext>
            </p:extLst>
          </p:nvPr>
        </p:nvGraphicFramePr>
        <p:xfrm>
          <a:off x="-299" y="101600"/>
          <a:ext cx="5765800" cy="2520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6730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63500" y="101600"/>
            <a:ext cx="5638800" cy="533400"/>
            <a:chOff x="0" y="127008"/>
            <a:chExt cx="5765799" cy="436336"/>
          </a:xfrm>
        </p:grpSpPr>
        <p:sp>
          <p:nvSpPr>
            <p:cNvPr id="3" name="Retângulo de cantos arredondados 2"/>
            <p:cNvSpPr/>
            <p:nvPr/>
          </p:nvSpPr>
          <p:spPr>
            <a:xfrm>
              <a:off x="0" y="127008"/>
              <a:ext cx="5765799" cy="436336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shade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etângulo 3"/>
            <p:cNvSpPr/>
            <p:nvPr/>
          </p:nvSpPr>
          <p:spPr>
            <a:xfrm>
              <a:off x="21300" y="148308"/>
              <a:ext cx="5723199" cy="3937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just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600" b="1" u="sng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lgerian" panose="04020705040A02060702" pitchFamily="82" charset="0"/>
                </a:rPr>
                <a:t>DADOS ATUAIS DE CONCTIVIDADE DAS ESCOLAS PÚBLICAS </a:t>
              </a:r>
              <a:endParaRPr lang="pt-BR" sz="1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endParaRPr>
            </a:p>
          </p:txBody>
        </p:sp>
      </p:grp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092428328"/>
              </p:ext>
            </p:extLst>
          </p:nvPr>
        </p:nvGraphicFramePr>
        <p:xfrm>
          <a:off x="0" y="1015999"/>
          <a:ext cx="5765800" cy="1477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4411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08309"/>
            <a:ext cx="5789725" cy="2438922"/>
          </a:xfrm>
          <a:prstGeom prst="rect">
            <a:avLst/>
          </a:prstGeom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652159319"/>
              </p:ext>
            </p:extLst>
          </p:nvPr>
        </p:nvGraphicFramePr>
        <p:xfrm>
          <a:off x="749300" y="25401"/>
          <a:ext cx="4660688" cy="60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573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lum bright="-4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330199"/>
            <a:ext cx="5761037" cy="335280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502848142"/>
              </p:ext>
            </p:extLst>
          </p:nvPr>
        </p:nvGraphicFramePr>
        <p:xfrm>
          <a:off x="292100" y="2540000"/>
          <a:ext cx="1828800" cy="533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5738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Cívico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5870</TotalTime>
  <Words>1477</Words>
  <Application>Microsoft Office PowerPoint</Application>
  <PresentationFormat>Personalizar</PresentationFormat>
  <Paragraphs>167</Paragraphs>
  <Slides>42</Slides>
  <Notes>8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42</vt:i4>
      </vt:variant>
    </vt:vector>
  </HeadingPairs>
  <TitlesOfParts>
    <vt:vector size="51" baseType="lpstr">
      <vt:lpstr>Arial Unicode MS</vt:lpstr>
      <vt:lpstr>Algerian</vt:lpstr>
      <vt:lpstr>American Typewriter Bold BT</vt:lpstr>
      <vt:lpstr>Andalus</vt:lpstr>
      <vt:lpstr>Arial</vt:lpstr>
      <vt:lpstr>Calibri</vt:lpstr>
      <vt:lpstr>HoeflerText-Engraved-Two-Identi</vt:lpstr>
      <vt:lpstr>Times New Roman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Pietro Marques</dc:creator>
  <cp:lastModifiedBy>Carlos Des Essarts Hetzel</cp:lastModifiedBy>
  <cp:revision>377</cp:revision>
  <cp:lastPrinted>2017-11-21T16:30:15Z</cp:lastPrinted>
  <dcterms:modified xsi:type="dcterms:W3CDTF">2019-09-16T18:52:27Z</dcterms:modified>
</cp:coreProperties>
</file>