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48" r:id="rId2"/>
    <p:sldMasterId id="2147483650" r:id="rId3"/>
  </p:sldMasterIdLst>
  <p:sldIdLst>
    <p:sldId id="261" r:id="rId4"/>
    <p:sldId id="321" r:id="rId5"/>
    <p:sldId id="308" r:id="rId6"/>
    <p:sldId id="310" r:id="rId7"/>
    <p:sldId id="311" r:id="rId8"/>
    <p:sldId id="312" r:id="rId9"/>
    <p:sldId id="305" r:id="rId10"/>
    <p:sldId id="290" r:id="rId11"/>
    <p:sldId id="313" r:id="rId12"/>
    <p:sldId id="315" r:id="rId13"/>
    <p:sldId id="281" r:id="rId14"/>
    <p:sldId id="282" r:id="rId15"/>
    <p:sldId id="302" r:id="rId16"/>
    <p:sldId id="303" r:id="rId17"/>
    <p:sldId id="314" r:id="rId18"/>
    <p:sldId id="316" r:id="rId19"/>
    <p:sldId id="317" r:id="rId20"/>
    <p:sldId id="318" r:id="rId21"/>
    <p:sldId id="319" r:id="rId22"/>
    <p:sldId id="320" r:id="rId23"/>
    <p:sldId id="259" r:id="rId2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EFF"/>
    <a:srgbClr val="4E4E4E"/>
    <a:srgbClr val="FFDA00"/>
    <a:srgbClr val="8F99A7"/>
    <a:srgbClr val="12D00E"/>
    <a:srgbClr val="00D000"/>
    <a:srgbClr val="7B8898"/>
    <a:srgbClr val="FF0000"/>
    <a:srgbClr val="FEDA08"/>
    <a:srgbClr val="F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FD4443E-F989-4FC4-A0C8-D5A2AF1F390B}" styleName="Estilo Escuro 1 - Ênfase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Estilo Escuro 2 - Ênfase 5/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817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9374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95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9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637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Uma imagem contendo Logotipo&#10;&#10;Descrição gerada automaticamente">
            <a:extLst>
              <a:ext uri="{FF2B5EF4-FFF2-40B4-BE49-F238E27FC236}">
                <a16:creationId xmlns:a16="http://schemas.microsoft.com/office/drawing/2014/main" id="{3B8AB810-E62D-D533-1D76-3574F75A3D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92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2772575-5B36-F6D8-2727-BD2B39652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1D89411-64A8-62CE-66AD-F4FA2E1EF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5275322-1148-B265-45D7-4DBC521A9E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90478-1C87-4299-9586-6436A5F3D114}" type="datetimeFigureOut">
              <a:rPr lang="pt-BR" smtClean="0"/>
              <a:t>19/03/2025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A157E1-7FF1-7CB0-2255-5F2AB5C149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3C1A72-E9D4-C55E-724F-02E911DDD4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1C082-8E6F-4B26-A1E7-A56BA379FDB5}" type="slidenum">
              <a:rPr lang="pt-BR" smtClean="0"/>
              <a:t>‹nº›</a:t>
            </a:fld>
            <a:endParaRPr lang="pt-BR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AA728608-D31B-F17E-2D00-2DA7351B9E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AED15ECB-2FBE-D456-C29D-E9ABA34526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3128" y="317691"/>
            <a:ext cx="3578384" cy="903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073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Padrão do plano de fundo&#10;&#10;Descrição gerada automaticamente">
            <a:extLst>
              <a:ext uri="{FF2B5EF4-FFF2-40B4-BE49-F238E27FC236}">
                <a16:creationId xmlns:a16="http://schemas.microsoft.com/office/drawing/2014/main" id="{DA5F2557-0936-FB6C-D0FB-4661410F7B7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m 9" descr="Logotipo&#10;&#10;Descrição gerada automaticamente com confiança baixa">
            <a:extLst>
              <a:ext uri="{FF2B5EF4-FFF2-40B4-BE49-F238E27FC236}">
                <a16:creationId xmlns:a16="http://schemas.microsoft.com/office/drawing/2014/main" id="{BD312C72-0411-5D41-EC71-ECBF9F8985D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8051" y="2044541"/>
            <a:ext cx="8575897" cy="2165414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7CD055DA-E344-44D7-1BC6-62E2C3B7446B}"/>
              </a:ext>
            </a:extLst>
          </p:cNvPr>
          <p:cNvSpPr txBox="1"/>
          <p:nvPr userDrawn="1"/>
        </p:nvSpPr>
        <p:spPr>
          <a:xfrm>
            <a:off x="2642616" y="5458968"/>
            <a:ext cx="721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spc="3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www.gov.br/mcti</a:t>
            </a:r>
          </a:p>
        </p:txBody>
      </p:sp>
    </p:spTree>
    <p:extLst>
      <p:ext uri="{BB962C8B-B14F-4D97-AF65-F5344CB8AC3E}">
        <p14:creationId xmlns:p14="http://schemas.microsoft.com/office/powerpoint/2010/main" val="191304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83942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169025" y="529319"/>
            <a:ext cx="6244146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 Conhecimento Brasil – CNPq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169025" y="1906135"/>
            <a:ext cx="8979039" cy="22224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Programa Conhecimento Brasil, executado pelo CNPq, tem um investimento </a:t>
            </a:r>
            <a:b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R$ 1 bilhão ao longo de cinco anos – cerca de </a:t>
            </a:r>
            <a:r>
              <a:rPr lang="pt-BR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R$ 200 milhões </a:t>
            </a: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ano. </a:t>
            </a:r>
            <a:b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 objetivo é atrair e fixar pesquisadores brasileiros que estão no exterior e fomentar redes de cooperação científica entre instituições nacionais e estrangeiras.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3EB678DB-2E3F-0AF2-C8D5-199D10BCE8DE}"/>
              </a:ext>
            </a:extLst>
          </p:cNvPr>
          <p:cNvSpPr txBox="1">
            <a:spLocks/>
          </p:cNvSpPr>
          <p:nvPr/>
        </p:nvSpPr>
        <p:spPr>
          <a:xfrm>
            <a:off x="1469290" y="3778858"/>
            <a:ext cx="9480063" cy="349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endParaRPr lang="pt-BR" sz="1600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endParaRPr lang="pt-BR" sz="1600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9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3EB678DB-2E3F-0AF2-C8D5-199D10BCE8DE}"/>
              </a:ext>
            </a:extLst>
          </p:cNvPr>
          <p:cNvSpPr txBox="1">
            <a:spLocks/>
          </p:cNvSpPr>
          <p:nvPr/>
        </p:nvSpPr>
        <p:spPr>
          <a:xfrm>
            <a:off x="1470652" y="2407427"/>
            <a:ext cx="8424986" cy="29156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Expansão recorde das operações de crédito da Finep.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Lançamento e execução de programas robustos de subvenção econômica. focados nas missões prioritárias da NIB.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Ampliação das ações de apoio sistêmico à inovação.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Expansão e atualização dos instrumentos de apoio à inovação empresarial.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172620" y="1729993"/>
            <a:ext cx="913587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Apoio à inovação nas empresas no âmbito da NIB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DCD6B98-BDEB-010C-F08D-A769B9A2A7FA}"/>
              </a:ext>
            </a:extLst>
          </p:cNvPr>
          <p:cNvSpPr txBox="1"/>
          <p:nvPr/>
        </p:nvSpPr>
        <p:spPr>
          <a:xfrm>
            <a:off x="1172620" y="417897"/>
            <a:ext cx="6330149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Avanços significativos na reconstrução </a:t>
            </a:r>
          </a:p>
          <a:p>
            <a: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Sistema Nacional de CT&amp;I</a:t>
            </a:r>
          </a:p>
        </p:txBody>
      </p:sp>
    </p:spTree>
    <p:extLst>
      <p:ext uri="{BB962C8B-B14F-4D97-AF65-F5344CB8AC3E}">
        <p14:creationId xmlns:p14="http://schemas.microsoft.com/office/powerpoint/2010/main" val="688485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3EB678DB-2E3F-0AF2-C8D5-199D10BCE8DE}"/>
              </a:ext>
            </a:extLst>
          </p:cNvPr>
          <p:cNvSpPr txBox="1">
            <a:spLocks/>
          </p:cNvSpPr>
          <p:nvPr/>
        </p:nvSpPr>
        <p:spPr>
          <a:xfrm>
            <a:off x="1544130" y="2456412"/>
            <a:ext cx="8862334" cy="233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Ampliação do Projeto Sirius (CNPEM).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Viabilização do Projeto Órion (NB4).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Viabilização do Reator Multipropósito Brasileiro – RMB.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Contratação e viabilização da Plataforma Multimissão (CBERS6).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Lançamento e início de execução do Plano Brasileiro de Inteligência Artificial – PBIA</a:t>
            </a:r>
            <a:r>
              <a:rPr lang="pt-BR" sz="16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172620" y="1664679"/>
            <a:ext cx="913587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0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Viabilização de Projetos Estratégicos Nacionais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6F2C8D1-B2B9-E431-ED85-8D1775F8FCA5}"/>
              </a:ext>
            </a:extLst>
          </p:cNvPr>
          <p:cNvSpPr txBox="1"/>
          <p:nvPr/>
        </p:nvSpPr>
        <p:spPr>
          <a:xfrm>
            <a:off x="1172620" y="417897"/>
            <a:ext cx="6330149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Avanços significativos na reconstrução </a:t>
            </a:r>
          </a:p>
          <a:p>
            <a: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Sistema Nacional de CT&amp;I</a:t>
            </a:r>
          </a:p>
        </p:txBody>
      </p:sp>
    </p:spTree>
    <p:extLst>
      <p:ext uri="{BB962C8B-B14F-4D97-AF65-F5344CB8AC3E}">
        <p14:creationId xmlns:p14="http://schemas.microsoft.com/office/powerpoint/2010/main" val="1059219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3EB678DB-2E3F-0AF2-C8D5-199D10BCE8DE}"/>
              </a:ext>
            </a:extLst>
          </p:cNvPr>
          <p:cNvSpPr txBox="1">
            <a:spLocks/>
          </p:cNvSpPr>
          <p:nvPr/>
        </p:nvSpPr>
        <p:spPr>
          <a:xfrm>
            <a:off x="1647857" y="2457626"/>
            <a:ext cx="9480063" cy="9713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Atualização e avanço significativo na fase de planejamento executivo dos projetos </a:t>
            </a:r>
            <a:b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 engenharia e tecnológico) em 2023 e 2024, com início da fase de construção em 2025.</a:t>
            </a:r>
          </a:p>
          <a:p>
            <a:pPr algn="l">
              <a:lnSpc>
                <a:spcPct val="150000"/>
              </a:lnSpc>
            </a:pPr>
            <a:endParaRPr lang="pt-BR" sz="1600" b="1" dirty="0">
              <a:solidFill>
                <a:srgbClr val="183E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323622" y="584140"/>
            <a:ext cx="633014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Projetos Estratégicos Nacionais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323622" y="1676414"/>
            <a:ext cx="99017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Viabilização do Reator </a:t>
            </a:r>
            <a:r>
              <a:rPr lang="pt-BR" sz="2000" b="1" dirty="0" err="1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Multipropósito</a:t>
            </a:r>
            <a:r>
              <a:rPr lang="pt-BR" sz="20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Brasileiro – RMB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3EB678DB-2E3F-0AF2-C8D5-199D10BCE8DE}"/>
              </a:ext>
            </a:extLst>
          </p:cNvPr>
          <p:cNvSpPr txBox="1">
            <a:spLocks/>
          </p:cNvSpPr>
          <p:nvPr/>
        </p:nvSpPr>
        <p:spPr>
          <a:xfrm>
            <a:off x="1745339" y="3690257"/>
            <a:ext cx="9480063" cy="111814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r>
              <a:rPr lang="pt-BR" sz="20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Previsão de investimentos 2023-2026: </a:t>
            </a:r>
            <a:r>
              <a:rPr lang="pt-BR" sz="20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R$ 1 bilhão </a:t>
            </a:r>
          </a:p>
          <a:p>
            <a:pPr algn="l">
              <a:lnSpc>
                <a:spcPct val="150000"/>
              </a:lnSpc>
            </a:pPr>
            <a:r>
              <a:rPr lang="pt-BR" sz="2000" i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(Total do projeto até 2029: </a:t>
            </a:r>
            <a:r>
              <a:rPr lang="pt-BR" sz="2000" b="1" i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R$ 2,7 bilhões</a:t>
            </a:r>
            <a:r>
              <a:rPr lang="pt-BR" sz="2000" i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l">
              <a:lnSpc>
                <a:spcPct val="150000"/>
              </a:lnSpc>
            </a:pPr>
            <a:r>
              <a:rPr lang="pt-BR" sz="20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Executados 2023/2024: </a:t>
            </a:r>
            <a:r>
              <a:rPr lang="pt-BR" sz="20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458,2 milhões</a:t>
            </a:r>
          </a:p>
        </p:txBody>
      </p:sp>
    </p:spTree>
    <p:extLst>
      <p:ext uri="{BB962C8B-B14F-4D97-AF65-F5344CB8AC3E}">
        <p14:creationId xmlns:p14="http://schemas.microsoft.com/office/powerpoint/2010/main" val="659225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172620" y="538665"/>
            <a:ext cx="633014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Projetos Estratégicos Nacionais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172620" y="1558682"/>
            <a:ext cx="99017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Brasileiro de Inteligência Artificial – PBIA 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3EB678DB-2E3F-0AF2-C8D5-199D10BCE8DE}"/>
              </a:ext>
            </a:extLst>
          </p:cNvPr>
          <p:cNvSpPr txBox="1">
            <a:spLocks/>
          </p:cNvSpPr>
          <p:nvPr/>
        </p:nvSpPr>
        <p:spPr>
          <a:xfrm>
            <a:off x="1477454" y="2171699"/>
            <a:ext cx="9480063" cy="412853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Infraestrutura e Desenvolvimento de IA. 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Difusão, Formação e Capacitação em IA.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 para Melhoria dos Serviços Públicos.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 para Inovação Empresarial.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600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pt-BR" sz="20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 em 5 eixos com 31 ações nas áreas de:</a:t>
            </a:r>
          </a:p>
          <a:p>
            <a:pPr algn="l">
              <a:lnSpc>
                <a:spcPct val="150000"/>
              </a:lnSpc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Saúde, Agricultura, Meio ambiente, Indústria, comércio e serviços, </a:t>
            </a:r>
            <a:b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Educação, desenvolvimento social e gestão pública.</a:t>
            </a:r>
          </a:p>
          <a:p>
            <a:pPr algn="l">
              <a:lnSpc>
                <a:spcPct val="150000"/>
              </a:lnSpc>
            </a:pPr>
            <a:endParaRPr lang="pt-BR" sz="1600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pt-BR" sz="20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Investimentos: previsão de </a:t>
            </a:r>
            <a:r>
              <a:rPr lang="pt-BR" sz="20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R$ 23 bilhões </a:t>
            </a:r>
            <a:r>
              <a:rPr lang="pt-BR" sz="20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até 2028.</a:t>
            </a:r>
          </a:p>
        </p:txBody>
      </p:sp>
    </p:spTree>
    <p:extLst>
      <p:ext uri="{BB962C8B-B14F-4D97-AF65-F5344CB8AC3E}">
        <p14:creationId xmlns:p14="http://schemas.microsoft.com/office/powerpoint/2010/main" val="2338067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249784" y="490215"/>
            <a:ext cx="6330149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Projetos Estratégicos Nacionais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560510" y="2521938"/>
            <a:ext cx="9901780" cy="11144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Está entre os 100 supercomputadores mais poderosos do mundo.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Capaz de realizar </a:t>
            </a:r>
            <a:r>
              <a:rPr lang="pt-BR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quatrilhões de operações matemáticas por segundo</a:t>
            </a:r>
            <a:r>
              <a:rPr lang="pt-BR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3EB678DB-2E3F-0AF2-C8D5-199D10BCE8DE}"/>
              </a:ext>
            </a:extLst>
          </p:cNvPr>
          <p:cNvSpPr txBox="1">
            <a:spLocks/>
          </p:cNvSpPr>
          <p:nvPr/>
        </p:nvSpPr>
        <p:spPr>
          <a:xfrm>
            <a:off x="1469290" y="3778858"/>
            <a:ext cx="9480063" cy="349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endParaRPr lang="pt-BR" sz="1600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endParaRPr lang="pt-BR" sz="1600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314450" y="1567631"/>
            <a:ext cx="85319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LNCC – SUPERCOMPUTADOR SANTOS DUMONT</a:t>
            </a:r>
            <a:endParaRPr lang="pt-BR" sz="2000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8458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038396" y="497560"/>
            <a:ext cx="56236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Ações de popularização da ciência</a:t>
            </a:r>
            <a:r>
              <a:rPr lang="pt-BR" sz="28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145110" y="1905999"/>
            <a:ext cx="990178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Pop Ciência Museus (Acervos) – (</a:t>
            </a:r>
            <a:r>
              <a:rPr lang="pt-BR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R$ 500 milhões</a:t>
            </a: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Recursos para Feiras e Olimpíadas Científicas ultrapassaram em </a:t>
            </a:r>
            <a:r>
              <a:rPr lang="pt-BR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R$ 60 milhões </a:t>
            </a: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2024.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Mais Ciência na Escola  - </a:t>
            </a:r>
            <a:r>
              <a:rPr lang="pt-BR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R$ 200 milhões </a:t>
            </a: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duas fases.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Olimpíadas do conhecimento em todo o país. 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3EB678DB-2E3F-0AF2-C8D5-199D10BCE8DE}"/>
              </a:ext>
            </a:extLst>
          </p:cNvPr>
          <p:cNvSpPr txBox="1">
            <a:spLocks/>
          </p:cNvSpPr>
          <p:nvPr/>
        </p:nvSpPr>
        <p:spPr>
          <a:xfrm>
            <a:off x="1469290" y="3778858"/>
            <a:ext cx="9480063" cy="349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endParaRPr lang="pt-BR" sz="1600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endParaRPr lang="pt-BR" sz="1600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3748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209846" y="497560"/>
            <a:ext cx="4268390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Construção do Museu das </a:t>
            </a:r>
            <a:b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500" b="1" dirty="0" err="1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Amazônias</a:t>
            </a:r>
            <a: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 Belém: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209846" y="1793699"/>
            <a:ext cx="990178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Construção: </a:t>
            </a:r>
            <a:r>
              <a:rPr lang="pt-BR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R$ 20 milhões</a:t>
            </a: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Legado para Belém.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Exposições imersivas e laboratórios de pesquisa, promovendo conhecimento. </a:t>
            </a:r>
            <a:b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sobre a floresta e suas comunidades.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Parcerias com instituições e participação de povos indígenas na curadoria. </a:t>
            </a:r>
            <a:b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garantindo representatividade.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pt-BR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3EB678DB-2E3F-0AF2-C8D5-199D10BCE8DE}"/>
              </a:ext>
            </a:extLst>
          </p:cNvPr>
          <p:cNvSpPr txBox="1">
            <a:spLocks/>
          </p:cNvSpPr>
          <p:nvPr/>
        </p:nvSpPr>
        <p:spPr>
          <a:xfrm>
            <a:off x="1469290" y="3778858"/>
            <a:ext cx="9480063" cy="349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50000"/>
              </a:lnSpc>
            </a:pPr>
            <a:endParaRPr lang="pt-BR" sz="1600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endParaRPr lang="pt-BR" sz="1600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218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7244443" cy="818696"/>
          </a:xfrm>
        </p:spPr>
        <p:txBody>
          <a:bodyPr>
            <a:normAutofit/>
          </a:bodyPr>
          <a:lstStyle/>
          <a:p>
            <a:r>
              <a:rPr sz="24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Cemaden: </a:t>
            </a:r>
            <a:r>
              <a:rPr sz="2400" b="1" dirty="0" err="1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Monitoramento</a:t>
            </a:r>
            <a:r>
              <a:rPr sz="24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Alerta </a:t>
            </a:r>
            <a:r>
              <a:rPr sz="24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sz="2400" b="1" dirty="0" err="1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Desastres</a:t>
            </a:r>
            <a:r>
              <a:rPr sz="24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err="1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Naturais</a:t>
            </a:r>
            <a:endParaRPr sz="2400" b="1" dirty="0">
              <a:solidFill>
                <a:srgbClr val="183E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139882" y="1731734"/>
            <a:ext cx="9539003" cy="3884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Monitora riscos de desastres como deslizamentos, inundações, enxurradas e enchentes.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 em 1.942 municípios</a:t>
            </a: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cobrindo mais de 60% da população brasileira.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Funciona 24h por dia, 7 dias por semana</a:t>
            </a: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enviando alertas às Defesas Civis </a:t>
            </a:r>
            <a:b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locais e nacional.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Desde 2011, investe em inovação para aprimorar alertas e mitigação de desastres.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Lançou o </a:t>
            </a:r>
            <a:r>
              <a:rPr lang="pt-BR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 </a:t>
            </a:r>
            <a:r>
              <a:rPr lang="pt-BR" b="1" dirty="0" err="1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GeoRisk</a:t>
            </a: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ampliando a </a:t>
            </a:r>
            <a:r>
              <a:rPr lang="pt-BR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previsão de deslizamentos de 24h para 72h </a:t>
            </a:r>
            <a:b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aumentando a precisão em até 15%.</a:t>
            </a:r>
          </a:p>
        </p:txBody>
      </p:sp>
    </p:spTree>
    <p:extLst>
      <p:ext uri="{BB962C8B-B14F-4D97-AF65-F5344CB8AC3E}">
        <p14:creationId xmlns:p14="http://schemas.microsoft.com/office/powerpoint/2010/main" val="33500581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907" y="433939"/>
            <a:ext cx="7015843" cy="867682"/>
          </a:xfrm>
        </p:spPr>
        <p:txBody>
          <a:bodyPr>
            <a:normAutofit/>
          </a:bodyPr>
          <a:lstStyle/>
          <a:p>
            <a:r>
              <a:rPr sz="28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Investimentos e </a:t>
            </a:r>
            <a:r>
              <a:rPr sz="2800" b="1" dirty="0" err="1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Expansão</a:t>
            </a:r>
            <a:r>
              <a:rPr sz="28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sz="2800" b="1" dirty="0" err="1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Cemaden</a:t>
            </a:r>
            <a:endParaRPr sz="2800" b="1" dirty="0">
              <a:solidFill>
                <a:srgbClr val="183E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B82BEFA0-4426-463B-CAF8-A1E5EBDDD0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173869"/>
              </p:ext>
            </p:extLst>
          </p:nvPr>
        </p:nvGraphicFramePr>
        <p:xfrm>
          <a:off x="1266371" y="2334985"/>
          <a:ext cx="9659258" cy="2418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9629">
                  <a:extLst>
                    <a:ext uri="{9D8B030D-6E8A-4147-A177-3AD203B41FA5}">
                      <a16:colId xmlns:a16="http://schemas.microsoft.com/office/drawing/2014/main" val="3250807126"/>
                    </a:ext>
                  </a:extLst>
                </a:gridCol>
                <a:gridCol w="4829629">
                  <a:extLst>
                    <a:ext uri="{9D8B030D-6E8A-4147-A177-3AD203B41FA5}">
                      <a16:colId xmlns:a16="http://schemas.microsoft.com/office/drawing/2014/main" val="1937094140"/>
                    </a:ext>
                  </a:extLst>
                </a:gridCol>
              </a:tblGrid>
              <a:tr h="64497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Antes</a:t>
                      </a:r>
                    </a:p>
                  </a:txBody>
                  <a:tcPr anchor="ctr">
                    <a:solidFill>
                      <a:srgbClr val="183E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Depois</a:t>
                      </a:r>
                    </a:p>
                  </a:txBody>
                  <a:tcPr anchor="ctr">
                    <a:solidFill>
                      <a:srgbClr val="183E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8433007"/>
                  </a:ext>
                </a:extLst>
              </a:tr>
              <a:tr h="17734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dirty="0">
                          <a:solidFill>
                            <a:srgbClr val="4E4E4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Monitorava 1038 municípios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dirty="0">
                          <a:solidFill>
                            <a:srgbClr val="4E4E4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92 servidores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dirty="0">
                          <a:solidFill>
                            <a:srgbClr val="4E4E4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Orçamento em 2022 </a:t>
                      </a:r>
                      <a:r>
                        <a:rPr lang="pt-BR" sz="1600" dirty="0">
                          <a:solidFill>
                            <a:srgbClr val="4E4E4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</a:t>
                      </a:r>
                      <a:r>
                        <a:rPr lang="pt-BR" sz="1600" b="1" dirty="0">
                          <a:solidFill>
                            <a:srgbClr val="4E4E4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R$23,495 milhões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dirty="0">
                          <a:solidFill>
                            <a:srgbClr val="183E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Monitora 1942 municípios </a:t>
                      </a:r>
                      <a:r>
                        <a:rPr lang="pt-BR" sz="1600" dirty="0">
                          <a:solidFill>
                            <a:srgbClr val="4E4E4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60% da população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dirty="0">
                          <a:solidFill>
                            <a:srgbClr val="4E4E4E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Mais 35 servidores – </a:t>
                      </a:r>
                      <a:r>
                        <a:rPr lang="pt-BR" sz="1600" b="1" dirty="0">
                          <a:solidFill>
                            <a:srgbClr val="183E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aumento de 38%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pt-BR" sz="1600" b="1" dirty="0">
                          <a:solidFill>
                            <a:srgbClr val="183E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Orçamento em 2024 </a:t>
                      </a:r>
                      <a:r>
                        <a:rPr lang="pt-BR" sz="1600" dirty="0">
                          <a:solidFill>
                            <a:srgbClr val="183E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– </a:t>
                      </a:r>
                      <a:r>
                        <a:rPr lang="pt-BR" sz="1600" b="1" dirty="0">
                          <a:solidFill>
                            <a:srgbClr val="183E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R$29,684 milhões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39596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0053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9CD7F-1E86-1633-E91D-AB67506ED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1CA4DF30-5441-C0EF-FBC6-1D6D9F493296}"/>
              </a:ext>
            </a:extLst>
          </p:cNvPr>
          <p:cNvSpPr txBox="1">
            <a:spLocks/>
          </p:cNvSpPr>
          <p:nvPr/>
        </p:nvSpPr>
        <p:spPr>
          <a:xfrm>
            <a:off x="1126362" y="1742194"/>
            <a:ext cx="9494545" cy="45361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Instalação de GT para planejar e encaminhar as comemorações.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Diversas ações ao longo do ano.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Instituição da Medalha Renato Archer.  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Exposição Itinerante. 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Publicação de um livro iconográfico. 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Edição de vídeo documentário. 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Edição de Selo e Moeda. 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Caravana MCTI pelo Brasil.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4B18011-9C1F-21B9-C2CE-1A19DE226CFC}"/>
              </a:ext>
            </a:extLst>
          </p:cNvPr>
          <p:cNvSpPr txBox="1"/>
          <p:nvPr/>
        </p:nvSpPr>
        <p:spPr>
          <a:xfrm>
            <a:off x="1126362" y="468680"/>
            <a:ext cx="728247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 anos de políticas de Ciência, Tecnologia e Inovação para o desenvolvimento e para a democracia</a:t>
            </a:r>
            <a:endParaRPr lang="pt-BR" sz="2400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3458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397" y="507269"/>
            <a:ext cx="3137411" cy="776693"/>
          </a:xfrm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DESTAQUES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524397" y="1505163"/>
            <a:ext cx="9097339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Recursos para o RS - R$7,3 milhões </a:t>
            </a:r>
          </a:p>
          <a:p>
            <a:pPr>
              <a:lnSpc>
                <a:spcPct val="150000"/>
              </a:lnSpc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Aquisição de 379 equipamentos para monitoramento de chuvas</a:t>
            </a:r>
          </a:p>
          <a:p>
            <a:pPr>
              <a:lnSpc>
                <a:spcPct val="150000"/>
              </a:lnSpc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115 serão para substituir pluviômetros danificados</a:t>
            </a:r>
          </a:p>
          <a:p>
            <a:pPr>
              <a:lnSpc>
                <a:spcPct val="150000"/>
              </a:lnSpc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Atendimento de mais 88 municípios, passando de 45 para 133 </a:t>
            </a:r>
          </a:p>
          <a:p>
            <a:endParaRPr lang="pt-BR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Recursos PAC - R$82 milhões</a:t>
            </a:r>
          </a:p>
          <a:p>
            <a:pPr>
              <a:lnSpc>
                <a:spcPct val="150000"/>
              </a:lnSpc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Aquisição e manutenção de 636 equipamentos para monitoramento de chuvas, </a:t>
            </a:r>
            <a:b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mais 212 municípios</a:t>
            </a:r>
          </a:p>
          <a:p>
            <a:pPr>
              <a:lnSpc>
                <a:spcPct val="150000"/>
              </a:lnSpc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Aprimoramento do Parque de TIC</a:t>
            </a:r>
          </a:p>
          <a:p>
            <a:pPr>
              <a:lnSpc>
                <a:spcPct val="150000"/>
              </a:lnSpc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Substituição do </a:t>
            </a:r>
            <a:r>
              <a:rPr lang="pt-BR" sz="1600" dirty="0" err="1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videowall</a:t>
            </a: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(não era renovado desde a criação, em 2011)</a:t>
            </a:r>
          </a:p>
          <a:p>
            <a:pPr>
              <a:lnSpc>
                <a:spcPct val="150000"/>
              </a:lnSpc>
            </a:pP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Instalação de 100 estações hidrológicas adquiridas em 2014 e ainda não instaladas </a:t>
            </a:r>
            <a:b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falta de recursos orçamentários.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87815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8281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3EB678DB-2E3F-0AF2-C8D5-199D10BCE8DE}"/>
              </a:ext>
            </a:extLst>
          </p:cNvPr>
          <p:cNvSpPr txBox="1">
            <a:spLocks/>
          </p:cNvSpPr>
          <p:nvPr/>
        </p:nvSpPr>
        <p:spPr>
          <a:xfrm>
            <a:off x="1077754" y="1528277"/>
            <a:ext cx="10175631" cy="39871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200000"/>
              </a:lnSpc>
            </a:pPr>
            <a:r>
              <a:rPr lang="pt-BR" sz="22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Implantação de projetos estratégicos nacionais: Novo PAC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Sirius fase 2.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Orion – Laboratório NB4.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Reator Multipropósito Brasileiro (RMB).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Infovias Estaduais. 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Ampliação da cobertura do Cemaden. </a:t>
            </a:r>
          </a:p>
          <a:p>
            <a:pPr algn="l">
              <a:lnSpc>
                <a:spcPct val="150000"/>
              </a:lnSpc>
            </a:pPr>
            <a:endParaRPr lang="pt-BR" sz="1400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012440" y="511621"/>
            <a:ext cx="913587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Reconstrução do Sistema Nacional de CT&amp;I</a:t>
            </a:r>
          </a:p>
          <a:p>
            <a:r>
              <a:rPr lang="pt-BR" sz="2200" b="1" i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Investimento de R$ 7,13 bi até 2026 </a:t>
            </a:r>
          </a:p>
        </p:txBody>
      </p:sp>
    </p:spTree>
    <p:extLst>
      <p:ext uri="{BB962C8B-B14F-4D97-AF65-F5344CB8AC3E}">
        <p14:creationId xmlns:p14="http://schemas.microsoft.com/office/powerpoint/2010/main" val="3797060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3EB678DB-2E3F-0AF2-C8D5-199D10BCE8DE}"/>
              </a:ext>
            </a:extLst>
          </p:cNvPr>
          <p:cNvSpPr txBox="1">
            <a:spLocks/>
          </p:cNvSpPr>
          <p:nvPr/>
        </p:nvSpPr>
        <p:spPr>
          <a:xfrm>
            <a:off x="1150559" y="1789952"/>
            <a:ext cx="10175631" cy="39871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200000"/>
              </a:lnSpc>
            </a:pPr>
            <a:r>
              <a:rPr lang="pt-BR" sz="26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Mais Inovação Brasil</a:t>
            </a:r>
          </a:p>
          <a:p>
            <a:pPr algn="just">
              <a:lnSpc>
                <a:spcPct val="200000"/>
              </a:lnSpc>
            </a:pPr>
            <a:r>
              <a:rPr lang="pt-BR" sz="2000" dirty="0">
                <a:solidFill>
                  <a:srgbClr val="4E4E4E"/>
                </a:solidFill>
                <a:latin typeface="Arial" panose="020B0604020202020204" pitchFamily="34" charset="0"/>
              </a:rPr>
              <a:t>Em 2023, o número de projetos contratados pela NIB, com recursos da Finep, foi 760. </a:t>
            </a:r>
            <a:endParaRPr lang="pt-BR" sz="2000" dirty="0">
              <a:latin typeface="Arial" panose="020B0604020202020204" pitchFamily="34" charset="0"/>
            </a:endParaRPr>
          </a:p>
          <a:p>
            <a:pPr algn="l">
              <a:lnSpc>
                <a:spcPct val="200000"/>
              </a:lnSpc>
            </a:pPr>
            <a:r>
              <a:rPr lang="pt-BR" sz="2000" dirty="0">
                <a:solidFill>
                  <a:srgbClr val="4E4E4E"/>
                </a:solidFill>
                <a:latin typeface="Arial" panose="020B0604020202020204" pitchFamily="34" charset="0"/>
              </a:rPr>
              <a:t>Em 2024, esse número aumentou e corresponde a 1.416 projetos. </a:t>
            </a:r>
            <a:br>
              <a:rPr lang="pt-BR" sz="2000" dirty="0">
                <a:solidFill>
                  <a:srgbClr val="4E4E4E"/>
                </a:solidFill>
                <a:latin typeface="Arial" panose="020B0604020202020204" pitchFamily="34" charset="0"/>
              </a:rPr>
            </a:br>
            <a:r>
              <a:rPr lang="pt-BR" sz="2400" b="1" dirty="0">
                <a:solidFill>
                  <a:srgbClr val="4E4E4E"/>
                </a:solidFill>
                <a:latin typeface="Arial" panose="020B0604020202020204" pitchFamily="34" charset="0"/>
              </a:rPr>
              <a:t>No resultado dos dois anos, foram 2.176 projetos contratados. </a:t>
            </a:r>
          </a:p>
          <a:p>
            <a:pPr algn="l">
              <a:lnSpc>
                <a:spcPct val="150000"/>
              </a:lnSpc>
            </a:pPr>
            <a:r>
              <a:rPr lang="pt-BR" sz="20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>
              <a:lnSpc>
                <a:spcPct val="150000"/>
              </a:lnSpc>
            </a:pPr>
            <a:endParaRPr lang="pt-BR" sz="2000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068917" y="436382"/>
            <a:ext cx="913587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Apoio à Inovação nas Missões da NIB</a:t>
            </a:r>
          </a:p>
          <a:p>
            <a:r>
              <a:rPr lang="pt-BR" sz="2400" b="1" i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Investimento de R$ 26,4 bilhões</a:t>
            </a:r>
          </a:p>
          <a:p>
            <a:endParaRPr lang="pt-BR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212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3EB678DB-2E3F-0AF2-C8D5-199D10BCE8DE}"/>
              </a:ext>
            </a:extLst>
          </p:cNvPr>
          <p:cNvSpPr txBox="1">
            <a:spLocks/>
          </p:cNvSpPr>
          <p:nvPr/>
        </p:nvSpPr>
        <p:spPr>
          <a:xfrm>
            <a:off x="1110413" y="1373155"/>
            <a:ext cx="9494545" cy="39871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Supercomputador Santos Dumont top 100 do mundo. 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Aquisição de estrutura para garantir supercomputador top 5 do mundo. 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Construção de novo modelo de linguagem para IA em português. 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Apoio a projetos para o desenvolvimento de soluções de IA na indústria.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036934" y="550543"/>
            <a:ext cx="9135873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Brasileiro de Inteligência Artificial</a:t>
            </a:r>
          </a:p>
          <a:p>
            <a:r>
              <a:rPr lang="pt-BR" sz="2400" b="1" i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Investimento de R$9,5 bilhões</a:t>
            </a:r>
          </a:p>
          <a:p>
            <a:endParaRPr lang="pt-BR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314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3EB678DB-2E3F-0AF2-C8D5-199D10BCE8DE}"/>
              </a:ext>
            </a:extLst>
          </p:cNvPr>
          <p:cNvSpPr txBox="1">
            <a:spLocks/>
          </p:cNvSpPr>
          <p:nvPr/>
        </p:nvSpPr>
        <p:spPr>
          <a:xfrm>
            <a:off x="1175727" y="1943100"/>
            <a:ext cx="9225123" cy="278945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Capacitação de pesquisadores.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Hackers do Bem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Residência em TICs. 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Ciência na Escola.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175727" y="534354"/>
            <a:ext cx="568227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6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Expansão das Ações de Formação e Qualificação</a:t>
            </a:r>
          </a:p>
          <a:p>
            <a:r>
              <a:rPr lang="pt-BR" sz="2000" b="1" i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Investimento de R$923 milhões</a:t>
            </a:r>
          </a:p>
          <a:p>
            <a:endParaRPr lang="pt-BR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697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3EB678DB-2E3F-0AF2-C8D5-199D10BCE8DE}"/>
              </a:ext>
            </a:extLst>
          </p:cNvPr>
          <p:cNvSpPr txBox="1">
            <a:spLocks/>
          </p:cNvSpPr>
          <p:nvPr/>
        </p:nvSpPr>
        <p:spPr>
          <a:xfrm>
            <a:off x="1527719" y="2419019"/>
            <a:ext cx="9306288" cy="320010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8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R$ 3,9 bilhões </a:t>
            </a:r>
            <a:r>
              <a:rPr lang="pt-BR" sz="18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2023/2024.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Ampliação das áreas de monitoramento de desastres - Cemaden: </a:t>
            </a:r>
            <a:r>
              <a:rPr lang="pt-BR" sz="18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R$ 82 milhões. 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Expansão da conectividade para educação e pesquisa em todo o Brasil - apoio a construção de 19 Infovias estaduais.</a:t>
            </a:r>
          </a:p>
          <a:p>
            <a:pPr marL="285750" indent="-285750" algn="l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pt-BR" sz="18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RNP - </a:t>
            </a:r>
            <a:r>
              <a:rPr lang="pt-BR" sz="1800" dirty="0" err="1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Infovias</a:t>
            </a:r>
            <a:r>
              <a:rPr lang="pt-BR" sz="18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para Conexão Digital: </a:t>
            </a:r>
            <a:r>
              <a:rPr lang="pt-BR" sz="18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364,6 milhões</a:t>
            </a:r>
            <a:r>
              <a:rPr lang="pt-BR" sz="18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19 novos estados beneficiados.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172620" y="417897"/>
            <a:ext cx="6607944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6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Avanços significativos na reconstrução </a:t>
            </a:r>
          </a:p>
          <a:p>
            <a:r>
              <a:rPr lang="pt-BR" sz="26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Sistema Nacional de CT&amp;I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172620" y="1778979"/>
            <a:ext cx="99017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Investimentos massivos na infraestrutura de pesquisa científica e tecnológica</a:t>
            </a:r>
          </a:p>
        </p:txBody>
      </p:sp>
    </p:spTree>
    <p:extLst>
      <p:ext uri="{BB962C8B-B14F-4D97-AF65-F5344CB8AC3E}">
        <p14:creationId xmlns:p14="http://schemas.microsoft.com/office/powerpoint/2010/main" val="3232401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3EB678DB-2E3F-0AF2-C8D5-199D10BCE8DE}"/>
              </a:ext>
            </a:extLst>
          </p:cNvPr>
          <p:cNvSpPr txBox="1">
            <a:spLocks/>
          </p:cNvSpPr>
          <p:nvPr/>
        </p:nvSpPr>
        <p:spPr>
          <a:xfrm>
            <a:off x="1172620" y="2182019"/>
            <a:ext cx="10306366" cy="36452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Mais Ciência na Escola: </a:t>
            </a: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 massivo de capacitação digital em escolas e de populações com maior vulnerabilidade socioeconômica.</a:t>
            </a:r>
            <a:r>
              <a:rPr lang="pt-BR" sz="16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6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R$ 200 milhões </a:t>
            </a:r>
            <a:r>
              <a:rPr lang="pt-BR" sz="16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(R$ 100 milhões na fase 1 + R$ 100 milhões na fase 2).</a:t>
            </a:r>
            <a:br>
              <a:rPr lang="pt-BR" sz="16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600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Bolsa Futuro Digital: </a:t>
            </a: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 para reingresso e permanência na educação, qualificação profissional e acesso a oportunidades de trabalho em TIC para jovens em situação de vulnerabilidade econômica e social. Execução em 2024: </a:t>
            </a:r>
            <a:r>
              <a:rPr lang="pt-BR" sz="16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R$54 milhões</a:t>
            </a: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Serão criadas 10 mil vagas ao longo dos próximos 2 anos.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600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Hackers do Bem</a:t>
            </a: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Capacitou 35 mil alunos e profissionais de TI em segurança cibernética. </a:t>
            </a:r>
            <a:b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Estimativa é que forme o mesmo número em 2025. Execução em 2024: </a:t>
            </a:r>
            <a:r>
              <a:rPr lang="pt-BR" sz="16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R$ 34 milhões</a:t>
            </a: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172620" y="417897"/>
            <a:ext cx="6330149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Avanços significativos na reconstrução </a:t>
            </a:r>
          </a:p>
          <a:p>
            <a: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Sistema Nacional de CT&amp;I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172620" y="1580715"/>
            <a:ext cx="99017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Ações de capacitação para a transformação digital;</a:t>
            </a:r>
          </a:p>
        </p:txBody>
      </p:sp>
    </p:spTree>
    <p:extLst>
      <p:ext uri="{BB962C8B-B14F-4D97-AF65-F5344CB8AC3E}">
        <p14:creationId xmlns:p14="http://schemas.microsoft.com/office/powerpoint/2010/main" val="38981535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3EB678DB-2E3F-0AF2-C8D5-199D10BCE8DE}"/>
              </a:ext>
            </a:extLst>
          </p:cNvPr>
          <p:cNvSpPr txBox="1">
            <a:spLocks/>
          </p:cNvSpPr>
          <p:nvPr/>
        </p:nvSpPr>
        <p:spPr>
          <a:xfrm>
            <a:off x="1172620" y="2017534"/>
            <a:ext cx="10355351" cy="38024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Residência em TIC: </a:t>
            </a: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 recursos da Lei de Informática, supre o déficit de profissionais na área </a:t>
            </a:r>
            <a:b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tecnologia da informação e comunicação e melhora a empregabilidade dos jovens. </a:t>
            </a:r>
            <a:b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Execução em 2024: </a:t>
            </a:r>
            <a:r>
              <a:rPr lang="pt-BR" sz="16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R$ 273 milhões </a:t>
            </a: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resultaram na formação de </a:t>
            </a:r>
            <a:r>
              <a:rPr lang="pt-BR" sz="16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mil alunos </a:t>
            </a:r>
            <a:br>
              <a:rPr lang="pt-BR" sz="16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nível de graduação e outros </a:t>
            </a:r>
            <a:r>
              <a:rPr lang="pt-BR" sz="16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mil jovens de nível médio</a:t>
            </a: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em áreas como computação em nuvem, </a:t>
            </a:r>
            <a:b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big data, Segurança Cibernética, Internet das Coisas, Manufatura Avançada, robótica e Inteligência Artificial. 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BR" sz="1600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Residência em Hardware</a:t>
            </a: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Iniciou em 2024, com investimento de </a:t>
            </a:r>
            <a:r>
              <a:rPr lang="pt-BR" sz="16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R$ 88 milhões </a:t>
            </a: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previsão de capacitar </a:t>
            </a:r>
            <a:b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até </a:t>
            </a:r>
            <a:r>
              <a:rPr lang="pt-BR" sz="16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7.500 estudantes de engenharia</a:t>
            </a: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Em 2025 serão aplicados mais </a:t>
            </a:r>
            <a:r>
              <a:rPr lang="pt-BR" sz="16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R$35 milhões </a:t>
            </a: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formação </a:t>
            </a:r>
            <a:b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1600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projetistas de chips, o que nos permitirá capacitar mais 500 projetistas. </a:t>
            </a:r>
            <a:endParaRPr lang="pt-BR" sz="1600" b="1" dirty="0">
              <a:solidFill>
                <a:srgbClr val="4E4E4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172620" y="417897"/>
            <a:ext cx="6330149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Avanços significativos na reconstrução </a:t>
            </a:r>
          </a:p>
          <a:p>
            <a:r>
              <a:rPr lang="pt-BR" sz="2500" b="1" dirty="0">
                <a:solidFill>
                  <a:srgbClr val="183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Sistema Nacional de CT&amp;I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87D7FCE-5C4D-878C-862D-86DCE22A2348}"/>
              </a:ext>
            </a:extLst>
          </p:cNvPr>
          <p:cNvSpPr txBox="1"/>
          <p:nvPr/>
        </p:nvSpPr>
        <p:spPr>
          <a:xfrm>
            <a:off x="1172620" y="1617424"/>
            <a:ext cx="99017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4E4E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Ações de capacitação para a transformação digital;</a:t>
            </a:r>
          </a:p>
        </p:txBody>
      </p:sp>
    </p:spTree>
    <p:extLst>
      <p:ext uri="{BB962C8B-B14F-4D97-AF65-F5344CB8AC3E}">
        <p14:creationId xmlns:p14="http://schemas.microsoft.com/office/powerpoint/2010/main" val="3754374168"/>
      </p:ext>
    </p:extLst>
  </p:cSld>
  <p:clrMapOvr>
    <a:masterClrMapping/>
  </p:clrMapOvr>
</p:sld>
</file>

<file path=ppt/theme/theme1.xml><?xml version="1.0" encoding="utf-8"?>
<a:theme xmlns:a="http://schemas.openxmlformats.org/drawingml/2006/main" name="1_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1465</TotalTime>
  <Words>1350</Words>
  <Application>Microsoft Office PowerPoint</Application>
  <PresentationFormat>Widescreen</PresentationFormat>
  <Paragraphs>129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1_Personalizar design</vt:lpstr>
      <vt:lpstr>Tema do Office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Cemaden: Monitoramento e Alerta de Desastres Naturais</vt:lpstr>
      <vt:lpstr>Investimentos e Expansão do Cemaden</vt:lpstr>
      <vt:lpstr>DESTAQUES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Pericles Teodoro Marques da Silva</dc:creator>
  <cp:lastModifiedBy>Felipe Luiz da Silva</cp:lastModifiedBy>
  <cp:revision>81</cp:revision>
  <dcterms:created xsi:type="dcterms:W3CDTF">2023-02-09T15:22:24Z</dcterms:created>
  <dcterms:modified xsi:type="dcterms:W3CDTF">2025-03-19T12:57:42Z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2023-02-09T15:22:24Z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bea6516b-68f0-4b48-8d01-bd769a13f065</vt:lpwstr>
  </property>
  <property fmtid="{D5CDD505-2E9C-101B-9397-08002B2CF9AE}" pid="7" name="MSIP_Label_defa4170-0d19-0005-0004-bc88714345d2_ActionId">
    <vt:lpwstr>ef0e18ae-a525-4552-95c3-f7f0c9b0e2b1</vt:lpwstr>
  </property>
  <property fmtid="{D5CDD505-2E9C-101B-9397-08002B2CF9AE}" pid="8" name="MSIP_Label_defa4170-0d19-0005-0004-bc88714345d2_ContentBits">
    <vt:lpwstr>0</vt:lpwstr>
  </property>
</Properties>
</file>