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jpeg" ContentType="image/jpeg"/>
  <Override PartName="/ppt/media/image1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7.jpeg" ContentType="image/jpeg"/>
  <Override PartName="/ppt/media/image8.png" ContentType="image/png"/>
  <Override PartName="/ppt/media/image10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14.jpeg" ContentType="image/jpeg"/>
  <Override PartName="/ppt/media/image15.jpeg" ContentType="image/jpeg"/>
  <Override PartName="/ppt/media/image16.png" ContentType="image/png"/>
  <Override PartName="/ppt/media/image17.png" ContentType="image/png"/>
  <Override PartName="/ppt/media/image19.png" ContentType="image/png"/>
  <Override PartName="/ppt/media/image20.jpeg" ContentType="image/jpeg"/>
  <Override PartName="/ppt/media/image21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GB" sz="5700" spc="-1" strike="noStrike">
                <a:solidFill>
                  <a:srgbClr val="ffffff"/>
                </a:solidFill>
                <a:latin typeface="Arial"/>
              </a:rPr>
              <a:t>Clique para mover o slide</a:t>
            </a:r>
            <a:endParaRPr b="0" lang="en-GB" sz="57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3DCB38A-8C1F-4986-B921-596A0A795DDA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281480" y="10155240"/>
            <a:ext cx="3271320" cy="52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pPr marL="216000" indent="-212400" algn="r">
              <a:lnSpc>
                <a:spcPct val="100000"/>
              </a:lnSpc>
            </a:pPr>
            <a:fld id="{9465FB86-B6FB-4B06-9DA1-82796C2D800D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sldImg"/>
          </p:nvPr>
        </p:nvSpPr>
        <p:spPr>
          <a:xfrm>
            <a:off x="1108080" y="801720"/>
            <a:ext cx="5344920" cy="4009680"/>
          </a:xfrm>
          <a:prstGeom prst="rect">
            <a:avLst/>
          </a:prstGeom>
        </p:spPr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pt-BR" sz="2000" spc="-1" strike="noStrike"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4281480" y="10155240"/>
            <a:ext cx="3276360" cy="5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93000"/>
              </a:lnSpc>
            </a:pPr>
            <a:fld id="{0DD81B18-34EB-40BB-8A1C-B04458BF8455}" type="slidenum">
              <a:rPr b="0" lang="pt-BR" sz="1200" spc="-1" strike="noStrike">
                <a:solidFill>
                  <a:srgbClr val="000000"/>
                </a:solidFill>
                <a:latin typeface="Arial"/>
                <a:ea typeface="Microsoft YaHei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4281480" y="10155240"/>
            <a:ext cx="3271320" cy="52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pPr marL="216000" indent="-212400" algn="r">
              <a:lnSpc>
                <a:spcPct val="100000"/>
              </a:lnSpc>
            </a:pPr>
            <a:fld id="{956F3A52-307E-46D7-8E4B-C072DA9500EF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39880" cy="4003200"/>
          </a:xfrm>
          <a:prstGeom prst="rect">
            <a:avLst/>
          </a:prstGeom>
        </p:spPr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3320" cy="480672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4281480" y="10155240"/>
            <a:ext cx="3271320" cy="52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pPr marL="216000" indent="-212400" algn="r">
              <a:lnSpc>
                <a:spcPct val="100000"/>
              </a:lnSpc>
            </a:pPr>
            <a:fld id="{277171BC-CB8F-47EB-B029-BCEFBD43E0BB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39880" cy="4003200"/>
          </a:xfrm>
          <a:prstGeom prst="rect">
            <a:avLst/>
          </a:prstGeom>
        </p:spPr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3320" cy="480672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4281480" y="10155240"/>
            <a:ext cx="3271320" cy="52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pPr marL="216000" indent="-212400" algn="r">
              <a:lnSpc>
                <a:spcPct val="100000"/>
              </a:lnSpc>
            </a:pPr>
            <a:fld id="{FAA1F23A-FE30-43E3-BBA3-25B4B6221AE8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39880" cy="4003200"/>
          </a:xfrm>
          <a:prstGeom prst="rect">
            <a:avLst/>
          </a:prstGeom>
        </p:spPr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3320" cy="480672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4281480" y="10155240"/>
            <a:ext cx="3271320" cy="52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pPr marL="216000" indent="-212400" algn="r">
              <a:lnSpc>
                <a:spcPct val="100000"/>
              </a:lnSpc>
            </a:pPr>
            <a:fld id="{5E2D63EC-D4E0-4AF8-9222-18AC15458E57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39880" cy="4003200"/>
          </a:xfrm>
          <a:prstGeom prst="rect">
            <a:avLst/>
          </a:prstGeom>
        </p:spPr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3320" cy="480672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4281480" y="10155240"/>
            <a:ext cx="3271320" cy="52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pPr marL="216000" indent="-212400" algn="r">
              <a:lnSpc>
                <a:spcPct val="100000"/>
              </a:lnSpc>
            </a:pPr>
            <a:fld id="{463FBB4B-F7B6-48B9-959C-BF187CA8B7D9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39880" cy="4003200"/>
          </a:xfrm>
          <a:prstGeom prst="rect">
            <a:avLst/>
          </a:prstGeom>
        </p:spPr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3320" cy="480672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4281480" y="10155240"/>
            <a:ext cx="3271320" cy="52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pPr marL="216000" indent="-212400" algn="r">
              <a:lnSpc>
                <a:spcPct val="100000"/>
              </a:lnSpc>
            </a:pPr>
            <a:fld id="{D23E45F5-74F7-43AB-B488-0FAF0B938D49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39880" cy="4003200"/>
          </a:xfrm>
          <a:prstGeom prst="rect">
            <a:avLst/>
          </a:prstGeom>
        </p:spPr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3320" cy="480672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281480" y="10155240"/>
            <a:ext cx="3271320" cy="52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pPr marL="216000" indent="-212400" algn="r">
              <a:lnSpc>
                <a:spcPct val="100000"/>
              </a:lnSpc>
            </a:pPr>
            <a:fld id="{592BB78B-2E78-402B-8BF1-30974F6AE729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39880" cy="4003200"/>
          </a:xfrm>
          <a:prstGeom prst="rect">
            <a:avLst/>
          </a:prstGeom>
        </p:spPr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3320" cy="480672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4281480" y="10155240"/>
            <a:ext cx="3271320" cy="52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pPr marL="216000" indent="-212400" algn="r">
              <a:lnSpc>
                <a:spcPct val="100000"/>
              </a:lnSpc>
            </a:pPr>
            <a:fld id="{CE029DB9-16AA-42AD-BACE-DDBCAE431E3C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281480" y="10155240"/>
            <a:ext cx="3271320" cy="52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pPr marL="216000" indent="-212400" algn="r">
              <a:lnSpc>
                <a:spcPct val="100000"/>
              </a:lnSpc>
            </a:pPr>
            <a:fld id="{2F23CA70-5C16-40B9-8C0E-CCB4508F5BAB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39880" cy="4003200"/>
          </a:xfrm>
          <a:prstGeom prst="rect">
            <a:avLst/>
          </a:prstGeom>
        </p:spPr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3320" cy="480672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281480" y="10155240"/>
            <a:ext cx="3271320" cy="52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pPr marL="216000" indent="-212400" algn="r">
              <a:lnSpc>
                <a:spcPct val="100000"/>
              </a:lnSpc>
            </a:pPr>
            <a:fld id="{7645A63E-D6D6-491D-9A50-12F79B606284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39880" cy="4003200"/>
          </a:xfrm>
          <a:prstGeom prst="rect">
            <a:avLst/>
          </a:prstGeom>
        </p:spPr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3320" cy="480672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4281480" y="10155240"/>
            <a:ext cx="3271320" cy="52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pPr marL="216000" indent="-212400" algn="r">
              <a:lnSpc>
                <a:spcPct val="100000"/>
              </a:lnSpc>
            </a:pPr>
            <a:fld id="{996689EC-8D30-4C0D-A168-380AA41D4B11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39880" cy="4003200"/>
          </a:xfrm>
          <a:prstGeom prst="rect">
            <a:avLst/>
          </a:prstGeom>
        </p:spPr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3320" cy="480672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4281480" y="10155240"/>
            <a:ext cx="3271320" cy="52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pPr marL="216000" indent="-212400" algn="r">
              <a:lnSpc>
                <a:spcPct val="100000"/>
              </a:lnSpc>
            </a:pPr>
            <a:fld id="{7B9A8CB4-3525-4C34-86D3-A6038D3903CA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39880" cy="4003200"/>
          </a:xfrm>
          <a:prstGeom prst="rect">
            <a:avLst/>
          </a:prstGeom>
        </p:spPr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3320" cy="480672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906120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03280" y="4369320"/>
            <a:ext cx="906120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03280" y="4369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146200" y="4369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566880" y="1768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630840" y="1768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03280" y="4369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566880" y="4369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630840" y="4369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503280" y="1768320"/>
            <a:ext cx="9061200" cy="4979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906120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503280" y="301680"/>
            <a:ext cx="9061200" cy="5805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3280" y="4369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3280" y="1768320"/>
            <a:ext cx="9061200" cy="4979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146200" y="4369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3280" y="4369320"/>
            <a:ext cx="906120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906120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03280" y="4369320"/>
            <a:ext cx="906120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3280" y="4369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146200" y="4369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566880" y="1768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630840" y="1768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503280" y="4369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566880" y="4369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630840" y="4369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503280" y="1768320"/>
            <a:ext cx="9061200" cy="4979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906120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906120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503280" y="301680"/>
            <a:ext cx="9061200" cy="5805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3280" y="4369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146200" y="4369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03280" y="4369320"/>
            <a:ext cx="906120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906120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03280" y="4369320"/>
            <a:ext cx="906120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503280" y="4369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146200" y="4369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566880" y="1768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630840" y="1768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503280" y="4369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566880" y="4369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630840" y="4369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503280" y="1768320"/>
            <a:ext cx="9061200" cy="4979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906120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503280" y="301680"/>
            <a:ext cx="9061200" cy="5805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3280" y="4369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5146200" y="4369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03280" y="4369320"/>
            <a:ext cx="906120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906120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503280" y="4369320"/>
            <a:ext cx="906120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503280" y="4369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5146200" y="4369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566880" y="1768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630840" y="1768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503280" y="4369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566880" y="4369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6630840" y="4369320"/>
            <a:ext cx="291744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03280" y="301680"/>
            <a:ext cx="9061200" cy="5805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3280" y="4369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497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146200" y="4369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46200" y="1768320"/>
            <a:ext cx="442152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03280" y="4369320"/>
            <a:ext cx="9061200" cy="23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" descr=""/>
          <p:cNvPicPr/>
          <p:nvPr/>
        </p:nvPicPr>
        <p:blipFill>
          <a:blip r:embed="rId2"/>
          <a:srcRect l="0" t="501" r="15056" b="-17619"/>
          <a:stretch/>
        </p:blipFill>
        <p:spPr>
          <a:xfrm>
            <a:off x="0" y="0"/>
            <a:ext cx="10080360" cy="8900640"/>
          </a:xfrm>
          <a:prstGeom prst="rect">
            <a:avLst/>
          </a:prstGeom>
          <a:ln>
            <a:noFill/>
          </a:ln>
          <a:effectLst>
            <a:outerShdw dist="138988" dir="2700000">
              <a:srgbClr val="333333">
                <a:alpha val="66000"/>
              </a:srgbClr>
            </a:outerShdw>
          </a:effectLst>
        </p:spPr>
      </p:pic>
      <p:pic>
        <p:nvPicPr>
          <p:cNvPr id="1" name="Picture 2" descr=""/>
          <p:cNvPicPr/>
          <p:nvPr/>
        </p:nvPicPr>
        <p:blipFill>
          <a:blip r:embed="rId3"/>
          <a:stretch/>
        </p:blipFill>
        <p:spPr>
          <a:xfrm>
            <a:off x="357120" y="287280"/>
            <a:ext cx="3739680" cy="17283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dt"/>
          </p:nvPr>
        </p:nvSpPr>
        <p:spPr>
          <a:xfrm>
            <a:off x="503280" y="6886440"/>
            <a:ext cx="2342880" cy="515520"/>
          </a:xfrm>
          <a:prstGeom prst="rect">
            <a:avLst/>
          </a:prstGeom>
        </p:spPr>
        <p:txBody>
          <a:bodyPr lIns="0" rIns="0" tIns="0" bIns="0"/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/>
          </p:nvPr>
        </p:nvSpPr>
        <p:spPr>
          <a:xfrm>
            <a:off x="3446640" y="6886440"/>
            <a:ext cx="3188880" cy="515520"/>
          </a:xfrm>
          <a:prstGeom prst="rect">
            <a:avLst/>
          </a:prstGeom>
        </p:spPr>
        <p:txBody>
          <a:bodyPr lIns="0" rIns="0" tIns="0" bIns="0"/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/>
          </p:nvPr>
        </p:nvSpPr>
        <p:spPr>
          <a:xfrm>
            <a:off x="7226280" y="6886440"/>
            <a:ext cx="2342880" cy="51552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876D84CE-1520-4599-B799-1CF9C3B88AA1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GB" sz="5700" spc="-1" strike="noStrike">
                <a:solidFill>
                  <a:srgbClr val="ffffff"/>
                </a:solidFill>
                <a:latin typeface="Arial"/>
              </a:rPr>
              <a:t>Clique para editar o formato do texto do título</a:t>
            </a:r>
            <a:endParaRPr b="0" lang="en-GB" sz="57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5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en-GB" sz="35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7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en-GB" sz="27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en-GB" sz="22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en-GB" sz="22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10080360" cy="4890600"/>
          </a:xfrm>
          <a:prstGeom prst="rect">
            <a:avLst/>
          </a:prstGeom>
          <a:ln>
            <a:noFill/>
          </a:ln>
        </p:spPr>
      </p:pic>
      <p:pic>
        <p:nvPicPr>
          <p:cNvPr id="44" name="Picture 7" descr=""/>
          <p:cNvPicPr/>
          <p:nvPr/>
        </p:nvPicPr>
        <p:blipFill>
          <a:blip r:embed="rId3"/>
          <a:stretch/>
        </p:blipFill>
        <p:spPr>
          <a:xfrm>
            <a:off x="8612280" y="6796080"/>
            <a:ext cx="1296720" cy="597960"/>
          </a:xfrm>
          <a:prstGeom prst="rect">
            <a:avLst/>
          </a:prstGeom>
          <a:ln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93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 título mestre</a:t>
            </a: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/>
          </p:nvPr>
        </p:nvSpPr>
        <p:spPr>
          <a:xfrm>
            <a:off x="503280" y="6886440"/>
            <a:ext cx="2338200" cy="510840"/>
          </a:xfrm>
          <a:prstGeom prst="rect">
            <a:avLst/>
          </a:prstGeom>
        </p:spPr>
        <p:txBody>
          <a:bodyPr lIns="0" rIns="0" tIns="0" bIns="0"/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85640" cy="510840"/>
          </a:xfrm>
          <a:prstGeom prst="rect">
            <a:avLst/>
          </a:prstGeom>
        </p:spPr>
        <p:txBody>
          <a:bodyPr lIns="0" rIns="0" tIns="0" bIns="0"/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38200" cy="5108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9D00BD63-B967-41C5-8B92-BB793423FC36}" type="slidenum">
              <a:rPr b="0" lang="pt-BR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10080360" cy="4890600"/>
          </a:xfrm>
          <a:prstGeom prst="rect">
            <a:avLst/>
          </a:prstGeom>
          <a:ln>
            <a:noFill/>
          </a:ln>
        </p:spPr>
      </p:pic>
      <p:pic>
        <p:nvPicPr>
          <p:cNvPr id="87" name="Picture 7" descr=""/>
          <p:cNvPicPr/>
          <p:nvPr/>
        </p:nvPicPr>
        <p:blipFill>
          <a:blip r:embed="rId3"/>
          <a:stretch/>
        </p:blipFill>
        <p:spPr>
          <a:xfrm>
            <a:off x="8612280" y="6796080"/>
            <a:ext cx="1296720" cy="597960"/>
          </a:xfrm>
          <a:prstGeom prst="rect">
            <a:avLst/>
          </a:prstGeom>
          <a:ln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1200" cy="125208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93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  <a:ea typeface="Microsoft YaHei"/>
              </a:rPr>
              <a:t>Clique para editar o título mestre</a:t>
            </a: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3280" y="1768320"/>
            <a:ext cx="9061200" cy="4979520"/>
          </a:xfrm>
          <a:prstGeom prst="rect">
            <a:avLst/>
          </a:prstGeom>
        </p:spPr>
        <p:txBody>
          <a:bodyPr lIns="0" rIns="0" tIns="28080" bIns="0"/>
          <a:p>
            <a:pPr marL="343080" indent="-342720">
              <a:lnSpc>
                <a:spcPct val="100000"/>
              </a:lnSpc>
              <a:spcAft>
                <a:spcPts val="142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Editar estilos de texto Mestre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Segundo nível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Terceiro nível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Quarto nível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Microsoft YaHei"/>
              </a:rPr>
              <a:t>Quinto nível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dt"/>
          </p:nvPr>
        </p:nvSpPr>
        <p:spPr>
          <a:xfrm>
            <a:off x="503280" y="6886440"/>
            <a:ext cx="2338200" cy="510840"/>
          </a:xfrm>
          <a:prstGeom prst="rect">
            <a:avLst/>
          </a:prstGeom>
        </p:spPr>
        <p:txBody>
          <a:bodyPr lIns="0" rIns="0" tIns="0" bIns="0"/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85640" cy="510840"/>
          </a:xfrm>
          <a:prstGeom prst="rect">
            <a:avLst/>
          </a:prstGeom>
        </p:spPr>
        <p:txBody>
          <a:bodyPr lIns="0" rIns="0" tIns="0" bIns="0"/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38200" cy="5108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318474EB-8DC0-4C1A-9774-13FE65D6D2B4}" type="slidenum">
              <a:rPr b="0" lang="pt-BR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10080360" cy="4890600"/>
          </a:xfrm>
          <a:prstGeom prst="rect">
            <a:avLst/>
          </a:prstGeom>
          <a:ln>
            <a:noFill/>
          </a:ln>
        </p:spPr>
      </p:pic>
      <p:pic>
        <p:nvPicPr>
          <p:cNvPr id="130" name="Picture 7" descr=""/>
          <p:cNvPicPr/>
          <p:nvPr/>
        </p:nvPicPr>
        <p:blipFill>
          <a:blip r:embed="rId3"/>
          <a:stretch/>
        </p:blipFill>
        <p:spPr>
          <a:xfrm>
            <a:off x="8612280" y="6796080"/>
            <a:ext cx="1296720" cy="597960"/>
          </a:xfrm>
          <a:prstGeom prst="rect">
            <a:avLst/>
          </a:prstGeom>
          <a:ln>
            <a:noFill/>
          </a:ln>
        </p:spPr>
      </p:pic>
      <p:sp>
        <p:nvSpPr>
          <p:cNvPr id="131" name="PlaceHolder 1"/>
          <p:cNvSpPr>
            <a:spLocks noGrp="1"/>
          </p:cNvSpPr>
          <p:nvPr>
            <p:ph type="dt"/>
          </p:nvPr>
        </p:nvSpPr>
        <p:spPr>
          <a:xfrm>
            <a:off x="503280" y="6886440"/>
            <a:ext cx="2338200" cy="510840"/>
          </a:xfrm>
          <a:prstGeom prst="rect">
            <a:avLst/>
          </a:prstGeom>
        </p:spPr>
        <p:txBody>
          <a:bodyPr lIns="0" rIns="0" tIns="0" bIns="0"/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85640" cy="510840"/>
          </a:xfrm>
          <a:prstGeom prst="rect">
            <a:avLst/>
          </a:prstGeom>
        </p:spPr>
        <p:txBody>
          <a:bodyPr lIns="0" rIns="0" tIns="0" bIns="0"/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38200" cy="5108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918FD0EE-429E-4F1C-9C13-B65486C186DE}" type="slidenum">
              <a:rPr b="0" lang="pt-BR" sz="1400" spc="-1" strike="noStrike">
                <a:solidFill>
                  <a:srgbClr val="000000"/>
                </a:solidFill>
                <a:latin typeface="Arial"/>
                <a:ea typeface="Microsoft YaHei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GB" sz="4400" spc="-1" strike="noStrike">
                <a:solidFill>
                  <a:srgbClr val="ffffff"/>
                </a:solidFill>
                <a:latin typeface="Arial"/>
              </a:rPr>
              <a:t>Clique para editar o formato do texto do título</a:t>
            </a:r>
            <a:endParaRPr b="0" lang="en-GB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3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3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288000" y="6170400"/>
            <a:ext cx="9071280" cy="167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3000"/>
              </a:lnSpc>
            </a:pPr>
            <a:r>
              <a:rPr b="1" lang="pt-BR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ASSOCIAÇÃO BRASILEIRA 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lang="pt-BR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DAS EMPRESAS DE EFICIÊNCIA ENERGÉTICA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450000" y="3024000"/>
            <a:ext cx="446508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ffffff"/>
                </a:solidFill>
                <a:latin typeface="titillium web"/>
                <a:ea typeface="Microsoft YaHei"/>
              </a:rPr>
              <a:t>Eficiência Energética 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ffffff"/>
                </a:solidFill>
                <a:latin typeface="titillium web"/>
                <a:ea typeface="Microsoft YaHei"/>
              </a:rPr>
              <a:t>e Políticas Públicas</a:t>
            </a:r>
            <a:endParaRPr b="0" lang="pt-BR" sz="2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2" descr=""/>
          <p:cNvPicPr/>
          <p:nvPr/>
        </p:nvPicPr>
        <p:blipFill>
          <a:blip r:embed="rId1"/>
          <a:stretch/>
        </p:blipFill>
        <p:spPr>
          <a:xfrm>
            <a:off x="287640" y="1907640"/>
            <a:ext cx="9185040" cy="414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720000" y="1584000"/>
            <a:ext cx="8617320" cy="4824000"/>
          </a:xfrm>
          <a:prstGeom prst="rect">
            <a:avLst/>
          </a:prstGeom>
          <a:ln>
            <a:noFill/>
          </a:ln>
        </p:spPr>
      </p:pic>
      <p:sp>
        <p:nvSpPr>
          <p:cNvPr id="198" name="TextShape 1"/>
          <p:cNvSpPr txBox="1"/>
          <p:nvPr/>
        </p:nvSpPr>
        <p:spPr>
          <a:xfrm>
            <a:off x="3456000" y="6624000"/>
            <a:ext cx="33476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1800" spc="-1" strike="noStrike">
                <a:latin typeface="Arial"/>
              </a:rPr>
              <a:t>Chave para o modelo brasileiro</a:t>
            </a: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" descr=""/>
          <p:cNvPicPr/>
          <p:nvPr/>
        </p:nvPicPr>
        <p:blipFill>
          <a:blip r:embed="rId1"/>
          <a:stretch/>
        </p:blipFill>
        <p:spPr>
          <a:xfrm>
            <a:off x="1152000" y="1393560"/>
            <a:ext cx="7677000" cy="4366440"/>
          </a:xfrm>
          <a:prstGeom prst="rect">
            <a:avLst/>
          </a:prstGeom>
          <a:ln>
            <a:noFill/>
          </a:ln>
        </p:spPr>
      </p:pic>
      <p:sp>
        <p:nvSpPr>
          <p:cNvPr id="200" name="TextShape 1"/>
          <p:cNvSpPr txBox="1"/>
          <p:nvPr/>
        </p:nvSpPr>
        <p:spPr>
          <a:xfrm>
            <a:off x="2376000" y="6165360"/>
            <a:ext cx="5616000" cy="60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1800" spc="-1" strike="noStrike">
                <a:latin typeface="Arial"/>
              </a:rPr>
              <a:t>A intensidade energética – Energia consumida x  PIB </a:t>
            </a: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721800" y="1872000"/>
            <a:ext cx="8349120" cy="453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944640" y="1656000"/>
            <a:ext cx="8343360" cy="418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3600" spc="-1" strike="noStrike">
                <a:latin typeface="Arial"/>
              </a:rPr>
              <a:t>Receita de Sucesso para EE no Brasil</a:t>
            </a:r>
            <a:endParaRPr b="0" lang="pt-BR" sz="3600" spc="-1" strike="noStrike">
              <a:latin typeface="Arial"/>
            </a:endParaRPr>
          </a:p>
          <a:p>
            <a:r>
              <a:rPr b="0" lang="pt-BR" sz="2600" spc="-1" strike="noStrike">
                <a:latin typeface="Arial"/>
              </a:rPr>
              <a:t>Estado da Arte da EE no mundo</a:t>
            </a:r>
            <a:r>
              <a:rPr b="0" lang="pt-BR" sz="3600" spc="-1" strike="noStrike">
                <a:latin typeface="Arial"/>
              </a:rPr>
              <a:t> </a:t>
            </a:r>
            <a:r>
              <a:rPr b="0" lang="pt-BR" sz="2600" spc="-1" strike="noStrike">
                <a:latin typeface="Arial"/>
              </a:rPr>
              <a:t>= Politicas</a:t>
            </a:r>
            <a:endParaRPr b="0" lang="pt-BR" sz="2600" spc="-1" strike="noStrike">
              <a:latin typeface="Arial"/>
            </a:endParaRPr>
          </a:p>
          <a:p>
            <a:endParaRPr b="0" lang="pt-BR" sz="2600" spc="-1" strike="noStrike">
              <a:latin typeface="Arial"/>
            </a:endParaRPr>
          </a:p>
          <a:p>
            <a:r>
              <a:rPr b="0" lang="pt-BR" sz="3600" spc="-1" strike="noStrike">
                <a:latin typeface="Arial"/>
              </a:rPr>
              <a:t>M&amp;V Brasileiro</a:t>
            </a:r>
            <a:endParaRPr b="0" lang="pt-BR" sz="3600" spc="-1" strike="noStrike">
              <a:latin typeface="Arial"/>
            </a:endParaRPr>
          </a:p>
          <a:p>
            <a:r>
              <a:rPr b="0" lang="pt-BR" sz="3600" spc="-1" strike="noStrike">
                <a:latin typeface="Arial"/>
              </a:rPr>
              <a:t>+ </a:t>
            </a:r>
            <a:endParaRPr b="0" lang="pt-BR" sz="3600" spc="-1" strike="noStrike">
              <a:latin typeface="Arial"/>
            </a:endParaRPr>
          </a:p>
          <a:p>
            <a:r>
              <a:rPr b="0" lang="pt-BR" sz="3600" spc="-1" strike="noStrike">
                <a:latin typeface="Arial"/>
              </a:rPr>
              <a:t>Etiquetagem de unidades consumidoras</a:t>
            </a:r>
            <a:endParaRPr b="0" lang="pt-BR" sz="3600" spc="-1" strike="noStrike">
              <a:latin typeface="Arial"/>
            </a:endParaRPr>
          </a:p>
          <a:p>
            <a:r>
              <a:rPr b="0" lang="pt-BR" sz="3600" spc="-1" strike="noStrike">
                <a:latin typeface="Arial"/>
              </a:rPr>
              <a:t>=</a:t>
            </a:r>
            <a:endParaRPr b="0" lang="pt-BR" sz="3600" spc="-1" strike="noStrike">
              <a:latin typeface="Arial"/>
            </a:endParaRPr>
          </a:p>
          <a:p>
            <a:r>
              <a:rPr b="0" lang="pt-BR" sz="3600" spc="-1" strike="noStrike">
                <a:latin typeface="Arial"/>
              </a:rPr>
              <a:t>Índices mínimos exigidos de EE</a:t>
            </a:r>
            <a:endParaRPr b="0" lang="pt-BR" sz="36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1530720" y="1439640"/>
            <a:ext cx="7128000" cy="5243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2800" spc="-1" strike="noStrike">
                <a:latin typeface="Arial"/>
              </a:rPr>
              <a:t>MUDANÇAS - BRASIL </a:t>
            </a:r>
            <a:endParaRPr b="0" lang="pt-BR" sz="2800" spc="-1" strike="noStrike">
              <a:latin typeface="Arial"/>
            </a:endParaRPr>
          </a:p>
          <a:p>
            <a:endParaRPr b="0" lang="pt-BR" sz="2800" spc="-1" strike="noStrike">
              <a:latin typeface="Arial"/>
            </a:endParaRPr>
          </a:p>
          <a:p>
            <a:r>
              <a:rPr b="0" lang="pt-BR" sz="2800" spc="-1" strike="noStrike">
                <a:latin typeface="Arial"/>
              </a:rPr>
              <a:t>- Reforma do Setor Elétrico</a:t>
            </a:r>
            <a:endParaRPr b="0" lang="pt-BR" sz="2800" spc="-1" strike="noStrike">
              <a:latin typeface="Arial"/>
            </a:endParaRPr>
          </a:p>
          <a:p>
            <a:endParaRPr b="0" lang="pt-BR" sz="2800" spc="-1" strike="noStrike">
              <a:latin typeface="Arial"/>
            </a:endParaRPr>
          </a:p>
          <a:p>
            <a:r>
              <a:rPr b="0" lang="pt-BR" sz="2800" spc="-1" strike="noStrike">
                <a:latin typeface="Arial"/>
              </a:rPr>
              <a:t>- Questão climática</a:t>
            </a:r>
            <a:endParaRPr b="0" lang="pt-BR" sz="2800" spc="-1" strike="noStrike">
              <a:latin typeface="Arial"/>
            </a:endParaRPr>
          </a:p>
          <a:p>
            <a:endParaRPr b="0" lang="pt-BR" sz="2800" spc="-1" strike="noStrike">
              <a:latin typeface="Arial"/>
            </a:endParaRPr>
          </a:p>
          <a:p>
            <a:r>
              <a:rPr b="0" lang="pt-BR" sz="2800" spc="-1" strike="noStrike">
                <a:latin typeface="Arial"/>
              </a:rPr>
              <a:t>- Linha em direção as privatizações</a:t>
            </a:r>
            <a:endParaRPr b="0" lang="pt-BR" sz="2800" spc="-1" strike="noStrike">
              <a:latin typeface="Arial"/>
            </a:endParaRPr>
          </a:p>
          <a:p>
            <a:endParaRPr b="0" lang="pt-BR" sz="2800" spc="-1" strike="noStrike">
              <a:latin typeface="Arial"/>
            </a:endParaRPr>
          </a:p>
          <a:p>
            <a:r>
              <a:rPr b="0" lang="pt-BR" sz="2800" spc="-1" strike="noStrike">
                <a:latin typeface="Arial"/>
              </a:rPr>
              <a:t>- Redução de benefícios cruzados</a:t>
            </a:r>
            <a:endParaRPr b="0" lang="pt-BR" sz="2800" spc="-1" strike="noStrike">
              <a:latin typeface="Arial"/>
            </a:endParaRPr>
          </a:p>
          <a:p>
            <a:endParaRPr b="0" lang="pt-BR" sz="2800" spc="-1" strike="noStrike">
              <a:latin typeface="Arial"/>
            </a:endParaRPr>
          </a:p>
          <a:p>
            <a:r>
              <a:rPr b="0" lang="pt-BR" sz="2800" spc="-1" strike="noStrike">
                <a:latin typeface="Arial"/>
              </a:rPr>
              <a:t>- Invasão da GD </a:t>
            </a:r>
            <a:endParaRPr b="0" lang="pt-BR" sz="2800" spc="-1" strike="noStrike">
              <a:latin typeface="Arial"/>
            </a:endParaRPr>
          </a:p>
          <a:p>
            <a:endParaRPr b="0" lang="pt-BR" sz="2800" spc="-1" strike="noStrike">
              <a:latin typeface="Arial"/>
            </a:endParaRPr>
          </a:p>
          <a:p>
            <a:r>
              <a:rPr b="0" lang="pt-BR" sz="2800" spc="-1" strike="noStrike">
                <a:latin typeface="Arial"/>
              </a:rPr>
              <a:t>- Chegada da inteligência e conectividade</a:t>
            </a:r>
            <a:endParaRPr b="0" lang="pt-BR" sz="28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1296000" y="2274840"/>
            <a:ext cx="7920000" cy="2477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3600" spc="-1" strike="noStrike">
                <a:latin typeface="Arial"/>
              </a:rPr>
              <a:t>Inteligência é a capacidade de se adaptar à mudança</a:t>
            </a:r>
            <a:r>
              <a:rPr b="0" lang="pt-BR" sz="1800" spc="-1" strike="noStrike">
                <a:latin typeface="Arial"/>
              </a:rPr>
              <a:t>.</a:t>
            </a:r>
            <a:endParaRPr b="0" lang="pt-BR" sz="1800" spc="-1" strike="noStrike">
              <a:latin typeface="Arial"/>
            </a:endParaRPr>
          </a:p>
          <a:p>
            <a:endParaRPr b="0" lang="pt-BR" sz="1800" spc="-1" strike="noStrike">
              <a:latin typeface="Arial"/>
            </a:endParaRPr>
          </a:p>
          <a:p>
            <a:r>
              <a:rPr b="0" lang="pt-BR" sz="2200" spc="-1" strike="noStrike">
                <a:latin typeface="Arial"/>
              </a:rPr>
              <a:t>Stephen Hawking</a:t>
            </a:r>
            <a:endParaRPr b="0" lang="pt-BR" sz="2200" spc="-1" strike="noStrike">
              <a:latin typeface="Arial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1"/>
          <a:stretch/>
        </p:blipFill>
        <p:spPr>
          <a:xfrm>
            <a:off x="5400000" y="3355920"/>
            <a:ext cx="3960000" cy="2332080"/>
          </a:xfrm>
          <a:prstGeom prst="rect">
            <a:avLst/>
          </a:prstGeom>
          <a:ln>
            <a:noFill/>
          </a:ln>
        </p:spPr>
      </p:pic>
      <p:sp>
        <p:nvSpPr>
          <p:cNvPr id="206" name="TextShape 2"/>
          <p:cNvSpPr txBox="1"/>
          <p:nvPr/>
        </p:nvSpPr>
        <p:spPr>
          <a:xfrm>
            <a:off x="1584000" y="6192000"/>
            <a:ext cx="29682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1800" spc="-1" strike="noStrike">
                <a:latin typeface="Arial"/>
              </a:rPr>
              <a:t>Alexandre Sedlacek Moana</a:t>
            </a:r>
            <a:endParaRPr b="0" lang="pt-BR" sz="1800" spc="-1" strike="noStrike">
              <a:latin typeface="Arial"/>
            </a:endParaRPr>
          </a:p>
          <a:p>
            <a:r>
              <a:rPr b="0" lang="pt-BR" sz="1800" spc="-1" strike="noStrike">
                <a:latin typeface="Arial"/>
              </a:rPr>
              <a:t>alex@energias.com.br</a:t>
            </a: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622080" y="1656000"/>
            <a:ext cx="9025920" cy="5256000"/>
          </a:xfrm>
          <a:prstGeom prst="rect">
            <a:avLst/>
          </a:prstGeom>
          <a:ln>
            <a:noFill/>
          </a:ln>
        </p:spPr>
      </p:pic>
      <p:sp>
        <p:nvSpPr>
          <p:cNvPr id="181" name="TextShape 1"/>
          <p:cNvSpPr txBox="1"/>
          <p:nvPr/>
        </p:nvSpPr>
        <p:spPr>
          <a:xfrm>
            <a:off x="3888000" y="6840000"/>
            <a:ext cx="2520000" cy="43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1800" spc="-1" strike="noStrike">
                <a:latin typeface="Arial"/>
              </a:rPr>
              <a:t>Cresceu 9% em 2016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783960" y="1296000"/>
            <a:ext cx="2840040" cy="43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2400" spc="-1" strike="noStrike">
                <a:latin typeface="Arial"/>
              </a:rPr>
              <a:t>Grandes mudanças</a:t>
            </a:r>
            <a:endParaRPr b="0" lang="pt-BR" sz="2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830880" y="2231280"/>
            <a:ext cx="8529120" cy="352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93000"/>
              </a:lnSpc>
            </a:pPr>
            <a:r>
              <a:rPr b="1" lang="pt-BR" sz="2600" spc="-1" strike="noStrike">
                <a:latin typeface="Arial"/>
                <a:ea typeface="Microsoft YaHei"/>
              </a:rPr>
              <a:t>Conceito Estrito de Eficiência Energética</a:t>
            </a:r>
            <a:r>
              <a:rPr b="0" lang="pt-BR" sz="2000" spc="-1" strike="noStrike">
                <a:latin typeface="Arial"/>
                <a:ea typeface="Microsoft YaHei"/>
              </a:rPr>
              <a:t> 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0" lang="pt-BR" sz="1800" spc="-1" strike="noStrike">
                <a:latin typeface="Berlin Sans FB"/>
                <a:ea typeface="Microsoft YaHei"/>
              </a:rPr>
              <a:t>- Realizar um mesmo trabalho utilizando menos energia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r>
              <a:rPr b="1" lang="pt-BR" sz="2600" spc="-1" strike="noStrike">
                <a:latin typeface="Arial"/>
                <a:ea typeface="Microsoft YaHei"/>
              </a:rPr>
              <a:t>Conceito Amplo de Eficiência Energética</a:t>
            </a:r>
            <a:r>
              <a:rPr b="0" lang="pt-BR" sz="2000" spc="-1" strike="noStrike">
                <a:latin typeface="Arial"/>
                <a:ea typeface="Microsoft YaHei"/>
              </a:rPr>
              <a:t> 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pt-BR" sz="2000" spc="-1" strike="noStrike">
              <a:latin typeface="Arial"/>
            </a:endParaRPr>
          </a:p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Times New Roman"/>
              <a:buChar char="-"/>
            </a:pPr>
            <a:r>
              <a:rPr b="0" lang="pt-BR" sz="2000" spc="-1" strike="noStrike">
                <a:latin typeface="Berlin Sans FB"/>
                <a:ea typeface="Microsoft YaHei"/>
              </a:rPr>
              <a:t>Relação trabalho x energia </a:t>
            </a:r>
            <a:endParaRPr b="0" lang="pt-BR" sz="2000" spc="-1" strike="noStrike">
              <a:latin typeface="Arial"/>
            </a:endParaRPr>
          </a:p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Times New Roman"/>
              <a:buChar char="-"/>
            </a:pPr>
            <a:endParaRPr b="0" lang="pt-BR" sz="2000" spc="-1" strike="noStrike">
              <a:latin typeface="Arial"/>
            </a:endParaRPr>
          </a:p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Times New Roman"/>
              <a:buChar char="-"/>
            </a:pPr>
            <a:r>
              <a:rPr b="0" lang="pt-BR" sz="2000" spc="-1" strike="noStrike">
                <a:latin typeface="Berlin Sans FB"/>
                <a:ea typeface="Microsoft YaHei"/>
              </a:rPr>
              <a:t>modulação de potência em prol da infraestrutura </a:t>
            </a:r>
            <a:endParaRPr b="0" lang="pt-BR" sz="2000" spc="-1" strike="noStrike">
              <a:latin typeface="Arial"/>
            </a:endParaRPr>
          </a:p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Times New Roman"/>
              <a:buChar char="-"/>
            </a:pPr>
            <a:endParaRPr b="0" lang="pt-BR" sz="2000" spc="-1" strike="noStrike">
              <a:latin typeface="Arial"/>
            </a:endParaRPr>
          </a:p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Times New Roman"/>
              <a:buChar char="-"/>
            </a:pPr>
            <a:r>
              <a:rPr b="0" lang="pt-BR" sz="2000" spc="-1" strike="noStrike">
                <a:latin typeface="Berlin Sans FB"/>
                <a:ea typeface="Microsoft YaHei"/>
              </a:rPr>
              <a:t>quantificação energética para questão ambiental </a:t>
            </a:r>
            <a:endParaRPr b="0" lang="pt-BR" sz="2000" spc="-1" strike="noStrike">
              <a:latin typeface="Arial"/>
            </a:endParaRPr>
          </a:p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Times New Roman"/>
              <a:buChar char="-"/>
            </a:pPr>
            <a:endParaRPr b="0" lang="pt-BR" sz="2000" spc="-1" strike="noStrike">
              <a:latin typeface="Arial"/>
            </a:endParaRPr>
          </a:p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Times New Roman"/>
              <a:buChar char="-"/>
            </a:pPr>
            <a:r>
              <a:rPr b="0" lang="pt-BR" sz="2000" spc="-1" strike="noStrike">
                <a:latin typeface="Berlin Sans FB"/>
                <a:ea typeface="Microsoft YaHei"/>
              </a:rPr>
              <a:t> </a:t>
            </a:r>
            <a:r>
              <a:rPr b="0" lang="pt-BR" sz="2000" spc="-1" strike="noStrike">
                <a:latin typeface="Berlin Sans FB"/>
                <a:ea typeface="Microsoft YaHei"/>
              </a:rPr>
              <a:t>inserção das fontes renováveis considerado o balanço energético completo </a:t>
            </a:r>
            <a:endParaRPr b="0" lang="pt-BR" sz="2000" spc="-1" strike="noStrike">
              <a:latin typeface="Arial"/>
            </a:endParaRPr>
          </a:p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Times New Roman"/>
              <a:buChar char="-"/>
            </a:pPr>
            <a:endParaRPr b="0" lang="pt-BR" sz="2000" spc="-1" strike="noStrike">
              <a:latin typeface="Arial"/>
            </a:endParaRPr>
          </a:p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Times New Roman"/>
              <a:buChar char="-"/>
            </a:pPr>
            <a:r>
              <a:rPr b="0" lang="pt-BR" sz="2000" spc="-1" strike="noStrike">
                <a:latin typeface="Berlin Sans FB"/>
                <a:ea typeface="Microsoft YaHei"/>
              </a:rPr>
              <a:t>etc</a:t>
            </a:r>
            <a:endParaRPr b="0" lang="pt-BR" sz="2000" spc="-1" strike="noStrike">
              <a:latin typeface="Arial"/>
            </a:endParaRPr>
          </a:p>
          <a:p>
            <a:pPr marL="343080" indent="-342720">
              <a:lnSpc>
                <a:spcPct val="93000"/>
              </a:lnSpc>
              <a:buClr>
                <a:srgbClr val="000000"/>
              </a:buClr>
              <a:buFont typeface="Times New Roman"/>
              <a:buChar char="-"/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93000"/>
              </a:lnSpc>
            </a:pPr>
            <a:endParaRPr b="0" lang="pt-BR" sz="20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584000" y="3405240"/>
            <a:ext cx="6795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1800" spc="-1" strike="noStrike">
                <a:latin typeface="Arial"/>
              </a:rPr>
              <a:t>EMENDA CONSTITUCIONAL Nº 19, DE 04 DE JUNHO DE 1998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792000" y="3909240"/>
            <a:ext cx="8784000" cy="914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1800" spc="-1" strike="noStrike">
                <a:latin typeface="Arial"/>
              </a:rPr>
              <a:t>"Art. 37. A administração pública direta e indireta de qualquer dos Poderes da União, dos Estados, do Distrito Federal e dos Municípios obedecerá aos princípios de legalidade, impessoalidade, moralidade, publicidade e </a:t>
            </a:r>
            <a:r>
              <a:rPr b="1" lang="pt-BR" sz="2200" spc="-1" strike="noStrike">
                <a:latin typeface="Arial"/>
              </a:rPr>
              <a:t>eficiência</a:t>
            </a:r>
            <a:r>
              <a:rPr b="0" lang="pt-BR" sz="1800" spc="-1" strike="noStrike">
                <a:latin typeface="Arial"/>
              </a:rPr>
              <a:t> (...)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1368000" y="2016000"/>
            <a:ext cx="7432200" cy="48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t-BR" sz="2600" spc="-1" strike="noStrike">
                <a:latin typeface="Arial"/>
                <a:ea typeface="Microsoft YaHei"/>
              </a:rPr>
              <a:t>Conceito de Eficiência x Conceito de Desperdício</a:t>
            </a:r>
            <a:endParaRPr b="0" lang="pt-BR" sz="26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864000" y="4264200"/>
            <a:ext cx="3816000" cy="2719800"/>
          </a:xfrm>
          <a:prstGeom prst="rect">
            <a:avLst/>
          </a:prstGeom>
          <a:ln>
            <a:noFill/>
          </a:ln>
        </p:spPr>
      </p:pic>
      <p:pic>
        <p:nvPicPr>
          <p:cNvPr id="188" name="" descr=""/>
          <p:cNvPicPr/>
          <p:nvPr/>
        </p:nvPicPr>
        <p:blipFill>
          <a:blip r:embed="rId2"/>
          <a:stretch/>
        </p:blipFill>
        <p:spPr>
          <a:xfrm>
            <a:off x="1053360" y="1080000"/>
            <a:ext cx="4275000" cy="3024000"/>
          </a:xfrm>
          <a:prstGeom prst="rect">
            <a:avLst/>
          </a:prstGeom>
          <a:ln>
            <a:noFill/>
          </a:ln>
        </p:spPr>
      </p:pic>
      <p:pic>
        <p:nvPicPr>
          <p:cNvPr id="189" name="" descr=""/>
          <p:cNvPicPr/>
          <p:nvPr/>
        </p:nvPicPr>
        <p:blipFill>
          <a:blip r:embed="rId3"/>
          <a:stretch/>
        </p:blipFill>
        <p:spPr>
          <a:xfrm>
            <a:off x="6264360" y="1296000"/>
            <a:ext cx="2952360" cy="3110400"/>
          </a:xfrm>
          <a:prstGeom prst="rect">
            <a:avLst/>
          </a:prstGeom>
          <a:ln>
            <a:noFill/>
          </a:ln>
        </p:spPr>
      </p:pic>
      <p:pic>
        <p:nvPicPr>
          <p:cNvPr id="190" name="" descr=""/>
          <p:cNvPicPr/>
          <p:nvPr/>
        </p:nvPicPr>
        <p:blipFill>
          <a:blip r:embed="rId4"/>
          <a:stretch/>
        </p:blipFill>
        <p:spPr>
          <a:xfrm>
            <a:off x="5413680" y="4610880"/>
            <a:ext cx="4090320" cy="230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" descr=""/>
          <p:cNvPicPr/>
          <p:nvPr/>
        </p:nvPicPr>
        <p:blipFill>
          <a:blip r:embed="rId1"/>
          <a:stretch/>
        </p:blipFill>
        <p:spPr>
          <a:xfrm>
            <a:off x="791640" y="2262240"/>
            <a:ext cx="5256360" cy="3281760"/>
          </a:xfrm>
          <a:prstGeom prst="rect">
            <a:avLst/>
          </a:prstGeom>
          <a:ln>
            <a:noFill/>
          </a:ln>
        </p:spPr>
      </p:pic>
      <p:pic>
        <p:nvPicPr>
          <p:cNvPr id="192" name="" descr=""/>
          <p:cNvPicPr/>
          <p:nvPr/>
        </p:nvPicPr>
        <p:blipFill>
          <a:blip r:embed="rId2"/>
          <a:stretch/>
        </p:blipFill>
        <p:spPr>
          <a:xfrm rot="16196400">
            <a:off x="6133320" y="1861920"/>
            <a:ext cx="3940200" cy="2955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504000" y="1798920"/>
            <a:ext cx="9432000" cy="500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3200" spc="-1" strike="noStrike">
                <a:latin typeface="Arial"/>
              </a:rPr>
              <a:t>Eficiência Energética</a:t>
            </a:r>
            <a:endParaRPr b="0" lang="pt-BR" sz="3200" spc="-1" strike="noStrike">
              <a:latin typeface="Arial"/>
            </a:endParaRPr>
          </a:p>
          <a:p>
            <a:endParaRPr b="0" lang="pt-BR" sz="3200" spc="-1" strike="noStrike">
              <a:latin typeface="Arial"/>
            </a:endParaRPr>
          </a:p>
          <a:p>
            <a:r>
              <a:rPr b="0" lang="pt-BR" sz="2800" spc="-1" strike="noStrike">
                <a:latin typeface="Arial"/>
              </a:rPr>
              <a:t>A alimentação de um consumidor ineficiente por um sistema fotovoltaico, por exemplo, é  algo similar a um sistema de coleta de água da chuva instalado para alimentar uma caixa d'água com vazamentos. </a:t>
            </a:r>
            <a:endParaRPr b="0" lang="pt-BR" sz="2800" spc="-1" strike="noStrike">
              <a:latin typeface="Arial"/>
            </a:endParaRPr>
          </a:p>
          <a:p>
            <a:endParaRPr b="0" lang="pt-BR" sz="2800" spc="-1" strike="noStrike">
              <a:latin typeface="Arial"/>
            </a:endParaRPr>
          </a:p>
          <a:p>
            <a:r>
              <a:rPr b="0" lang="pt-BR" sz="2800" spc="-1" strike="noStrike">
                <a:latin typeface="Arial"/>
              </a:rPr>
              <a:t>Serão despendidos esforços e insumos ambientais para cultivar um desperdício que não foi corrigido.</a:t>
            </a:r>
            <a:endParaRPr b="0" lang="pt-BR" sz="2800" spc="-1" strike="noStrike">
              <a:latin typeface="Arial"/>
            </a:endParaRPr>
          </a:p>
          <a:p>
            <a:r>
              <a:rPr b="0" lang="pt-BR" sz="3200" spc="-1" strike="noStrike">
                <a:latin typeface="Arial"/>
              </a:rPr>
              <a:t> </a:t>
            </a:r>
            <a:endParaRPr b="0" lang="pt-BR" sz="3200" spc="-1" strike="noStrike">
              <a:latin typeface="Arial"/>
            </a:endParaRPr>
          </a:p>
          <a:p>
            <a:endParaRPr b="0" lang="pt-BR" sz="3200" spc="-1" strike="noStrike">
              <a:latin typeface="Arial"/>
            </a:endParaRPr>
          </a:p>
          <a:p>
            <a:endParaRPr b="0" lang="pt-BR" sz="3200" spc="-1" strike="noStrike">
              <a:latin typeface="Arial"/>
            </a:endParaRPr>
          </a:p>
          <a:p>
            <a:endParaRPr b="0" lang="pt-BR" sz="32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2016000" y="1728000"/>
            <a:ext cx="6696000" cy="573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3200" spc="-1" strike="noStrike">
                <a:latin typeface="Arial"/>
              </a:rPr>
              <a:t>Eficiência Energética</a:t>
            </a:r>
            <a:endParaRPr b="0" lang="pt-BR" sz="3200" spc="-1" strike="noStrike">
              <a:latin typeface="Arial"/>
            </a:endParaRPr>
          </a:p>
          <a:p>
            <a:r>
              <a:rPr b="0" lang="pt-BR" sz="3200" spc="-1" strike="noStrike">
                <a:latin typeface="Arial"/>
              </a:rPr>
              <a:t> </a:t>
            </a:r>
            <a:endParaRPr b="0" lang="pt-BR" sz="3200" spc="-1" strike="noStrike">
              <a:latin typeface="Arial"/>
            </a:endParaRPr>
          </a:p>
          <a:p>
            <a:endParaRPr b="0" lang="pt-BR" sz="3200" spc="-1" strike="noStrike">
              <a:latin typeface="Arial"/>
            </a:endParaRPr>
          </a:p>
          <a:p>
            <a:r>
              <a:rPr b="0" lang="pt-BR" sz="2200" spc="-1" strike="noStrike">
                <a:latin typeface="Arial"/>
              </a:rPr>
              <a:t>Mais barata oferta de energia</a:t>
            </a:r>
            <a:endParaRPr b="0" lang="pt-BR" sz="2200" spc="-1" strike="noStrike">
              <a:latin typeface="Arial"/>
            </a:endParaRPr>
          </a:p>
          <a:p>
            <a:endParaRPr b="0" lang="pt-BR" sz="2200" spc="-1" strike="noStrike">
              <a:latin typeface="Arial"/>
            </a:endParaRPr>
          </a:p>
          <a:p>
            <a:r>
              <a:rPr b="0" lang="pt-BR" sz="2200" spc="-1" strike="noStrike">
                <a:latin typeface="Arial"/>
              </a:rPr>
              <a:t>Mais barata oferta de potência </a:t>
            </a:r>
            <a:endParaRPr b="0" lang="pt-BR" sz="2200" spc="-1" strike="noStrike">
              <a:latin typeface="Arial"/>
            </a:endParaRPr>
          </a:p>
          <a:p>
            <a:endParaRPr b="0" lang="pt-BR" sz="2200" spc="-1" strike="noStrike">
              <a:latin typeface="Arial"/>
            </a:endParaRPr>
          </a:p>
          <a:p>
            <a:endParaRPr b="0" lang="pt-BR" sz="2200" spc="-1" strike="noStrike">
              <a:latin typeface="Arial"/>
            </a:endParaRPr>
          </a:p>
          <a:p>
            <a:endParaRPr b="0" lang="pt-BR" sz="2200" spc="-1" strike="noStrike">
              <a:latin typeface="Arial"/>
            </a:endParaRPr>
          </a:p>
          <a:p>
            <a:r>
              <a:rPr b="0" lang="pt-BR" sz="2200" spc="-1" strike="noStrike">
                <a:latin typeface="Arial"/>
              </a:rPr>
              <a:t>Valor MWh estimado US$ 31,00</a:t>
            </a:r>
            <a:endParaRPr b="0" lang="pt-BR" sz="2200" spc="-1" strike="noStrike">
              <a:latin typeface="Arial"/>
            </a:endParaRPr>
          </a:p>
          <a:p>
            <a:endParaRPr b="0" lang="pt-BR" sz="2200" spc="-1" strike="noStrike">
              <a:latin typeface="Arial"/>
            </a:endParaRPr>
          </a:p>
          <a:p>
            <a:endParaRPr b="0" lang="pt-BR" sz="2200" spc="-1" strike="noStrike">
              <a:latin typeface="Arial"/>
            </a:endParaRPr>
          </a:p>
          <a:p>
            <a:r>
              <a:rPr b="0" lang="pt-BR" sz="2200" spc="-1" strike="noStrike">
                <a:latin typeface="Arial"/>
              </a:rPr>
              <a:t>Projetos EE kW na ponta vai de US$ 200,00 a US$ 1.000,00 em projetos típicos</a:t>
            </a:r>
            <a:endParaRPr b="0" lang="pt-BR" sz="2200" spc="-1" strike="noStrike">
              <a:latin typeface="Arial"/>
            </a:endParaRPr>
          </a:p>
          <a:p>
            <a:endParaRPr b="0" lang="pt-BR" sz="2200" spc="-1" strike="noStrike">
              <a:latin typeface="Arial"/>
            </a:endParaRPr>
          </a:p>
          <a:p>
            <a:r>
              <a:rPr b="0" lang="pt-BR" sz="1500" spc="-1" strike="noStrike">
                <a:latin typeface="Arial"/>
              </a:rPr>
              <a:t>Fonte: projetos e AEEs de sócios da ABESCO</a:t>
            </a:r>
            <a:endParaRPr b="0" lang="pt-BR" sz="1500" spc="-1" strike="noStrike">
              <a:latin typeface="Arial"/>
            </a:endParaRPr>
          </a:p>
          <a:p>
            <a:endParaRPr b="0" lang="pt-BR" sz="1500" spc="-1" strike="noStrike">
              <a:latin typeface="Arial"/>
            </a:endParaRPr>
          </a:p>
          <a:p>
            <a:endParaRPr b="0" lang="pt-BR" sz="15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m 1" descr=""/>
          <p:cNvPicPr/>
          <p:nvPr/>
        </p:nvPicPr>
        <p:blipFill>
          <a:blip r:embed="rId1"/>
          <a:stretch/>
        </p:blipFill>
        <p:spPr>
          <a:xfrm>
            <a:off x="1440000" y="1475640"/>
            <a:ext cx="7269840" cy="5371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Application>LibreOffice/6.0.2.1$Windows_X86_64 LibreOffice_project/f7f06a8f319e4b62f9bc5095aa112a65d2f3ac89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2015-04-22T23:27:08Z</dcterms:created>
  <dc:creator>Alex M</dc:creator>
  <dc:description/>
  <dc:language>pt-BR</dc:language>
  <cp:lastModifiedBy/>
  <cp:lastPrinted>2016-08-30T04:50:14Z</cp:lastPrinted>
  <dcterms:modified xsi:type="dcterms:W3CDTF">2018-05-03T16:45:34Z</dcterms:modified>
  <cp:revision>118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36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36</vt:i4>
  </property>
</Properties>
</file>