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</p:sldIdLst>
  <p:sldSz cx="9144000" cy="5143500" type="screen16x9"/>
  <p:notesSz cx="6797675" cy="9926320"/>
  <p:embeddedFontLst>
    <p:embeddedFont>
      <p:font typeface="Helvetica Neue" panose="020B0604020202090204"/>
      <p:italic r:id="rId16"/>
      <p:boldItalic r:id="rId17"/>
    </p:embeddedFont>
    <p:embeddedFont>
      <p:font typeface="Helvetica Neue Light" panose="020B0604020202090204"/>
      <p: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4" y="77"/>
      </p:cViewPr>
      <p:guideLst>
        <p:guide orient="horz" pos="3240"/>
        <p:guide pos="5760"/>
        <p:guide orient="horz" pos="405"/>
        <p:guide pos="289"/>
        <p:guide orient="horz" pos="30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cffb3e7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21cffb3e752_0_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1cffb3e75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g21cffb3e752_0_6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cffb3e7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21cffb3e752_0_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1cffb3e75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g21cffb3e752_0_6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cffb3e7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21cffb3e752_0_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1cffb3e75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g21cffb3e752_0_69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cffb3e7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21cffb3e752_0_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1cffb3e7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21cffb3e752_0_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547975" y="643201"/>
            <a:ext cx="1132099" cy="2526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47975" y="2735634"/>
            <a:ext cx="6692883" cy="150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1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Lei da responsabilidade Educacional - PL 88/2023</a:t>
            </a:r>
            <a:endParaRPr lang="pt-BR" sz="3400" b="1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400" b="1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47976" y="3770034"/>
            <a:ext cx="4960200" cy="33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>
                <a:solidFill>
                  <a:schemeClr val="lt1"/>
                </a:solidFill>
                <a:latin typeface="Helvetica Neue Light" panose="020B0604020202090204"/>
                <a:ea typeface="Helvetica Neue Light" panose="020B0604020202090204"/>
                <a:cs typeface="Helvetica Neue Light" panose="020B0604020202090204"/>
                <a:sym typeface="Helvetica Neue Light" panose="020B0604020202090204"/>
              </a:rPr>
              <a:t>Brasília, 25 de maio de 2023</a:t>
            </a:r>
            <a:endParaRPr sz="1600" dirty="0">
              <a:solidFill>
                <a:schemeClr val="lt1"/>
              </a:solidFill>
              <a:latin typeface="Helvetica Neue Light" panose="020B0604020202090204"/>
              <a:ea typeface="Helvetica Neue Light" panose="020B0604020202090204"/>
              <a:cs typeface="Helvetica Neue Light" panose="020B0604020202090204"/>
              <a:sym typeface="Helvetica Neue Light" panose="020B060402020209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514574" y="428398"/>
            <a:ext cx="962575" cy="21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5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5"/>
          <p:cNvSpPr txBox="1"/>
          <p:nvPr/>
        </p:nvSpPr>
        <p:spPr>
          <a:xfrm>
            <a:off x="362520" y="1766200"/>
            <a:ext cx="7835400" cy="142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Em 2016, projeto semelhante tramitou na Câmara dos Deputados, quando Consed e Undime tornaram pública uma nota conjunta com as seguintes ponderações, que também podem ser estendidos ao novo PL.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4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63" name="Google Shape;63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514575" y="428410"/>
            <a:ext cx="962575" cy="21479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62520" y="913272"/>
            <a:ext cx="78354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414E95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Considerando todas as especificidades da educação e suas intercalações com as diversas instâncias da sociedade (políticas, econômicas, sociais) não se pode garantir que a melhoria dos resultados de uma rede de ensino seja necessariamente proporcional aos investimentos realizados. </a:t>
            </a:r>
            <a:endParaRPr lang="pt-BR" sz="18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414E95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Frente à realidade da gestão pública brasileira, as determinações do PL poderão representar na prática a diminuição da capacidade atrativa de bons e experientes gestores.</a:t>
            </a:r>
            <a:endParaRPr lang="pt-BR" sz="18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514574" y="428398"/>
            <a:ext cx="962575" cy="21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5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5"/>
          <p:cNvSpPr txBox="1"/>
          <p:nvPr/>
        </p:nvSpPr>
        <p:spPr>
          <a:xfrm>
            <a:off x="362520" y="537008"/>
            <a:ext cx="7835400" cy="4336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A Lei de Responsabilidade Educacional poderia avançar no sentido de buscar garantias para a oferta de educação como um direito humano, inclusive permitindo maior transparência dos resultados e indicadores da Educação para a comunidade escolar e para a sociedade, buscando menos o foco da responsabilização do gestor.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A Lei de Responsabilidade Educacional deve favorecer a organização das redes e sistemas de ensino, bem como criar mecanismos para que a sociedade possa reclamar o direito à educação. 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4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63" name="Google Shape;63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514575" y="428410"/>
            <a:ext cx="962575" cy="21479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62520" y="1262871"/>
            <a:ext cx="7835400" cy="3874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rgbClr val="414E95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Dessa forma, o CONSED manifesta posicionamentos contrários ao estabelecimento da responsabilização de gestores como fundamento central desse tipo de proposta.</a:t>
            </a:r>
            <a:endParaRPr lang="pt-BR" sz="1600" b="1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>
                <a:solidFill>
                  <a:srgbClr val="414E95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Quando o tema é educação, a discussão difere das demais ações na administração pública por se tratar de um direito fundamental da pessoa humana e não apenas da prestação, ou contraprestação de um serviço público. Logo, o ponto central é a discussão da equidade nas condições para poder acessar esse direito e não o preenchimento ou a contemplação de lacunas que especificam deficiências da gestão pública na oferta de um serviço.</a:t>
            </a:r>
            <a:endParaRPr lang="pt-BR" sz="16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514574" y="428398"/>
            <a:ext cx="962575" cy="21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5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5"/>
          <p:cNvSpPr txBox="1"/>
          <p:nvPr/>
        </p:nvSpPr>
        <p:spPr>
          <a:xfrm>
            <a:off x="362520" y="968189"/>
            <a:ext cx="7835400" cy="3089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Para adequar a Lei de Responsabilidade Educacional à demanda e à expectativa de toda a sociedade, por fim, o CONSED defende a análise da possibilidade de instalação de um </a:t>
            </a:r>
            <a:r>
              <a:rPr lang="pt-BR" sz="1800" b="1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Grupo de Trabalho</a:t>
            </a: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 formado por parlamentares e representação dos entes federados – por meio do Ministério da Educação, da Confederação Nacional de Municípios, da Frente Nacional de Prefeitos, do CONSED, e da UNDIME, além do Conselho Nacional de Educação.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Google Shape;62;p14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63" name="Google Shape;63;p1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514575" y="428410"/>
            <a:ext cx="962575" cy="214791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62520" y="754871"/>
            <a:ext cx="7835400" cy="392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414E95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Diante do exposto, cabe destacar que o CONSED louva a nobreza de propósitos que certamente vem norteando os parlamentares autores das proposições legislativas que intencionam garantir a efetiva melhoria qualitativa da Educação Básica, já que o CONSED também comunga da convicção geral de que o Brasil precisa enfrentar definitiva e urgentemente a questão da Educação, pautando-a com a devida essencialidade e com a máxima prioridade, sob pena de o país não conseguir saldar a dívida social e educacional que ainda tem para com o seu povo e nem mesmo consolidar os avanços socioeconômicos obtidos nas últimas décadas.</a:t>
            </a:r>
            <a:endParaRPr lang="pt-BR" sz="1800" dirty="0">
              <a:solidFill>
                <a:srgbClr val="414E95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514574" y="428398"/>
            <a:ext cx="962575" cy="214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5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5"/>
          <p:cNvSpPr txBox="1"/>
          <p:nvPr/>
        </p:nvSpPr>
        <p:spPr>
          <a:xfrm>
            <a:off x="362520" y="1353305"/>
            <a:ext cx="7835400" cy="2674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O CONSED se coloca como aliado do Congresso Nacional e da sociedade brasileira no debate acerca da edição de uma lei que defina parâmetros claros de ação para todos os entes públicos e segmentos da sociedade no tocante ao ensino público e que garanta a devida exequibilidade de tais metas, para que, a partir disso, se possa definir uma matriz de responsabilidades justa e adequada à realidade.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14E95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514574" y="428398"/>
            <a:ext cx="962575" cy="2148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62520" y="284095"/>
            <a:ext cx="6691500" cy="5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2100" b="1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OBRIGADO</a:t>
            </a:r>
            <a:endParaRPr b="1" dirty="0"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  <p:cxnSp>
        <p:nvCxnSpPr>
          <p:cNvPr id="71" name="Google Shape;71;p15"/>
          <p:cNvCxnSpPr/>
          <p:nvPr/>
        </p:nvCxnSpPr>
        <p:spPr>
          <a:xfrm rot="10800000">
            <a:off x="715078" y="787505"/>
            <a:ext cx="900" cy="31200"/>
          </a:xfrm>
          <a:prstGeom prst="straightConnector1">
            <a:avLst/>
          </a:prstGeom>
          <a:noFill/>
          <a:ln w="9525" cap="flat" cmpd="sng">
            <a:solidFill>
              <a:srgbClr val="3B7FF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5"/>
          <p:cNvSpPr txBox="1"/>
          <p:nvPr/>
        </p:nvSpPr>
        <p:spPr>
          <a:xfrm>
            <a:off x="362520" y="1353305"/>
            <a:ext cx="525026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 err="1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Rossieli</a:t>
            </a:r>
            <a:r>
              <a:rPr lang="pt-BR" sz="1800" b="1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 Soares</a:t>
            </a:r>
            <a:endParaRPr lang="pt-BR" sz="1800" b="1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Secretário de Estado da Educação do Pará 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Líder do tema Financiamento no Conselho Nacional de Secretários de Educação (CONSED)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chemeClr val="lt1"/>
                </a:solidFill>
                <a:latin typeface="Helvetica Neue" panose="020B0604020202090204"/>
                <a:ea typeface="Helvetica Neue" panose="020B0604020202090204"/>
                <a:cs typeface="Helvetica Neue" panose="020B0604020202090204"/>
                <a:sym typeface="Helvetica Neue" panose="020B0604020202090204"/>
              </a:rPr>
              <a:t>E-mail: gabinete@seduc.pa.gov.br</a:t>
            </a:r>
            <a:endParaRPr lang="pt-BR" sz="1800" dirty="0">
              <a:solidFill>
                <a:schemeClr val="lt1"/>
              </a:solidFill>
              <a:latin typeface="Helvetica Neue" panose="020B0604020202090204"/>
              <a:ea typeface="Helvetica Neue" panose="020B0604020202090204"/>
              <a:cs typeface="Helvetica Neue" panose="020B0604020202090204"/>
              <a:sym typeface="Helvetica Neue" panose="020B060402020209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3420</Words>
  <Application>WPS Presentation</Application>
  <PresentationFormat>Apresentação na tela (16:9)</PresentationFormat>
  <Paragraphs>34</Paragraphs>
  <Slides>9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Arial</vt:lpstr>
      <vt:lpstr>Helvetica Neue</vt:lpstr>
      <vt:lpstr>Helvetica Neue Light</vt:lpstr>
      <vt:lpstr>Helvetica Neue</vt:lpstr>
      <vt:lpstr>Times New Roman</vt:lpstr>
      <vt:lpstr>Microsoft YaHei</vt:lpstr>
      <vt:lpstr>Arial Unicode MS</vt:lpstr>
      <vt:lpstr>Simple Light</vt:lpstr>
      <vt:lpstr>PowerPoint 演示文稿</vt:lpstr>
      <vt:lpstr>NOTA TÉCNICA</vt:lpstr>
      <vt:lpstr>NOTA TÉCNICA</vt:lpstr>
      <vt:lpstr>NOTA TÉCNICA</vt:lpstr>
      <vt:lpstr>NOTA TÉCNICA</vt:lpstr>
      <vt:lpstr>NOTA TÉCNICA</vt:lpstr>
      <vt:lpstr>NOTA TÉCNICA</vt:lpstr>
      <vt:lpstr>NOTA TÉCNICA</vt:lpstr>
      <vt:lpstr>OBRIGADO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Seduc</cp:lastModifiedBy>
  <cp:revision>2</cp:revision>
  <dcterms:created xsi:type="dcterms:W3CDTF">2023-05-25T16:11:05Z</dcterms:created>
  <dcterms:modified xsi:type="dcterms:W3CDTF">2023-05-25T16:27:19Z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19B97519388C41BCB781ED17D736F677</vt:lpwstr>
  </property>
  <property fmtid="{D5CDD505-2E9C-101B-9397-08002B2CF9AE}" pid="3" name="KSOProductBuildVer">
    <vt:lpwstr>1033-11.2.0.11486</vt:lpwstr>
  </property>
</Properties>
</file>