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92" r:id="rId2"/>
    <p:sldMasterId id="2147483867" r:id="rId3"/>
    <p:sldMasterId id="2147483904" r:id="rId4"/>
  </p:sldMasterIdLst>
  <p:notesMasterIdLst>
    <p:notesMasterId r:id="rId18"/>
  </p:notesMasterIdLst>
  <p:handoutMasterIdLst>
    <p:handoutMasterId r:id="rId19"/>
  </p:handoutMasterIdLst>
  <p:sldIdLst>
    <p:sldId id="1499" r:id="rId5"/>
    <p:sldId id="1586" r:id="rId6"/>
    <p:sldId id="1618" r:id="rId7"/>
    <p:sldId id="1609" r:id="rId8"/>
    <p:sldId id="1616" r:id="rId9"/>
    <p:sldId id="1610" r:id="rId10"/>
    <p:sldId id="1613" r:id="rId11"/>
    <p:sldId id="1623" r:id="rId12"/>
    <p:sldId id="1619" r:id="rId13"/>
    <p:sldId id="1621" r:id="rId14"/>
    <p:sldId id="1624" r:id="rId15"/>
    <p:sldId id="1625" r:id="rId16"/>
    <p:sldId id="1622" r:id="rId17"/>
  </p:sldIdLst>
  <p:sldSz cx="9906000" cy="6858000" type="A4"/>
  <p:notesSz cx="6784975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3CFE441A-1FE0-4298-8449-C390423F5C2D}">
          <p14:sldIdLst>
            <p14:sldId id="1499"/>
            <p14:sldId id="1586"/>
            <p14:sldId id="1618"/>
            <p14:sldId id="1609"/>
          </p14:sldIdLst>
        </p14:section>
        <p14:section name="Seção sem Título" id="{E9CE3E09-89C7-4774-92ED-839BFB6C6319}">
          <p14:sldIdLst>
            <p14:sldId id="1616"/>
            <p14:sldId id="1610"/>
            <p14:sldId id="1613"/>
            <p14:sldId id="1623"/>
            <p14:sldId id="1619"/>
            <p14:sldId id="1621"/>
            <p14:sldId id="1624"/>
            <p14:sldId id="1625"/>
            <p14:sldId id="16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CS" initials="G" lastIdx="1" clrIdx="0"/>
  <p:cmAuthor id="1" name="Nivaldo Dias Filho" initials="NDF" lastIdx="1" clrIdx="1">
    <p:extLst>
      <p:ext uri="{19B8F6BF-5375-455C-9EA6-DF929625EA0E}">
        <p15:presenceInfo xmlns:p15="http://schemas.microsoft.com/office/powerpoint/2012/main" userId="S-1-5-21-2076597496-86852003-636688714-177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0EEE0"/>
    <a:srgbClr val="DDDDDD"/>
    <a:srgbClr val="C0C0C0"/>
    <a:srgbClr val="002651"/>
    <a:srgbClr val="DF9F21"/>
    <a:srgbClr val="ADC7EA"/>
    <a:srgbClr val="D2D2DD"/>
    <a:srgbClr val="B9B9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77213" autoAdjust="0"/>
  </p:normalViewPr>
  <p:slideViewPr>
    <p:cSldViewPr snapToGrid="0">
      <p:cViewPr varScale="1">
        <p:scale>
          <a:sx n="71" d="100"/>
          <a:sy n="71" d="100"/>
        </p:scale>
        <p:origin x="1656" y="66"/>
      </p:cViewPr>
      <p:guideLst>
        <p:guide orient="horz" pos="2112"/>
        <p:guide pos="3136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364" y="84"/>
      </p:cViewPr>
      <p:guideLst>
        <p:guide orient="horz" pos="3120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2996D-794E-488A-B8AA-192F5768886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B41440-4BB2-43F2-8B36-B79364A18E52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sz="4000" dirty="0" smtClean="0"/>
            <a:t>CONTROLE</a:t>
          </a:r>
          <a:endParaRPr lang="pt-BR" sz="4000" dirty="0"/>
        </a:p>
      </dgm:t>
    </dgm:pt>
    <dgm:pt modelId="{A32842ED-821B-47C6-BA7C-73A26179EA54}" type="parTrans" cxnId="{84A5A894-8D61-415D-91F2-74B8A6A2C881}">
      <dgm:prSet/>
      <dgm:spPr/>
      <dgm:t>
        <a:bodyPr/>
        <a:lstStyle/>
        <a:p>
          <a:endParaRPr lang="pt-BR"/>
        </a:p>
      </dgm:t>
    </dgm:pt>
    <dgm:pt modelId="{0D9762AC-D4B1-498D-8A3E-6677359CD598}" type="sibTrans" cxnId="{84A5A894-8D61-415D-91F2-74B8A6A2C881}">
      <dgm:prSet/>
      <dgm:spPr/>
      <dgm:t>
        <a:bodyPr/>
        <a:lstStyle/>
        <a:p>
          <a:endParaRPr lang="pt-BR"/>
        </a:p>
      </dgm:t>
    </dgm:pt>
    <dgm:pt modelId="{20CF078E-07B1-4194-8B7D-FE2B968C76B8}">
      <dgm:prSet phldrT="[Texto]" custT="1"/>
      <dgm:spPr/>
      <dgm:t>
        <a:bodyPr/>
        <a:lstStyle/>
        <a:p>
          <a:r>
            <a:rPr lang="pt-BR" sz="4000" dirty="0" smtClean="0"/>
            <a:t>SIGILO</a:t>
          </a:r>
          <a:endParaRPr lang="pt-BR" sz="4000" dirty="0"/>
        </a:p>
      </dgm:t>
    </dgm:pt>
    <dgm:pt modelId="{9F529AD2-4CB8-4440-9EC5-A92FC171EBAB}" type="parTrans" cxnId="{40C1EB9C-E6CE-4F01-B944-770CFDB6926C}">
      <dgm:prSet/>
      <dgm:spPr/>
      <dgm:t>
        <a:bodyPr/>
        <a:lstStyle/>
        <a:p>
          <a:endParaRPr lang="pt-BR"/>
        </a:p>
      </dgm:t>
    </dgm:pt>
    <dgm:pt modelId="{2362E255-7F0D-4408-8339-A5A2C71036CC}" type="sibTrans" cxnId="{40C1EB9C-E6CE-4F01-B944-770CFDB6926C}">
      <dgm:prSet/>
      <dgm:spPr/>
      <dgm:t>
        <a:bodyPr/>
        <a:lstStyle/>
        <a:p>
          <a:endParaRPr lang="pt-BR"/>
        </a:p>
      </dgm:t>
    </dgm:pt>
    <dgm:pt modelId="{8054F550-4ED9-4096-B641-E69C6B8A8F9B}" type="pres">
      <dgm:prSet presAssocID="{A022996D-794E-488A-B8AA-192F576888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40A811-E65B-45B2-A778-7D7340D7271B}" type="pres">
      <dgm:prSet presAssocID="{A022996D-794E-488A-B8AA-192F5768886E}" presName="ribbon" presStyleLbl="node1" presStyleIdx="0" presStyleCn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pt-BR"/>
        </a:p>
      </dgm:t>
    </dgm:pt>
    <dgm:pt modelId="{1FD01E56-F98B-4713-BDE3-C11783DAC8EC}" type="pres">
      <dgm:prSet presAssocID="{A022996D-794E-488A-B8AA-192F5768886E}" presName="leftArrowText" presStyleLbl="node1" presStyleIdx="0" presStyleCnt="1" custScaleX="1089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F75233-5F31-4835-BFC8-29D95FB63D1A}" type="pres">
      <dgm:prSet presAssocID="{A022996D-794E-488A-B8AA-192F5768886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EBFCD9-A586-466F-92D3-151F8738FCE8}" type="presOf" srcId="{20CF078E-07B1-4194-8B7D-FE2B968C76B8}" destId="{A9F75233-5F31-4835-BFC8-29D95FB63D1A}" srcOrd="0" destOrd="0" presId="urn:microsoft.com/office/officeart/2005/8/layout/arrow6"/>
    <dgm:cxn modelId="{84A5A894-8D61-415D-91F2-74B8A6A2C881}" srcId="{A022996D-794E-488A-B8AA-192F5768886E}" destId="{C9B41440-4BB2-43F2-8B36-B79364A18E52}" srcOrd="0" destOrd="0" parTransId="{A32842ED-821B-47C6-BA7C-73A26179EA54}" sibTransId="{0D9762AC-D4B1-498D-8A3E-6677359CD598}"/>
    <dgm:cxn modelId="{86FFF667-7136-43A6-ADBF-E7187B00166D}" type="presOf" srcId="{A022996D-794E-488A-B8AA-192F5768886E}" destId="{8054F550-4ED9-4096-B641-E69C6B8A8F9B}" srcOrd="0" destOrd="0" presId="urn:microsoft.com/office/officeart/2005/8/layout/arrow6"/>
    <dgm:cxn modelId="{5E218DAE-70C5-4C5E-BBC7-1287B269132B}" type="presOf" srcId="{C9B41440-4BB2-43F2-8B36-B79364A18E52}" destId="{1FD01E56-F98B-4713-BDE3-C11783DAC8EC}" srcOrd="0" destOrd="0" presId="urn:microsoft.com/office/officeart/2005/8/layout/arrow6"/>
    <dgm:cxn modelId="{40C1EB9C-E6CE-4F01-B944-770CFDB6926C}" srcId="{A022996D-794E-488A-B8AA-192F5768886E}" destId="{20CF078E-07B1-4194-8B7D-FE2B968C76B8}" srcOrd="1" destOrd="0" parTransId="{9F529AD2-4CB8-4440-9EC5-A92FC171EBAB}" sibTransId="{2362E255-7F0D-4408-8339-A5A2C71036CC}"/>
    <dgm:cxn modelId="{DBDB67F2-2D91-420D-915D-8246DC7D49F6}" type="presParOf" srcId="{8054F550-4ED9-4096-B641-E69C6B8A8F9B}" destId="{6240A811-E65B-45B2-A778-7D7340D7271B}" srcOrd="0" destOrd="0" presId="urn:microsoft.com/office/officeart/2005/8/layout/arrow6"/>
    <dgm:cxn modelId="{8E8B5C9D-2A13-4185-8FB4-E756C03084F3}" type="presParOf" srcId="{8054F550-4ED9-4096-B641-E69C6B8A8F9B}" destId="{1FD01E56-F98B-4713-BDE3-C11783DAC8EC}" srcOrd="1" destOrd="0" presId="urn:microsoft.com/office/officeart/2005/8/layout/arrow6"/>
    <dgm:cxn modelId="{C902783D-53BC-45F7-8F5F-6D4B4D41FADB}" type="presParOf" srcId="{8054F550-4ED9-4096-B641-E69C6B8A8F9B}" destId="{A9F75233-5F31-4835-BFC8-29D95FB63D1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A811-E65B-45B2-A778-7D7340D7271B}">
      <dsp:nvSpPr>
        <dsp:cNvPr id="0" name=""/>
        <dsp:cNvSpPr/>
      </dsp:nvSpPr>
      <dsp:spPr>
        <a:xfrm>
          <a:off x="0" y="1006095"/>
          <a:ext cx="8471021" cy="3388408"/>
        </a:xfrm>
        <a:prstGeom prst="leftRightRibb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01E56-F98B-4713-BDE3-C11783DAC8EC}">
      <dsp:nvSpPr>
        <dsp:cNvPr id="0" name=""/>
        <dsp:cNvSpPr/>
      </dsp:nvSpPr>
      <dsp:spPr>
        <a:xfrm>
          <a:off x="891692" y="1599067"/>
          <a:ext cx="3045097" cy="16603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CONTROLE</a:t>
          </a:r>
          <a:endParaRPr lang="pt-BR" sz="4000" kern="1200" dirty="0"/>
        </a:p>
      </dsp:txBody>
      <dsp:txXfrm>
        <a:off x="891692" y="1599067"/>
        <a:ext cx="3045097" cy="1660320"/>
      </dsp:txXfrm>
    </dsp:sp>
    <dsp:sp modelId="{A9F75233-5F31-4835-BFC8-29D95FB63D1A}">
      <dsp:nvSpPr>
        <dsp:cNvPr id="0" name=""/>
        <dsp:cNvSpPr/>
      </dsp:nvSpPr>
      <dsp:spPr>
        <a:xfrm>
          <a:off x="4235510" y="2141212"/>
          <a:ext cx="3303698" cy="16603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SIGILO</a:t>
          </a:r>
          <a:endParaRPr lang="pt-BR" sz="4000" kern="1200" dirty="0"/>
        </a:p>
      </dsp:txBody>
      <dsp:txXfrm>
        <a:off x="4235510" y="2141212"/>
        <a:ext cx="3303698" cy="166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0619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356" y="1"/>
            <a:ext cx="2940619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59248"/>
            <a:ext cx="2940619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356" y="9659248"/>
            <a:ext cx="2940619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B82A9B50-120D-42F9-A39D-27B8472B4E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0619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356" y="1"/>
            <a:ext cx="2940619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96" y="4704005"/>
            <a:ext cx="4975185" cy="44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42248"/>
            <a:ext cx="2940619" cy="1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356" y="9742248"/>
            <a:ext cx="2940619" cy="1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D8E0B9E5-7906-445F-9070-F9A27F0B97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6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25000"/>
      <a:buChar char=" 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-127000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l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indent="-127000" algn="l" rtl="0" eaLnBrk="0" fontAlgn="base" hangingPunct="0">
      <a:spcBef>
        <a:spcPct val="30000"/>
      </a:spcBef>
      <a:spcAft>
        <a:spcPct val="0"/>
      </a:spcAft>
      <a:buSzPct val="55000"/>
      <a:buFont typeface="Wingdings" pitchFamily="2" charset="2"/>
      <a:buChar char="¡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1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5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2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Título branc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0" y="-52388"/>
            <a:ext cx="1001395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5000" y="2130428"/>
            <a:ext cx="83499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1000" y="4006800"/>
            <a:ext cx="6942000" cy="86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4C41-A046-4DDC-B651-247C52C0EB7E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7AC4-29A9-4E72-A920-D54647FDC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50D8-F93F-4B09-8534-2A5B3872CA92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0806-A15D-446B-8B32-374F22BB0C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87BF-3C7B-457B-A3B0-AC71759FC6DA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D230-31F1-4B9C-ADD7-AF58599978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455F-4FD1-43F2-8E02-A317494F0599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E667-A83A-4AE0-A16F-E416F2DBD3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8FA6-7289-4EC0-AEFD-4F596E893FD6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5236-BB9A-4C84-BF53-20BDEF664D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3FC8-10C3-4EE1-A0EF-48061D6A0392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A0D3-4FBF-4E84-944B-F698B0068E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8F60-8599-4471-B747-0070A9191804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E744-D6B8-4DB5-A7F5-C2B77913D4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3771-45DE-4C65-86DE-0B35BC79698E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21B4-CBB1-46AD-909B-7E217A078E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F2D5-2CCB-4E48-9668-3F0BC83E2F58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A737-D2CE-4449-B577-D6494B61E1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BBC5-AD94-4B28-896A-A064DEEDE73F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8171-F146-497A-AD3F-36D0834592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7EFC-2BC3-4E19-B8B8-E7056D5DD39B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FDBB-D3AD-4C37-8793-332D040E21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4B41-7C31-4FC5-8267-DC79562C4E1C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C7EB-69DF-4793-96BA-DD36633CE6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164B-F8AE-48B7-9274-4F44D75028F6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5356-24AA-41C9-BE7A-F3B81F1115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9A59-0873-4F9D-B88E-94A336C7AA8E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5706-E88A-480A-B57A-B2138A6047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4653-D9C1-436E-805E-2A2BC4F19A91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6EDA-91DA-4D2D-9FAC-93D72517EF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C4FC-AB5C-4B2F-A3C1-C4C58667CFA5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414D-830E-4D61-8998-58627C713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3705-B137-4C14-B720-47ED10EA836E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35A7-457D-47A2-83A7-656CD355AD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002913-CE70-455B-9448-EE8D4206F38A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4D98B1-EBBD-4CC4-B1B5-E42D7AB848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20A3-BC86-49F7-BFC5-D23A71FDFC00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31250-536F-4445-B55C-4D9569AA72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4B5204-5C65-4A44-B081-3027B81FEEF0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AE21AC-833B-48BD-9437-056B03C610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41002" y="1602000"/>
            <a:ext cx="8657431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5BDC32-4471-41F7-867E-7ED979398798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DDD4F-CEA0-427C-831C-8864A6EAA6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0DD770-85CF-45A3-8648-1068793141C1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9DAF6-89BC-43F7-8487-959D072485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E0FAE-08CC-4528-A77E-F5B3D425D8E3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07F004-7FD3-427A-A94C-A5A52F058E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4856E-7C0C-4F2F-BF74-505314CC253B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B4052-F1D1-407E-9634-DCAB166991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AF707-1B44-49F7-B50E-99D59C1A0B36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3A958-B0EB-4741-B441-7311AC66C6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6FEEA-391D-43F0-8CE3-3EB485EB34E6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BED81E-EF50-4A65-B584-9BE6032EBC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8F7342-9386-482F-9492-FAD7C44CA345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2E2BE-A7C2-4FE5-8733-924960C5CC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D81256-5BD2-4CD3-8A7E-19ADC8C0D7CB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F5BC0-13B1-40F1-86BC-C1AE1CCADF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46FE-CB49-4602-826B-F50A0AF44731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AB5E-FADD-4E6A-933C-CA2EC9BB55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9893-2CE6-4160-9853-633197C440DC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6332-15BD-45C1-B8FC-3147C64EB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EF7D-BBF8-4637-88D0-A723C82ED043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355E-9FD7-4737-B9EE-4114978639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A146-1336-48B6-B753-B5A6BB902B3D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6DB7-53AF-4311-9F01-61ABC03FB7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405E-38E1-4DA0-B278-B1687E77454B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986-BED3-45AE-B3F4-FD3A1BC9FB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Mestre branco.wm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9063" y="-52388"/>
            <a:ext cx="10025063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50838" y="474663"/>
            <a:ext cx="70977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41363" y="1600200"/>
            <a:ext cx="865663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39" r:id="rId2"/>
    <p:sldLayoutId id="2147483940" r:id="rId3"/>
    <p:sldLayoutId id="214748394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AC605B-B425-4A85-A751-2A6854B48B78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1F7F53-6D0E-43BD-8824-12E8389EE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ED02D3-8FAD-4A43-815E-6FBA3F090874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17936-A132-40AB-BB84-59CDAA088D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6D33D-AF0C-45DE-B20F-526BDD5081D6}" type="datetimeFigureOut">
              <a:rPr lang="pt-BR"/>
              <a:pPr>
                <a:defRPr/>
              </a:pPr>
              <a:t>06/04/2016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A80A8D-1F81-4078-939B-0D4FF9F1BA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3/Lei/L12846.htm#art17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3/Lei/L12846.htm#art16&#167;2.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3/Lei/L12846.htm#art16&#167;2.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3/Lei/L12846.htm#art17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ctrTitle"/>
          </p:nvPr>
        </p:nvSpPr>
        <p:spPr>
          <a:xfrm>
            <a:off x="1365250" y="2130425"/>
            <a:ext cx="8350250" cy="1470025"/>
          </a:xfrm>
        </p:spPr>
        <p:txBody>
          <a:bodyPr/>
          <a:lstStyle/>
          <a:p>
            <a:endParaRPr lang="pt-BR" smtClean="0">
              <a:latin typeface="Arial" charset="0"/>
              <a:cs typeface="Arial" charset="0"/>
            </a:endParaRPr>
          </a:p>
        </p:txBody>
      </p:sp>
      <p:pic>
        <p:nvPicPr>
          <p:cNvPr id="29699" name="Imagem 4" descr="imagem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23825" y="-107576"/>
            <a:ext cx="10029825" cy="708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867336" y="1642407"/>
            <a:ext cx="8740588" cy="230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dirty="0" smtClean="0">
                <a:ea typeface="+mj-ea"/>
                <a:cs typeface="Arial" charset="0"/>
              </a:rPr>
              <a:t>Lei Anticorrupção</a:t>
            </a:r>
          </a:p>
          <a:p>
            <a:pPr algn="ctr">
              <a:defRPr/>
            </a:pPr>
            <a:endParaRPr lang="pt-BR" dirty="0" smtClean="0">
              <a:cs typeface="Arial" charset="0"/>
            </a:endParaRPr>
          </a:p>
          <a:p>
            <a:pPr algn="ctr">
              <a:defRPr/>
            </a:pPr>
            <a:r>
              <a:rPr lang="pt-BR" sz="2400" dirty="0" smtClean="0">
                <a:cs typeface="Arial" charset="0"/>
              </a:rPr>
              <a:t>Reflexos da MP 703 no controle externo</a:t>
            </a:r>
          </a:p>
          <a:p>
            <a:pPr algn="ctr">
              <a:defRPr/>
            </a:pPr>
            <a:r>
              <a:rPr lang="pt-BR" sz="2400" dirty="0" smtClean="0">
                <a:cs typeface="Arial" charset="0"/>
              </a:rPr>
              <a:t>exercido pelo </a:t>
            </a:r>
          </a:p>
          <a:p>
            <a:pPr algn="ctr">
              <a:defRPr/>
            </a:pPr>
            <a:r>
              <a:rPr lang="pt-BR" sz="2400" dirty="0" smtClean="0">
                <a:cs typeface="Arial" charset="0"/>
              </a:rPr>
              <a:t>Congresso Nacional  e pelo TCU</a:t>
            </a:r>
          </a:p>
          <a:p>
            <a:pPr algn="ctr">
              <a:defRPr/>
            </a:pPr>
            <a:r>
              <a:rPr lang="pt-BR" dirty="0" smtClean="0">
                <a:ea typeface="+mj-ea"/>
                <a:cs typeface="Arial" charset="0"/>
              </a:rPr>
              <a:t/>
            </a:r>
            <a:br>
              <a:rPr lang="pt-BR" dirty="0" smtClean="0">
                <a:ea typeface="+mj-ea"/>
                <a:cs typeface="Arial" charset="0"/>
              </a:rPr>
            </a:br>
            <a:endParaRPr lang="pt-BR" sz="1400" dirty="0" smtClean="0">
              <a:ea typeface="+mj-ea"/>
              <a:cs typeface="Arial" charset="0"/>
            </a:endParaRPr>
          </a:p>
          <a:p>
            <a:pPr algn="ctr">
              <a:defRPr/>
            </a:pPr>
            <a:endParaRPr lang="pt-BR" sz="1400" dirty="0" smtClean="0">
              <a:solidFill>
                <a:srgbClr val="002651"/>
              </a:solidFill>
              <a:ea typeface="+mj-ea"/>
              <a:cs typeface="Arial" charset="0"/>
            </a:endParaRPr>
          </a:p>
          <a:p>
            <a:pPr algn="ctr">
              <a:defRPr/>
            </a:pPr>
            <a:endParaRPr lang="pt-BR" sz="1400" dirty="0">
              <a:solidFill>
                <a:srgbClr val="002651"/>
              </a:solidFill>
              <a:ea typeface="+mj-ea"/>
              <a:cs typeface="Arial" charset="0"/>
            </a:endParaRPr>
          </a:p>
          <a:p>
            <a:pPr algn="ctr">
              <a:defRPr/>
            </a:pPr>
            <a:endParaRPr lang="pt-BR" sz="1400" dirty="0" smtClean="0">
              <a:solidFill>
                <a:srgbClr val="002651"/>
              </a:solidFill>
              <a:ea typeface="+mj-ea"/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396" y="3436331"/>
            <a:ext cx="6302468" cy="321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MP 703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032" y="1092866"/>
            <a:ext cx="9477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(texto sugerido)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>
                <a:hlinkClick r:id="rId3"/>
              </a:rPr>
              <a:t>Art. 17-A</a:t>
            </a:r>
            <a:r>
              <a:rPr lang="pt-BR" sz="2000" dirty="0"/>
              <a:t>. Os processos administrativos </a:t>
            </a:r>
            <a:r>
              <a:rPr lang="pt-BR" sz="2000" u="sng" dirty="0">
                <a:solidFill>
                  <a:srgbClr val="FF0000"/>
                </a:solidFill>
              </a:rPr>
              <a:t>em curso no órgão ou entidade contratante ou que participe da respectiva celebração</a:t>
            </a:r>
            <a:r>
              <a:rPr lang="pt-BR" sz="2000" dirty="0"/>
              <a:t>, referentes a licitações e contratos administrativos alcançados pelo objeto do acordo de leniência de que trata o art. 17, deverão, após a materialização do acordo, ser sobrestados e, posteriormente, arquivados, em caso de cumprimento integral das obrigações assumidas pela pessoa jurídica.” </a:t>
            </a:r>
            <a:r>
              <a:rPr lang="pt-BR" sz="2000" dirty="0" smtClean="0"/>
              <a:t>” </a:t>
            </a:r>
            <a:r>
              <a:rPr lang="pt-BR" sz="2000" dirty="0"/>
              <a:t>(NR)</a:t>
            </a:r>
          </a:p>
        </p:txBody>
      </p:sp>
    </p:spTree>
    <p:extLst>
      <p:ext uri="{BB962C8B-B14F-4D97-AF65-F5344CB8AC3E}">
        <p14:creationId xmlns:p14="http://schemas.microsoft.com/office/powerpoint/2010/main" val="10776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MP 703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032" y="1092866"/>
            <a:ext cx="94779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(texto atual)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>
                <a:hlinkClick r:id="rId3"/>
              </a:rPr>
              <a:t>Art. 16 ...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>
                <a:hlinkClick r:id="rId3"/>
              </a:rPr>
              <a:t>§ </a:t>
            </a:r>
            <a:r>
              <a:rPr lang="pt-BR" sz="2000" dirty="0">
                <a:hlinkClick r:id="rId3"/>
              </a:rPr>
              <a:t>2º</a:t>
            </a:r>
            <a:r>
              <a:rPr lang="pt-BR" sz="2000" dirty="0"/>
              <a:t>  O acordo de leniência celebrado pela autoridade administrativa: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/>
              <a:t>I - isentará a pessoa jurídica das sanções previstas no inciso II do caput do art. 6º e das sanções restritivas ao direito de licitar e contratar previstas na Lei nº 8.666, de 21 de junho de 1993, </a:t>
            </a:r>
            <a:r>
              <a:rPr lang="pt-BR" sz="2000" u="sng" dirty="0">
                <a:solidFill>
                  <a:srgbClr val="FF0000"/>
                </a:solidFill>
              </a:rPr>
              <a:t>e em outras normas que tratam de licitações e contratos</a:t>
            </a:r>
            <a:r>
              <a:rPr lang="pt-BR" sz="20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6083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MP 703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032" y="1092866"/>
            <a:ext cx="94779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(texto sugerido)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>
                <a:hlinkClick r:id="rId3"/>
              </a:rPr>
              <a:t>Art. 16 ...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>
                <a:hlinkClick r:id="rId3"/>
              </a:rPr>
              <a:t>§ </a:t>
            </a:r>
            <a:r>
              <a:rPr lang="pt-BR" sz="2000" dirty="0">
                <a:hlinkClick r:id="rId3"/>
              </a:rPr>
              <a:t>2º</a:t>
            </a:r>
            <a:r>
              <a:rPr lang="pt-BR" sz="2000" dirty="0"/>
              <a:t>  O acordo de leniência celebrado pela autoridade administrativa: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/>
              <a:t>I - isentará a pessoa jurídica das sanções previstas no inciso II do caput do art. 6º e das sanções restritivas ao direito de licitar e contratar previstas na Lei nº 8.666, de 21 de junho de </a:t>
            </a:r>
            <a:r>
              <a:rPr lang="pt-BR" sz="2000" dirty="0" smtClean="0"/>
              <a:t>1993)</a:t>
            </a:r>
            <a:r>
              <a:rPr lang="pt-BR" sz="2000" strike="sngStrike" dirty="0" smtClean="0"/>
              <a:t>,</a:t>
            </a:r>
            <a:r>
              <a:rPr lang="pt-BR" sz="2000" strike="sngStrike" dirty="0" smtClean="0">
                <a:solidFill>
                  <a:srgbClr val="FF0000"/>
                </a:solidFill>
              </a:rPr>
              <a:t>(</a:t>
            </a:r>
            <a:r>
              <a:rPr lang="pt-BR" sz="2000" u="sng" strike="sngStrike" dirty="0" smtClean="0">
                <a:solidFill>
                  <a:srgbClr val="FF0000"/>
                </a:solidFill>
              </a:rPr>
              <a:t>e </a:t>
            </a:r>
            <a:r>
              <a:rPr lang="pt-BR" sz="2000" u="sng" strike="sngStrike" dirty="0">
                <a:solidFill>
                  <a:srgbClr val="FF0000"/>
                </a:solidFill>
              </a:rPr>
              <a:t>em outras normas que tratam de licitações e </a:t>
            </a:r>
            <a:r>
              <a:rPr lang="pt-BR" sz="2000" u="sng" strike="sngStrike" dirty="0" smtClean="0">
                <a:solidFill>
                  <a:srgbClr val="FF0000"/>
                </a:solidFill>
              </a:rPr>
              <a:t>contratos)</a:t>
            </a:r>
            <a:r>
              <a:rPr lang="pt-BR" sz="2000" dirty="0" smtClean="0"/>
              <a:t>;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484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79721" y="2954516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MUITO OBRIGADO!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Contextualização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10981417"/>
              </p:ext>
            </p:extLst>
          </p:nvPr>
        </p:nvGraphicFramePr>
        <p:xfrm>
          <a:off x="861237" y="1011523"/>
          <a:ext cx="847102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4317" y="1287859"/>
            <a:ext cx="3600400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 QUE ESTÁ EM JOGO?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79176" y="5635742"/>
            <a:ext cx="7301753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Controle concomitante ou controle </a:t>
            </a:r>
            <a:r>
              <a:rPr lang="pt-BR" i="1" dirty="0" err="1" smtClean="0"/>
              <a:t>ex</a:t>
            </a:r>
            <a:r>
              <a:rPr lang="pt-BR" i="1" dirty="0" smtClean="0"/>
              <a:t> post?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07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274638"/>
            <a:ext cx="8229600" cy="85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b="0" smtClean="0"/>
              <a:t>Regra « 20 : 60 : 20 »</a:t>
            </a:r>
            <a:endParaRPr lang="pt-BR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08" y="1404107"/>
            <a:ext cx="14382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66" y="5163597"/>
            <a:ext cx="1495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49" y="1404107"/>
            <a:ext cx="407151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617062" y="5022703"/>
            <a:ext cx="4104456" cy="121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20% são honestos </a:t>
            </a:r>
          </a:p>
          <a:p>
            <a:r>
              <a:rPr lang="pt-BR" dirty="0" smtClean="0">
                <a:latin typeface="+mj-lt"/>
              </a:rPr>
              <a:t>       	Dispensam </a:t>
            </a:r>
            <a:r>
              <a:rPr lang="pt-BR" dirty="0">
                <a:latin typeface="+mj-lt"/>
              </a:rPr>
              <a:t>medidas preventivas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18798" y="1404106"/>
            <a:ext cx="4593516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20% são desonestos </a:t>
            </a:r>
          </a:p>
          <a:p>
            <a:r>
              <a:rPr lang="pt-BR" dirty="0" smtClean="0">
                <a:latin typeface="+mj-lt"/>
              </a:rPr>
              <a:t>    	Gerenciamento </a:t>
            </a:r>
            <a:r>
              <a:rPr lang="pt-BR" dirty="0">
                <a:latin typeface="+mj-lt"/>
              </a:rPr>
              <a:t>de risco de fraude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83290" y="2357192"/>
            <a:ext cx="531412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são honestos, mas suscetíveis a desvios,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caso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situação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Gerenciamento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ética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Código de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conduta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Controles internos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Denúncias anônimas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“O exemplo vem de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cima”, 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chefia,     	autoridades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/>
          <p:cNvSpPr/>
          <p:nvPr/>
        </p:nvSpPr>
        <p:spPr>
          <a:xfrm>
            <a:off x="0" y="-309283"/>
            <a:ext cx="9906000" cy="6696636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/>
              <a:t>R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lvl="0" algn="ctr">
              <a:defRPr/>
            </a:pPr>
            <a:r>
              <a:rPr lang="pt-BR" sz="2400" dirty="0" smtClean="0">
                <a:solidFill>
                  <a:srgbClr val="002651"/>
                </a:solidFill>
                <a:latin typeface="Arial" pitchFamily="34" charset="0"/>
                <a:cs typeface="Arial" pitchFamily="34" charset="0"/>
              </a:rPr>
              <a:t>Governança e </a:t>
            </a:r>
            <a:r>
              <a:rPr lang="pt-BR" sz="2400" i="1" dirty="0" smtClean="0">
                <a:solidFill>
                  <a:srgbClr val="002651"/>
                </a:solidFill>
                <a:latin typeface="Arial" pitchFamily="34" charset="0"/>
                <a:cs typeface="Arial" pitchFamily="34" charset="0"/>
              </a:rPr>
              <a:t>PROBABILIDADE</a:t>
            </a:r>
            <a:endParaRPr lang="pt-BR" sz="2400" i="1" dirty="0">
              <a:solidFill>
                <a:srgbClr val="0026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249" y="1540201"/>
            <a:ext cx="3633501" cy="4219798"/>
          </a:xfrm>
          <a:prstGeom prst="rect">
            <a:avLst/>
          </a:prstGeom>
        </p:spPr>
      </p:pic>
      <p:sp>
        <p:nvSpPr>
          <p:cNvPr id="80" name="CaixaDeTexto 79"/>
          <p:cNvSpPr txBox="1"/>
          <p:nvPr/>
        </p:nvSpPr>
        <p:spPr>
          <a:xfrm>
            <a:off x="3710901" y="1006746"/>
            <a:ext cx="2484195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boa governança...</a:t>
            </a:r>
            <a:endParaRPr lang="pt-BR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98611" y="5915904"/>
            <a:ext cx="9708776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...</a:t>
            </a:r>
            <a:r>
              <a:rPr lang="pt-BR" b="1" dirty="0" smtClean="0"/>
              <a:t>reduz a </a:t>
            </a:r>
            <a:r>
              <a:rPr lang="pt-BR" b="1" u="sng" dirty="0" smtClean="0"/>
              <a:t>chance</a:t>
            </a:r>
            <a:r>
              <a:rPr lang="pt-BR" b="1" dirty="0" smtClean="0"/>
              <a:t> de uma tomada de decisão alheia aos interesses do dono do negócio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377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08156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MP 703 e RISCO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76" y="1422836"/>
            <a:ext cx="3082738" cy="2289606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6200000">
            <a:off x="2253212" y="2254898"/>
            <a:ext cx="714380" cy="8841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6200000">
            <a:off x="6731098" y="2201110"/>
            <a:ext cx="714380" cy="8841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664839" y="2458528"/>
            <a:ext cx="1751479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ACORDO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8419" y="2512316"/>
            <a:ext cx="1751479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INTENÇÃO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8419" y="4116493"/>
            <a:ext cx="9697582" cy="203132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Alguns atos carecem de procedimentos próprios para guarda de valores fundamentais. Há de existir uma </a:t>
            </a:r>
            <a:r>
              <a:rPr lang="pt-BR" u="sng" dirty="0" smtClean="0"/>
              <a:t>expectativa de controle  </a:t>
            </a:r>
            <a:r>
              <a:rPr lang="pt-BR" dirty="0" smtClean="0"/>
              <a:t>no adequado cumprimento dessa ritualística. A ausência desse pressuposto de controle (expectativa) e a </a:t>
            </a:r>
            <a:r>
              <a:rPr lang="pt-BR" u="sng" dirty="0" smtClean="0"/>
              <a:t>impossibilidade de verificação </a:t>
            </a:r>
            <a:r>
              <a:rPr lang="pt-BR" i="1" u="sng" dirty="0" err="1" smtClean="0"/>
              <a:t>ex</a:t>
            </a:r>
            <a:r>
              <a:rPr lang="pt-BR" i="1" u="sng" dirty="0" smtClean="0"/>
              <a:t> post</a:t>
            </a:r>
            <a:r>
              <a:rPr lang="pt-BR" i="1" dirty="0" smtClean="0"/>
              <a:t>, </a:t>
            </a:r>
            <a:r>
              <a:rPr lang="pt-BR" dirty="0" smtClean="0"/>
              <a:t>AUMENTAM O RISCO da decisão.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E o “NÃO ACORDO” ?</a:t>
            </a:r>
          </a:p>
          <a:p>
            <a:pPr marL="285750" indent="-285750">
              <a:buFontTx/>
              <a:buChar char="-"/>
            </a:pPr>
            <a:endParaRPr lang="pt-BR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76" y="1313725"/>
            <a:ext cx="3082738" cy="22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2365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lvl="0" algn="ctr">
              <a:defRPr/>
            </a:pPr>
            <a:r>
              <a:rPr lang="pt-BR" sz="2400" dirty="0" smtClean="0">
                <a:solidFill>
                  <a:srgbClr val="002651"/>
                </a:solidFill>
                <a:latin typeface="Arial" pitchFamily="34" charset="0"/>
                <a:cs typeface="Arial" pitchFamily="34" charset="0"/>
              </a:rPr>
              <a:t>Consequência</a:t>
            </a:r>
            <a:endParaRPr lang="pt-BR" sz="2400" dirty="0">
              <a:solidFill>
                <a:srgbClr val="0026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558452" y="1934593"/>
            <a:ext cx="6952130" cy="120032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Afastamento do CONGRESSO NACIONAL e do TCU do controle republicano sobre os atos do poder executivo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2" name="Seta para baixo 41"/>
          <p:cNvSpPr/>
          <p:nvPr/>
        </p:nvSpPr>
        <p:spPr>
          <a:xfrm>
            <a:off x="4677327" y="3413450"/>
            <a:ext cx="714380" cy="8841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2652432" y="4544996"/>
            <a:ext cx="4601136" cy="46166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MENOS CIDADÃO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MP 703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032" y="1092866"/>
            <a:ext cx="94779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(texto atual)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Art. 16 ...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§ </a:t>
            </a:r>
            <a:r>
              <a:rPr lang="pt-BR" sz="2000" dirty="0"/>
              <a:t>14.  O acordo de leniência </a:t>
            </a:r>
            <a:r>
              <a:rPr lang="pt-BR" sz="2000" u="sng" dirty="0">
                <a:solidFill>
                  <a:srgbClr val="FF0000"/>
                </a:solidFill>
              </a:rPr>
              <a:t>depois de assinado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será encaminhado ao respectivo Tribunal de Contas, que poderá, nos termos do inciso II do art. 71 da Constituição Federal, instaurar procedimento administrativo contra a pessoa jurídica celebrante, para apurar prejuízo ao erário, quando entender que o valor constante do acordo não atende o disposto no § 3</a:t>
            </a:r>
            <a:r>
              <a:rPr lang="pt-BR" sz="2000" u="sng" baseline="30000" dirty="0"/>
              <a:t>o</a:t>
            </a:r>
            <a:r>
              <a:rPr lang="pt-BR" sz="2000" dirty="0"/>
              <a:t>.” (NR) </a:t>
            </a:r>
            <a:endParaRPr 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6939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MP 703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032" y="1092866"/>
            <a:ext cx="947793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(texto sugerido)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Art. 16 ...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§ </a:t>
            </a:r>
            <a:r>
              <a:rPr lang="pt-BR" sz="2000" dirty="0"/>
              <a:t>14.  A celebração do acordo de leniência, ou a mera declaração de intenção para realizá-lo, não impede que </a:t>
            </a:r>
            <a:r>
              <a:rPr lang="pt-BR" sz="2000" u="sng" dirty="0">
                <a:solidFill>
                  <a:srgbClr val="FF0000"/>
                </a:solidFill>
              </a:rPr>
              <a:t>o </a:t>
            </a:r>
            <a:r>
              <a:rPr lang="pt-BR" sz="2000" u="sng" dirty="0" smtClean="0">
                <a:solidFill>
                  <a:srgbClr val="FF0000"/>
                </a:solidFill>
              </a:rPr>
              <a:t>órgão legislativo </a:t>
            </a:r>
            <a:r>
              <a:rPr lang="pt-BR" sz="2000" dirty="0" smtClean="0"/>
              <a:t>e </a:t>
            </a:r>
            <a:r>
              <a:rPr lang="pt-BR" sz="2000" dirty="0"/>
              <a:t>o </a:t>
            </a:r>
            <a:r>
              <a:rPr lang="pt-BR" sz="2000" u="sng" dirty="0" smtClean="0">
                <a:solidFill>
                  <a:srgbClr val="FF0000"/>
                </a:solidFill>
              </a:rPr>
              <a:t>respectivo Tribunal </a:t>
            </a:r>
            <a:r>
              <a:rPr lang="pt-BR" sz="2000" u="sng" dirty="0">
                <a:solidFill>
                  <a:srgbClr val="FF0000"/>
                </a:solidFill>
              </a:rPr>
              <a:t>de Contas</a:t>
            </a:r>
            <a:r>
              <a:rPr lang="pt-BR" sz="2000" dirty="0"/>
              <a:t> </a:t>
            </a:r>
            <a:r>
              <a:rPr lang="pt-BR" sz="2000" dirty="0" smtClean="0"/>
              <a:t>exerçam </a:t>
            </a:r>
            <a:r>
              <a:rPr lang="pt-BR" sz="2000" dirty="0"/>
              <a:t>o controle externo sobre a legalidade, economicidade, efetividade e legitimidade dos atos praticados pelo leniente, pelo interessado ou pelo órgão acometido da conduta lesiva à administração pública, inclusive no que ser refere aos atos administrativos realizados no transcorrer das negociações para celebração do acordo</a:t>
            </a:r>
            <a:r>
              <a:rPr lang="pt-BR" sz="2000" dirty="0" smtClean="0"/>
              <a:t> </a:t>
            </a:r>
            <a:r>
              <a:rPr lang="pt-BR" sz="2000" dirty="0"/>
              <a:t>(NR) </a:t>
            </a:r>
            <a:endParaRPr 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23104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4368"/>
            <a:ext cx="9906000" cy="6085114"/>
          </a:xfrm>
          <a:prstGeom prst="rect">
            <a:avLst/>
          </a:prstGeom>
          <a:solidFill>
            <a:srgbClr val="F0E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61238" y="287079"/>
            <a:ext cx="8346558" cy="4848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noProof="0" dirty="0" smtClean="0">
                <a:solidFill>
                  <a:srgbClr val="002651"/>
                </a:solidFill>
                <a:latin typeface="Arial" pitchFamily="34" charset="0"/>
                <a:ea typeface="+mj-ea"/>
                <a:cs typeface="Arial" pitchFamily="34" charset="0"/>
              </a:rPr>
              <a:t>MP 703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65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032" y="1092866"/>
            <a:ext cx="947793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/>
              <a:t>(texto atual)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>
                <a:hlinkClick r:id="rId3"/>
              </a:rPr>
              <a:t>Art. 17-A</a:t>
            </a:r>
            <a:r>
              <a:rPr lang="pt-BR" sz="2000" dirty="0"/>
              <a:t>.  Os processos administrativos referentes a licitações e contratos em curso em </a:t>
            </a:r>
            <a:r>
              <a:rPr lang="pt-BR" sz="2000" u="sng" dirty="0">
                <a:solidFill>
                  <a:srgbClr val="FF0000"/>
                </a:solidFill>
              </a:rPr>
              <a:t>outros órgãos ou entidades que versem sobre o mesmo objeto </a:t>
            </a:r>
            <a:r>
              <a:rPr lang="pt-BR" sz="2000" dirty="0"/>
              <a:t>do acordo de leniência deverão, com a celebração deste, ser </a:t>
            </a:r>
            <a:r>
              <a:rPr lang="pt-BR" sz="2000" u="sng" dirty="0">
                <a:solidFill>
                  <a:srgbClr val="FF0000"/>
                </a:solidFill>
              </a:rPr>
              <a:t>sobrestados </a:t>
            </a:r>
            <a:r>
              <a:rPr lang="pt-BR" sz="2000" dirty="0"/>
              <a:t>e, posteriormente, </a:t>
            </a:r>
            <a:r>
              <a:rPr lang="pt-BR" sz="2000" u="sng" dirty="0">
                <a:solidFill>
                  <a:srgbClr val="FF0000"/>
                </a:solidFill>
              </a:rPr>
              <a:t>arquivados</a:t>
            </a:r>
            <a:r>
              <a:rPr lang="pt-BR" sz="2000" dirty="0"/>
              <a:t>, em caso de cumprimento integral do acordo pela pessoa jurídica.” (NR) </a:t>
            </a:r>
            <a:endParaRPr 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12119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resentaca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23327</TotalTime>
  <Words>254</Words>
  <Application>Microsoft Office PowerPoint</Application>
  <PresentationFormat>Papel A4 (210 x 297 mm)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do Office</vt:lpstr>
      <vt:lpstr>1_Personalizar design</vt:lpstr>
      <vt:lpstr>Personalizar design</vt:lpstr>
      <vt:lpstr>apresentacao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Monitor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Nivaldo Dias Filho</dc:creator>
  <cp:lastModifiedBy>Rafael Jardim Cavalcante</cp:lastModifiedBy>
  <cp:revision>1258</cp:revision>
  <cp:lastPrinted>2015-06-02T12:58:45Z</cp:lastPrinted>
  <dcterms:created xsi:type="dcterms:W3CDTF">2006-01-30T19:44:17Z</dcterms:created>
  <dcterms:modified xsi:type="dcterms:W3CDTF">2016-04-06T11:33:08Z</dcterms:modified>
</cp:coreProperties>
</file>