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5" r:id="rId2"/>
    <p:sldId id="266" r:id="rId3"/>
    <p:sldId id="264" r:id="rId4"/>
    <p:sldId id="257" r:id="rId5"/>
    <p:sldId id="268" r:id="rId6"/>
    <p:sldId id="269" r:id="rId7"/>
    <p:sldId id="270" r:id="rId8"/>
  </p:sldIdLst>
  <p:sldSz cx="9144000" cy="6858000" type="screen4x3"/>
  <p:notesSz cx="6648450" cy="98504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65918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A6008-95F9-4121-8206-EBF5B9330409}" type="datetimeFigureOut">
              <a:rPr lang="pt-BR" smtClean="0"/>
              <a:pPr/>
              <a:t>25/03/2014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65918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44F19-4DA9-4044-8855-9672102CC8B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12546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65918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DC7F6-8450-42A7-A480-D0CFD4DBC563}" type="datetimeFigureOut">
              <a:rPr lang="pt-BR" smtClean="0"/>
              <a:pPr/>
              <a:t>25/03/2014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4845" y="4678959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65918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D0D7C-3939-4883-9E4C-2DA6C044A6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9032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23863" algn="l"/>
                <a:tab pos="849313" algn="l"/>
                <a:tab pos="1274763" algn="l"/>
                <a:tab pos="1700213" algn="l"/>
                <a:tab pos="2125663" algn="l"/>
                <a:tab pos="2551113" algn="l"/>
                <a:tab pos="2976563" algn="l"/>
                <a:tab pos="3402013" algn="l"/>
                <a:tab pos="3829050" algn="l"/>
                <a:tab pos="4254500" algn="l"/>
                <a:tab pos="4679950" algn="l"/>
                <a:tab pos="5105400" algn="l"/>
                <a:tab pos="5530850" algn="l"/>
                <a:tab pos="5956300" algn="l"/>
                <a:tab pos="6381750" algn="l"/>
                <a:tab pos="6807200" algn="l"/>
                <a:tab pos="7232650" algn="l"/>
                <a:tab pos="7659688" algn="l"/>
                <a:tab pos="8085138" algn="l"/>
                <a:tab pos="8510588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fld id="{F357E2CC-BCB6-4D22-AE00-71524B407D71}" type="slidenum">
              <a:rPr lang="en-GB" sz="1200" smtClean="0">
                <a:solidFill>
                  <a:srgbClr val="000000"/>
                </a:solidFill>
              </a:rPr>
              <a:pPr/>
              <a:t>1</a:t>
            </a:fld>
            <a:endParaRPr lang="en-GB" sz="1200" smtClean="0">
              <a:solidFill>
                <a:srgbClr val="000000"/>
              </a:solidFill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03652" y="9391653"/>
            <a:ext cx="2801938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723" tIns="45362" rIns="90723" bIns="45362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1EE5B91D-CEF3-4B1F-B770-7A2F35207523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03652" y="9391653"/>
            <a:ext cx="28035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723" tIns="45362" rIns="90723" bIns="45362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36BFC8AD-013C-49F8-B641-2CD5611B7FB2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03652" y="9391651"/>
            <a:ext cx="2805113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723" tIns="45362" rIns="90723" bIns="45362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>
              <a:lnSpc>
                <a:spcPct val="100000"/>
              </a:lnSpc>
              <a:buClrTx/>
              <a:buFontTx/>
              <a:buNone/>
            </a:pPr>
            <a:fld id="{D8BAF53E-3A89-49AC-9614-BA6875091E3B}" type="slidenum">
              <a:rPr lang="en-GB" sz="1200">
                <a:solidFill>
                  <a:srgbClr val="000000"/>
                </a:solidFill>
              </a:rPr>
              <a:pPr algn="r">
                <a:lnSpc>
                  <a:spcPct val="100000"/>
                </a:lnSpc>
                <a:buClrTx/>
                <a:buFontTx/>
                <a:buNone/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355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65175"/>
            <a:ext cx="4883150" cy="36623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2813" y="4654552"/>
            <a:ext cx="4862512" cy="4430714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694" y="2130432"/>
            <a:ext cx="7772612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389" y="3886200"/>
            <a:ext cx="640122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8747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611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1323" y="207963"/>
            <a:ext cx="2054261" cy="59102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129" y="207963"/>
            <a:ext cx="6028748" cy="59102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2138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614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7" y="4406907"/>
            <a:ext cx="777261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77" y="2906713"/>
            <a:ext cx="77726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735176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131" y="1604963"/>
            <a:ext cx="4040798" cy="4513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33374" y="1604963"/>
            <a:ext cx="4042210" cy="4513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7147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30" y="274638"/>
            <a:ext cx="822974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131" y="1535113"/>
            <a:ext cx="40407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131" y="2174875"/>
            <a:ext cx="40407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4661" y="1535113"/>
            <a:ext cx="4042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4661" y="2174875"/>
            <a:ext cx="4042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7802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129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0929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32" y="273050"/>
            <a:ext cx="300802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207" y="273057"/>
            <a:ext cx="5111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132" y="1435103"/>
            <a:ext cx="300802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176274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1837" y="4800600"/>
            <a:ext cx="54869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1837" y="612775"/>
            <a:ext cx="54869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1837" y="5367338"/>
            <a:ext cx="54869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94825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1" y="0"/>
            <a:ext cx="685694" cy="6858000"/>
          </a:xfrm>
          <a:prstGeom prst="rect">
            <a:avLst/>
          </a:prstGeom>
          <a:solidFill>
            <a:srgbClr val="09356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5256"/>
          <a:stretch>
            <a:fillRect/>
          </a:stretch>
        </p:blipFill>
        <p:spPr bwMode="auto">
          <a:xfrm>
            <a:off x="7759913" y="125414"/>
            <a:ext cx="1186562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 b="2525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2" y="490538"/>
            <a:ext cx="9142589" cy="42862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129" y="207970"/>
            <a:ext cx="8218454" cy="127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129" y="1604963"/>
            <a:ext cx="8218454" cy="451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2.º Nível da estrutura de tópicos</a:t>
            </a:r>
          </a:p>
          <a:p>
            <a:pPr lvl="2"/>
            <a:r>
              <a:rPr lang="en-GB" smtClean="0"/>
              <a:t>3.º Nível da estrutura de tópicos</a:t>
            </a:r>
          </a:p>
          <a:p>
            <a:pPr lvl="3"/>
            <a:r>
              <a:rPr lang="en-GB" smtClean="0"/>
              <a:t>4.º Nível da estrutura de tópicos</a:t>
            </a:r>
          </a:p>
          <a:p>
            <a:pPr lvl="4"/>
            <a:r>
              <a:rPr lang="en-GB" smtClean="0"/>
              <a:t>5.º Nível da estrutura de tópicos</a:t>
            </a:r>
          </a:p>
          <a:p>
            <a:pPr lvl="4"/>
            <a:r>
              <a:rPr lang="en-GB" smtClean="0"/>
              <a:t>6.º Nível da estrutura de tópicos</a:t>
            </a:r>
          </a:p>
          <a:p>
            <a:pPr lvl="4"/>
            <a:r>
              <a:rPr lang="en-GB" smtClean="0"/>
              <a:t>7.º Nível da estrutura de tópicos</a:t>
            </a:r>
          </a:p>
          <a:p>
            <a:pPr lvl="4"/>
            <a:r>
              <a:rPr lang="en-GB" smtClean="0"/>
              <a:t>8.º Nível da estrutura de tópicos</a:t>
            </a:r>
          </a:p>
          <a:p>
            <a:pPr lvl="4"/>
            <a:r>
              <a:rPr lang="en-GB" smtClean="0"/>
              <a:t>9.º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Arial Unicode MS" pitchFamily="34" charset="-128"/>
          <a:cs typeface="Arial Unicode MS" pitchFamily="32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Arial Unicode MS" pitchFamily="34" charset="-128"/>
          <a:cs typeface="Arial Unicode MS" pitchFamily="32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Arial Unicode MS" pitchFamily="34" charset="-128"/>
          <a:cs typeface="Arial Unicode MS" pitchFamily="32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Arial Unicode MS" pitchFamily="34" charset="-128"/>
          <a:cs typeface="Arial Unicode MS" pitchFamily="32" charset="0"/>
        </a:defRPr>
      </a:lvl5pPr>
      <a:lvl6pPr marL="2514600" indent="-228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pitchFamily="32" charset="0"/>
        </a:defRPr>
      </a:lvl6pPr>
      <a:lvl7pPr marL="2971800" indent="-228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pitchFamily="32" charset="0"/>
        </a:defRPr>
      </a:lvl7pPr>
      <a:lvl8pPr marL="3429000" indent="-228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pitchFamily="32" charset="0"/>
        </a:defRPr>
      </a:lvl8pPr>
      <a:lvl9pPr marL="3886200" indent="-228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 Unicode MS" pitchFamily="32" charset="0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8218" y="-6985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pt-BR" dirty="0" err="1" smtClean="0"/>
              <a:t>Was</a:t>
            </a:r>
            <a:endParaRPr lang="pt-BR" dirty="0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-100012"/>
            <a:ext cx="1142824" cy="3962401"/>
          </a:xfrm>
          <a:prstGeom prst="rect">
            <a:avLst/>
          </a:prstGeom>
          <a:solidFill>
            <a:srgbClr val="09356D"/>
          </a:solidFill>
          <a:ln>
            <a:noFill/>
          </a:ln>
          <a:effectLst>
            <a:outerShdw algn="ctr" rotWithShape="0">
              <a:srgbClr val="000000"/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183740" y="1331913"/>
            <a:ext cx="7676670" cy="3872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Arial Unicode MS" pitchFamily="32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Tx/>
              <a:buNone/>
              <a:defRPr/>
            </a:pPr>
            <a:endParaRPr lang="en-US" sz="3200" b="1" dirty="0" smtClean="0">
              <a:solidFill>
                <a:srgbClr val="09356D"/>
              </a:solidFill>
              <a:latin typeface="Calibri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b="1" dirty="0">
                <a:solidFill>
                  <a:srgbClr val="09356D"/>
                </a:solidFill>
                <a:latin typeface="Calibri" pitchFamily="34" charset="0"/>
              </a:rPr>
              <a:t>Para instruir os PLS nº 184 de 2010, PLS nº 320 de 2010 e PLS nº 712 de 2011</a:t>
            </a:r>
            <a:r>
              <a:rPr lang="pt-BR" b="1" dirty="0" smtClean="0">
                <a:solidFill>
                  <a:srgbClr val="09356D"/>
                </a:solidFill>
                <a:latin typeface="Calibri" pitchFamily="34" charset="0"/>
              </a:rPr>
              <a:t>, que </a:t>
            </a:r>
            <a:r>
              <a:rPr lang="pt-BR" b="1" dirty="0">
                <a:solidFill>
                  <a:srgbClr val="09356D"/>
                </a:solidFill>
                <a:latin typeface="Calibri" pitchFamily="34" charset="0"/>
              </a:rPr>
              <a:t>tramitam em conjunto e versam sobre a mesma matéria, o Fundo de </a:t>
            </a:r>
            <a:r>
              <a:rPr lang="pt-BR" b="1" dirty="0" smtClean="0">
                <a:solidFill>
                  <a:srgbClr val="09356D"/>
                </a:solidFill>
                <a:latin typeface="Calibri" pitchFamily="34" charset="0"/>
              </a:rPr>
              <a:t>Participação dos </a:t>
            </a:r>
            <a:r>
              <a:rPr lang="pt-BR" b="1" dirty="0">
                <a:solidFill>
                  <a:srgbClr val="09356D"/>
                </a:solidFill>
                <a:latin typeface="Calibri" pitchFamily="34" charset="0"/>
              </a:rPr>
              <a:t>Municípios - FPM.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algn="ctr">
              <a:lnSpc>
                <a:spcPts val="2913"/>
              </a:lnSpc>
              <a:buClrTx/>
              <a:buFontTx/>
              <a:buNone/>
              <a:defRPr/>
            </a:pPr>
            <a:endParaRPr lang="en-US" sz="32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lnSpc>
                <a:spcPts val="1913"/>
              </a:lnSpc>
              <a:buClrTx/>
              <a:buFontTx/>
              <a:buNone/>
              <a:defRPr/>
            </a:pPr>
            <a:r>
              <a:rPr lang="pt-BR" sz="1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Audiência </a:t>
            </a:r>
            <a:r>
              <a:rPr lang="pt-BR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Pública </a:t>
            </a:r>
          </a:p>
          <a:p>
            <a:pPr algn="ctr">
              <a:lnSpc>
                <a:spcPts val="1913"/>
              </a:lnSpc>
              <a:buClrTx/>
              <a:buFontTx/>
              <a:buNone/>
              <a:defRPr/>
            </a:pPr>
            <a:endParaRPr lang="pt-BR" sz="13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lnSpc>
                <a:spcPts val="1913"/>
              </a:lnSpc>
              <a:defRPr/>
            </a:pPr>
            <a:r>
              <a:rPr lang="pt-BR" sz="1300" dirty="0" smtClean="0">
                <a:solidFill>
                  <a:srgbClr val="000000"/>
                </a:solidFill>
                <a:latin typeface="Calibri" pitchFamily="34" charset="0"/>
              </a:rPr>
              <a:t>26 de março de 2014</a:t>
            </a:r>
            <a:endParaRPr lang="pt-BR" sz="1300" dirty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lnSpc>
                <a:spcPts val="1913"/>
              </a:lnSpc>
              <a:buClrTx/>
              <a:buFontTx/>
              <a:buNone/>
              <a:defRPr/>
            </a:pPr>
            <a:endParaRPr lang="pt-BR" sz="13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141" y="541338"/>
            <a:ext cx="3105377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3892550"/>
            <a:ext cx="1142824" cy="2965450"/>
          </a:xfrm>
          <a:prstGeom prst="rect">
            <a:avLst/>
          </a:prstGeom>
          <a:solidFill>
            <a:srgbClr val="6E81A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-63491" y="3860800"/>
            <a:ext cx="9307664" cy="7620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516216" y="5949280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Calibri" pitchFamily="34" charset="0"/>
              </a:rPr>
              <a:t>Wasmália</a:t>
            </a:r>
            <a:r>
              <a:rPr lang="pt-BR" dirty="0" smtClean="0">
                <a:latin typeface="Calibri" pitchFamily="34" charset="0"/>
              </a:rPr>
              <a:t> Bivar</a:t>
            </a:r>
          </a:p>
          <a:p>
            <a:r>
              <a:rPr lang="pt-BR" dirty="0" smtClean="0">
                <a:latin typeface="Calibri" pitchFamily="34" charset="0"/>
              </a:rPr>
              <a:t>Presidente do IBGE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00554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Das obrigações do IBGE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3" y="1604963"/>
            <a:ext cx="7847999" cy="4513262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endParaRPr lang="pt-BR" sz="2800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>
                <a:latin typeface="Calibri" pitchFamily="34" charset="0"/>
              </a:rPr>
              <a:t>Lei </a:t>
            </a:r>
            <a:r>
              <a:rPr lang="pt-BR" sz="2800" dirty="0" smtClean="0">
                <a:latin typeface="Calibri" pitchFamily="34" charset="0"/>
              </a:rPr>
              <a:t>5.172/66: renda per capita para fins de FPE e renda per capita dos Estados e população dos Municípios para fins de FPM</a:t>
            </a:r>
            <a:r>
              <a:rPr lang="pt-BR" sz="2800" dirty="0" smtClean="0">
                <a:latin typeface="Calibri" pitchFamily="34" charset="0"/>
              </a:rPr>
              <a:t>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2800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smtClean="0">
                <a:latin typeface="Calibri" pitchFamily="34" charset="0"/>
              </a:rPr>
              <a:t>Lei Complementar nº 143/2013: A partir de 2016, publicação da renda domiciliar per capita, IPCA e PIB nacional para </a:t>
            </a:r>
            <a:r>
              <a:rPr lang="pt-BR" sz="2800" dirty="0">
                <a:latin typeface="Calibri" pitchFamily="34" charset="0"/>
              </a:rPr>
              <a:t>fins de FPE</a:t>
            </a:r>
            <a:r>
              <a:rPr lang="pt-BR" sz="2800" dirty="0" smtClean="0">
                <a:latin typeface="Calibri" pitchFamily="34" charset="0"/>
              </a:rPr>
              <a:t>. Mantendo inalterado os parâmetros do FPM.</a:t>
            </a:r>
            <a:endParaRPr lang="pt-BR" sz="2800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800" dirty="0" smtClean="0"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96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548681"/>
            <a:ext cx="8218454" cy="792087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Dos prazos vigentes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556792"/>
            <a:ext cx="8208913" cy="475252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31 de agosto: população dos Municípios no DOU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31 de dezembro</a:t>
            </a:r>
            <a:r>
              <a:rPr lang="pt-BR" dirty="0">
                <a:latin typeface="Calibri" pitchFamily="34" charset="0"/>
              </a:rPr>
              <a:t>: </a:t>
            </a:r>
            <a:r>
              <a:rPr lang="pt-BR" dirty="0" smtClean="0">
                <a:latin typeface="Calibri" pitchFamily="34" charset="0"/>
              </a:rPr>
              <a:t>população </a:t>
            </a:r>
            <a:r>
              <a:rPr lang="pt-BR" dirty="0">
                <a:latin typeface="Calibri" pitchFamily="34" charset="0"/>
              </a:rPr>
              <a:t>dos </a:t>
            </a:r>
            <a:r>
              <a:rPr lang="pt-BR" dirty="0" smtClean="0">
                <a:latin typeface="Calibri" pitchFamily="34" charset="0"/>
              </a:rPr>
              <a:t>Estados e DF no DOU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(20 dias para reclamação): revogado*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(31 de outubro: envio ao TCU): revogado*</a:t>
            </a:r>
          </a:p>
          <a:p>
            <a:endParaRPr lang="pt-BR" dirty="0"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sz="2400" dirty="0" smtClean="0">
                <a:latin typeface="Calibri" pitchFamily="34" charset="0"/>
              </a:rPr>
              <a:t>* Revogados pela Lei Complementar  nº143/2013.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864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18454" cy="620687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Dos problemas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484784"/>
            <a:ext cx="7992888" cy="4968552"/>
          </a:xfrm>
        </p:spPr>
        <p:txBody>
          <a:bodyPr/>
          <a:lstStyle/>
          <a:p>
            <a:pPr marL="0" indent="0"/>
            <a:r>
              <a:rPr lang="pt-BR" dirty="0" smtClean="0">
                <a:latin typeface="Calibri" pitchFamily="34" charset="0"/>
              </a:rPr>
              <a:t>Classificação dos Municípios em faixas de população e renda per </a:t>
            </a:r>
            <a:r>
              <a:rPr lang="pt-BR" dirty="0" smtClean="0">
                <a:latin typeface="Calibri" pitchFamily="34" charset="0"/>
              </a:rPr>
              <a:t>capita gera:</a:t>
            </a:r>
          </a:p>
          <a:p>
            <a:pPr marL="0" indent="0"/>
            <a:endParaRPr lang="pt-BR" sz="1000" dirty="0" smtClean="0">
              <a:latin typeface="Calibri" pitchFamily="34" charset="0"/>
            </a:endParaRPr>
          </a:p>
          <a:p>
            <a:pPr marL="684000" lvl="1" indent="-457200"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</a:rPr>
              <a:t>variações </a:t>
            </a:r>
            <a:r>
              <a:rPr lang="pt-BR" sz="2600" dirty="0" smtClean="0">
                <a:latin typeface="Calibri" pitchFamily="34" charset="0"/>
              </a:rPr>
              <a:t>bruscas no repasse de verbas quando </a:t>
            </a:r>
            <a:r>
              <a:rPr lang="pt-BR" sz="2600" dirty="0">
                <a:latin typeface="Calibri" pitchFamily="34" charset="0"/>
              </a:rPr>
              <a:t>pequenas variações na população </a:t>
            </a:r>
            <a:r>
              <a:rPr lang="pt-BR" sz="2600" dirty="0" smtClean="0">
                <a:latin typeface="Calibri" pitchFamily="34" charset="0"/>
              </a:rPr>
              <a:t>ou </a:t>
            </a:r>
            <a:r>
              <a:rPr lang="pt-BR" sz="2600" dirty="0">
                <a:latin typeface="Calibri" pitchFamily="34" charset="0"/>
              </a:rPr>
              <a:t>na renda per capita estimada resultam em mudança de </a:t>
            </a:r>
            <a:r>
              <a:rPr lang="pt-BR" sz="2600" dirty="0" smtClean="0">
                <a:latin typeface="Calibri" pitchFamily="34" charset="0"/>
              </a:rPr>
              <a:t>faixa</a:t>
            </a:r>
            <a:endParaRPr lang="pt-BR" sz="2600" dirty="0" smtClean="0">
              <a:latin typeface="Calibri" pitchFamily="34" charset="0"/>
            </a:endParaRPr>
          </a:p>
          <a:p>
            <a:pPr marL="684000" lvl="1" indent="-457200"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</a:rPr>
              <a:t>grande </a:t>
            </a:r>
            <a:r>
              <a:rPr lang="pt-BR" sz="2600" dirty="0">
                <a:latin typeface="Calibri" pitchFamily="34" charset="0"/>
              </a:rPr>
              <a:t>número de contestações administrativas e judiciais, </a:t>
            </a:r>
            <a:r>
              <a:rPr lang="pt-BR" sz="2600" dirty="0" smtClean="0">
                <a:latin typeface="Calibri" pitchFamily="34" charset="0"/>
              </a:rPr>
              <a:t>resultando em elevados custos </a:t>
            </a:r>
            <a:r>
              <a:rPr lang="pt-BR" sz="2600" dirty="0">
                <a:latin typeface="Calibri" pitchFamily="34" charset="0"/>
              </a:rPr>
              <a:t>administrativos e judiciais tanto aos </a:t>
            </a:r>
            <a:r>
              <a:rPr lang="pt-BR" sz="2600" dirty="0" smtClean="0">
                <a:latin typeface="Calibri" pitchFamily="34" charset="0"/>
              </a:rPr>
              <a:t>Municípios </a:t>
            </a:r>
            <a:r>
              <a:rPr lang="pt-BR" sz="2600" dirty="0">
                <a:latin typeface="Calibri" pitchFamily="34" charset="0"/>
              </a:rPr>
              <a:t>quanto ao IBGE e ao </a:t>
            </a:r>
            <a:r>
              <a:rPr lang="pt-BR" sz="2600" dirty="0" smtClean="0">
                <a:latin typeface="Calibri" pitchFamily="34" charset="0"/>
              </a:rPr>
              <a:t>TCU</a:t>
            </a:r>
          </a:p>
          <a:p>
            <a:pPr marL="684000" lvl="1" indent="-457200">
              <a:buFont typeface="Arial" pitchFamily="34" charset="0"/>
              <a:buChar char="•"/>
            </a:pPr>
            <a:r>
              <a:rPr lang="pt-BR" sz="2600" dirty="0" smtClean="0">
                <a:latin typeface="Calibri" pitchFamily="34" charset="0"/>
              </a:rPr>
              <a:t>imprevisibilidade na gestão municipal </a:t>
            </a:r>
            <a:endParaRPr lang="pt-BR" sz="26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6567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Do encaminhamento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268760"/>
            <a:ext cx="8208913" cy="5328592"/>
          </a:xfrm>
        </p:spPr>
        <p:txBody>
          <a:bodyPr/>
          <a:lstStyle/>
          <a:p>
            <a:pPr marL="0" lvl="0" indent="0"/>
            <a:r>
              <a:rPr lang="pt-BR" sz="2800" dirty="0">
                <a:latin typeface="Calibri" pitchFamily="34" charset="0"/>
              </a:rPr>
              <a:t>Entre as recomendações do Acórdão </a:t>
            </a:r>
            <a:r>
              <a:rPr lang="pt-BR" sz="2800" dirty="0" smtClean="0">
                <a:latin typeface="Calibri" pitchFamily="34" charset="0"/>
              </a:rPr>
              <a:t>nº 2642/2009 </a:t>
            </a:r>
            <a:r>
              <a:rPr lang="pt-BR" sz="2800" dirty="0" smtClean="0">
                <a:latin typeface="Calibri" pitchFamily="34" charset="0"/>
              </a:rPr>
              <a:t> do TCU relativo </a:t>
            </a:r>
            <a:r>
              <a:rPr lang="pt-BR" sz="2800" dirty="0">
                <a:latin typeface="Calibri" pitchFamily="34" charset="0"/>
              </a:rPr>
              <a:t>ao “Relatório de Fiscalização Operacional no IBGE”, consta:</a:t>
            </a:r>
          </a:p>
          <a:p>
            <a:pPr marL="627063" lvl="1" indent="-169863">
              <a:spcAft>
                <a:spcPts val="600"/>
              </a:spcAft>
            </a:pPr>
            <a:r>
              <a:rPr lang="pt-BR" sz="2400" dirty="0">
                <a:latin typeface="Calibri" pitchFamily="34" charset="0"/>
              </a:rPr>
              <a:t>“9.2. recomendar ao Poder Executivo, por intermédio da Casa Civil da Presidência da República, e ao Congresso Nacional que avaliem a conveniência e a oportunidade de realizar estudos com vistas a alterar os critérios de cálculo do coeficiente do FPM, a fim de estabelecer maior progressividade em relação à tabela de faixas </a:t>
            </a:r>
            <a:r>
              <a:rPr lang="pt-BR" sz="2400" dirty="0" smtClean="0">
                <a:latin typeface="Calibri" pitchFamily="34" charset="0"/>
              </a:rPr>
              <a:t>populacionais”.</a:t>
            </a:r>
          </a:p>
          <a:p>
            <a:pPr marL="0" lvl="1" indent="0"/>
            <a:r>
              <a:rPr lang="pt-BR" dirty="0" smtClean="0">
                <a:latin typeface="Calibri" pitchFamily="34" charset="0"/>
              </a:rPr>
              <a:t>O </a:t>
            </a:r>
            <a:r>
              <a:rPr lang="pt-BR" dirty="0">
                <a:latin typeface="Calibri" pitchFamily="34" charset="0"/>
              </a:rPr>
              <a:t>IBGE continua enfatizando a necessidade de alterar o método de cálculo e o cronograma de divulgação dos dados.</a:t>
            </a:r>
          </a:p>
          <a:p>
            <a:pPr marL="627063" lvl="1" indent="-169863"/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9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>Por que apoiamos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3" y="1604963"/>
            <a:ext cx="8064897" cy="451326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Os novos coeficientes </a:t>
            </a:r>
            <a:r>
              <a:rPr lang="pt-BR" dirty="0" smtClean="0">
                <a:latin typeface="Calibri" pitchFamily="34" charset="0"/>
              </a:rPr>
              <a:t>propostos não afetarão as </a:t>
            </a:r>
            <a:r>
              <a:rPr lang="pt-BR" dirty="0" smtClean="0">
                <a:latin typeface="Calibri" pitchFamily="34" charset="0"/>
              </a:rPr>
              <a:t>atuais faixas estabelecidas pela legislação, criando uma transição gradual de uma faixa a </a:t>
            </a:r>
            <a:r>
              <a:rPr lang="pt-BR" dirty="0" smtClean="0">
                <a:latin typeface="Calibri" pitchFamily="34" charset="0"/>
              </a:rPr>
              <a:t>outra</a:t>
            </a:r>
          </a:p>
          <a:p>
            <a:pPr marL="457200" indent="-457200">
              <a:buFont typeface="Arial" pitchFamily="34" charset="0"/>
              <a:buChar char="•"/>
            </a:pPr>
            <a:endParaRPr lang="pt-BR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Este novo </a:t>
            </a:r>
            <a:r>
              <a:rPr lang="pt-BR" dirty="0" smtClean="0">
                <a:latin typeface="Calibri" pitchFamily="34" charset="0"/>
              </a:rPr>
              <a:t>método </a:t>
            </a:r>
            <a:r>
              <a:rPr lang="pt-BR" dirty="0" smtClean="0">
                <a:latin typeface="Calibri" pitchFamily="34" charset="0"/>
              </a:rPr>
              <a:t>elimina as variações bruscas, estabelecendo uma maior progressividade dos coeficientes  e, consequentemente , dos recursos, </a:t>
            </a:r>
            <a:r>
              <a:rPr lang="pt-BR" dirty="0" smtClean="0">
                <a:latin typeface="Calibri" pitchFamily="34" charset="0"/>
              </a:rPr>
              <a:t>à medida que se altera o número de </a:t>
            </a:r>
            <a:r>
              <a:rPr lang="pt-BR" dirty="0" smtClean="0">
                <a:latin typeface="Calibri" pitchFamily="34" charset="0"/>
              </a:rPr>
              <a:t>habitantes</a:t>
            </a:r>
          </a:p>
        </p:txBody>
      </p:sp>
    </p:spTree>
    <p:extLst>
      <p:ext uri="{BB962C8B-B14F-4D97-AF65-F5344CB8AC3E}">
        <p14:creationId xmlns:p14="http://schemas.microsoft.com/office/powerpoint/2010/main" xmlns="" val="228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Calibri" pitchFamily="34" charset="0"/>
              </a:rPr>
              <a:t>Por que apoiamos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700808"/>
            <a:ext cx="8064897" cy="3960440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Permitir que </a:t>
            </a:r>
            <a:r>
              <a:rPr lang="pt-BR" dirty="0" smtClean="0">
                <a:latin typeface="Calibri" pitchFamily="34" charset="0"/>
              </a:rPr>
              <a:t>o cronograma do FPM se iguale ao do </a:t>
            </a:r>
            <a:r>
              <a:rPr lang="pt-BR" dirty="0">
                <a:latin typeface="Calibri" pitchFamily="34" charset="0"/>
              </a:rPr>
              <a:t>FPE </a:t>
            </a:r>
            <a:endParaRPr lang="pt-BR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Amplia </a:t>
            </a:r>
            <a:r>
              <a:rPr lang="pt-BR" dirty="0" smtClean="0">
                <a:latin typeface="Calibri" pitchFamily="34" charset="0"/>
              </a:rPr>
              <a:t>a capacidade de planejamento orçamentário dos </a:t>
            </a:r>
            <a:r>
              <a:rPr lang="pt-BR" dirty="0" smtClean="0">
                <a:latin typeface="Calibri" pitchFamily="34" charset="0"/>
              </a:rPr>
              <a:t>Municípios</a:t>
            </a:r>
            <a:endParaRPr lang="pt-BR" dirty="0" smtClean="0">
              <a:latin typeface="Calibri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latin typeface="Calibri" pitchFamily="34" charset="0"/>
              </a:rPr>
              <a:t>A aprovação do projeto acabará com o grande contencioso administrativo e judicial em torno do </a:t>
            </a:r>
            <a:r>
              <a:rPr lang="pt-BR" dirty="0" smtClean="0">
                <a:latin typeface="Calibri" pitchFamily="34" charset="0"/>
              </a:rPr>
              <a:t>FPM</a:t>
            </a:r>
            <a:endParaRPr lang="pt-BR" dirty="0" smtClean="0">
              <a:latin typeface="Calibri" pitchFamily="34" charset="0"/>
            </a:endParaRPr>
          </a:p>
          <a:p>
            <a:pPr marL="457200" indent="-457200"/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17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 Unicode MS" pitchFamily="32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Tema do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Words>422</Words>
  <Application>Microsoft Office PowerPoint</Application>
  <PresentationFormat>Apresentação na tela (4:3)</PresentationFormat>
  <Paragraphs>44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Das obrigações do IBGE</vt:lpstr>
      <vt:lpstr>Dos prazos vigentes</vt:lpstr>
      <vt:lpstr>Dos problemas</vt:lpstr>
      <vt:lpstr>Do encaminhamento</vt:lpstr>
      <vt:lpstr>Por que apoiamos</vt:lpstr>
      <vt:lpstr>Por que apoiamos</vt:lpstr>
    </vt:vector>
  </TitlesOfParts>
  <Company>IBGE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PLS 184</dc:title>
  <dc:creator>Leonardo Zechlinski Maya</dc:creator>
  <cp:lastModifiedBy>IBGE</cp:lastModifiedBy>
  <cp:revision>24</cp:revision>
  <cp:lastPrinted>2014-03-25T20:19:38Z</cp:lastPrinted>
  <dcterms:created xsi:type="dcterms:W3CDTF">2014-03-24T15:26:28Z</dcterms:created>
  <dcterms:modified xsi:type="dcterms:W3CDTF">2014-03-25T22:49:49Z</dcterms:modified>
</cp:coreProperties>
</file>