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316" r:id="rId3"/>
    <p:sldId id="315" r:id="rId4"/>
    <p:sldId id="324" r:id="rId5"/>
    <p:sldId id="304" r:id="rId6"/>
    <p:sldId id="306" r:id="rId7"/>
    <p:sldId id="309" r:id="rId8"/>
    <p:sldId id="308" r:id="rId9"/>
    <p:sldId id="274" r:id="rId10"/>
    <p:sldId id="311" r:id="rId11"/>
    <p:sldId id="317" r:id="rId12"/>
    <p:sldId id="318" r:id="rId13"/>
    <p:sldId id="292" r:id="rId14"/>
    <p:sldId id="320" r:id="rId15"/>
    <p:sldId id="319" r:id="rId16"/>
    <p:sldId id="312" r:id="rId17"/>
    <p:sldId id="321" r:id="rId18"/>
    <p:sldId id="322" r:id="rId19"/>
    <p:sldId id="283" r:id="rId20"/>
    <p:sldId id="284" r:id="rId21"/>
    <p:sldId id="313" r:id="rId22"/>
    <p:sldId id="297" r:id="rId23"/>
    <p:sldId id="314" r:id="rId24"/>
    <p:sldId id="298" r:id="rId25"/>
  </p:sldIdLst>
  <p:sldSz cx="9144000" cy="6858000" type="screen4x3"/>
  <p:notesSz cx="6858000" cy="9144000"/>
  <p:defaultTextStyle>
    <a:defPPr lvl="0">
      <a:defRPr lang="pt-B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F721FE-5DF7-49A8-AFBE-801F48E7BEE2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F555D27-5165-4A8F-8335-7B9CC446900F}">
      <dgm:prSet/>
      <dgm:spPr/>
      <dgm:t>
        <a:bodyPr/>
        <a:lstStyle/>
        <a:p>
          <a:r>
            <a:rPr lang="pt-BR"/>
            <a:t>Introdução</a:t>
          </a:r>
          <a:endParaRPr lang="en-US"/>
        </a:p>
      </dgm:t>
    </dgm:pt>
    <dgm:pt modelId="{2FA0833C-5B9D-4F65-A9D4-A7259C1951F6}" type="parTrans" cxnId="{BBF1E487-8522-49B0-912B-9BEAC48EC6F7}">
      <dgm:prSet/>
      <dgm:spPr/>
      <dgm:t>
        <a:bodyPr/>
        <a:lstStyle/>
        <a:p>
          <a:endParaRPr lang="en-US"/>
        </a:p>
      </dgm:t>
    </dgm:pt>
    <dgm:pt modelId="{CB7E91EB-24AE-480A-944D-C26CDDEB3906}" type="sibTrans" cxnId="{BBF1E487-8522-49B0-912B-9BEAC48EC6F7}">
      <dgm:prSet/>
      <dgm:spPr/>
      <dgm:t>
        <a:bodyPr/>
        <a:lstStyle/>
        <a:p>
          <a:endParaRPr lang="en-US"/>
        </a:p>
      </dgm:t>
    </dgm:pt>
    <dgm:pt modelId="{7605E83F-CB64-4F51-B694-EB05D58B2047}">
      <dgm:prSet/>
      <dgm:spPr/>
      <dgm:t>
        <a:bodyPr/>
        <a:lstStyle/>
        <a:p>
          <a:r>
            <a:rPr lang="pt-BR"/>
            <a:t>Histórico e Fundamentos do Programa</a:t>
          </a:r>
          <a:endParaRPr lang="en-US"/>
        </a:p>
      </dgm:t>
    </dgm:pt>
    <dgm:pt modelId="{5BEFB4CE-4FCC-4BAD-B088-6BA40A24B687}" type="parTrans" cxnId="{B9F69544-D33A-45A5-8E5F-CE7B822B93CE}">
      <dgm:prSet/>
      <dgm:spPr/>
      <dgm:t>
        <a:bodyPr/>
        <a:lstStyle/>
        <a:p>
          <a:endParaRPr lang="en-US"/>
        </a:p>
      </dgm:t>
    </dgm:pt>
    <dgm:pt modelId="{E800FE79-E76E-4A54-93D5-E08923AEFC6D}" type="sibTrans" cxnId="{B9F69544-D33A-45A5-8E5F-CE7B822B93CE}">
      <dgm:prSet/>
      <dgm:spPr/>
      <dgm:t>
        <a:bodyPr/>
        <a:lstStyle/>
        <a:p>
          <a:endParaRPr lang="en-US"/>
        </a:p>
      </dgm:t>
    </dgm:pt>
    <dgm:pt modelId="{385244AB-4273-4054-A371-B37C87823114}">
      <dgm:prSet/>
      <dgm:spPr/>
      <dgm:t>
        <a:bodyPr/>
        <a:lstStyle/>
        <a:p>
          <a:r>
            <a:rPr lang="pt-BR"/>
            <a:t>Planejamento do PST ao longo dos governos</a:t>
          </a:r>
          <a:endParaRPr lang="en-US"/>
        </a:p>
      </dgm:t>
    </dgm:pt>
    <dgm:pt modelId="{F5F4A077-771B-41F9-ACF4-557CA0003FAB}" type="parTrans" cxnId="{FCF87922-821D-43D9-AD94-F1BD3EE4FEB3}">
      <dgm:prSet/>
      <dgm:spPr/>
      <dgm:t>
        <a:bodyPr/>
        <a:lstStyle/>
        <a:p>
          <a:endParaRPr lang="en-US"/>
        </a:p>
      </dgm:t>
    </dgm:pt>
    <dgm:pt modelId="{CEF4CDE8-C92E-4B33-AF79-981049F6B1A4}" type="sibTrans" cxnId="{FCF87922-821D-43D9-AD94-F1BD3EE4FEB3}">
      <dgm:prSet/>
      <dgm:spPr/>
      <dgm:t>
        <a:bodyPr/>
        <a:lstStyle/>
        <a:p>
          <a:endParaRPr lang="en-US"/>
        </a:p>
      </dgm:t>
    </dgm:pt>
    <dgm:pt modelId="{B2C5C7ED-1211-4324-8AD9-B7E0B490FBA4}">
      <dgm:prSet/>
      <dgm:spPr/>
      <dgm:t>
        <a:bodyPr/>
        <a:lstStyle/>
        <a:p>
          <a:r>
            <a:rPr lang="pt-BR"/>
            <a:t>Gestão e Estrutura Operacional</a:t>
          </a:r>
          <a:endParaRPr lang="en-US"/>
        </a:p>
      </dgm:t>
    </dgm:pt>
    <dgm:pt modelId="{68A77167-2DC6-4EE4-A237-5685E8E6B9BC}" type="parTrans" cxnId="{3E003C2E-E57F-4344-99B4-0A2496475331}">
      <dgm:prSet/>
      <dgm:spPr/>
      <dgm:t>
        <a:bodyPr/>
        <a:lstStyle/>
        <a:p>
          <a:endParaRPr lang="en-US"/>
        </a:p>
      </dgm:t>
    </dgm:pt>
    <dgm:pt modelId="{542346B1-0465-4017-A7EB-3E15DFCD4477}" type="sibTrans" cxnId="{3E003C2E-E57F-4344-99B4-0A2496475331}">
      <dgm:prSet/>
      <dgm:spPr/>
      <dgm:t>
        <a:bodyPr/>
        <a:lstStyle/>
        <a:p>
          <a:endParaRPr lang="en-US"/>
        </a:p>
      </dgm:t>
    </dgm:pt>
    <dgm:pt modelId="{678B2C13-9AA9-45CF-BC47-9B1886FBE7AC}">
      <dgm:prSet/>
      <dgm:spPr/>
      <dgm:t>
        <a:bodyPr/>
        <a:lstStyle/>
        <a:p>
          <a:r>
            <a:rPr lang="pt-BR"/>
            <a:t>Abrangência</a:t>
          </a:r>
          <a:endParaRPr lang="en-US"/>
        </a:p>
      </dgm:t>
    </dgm:pt>
    <dgm:pt modelId="{23B9431A-CF15-4416-A5B8-E5D1FD548556}" type="parTrans" cxnId="{4B8A8DF6-5043-42EC-9902-ABA31C63D1EB}">
      <dgm:prSet/>
      <dgm:spPr/>
      <dgm:t>
        <a:bodyPr/>
        <a:lstStyle/>
        <a:p>
          <a:endParaRPr lang="en-US"/>
        </a:p>
      </dgm:t>
    </dgm:pt>
    <dgm:pt modelId="{54172B5C-48BA-4695-A909-D1F8804EA451}" type="sibTrans" cxnId="{4B8A8DF6-5043-42EC-9902-ABA31C63D1EB}">
      <dgm:prSet/>
      <dgm:spPr/>
      <dgm:t>
        <a:bodyPr/>
        <a:lstStyle/>
        <a:p>
          <a:endParaRPr lang="en-US"/>
        </a:p>
      </dgm:t>
    </dgm:pt>
    <dgm:pt modelId="{AA74AEDE-8A1C-4B4F-85D4-E897F69E2F16}">
      <dgm:prSet/>
      <dgm:spPr/>
      <dgm:t>
        <a:bodyPr/>
        <a:lstStyle/>
        <a:p>
          <a:r>
            <a:rPr lang="pt-BR"/>
            <a:t>Desafios e perspectivas para o PST</a:t>
          </a:r>
          <a:endParaRPr lang="en-US"/>
        </a:p>
      </dgm:t>
    </dgm:pt>
    <dgm:pt modelId="{1D554EFF-A8EE-478A-82DA-7EB8540CE370}" type="parTrans" cxnId="{B32AC57C-2BD7-4114-9B24-1A26B1C1578A}">
      <dgm:prSet/>
      <dgm:spPr/>
      <dgm:t>
        <a:bodyPr/>
        <a:lstStyle/>
        <a:p>
          <a:endParaRPr lang="en-US"/>
        </a:p>
      </dgm:t>
    </dgm:pt>
    <dgm:pt modelId="{E2E6A227-22B4-46C0-B22A-609DD148B34A}" type="sibTrans" cxnId="{B32AC57C-2BD7-4114-9B24-1A26B1C1578A}">
      <dgm:prSet/>
      <dgm:spPr/>
      <dgm:t>
        <a:bodyPr/>
        <a:lstStyle/>
        <a:p>
          <a:endParaRPr lang="en-US"/>
        </a:p>
      </dgm:t>
    </dgm:pt>
    <dgm:pt modelId="{3F013B2B-7808-4476-9A2B-6BA1DF1F455B}" type="pres">
      <dgm:prSet presAssocID="{6CF721FE-5DF7-49A8-AFBE-801F48E7BEE2}" presName="vert0" presStyleCnt="0">
        <dgm:presLayoutVars>
          <dgm:dir/>
          <dgm:animOne val="branch"/>
          <dgm:animLvl val="lvl"/>
        </dgm:presLayoutVars>
      </dgm:prSet>
      <dgm:spPr/>
    </dgm:pt>
    <dgm:pt modelId="{E32C9B31-1559-4B40-BE67-8A9A15E9BD28}" type="pres">
      <dgm:prSet presAssocID="{1F555D27-5165-4A8F-8335-7B9CC446900F}" presName="thickLine" presStyleLbl="alignNode1" presStyleIdx="0" presStyleCnt="6"/>
      <dgm:spPr/>
    </dgm:pt>
    <dgm:pt modelId="{80693648-9A3E-4C2C-A392-55178C42D788}" type="pres">
      <dgm:prSet presAssocID="{1F555D27-5165-4A8F-8335-7B9CC446900F}" presName="horz1" presStyleCnt="0"/>
      <dgm:spPr/>
    </dgm:pt>
    <dgm:pt modelId="{D89757C3-3F6A-4AFD-AA12-BD5B85BD8207}" type="pres">
      <dgm:prSet presAssocID="{1F555D27-5165-4A8F-8335-7B9CC446900F}" presName="tx1" presStyleLbl="revTx" presStyleIdx="0" presStyleCnt="6"/>
      <dgm:spPr/>
    </dgm:pt>
    <dgm:pt modelId="{6136C731-C9B1-4A9E-A362-B244F9E368E9}" type="pres">
      <dgm:prSet presAssocID="{1F555D27-5165-4A8F-8335-7B9CC446900F}" presName="vert1" presStyleCnt="0"/>
      <dgm:spPr/>
    </dgm:pt>
    <dgm:pt modelId="{30AA0C1D-E1A5-47FB-9F2B-8D8E1059EDFB}" type="pres">
      <dgm:prSet presAssocID="{7605E83F-CB64-4F51-B694-EB05D58B2047}" presName="thickLine" presStyleLbl="alignNode1" presStyleIdx="1" presStyleCnt="6"/>
      <dgm:spPr/>
    </dgm:pt>
    <dgm:pt modelId="{713DC875-AD16-4016-AFCA-0AFA1EDDDF36}" type="pres">
      <dgm:prSet presAssocID="{7605E83F-CB64-4F51-B694-EB05D58B2047}" presName="horz1" presStyleCnt="0"/>
      <dgm:spPr/>
    </dgm:pt>
    <dgm:pt modelId="{C37D77D1-6718-4031-8A5E-BFFC78B9E202}" type="pres">
      <dgm:prSet presAssocID="{7605E83F-CB64-4F51-B694-EB05D58B2047}" presName="tx1" presStyleLbl="revTx" presStyleIdx="1" presStyleCnt="6"/>
      <dgm:spPr/>
    </dgm:pt>
    <dgm:pt modelId="{1B2AFF4C-D72E-45AA-92DF-D08F69050050}" type="pres">
      <dgm:prSet presAssocID="{7605E83F-CB64-4F51-B694-EB05D58B2047}" presName="vert1" presStyleCnt="0"/>
      <dgm:spPr/>
    </dgm:pt>
    <dgm:pt modelId="{20993F26-4EBD-4FD1-AA3E-8B68AE924B55}" type="pres">
      <dgm:prSet presAssocID="{385244AB-4273-4054-A371-B37C87823114}" presName="thickLine" presStyleLbl="alignNode1" presStyleIdx="2" presStyleCnt="6"/>
      <dgm:spPr/>
    </dgm:pt>
    <dgm:pt modelId="{151D72CE-E244-4264-A0BA-41252D45A237}" type="pres">
      <dgm:prSet presAssocID="{385244AB-4273-4054-A371-B37C87823114}" presName="horz1" presStyleCnt="0"/>
      <dgm:spPr/>
    </dgm:pt>
    <dgm:pt modelId="{65C6BEB9-5ECD-4A81-B33E-1F8ABBE41C74}" type="pres">
      <dgm:prSet presAssocID="{385244AB-4273-4054-A371-B37C87823114}" presName="tx1" presStyleLbl="revTx" presStyleIdx="2" presStyleCnt="6"/>
      <dgm:spPr/>
    </dgm:pt>
    <dgm:pt modelId="{75DF7BB5-65DD-4A9C-A3A5-04D59D6A6372}" type="pres">
      <dgm:prSet presAssocID="{385244AB-4273-4054-A371-B37C87823114}" presName="vert1" presStyleCnt="0"/>
      <dgm:spPr/>
    </dgm:pt>
    <dgm:pt modelId="{17E1FBB9-697B-4596-AE7D-5C1CCAFEABB5}" type="pres">
      <dgm:prSet presAssocID="{B2C5C7ED-1211-4324-8AD9-B7E0B490FBA4}" presName="thickLine" presStyleLbl="alignNode1" presStyleIdx="3" presStyleCnt="6"/>
      <dgm:spPr/>
    </dgm:pt>
    <dgm:pt modelId="{AB87D485-314B-44B7-B268-C7D676F9189E}" type="pres">
      <dgm:prSet presAssocID="{B2C5C7ED-1211-4324-8AD9-B7E0B490FBA4}" presName="horz1" presStyleCnt="0"/>
      <dgm:spPr/>
    </dgm:pt>
    <dgm:pt modelId="{2A827537-6907-47EC-897C-1F694B3E2193}" type="pres">
      <dgm:prSet presAssocID="{B2C5C7ED-1211-4324-8AD9-B7E0B490FBA4}" presName="tx1" presStyleLbl="revTx" presStyleIdx="3" presStyleCnt="6"/>
      <dgm:spPr/>
    </dgm:pt>
    <dgm:pt modelId="{D7E29E81-5511-4254-A37C-9D667E834440}" type="pres">
      <dgm:prSet presAssocID="{B2C5C7ED-1211-4324-8AD9-B7E0B490FBA4}" presName="vert1" presStyleCnt="0"/>
      <dgm:spPr/>
    </dgm:pt>
    <dgm:pt modelId="{5AA81907-A3CC-48E1-A2F3-D047C09FF993}" type="pres">
      <dgm:prSet presAssocID="{678B2C13-9AA9-45CF-BC47-9B1886FBE7AC}" presName="thickLine" presStyleLbl="alignNode1" presStyleIdx="4" presStyleCnt="6"/>
      <dgm:spPr/>
    </dgm:pt>
    <dgm:pt modelId="{8A97B8F9-E043-4DB2-82F1-6434B9D609E5}" type="pres">
      <dgm:prSet presAssocID="{678B2C13-9AA9-45CF-BC47-9B1886FBE7AC}" presName="horz1" presStyleCnt="0"/>
      <dgm:spPr/>
    </dgm:pt>
    <dgm:pt modelId="{FE2AC7D7-836C-486A-8461-11A08C56E775}" type="pres">
      <dgm:prSet presAssocID="{678B2C13-9AA9-45CF-BC47-9B1886FBE7AC}" presName="tx1" presStyleLbl="revTx" presStyleIdx="4" presStyleCnt="6"/>
      <dgm:spPr/>
    </dgm:pt>
    <dgm:pt modelId="{53ED780F-05D6-427E-BB19-0873D93C9EDE}" type="pres">
      <dgm:prSet presAssocID="{678B2C13-9AA9-45CF-BC47-9B1886FBE7AC}" presName="vert1" presStyleCnt="0"/>
      <dgm:spPr/>
    </dgm:pt>
    <dgm:pt modelId="{F3942E53-B2CB-49EF-A7D3-2C75631BE094}" type="pres">
      <dgm:prSet presAssocID="{AA74AEDE-8A1C-4B4F-85D4-E897F69E2F16}" presName="thickLine" presStyleLbl="alignNode1" presStyleIdx="5" presStyleCnt="6"/>
      <dgm:spPr/>
    </dgm:pt>
    <dgm:pt modelId="{E5926AF6-D467-4C32-A125-A1D5D975E927}" type="pres">
      <dgm:prSet presAssocID="{AA74AEDE-8A1C-4B4F-85D4-E897F69E2F16}" presName="horz1" presStyleCnt="0"/>
      <dgm:spPr/>
    </dgm:pt>
    <dgm:pt modelId="{7FECBA6E-84FC-4214-AC69-C54085593462}" type="pres">
      <dgm:prSet presAssocID="{AA74AEDE-8A1C-4B4F-85D4-E897F69E2F16}" presName="tx1" presStyleLbl="revTx" presStyleIdx="5" presStyleCnt="6"/>
      <dgm:spPr/>
    </dgm:pt>
    <dgm:pt modelId="{803B0167-5C1B-4871-B4E1-481060AA1C08}" type="pres">
      <dgm:prSet presAssocID="{AA74AEDE-8A1C-4B4F-85D4-E897F69E2F16}" presName="vert1" presStyleCnt="0"/>
      <dgm:spPr/>
    </dgm:pt>
  </dgm:ptLst>
  <dgm:cxnLst>
    <dgm:cxn modelId="{367BDB00-1973-4928-846F-8F5C054A8BC3}" type="presOf" srcId="{6CF721FE-5DF7-49A8-AFBE-801F48E7BEE2}" destId="{3F013B2B-7808-4476-9A2B-6BA1DF1F455B}" srcOrd="0" destOrd="0" presId="urn:microsoft.com/office/officeart/2008/layout/LinedList"/>
    <dgm:cxn modelId="{C6033C19-8922-4D13-8164-A58F51B78697}" type="presOf" srcId="{678B2C13-9AA9-45CF-BC47-9B1886FBE7AC}" destId="{FE2AC7D7-836C-486A-8461-11A08C56E775}" srcOrd="0" destOrd="0" presId="urn:microsoft.com/office/officeart/2008/layout/LinedList"/>
    <dgm:cxn modelId="{0A2BBA20-BAA7-4FAC-A30E-4D7B9080B13E}" type="presOf" srcId="{1F555D27-5165-4A8F-8335-7B9CC446900F}" destId="{D89757C3-3F6A-4AFD-AA12-BD5B85BD8207}" srcOrd="0" destOrd="0" presId="urn:microsoft.com/office/officeart/2008/layout/LinedList"/>
    <dgm:cxn modelId="{FCF87922-821D-43D9-AD94-F1BD3EE4FEB3}" srcId="{6CF721FE-5DF7-49A8-AFBE-801F48E7BEE2}" destId="{385244AB-4273-4054-A371-B37C87823114}" srcOrd="2" destOrd="0" parTransId="{F5F4A077-771B-41F9-ACF4-557CA0003FAB}" sibTransId="{CEF4CDE8-C92E-4B33-AF79-981049F6B1A4}"/>
    <dgm:cxn modelId="{ED7C1B2D-62C4-48C4-B969-303F1CC41BDC}" type="presOf" srcId="{B2C5C7ED-1211-4324-8AD9-B7E0B490FBA4}" destId="{2A827537-6907-47EC-897C-1F694B3E2193}" srcOrd="0" destOrd="0" presId="urn:microsoft.com/office/officeart/2008/layout/LinedList"/>
    <dgm:cxn modelId="{3E003C2E-E57F-4344-99B4-0A2496475331}" srcId="{6CF721FE-5DF7-49A8-AFBE-801F48E7BEE2}" destId="{B2C5C7ED-1211-4324-8AD9-B7E0B490FBA4}" srcOrd="3" destOrd="0" parTransId="{68A77167-2DC6-4EE4-A237-5685E8E6B9BC}" sibTransId="{542346B1-0465-4017-A7EB-3E15DFCD4477}"/>
    <dgm:cxn modelId="{B9F69544-D33A-45A5-8E5F-CE7B822B93CE}" srcId="{6CF721FE-5DF7-49A8-AFBE-801F48E7BEE2}" destId="{7605E83F-CB64-4F51-B694-EB05D58B2047}" srcOrd="1" destOrd="0" parTransId="{5BEFB4CE-4FCC-4BAD-B088-6BA40A24B687}" sibTransId="{E800FE79-E76E-4A54-93D5-E08923AEFC6D}"/>
    <dgm:cxn modelId="{3A98015A-307A-448E-B547-A47B222C111B}" type="presOf" srcId="{AA74AEDE-8A1C-4B4F-85D4-E897F69E2F16}" destId="{7FECBA6E-84FC-4214-AC69-C54085593462}" srcOrd="0" destOrd="0" presId="urn:microsoft.com/office/officeart/2008/layout/LinedList"/>
    <dgm:cxn modelId="{B32AC57C-2BD7-4114-9B24-1A26B1C1578A}" srcId="{6CF721FE-5DF7-49A8-AFBE-801F48E7BEE2}" destId="{AA74AEDE-8A1C-4B4F-85D4-E897F69E2F16}" srcOrd="5" destOrd="0" parTransId="{1D554EFF-A8EE-478A-82DA-7EB8540CE370}" sibTransId="{E2E6A227-22B4-46C0-B22A-609DD148B34A}"/>
    <dgm:cxn modelId="{BBF1E487-8522-49B0-912B-9BEAC48EC6F7}" srcId="{6CF721FE-5DF7-49A8-AFBE-801F48E7BEE2}" destId="{1F555D27-5165-4A8F-8335-7B9CC446900F}" srcOrd="0" destOrd="0" parTransId="{2FA0833C-5B9D-4F65-A9D4-A7259C1951F6}" sibTransId="{CB7E91EB-24AE-480A-944D-C26CDDEB3906}"/>
    <dgm:cxn modelId="{6B1E1DE6-F5A1-4B75-AEA3-F425086E8699}" type="presOf" srcId="{385244AB-4273-4054-A371-B37C87823114}" destId="{65C6BEB9-5ECD-4A81-B33E-1F8ABBE41C74}" srcOrd="0" destOrd="0" presId="urn:microsoft.com/office/officeart/2008/layout/LinedList"/>
    <dgm:cxn modelId="{3370EDEA-BFE0-4DCD-94A0-C18F52BB7B46}" type="presOf" srcId="{7605E83F-CB64-4F51-B694-EB05D58B2047}" destId="{C37D77D1-6718-4031-8A5E-BFFC78B9E202}" srcOrd="0" destOrd="0" presId="urn:microsoft.com/office/officeart/2008/layout/LinedList"/>
    <dgm:cxn modelId="{4B8A8DF6-5043-42EC-9902-ABA31C63D1EB}" srcId="{6CF721FE-5DF7-49A8-AFBE-801F48E7BEE2}" destId="{678B2C13-9AA9-45CF-BC47-9B1886FBE7AC}" srcOrd="4" destOrd="0" parTransId="{23B9431A-CF15-4416-A5B8-E5D1FD548556}" sibTransId="{54172B5C-48BA-4695-A909-D1F8804EA451}"/>
    <dgm:cxn modelId="{31B46FDE-913C-4112-8379-E3A4CA4B0C04}" type="presParOf" srcId="{3F013B2B-7808-4476-9A2B-6BA1DF1F455B}" destId="{E32C9B31-1559-4B40-BE67-8A9A15E9BD28}" srcOrd="0" destOrd="0" presId="urn:microsoft.com/office/officeart/2008/layout/LinedList"/>
    <dgm:cxn modelId="{99AB90E0-BD42-4934-9669-626C47802518}" type="presParOf" srcId="{3F013B2B-7808-4476-9A2B-6BA1DF1F455B}" destId="{80693648-9A3E-4C2C-A392-55178C42D788}" srcOrd="1" destOrd="0" presId="urn:microsoft.com/office/officeart/2008/layout/LinedList"/>
    <dgm:cxn modelId="{AD3548CE-9C77-47F1-BDFE-7192F7BA1813}" type="presParOf" srcId="{80693648-9A3E-4C2C-A392-55178C42D788}" destId="{D89757C3-3F6A-4AFD-AA12-BD5B85BD8207}" srcOrd="0" destOrd="0" presId="urn:microsoft.com/office/officeart/2008/layout/LinedList"/>
    <dgm:cxn modelId="{B50818E4-F21E-43EE-AEBB-2C071C9DD1E1}" type="presParOf" srcId="{80693648-9A3E-4C2C-A392-55178C42D788}" destId="{6136C731-C9B1-4A9E-A362-B244F9E368E9}" srcOrd="1" destOrd="0" presId="urn:microsoft.com/office/officeart/2008/layout/LinedList"/>
    <dgm:cxn modelId="{8A4AF077-2700-402E-A0E2-E8F485F5BFC3}" type="presParOf" srcId="{3F013B2B-7808-4476-9A2B-6BA1DF1F455B}" destId="{30AA0C1D-E1A5-47FB-9F2B-8D8E1059EDFB}" srcOrd="2" destOrd="0" presId="urn:microsoft.com/office/officeart/2008/layout/LinedList"/>
    <dgm:cxn modelId="{9E40AE3C-CE93-48CD-B72D-7C026F6C3DD5}" type="presParOf" srcId="{3F013B2B-7808-4476-9A2B-6BA1DF1F455B}" destId="{713DC875-AD16-4016-AFCA-0AFA1EDDDF36}" srcOrd="3" destOrd="0" presId="urn:microsoft.com/office/officeart/2008/layout/LinedList"/>
    <dgm:cxn modelId="{B6D71B3A-2F6D-4D01-845B-175B884A7F27}" type="presParOf" srcId="{713DC875-AD16-4016-AFCA-0AFA1EDDDF36}" destId="{C37D77D1-6718-4031-8A5E-BFFC78B9E202}" srcOrd="0" destOrd="0" presId="urn:microsoft.com/office/officeart/2008/layout/LinedList"/>
    <dgm:cxn modelId="{4CB62F4E-12AE-421E-89B8-95F25A7794B3}" type="presParOf" srcId="{713DC875-AD16-4016-AFCA-0AFA1EDDDF36}" destId="{1B2AFF4C-D72E-45AA-92DF-D08F69050050}" srcOrd="1" destOrd="0" presId="urn:microsoft.com/office/officeart/2008/layout/LinedList"/>
    <dgm:cxn modelId="{B89613E8-5146-4E37-8559-BC7EDFD6D506}" type="presParOf" srcId="{3F013B2B-7808-4476-9A2B-6BA1DF1F455B}" destId="{20993F26-4EBD-4FD1-AA3E-8B68AE924B55}" srcOrd="4" destOrd="0" presId="urn:microsoft.com/office/officeart/2008/layout/LinedList"/>
    <dgm:cxn modelId="{E0D1D916-EA31-4375-AF4F-00C16B0FFA53}" type="presParOf" srcId="{3F013B2B-7808-4476-9A2B-6BA1DF1F455B}" destId="{151D72CE-E244-4264-A0BA-41252D45A237}" srcOrd="5" destOrd="0" presId="urn:microsoft.com/office/officeart/2008/layout/LinedList"/>
    <dgm:cxn modelId="{A4C6050B-0B88-4FE7-BA41-77E9DCF28B52}" type="presParOf" srcId="{151D72CE-E244-4264-A0BA-41252D45A237}" destId="{65C6BEB9-5ECD-4A81-B33E-1F8ABBE41C74}" srcOrd="0" destOrd="0" presId="urn:microsoft.com/office/officeart/2008/layout/LinedList"/>
    <dgm:cxn modelId="{1CF558C3-A8C8-4B3B-941A-B2B5677BAE8A}" type="presParOf" srcId="{151D72CE-E244-4264-A0BA-41252D45A237}" destId="{75DF7BB5-65DD-4A9C-A3A5-04D59D6A6372}" srcOrd="1" destOrd="0" presId="urn:microsoft.com/office/officeart/2008/layout/LinedList"/>
    <dgm:cxn modelId="{873EC082-4F2C-4A6C-A62A-BBAB8235FF03}" type="presParOf" srcId="{3F013B2B-7808-4476-9A2B-6BA1DF1F455B}" destId="{17E1FBB9-697B-4596-AE7D-5C1CCAFEABB5}" srcOrd="6" destOrd="0" presId="urn:microsoft.com/office/officeart/2008/layout/LinedList"/>
    <dgm:cxn modelId="{19BFC019-D116-444A-9E11-6A112C4B968C}" type="presParOf" srcId="{3F013B2B-7808-4476-9A2B-6BA1DF1F455B}" destId="{AB87D485-314B-44B7-B268-C7D676F9189E}" srcOrd="7" destOrd="0" presId="urn:microsoft.com/office/officeart/2008/layout/LinedList"/>
    <dgm:cxn modelId="{9F36AB36-2FA8-4954-BB88-4AB26BD36FE0}" type="presParOf" srcId="{AB87D485-314B-44B7-B268-C7D676F9189E}" destId="{2A827537-6907-47EC-897C-1F694B3E2193}" srcOrd="0" destOrd="0" presId="urn:microsoft.com/office/officeart/2008/layout/LinedList"/>
    <dgm:cxn modelId="{AB586634-5057-49D6-8765-4710E9904EB2}" type="presParOf" srcId="{AB87D485-314B-44B7-B268-C7D676F9189E}" destId="{D7E29E81-5511-4254-A37C-9D667E834440}" srcOrd="1" destOrd="0" presId="urn:microsoft.com/office/officeart/2008/layout/LinedList"/>
    <dgm:cxn modelId="{DA3B9E1A-D7A1-4DB7-AF86-D88BF94C5A03}" type="presParOf" srcId="{3F013B2B-7808-4476-9A2B-6BA1DF1F455B}" destId="{5AA81907-A3CC-48E1-A2F3-D047C09FF993}" srcOrd="8" destOrd="0" presId="urn:microsoft.com/office/officeart/2008/layout/LinedList"/>
    <dgm:cxn modelId="{338C962A-EAC0-4B8A-BF98-2AC8509F5742}" type="presParOf" srcId="{3F013B2B-7808-4476-9A2B-6BA1DF1F455B}" destId="{8A97B8F9-E043-4DB2-82F1-6434B9D609E5}" srcOrd="9" destOrd="0" presId="urn:microsoft.com/office/officeart/2008/layout/LinedList"/>
    <dgm:cxn modelId="{1D924544-12A8-42C2-8AF3-8B1E0B9F8C92}" type="presParOf" srcId="{8A97B8F9-E043-4DB2-82F1-6434B9D609E5}" destId="{FE2AC7D7-836C-486A-8461-11A08C56E775}" srcOrd="0" destOrd="0" presId="urn:microsoft.com/office/officeart/2008/layout/LinedList"/>
    <dgm:cxn modelId="{286DA1EC-F621-489D-9729-C140BE5B50F0}" type="presParOf" srcId="{8A97B8F9-E043-4DB2-82F1-6434B9D609E5}" destId="{53ED780F-05D6-427E-BB19-0873D93C9EDE}" srcOrd="1" destOrd="0" presId="urn:microsoft.com/office/officeart/2008/layout/LinedList"/>
    <dgm:cxn modelId="{AB409222-F496-4B41-B492-6C5E99B17D7A}" type="presParOf" srcId="{3F013B2B-7808-4476-9A2B-6BA1DF1F455B}" destId="{F3942E53-B2CB-49EF-A7D3-2C75631BE094}" srcOrd="10" destOrd="0" presId="urn:microsoft.com/office/officeart/2008/layout/LinedList"/>
    <dgm:cxn modelId="{A0E4212B-57C6-4875-942A-0504D2893C1D}" type="presParOf" srcId="{3F013B2B-7808-4476-9A2B-6BA1DF1F455B}" destId="{E5926AF6-D467-4C32-A125-A1D5D975E927}" srcOrd="11" destOrd="0" presId="urn:microsoft.com/office/officeart/2008/layout/LinedList"/>
    <dgm:cxn modelId="{F883849B-FF96-4305-99FE-D3EC9DCD0234}" type="presParOf" srcId="{E5926AF6-D467-4C32-A125-A1D5D975E927}" destId="{7FECBA6E-84FC-4214-AC69-C54085593462}" srcOrd="0" destOrd="0" presId="urn:microsoft.com/office/officeart/2008/layout/LinedList"/>
    <dgm:cxn modelId="{F82A906E-6A00-486E-83B1-68509417E0D0}" type="presParOf" srcId="{E5926AF6-D467-4C32-A125-A1D5D975E927}" destId="{803B0167-5C1B-4871-B4E1-481060AA1C0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20496F-7F8B-433E-A677-E70CFA9E32F3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08B982-1654-4EBA-B6B0-FD67BC7F0BDF}">
      <dgm:prSet/>
      <dgm:spPr/>
      <dgm:t>
        <a:bodyPr/>
        <a:lstStyle/>
        <a:p>
          <a:r>
            <a:rPr lang="pt-BR" b="1" dirty="0"/>
            <a:t>Os princípios do PST definem o esporte como elemento educacional, conforme pressupostos estabelecidos pela CF-88 e Lei nº 9.615 de 24 de março de 1998.</a:t>
          </a:r>
          <a:endParaRPr lang="en-US" b="1" dirty="0"/>
        </a:p>
      </dgm:t>
    </dgm:pt>
    <dgm:pt modelId="{B4D78852-1431-440E-B47B-E0AD11C1D3A9}" type="parTrans" cxnId="{9D3A3F46-21CC-4A3A-8F8C-F15660B889AB}">
      <dgm:prSet/>
      <dgm:spPr/>
      <dgm:t>
        <a:bodyPr/>
        <a:lstStyle/>
        <a:p>
          <a:endParaRPr lang="en-US"/>
        </a:p>
      </dgm:t>
    </dgm:pt>
    <dgm:pt modelId="{C8D13942-D454-4C14-883B-D7C48E39DA76}" type="sibTrans" cxnId="{9D3A3F46-21CC-4A3A-8F8C-F15660B889AB}">
      <dgm:prSet/>
      <dgm:spPr/>
      <dgm:t>
        <a:bodyPr/>
        <a:lstStyle/>
        <a:p>
          <a:endParaRPr lang="en-US"/>
        </a:p>
      </dgm:t>
    </dgm:pt>
    <dgm:pt modelId="{ED9A643E-BF62-4348-A7E3-CDACB225F940}">
      <dgm:prSet/>
      <dgm:spPr/>
      <dgm:t>
        <a:bodyPr/>
        <a:lstStyle/>
        <a:p>
          <a:pPr marL="0" marR="0" indent="0" defTabSz="914400" eaLnBrk="1" fontAlgn="auto" latinLnBrk="0" hangingPunct="1"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b="1"/>
            <a:t>Democratização da Gestão e da participação.</a:t>
          </a:r>
          <a:endParaRPr lang="en-US" b="1"/>
        </a:p>
        <a:p>
          <a:pPr defTabSz="666750">
            <a:spcBef>
              <a:spcPct val="0"/>
            </a:spcBef>
            <a:spcAft>
              <a:spcPct val="35000"/>
            </a:spcAft>
          </a:pPr>
          <a:endParaRPr lang="en-US" b="1"/>
        </a:p>
      </dgm:t>
    </dgm:pt>
    <dgm:pt modelId="{EE1AC8CE-92FB-4CEE-B4A4-7F7D7E71C65B}" type="parTrans" cxnId="{522D146C-0DA4-4931-90DE-68CE58AB50E8}">
      <dgm:prSet/>
      <dgm:spPr/>
      <dgm:t>
        <a:bodyPr/>
        <a:lstStyle/>
        <a:p>
          <a:endParaRPr lang="en-US"/>
        </a:p>
      </dgm:t>
    </dgm:pt>
    <dgm:pt modelId="{0D0BE27F-28CA-4811-B8E7-6C4DDFF30067}" type="sibTrans" cxnId="{522D146C-0DA4-4931-90DE-68CE58AB50E8}">
      <dgm:prSet/>
      <dgm:spPr/>
      <dgm:t>
        <a:bodyPr/>
        <a:lstStyle/>
        <a:p>
          <a:endParaRPr lang="en-US"/>
        </a:p>
      </dgm:t>
    </dgm:pt>
    <dgm:pt modelId="{58A10E68-8661-4FD2-8A52-1115CD844FBD}">
      <dgm:prSet/>
      <dgm:spPr/>
      <dgm:t>
        <a:bodyPr/>
        <a:lstStyle/>
        <a:p>
          <a:r>
            <a:rPr lang="pt-BR" b="1" dirty="0"/>
            <a:t>A reversão do quadro atual de injustiça, exclusão e vulnerabilidade social.</a:t>
          </a:r>
        </a:p>
      </dgm:t>
    </dgm:pt>
    <dgm:pt modelId="{988DC4B7-F01B-4F5F-BAC7-FCF53F29390D}" type="parTrans" cxnId="{C9412824-1687-4726-93A3-3C519CA6F8FC}">
      <dgm:prSet/>
      <dgm:spPr/>
      <dgm:t>
        <a:bodyPr/>
        <a:lstStyle/>
        <a:p>
          <a:endParaRPr lang="en-US"/>
        </a:p>
      </dgm:t>
    </dgm:pt>
    <dgm:pt modelId="{67428B78-9D1B-465F-94A2-5E06EE2CCDB1}" type="sibTrans" cxnId="{C9412824-1687-4726-93A3-3C519CA6F8FC}">
      <dgm:prSet/>
      <dgm:spPr/>
      <dgm:t>
        <a:bodyPr/>
        <a:lstStyle/>
        <a:p>
          <a:endParaRPr lang="en-US"/>
        </a:p>
      </dgm:t>
    </dgm:pt>
    <dgm:pt modelId="{8361A335-3FE6-4DF6-8C4D-AE545F103707}">
      <dgm:prSet/>
      <dgm:spPr/>
      <dgm:t>
        <a:bodyPr/>
        <a:lstStyle/>
        <a:p>
          <a:r>
            <a:rPr lang="pt-BR" b="1" dirty="0"/>
            <a:t>Direito de Cidadania. </a:t>
          </a:r>
          <a:endParaRPr lang="en-US" dirty="0"/>
        </a:p>
      </dgm:t>
    </dgm:pt>
    <dgm:pt modelId="{A7BDA189-1ABF-4C18-9596-00C2226DCF70}" type="parTrans" cxnId="{D7F4C35A-BDF2-4311-989B-EE625D6B7F69}">
      <dgm:prSet/>
      <dgm:spPr/>
      <dgm:t>
        <a:bodyPr/>
        <a:lstStyle/>
        <a:p>
          <a:endParaRPr lang="en-US"/>
        </a:p>
      </dgm:t>
    </dgm:pt>
    <dgm:pt modelId="{6152BBDE-28FA-4C55-8F43-7124CEC265BE}" type="sibTrans" cxnId="{D7F4C35A-BDF2-4311-989B-EE625D6B7F69}">
      <dgm:prSet/>
      <dgm:spPr/>
      <dgm:t>
        <a:bodyPr/>
        <a:lstStyle/>
        <a:p>
          <a:endParaRPr lang="en-US"/>
        </a:p>
      </dgm:t>
    </dgm:pt>
    <dgm:pt modelId="{2A48FCA4-00F8-467D-9AA0-202E5DE48B87}">
      <dgm:prSet/>
      <dgm:spPr/>
      <dgm:t>
        <a:bodyPr/>
        <a:lstStyle/>
        <a:p>
          <a:r>
            <a:rPr lang="pt-BR" b="1" dirty="0"/>
            <a:t>A participação irrestrita.</a:t>
          </a:r>
        </a:p>
        <a:p>
          <a:endParaRPr lang="en-US" dirty="0"/>
        </a:p>
      </dgm:t>
    </dgm:pt>
    <dgm:pt modelId="{2682B457-7E69-4B69-A559-78CAB94A47FC}" type="parTrans" cxnId="{A289FA74-FC13-40C8-BC97-3090CBC82AB3}">
      <dgm:prSet/>
      <dgm:spPr/>
      <dgm:t>
        <a:bodyPr/>
        <a:lstStyle/>
        <a:p>
          <a:endParaRPr lang="en-US"/>
        </a:p>
      </dgm:t>
    </dgm:pt>
    <dgm:pt modelId="{676B94FA-B53E-49A4-A72C-5241085BFB90}" type="sibTrans" cxnId="{A289FA74-FC13-40C8-BC97-3090CBC82AB3}">
      <dgm:prSet/>
      <dgm:spPr/>
      <dgm:t>
        <a:bodyPr/>
        <a:lstStyle/>
        <a:p>
          <a:endParaRPr lang="en-US"/>
        </a:p>
      </dgm:t>
    </dgm:pt>
    <dgm:pt modelId="{CE9F204B-B90B-4AF8-993D-40CD70ADAB54}">
      <dgm:prSet/>
      <dgm:spPr/>
      <dgm:t>
        <a:bodyPr/>
        <a:lstStyle/>
        <a:p>
          <a:pPr algn="ctr"/>
          <a:r>
            <a:rPr lang="pt-BR" b="1" dirty="0"/>
            <a:t>Princípios: cooperação, coeducação, corresponsabilidade, respeito às regras e aos colegas, inclusão, regionalismo, emancipação e totalidade</a:t>
          </a:r>
          <a:endParaRPr lang="en-US" dirty="0"/>
        </a:p>
      </dgm:t>
    </dgm:pt>
    <dgm:pt modelId="{E4B33337-9202-46D1-898D-9EE7168A1709}" type="parTrans" cxnId="{89527084-DA30-401E-8DCC-75DA00B4EC3A}">
      <dgm:prSet/>
      <dgm:spPr/>
      <dgm:t>
        <a:bodyPr/>
        <a:lstStyle/>
        <a:p>
          <a:endParaRPr lang="en-US"/>
        </a:p>
      </dgm:t>
    </dgm:pt>
    <dgm:pt modelId="{148AB87B-C77C-4CC7-9F40-C61855CD51D5}" type="sibTrans" cxnId="{89527084-DA30-401E-8DCC-75DA00B4EC3A}">
      <dgm:prSet/>
      <dgm:spPr/>
      <dgm:t>
        <a:bodyPr/>
        <a:lstStyle/>
        <a:p>
          <a:endParaRPr lang="en-US"/>
        </a:p>
      </dgm:t>
    </dgm:pt>
    <dgm:pt modelId="{A7E01F67-6735-4784-8F52-7BE276065A07}" type="pres">
      <dgm:prSet presAssocID="{5C20496F-7F8B-433E-A677-E70CFA9E32F3}" presName="vert0" presStyleCnt="0">
        <dgm:presLayoutVars>
          <dgm:dir/>
          <dgm:animOne val="branch"/>
          <dgm:animLvl val="lvl"/>
        </dgm:presLayoutVars>
      </dgm:prSet>
      <dgm:spPr/>
    </dgm:pt>
    <dgm:pt modelId="{D255E5D7-FABA-4943-9B47-20791C1C9B67}" type="pres">
      <dgm:prSet presAssocID="{4A08B982-1654-4EBA-B6B0-FD67BC7F0BDF}" presName="thickLine" presStyleLbl="alignNode1" presStyleIdx="0" presStyleCnt="6"/>
      <dgm:spPr/>
    </dgm:pt>
    <dgm:pt modelId="{CEF1452A-B6D6-4BDB-80A9-CF3FD1B3F807}" type="pres">
      <dgm:prSet presAssocID="{4A08B982-1654-4EBA-B6B0-FD67BC7F0BDF}" presName="horz1" presStyleCnt="0"/>
      <dgm:spPr/>
    </dgm:pt>
    <dgm:pt modelId="{B6C21CD2-AB89-4768-8295-F71C175BB4EE}" type="pres">
      <dgm:prSet presAssocID="{4A08B982-1654-4EBA-B6B0-FD67BC7F0BDF}" presName="tx1" presStyleLbl="revTx" presStyleIdx="0" presStyleCnt="6"/>
      <dgm:spPr/>
    </dgm:pt>
    <dgm:pt modelId="{5BEC2F0C-6C9F-422C-BB4D-4575EEFF4422}" type="pres">
      <dgm:prSet presAssocID="{4A08B982-1654-4EBA-B6B0-FD67BC7F0BDF}" presName="vert1" presStyleCnt="0"/>
      <dgm:spPr/>
    </dgm:pt>
    <dgm:pt modelId="{A85F8492-3B99-489B-AB6B-5FEF2506899B}" type="pres">
      <dgm:prSet presAssocID="{ED9A643E-BF62-4348-A7E3-CDACB225F940}" presName="thickLine" presStyleLbl="alignNode1" presStyleIdx="1" presStyleCnt="6"/>
      <dgm:spPr/>
    </dgm:pt>
    <dgm:pt modelId="{6C82C2D0-B4A3-4B31-93CD-F3E20C8E34A4}" type="pres">
      <dgm:prSet presAssocID="{ED9A643E-BF62-4348-A7E3-CDACB225F940}" presName="horz1" presStyleCnt="0"/>
      <dgm:spPr/>
    </dgm:pt>
    <dgm:pt modelId="{DC359DF1-439F-442D-93E6-D4F2CBD21C25}" type="pres">
      <dgm:prSet presAssocID="{ED9A643E-BF62-4348-A7E3-CDACB225F940}" presName="tx1" presStyleLbl="revTx" presStyleIdx="1" presStyleCnt="6"/>
      <dgm:spPr/>
    </dgm:pt>
    <dgm:pt modelId="{07A0F7B1-C543-4DCE-B1D5-151303CEB815}" type="pres">
      <dgm:prSet presAssocID="{ED9A643E-BF62-4348-A7E3-CDACB225F940}" presName="vert1" presStyleCnt="0"/>
      <dgm:spPr/>
    </dgm:pt>
    <dgm:pt modelId="{93BAF081-C810-4838-B992-F9BAE7859039}" type="pres">
      <dgm:prSet presAssocID="{58A10E68-8661-4FD2-8A52-1115CD844FBD}" presName="thickLine" presStyleLbl="alignNode1" presStyleIdx="2" presStyleCnt="6"/>
      <dgm:spPr/>
    </dgm:pt>
    <dgm:pt modelId="{5BA5C46B-0382-4037-80C1-A3929E887607}" type="pres">
      <dgm:prSet presAssocID="{58A10E68-8661-4FD2-8A52-1115CD844FBD}" presName="horz1" presStyleCnt="0"/>
      <dgm:spPr/>
    </dgm:pt>
    <dgm:pt modelId="{D7E6AED3-908D-4911-B707-3693A9CF58DD}" type="pres">
      <dgm:prSet presAssocID="{58A10E68-8661-4FD2-8A52-1115CD844FBD}" presName="tx1" presStyleLbl="revTx" presStyleIdx="2" presStyleCnt="6"/>
      <dgm:spPr/>
    </dgm:pt>
    <dgm:pt modelId="{7E3AE022-06A6-4798-9662-73F88646C354}" type="pres">
      <dgm:prSet presAssocID="{58A10E68-8661-4FD2-8A52-1115CD844FBD}" presName="vert1" presStyleCnt="0"/>
      <dgm:spPr/>
    </dgm:pt>
    <dgm:pt modelId="{30ACF354-390F-4874-B188-DB37F441FBD6}" type="pres">
      <dgm:prSet presAssocID="{8361A335-3FE6-4DF6-8C4D-AE545F103707}" presName="thickLine" presStyleLbl="alignNode1" presStyleIdx="3" presStyleCnt="6"/>
      <dgm:spPr/>
    </dgm:pt>
    <dgm:pt modelId="{7956741E-9EA2-4B1A-8A33-BE97BD8650FF}" type="pres">
      <dgm:prSet presAssocID="{8361A335-3FE6-4DF6-8C4D-AE545F103707}" presName="horz1" presStyleCnt="0"/>
      <dgm:spPr/>
    </dgm:pt>
    <dgm:pt modelId="{64072B8B-4A4A-46BA-99C5-C8AB52F46926}" type="pres">
      <dgm:prSet presAssocID="{8361A335-3FE6-4DF6-8C4D-AE545F103707}" presName="tx1" presStyleLbl="revTx" presStyleIdx="3" presStyleCnt="6"/>
      <dgm:spPr/>
    </dgm:pt>
    <dgm:pt modelId="{162F7AE7-48B1-4CFC-B126-10B1ABB81467}" type="pres">
      <dgm:prSet presAssocID="{8361A335-3FE6-4DF6-8C4D-AE545F103707}" presName="vert1" presStyleCnt="0"/>
      <dgm:spPr/>
    </dgm:pt>
    <dgm:pt modelId="{43D9F35F-272C-44FF-99F6-1D143DD306D3}" type="pres">
      <dgm:prSet presAssocID="{2A48FCA4-00F8-467D-9AA0-202E5DE48B87}" presName="thickLine" presStyleLbl="alignNode1" presStyleIdx="4" presStyleCnt="6"/>
      <dgm:spPr/>
    </dgm:pt>
    <dgm:pt modelId="{0EB1A30B-BD5C-4622-BA5D-71228FA3E9EA}" type="pres">
      <dgm:prSet presAssocID="{2A48FCA4-00F8-467D-9AA0-202E5DE48B87}" presName="horz1" presStyleCnt="0"/>
      <dgm:spPr/>
    </dgm:pt>
    <dgm:pt modelId="{065F4F3A-A213-4FC5-BEAD-137BEBA3C7A4}" type="pres">
      <dgm:prSet presAssocID="{2A48FCA4-00F8-467D-9AA0-202E5DE48B87}" presName="tx1" presStyleLbl="revTx" presStyleIdx="4" presStyleCnt="6"/>
      <dgm:spPr/>
    </dgm:pt>
    <dgm:pt modelId="{22E351DA-37DD-45F1-950B-215044EFA0E7}" type="pres">
      <dgm:prSet presAssocID="{2A48FCA4-00F8-467D-9AA0-202E5DE48B87}" presName="vert1" presStyleCnt="0"/>
      <dgm:spPr/>
    </dgm:pt>
    <dgm:pt modelId="{48DB7253-BCF8-4672-A33F-3F4203037B41}" type="pres">
      <dgm:prSet presAssocID="{CE9F204B-B90B-4AF8-993D-40CD70ADAB54}" presName="thickLine" presStyleLbl="alignNode1" presStyleIdx="5" presStyleCnt="6"/>
      <dgm:spPr/>
    </dgm:pt>
    <dgm:pt modelId="{EFE5CE1E-0FAA-482E-9358-AE2F09C7F103}" type="pres">
      <dgm:prSet presAssocID="{CE9F204B-B90B-4AF8-993D-40CD70ADAB54}" presName="horz1" presStyleCnt="0"/>
      <dgm:spPr/>
    </dgm:pt>
    <dgm:pt modelId="{DDE49AC9-7253-4F4F-BDB8-2A0E3EA76272}" type="pres">
      <dgm:prSet presAssocID="{CE9F204B-B90B-4AF8-993D-40CD70ADAB54}" presName="tx1" presStyleLbl="revTx" presStyleIdx="5" presStyleCnt="6"/>
      <dgm:spPr/>
    </dgm:pt>
    <dgm:pt modelId="{512D694A-9685-422B-ADAA-5A465F126621}" type="pres">
      <dgm:prSet presAssocID="{CE9F204B-B90B-4AF8-993D-40CD70ADAB54}" presName="vert1" presStyleCnt="0"/>
      <dgm:spPr/>
    </dgm:pt>
  </dgm:ptLst>
  <dgm:cxnLst>
    <dgm:cxn modelId="{216B4019-A874-4395-9460-C6790BBA8AC7}" type="presOf" srcId="{2A48FCA4-00F8-467D-9AA0-202E5DE48B87}" destId="{065F4F3A-A213-4FC5-BEAD-137BEBA3C7A4}" srcOrd="0" destOrd="0" presId="urn:microsoft.com/office/officeart/2008/layout/LinedList"/>
    <dgm:cxn modelId="{C9412824-1687-4726-93A3-3C519CA6F8FC}" srcId="{5C20496F-7F8B-433E-A677-E70CFA9E32F3}" destId="{58A10E68-8661-4FD2-8A52-1115CD844FBD}" srcOrd="2" destOrd="0" parTransId="{988DC4B7-F01B-4F5F-BAC7-FCF53F29390D}" sibTransId="{67428B78-9D1B-465F-94A2-5E06EE2CCDB1}"/>
    <dgm:cxn modelId="{4D60332E-3F33-4F87-84AD-D11344F56132}" type="presOf" srcId="{5C20496F-7F8B-433E-A677-E70CFA9E32F3}" destId="{A7E01F67-6735-4784-8F52-7BE276065A07}" srcOrd="0" destOrd="0" presId="urn:microsoft.com/office/officeart/2008/layout/LinedList"/>
    <dgm:cxn modelId="{9D3A3F46-21CC-4A3A-8F8C-F15660B889AB}" srcId="{5C20496F-7F8B-433E-A677-E70CFA9E32F3}" destId="{4A08B982-1654-4EBA-B6B0-FD67BC7F0BDF}" srcOrd="0" destOrd="0" parTransId="{B4D78852-1431-440E-B47B-E0AD11C1D3A9}" sibTransId="{C8D13942-D454-4C14-883B-D7C48E39DA76}"/>
    <dgm:cxn modelId="{B8FEA84A-B32F-446D-B7D1-781689474C4C}" type="presOf" srcId="{CE9F204B-B90B-4AF8-993D-40CD70ADAB54}" destId="{DDE49AC9-7253-4F4F-BDB8-2A0E3EA76272}" srcOrd="0" destOrd="0" presId="urn:microsoft.com/office/officeart/2008/layout/LinedList"/>
    <dgm:cxn modelId="{522D146C-0DA4-4931-90DE-68CE58AB50E8}" srcId="{5C20496F-7F8B-433E-A677-E70CFA9E32F3}" destId="{ED9A643E-BF62-4348-A7E3-CDACB225F940}" srcOrd="1" destOrd="0" parTransId="{EE1AC8CE-92FB-4CEE-B4A4-7F7D7E71C65B}" sibTransId="{0D0BE27F-28CA-4811-B8E7-6C4DDFF30067}"/>
    <dgm:cxn modelId="{5F1EDC6D-1654-476A-A333-54C1D5638774}" type="presOf" srcId="{8361A335-3FE6-4DF6-8C4D-AE545F103707}" destId="{64072B8B-4A4A-46BA-99C5-C8AB52F46926}" srcOrd="0" destOrd="0" presId="urn:microsoft.com/office/officeart/2008/layout/LinedList"/>
    <dgm:cxn modelId="{A289FA74-FC13-40C8-BC97-3090CBC82AB3}" srcId="{5C20496F-7F8B-433E-A677-E70CFA9E32F3}" destId="{2A48FCA4-00F8-467D-9AA0-202E5DE48B87}" srcOrd="4" destOrd="0" parTransId="{2682B457-7E69-4B69-A559-78CAB94A47FC}" sibTransId="{676B94FA-B53E-49A4-A72C-5241085BFB90}"/>
    <dgm:cxn modelId="{54A54B7A-D6ED-4D11-9FDF-4416824F0F2C}" type="presOf" srcId="{ED9A643E-BF62-4348-A7E3-CDACB225F940}" destId="{DC359DF1-439F-442D-93E6-D4F2CBD21C25}" srcOrd="0" destOrd="0" presId="urn:microsoft.com/office/officeart/2008/layout/LinedList"/>
    <dgm:cxn modelId="{D7F4C35A-BDF2-4311-989B-EE625D6B7F69}" srcId="{5C20496F-7F8B-433E-A677-E70CFA9E32F3}" destId="{8361A335-3FE6-4DF6-8C4D-AE545F103707}" srcOrd="3" destOrd="0" parTransId="{A7BDA189-1ABF-4C18-9596-00C2226DCF70}" sibTransId="{6152BBDE-28FA-4C55-8F43-7124CEC265BE}"/>
    <dgm:cxn modelId="{89527084-DA30-401E-8DCC-75DA00B4EC3A}" srcId="{5C20496F-7F8B-433E-A677-E70CFA9E32F3}" destId="{CE9F204B-B90B-4AF8-993D-40CD70ADAB54}" srcOrd="5" destOrd="0" parTransId="{E4B33337-9202-46D1-898D-9EE7168A1709}" sibTransId="{148AB87B-C77C-4CC7-9F40-C61855CD51D5}"/>
    <dgm:cxn modelId="{837B71AA-0045-4B68-8075-165162CD4E50}" type="presOf" srcId="{58A10E68-8661-4FD2-8A52-1115CD844FBD}" destId="{D7E6AED3-908D-4911-B707-3693A9CF58DD}" srcOrd="0" destOrd="0" presId="urn:microsoft.com/office/officeart/2008/layout/LinedList"/>
    <dgm:cxn modelId="{9A6C83DC-FF23-4035-B196-EF31CB896C28}" type="presOf" srcId="{4A08B982-1654-4EBA-B6B0-FD67BC7F0BDF}" destId="{B6C21CD2-AB89-4768-8295-F71C175BB4EE}" srcOrd="0" destOrd="0" presId="urn:microsoft.com/office/officeart/2008/layout/LinedList"/>
    <dgm:cxn modelId="{28B6FB01-60C9-45DF-BF8E-C6EAC8BCCBDF}" type="presParOf" srcId="{A7E01F67-6735-4784-8F52-7BE276065A07}" destId="{D255E5D7-FABA-4943-9B47-20791C1C9B67}" srcOrd="0" destOrd="0" presId="urn:microsoft.com/office/officeart/2008/layout/LinedList"/>
    <dgm:cxn modelId="{0D4E0D85-D3CC-4123-A161-723136B4A9DA}" type="presParOf" srcId="{A7E01F67-6735-4784-8F52-7BE276065A07}" destId="{CEF1452A-B6D6-4BDB-80A9-CF3FD1B3F807}" srcOrd="1" destOrd="0" presId="urn:microsoft.com/office/officeart/2008/layout/LinedList"/>
    <dgm:cxn modelId="{99A5882A-9500-4301-B804-B2027185C8C6}" type="presParOf" srcId="{CEF1452A-B6D6-4BDB-80A9-CF3FD1B3F807}" destId="{B6C21CD2-AB89-4768-8295-F71C175BB4EE}" srcOrd="0" destOrd="0" presId="urn:microsoft.com/office/officeart/2008/layout/LinedList"/>
    <dgm:cxn modelId="{2F9B3173-3B04-4ADE-9399-84B9CF9E4D79}" type="presParOf" srcId="{CEF1452A-B6D6-4BDB-80A9-CF3FD1B3F807}" destId="{5BEC2F0C-6C9F-422C-BB4D-4575EEFF4422}" srcOrd="1" destOrd="0" presId="urn:microsoft.com/office/officeart/2008/layout/LinedList"/>
    <dgm:cxn modelId="{E45B14E1-A94A-45D8-B595-86780404C4F6}" type="presParOf" srcId="{A7E01F67-6735-4784-8F52-7BE276065A07}" destId="{A85F8492-3B99-489B-AB6B-5FEF2506899B}" srcOrd="2" destOrd="0" presId="urn:microsoft.com/office/officeart/2008/layout/LinedList"/>
    <dgm:cxn modelId="{A29E2B06-DDDD-4AA7-94E4-FDD412B747A4}" type="presParOf" srcId="{A7E01F67-6735-4784-8F52-7BE276065A07}" destId="{6C82C2D0-B4A3-4B31-93CD-F3E20C8E34A4}" srcOrd="3" destOrd="0" presId="urn:microsoft.com/office/officeart/2008/layout/LinedList"/>
    <dgm:cxn modelId="{FCC55E75-A0E5-4114-8C30-00B11E55AD37}" type="presParOf" srcId="{6C82C2D0-B4A3-4B31-93CD-F3E20C8E34A4}" destId="{DC359DF1-439F-442D-93E6-D4F2CBD21C25}" srcOrd="0" destOrd="0" presId="urn:microsoft.com/office/officeart/2008/layout/LinedList"/>
    <dgm:cxn modelId="{E82162E1-45C3-473C-8603-F1F52D25F756}" type="presParOf" srcId="{6C82C2D0-B4A3-4B31-93CD-F3E20C8E34A4}" destId="{07A0F7B1-C543-4DCE-B1D5-151303CEB815}" srcOrd="1" destOrd="0" presId="urn:microsoft.com/office/officeart/2008/layout/LinedList"/>
    <dgm:cxn modelId="{DA7B6655-3CA2-4C28-9B29-6A325A7E2E48}" type="presParOf" srcId="{A7E01F67-6735-4784-8F52-7BE276065A07}" destId="{93BAF081-C810-4838-B992-F9BAE7859039}" srcOrd="4" destOrd="0" presId="urn:microsoft.com/office/officeart/2008/layout/LinedList"/>
    <dgm:cxn modelId="{55C6DD47-A81A-4E21-A649-A1DB97FEDECD}" type="presParOf" srcId="{A7E01F67-6735-4784-8F52-7BE276065A07}" destId="{5BA5C46B-0382-4037-80C1-A3929E887607}" srcOrd="5" destOrd="0" presId="urn:microsoft.com/office/officeart/2008/layout/LinedList"/>
    <dgm:cxn modelId="{A8EEB90E-74FD-4E58-B583-AF034FC5AADD}" type="presParOf" srcId="{5BA5C46B-0382-4037-80C1-A3929E887607}" destId="{D7E6AED3-908D-4911-B707-3693A9CF58DD}" srcOrd="0" destOrd="0" presId="urn:microsoft.com/office/officeart/2008/layout/LinedList"/>
    <dgm:cxn modelId="{37D3C571-B540-474B-82E1-5A6DF1C8B845}" type="presParOf" srcId="{5BA5C46B-0382-4037-80C1-A3929E887607}" destId="{7E3AE022-06A6-4798-9662-73F88646C354}" srcOrd="1" destOrd="0" presId="urn:microsoft.com/office/officeart/2008/layout/LinedList"/>
    <dgm:cxn modelId="{E4718E6F-2645-4E76-A8F9-D4DF802417A0}" type="presParOf" srcId="{A7E01F67-6735-4784-8F52-7BE276065A07}" destId="{30ACF354-390F-4874-B188-DB37F441FBD6}" srcOrd="6" destOrd="0" presId="urn:microsoft.com/office/officeart/2008/layout/LinedList"/>
    <dgm:cxn modelId="{F3C85506-FB87-4ADA-9C35-0B11EB5DA702}" type="presParOf" srcId="{A7E01F67-6735-4784-8F52-7BE276065A07}" destId="{7956741E-9EA2-4B1A-8A33-BE97BD8650FF}" srcOrd="7" destOrd="0" presId="urn:microsoft.com/office/officeart/2008/layout/LinedList"/>
    <dgm:cxn modelId="{E596CE80-FAB6-4D95-AC16-66451CBD1805}" type="presParOf" srcId="{7956741E-9EA2-4B1A-8A33-BE97BD8650FF}" destId="{64072B8B-4A4A-46BA-99C5-C8AB52F46926}" srcOrd="0" destOrd="0" presId="urn:microsoft.com/office/officeart/2008/layout/LinedList"/>
    <dgm:cxn modelId="{BEA1A848-265D-4E6C-973D-01DF62C9A8F4}" type="presParOf" srcId="{7956741E-9EA2-4B1A-8A33-BE97BD8650FF}" destId="{162F7AE7-48B1-4CFC-B126-10B1ABB81467}" srcOrd="1" destOrd="0" presId="urn:microsoft.com/office/officeart/2008/layout/LinedList"/>
    <dgm:cxn modelId="{8A6B5638-000E-4538-88CA-6EFC9FCFD12E}" type="presParOf" srcId="{A7E01F67-6735-4784-8F52-7BE276065A07}" destId="{43D9F35F-272C-44FF-99F6-1D143DD306D3}" srcOrd="8" destOrd="0" presId="urn:microsoft.com/office/officeart/2008/layout/LinedList"/>
    <dgm:cxn modelId="{25637F7B-1FE2-448E-8C6B-46ECDBA62BEA}" type="presParOf" srcId="{A7E01F67-6735-4784-8F52-7BE276065A07}" destId="{0EB1A30B-BD5C-4622-BA5D-71228FA3E9EA}" srcOrd="9" destOrd="0" presId="urn:microsoft.com/office/officeart/2008/layout/LinedList"/>
    <dgm:cxn modelId="{64195BB6-339E-464C-A0B2-963BF008D6B7}" type="presParOf" srcId="{0EB1A30B-BD5C-4622-BA5D-71228FA3E9EA}" destId="{065F4F3A-A213-4FC5-BEAD-137BEBA3C7A4}" srcOrd="0" destOrd="0" presId="urn:microsoft.com/office/officeart/2008/layout/LinedList"/>
    <dgm:cxn modelId="{AE1E85DD-319B-493E-9925-FF93472F4F9E}" type="presParOf" srcId="{0EB1A30B-BD5C-4622-BA5D-71228FA3E9EA}" destId="{22E351DA-37DD-45F1-950B-215044EFA0E7}" srcOrd="1" destOrd="0" presId="urn:microsoft.com/office/officeart/2008/layout/LinedList"/>
    <dgm:cxn modelId="{CEC9BB94-7C1A-465A-93D4-B636005F388E}" type="presParOf" srcId="{A7E01F67-6735-4784-8F52-7BE276065A07}" destId="{48DB7253-BCF8-4672-A33F-3F4203037B41}" srcOrd="10" destOrd="0" presId="urn:microsoft.com/office/officeart/2008/layout/LinedList"/>
    <dgm:cxn modelId="{6B82B7E4-B3B9-465C-933C-EA8490B58275}" type="presParOf" srcId="{A7E01F67-6735-4784-8F52-7BE276065A07}" destId="{EFE5CE1E-0FAA-482E-9358-AE2F09C7F103}" srcOrd="11" destOrd="0" presId="urn:microsoft.com/office/officeart/2008/layout/LinedList"/>
    <dgm:cxn modelId="{888C8425-742A-4493-9569-4926BD7D4F12}" type="presParOf" srcId="{EFE5CE1E-0FAA-482E-9358-AE2F09C7F103}" destId="{DDE49AC9-7253-4F4F-BDB8-2A0E3EA76272}" srcOrd="0" destOrd="0" presId="urn:microsoft.com/office/officeart/2008/layout/LinedList"/>
    <dgm:cxn modelId="{572EAFC7-3555-43F4-A4CC-BD77E6FB28DA}" type="presParOf" srcId="{EFE5CE1E-0FAA-482E-9358-AE2F09C7F103}" destId="{512D694A-9685-422B-ADAA-5A465F126621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002F6C-348B-443B-85E0-29403E17683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88086893-DD56-4A17-BB57-03B128F7A524}">
      <dgm:prSet/>
      <dgm:spPr/>
      <dgm:t>
        <a:bodyPr/>
        <a:lstStyle/>
        <a:p>
          <a:r>
            <a:rPr lang="pt-BR"/>
            <a:t>De acordo com Matias (2013), Reverdito et al. (2016), Santos (2019), Santos e Starepravo (2019), o PST apresentou dificuldades em descentralizar nos municípios mais vulneráveis e com menores Índices de Desenvolvimento Humano (IDH).</a:t>
          </a:r>
          <a:endParaRPr lang="en-US"/>
        </a:p>
      </dgm:t>
    </dgm:pt>
    <dgm:pt modelId="{E78988B9-3206-4175-B67C-302573238C51}" type="parTrans" cxnId="{A90724FF-7D8C-4D20-A748-04EF0126AA90}">
      <dgm:prSet/>
      <dgm:spPr/>
      <dgm:t>
        <a:bodyPr/>
        <a:lstStyle/>
        <a:p>
          <a:endParaRPr lang="en-US"/>
        </a:p>
      </dgm:t>
    </dgm:pt>
    <dgm:pt modelId="{04549E40-B3D3-422D-8A3A-F1627DA2A46F}" type="sibTrans" cxnId="{A90724FF-7D8C-4D20-A748-04EF0126AA90}">
      <dgm:prSet/>
      <dgm:spPr/>
      <dgm:t>
        <a:bodyPr/>
        <a:lstStyle/>
        <a:p>
          <a:endParaRPr lang="en-US"/>
        </a:p>
      </dgm:t>
    </dgm:pt>
    <dgm:pt modelId="{3D754ADF-9508-4490-92C8-BE0E0FB7583C}">
      <dgm:prSet/>
      <dgm:spPr/>
      <dgm:t>
        <a:bodyPr/>
        <a:lstStyle/>
        <a:p>
          <a:r>
            <a:rPr lang="pt-BR"/>
            <a:t>A faixa do IDH, dos convênios realizados no período de 2008 a 2017, concentraram-se em municípios com IDH Baixo (2,8%), IDH Médio (39,6%), IDH Alto (50,1%) e IDH Muito Alto (8,0%) (TCU, 2018; Santos, Andrade e Santos,2014).</a:t>
          </a:r>
          <a:endParaRPr lang="en-US"/>
        </a:p>
      </dgm:t>
    </dgm:pt>
    <dgm:pt modelId="{0236753F-14E9-471E-9D24-775A3ABFFAF9}" type="parTrans" cxnId="{E26BC7C7-AF40-46EB-9FAF-0F48CFC52E55}">
      <dgm:prSet/>
      <dgm:spPr/>
      <dgm:t>
        <a:bodyPr/>
        <a:lstStyle/>
        <a:p>
          <a:endParaRPr lang="en-US"/>
        </a:p>
      </dgm:t>
    </dgm:pt>
    <dgm:pt modelId="{88374752-FEA0-4019-8A5F-6667AF6DC605}" type="sibTrans" cxnId="{E26BC7C7-AF40-46EB-9FAF-0F48CFC52E55}">
      <dgm:prSet/>
      <dgm:spPr/>
      <dgm:t>
        <a:bodyPr/>
        <a:lstStyle/>
        <a:p>
          <a:endParaRPr lang="en-US"/>
        </a:p>
      </dgm:t>
    </dgm:pt>
    <dgm:pt modelId="{F2B97B6D-3E95-4189-94F2-439A24A32192}">
      <dgm:prSet/>
      <dgm:spPr/>
      <dgm:t>
        <a:bodyPr/>
        <a:lstStyle/>
        <a:p>
          <a:r>
            <a:rPr lang="pt-BR"/>
            <a:t>Os municípios com os melhores indicadores sociais e estrutura para o esporte conseguiram ter mais acesso ao PST, além de conseguir manter o programa por mais tempo (Reverdito </a:t>
          </a:r>
          <a:r>
            <a:rPr lang="pt-BR" i="1"/>
            <a:t>et al. </a:t>
          </a:r>
          <a:r>
            <a:rPr lang="pt-BR"/>
            <a:t>2016).</a:t>
          </a:r>
          <a:endParaRPr lang="en-US"/>
        </a:p>
      </dgm:t>
    </dgm:pt>
    <dgm:pt modelId="{655C1D3C-A1D8-4EAE-8421-9AD5BE250C0D}" type="parTrans" cxnId="{60C294B9-2395-43EA-AD4E-A21CE6066CF6}">
      <dgm:prSet/>
      <dgm:spPr/>
      <dgm:t>
        <a:bodyPr/>
        <a:lstStyle/>
        <a:p>
          <a:endParaRPr lang="en-US"/>
        </a:p>
      </dgm:t>
    </dgm:pt>
    <dgm:pt modelId="{D6763CC9-DC35-46D7-830E-5342AA8D06ED}" type="sibTrans" cxnId="{60C294B9-2395-43EA-AD4E-A21CE6066CF6}">
      <dgm:prSet/>
      <dgm:spPr/>
      <dgm:t>
        <a:bodyPr/>
        <a:lstStyle/>
        <a:p>
          <a:endParaRPr lang="en-US"/>
        </a:p>
      </dgm:t>
    </dgm:pt>
    <dgm:pt modelId="{D3168E53-9129-4832-9AEE-B47E37E7919F}" type="pres">
      <dgm:prSet presAssocID="{ED002F6C-348B-443B-85E0-29403E176839}" presName="vert0" presStyleCnt="0">
        <dgm:presLayoutVars>
          <dgm:dir/>
          <dgm:animOne val="branch"/>
          <dgm:animLvl val="lvl"/>
        </dgm:presLayoutVars>
      </dgm:prSet>
      <dgm:spPr/>
    </dgm:pt>
    <dgm:pt modelId="{15E42F54-E62D-4F48-997B-5D1F7336BA38}" type="pres">
      <dgm:prSet presAssocID="{88086893-DD56-4A17-BB57-03B128F7A524}" presName="thickLine" presStyleLbl="alignNode1" presStyleIdx="0" presStyleCnt="3"/>
      <dgm:spPr/>
    </dgm:pt>
    <dgm:pt modelId="{C717122E-9F5B-4C21-A481-D1D31DD960ED}" type="pres">
      <dgm:prSet presAssocID="{88086893-DD56-4A17-BB57-03B128F7A524}" presName="horz1" presStyleCnt="0"/>
      <dgm:spPr/>
    </dgm:pt>
    <dgm:pt modelId="{6D53C3EC-0CF6-4D13-9314-05A84FB2D803}" type="pres">
      <dgm:prSet presAssocID="{88086893-DD56-4A17-BB57-03B128F7A524}" presName="tx1" presStyleLbl="revTx" presStyleIdx="0" presStyleCnt="3"/>
      <dgm:spPr/>
    </dgm:pt>
    <dgm:pt modelId="{A85D11DD-502C-4922-8A4E-8450F88C01FB}" type="pres">
      <dgm:prSet presAssocID="{88086893-DD56-4A17-BB57-03B128F7A524}" presName="vert1" presStyleCnt="0"/>
      <dgm:spPr/>
    </dgm:pt>
    <dgm:pt modelId="{D55DADF1-178F-49D3-A8DA-2D69C33D969E}" type="pres">
      <dgm:prSet presAssocID="{3D754ADF-9508-4490-92C8-BE0E0FB7583C}" presName="thickLine" presStyleLbl="alignNode1" presStyleIdx="1" presStyleCnt="3"/>
      <dgm:spPr/>
    </dgm:pt>
    <dgm:pt modelId="{07B6E00C-A352-4887-91B5-737B30F26B80}" type="pres">
      <dgm:prSet presAssocID="{3D754ADF-9508-4490-92C8-BE0E0FB7583C}" presName="horz1" presStyleCnt="0"/>
      <dgm:spPr/>
    </dgm:pt>
    <dgm:pt modelId="{DB3C91C7-8201-4E9C-8382-06D7E2530659}" type="pres">
      <dgm:prSet presAssocID="{3D754ADF-9508-4490-92C8-BE0E0FB7583C}" presName="tx1" presStyleLbl="revTx" presStyleIdx="1" presStyleCnt="3"/>
      <dgm:spPr/>
    </dgm:pt>
    <dgm:pt modelId="{3A0A39FB-F0FA-4686-9423-D45D82154E91}" type="pres">
      <dgm:prSet presAssocID="{3D754ADF-9508-4490-92C8-BE0E0FB7583C}" presName="vert1" presStyleCnt="0"/>
      <dgm:spPr/>
    </dgm:pt>
    <dgm:pt modelId="{DBA40E5C-3C36-41BB-99C8-DDAF582C45D7}" type="pres">
      <dgm:prSet presAssocID="{F2B97B6D-3E95-4189-94F2-439A24A32192}" presName="thickLine" presStyleLbl="alignNode1" presStyleIdx="2" presStyleCnt="3"/>
      <dgm:spPr/>
    </dgm:pt>
    <dgm:pt modelId="{F6C84462-75DB-4266-8EAC-3B1C8F26D20C}" type="pres">
      <dgm:prSet presAssocID="{F2B97B6D-3E95-4189-94F2-439A24A32192}" presName="horz1" presStyleCnt="0"/>
      <dgm:spPr/>
    </dgm:pt>
    <dgm:pt modelId="{B6315CF3-7817-41CC-9FAD-F92D190BCDBE}" type="pres">
      <dgm:prSet presAssocID="{F2B97B6D-3E95-4189-94F2-439A24A32192}" presName="tx1" presStyleLbl="revTx" presStyleIdx="2" presStyleCnt="3"/>
      <dgm:spPr/>
    </dgm:pt>
    <dgm:pt modelId="{73BB656C-3EAF-45A3-AD68-BF5D1C4173DF}" type="pres">
      <dgm:prSet presAssocID="{F2B97B6D-3E95-4189-94F2-439A24A32192}" presName="vert1" presStyleCnt="0"/>
      <dgm:spPr/>
    </dgm:pt>
  </dgm:ptLst>
  <dgm:cxnLst>
    <dgm:cxn modelId="{0B01D930-319D-46E5-A294-DC1F291A98ED}" type="presOf" srcId="{3D754ADF-9508-4490-92C8-BE0E0FB7583C}" destId="{DB3C91C7-8201-4E9C-8382-06D7E2530659}" srcOrd="0" destOrd="0" presId="urn:microsoft.com/office/officeart/2008/layout/LinedList"/>
    <dgm:cxn modelId="{F87B6163-F0C7-4AFE-A2E9-B0C817E54ABF}" type="presOf" srcId="{ED002F6C-348B-443B-85E0-29403E176839}" destId="{D3168E53-9129-4832-9AEE-B47E37E7919F}" srcOrd="0" destOrd="0" presId="urn:microsoft.com/office/officeart/2008/layout/LinedList"/>
    <dgm:cxn modelId="{FB71E39E-07B0-43E9-A65B-9864F2C48566}" type="presOf" srcId="{F2B97B6D-3E95-4189-94F2-439A24A32192}" destId="{B6315CF3-7817-41CC-9FAD-F92D190BCDBE}" srcOrd="0" destOrd="0" presId="urn:microsoft.com/office/officeart/2008/layout/LinedList"/>
    <dgm:cxn modelId="{00718AA5-493E-413A-864A-93F7D7DF3275}" type="presOf" srcId="{88086893-DD56-4A17-BB57-03B128F7A524}" destId="{6D53C3EC-0CF6-4D13-9314-05A84FB2D803}" srcOrd="0" destOrd="0" presId="urn:microsoft.com/office/officeart/2008/layout/LinedList"/>
    <dgm:cxn modelId="{60C294B9-2395-43EA-AD4E-A21CE6066CF6}" srcId="{ED002F6C-348B-443B-85E0-29403E176839}" destId="{F2B97B6D-3E95-4189-94F2-439A24A32192}" srcOrd="2" destOrd="0" parTransId="{655C1D3C-A1D8-4EAE-8421-9AD5BE250C0D}" sibTransId="{D6763CC9-DC35-46D7-830E-5342AA8D06ED}"/>
    <dgm:cxn modelId="{E26BC7C7-AF40-46EB-9FAF-0F48CFC52E55}" srcId="{ED002F6C-348B-443B-85E0-29403E176839}" destId="{3D754ADF-9508-4490-92C8-BE0E0FB7583C}" srcOrd="1" destOrd="0" parTransId="{0236753F-14E9-471E-9D24-775A3ABFFAF9}" sibTransId="{88374752-FEA0-4019-8A5F-6667AF6DC605}"/>
    <dgm:cxn modelId="{A90724FF-7D8C-4D20-A748-04EF0126AA90}" srcId="{ED002F6C-348B-443B-85E0-29403E176839}" destId="{88086893-DD56-4A17-BB57-03B128F7A524}" srcOrd="0" destOrd="0" parTransId="{E78988B9-3206-4175-B67C-302573238C51}" sibTransId="{04549E40-B3D3-422D-8A3A-F1627DA2A46F}"/>
    <dgm:cxn modelId="{1ABB895C-1444-4DB0-8369-014F517860A6}" type="presParOf" srcId="{D3168E53-9129-4832-9AEE-B47E37E7919F}" destId="{15E42F54-E62D-4F48-997B-5D1F7336BA38}" srcOrd="0" destOrd="0" presId="urn:microsoft.com/office/officeart/2008/layout/LinedList"/>
    <dgm:cxn modelId="{EB749D38-E2DE-4288-8708-7768BED8BEE9}" type="presParOf" srcId="{D3168E53-9129-4832-9AEE-B47E37E7919F}" destId="{C717122E-9F5B-4C21-A481-D1D31DD960ED}" srcOrd="1" destOrd="0" presId="urn:microsoft.com/office/officeart/2008/layout/LinedList"/>
    <dgm:cxn modelId="{11B7809E-2E96-492E-BB06-42858D8122B7}" type="presParOf" srcId="{C717122E-9F5B-4C21-A481-D1D31DD960ED}" destId="{6D53C3EC-0CF6-4D13-9314-05A84FB2D803}" srcOrd="0" destOrd="0" presId="urn:microsoft.com/office/officeart/2008/layout/LinedList"/>
    <dgm:cxn modelId="{DB36DDB2-6BA2-4726-9A04-A4FBADEB15B6}" type="presParOf" srcId="{C717122E-9F5B-4C21-A481-D1D31DD960ED}" destId="{A85D11DD-502C-4922-8A4E-8450F88C01FB}" srcOrd="1" destOrd="0" presId="urn:microsoft.com/office/officeart/2008/layout/LinedList"/>
    <dgm:cxn modelId="{90FED8BF-90AA-4849-82A6-DC7E02B9953F}" type="presParOf" srcId="{D3168E53-9129-4832-9AEE-B47E37E7919F}" destId="{D55DADF1-178F-49D3-A8DA-2D69C33D969E}" srcOrd="2" destOrd="0" presId="urn:microsoft.com/office/officeart/2008/layout/LinedList"/>
    <dgm:cxn modelId="{BF27EA53-CE41-463B-9E92-A292BBD92663}" type="presParOf" srcId="{D3168E53-9129-4832-9AEE-B47E37E7919F}" destId="{07B6E00C-A352-4887-91B5-737B30F26B80}" srcOrd="3" destOrd="0" presId="urn:microsoft.com/office/officeart/2008/layout/LinedList"/>
    <dgm:cxn modelId="{0D97A64A-3BBA-43EA-8F7C-680D0A0397AE}" type="presParOf" srcId="{07B6E00C-A352-4887-91B5-737B30F26B80}" destId="{DB3C91C7-8201-4E9C-8382-06D7E2530659}" srcOrd="0" destOrd="0" presId="urn:microsoft.com/office/officeart/2008/layout/LinedList"/>
    <dgm:cxn modelId="{5E10140B-9078-4D68-BDD9-A4C0081ABF9E}" type="presParOf" srcId="{07B6E00C-A352-4887-91B5-737B30F26B80}" destId="{3A0A39FB-F0FA-4686-9423-D45D82154E91}" srcOrd="1" destOrd="0" presId="urn:microsoft.com/office/officeart/2008/layout/LinedList"/>
    <dgm:cxn modelId="{FF3C744D-339D-41E9-B494-4E0113220E4B}" type="presParOf" srcId="{D3168E53-9129-4832-9AEE-B47E37E7919F}" destId="{DBA40E5C-3C36-41BB-99C8-DDAF582C45D7}" srcOrd="4" destOrd="0" presId="urn:microsoft.com/office/officeart/2008/layout/LinedList"/>
    <dgm:cxn modelId="{A04218A9-6926-4B9E-9833-466A3E7D0FDF}" type="presParOf" srcId="{D3168E53-9129-4832-9AEE-B47E37E7919F}" destId="{F6C84462-75DB-4266-8EAC-3B1C8F26D20C}" srcOrd="5" destOrd="0" presId="urn:microsoft.com/office/officeart/2008/layout/LinedList"/>
    <dgm:cxn modelId="{22C7EFD6-99EE-4B5A-9F19-FBB057D51F39}" type="presParOf" srcId="{F6C84462-75DB-4266-8EAC-3B1C8F26D20C}" destId="{B6315CF3-7817-41CC-9FAD-F92D190BCDBE}" srcOrd="0" destOrd="0" presId="urn:microsoft.com/office/officeart/2008/layout/LinedList"/>
    <dgm:cxn modelId="{F6771A50-D699-4DD8-9994-ECC56A0147B7}" type="presParOf" srcId="{F6C84462-75DB-4266-8EAC-3B1C8F26D20C}" destId="{73BB656C-3EAF-45A3-AD68-BF5D1C4173D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2C9B31-1559-4B40-BE67-8A9A15E9BD28}">
      <dsp:nvSpPr>
        <dsp:cNvPr id="0" name=""/>
        <dsp:cNvSpPr/>
      </dsp:nvSpPr>
      <dsp:spPr>
        <a:xfrm>
          <a:off x="0" y="212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9757C3-3F6A-4AFD-AA12-BD5B85BD8207}">
      <dsp:nvSpPr>
        <dsp:cNvPr id="0" name=""/>
        <dsp:cNvSpPr/>
      </dsp:nvSpPr>
      <dsp:spPr>
        <a:xfrm>
          <a:off x="0" y="212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Introdução</a:t>
          </a:r>
          <a:endParaRPr lang="en-US" sz="3300" kern="1200"/>
        </a:p>
      </dsp:txBody>
      <dsp:txXfrm>
        <a:off x="0" y="2124"/>
        <a:ext cx="7886700" cy="724514"/>
      </dsp:txXfrm>
    </dsp:sp>
    <dsp:sp modelId="{30AA0C1D-E1A5-47FB-9F2B-8D8E1059EDFB}">
      <dsp:nvSpPr>
        <dsp:cNvPr id="0" name=""/>
        <dsp:cNvSpPr/>
      </dsp:nvSpPr>
      <dsp:spPr>
        <a:xfrm>
          <a:off x="0" y="72663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7D77D1-6718-4031-8A5E-BFFC78B9E202}">
      <dsp:nvSpPr>
        <dsp:cNvPr id="0" name=""/>
        <dsp:cNvSpPr/>
      </dsp:nvSpPr>
      <dsp:spPr>
        <a:xfrm>
          <a:off x="0" y="72663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Histórico e Fundamentos do Programa</a:t>
          </a:r>
          <a:endParaRPr lang="en-US" sz="3300" kern="1200"/>
        </a:p>
      </dsp:txBody>
      <dsp:txXfrm>
        <a:off x="0" y="726639"/>
        <a:ext cx="7886700" cy="724514"/>
      </dsp:txXfrm>
    </dsp:sp>
    <dsp:sp modelId="{20993F26-4EBD-4FD1-AA3E-8B68AE924B55}">
      <dsp:nvSpPr>
        <dsp:cNvPr id="0" name=""/>
        <dsp:cNvSpPr/>
      </dsp:nvSpPr>
      <dsp:spPr>
        <a:xfrm>
          <a:off x="0" y="145115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C6BEB9-5ECD-4A81-B33E-1F8ABBE41C74}">
      <dsp:nvSpPr>
        <dsp:cNvPr id="0" name=""/>
        <dsp:cNvSpPr/>
      </dsp:nvSpPr>
      <dsp:spPr>
        <a:xfrm>
          <a:off x="0" y="1451154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Planejamento do PST ao longo dos governos</a:t>
          </a:r>
          <a:endParaRPr lang="en-US" sz="3300" kern="1200"/>
        </a:p>
      </dsp:txBody>
      <dsp:txXfrm>
        <a:off x="0" y="1451154"/>
        <a:ext cx="7886700" cy="724514"/>
      </dsp:txXfrm>
    </dsp:sp>
    <dsp:sp modelId="{17E1FBB9-697B-4596-AE7D-5C1CCAFEABB5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27537-6907-47EC-897C-1F694B3E2193}">
      <dsp:nvSpPr>
        <dsp:cNvPr id="0" name=""/>
        <dsp:cNvSpPr/>
      </dsp:nvSpPr>
      <dsp:spPr>
        <a:xfrm>
          <a:off x="0" y="2175669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Gestão e Estrutura Operacional</a:t>
          </a:r>
          <a:endParaRPr lang="en-US" sz="3300" kern="1200"/>
        </a:p>
      </dsp:txBody>
      <dsp:txXfrm>
        <a:off x="0" y="2175669"/>
        <a:ext cx="7886700" cy="724514"/>
      </dsp:txXfrm>
    </dsp:sp>
    <dsp:sp modelId="{5AA81907-A3CC-48E1-A2F3-D047C09FF993}">
      <dsp:nvSpPr>
        <dsp:cNvPr id="0" name=""/>
        <dsp:cNvSpPr/>
      </dsp:nvSpPr>
      <dsp:spPr>
        <a:xfrm>
          <a:off x="0" y="290018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2AC7D7-836C-486A-8461-11A08C56E775}">
      <dsp:nvSpPr>
        <dsp:cNvPr id="0" name=""/>
        <dsp:cNvSpPr/>
      </dsp:nvSpPr>
      <dsp:spPr>
        <a:xfrm>
          <a:off x="0" y="2900183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Abrangência</a:t>
          </a:r>
          <a:endParaRPr lang="en-US" sz="3300" kern="1200"/>
        </a:p>
      </dsp:txBody>
      <dsp:txXfrm>
        <a:off x="0" y="2900183"/>
        <a:ext cx="7886700" cy="724514"/>
      </dsp:txXfrm>
    </dsp:sp>
    <dsp:sp modelId="{F3942E53-B2CB-49EF-A7D3-2C75631BE094}">
      <dsp:nvSpPr>
        <dsp:cNvPr id="0" name=""/>
        <dsp:cNvSpPr/>
      </dsp:nvSpPr>
      <dsp:spPr>
        <a:xfrm>
          <a:off x="0" y="3624698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ECBA6E-84FC-4214-AC69-C54085593462}">
      <dsp:nvSpPr>
        <dsp:cNvPr id="0" name=""/>
        <dsp:cNvSpPr/>
      </dsp:nvSpPr>
      <dsp:spPr>
        <a:xfrm>
          <a:off x="0" y="3624698"/>
          <a:ext cx="7886700" cy="7245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300" kern="1200"/>
            <a:t>Desafios e perspectivas para o PST</a:t>
          </a:r>
          <a:endParaRPr lang="en-US" sz="3300" kern="1200"/>
        </a:p>
      </dsp:txBody>
      <dsp:txXfrm>
        <a:off x="0" y="3624698"/>
        <a:ext cx="7886700" cy="7245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5E5D7-FABA-4943-9B47-20791C1C9B67}">
      <dsp:nvSpPr>
        <dsp:cNvPr id="0" name=""/>
        <dsp:cNvSpPr/>
      </dsp:nvSpPr>
      <dsp:spPr>
        <a:xfrm>
          <a:off x="0" y="2656"/>
          <a:ext cx="51229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C21CD2-AB89-4768-8295-F71C175BB4EE}">
      <dsp:nvSpPr>
        <dsp:cNvPr id="0" name=""/>
        <dsp:cNvSpPr/>
      </dsp:nvSpPr>
      <dsp:spPr>
        <a:xfrm>
          <a:off x="0" y="2656"/>
          <a:ext cx="5122926" cy="90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Os princípios do PST definem o esporte como elemento educacional, conforme pressupostos estabelecidos pela CF-88 e Lei nº 9.615 de 24 de março de 1998.</a:t>
          </a:r>
          <a:endParaRPr lang="en-US" sz="1700" b="1" kern="1200" dirty="0"/>
        </a:p>
      </dsp:txBody>
      <dsp:txXfrm>
        <a:off x="0" y="2656"/>
        <a:ext cx="5122926" cy="905894"/>
      </dsp:txXfrm>
    </dsp:sp>
    <dsp:sp modelId="{A85F8492-3B99-489B-AB6B-5FEF2506899B}">
      <dsp:nvSpPr>
        <dsp:cNvPr id="0" name=""/>
        <dsp:cNvSpPr/>
      </dsp:nvSpPr>
      <dsp:spPr>
        <a:xfrm>
          <a:off x="0" y="908551"/>
          <a:ext cx="51229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359DF1-439F-442D-93E6-D4F2CBD21C25}">
      <dsp:nvSpPr>
        <dsp:cNvPr id="0" name=""/>
        <dsp:cNvSpPr/>
      </dsp:nvSpPr>
      <dsp:spPr>
        <a:xfrm>
          <a:off x="0" y="908551"/>
          <a:ext cx="5122926" cy="90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9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pt-BR" sz="1700" b="1" kern="1200"/>
            <a:t>Democratização da Gestão e da participação.</a:t>
          </a:r>
          <a:endParaRPr lang="en-US" sz="1700" b="1" kern="1200"/>
        </a:p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b="1" kern="1200"/>
        </a:p>
      </dsp:txBody>
      <dsp:txXfrm>
        <a:off x="0" y="908551"/>
        <a:ext cx="5122926" cy="905894"/>
      </dsp:txXfrm>
    </dsp:sp>
    <dsp:sp modelId="{93BAF081-C810-4838-B992-F9BAE7859039}">
      <dsp:nvSpPr>
        <dsp:cNvPr id="0" name=""/>
        <dsp:cNvSpPr/>
      </dsp:nvSpPr>
      <dsp:spPr>
        <a:xfrm>
          <a:off x="0" y="1814445"/>
          <a:ext cx="51229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E6AED3-908D-4911-B707-3693A9CF58DD}">
      <dsp:nvSpPr>
        <dsp:cNvPr id="0" name=""/>
        <dsp:cNvSpPr/>
      </dsp:nvSpPr>
      <dsp:spPr>
        <a:xfrm>
          <a:off x="0" y="1814445"/>
          <a:ext cx="5122926" cy="90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 reversão do quadro atual de injustiça, exclusão e vulnerabilidade social.</a:t>
          </a:r>
        </a:p>
      </dsp:txBody>
      <dsp:txXfrm>
        <a:off x="0" y="1814445"/>
        <a:ext cx="5122926" cy="905894"/>
      </dsp:txXfrm>
    </dsp:sp>
    <dsp:sp modelId="{30ACF354-390F-4874-B188-DB37F441FBD6}">
      <dsp:nvSpPr>
        <dsp:cNvPr id="0" name=""/>
        <dsp:cNvSpPr/>
      </dsp:nvSpPr>
      <dsp:spPr>
        <a:xfrm>
          <a:off x="0" y="2720339"/>
          <a:ext cx="51229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072B8B-4A4A-46BA-99C5-C8AB52F46926}">
      <dsp:nvSpPr>
        <dsp:cNvPr id="0" name=""/>
        <dsp:cNvSpPr/>
      </dsp:nvSpPr>
      <dsp:spPr>
        <a:xfrm>
          <a:off x="0" y="2720339"/>
          <a:ext cx="5122926" cy="90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Direito de Cidadania. </a:t>
          </a:r>
          <a:endParaRPr lang="en-US" sz="1700" kern="1200" dirty="0"/>
        </a:p>
      </dsp:txBody>
      <dsp:txXfrm>
        <a:off x="0" y="2720339"/>
        <a:ext cx="5122926" cy="905894"/>
      </dsp:txXfrm>
    </dsp:sp>
    <dsp:sp modelId="{43D9F35F-272C-44FF-99F6-1D143DD306D3}">
      <dsp:nvSpPr>
        <dsp:cNvPr id="0" name=""/>
        <dsp:cNvSpPr/>
      </dsp:nvSpPr>
      <dsp:spPr>
        <a:xfrm>
          <a:off x="0" y="3626234"/>
          <a:ext cx="51229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5F4F3A-A213-4FC5-BEAD-137BEBA3C7A4}">
      <dsp:nvSpPr>
        <dsp:cNvPr id="0" name=""/>
        <dsp:cNvSpPr/>
      </dsp:nvSpPr>
      <dsp:spPr>
        <a:xfrm>
          <a:off x="0" y="3626234"/>
          <a:ext cx="5122926" cy="90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A participação irrestrita.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0" y="3626234"/>
        <a:ext cx="5122926" cy="905894"/>
      </dsp:txXfrm>
    </dsp:sp>
    <dsp:sp modelId="{48DB7253-BCF8-4672-A33F-3F4203037B41}">
      <dsp:nvSpPr>
        <dsp:cNvPr id="0" name=""/>
        <dsp:cNvSpPr/>
      </dsp:nvSpPr>
      <dsp:spPr>
        <a:xfrm>
          <a:off x="0" y="4532128"/>
          <a:ext cx="512292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E49AC9-7253-4F4F-BDB8-2A0E3EA76272}">
      <dsp:nvSpPr>
        <dsp:cNvPr id="0" name=""/>
        <dsp:cNvSpPr/>
      </dsp:nvSpPr>
      <dsp:spPr>
        <a:xfrm>
          <a:off x="0" y="4532128"/>
          <a:ext cx="5122926" cy="905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Princípios: cooperação, coeducação, corresponsabilidade, respeito às regras e aos colegas, inclusão, regionalismo, emancipação e totalidade</a:t>
          </a:r>
          <a:endParaRPr lang="en-US" sz="1700" kern="1200" dirty="0"/>
        </a:p>
      </dsp:txBody>
      <dsp:txXfrm>
        <a:off x="0" y="4532128"/>
        <a:ext cx="5122926" cy="9058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E42F54-E62D-4F48-997B-5D1F7336BA38}">
      <dsp:nvSpPr>
        <dsp:cNvPr id="0" name=""/>
        <dsp:cNvSpPr/>
      </dsp:nvSpPr>
      <dsp:spPr>
        <a:xfrm>
          <a:off x="0" y="235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53C3EC-0CF6-4D13-9314-05A84FB2D803}">
      <dsp:nvSpPr>
        <dsp:cNvPr id="0" name=""/>
        <dsp:cNvSpPr/>
      </dsp:nvSpPr>
      <dsp:spPr>
        <a:xfrm>
          <a:off x="0" y="2354"/>
          <a:ext cx="7886700" cy="160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De acordo com Matias (2013), Reverdito et al. (2016), Santos (2019), Santos e Starepravo (2019), o PST apresentou dificuldades em descentralizar nos municípios mais vulneráveis e com menores Índices de Desenvolvimento Humano (IDH).</a:t>
          </a:r>
          <a:endParaRPr lang="en-US" sz="2300" kern="1200"/>
        </a:p>
      </dsp:txBody>
      <dsp:txXfrm>
        <a:off x="0" y="2354"/>
        <a:ext cx="7886700" cy="1606079"/>
      </dsp:txXfrm>
    </dsp:sp>
    <dsp:sp modelId="{D55DADF1-178F-49D3-A8DA-2D69C33D969E}">
      <dsp:nvSpPr>
        <dsp:cNvPr id="0" name=""/>
        <dsp:cNvSpPr/>
      </dsp:nvSpPr>
      <dsp:spPr>
        <a:xfrm>
          <a:off x="0" y="1608434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C91C7-8201-4E9C-8382-06D7E2530659}">
      <dsp:nvSpPr>
        <dsp:cNvPr id="0" name=""/>
        <dsp:cNvSpPr/>
      </dsp:nvSpPr>
      <dsp:spPr>
        <a:xfrm>
          <a:off x="0" y="1608434"/>
          <a:ext cx="7886700" cy="160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A faixa do IDH, dos convênios realizados no período de 2008 a 2017, concentraram-se em municípios com IDH Baixo (2,8%), IDH Médio (39,6%), IDH Alto (50,1%) e IDH Muito Alto (8,0%) (TCU, 2018; Santos, Andrade e Santos,2014).</a:t>
          </a:r>
          <a:endParaRPr lang="en-US" sz="2300" kern="1200"/>
        </a:p>
      </dsp:txBody>
      <dsp:txXfrm>
        <a:off x="0" y="1608434"/>
        <a:ext cx="7886700" cy="1606079"/>
      </dsp:txXfrm>
    </dsp:sp>
    <dsp:sp modelId="{DBA40E5C-3C36-41BB-99C8-DDAF582C45D7}">
      <dsp:nvSpPr>
        <dsp:cNvPr id="0" name=""/>
        <dsp:cNvSpPr/>
      </dsp:nvSpPr>
      <dsp:spPr>
        <a:xfrm>
          <a:off x="0" y="3214513"/>
          <a:ext cx="78867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315CF3-7817-41CC-9FAD-F92D190BCDBE}">
      <dsp:nvSpPr>
        <dsp:cNvPr id="0" name=""/>
        <dsp:cNvSpPr/>
      </dsp:nvSpPr>
      <dsp:spPr>
        <a:xfrm>
          <a:off x="0" y="3214513"/>
          <a:ext cx="7886700" cy="1606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Os municípios com os melhores indicadores sociais e estrutura para o esporte conseguiram ter mais acesso ao PST, além de conseguir manter o programa por mais tempo (Reverdito </a:t>
          </a:r>
          <a:r>
            <a:rPr lang="pt-BR" sz="2300" i="1" kern="1200"/>
            <a:t>et al. </a:t>
          </a:r>
          <a:r>
            <a:rPr lang="pt-BR" sz="2300" kern="1200"/>
            <a:t>2016).</a:t>
          </a:r>
          <a:endParaRPr lang="en-US" sz="2300" kern="1200"/>
        </a:p>
      </dsp:txBody>
      <dsp:txXfrm>
        <a:off x="0" y="3214513"/>
        <a:ext cx="7886700" cy="1606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06DC8-558F-4D02-A731-4F7412D3BDFF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F5B5B-051D-4BE6-B7C8-ADB58DAE0F4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1269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5F5B5B-051D-4BE6-B7C8-ADB58DAE0F49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25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8AF7C8-5903-4775-97C8-33A4850DD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320528-AC7D-4280-A337-782B98B272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5AC149-287D-4F6F-B41E-08C46C930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3D79E61-C38F-4020-AF32-B0CC2CFAD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EE37D5C-1C42-40AC-90F7-8769CA4B0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521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EC142F-BFAD-4D2A-AF93-5B36EC5AA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DDD729-5DA4-4B49-A335-DCFF04CF06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7D1A37-DAE7-4D36-A316-4E4424082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03D245E-45E3-4E56-9EC0-C990E12C1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7DBF2B-793E-4153-BEDF-EE39834F7D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4297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6A666AA4-FAFF-480A-B3DA-1EB3BF10C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895F3AD-E47A-4A7B-BBB6-AF75540BF4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6826AE-B3AE-452D-8AB2-98F34631F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DA34A-E7A9-4955-BE79-1D465034D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83D08CE-F654-4CD5-B457-52C2BDF5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1089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71F063-5610-4CFF-A42C-20581EF3F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300BA86-E178-4937-A58F-0198E48BC9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7CF2CF6-9EA4-4921-B3CB-B130C8F2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2926C54-4DE2-4A91-8075-A351088C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B4ADF6-9AC1-46EA-BACA-BE5C246C0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28404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E7F4AA-D6EB-4E73-9543-F93E617D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5A5B31F-3279-4041-AB60-C30F94A61B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2FEA25D-8E6A-4E2C-887A-7652A838D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20E1F7-D707-46F3-98B2-F1BBD2793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AB45F34-ABDF-41E7-8963-AD9B5EFA1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4705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88EEA9-6BD8-4BB6-A09C-0D33EB79C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B15DFF7-C597-4FEC-AB0D-AAF0E73D0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574E26E-3CAD-480C-884A-CCD820DCD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070D72-47B0-4E30-B643-90C7899D7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0577B3F-F7C2-4253-8B62-B5BAD4CC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54523D-21E7-4187-B7DE-B1E59CE5D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8366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7C3008-1E3E-4CED-A745-336A921DA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573950-496D-46C8-B489-0A60700B12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40F1F19-15BF-4FB3-BE9E-BE71DE3031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B1DD494-7AAD-467D-84C8-4BCA8EB6FA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491DAF7A-D252-4D85-B656-33527683B5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3B10FA7C-3C83-4BA4-A7DD-8796B9745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0D923AA-1CB4-4F60-B05F-5058C47EB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AED3A38-2CCA-458B-8AF1-7677C7CF6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5467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F23043-D2FD-4DEB-AA2D-11D39C26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84902ED4-35B3-4B03-9B42-FC571A74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93B9A00-D721-4B6F-817C-00FA74D8E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A5D80453-A7CF-4015-9118-3114280B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8796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BB4CB2-1547-4403-900F-047082178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905CC93-5B75-4126-A717-66BB15AA9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33F6076-630B-4458-B227-A014CBD9A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1657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649F46-057F-45A8-AD9C-BFBB8F8BC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C060FB7-933C-4935-BF2E-14DE466C39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6D2E8422-A34B-47E0-90EC-104A1DA8AB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E3C4919-C0CD-4766-998E-2AA8D4F39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FCE98D6-E02E-4C2D-8FBB-57F4CF75C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3430CC9-68C1-422A-9A82-A9C7617FF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6954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E41B92-3E14-4855-9098-EC6B31D5E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AD7283EA-BF21-49BF-8CE7-7D589DB98A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4FF000-4F50-46C1-AE6A-DE19A8A5C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527B0AC-8B9B-4F66-A760-E775924AC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611E335-19AE-40CC-A26D-BFDE8B93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E3494FA-86CB-4E42-AB12-798706CB2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335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07CDEE27-BDFF-4DD9-9983-9BF9135E8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E6320A9-8515-429E-BA58-33A38BFF9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A1565C-93C9-4E01-95CB-83447ED0AB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917C28-60F9-4595-A0AD-9359B155458A}" type="datetimeFigureOut">
              <a:rPr lang="pt-BR" smtClean="0"/>
              <a:pPr/>
              <a:t>08/10/2025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FF00B4-F776-4477-A105-6603C46FB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E36396A-CA5A-45A5-82EE-9945EE056D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E936D-FC40-49F0-8FC6-A0730B6C565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63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nalto.gov.br/ccivil_03/leis/l9615consol.htm" TargetMode="External"/><Relationship Id="rId2" Type="http://schemas.openxmlformats.org/officeDocument/2006/relationships/hyperlink" Target="https://www.planalto.gov.br/ccivil_03/constituicao/constituicao.htm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quivo.esporte.gov.br/" TargetMode="External"/><Relationship Id="rId4" Type="http://schemas.openxmlformats.org/officeDocument/2006/relationships/hyperlink" Target="https://www.lume.ufrgs.br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camara.leg.br/legin/fed/decret/2023/decreto-11343-1-janeiro-2023-793630-publicacaooriginal-166756-pe.html" TargetMode="External"/><Relationship Id="rId2" Type="http://schemas.openxmlformats.org/officeDocument/2006/relationships/hyperlink" Target="http://arquivo.esporte.gov.b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repositorio.ufms.br/handle/123456789/5645" TargetMode="External"/><Relationship Id="rId4" Type="http://schemas.openxmlformats.org/officeDocument/2006/relationships/hyperlink" Target="https://www.gov.br/esporte/pt-br/acoes-e-programas/programa-segundo-tempo-pst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7" name="Rectangle 20486">
            <a:extLst>
              <a:ext uri="{FF2B5EF4-FFF2-40B4-BE49-F238E27FC236}">
                <a16:creationId xmlns:a16="http://schemas.microsoft.com/office/drawing/2014/main" id="{61293230-B0F6-45B1-96D1-13D18E2429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9" name="Freeform: Shape 20488">
            <a:extLst>
              <a:ext uri="{FF2B5EF4-FFF2-40B4-BE49-F238E27FC236}">
                <a16:creationId xmlns:a16="http://schemas.microsoft.com/office/drawing/2014/main" id="{DB74BAD7-F0FC-4719-A31F-1ABDB6211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561161" cy="6857999"/>
          </a:xfrm>
          <a:custGeom>
            <a:avLst/>
            <a:gdLst>
              <a:gd name="connsiteX0" fmla="*/ 0 w 9024730"/>
              <a:gd name="connsiteY0" fmla="*/ 0 h 6857999"/>
              <a:gd name="connsiteX1" fmla="*/ 9024730 w 9024730"/>
              <a:gd name="connsiteY1" fmla="*/ 0 h 6857999"/>
              <a:gd name="connsiteX2" fmla="*/ 9024730 w 9024730"/>
              <a:gd name="connsiteY2" fmla="*/ 2 h 6857999"/>
              <a:gd name="connsiteX3" fmla="*/ 8447016 w 9024730"/>
              <a:gd name="connsiteY3" fmla="*/ 2 h 6857999"/>
              <a:gd name="connsiteX4" fmla="*/ 8441214 w 9024730"/>
              <a:gd name="connsiteY4" fmla="*/ 14562 h 6857999"/>
              <a:gd name="connsiteX5" fmla="*/ 8445389 w 9024730"/>
              <a:gd name="connsiteY5" fmla="*/ 59077 h 6857999"/>
              <a:gd name="connsiteX6" fmla="*/ 8437086 w 9024730"/>
              <a:gd name="connsiteY6" fmla="*/ 107668 h 6857999"/>
              <a:gd name="connsiteX7" fmla="*/ 8458599 w 9024730"/>
              <a:gd name="connsiteY7" fmla="*/ 246136 h 6857999"/>
              <a:gd name="connsiteX8" fmla="*/ 8433237 w 9024730"/>
              <a:gd name="connsiteY8" fmla="*/ 372908 h 6857999"/>
              <a:gd name="connsiteX9" fmla="*/ 8430194 w 9024730"/>
              <a:gd name="connsiteY9" fmla="*/ 450607 h 6857999"/>
              <a:gd name="connsiteX10" fmla="*/ 8443315 w 9024730"/>
              <a:gd name="connsiteY10" fmla="*/ 812800 h 6857999"/>
              <a:gd name="connsiteX11" fmla="*/ 8453042 w 9024730"/>
              <a:gd name="connsiteY11" fmla="*/ 912727 h 6857999"/>
              <a:gd name="connsiteX12" fmla="*/ 8451649 w 9024730"/>
              <a:gd name="connsiteY12" fmla="*/ 989950 h 6857999"/>
              <a:gd name="connsiteX13" fmla="*/ 8455592 w 9024730"/>
              <a:gd name="connsiteY13" fmla="*/ 1141745 h 6857999"/>
              <a:gd name="connsiteX14" fmla="*/ 8470203 w 9024730"/>
              <a:gd name="connsiteY14" fmla="*/ 1265454 h 6857999"/>
              <a:gd name="connsiteX15" fmla="*/ 8499638 w 9024730"/>
              <a:gd name="connsiteY15" fmla="*/ 1385480 h 6857999"/>
              <a:gd name="connsiteX16" fmla="*/ 8518660 w 9024730"/>
              <a:gd name="connsiteY16" fmla="*/ 1458060 h 6857999"/>
              <a:gd name="connsiteX17" fmla="*/ 8539125 w 9024730"/>
              <a:gd name="connsiteY17" fmla="*/ 1513175 h 6857999"/>
              <a:gd name="connsiteX18" fmla="*/ 8570281 w 9024730"/>
              <a:gd name="connsiteY18" fmla="*/ 1570809 h 6857999"/>
              <a:gd name="connsiteX19" fmla="*/ 8605212 w 9024730"/>
              <a:gd name="connsiteY19" fmla="*/ 1638391 h 6857999"/>
              <a:gd name="connsiteX20" fmla="*/ 8626457 w 9024730"/>
              <a:gd name="connsiteY20" fmla="*/ 1742490 h 6857999"/>
              <a:gd name="connsiteX21" fmla="*/ 8654861 w 9024730"/>
              <a:gd name="connsiteY21" fmla="*/ 1818229 h 6857999"/>
              <a:gd name="connsiteX22" fmla="*/ 8648005 w 9024730"/>
              <a:gd name="connsiteY22" fmla="*/ 1862723 h 6857999"/>
              <a:gd name="connsiteX23" fmla="*/ 8654469 w 9024730"/>
              <a:gd name="connsiteY23" fmla="*/ 1917476 h 6857999"/>
              <a:gd name="connsiteX24" fmla="*/ 8649702 w 9024730"/>
              <a:gd name="connsiteY24" fmla="*/ 1972204 h 6857999"/>
              <a:gd name="connsiteX25" fmla="*/ 8656357 w 9024730"/>
              <a:gd name="connsiteY25" fmla="*/ 2054291 h 6857999"/>
              <a:gd name="connsiteX26" fmla="*/ 8648660 w 9024730"/>
              <a:gd name="connsiteY26" fmla="*/ 2227417 h 6857999"/>
              <a:gd name="connsiteX27" fmla="*/ 8607609 w 9024730"/>
              <a:gd name="connsiteY27" fmla="*/ 2510933 h 6857999"/>
              <a:gd name="connsiteX28" fmla="*/ 8608432 w 9024730"/>
              <a:gd name="connsiteY28" fmla="*/ 2741866 h 6857999"/>
              <a:gd name="connsiteX29" fmla="*/ 8619112 w 9024730"/>
              <a:gd name="connsiteY29" fmla="*/ 2864935 h 6857999"/>
              <a:gd name="connsiteX30" fmla="*/ 8627742 w 9024730"/>
              <a:gd name="connsiteY30" fmla="*/ 2950807 h 6857999"/>
              <a:gd name="connsiteX31" fmla="*/ 8611822 w 9024730"/>
              <a:gd name="connsiteY31" fmla="*/ 2978246 h 6857999"/>
              <a:gd name="connsiteX32" fmla="*/ 8608239 w 9024730"/>
              <a:gd name="connsiteY32" fmla="*/ 2995916 h 6857999"/>
              <a:gd name="connsiteX33" fmla="*/ 8598647 w 9024730"/>
              <a:gd name="connsiteY33" fmla="*/ 2998648 h 6857999"/>
              <a:gd name="connsiteX34" fmla="*/ 8587108 w 9024730"/>
              <a:gd name="connsiteY34" fmla="*/ 3023630 h 6857999"/>
              <a:gd name="connsiteX35" fmla="*/ 8577885 w 9024730"/>
              <a:gd name="connsiteY35" fmla="*/ 3096975 h 6857999"/>
              <a:gd name="connsiteX36" fmla="*/ 8557492 w 9024730"/>
              <a:gd name="connsiteY36" fmla="*/ 3216657 h 6857999"/>
              <a:gd name="connsiteX37" fmla="*/ 8560894 w 9024730"/>
              <a:gd name="connsiteY37" fmla="*/ 3310980 h 6857999"/>
              <a:gd name="connsiteX38" fmla="*/ 8547852 w 9024730"/>
              <a:gd name="connsiteY38" fmla="*/ 3344725 h 6857999"/>
              <a:gd name="connsiteX39" fmla="*/ 8535427 w 9024730"/>
              <a:gd name="connsiteY39" fmla="*/ 3393250 h 6857999"/>
              <a:gd name="connsiteX40" fmla="*/ 8520092 w 9024730"/>
              <a:gd name="connsiteY40" fmla="*/ 3514536 h 6857999"/>
              <a:gd name="connsiteX41" fmla="*/ 8497231 w 9024730"/>
              <a:gd name="connsiteY41" fmla="*/ 3686149 h 6857999"/>
              <a:gd name="connsiteX42" fmla="*/ 8489799 w 9024730"/>
              <a:gd name="connsiteY42" fmla="*/ 3692208 h 6857999"/>
              <a:gd name="connsiteX43" fmla="*/ 8475804 w 9024730"/>
              <a:gd name="connsiteY43" fmla="*/ 3776022 h 6857999"/>
              <a:gd name="connsiteX44" fmla="*/ 8471279 w 9024730"/>
              <a:gd name="connsiteY44" fmla="*/ 3977138 h 6857999"/>
              <a:gd name="connsiteX45" fmla="*/ 8408913 w 9024730"/>
              <a:gd name="connsiteY45" fmla="*/ 4222149 h 6857999"/>
              <a:gd name="connsiteX46" fmla="*/ 8402112 w 9024730"/>
              <a:gd name="connsiteY46" fmla="*/ 4364683 h 6857999"/>
              <a:gd name="connsiteX47" fmla="*/ 8393355 w 9024730"/>
              <a:gd name="connsiteY47" fmla="*/ 4462471 h 6857999"/>
              <a:gd name="connsiteX48" fmla="*/ 8376166 w 9024730"/>
              <a:gd name="connsiteY48" fmla="*/ 4574052 h 6857999"/>
              <a:gd name="connsiteX49" fmla="*/ 8341678 w 9024730"/>
              <a:gd name="connsiteY49" fmla="*/ 4667756 h 6857999"/>
              <a:gd name="connsiteX50" fmla="*/ 8273661 w 9024730"/>
              <a:gd name="connsiteY50" fmla="*/ 4799019 h 6857999"/>
              <a:gd name="connsiteX51" fmla="*/ 8256132 w 9024730"/>
              <a:gd name="connsiteY51" fmla="*/ 4849614 h 6857999"/>
              <a:gd name="connsiteX52" fmla="*/ 8226804 w 9024730"/>
              <a:gd name="connsiteY52" fmla="*/ 4919971 h 6857999"/>
              <a:gd name="connsiteX53" fmla="*/ 8171825 w 9024730"/>
              <a:gd name="connsiteY53" fmla="*/ 5010766 h 6857999"/>
              <a:gd name="connsiteX54" fmla="*/ 8143172 w 9024730"/>
              <a:gd name="connsiteY54" fmla="*/ 5088190 h 6857999"/>
              <a:gd name="connsiteX55" fmla="*/ 8126363 w 9024730"/>
              <a:gd name="connsiteY55" fmla="*/ 5143922 h 6857999"/>
              <a:gd name="connsiteX56" fmla="*/ 8103782 w 9024730"/>
              <a:gd name="connsiteY56" fmla="*/ 5284346 h 6857999"/>
              <a:gd name="connsiteX57" fmla="*/ 8084361 w 9024730"/>
              <a:gd name="connsiteY57" fmla="*/ 5390948 h 6857999"/>
              <a:gd name="connsiteX58" fmla="*/ 8062552 w 9024730"/>
              <a:gd name="connsiteY58" fmla="*/ 5470854 h 6857999"/>
              <a:gd name="connsiteX59" fmla="*/ 8057342 w 9024730"/>
              <a:gd name="connsiteY59" fmla="*/ 5529643 h 6857999"/>
              <a:gd name="connsiteX60" fmla="*/ 8044923 w 9024730"/>
              <a:gd name="connsiteY60" fmla="*/ 5597292 h 6857999"/>
              <a:gd name="connsiteX61" fmla="*/ 8035233 w 9024730"/>
              <a:gd name="connsiteY61" fmla="*/ 5608899 h 6857999"/>
              <a:gd name="connsiteX62" fmla="*/ 8018178 w 9024730"/>
              <a:gd name="connsiteY62" fmla="*/ 5684911 h 6857999"/>
              <a:gd name="connsiteX63" fmla="*/ 8018018 w 9024730"/>
              <a:gd name="connsiteY63" fmla="*/ 5755776 h 6857999"/>
              <a:gd name="connsiteX64" fmla="*/ 8008640 w 9024730"/>
              <a:gd name="connsiteY64" fmla="*/ 5889599 h 6857999"/>
              <a:gd name="connsiteX65" fmla="*/ 8013542 w 9024730"/>
              <a:gd name="connsiteY65" fmla="*/ 5989744 h 6857999"/>
              <a:gd name="connsiteX66" fmla="*/ 7980757 w 9024730"/>
              <a:gd name="connsiteY66" fmla="*/ 6084926 h 6857999"/>
              <a:gd name="connsiteX67" fmla="*/ 7975907 w 9024730"/>
              <a:gd name="connsiteY67" fmla="*/ 6346549 h 6857999"/>
              <a:gd name="connsiteX68" fmla="*/ 7974221 w 9024730"/>
              <a:gd name="connsiteY68" fmla="*/ 6527527 h 6857999"/>
              <a:gd name="connsiteX69" fmla="*/ 7979135 w 9024730"/>
              <a:gd name="connsiteY69" fmla="*/ 6627129 h 6857999"/>
              <a:gd name="connsiteX70" fmla="*/ 7979404 w 9024730"/>
              <a:gd name="connsiteY70" fmla="*/ 6694819 h 6857999"/>
              <a:gd name="connsiteX71" fmla="*/ 8009526 w 9024730"/>
              <a:gd name="connsiteY71" fmla="*/ 6765445 h 6857999"/>
              <a:gd name="connsiteX72" fmla="*/ 8018211 w 9024730"/>
              <a:gd name="connsiteY72" fmla="*/ 6844697 h 6857999"/>
              <a:gd name="connsiteX73" fmla="*/ 8019608 w 9024730"/>
              <a:gd name="connsiteY73" fmla="*/ 6857999 h 6857999"/>
              <a:gd name="connsiteX74" fmla="*/ 0 w 9024730"/>
              <a:gd name="connsiteY74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9024730" h="6857999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2775" y="609599"/>
            <a:ext cx="5127695" cy="132288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defTabSz="914400"/>
            <a:br>
              <a:rPr lang="en-US" sz="1400" b="1" dirty="0"/>
            </a:br>
            <a:br>
              <a:rPr lang="en-US" sz="1400" b="1" dirty="0"/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O PROGRAMA SEGUNDO TEMPO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2003 a 2024</a:t>
            </a:r>
            <a:b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003945" y="1659666"/>
            <a:ext cx="4825354" cy="3479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lvl="0" algn="ctr"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Profª. Ma. Juliana Marta Antunes Ramos</a:t>
            </a:r>
          </a:p>
          <a:p>
            <a:pPr lvl="0"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8548" y="2234221"/>
            <a:ext cx="1407635" cy="152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 l="21449" t="25586" r="52196" b="64648"/>
          <a:stretch>
            <a:fillRect/>
          </a:stretch>
        </p:blipFill>
        <p:spPr bwMode="auto">
          <a:xfrm>
            <a:off x="6561160" y="4447268"/>
            <a:ext cx="1813095" cy="377917"/>
          </a:xfrm>
          <a:prstGeom prst="rect">
            <a:avLst/>
          </a:prstGeom>
          <a:noFill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/>
          <a:srcRect l="7137" t="27344" r="72548" b="54101"/>
          <a:stretch>
            <a:fillRect/>
          </a:stretch>
        </p:blipFill>
        <p:spPr bwMode="auto">
          <a:xfrm>
            <a:off x="6561160" y="5597501"/>
            <a:ext cx="1813096" cy="93151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1644237" y="3389622"/>
            <a:ext cx="6112701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endParaRPr lang="pt-BR"/>
          </a:p>
          <a:p>
            <a:pPr lvl="0" algn="ctr">
              <a:spcAft>
                <a:spcPts val="600"/>
              </a:spcAft>
            </a:pPr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7797" y="4611210"/>
            <a:ext cx="3190332" cy="212302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04" y="3082110"/>
            <a:ext cx="2422493" cy="161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45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7264" y="505580"/>
            <a:ext cx="6050821" cy="587205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597264" y="167026"/>
            <a:ext cx="327916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/>
              <a:t> Quadro 6</a:t>
            </a:r>
            <a:r>
              <a:rPr lang="pt-BR" sz="1600" dirty="0"/>
              <a:t> – Objetivo geral do PST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71455" y="6334780"/>
            <a:ext cx="71393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Fonte: </a:t>
            </a:r>
            <a:r>
              <a:rPr lang="pt-BR" sz="1200" dirty="0"/>
              <a:t>Elaboração própria com base em </a:t>
            </a:r>
            <a:r>
              <a:rPr lang="pt-BR" sz="1200" dirty="0" err="1"/>
              <a:t>Kravchychyn</a:t>
            </a:r>
            <a:r>
              <a:rPr lang="pt-BR" sz="1200" dirty="0"/>
              <a:t>; Oliveira, 2016; Brasil, 2011; 2013; 2014a; 2014b; 2016;2018; 2020;2021; 2023b.</a:t>
            </a:r>
          </a:p>
        </p:txBody>
      </p:sp>
    </p:spTree>
    <p:extLst>
      <p:ext uri="{BB962C8B-B14F-4D97-AF65-F5344CB8AC3E}">
        <p14:creationId xmlns:p14="http://schemas.microsoft.com/office/powerpoint/2010/main" val="158847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Tabela&#10;&#10;O conteúdo gerado por IA pode estar incorreto.">
            <a:extLst>
              <a:ext uri="{FF2B5EF4-FFF2-40B4-BE49-F238E27FC236}">
                <a16:creationId xmlns:a16="http://schemas.microsoft.com/office/drawing/2014/main" id="{580E2129-5297-798F-6F41-EAFCA65B61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2600" y="678879"/>
            <a:ext cx="8178799" cy="5500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9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ED82404-0570-FF1E-CF40-FEC7AD075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71193"/>
            <a:ext cx="5646821" cy="536324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9DAD815-D4FA-A26D-A61C-087D1197EE1A}"/>
              </a:ext>
            </a:extLst>
          </p:cNvPr>
          <p:cNvSpPr txBox="1"/>
          <p:nvPr/>
        </p:nvSpPr>
        <p:spPr>
          <a:xfrm>
            <a:off x="2069432" y="6144126"/>
            <a:ext cx="34009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/>
              <a:t>Fonte: </a:t>
            </a:r>
            <a:r>
              <a:rPr lang="pt-BR" sz="1400" dirty="0"/>
              <a:t>Anjos e Andes, 2016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A8E73D1D-A3E6-8E9D-8DAC-7CAF9A33E122}"/>
              </a:ext>
            </a:extLst>
          </p:cNvPr>
          <p:cNvSpPr txBox="1"/>
          <p:nvPr/>
        </p:nvSpPr>
        <p:spPr>
          <a:xfrm>
            <a:off x="2678834" y="406097"/>
            <a:ext cx="4074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Figura 3</a:t>
            </a:r>
            <a:r>
              <a:rPr lang="pt-BR" dirty="0"/>
              <a:t>. Rede de Equipes colaboradoras</a:t>
            </a:r>
          </a:p>
        </p:txBody>
      </p:sp>
    </p:spTree>
    <p:extLst>
      <p:ext uri="{BB962C8B-B14F-4D97-AF65-F5344CB8AC3E}">
        <p14:creationId xmlns:p14="http://schemas.microsoft.com/office/powerpoint/2010/main" val="32257667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5.png">
            <a:extLst>
              <a:ext uri="{FF2B5EF4-FFF2-40B4-BE49-F238E27FC236}">
                <a16:creationId xmlns:a16="http://schemas.microsoft.com/office/drawing/2014/main" id="{074DC300-7BB4-4234-B4F7-CD2653771C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5999" y="1025343"/>
            <a:ext cx="4572000" cy="4807313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37E4CB94-B4B1-4D50-90B7-8CE6397B864A}"/>
              </a:ext>
            </a:extLst>
          </p:cNvPr>
          <p:cNvSpPr txBox="1"/>
          <p:nvPr/>
        </p:nvSpPr>
        <p:spPr>
          <a:xfrm>
            <a:off x="2418512" y="655024"/>
            <a:ext cx="4306975" cy="2802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ctr">
              <a:lnSpc>
                <a:spcPct val="107000"/>
              </a:lnSpc>
              <a:spcAft>
                <a:spcPts val="800"/>
              </a:spcAft>
            </a:pPr>
            <a:r>
              <a:rPr lang="pt-BR" sz="1200" b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Figura 4.</a:t>
            </a:r>
            <a:r>
              <a:rPr lang="pt-BR" sz="12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Processo de Desenvolvimento Pedagógico do PST</a:t>
            </a:r>
            <a:endParaRPr lang="pt-BR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A1260E-3F54-4D76-A1A2-F2B736BDC3D5}"/>
              </a:ext>
            </a:extLst>
          </p:cNvPr>
          <p:cNvSpPr txBox="1"/>
          <p:nvPr/>
        </p:nvSpPr>
        <p:spPr>
          <a:xfrm>
            <a:off x="2418512" y="5954125"/>
            <a:ext cx="4572000" cy="248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pt-BR" sz="10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Oliveira </a:t>
            </a:r>
            <a:r>
              <a:rPr lang="pt-BR" sz="100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pt-BR" sz="10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.,2016.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5016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5B7E33-9238-6CC4-7044-1A9D7B02E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C83A5C14-ED91-4CD1-809E-D29FF97C9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56065185-5C34-4F86-AA96-AA4D065B0E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5818" y="0"/>
            <a:ext cx="7472363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01600" sx="102000" sy="102000" algn="ctr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26E5DDEC-BC4D-90EA-41AC-455241E0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45" r="6404" b="2"/>
          <a:stretch>
            <a:fillRect/>
          </a:stretch>
        </p:blipFill>
        <p:spPr>
          <a:xfrm>
            <a:off x="835819" y="10"/>
            <a:ext cx="7472362" cy="6857990"/>
          </a:xfrm>
          <a:custGeom>
            <a:avLst/>
            <a:gdLst/>
            <a:ahLst/>
            <a:cxnLst/>
            <a:rect l="l" t="t" r="r" b="b"/>
            <a:pathLst>
              <a:path w="9948672" h="6858000">
                <a:moveTo>
                  <a:pt x="1593452" y="0"/>
                </a:moveTo>
                <a:lnTo>
                  <a:pt x="8355220" y="0"/>
                </a:lnTo>
                <a:lnTo>
                  <a:pt x="8491722" y="130333"/>
                </a:lnTo>
                <a:cubicBezTo>
                  <a:pt x="9391900" y="1031820"/>
                  <a:pt x="9948672" y="2277214"/>
                  <a:pt x="9948672" y="3652838"/>
                </a:cubicBezTo>
                <a:cubicBezTo>
                  <a:pt x="9948672" y="4856509"/>
                  <a:pt x="9522393" y="5960473"/>
                  <a:pt x="8812775" y="6821583"/>
                </a:cubicBezTo>
                <a:lnTo>
                  <a:pt x="8781276" y="6858000"/>
                </a:lnTo>
                <a:lnTo>
                  <a:pt x="1167397" y="6858000"/>
                </a:lnTo>
                <a:lnTo>
                  <a:pt x="1135897" y="6821583"/>
                </a:lnTo>
                <a:cubicBezTo>
                  <a:pt x="426279" y="5960473"/>
                  <a:pt x="0" y="4856509"/>
                  <a:pt x="0" y="3652838"/>
                </a:cubicBezTo>
                <a:cubicBezTo>
                  <a:pt x="0" y="2277214"/>
                  <a:pt x="556772" y="1031820"/>
                  <a:pt x="1456950" y="13033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625304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id="{BA2CDD3D-9FB9-1228-2A95-693FC433E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271841"/>
            <a:ext cx="8178799" cy="4314317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85428BD0-9401-0180-21A0-DB5AD9C406D3}"/>
              </a:ext>
            </a:extLst>
          </p:cNvPr>
          <p:cNvSpPr txBox="1"/>
          <p:nvPr/>
        </p:nvSpPr>
        <p:spPr>
          <a:xfrm>
            <a:off x="1780674" y="705853"/>
            <a:ext cx="6047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Gráfico 1.</a:t>
            </a:r>
            <a:r>
              <a:rPr lang="pt-BR" dirty="0"/>
              <a:t> Produção científica do PST por ano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5FBF3B7-31E6-204F-DC40-20E059576130}"/>
              </a:ext>
            </a:extLst>
          </p:cNvPr>
          <p:cNvSpPr txBox="1"/>
          <p:nvPr/>
        </p:nvSpPr>
        <p:spPr>
          <a:xfrm>
            <a:off x="689809" y="5586158"/>
            <a:ext cx="3882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Fonte: </a:t>
            </a:r>
            <a:r>
              <a:rPr lang="pt-BR" dirty="0"/>
              <a:t>Silva </a:t>
            </a:r>
            <a:r>
              <a:rPr lang="pt-BR" i="1" dirty="0"/>
              <a:t>et al. </a:t>
            </a:r>
            <a:r>
              <a:rPr lang="pt-BR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3584449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805EE-8C6F-44EB-AD02-F244D1D5A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4" y="365126"/>
            <a:ext cx="7713245" cy="709695"/>
          </a:xfrm>
        </p:spPr>
        <p:txBody>
          <a:bodyPr>
            <a:normAutofit/>
          </a:bodyPr>
          <a:lstStyle/>
          <a:p>
            <a:pPr algn="ctr"/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DESCENTRALIZAÇÃO DO PST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2B71D326-FF76-FF05-07D7-D2EB6E22259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354015"/>
          <a:ext cx="7886700" cy="4822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8385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12557AA-D5AE-B9A3-571A-25F8509F8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t-BR" sz="4700" b="1"/>
              <a:t>DESCENTRALIZAÇÃO DO PST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8D46E2B-31A7-D05C-4C39-7804387488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As regiões que mais difundiram o PST foram: Sul e Sudeste com 62,53%; Nordeste com 27,82%; Centro-Oeste com 5,98% e Norte com 3,68% (Santos, Andrade e Santos,2014).</a:t>
            </a:r>
          </a:p>
          <a:p>
            <a:pPr>
              <a:buFontTx/>
              <a:buChar char="-"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Tx/>
              <a:buChar char="-"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Santos, </a:t>
            </a:r>
            <a:r>
              <a:rPr lang="pt-BR" sz="1900" dirty="0" err="1">
                <a:latin typeface="Arial" panose="020B0604020202020204" pitchFamily="34" charset="0"/>
                <a:cs typeface="Arial" panose="020B0604020202020204" pitchFamily="34" charset="0"/>
              </a:rPr>
              <a:t>Starepravo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 e Souza Neto (2015) destacaram o vazio assistencial formado por quase 60% dos municípios da região Nordeste. O perfil demográfico do vazio assistencial da região apresentou grande quantidade de municípios abaixo de 20.000 habitantes (79,69%), com IDH Baixo. A maioria dos municípios que não tiveram adesão do PST, estavam na classe fiscal no nível de maior dependência das transferências constitucionais.</a:t>
            </a:r>
          </a:p>
          <a:p>
            <a:pPr marL="0" indent="0" algn="just">
              <a:buNone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682164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26CC6B-89FA-CE79-59DA-826CFF41E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8AF432D-5CFB-E9C8-5639-754AA32D4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pt-BR" sz="4700" b="1"/>
              <a:t>DESCENTRALIZAÇÃO DO PST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1BC061F-5CA1-1ADC-4A28-6C0CBB4C9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Apesar dos estados poderem descentralizar de forma a implementar o PST, prioritariamente, aos municípios mais vulneráveis, houve melhor desempenho entre os municípios menos vulneráveis (2003 - 2012) (Santos, 2016).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 terceiro setor apresentou potencial quanto a difusão do programa porém com dificuldades  para descentralizar o PST em municípios mais vulneráveis das Regiões Norte e Nordeste, com apenas 38,83% dos convênios (2003 - 2011) (Santos, 2020).</a:t>
            </a:r>
          </a:p>
          <a:p>
            <a:pPr algn="just">
              <a:spcBef>
                <a:spcPts val="0"/>
              </a:spcBef>
              <a:buFontTx/>
              <a:buChar char="-"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0"/>
              </a:spcBef>
              <a:buFontTx/>
              <a:buChar char="-"/>
            </a:pPr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As Regiões Sul e Sudeste com maior desenvolvimento econômico, obtiveram  um melhor resultado, com 57,52% dos convênios As instituições do Terceiro Setor não conseguiram reduzir as desigualdades sociais, já que das 412 cidades atendidas, apenas 19,9% (n=82) estavam nos IDHs Baixo e Muito Baixo e 80,09% (n=330) estavam nos IDHs Alto e Muito Alto (Santos, 2020). </a:t>
            </a:r>
          </a:p>
        </p:txBody>
      </p:sp>
    </p:spTree>
    <p:extLst>
      <p:ext uri="{BB962C8B-B14F-4D97-AF65-F5344CB8AC3E}">
        <p14:creationId xmlns:p14="http://schemas.microsoft.com/office/powerpoint/2010/main" val="11297257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3.png">
            <a:extLst>
              <a:ext uri="{FF2B5EF4-FFF2-40B4-BE49-F238E27FC236}">
                <a16:creationId xmlns:a16="http://schemas.microsoft.com/office/drawing/2014/main" id="{3811D731-A98C-434C-95DA-31A06426BCFD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4619" y="2272145"/>
            <a:ext cx="6004240" cy="3311198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26EEC01-90B6-44FD-817B-931FE5F31108}"/>
              </a:ext>
            </a:extLst>
          </p:cNvPr>
          <p:cNvSpPr txBox="1"/>
          <p:nvPr/>
        </p:nvSpPr>
        <p:spPr>
          <a:xfrm>
            <a:off x="1246911" y="5666431"/>
            <a:ext cx="576349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</a:pPr>
            <a:r>
              <a:rPr lang="pt-BR" sz="1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Fonte: </a:t>
            </a:r>
            <a:r>
              <a:rPr lang="pt-BR" sz="1000" dirty="0" err="1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Sevegnani</a:t>
            </a:r>
            <a:r>
              <a:rPr lang="pt-BR" sz="1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pt-BR" sz="1000" i="1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et al</a:t>
            </a:r>
            <a:r>
              <a:rPr lang="pt-BR" sz="1000" dirty="0"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 ,2019; TCU ,2018; Brasil, 2019.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720B2E9-F0D3-471B-B2EA-EE2C51B3F1A9}"/>
              </a:ext>
            </a:extLst>
          </p:cNvPr>
          <p:cNvSpPr txBox="1"/>
          <p:nvPr/>
        </p:nvSpPr>
        <p:spPr>
          <a:xfrm>
            <a:off x="1274619" y="1625814"/>
            <a:ext cx="58881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Gráfico 2- número de beneficiários do PST de 2003 a 2019</a:t>
            </a:r>
            <a:endParaRPr lang="pt-BR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5FF1F0B-824D-4EE5-B032-22601B600B3E}"/>
              </a:ext>
            </a:extLst>
          </p:cNvPr>
          <p:cNvSpPr txBox="1"/>
          <p:nvPr/>
        </p:nvSpPr>
        <p:spPr>
          <a:xfrm>
            <a:off x="1865141" y="3284220"/>
            <a:ext cx="474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541.000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F5FE398-DAC8-4377-A73A-4D49730F9D35}"/>
              </a:ext>
            </a:extLst>
          </p:cNvPr>
          <p:cNvSpPr txBox="1"/>
          <p:nvPr/>
        </p:nvSpPr>
        <p:spPr>
          <a:xfrm>
            <a:off x="2205391" y="3646123"/>
            <a:ext cx="47419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384.000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4B3005-CF96-4D1D-8DDF-BAD823B308A5}"/>
              </a:ext>
            </a:extLst>
          </p:cNvPr>
          <p:cNvSpPr txBox="1"/>
          <p:nvPr/>
        </p:nvSpPr>
        <p:spPr>
          <a:xfrm>
            <a:off x="2816680" y="3191887"/>
            <a:ext cx="52691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564.000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DC8D1C3D-8397-40A3-BC04-C7CEA6CCAE96}"/>
              </a:ext>
            </a:extLst>
          </p:cNvPr>
          <p:cNvSpPr txBox="1"/>
          <p:nvPr/>
        </p:nvSpPr>
        <p:spPr>
          <a:xfrm>
            <a:off x="2484678" y="3336667"/>
            <a:ext cx="66400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518.000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FDE14CD-E01F-45A8-B69E-C622F75CF76C}"/>
              </a:ext>
            </a:extLst>
          </p:cNvPr>
          <p:cNvSpPr txBox="1"/>
          <p:nvPr/>
        </p:nvSpPr>
        <p:spPr>
          <a:xfrm>
            <a:off x="3170583" y="2550676"/>
            <a:ext cx="67181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803.000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67635BF-0C6A-4AD6-9708-9EE3F475C77A}"/>
              </a:ext>
            </a:extLst>
          </p:cNvPr>
          <p:cNvSpPr txBox="1"/>
          <p:nvPr/>
        </p:nvSpPr>
        <p:spPr>
          <a:xfrm>
            <a:off x="3540250" y="4030326"/>
            <a:ext cx="604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262.000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7A413EDA-D27C-4AB1-8068-761C29C41ADC}"/>
              </a:ext>
            </a:extLst>
          </p:cNvPr>
          <p:cNvSpPr txBox="1"/>
          <p:nvPr/>
        </p:nvSpPr>
        <p:spPr>
          <a:xfrm flipH="1">
            <a:off x="3922878" y="3927744"/>
            <a:ext cx="4433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295.000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2BE419DA-BFC2-4816-985E-9CF1C603F10C}"/>
              </a:ext>
            </a:extLst>
          </p:cNvPr>
          <p:cNvSpPr txBox="1"/>
          <p:nvPr/>
        </p:nvSpPr>
        <p:spPr>
          <a:xfrm>
            <a:off x="4218709" y="4112410"/>
            <a:ext cx="644056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219.000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1F1CF48F-12C9-4059-A2DB-99F23BF2D20E}"/>
              </a:ext>
            </a:extLst>
          </p:cNvPr>
          <p:cNvSpPr txBox="1"/>
          <p:nvPr/>
        </p:nvSpPr>
        <p:spPr>
          <a:xfrm>
            <a:off x="4556108" y="4034663"/>
            <a:ext cx="44334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258.000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8ECB37-98E3-4535-A9F6-DD036B794F79}"/>
              </a:ext>
            </a:extLst>
          </p:cNvPr>
          <p:cNvSpPr txBox="1"/>
          <p:nvPr/>
        </p:nvSpPr>
        <p:spPr>
          <a:xfrm>
            <a:off x="4953194" y="4716670"/>
            <a:ext cx="396262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00" dirty="0"/>
              <a:t>20.000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864A265-9557-4E23-B838-629DEF66AC6B}"/>
              </a:ext>
            </a:extLst>
          </p:cNvPr>
          <p:cNvSpPr txBox="1"/>
          <p:nvPr/>
        </p:nvSpPr>
        <p:spPr>
          <a:xfrm>
            <a:off x="5302250" y="4532004"/>
            <a:ext cx="4953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63.000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95A1F049-3599-4E77-9DF5-9ABC329E9A37}"/>
              </a:ext>
            </a:extLst>
          </p:cNvPr>
          <p:cNvSpPr txBox="1"/>
          <p:nvPr/>
        </p:nvSpPr>
        <p:spPr>
          <a:xfrm>
            <a:off x="5599419" y="4624337"/>
            <a:ext cx="3962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17.000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2EDEECD-E2DE-4F90-9388-D06753C3CD8C}"/>
              </a:ext>
            </a:extLst>
          </p:cNvPr>
          <p:cNvSpPr txBox="1"/>
          <p:nvPr/>
        </p:nvSpPr>
        <p:spPr>
          <a:xfrm>
            <a:off x="6297561" y="3328312"/>
            <a:ext cx="59532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507.965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9B909EB-5BB9-4184-AC28-9FE6DCB7C2D4}"/>
              </a:ext>
            </a:extLst>
          </p:cNvPr>
          <p:cNvSpPr txBox="1"/>
          <p:nvPr/>
        </p:nvSpPr>
        <p:spPr>
          <a:xfrm>
            <a:off x="5964130" y="3536684"/>
            <a:ext cx="666862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" dirty="0"/>
              <a:t>426.112</a:t>
            </a:r>
          </a:p>
        </p:txBody>
      </p:sp>
    </p:spTree>
    <p:extLst>
      <p:ext uri="{BB962C8B-B14F-4D97-AF65-F5344CB8AC3E}">
        <p14:creationId xmlns:p14="http://schemas.microsoft.com/office/powerpoint/2010/main" val="1743247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AFCE4-F788-59FE-6E69-2C0C9B71C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SUMÁRIO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3FE81BF6-4152-8EAD-EF4A-2F45C2759CF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2502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0.png">
            <a:extLst>
              <a:ext uri="{FF2B5EF4-FFF2-40B4-BE49-F238E27FC236}">
                <a16:creationId xmlns:a16="http://schemas.microsoft.com/office/drawing/2014/main" id="{1316144D-94FD-430C-A1CC-C30E96A1430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7999" y="1773401"/>
            <a:ext cx="6115076" cy="3311198"/>
          </a:xfrm>
          <a:prstGeom prst="rect">
            <a:avLst/>
          </a:prstGeom>
          <a:ln/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86CD0CB1-B43F-426E-8723-25A8CD5DC033}"/>
              </a:ext>
            </a:extLst>
          </p:cNvPr>
          <p:cNvSpPr txBox="1"/>
          <p:nvPr/>
        </p:nvSpPr>
        <p:spPr>
          <a:xfrm>
            <a:off x="1337999" y="901001"/>
            <a:ext cx="61150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Gráfico  - Alcance do PST aos municípios no período de 2014 a 2017</a:t>
            </a:r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A4634B1-CD96-4031-B8AA-7513D347B217}"/>
              </a:ext>
            </a:extLst>
          </p:cNvPr>
          <p:cNvSpPr txBox="1"/>
          <p:nvPr/>
        </p:nvSpPr>
        <p:spPr>
          <a:xfrm>
            <a:off x="1337999" y="5161428"/>
            <a:ext cx="4572000" cy="29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1270" algn="just">
              <a:lnSpc>
                <a:spcPct val="150000"/>
              </a:lnSpc>
              <a:spcAft>
                <a:spcPts val="800"/>
              </a:spcAft>
            </a:pPr>
            <a:r>
              <a:rPr lang="pt-BR" sz="1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Fonte: TCU, 2018</a:t>
            </a:r>
            <a:endParaRPr lang="pt-BR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747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1820" y="552091"/>
            <a:ext cx="2700645" cy="5431536"/>
          </a:xfrm>
        </p:spPr>
        <p:txBody>
          <a:bodyPr>
            <a:normAutofit/>
          </a:bodyPr>
          <a:lstStyle/>
          <a:p>
            <a:r>
              <a:rPr lang="pt-BR" sz="4000" b="1" dirty="0"/>
              <a:t>Desafios e Perspectivas para o PST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347917" y="3261001"/>
            <a:ext cx="4480560" cy="13716"/>
          </a:xfrm>
          <a:custGeom>
            <a:avLst/>
            <a:gdLst>
              <a:gd name="connsiteX0" fmla="*/ 0 w 4480560"/>
              <a:gd name="connsiteY0" fmla="*/ 0 h 13716"/>
              <a:gd name="connsiteX1" fmla="*/ 595274 w 4480560"/>
              <a:gd name="connsiteY1" fmla="*/ 0 h 13716"/>
              <a:gd name="connsiteX2" fmla="*/ 1100938 w 4480560"/>
              <a:gd name="connsiteY2" fmla="*/ 0 h 13716"/>
              <a:gd name="connsiteX3" fmla="*/ 1651406 w 4480560"/>
              <a:gd name="connsiteY3" fmla="*/ 0 h 13716"/>
              <a:gd name="connsiteX4" fmla="*/ 2336292 w 4480560"/>
              <a:gd name="connsiteY4" fmla="*/ 0 h 13716"/>
              <a:gd name="connsiteX5" fmla="*/ 2931566 w 4480560"/>
              <a:gd name="connsiteY5" fmla="*/ 0 h 13716"/>
              <a:gd name="connsiteX6" fmla="*/ 3482035 w 4480560"/>
              <a:gd name="connsiteY6" fmla="*/ 0 h 13716"/>
              <a:gd name="connsiteX7" fmla="*/ 4480560 w 4480560"/>
              <a:gd name="connsiteY7" fmla="*/ 0 h 13716"/>
              <a:gd name="connsiteX8" fmla="*/ 4480560 w 4480560"/>
              <a:gd name="connsiteY8" fmla="*/ 13716 h 13716"/>
              <a:gd name="connsiteX9" fmla="*/ 3840480 w 4480560"/>
              <a:gd name="connsiteY9" fmla="*/ 13716 h 13716"/>
              <a:gd name="connsiteX10" fmla="*/ 3290011 w 4480560"/>
              <a:gd name="connsiteY10" fmla="*/ 13716 h 13716"/>
              <a:gd name="connsiteX11" fmla="*/ 2560320 w 4480560"/>
              <a:gd name="connsiteY11" fmla="*/ 13716 h 13716"/>
              <a:gd name="connsiteX12" fmla="*/ 1965046 w 4480560"/>
              <a:gd name="connsiteY12" fmla="*/ 13716 h 13716"/>
              <a:gd name="connsiteX13" fmla="*/ 1459382 w 4480560"/>
              <a:gd name="connsiteY13" fmla="*/ 13716 h 13716"/>
              <a:gd name="connsiteX14" fmla="*/ 774497 w 4480560"/>
              <a:gd name="connsiteY14" fmla="*/ 13716 h 13716"/>
              <a:gd name="connsiteX15" fmla="*/ 0 w 4480560"/>
              <a:gd name="connsiteY15" fmla="*/ 13716 h 13716"/>
              <a:gd name="connsiteX16" fmla="*/ 0 w 4480560"/>
              <a:gd name="connsiteY16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3716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273" y="3379"/>
                  <a:pt x="4480768" y="9289"/>
                  <a:pt x="4480560" y="13716"/>
                </a:cubicBezTo>
                <a:cubicBezTo>
                  <a:pt x="4314132" y="10352"/>
                  <a:pt x="4028383" y="32060"/>
                  <a:pt x="3840480" y="13716"/>
                </a:cubicBezTo>
                <a:cubicBezTo>
                  <a:pt x="3652577" y="-4628"/>
                  <a:pt x="3547615" y="-1724"/>
                  <a:pt x="3290011" y="13716"/>
                </a:cubicBezTo>
                <a:cubicBezTo>
                  <a:pt x="3032407" y="29156"/>
                  <a:pt x="2830268" y="4147"/>
                  <a:pt x="2560320" y="13716"/>
                </a:cubicBezTo>
                <a:cubicBezTo>
                  <a:pt x="2290372" y="23285"/>
                  <a:pt x="2147422" y="2156"/>
                  <a:pt x="1965046" y="13716"/>
                </a:cubicBezTo>
                <a:cubicBezTo>
                  <a:pt x="1782670" y="25276"/>
                  <a:pt x="1689791" y="36108"/>
                  <a:pt x="1459382" y="13716"/>
                </a:cubicBezTo>
                <a:cubicBezTo>
                  <a:pt x="1228973" y="-8676"/>
                  <a:pt x="915486" y="31929"/>
                  <a:pt x="774497" y="13716"/>
                </a:cubicBezTo>
                <a:cubicBezTo>
                  <a:pt x="633508" y="-4497"/>
                  <a:pt x="361442" y="-15679"/>
                  <a:pt x="0" y="13716"/>
                </a:cubicBezTo>
                <a:cubicBezTo>
                  <a:pt x="-362" y="8190"/>
                  <a:pt x="-434" y="6098"/>
                  <a:pt x="0" y="0"/>
                </a:cubicBezTo>
                <a:close/>
              </a:path>
              <a:path w="4480560" h="13716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0360" y="3832"/>
                  <a:pt x="4481152" y="9314"/>
                  <a:pt x="4480560" y="13716"/>
                </a:cubicBezTo>
                <a:cubicBezTo>
                  <a:pt x="4279652" y="-11422"/>
                  <a:pt x="4200762" y="36994"/>
                  <a:pt x="3930091" y="13716"/>
                </a:cubicBezTo>
                <a:cubicBezTo>
                  <a:pt x="3659420" y="-9562"/>
                  <a:pt x="3456052" y="17722"/>
                  <a:pt x="3290011" y="13716"/>
                </a:cubicBezTo>
                <a:cubicBezTo>
                  <a:pt x="3123970" y="9710"/>
                  <a:pt x="2882392" y="28246"/>
                  <a:pt x="2649931" y="13716"/>
                </a:cubicBezTo>
                <a:cubicBezTo>
                  <a:pt x="2417470" y="-814"/>
                  <a:pt x="2238426" y="2765"/>
                  <a:pt x="2054657" y="13716"/>
                </a:cubicBezTo>
                <a:cubicBezTo>
                  <a:pt x="1870888" y="24667"/>
                  <a:pt x="1566368" y="40468"/>
                  <a:pt x="1324966" y="13716"/>
                </a:cubicBezTo>
                <a:cubicBezTo>
                  <a:pt x="1083564" y="-13036"/>
                  <a:pt x="787410" y="6374"/>
                  <a:pt x="595274" y="13716"/>
                </a:cubicBezTo>
                <a:cubicBezTo>
                  <a:pt x="403138" y="21058"/>
                  <a:pt x="169622" y="5927"/>
                  <a:pt x="0" y="13716"/>
                </a:cubicBezTo>
                <a:cubicBezTo>
                  <a:pt x="-475" y="8699"/>
                  <a:pt x="-565" y="440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23565" y="425669"/>
            <a:ext cx="4958609" cy="603344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pt-BR" sz="1300" dirty="0"/>
          </a:p>
          <a:p>
            <a:pPr algn="just">
              <a:buFontTx/>
              <a:buChar char="-"/>
            </a:pPr>
            <a:endParaRPr lang="pt-BR" sz="1600" dirty="0"/>
          </a:p>
          <a:p>
            <a:pPr algn="just">
              <a:buFontTx/>
              <a:buChar char="-"/>
            </a:pPr>
            <a:r>
              <a:rPr lang="pt-BR" sz="1600" dirty="0"/>
              <a:t>A relevância do PST enquanto o maior programa social voltado ao esporte educacional.</a:t>
            </a:r>
          </a:p>
          <a:p>
            <a:pPr algn="just">
              <a:buFontTx/>
              <a:buChar char="-"/>
            </a:pPr>
            <a:r>
              <a:rPr lang="pt-BR" sz="1600" dirty="0"/>
              <a:t>Importância de estudos quanto a materialização do PST a partir do edital de 2023.</a:t>
            </a:r>
          </a:p>
          <a:p>
            <a:pPr algn="just">
              <a:buFontTx/>
              <a:buChar char="-"/>
            </a:pPr>
            <a:r>
              <a:rPr lang="pt-BR" sz="1600" dirty="0"/>
              <a:t>Desafios estruturais, quanto a descontinuidade da política (convênio/adesão). Instabilidade de orçamento.</a:t>
            </a:r>
          </a:p>
          <a:p>
            <a:pPr algn="just">
              <a:buFontTx/>
              <a:buChar char="-"/>
            </a:pPr>
            <a:r>
              <a:rPr lang="pt-BR" sz="1600" dirty="0"/>
              <a:t> Reflexão sobre o formato de editais, perspectiva de um programa por adesão nas escolas com ênfase no acesso do esporte educacional e uma ampliação progressiva do programa no contexto escolar, de forma intersetorial, sobretudo com a presença do MEC. </a:t>
            </a:r>
          </a:p>
          <a:p>
            <a:pPr algn="just">
              <a:buFontTx/>
              <a:buChar char="-"/>
            </a:pPr>
            <a:r>
              <a:rPr lang="pt-BR" sz="1600" dirty="0"/>
              <a:t>Necessidade de aproximação com a escola em uma perspectiva de transversalidade com a educação.</a:t>
            </a:r>
          </a:p>
          <a:p>
            <a:pPr algn="just">
              <a:buFontTx/>
              <a:buChar char="-"/>
            </a:pPr>
            <a:r>
              <a:rPr lang="pt-BR" sz="1600" dirty="0"/>
              <a:t> 1 Encontro da Rede de Intersetorialidade com a educação/MEC (2025).</a:t>
            </a:r>
          </a:p>
          <a:p>
            <a:pPr algn="just">
              <a:buFontTx/>
              <a:buChar char="-"/>
            </a:pPr>
            <a:r>
              <a:rPr lang="pt-BR" sz="1600" dirty="0"/>
              <a:t>Fortalecimento da formação profissional.</a:t>
            </a:r>
          </a:p>
          <a:p>
            <a:pPr algn="just">
              <a:buFontTx/>
              <a:buChar char="-"/>
            </a:pPr>
            <a:r>
              <a:rPr lang="pt-BR" sz="1600" dirty="0"/>
              <a:t>Reflexões sobre uma Política de Estado com garantia de continuidade de ações, orientadas pela justiça social e pelo direito ao acesso ao esporte.</a:t>
            </a:r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endParaRPr lang="pt-BR" sz="1600" dirty="0"/>
          </a:p>
          <a:p>
            <a:pPr>
              <a:buFontTx/>
              <a:buChar char="-"/>
            </a:pPr>
            <a:endParaRPr lang="pt-BR" sz="1300" dirty="0"/>
          </a:p>
        </p:txBody>
      </p:sp>
    </p:spTree>
    <p:extLst>
      <p:ext uri="{BB962C8B-B14F-4D97-AF65-F5344CB8AC3E}">
        <p14:creationId xmlns:p14="http://schemas.microsoft.com/office/powerpoint/2010/main" val="33233448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1E207-34AD-43BF-972F-CD2C4C44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16328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Referências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797B05-EA72-418E-845B-B4287D48EA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1406769"/>
            <a:ext cx="8022981" cy="4770194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Constituição da República Federativa do Brasil de 1988. Brasília, DF: Presidência da República, 1988.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https://www.planalto.gov.br/ccivil_03/constituicao/constituicao.htm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Acesso em: 08 maio 2025 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Lei nº 9.615, de 24 de março de 1998. Institui normas gerais sobre o desporto e dá outras providências. Brasília, DF: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Diário Oficial da União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16 mar 1998. Disponível em</a:t>
            </a:r>
            <a:r>
              <a:rPr lang="pt-BR" sz="1200" dirty="0">
                <a:solidFill>
                  <a:srgbClr val="EE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https://www.planalto.gov.br/ccivil_03/leis/l9615consol.htm</a:t>
            </a:r>
            <a:r>
              <a:rPr lang="pt-BR" sz="1200" dirty="0">
                <a:solidFill>
                  <a:srgbClr val="EE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Acesso em: 08 maio 2025. 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Diretrizes Nacionais do PST Padrão – 2011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Brasília, 2011.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https://www.lume.ufrgs.br/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 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do Programa Segundo Tempo Modalidades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Brasília, 2013.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http://arquivo.esporte.gov.br/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2014a.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Brasília, 2014.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http://arquivo.esporte.gov.br/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Programa Segundo Tempo no Projeto Legado Social e Esportivo e de Lazer nas Cidades-Sede e Regiões Metropolitanas da Copa do Mundo.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Brasília, 2014b.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http://arquivo.esporte.gov.br/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2016. Brasília, 2016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http://arquivo.esporte.gov.br/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2017.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Brasília, 2017.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http://arquivo.esporte.gov.br/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2018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Brasília, 2018. Disponível em: </a:t>
            </a:r>
            <a:r>
              <a:rPr lang="pt-BR" sz="12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http://arquivo.esporte.gov.br/</a:t>
            </a:r>
            <a:r>
              <a:rPr lang="pt-BR" sz="12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U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885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5459"/>
          </a:xfrm>
        </p:spPr>
        <p:txBody>
          <a:bodyPr/>
          <a:lstStyle/>
          <a:p>
            <a:r>
              <a:rPr lang="pt-BR" b="1" dirty="0">
                <a:solidFill>
                  <a:srgbClr val="FF0000"/>
                </a:solidFill>
              </a:rPr>
              <a:t>Referências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5462" y="1160585"/>
            <a:ext cx="7886700" cy="5183432"/>
          </a:xfrm>
        </p:spPr>
        <p:txBody>
          <a:bodyPr>
            <a:normAutofit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da Cidadania. </a:t>
            </a:r>
            <a:r>
              <a:rPr lang="pt-BR" sz="1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2020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Brasília, 2020. Disponível em: </a:t>
            </a:r>
            <a:r>
              <a:rPr lang="pt-BR" sz="10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http://arquivo.esporte.gov.br/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da Cidadania. </a:t>
            </a:r>
            <a:r>
              <a:rPr lang="pt-BR" sz="1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2021.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Brasília, 2021. Disponível em: </a:t>
            </a:r>
            <a:r>
              <a:rPr lang="pt-BR" sz="10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http://arquivo.esporte.gov.br/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Decreto nº 11.343, de 1º de janeiro de 2023a. Aprova a Estrutura Regimental e o Quadro Demonstrativo dos Cargos em Comissão e das Funções de Confiança do Ministério do Esporte e remaneja cargos em comissão e funções de confiança. </a:t>
            </a:r>
            <a:r>
              <a:rPr lang="pt-BR" sz="1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Diário Oficial da União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Disponível em: </a:t>
            </a:r>
            <a:r>
              <a:rPr lang="pt-BR" sz="10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3"/>
              </a:rPr>
              <a:t>https://www2.camara.leg.br/legin/fed/decret/2023/decreto-11343-1-janeiro-2023-793630-publicacaooriginal-166756-pe.html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Acesso em: 25 abr. 2025. </a:t>
            </a:r>
            <a:endParaRPr lang="pt-BR" sz="1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BRASIL. Ministério do Esporte. </a:t>
            </a:r>
            <a:r>
              <a:rPr lang="pt-BR" sz="1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Diretrizes Nacionais do PST Padrão – 2023 a 2026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Brasília, 2023b. Disponível em: </a:t>
            </a:r>
            <a:r>
              <a:rPr lang="pt-BR" sz="10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4"/>
              </a:rPr>
              <a:t>https://www.gov.br/esporte/pt-br/acoes-e-programas/programa-segundo-tempo-pst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Acesso em: 25 abr. 2025. </a:t>
            </a: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KRAVCHYCHYN, Claudio; OLIVEIRA, Amauri Aparecido </a:t>
            </a:r>
            <a:r>
              <a:rPr lang="pt-BR" sz="1000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Bassoli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de. Esporte educacional no Programa Segundo Tempo: uma construção coletiva. </a:t>
            </a:r>
            <a:r>
              <a:rPr lang="pt-BR" sz="10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BR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pt-BR" sz="1000" b="1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b="1" dirty="0" err="1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Education</a:t>
            </a:r>
            <a:r>
              <a:rPr lang="pt-BR" sz="10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v. 27, p. 1-18, 2016. </a:t>
            </a:r>
            <a:endParaRPr lang="pt-BR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sz="1000" dirty="0"/>
              <a:t>OLIVEIRA, Amauri Aparecido </a:t>
            </a:r>
            <a:r>
              <a:rPr lang="pt-BR" sz="1000" dirty="0" err="1"/>
              <a:t>Bássoli</a:t>
            </a:r>
            <a:r>
              <a:rPr lang="pt-BR" sz="1000" dirty="0"/>
              <a:t> de et al. Formação continuada em projetos e programas sociais esportivos: um estudo de caso. </a:t>
            </a:r>
            <a:r>
              <a:rPr lang="pt-BR" sz="1000" b="1" dirty="0"/>
              <a:t>Movimento</a:t>
            </a:r>
            <a:r>
              <a:rPr lang="pt-BR" sz="1000" dirty="0"/>
              <a:t>, v. 22, n. 3, p. 901-916, 2016</a:t>
            </a:r>
            <a:endParaRPr lang="pt-BR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RAMOS, JULIANA MARTA ANTUNES. </a:t>
            </a:r>
            <a:r>
              <a:rPr lang="pt-BR" sz="10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 Gestão do Programa Segundo Tempo como Política Pública de Esporte Educacional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2023. Dissertação (Mestrado em Educação) Universidade Federal de Mato Grosso do Sul, Campo Grande, 2023.Disponível em: </a:t>
            </a:r>
            <a:r>
              <a:rPr lang="pt-BR" sz="1000" u="sng" dirty="0"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hlinkClick r:id="rId5"/>
              </a:rPr>
              <a:t>https://repositorio.ufms.br/handle/123456789/5645</a:t>
            </a:r>
            <a:r>
              <a:rPr lang="pt-BR" sz="1000" dirty="0">
                <a:solidFill>
                  <a:srgbClr val="EE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Acesso em: 22 de ago. de 2025.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/>
              <a:t>SANTOS, Edmilson Santos dos. Governo do Estado e a descentralização do Programa Segundo Tempo. </a:t>
            </a:r>
            <a:r>
              <a:rPr lang="pt-BR" sz="1000" b="1" dirty="0"/>
              <a:t>Pensar a Prática</a:t>
            </a:r>
            <a:r>
              <a:rPr lang="pt-BR" sz="1000" dirty="0"/>
              <a:t>, v. 19, n. 2, p.386-395, 2016.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/>
              <a:t> SANTOS, Edmilson Santos dos; STAREPRAVO, Fernando Augusto. Análise da capacidade fiscal per capita na descentralização do Programa Segundo Tempo junto aos municípios</a:t>
            </a:r>
            <a:r>
              <a:rPr lang="pt-BR" sz="1000" b="1" dirty="0"/>
              <a:t>. Movimento</a:t>
            </a:r>
            <a:r>
              <a:rPr lang="pt-BR" sz="1000" dirty="0"/>
              <a:t>, v. 24, n. 4, p. 1097–1110, 2019. 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/>
              <a:t>SANTOS, Edmilson Santos dos; ANDRADE, Jean Carlo; SANTOS, Roberto Silva. Programa Segundo Tempo e o papel das prefeituras na sua difusão. </a:t>
            </a:r>
            <a:r>
              <a:rPr lang="pt-BR" sz="1000" b="1" dirty="0"/>
              <a:t>Pensar a Prática</a:t>
            </a:r>
            <a:r>
              <a:rPr lang="pt-BR" sz="1000" dirty="0"/>
              <a:t>, v. 17, n. 4, p. 1-12, 2014.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/>
              <a:t>TRIBUNAL DE CONTAS DA UNIÃO. </a:t>
            </a:r>
            <a:r>
              <a:rPr lang="pt-BR" sz="1000" b="1" dirty="0"/>
              <a:t>Relatório de Auditoria Operacional Desporto Educacional.</a:t>
            </a:r>
            <a:r>
              <a:rPr lang="pt-BR" sz="1000" dirty="0"/>
              <a:t> TC 022.649/2018-2, 2018. Disponível em: https://www.jusbrasil.com.br/jurisprudencia/tcu/750997970. Acesso em: 10 de </a:t>
            </a:r>
            <a:r>
              <a:rPr lang="pt-BR" sz="1000" dirty="0" err="1"/>
              <a:t>agos</a:t>
            </a:r>
            <a:r>
              <a:rPr lang="pt-BR" sz="1000" dirty="0"/>
              <a:t>. 2025.</a:t>
            </a:r>
            <a:endParaRPr lang="pt-BR" sz="1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</a:rPr>
              <a:t>TAFFAREL, Celi </a:t>
            </a:r>
            <a:r>
              <a:rPr lang="pt-BR" sz="1000" dirty="0" err="1">
                <a:latin typeface="Arial" panose="020B0604020202020204" pitchFamily="34" charset="0"/>
                <a:ea typeface="Arial" panose="020B0604020202020204" pitchFamily="34" charset="0"/>
              </a:rPr>
              <a:t>Zulke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</a:rPr>
              <a:t>; SANTOS JUNIOR, Claudio de Lira Santos Junior. Política nacional do esporte: as consequências do desmonte do ministério do esporte. </a:t>
            </a:r>
            <a:r>
              <a:rPr lang="pt-BR" sz="1000" b="1" dirty="0" err="1">
                <a:latin typeface="Arial" panose="020B0604020202020204" pitchFamily="34" charset="0"/>
                <a:ea typeface="Arial" panose="020B0604020202020204" pitchFamily="34" charset="0"/>
              </a:rPr>
              <a:t>Motrivivência</a:t>
            </a:r>
            <a:r>
              <a:rPr lang="pt-BR" sz="1000" dirty="0">
                <a:latin typeface="Arial" panose="020B0604020202020204" pitchFamily="34" charset="0"/>
                <a:ea typeface="Arial" panose="020B0604020202020204" pitchFamily="34" charset="0"/>
              </a:rPr>
              <a:t>, v. 31, n. 60, p. 1-32, 2019.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/>
              <a:t>TUBINO, M. </a:t>
            </a:r>
            <a:r>
              <a:rPr lang="pt-BR" sz="1000" b="1" dirty="0"/>
              <a:t>Estudos brasileiros sobre o esporte:</a:t>
            </a:r>
            <a:r>
              <a:rPr lang="pt-BR" sz="1000" dirty="0"/>
              <a:t> ênfase no esporte-educação. Maringá: </a:t>
            </a:r>
            <a:r>
              <a:rPr lang="pt-BR" sz="1000" dirty="0" err="1"/>
              <a:t>Eduem</a:t>
            </a:r>
            <a:r>
              <a:rPr lang="pt-BR" sz="1000" dirty="0"/>
              <a:t>, 2010.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pt-BR" sz="1000" dirty="0"/>
              <a:t>VERONEZ L. F. </a:t>
            </a:r>
            <a:r>
              <a:rPr lang="pt-BR" sz="1000" b="1" dirty="0"/>
              <a:t>Quando o Estado joga a favor do privado: </a:t>
            </a:r>
            <a:r>
              <a:rPr lang="pt-BR" sz="1000" dirty="0"/>
              <a:t>as políticas de esporte após a Constituição Federal de 1988. [Tese de Doutorado em Educação Física]. Campinas: Universidade Estadual de Campinas. Programa de Pós-Graduação; 2005. </a:t>
            </a:r>
            <a:endParaRPr lang="pt-BR" sz="1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spcAft>
                <a:spcPts val="0"/>
              </a:spcAft>
              <a:buNone/>
            </a:pPr>
            <a:endParaRPr lang="pt-BR" sz="1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292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D2D2E-30F7-47BE-B55A-99D73D70B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B42199-2944-459D-B004-A215CB7A7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sz="5400" dirty="0"/>
          </a:p>
          <a:p>
            <a:pPr marL="0" indent="0" algn="ctr">
              <a:buNone/>
            </a:pPr>
            <a:endParaRPr lang="pt-BR" sz="5400" dirty="0"/>
          </a:p>
          <a:p>
            <a:pPr marL="0" indent="0" algn="ctr">
              <a:buNone/>
            </a:pPr>
            <a:r>
              <a:rPr lang="pt-BR" sz="5400" dirty="0">
                <a:latin typeface="Amasis MT Pro Black" panose="020B0604020202020204" pitchFamily="18" charset="0"/>
              </a:rPr>
              <a:t>OBRIGADA!!!</a:t>
            </a:r>
          </a:p>
        </p:txBody>
      </p:sp>
    </p:spTree>
    <p:extLst>
      <p:ext uri="{BB962C8B-B14F-4D97-AF65-F5344CB8AC3E}">
        <p14:creationId xmlns:p14="http://schemas.microsoft.com/office/powerpoint/2010/main" val="32519915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3148" y="1155489"/>
            <a:ext cx="8634667" cy="42183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1BC47F6-20BF-8B72-78CC-E4886BDA0405}"/>
              </a:ext>
            </a:extLst>
          </p:cNvPr>
          <p:cNvSpPr txBox="1"/>
          <p:nvPr/>
        </p:nvSpPr>
        <p:spPr>
          <a:xfrm>
            <a:off x="878304" y="5373856"/>
            <a:ext cx="75317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: Elaboração Própria com base em Brasil, 1988; Brasil, 1993; Brasil, 1988; Brasil, 2023.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DA28D1-53A4-FF70-3512-9FDD472E0E4C}"/>
              </a:ext>
            </a:extLst>
          </p:cNvPr>
          <p:cNvSpPr txBox="1"/>
          <p:nvPr/>
        </p:nvSpPr>
        <p:spPr>
          <a:xfrm>
            <a:off x="510362" y="542260"/>
            <a:ext cx="67197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Figura 1.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Esporte Educacional na Legislação Esportiva</a:t>
            </a:r>
          </a:p>
        </p:txBody>
      </p:sp>
    </p:spTree>
    <p:extLst>
      <p:ext uri="{BB962C8B-B14F-4D97-AF65-F5344CB8AC3E}">
        <p14:creationId xmlns:p14="http://schemas.microsoft.com/office/powerpoint/2010/main" val="1585026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E777E57D-6A88-4B5B-A068-2BA7FF4E8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0970315-10EF-C423-5B7D-955B9700D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7882128" cy="1975104"/>
          </a:xfrm>
        </p:spPr>
        <p:txBody>
          <a:bodyPr anchor="b">
            <a:normAutofit/>
          </a:bodyPr>
          <a:lstStyle/>
          <a:p>
            <a:r>
              <a:rPr lang="pt-BR" sz="4700" b="1"/>
              <a:t>CONTEXTO HISTÓRICO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2079" y="0"/>
            <a:ext cx="7879842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894076"/>
            <a:ext cx="787984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2" name="Espaço Reservado para Conteúdo 2">
            <a:extLst>
              <a:ext uri="{FF2B5EF4-FFF2-40B4-BE49-F238E27FC236}">
                <a16:creationId xmlns:a16="http://schemas.microsoft.com/office/drawing/2014/main" id="{44159BDD-BBA5-26C2-F6EA-5F7C3E141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328416"/>
            <a:ext cx="7882128" cy="2715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1900"/>
              <a:t>2003  Criação do Mesp/PST.</a:t>
            </a:r>
          </a:p>
          <a:p>
            <a:pPr marL="0" indent="0">
              <a:buNone/>
            </a:pPr>
            <a:r>
              <a:rPr lang="pt-BR" sz="1900"/>
              <a:t>2011 Convênios com apenas com o setor público.</a:t>
            </a:r>
          </a:p>
          <a:p>
            <a:pPr marL="0" indent="0">
              <a:buNone/>
            </a:pPr>
            <a:r>
              <a:rPr lang="pt-BR" sz="1900"/>
              <a:t>2010 – 2015 – PST Mais Educação</a:t>
            </a:r>
          </a:p>
          <a:p>
            <a:pPr marL="0" indent="0">
              <a:buNone/>
            </a:pPr>
            <a:r>
              <a:rPr lang="pt-BR" sz="1900"/>
              <a:t>2019 – Extinção do Mesp</a:t>
            </a:r>
          </a:p>
          <a:p>
            <a:pPr marL="0" indent="0">
              <a:buNone/>
            </a:pPr>
            <a:r>
              <a:rPr lang="pt-BR" sz="1900"/>
              <a:t>2023 – Recriação do Mesp</a:t>
            </a:r>
          </a:p>
          <a:p>
            <a:pPr marL="0" indent="0">
              <a:buNone/>
            </a:pPr>
            <a:r>
              <a:rPr lang="pt-BR" sz="1900"/>
              <a:t>2023 - Lançamento do Edital de chamamento público do PST</a:t>
            </a:r>
          </a:p>
          <a:p>
            <a:pPr>
              <a:buFontTx/>
              <a:buChar char="-"/>
            </a:pPr>
            <a:endParaRPr lang="pt-BR" sz="1900"/>
          </a:p>
        </p:txBody>
      </p:sp>
    </p:spTree>
    <p:extLst>
      <p:ext uri="{BB962C8B-B14F-4D97-AF65-F5344CB8AC3E}">
        <p14:creationId xmlns:p14="http://schemas.microsoft.com/office/powerpoint/2010/main" val="192184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7162" y="1331237"/>
            <a:ext cx="7904391" cy="3345538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949291" y="857966"/>
            <a:ext cx="6226291" cy="473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b="1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Quadro 1</a:t>
            </a:r>
            <a:endParaRPr lang="pt-BR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200" dirty="0">
                <a:latin typeface="Arial" panose="020B0604020202020204" pitchFamily="34" charset="0"/>
                <a:ea typeface="Garamond" panose="02020404030301010803" pitchFamily="18" charset="0"/>
                <a:cs typeface="Arial" panose="020B0604020202020204" pitchFamily="34" charset="0"/>
              </a:rPr>
              <a:t>Planejamento para o esporte do governo Lula (PPA 2004-2007 e PPA 2008-2011)</a:t>
            </a:r>
            <a:endParaRPr lang="pt-BR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49291" y="4538275"/>
            <a:ext cx="50481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100" b="1" dirty="0">
                <a:latin typeface="Arial" panose="020B0604020202020204" pitchFamily="34" charset="0"/>
                <a:cs typeface="Arial" panose="020B0604020202020204" pitchFamily="34" charset="0"/>
              </a:rPr>
              <a:t>Fonte</a:t>
            </a: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: Elaboração Própria com base em Brasil, 2008; Brasil, 2012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361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599" y="1174947"/>
            <a:ext cx="6117921" cy="4431172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371599" y="5638018"/>
            <a:ext cx="55127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 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Elaboração própria com base em Brasil, 2012; Brasil, 2016.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27935" y="668237"/>
            <a:ext cx="68052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b="1" dirty="0"/>
              <a:t>Quadro 2</a:t>
            </a:r>
          </a:p>
          <a:p>
            <a:r>
              <a:rPr lang="pt-BR" sz="1400" dirty="0"/>
              <a:t>Planejamento para o esporte do governo Dilma/Temer (PPA 2012-2015 e PPA 2016-2019)</a:t>
            </a:r>
          </a:p>
        </p:txBody>
      </p:sp>
    </p:spTree>
    <p:extLst>
      <p:ext uri="{BB962C8B-B14F-4D97-AF65-F5344CB8AC3E}">
        <p14:creationId xmlns:p14="http://schemas.microsoft.com/office/powerpoint/2010/main" val="2789842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8562" y="2047218"/>
            <a:ext cx="4734660" cy="296437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558562" y="1585553"/>
            <a:ext cx="50995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Quadro 3</a:t>
            </a:r>
          </a:p>
          <a:p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Programas PPA 2020-2023 – MC</a:t>
            </a:r>
          </a:p>
        </p:txBody>
      </p:sp>
      <p:sp>
        <p:nvSpPr>
          <p:cNvPr id="6" name="Retângulo 5"/>
          <p:cNvSpPr/>
          <p:nvPr/>
        </p:nvSpPr>
        <p:spPr>
          <a:xfrm>
            <a:off x="2558562" y="487605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Fonte:</a:t>
            </a:r>
            <a:r>
              <a:rPr lang="pt-BR" sz="1200" dirty="0">
                <a:latin typeface="Arial" panose="020B0604020202020204" pitchFamily="34" charset="0"/>
                <a:cs typeface="Arial" panose="020B0604020202020204" pitchFamily="34" charset="0"/>
              </a:rPr>
              <a:t> Elaboração própria com base em Brasil (2019).</a:t>
            </a:r>
          </a:p>
        </p:txBody>
      </p:sp>
    </p:spTree>
    <p:extLst>
      <p:ext uri="{BB962C8B-B14F-4D97-AF65-F5344CB8AC3E}">
        <p14:creationId xmlns:p14="http://schemas.microsoft.com/office/powerpoint/2010/main" val="1579417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453" y="1744449"/>
            <a:ext cx="5036921" cy="3049509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224452" y="1098118"/>
            <a:ext cx="50369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b="1" dirty="0"/>
              <a:t>Quadro 5</a:t>
            </a:r>
          </a:p>
          <a:p>
            <a:pPr algn="just"/>
            <a:r>
              <a:rPr lang="pt-BR" sz="1200" dirty="0"/>
              <a:t>Ações da Secretaria Nacional Esporte, Educação, Lazer e Inclusão Social (2019-2022)</a:t>
            </a:r>
          </a:p>
        </p:txBody>
      </p:sp>
      <p:sp>
        <p:nvSpPr>
          <p:cNvPr id="6" name="Retângulo 5"/>
          <p:cNvSpPr/>
          <p:nvPr/>
        </p:nvSpPr>
        <p:spPr>
          <a:xfrm>
            <a:off x="2224452" y="4734562"/>
            <a:ext cx="55479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1200" b="1" dirty="0"/>
              <a:t>Fonte: </a:t>
            </a:r>
            <a:r>
              <a:rPr lang="pt-BR" sz="1200" dirty="0"/>
              <a:t>Elaboração própria com base em André (2024).</a:t>
            </a:r>
          </a:p>
        </p:txBody>
      </p:sp>
    </p:spTree>
    <p:extLst>
      <p:ext uri="{BB962C8B-B14F-4D97-AF65-F5344CB8AC3E}">
        <p14:creationId xmlns:p14="http://schemas.microsoft.com/office/powerpoint/2010/main" val="1659655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4AD29B6-BF3B-4407-9E75-52DF8E3B2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5F8BA08-3E38-4B70-B93A-74F08E0922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8656" y="260019"/>
            <a:ext cx="8375586" cy="5933012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1031664-4536-4C5A-BCE8-CA3A2AE3D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1" y="400050"/>
            <a:ext cx="2610939" cy="5545840"/>
          </a:xfrm>
        </p:spPr>
        <p:txBody>
          <a:bodyPr>
            <a:normAutofit/>
          </a:bodyPr>
          <a:lstStyle/>
          <a:p>
            <a:pPr algn="ctr"/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CONFIGURAÇÃO DO DIREITO AO ESPORTE EDUCACIONAL: PRINCÍPIOS</a:t>
            </a:r>
            <a:b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</a:t>
            </a:r>
            <a:b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PÚBLICO ALVO </a:t>
            </a:r>
            <a:br>
              <a:rPr lang="pt-BR" sz="1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57F1B33-79AB-4A71-8CEC-4546D709B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125" y="2874481"/>
            <a:ext cx="96012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A3C4B126-5791-0AD0-658A-66EA80018A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407548"/>
              </p:ext>
            </p:extLst>
          </p:nvPr>
        </p:nvGraphicFramePr>
        <p:xfrm>
          <a:off x="3394710" y="512064"/>
          <a:ext cx="5122926" cy="544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2023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733</TotalTime>
  <Words>2064</Words>
  <Application>Microsoft Office PowerPoint</Application>
  <PresentationFormat>Apresentação na tela (4:3)</PresentationFormat>
  <Paragraphs>120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0" baseType="lpstr">
      <vt:lpstr>Amasis MT Pro Black</vt:lpstr>
      <vt:lpstr>Arial</vt:lpstr>
      <vt:lpstr>Calibri</vt:lpstr>
      <vt:lpstr>Calibri Light</vt:lpstr>
      <vt:lpstr>Times New Roman</vt:lpstr>
      <vt:lpstr>Tema do Office</vt:lpstr>
      <vt:lpstr>  O PROGRAMA SEGUNDO TEMPO 2003 a 2024  </vt:lpstr>
      <vt:lpstr>SUMÁRIO</vt:lpstr>
      <vt:lpstr>Apresentação do PowerPoint</vt:lpstr>
      <vt:lpstr>CONTEXTO HISTÓRICO</vt:lpstr>
      <vt:lpstr>Apresentação do PowerPoint</vt:lpstr>
      <vt:lpstr>Apresentação do PowerPoint</vt:lpstr>
      <vt:lpstr>Apresentação do PowerPoint</vt:lpstr>
      <vt:lpstr>Apresentação do PowerPoint</vt:lpstr>
      <vt:lpstr>CONFIGURAÇÃO DO DIREITO AO ESPORTE EDUCACIONAL: PRINCÍPIOS OBJETIVOS  PÚBLICO ALVO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DESCENTRALIZAÇÃO DO PST</vt:lpstr>
      <vt:lpstr>DESCENTRALIZAÇÃO DO PST</vt:lpstr>
      <vt:lpstr>DESCENTRALIZAÇÃO DO PST</vt:lpstr>
      <vt:lpstr>Apresentação do PowerPoint</vt:lpstr>
      <vt:lpstr>Apresentação do PowerPoint</vt:lpstr>
      <vt:lpstr>Desafios e Perspectivas para o PST</vt:lpstr>
      <vt:lpstr>Referências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GESTÃO DO PROGRAMA SEGUNDO TEMPO COMO POLÍTICA PÚBLICA DE ESPORTE EDUCACIONAL</dc:title>
  <dc:creator>Juliana Marta Antunes Ramos</dc:creator>
  <cp:lastModifiedBy>Flávio Eduardo de Oliveira Santos</cp:lastModifiedBy>
  <cp:revision>51</cp:revision>
  <dcterms:modified xsi:type="dcterms:W3CDTF">2025-10-08T19:23:46Z</dcterms:modified>
</cp:coreProperties>
</file>