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303" r:id="rId3"/>
    <p:sldId id="313" r:id="rId4"/>
    <p:sldId id="288" r:id="rId5"/>
    <p:sldId id="258" r:id="rId6"/>
    <p:sldId id="276" r:id="rId7"/>
    <p:sldId id="314" r:id="rId8"/>
    <p:sldId id="275" r:id="rId9"/>
    <p:sldId id="278" r:id="rId10"/>
    <p:sldId id="277" r:id="rId11"/>
    <p:sldId id="268" r:id="rId12"/>
    <p:sldId id="279" r:id="rId13"/>
    <p:sldId id="296" r:id="rId14"/>
    <p:sldId id="298" r:id="rId15"/>
    <p:sldId id="287" r:id="rId16"/>
    <p:sldId id="290" r:id="rId17"/>
    <p:sldId id="285" r:id="rId18"/>
    <p:sldId id="306" r:id="rId19"/>
    <p:sldId id="293" r:id="rId20"/>
    <p:sldId id="305" r:id="rId21"/>
    <p:sldId id="317" r:id="rId22"/>
    <p:sldId id="316" r:id="rId23"/>
    <p:sldId id="267" r:id="rId24"/>
    <p:sldId id="259" r:id="rId25"/>
    <p:sldId id="260" r:id="rId26"/>
    <p:sldId id="261" r:id="rId27"/>
    <p:sldId id="302" r:id="rId28"/>
    <p:sldId id="301" r:id="rId29"/>
    <p:sldId id="262" r:id="rId30"/>
    <p:sldId id="263" r:id="rId31"/>
    <p:sldId id="299" r:id="rId32"/>
    <p:sldId id="304" r:id="rId33"/>
    <p:sldId id="294" r:id="rId34"/>
    <p:sldId id="309" r:id="rId35"/>
    <p:sldId id="318" r:id="rId3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8641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pt-BR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pt-BR" smtClean="0"/>
              <a:pPr/>
              <a:t>31/10/2013</a:t>
            </a:fld>
            <a:endParaRPr lang="pt-BR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pt-BR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pt-BR" smtClean="0"/>
              <a:pPr/>
              <a:t>‹nº›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8179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/>
              <a:pPr/>
              <a:t>5/9/2006</a:t>
            </a:fld>
            <a:endParaRPr lang="pt-BR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435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88996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88996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671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3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3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6" y="5094581"/>
            <a:ext cx="6194067" cy="925223"/>
          </a:xfrm>
        </p:spPr>
        <p:txBody>
          <a:bodyPr/>
          <a:lstStyle>
            <a:lvl1pPr marL="0" indent="0" algn="r" latinLnBrk="0">
              <a:buNone/>
              <a:defRPr lang="pt-BR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9" y="3606804"/>
            <a:ext cx="7577815" cy="1470025"/>
          </a:xfrm>
        </p:spPr>
        <p:txBody>
          <a:bodyPr anchor="b" anchorCtr="0"/>
          <a:lstStyle>
            <a:lvl1pPr algn="r" latinLnBrk="0">
              <a:defRPr lang="pt-BR" sz="4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em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5/9/2006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3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3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/>
              <a:t>Clique para editar o estilo do título mestre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</p:spPr>
        <p:txBody>
          <a:bodyPr/>
          <a:lstStyle>
            <a:lvl1pPr latinLnBrk="0">
              <a:defRPr lang="pt-BR" sz="1000">
                <a:latin typeface="+mn-lt"/>
              </a:defRPr>
            </a:lvl1pPr>
          </a:lstStyle>
          <a:p>
            <a:fld id="{5C14FD69-4A85-4715-A222-ABB225B63BC6}" type="datetimeFigureOut">
              <a:rPr/>
              <a:pPr/>
              <a:t>5/9/2006</a:t>
            </a:fld>
            <a:endParaRPr lang="pt-BR" sz="100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</p:spPr>
        <p:txBody>
          <a:bodyPr/>
          <a:lstStyle>
            <a:lvl1pPr algn="ctr" latinLnBrk="0">
              <a:defRPr lang="pt-BR" sz="1000">
                <a:latin typeface="+mn-lt"/>
              </a:defRPr>
            </a:lvl1pPr>
          </a:lstStyle>
          <a:p>
            <a:pPr algn="ctr"/>
            <a:endParaRPr lang="pt-BR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</p:spPr>
        <p:txBody>
          <a:bodyPr/>
          <a:lstStyle>
            <a:lvl1pPr latinLnBrk="0">
              <a:defRPr lang="pt-BR" sz="1000">
                <a:latin typeface="+mn-lt"/>
              </a:defRPr>
            </a:lvl1pPr>
          </a:lstStyle>
          <a:p>
            <a:pPr algn="r"/>
            <a:fld id="{D4C49B74-5DB2-4B03-B1D2-7F6A3C51C318}" type="slidenum">
              <a:rPr/>
              <a:pPr algn="r"/>
              <a:t>‹nº›</a:t>
            </a:fld>
            <a:endParaRPr lang="pt-BR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lang="pt-BR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pt-BR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pt-BR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pt-BR" sz="2800">
          <a:latin typeface="+mn-lt"/>
        </a:defRPr>
      </a:lvl1pPr>
      <a:lvl2pPr marL="742950" indent="-285750" eaLnBrk="1" hangingPunct="1">
        <a:buChar char="–"/>
        <a:defRPr lang="pt-BR" sz="2400">
          <a:latin typeface="+mn-lt"/>
        </a:defRPr>
      </a:lvl2pPr>
      <a:lvl3pPr marL="1143000" indent="-228600" eaLnBrk="1" hangingPunct="1">
        <a:buChar char="•"/>
        <a:defRPr lang="pt-BR" sz="2400">
          <a:latin typeface="+mn-lt"/>
        </a:defRPr>
      </a:lvl3pPr>
      <a:lvl4pPr marL="1600200" indent="-228600" eaLnBrk="1" hangingPunct="1">
        <a:buChar char="–"/>
        <a:defRPr lang="pt-BR" sz="2000">
          <a:latin typeface="+mn-lt"/>
        </a:defRPr>
      </a:lvl4pPr>
      <a:lvl5pPr marL="2057400" indent="-228600" eaLnBrk="1" hangingPunct="1">
        <a:buChar char="»"/>
        <a:defRPr lang="pt-BR" sz="2000">
          <a:latin typeface="+mn-lt"/>
        </a:defRPr>
      </a:lvl5pPr>
      <a:lvl6pPr marL="2514600" indent="-228600" eaLnBrk="1" hangingPunct="1">
        <a:buChar char="•"/>
        <a:defRPr lang="pt-BR" sz="2000"/>
      </a:lvl6pPr>
      <a:lvl7pPr marL="2971800" indent="-228600" eaLnBrk="1" hangingPunct="1">
        <a:buChar char="•"/>
        <a:defRPr lang="pt-BR" sz="2000"/>
      </a:lvl7pPr>
      <a:lvl8pPr marL="3429000" indent="-228600" eaLnBrk="1" hangingPunct="1">
        <a:buChar char="•"/>
        <a:defRPr lang="pt-BR" sz="2000"/>
      </a:lvl8pPr>
      <a:lvl9pPr marL="3886200" indent="-228600" eaLnBrk="1" hangingPunct="1">
        <a:buChar char="•"/>
        <a:defRPr lang="pt-BR" sz="2000"/>
      </a:lvl9pPr>
    </p:bodyStyle>
    <p:otherStyle>
      <a:defPPr>
        <a:defRPr lang="pt-BR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google.com.br/url?sa=i&amp;rct=j&amp;q=&amp;esrc=s&amp;frm=1&amp;source=images&amp;cd=&amp;cad=rja&amp;docid=D2prvZT6buufxM&amp;tbnid=ihJSLcFp7LX04M:&amp;ved=0CAUQjRw&amp;url=http://www.contarhistorias.com.br/2012/07/historia-nasrudin-e-o-relogio.html&amp;ei=eSlxUvy0Oc3esATa2IDADw&amp;bvm=bv.55617003,d.eW0&amp;psig=AFQjCNFjpF9G-XuGUdxebgac4Y1FbwNoLg&amp;ust=1383234260984251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source=images&amp;cd=&amp;cad=rja&amp;docid=sM8oXpOWcyp5LM&amp;tbnid=j6zAxT3qFUhmyM:&amp;ved=0CAgQjRwwAA&amp;url=http://geracaojosac.wordpress.com/2011/10/15/o-tempo-passa/&amp;ei=1SlxUrOtONPfkQf5vIGgBA&amp;psig=AFQjCNHKFB6Y3xawjclKfsjmu71fKp5iag&amp;ust=1383234390009204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802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6732240" y="332656"/>
            <a:ext cx="1996629" cy="1284858"/>
            <a:chOff x="6732240" y="332656"/>
            <a:chExt cx="1996629" cy="1284858"/>
          </a:xfrm>
        </p:grpSpPr>
        <p:sp>
          <p:nvSpPr>
            <p:cNvPr id="6" name="Arredondar Retângulo em um Canto Diagonal 5"/>
            <p:cNvSpPr/>
            <p:nvPr/>
          </p:nvSpPr>
          <p:spPr>
            <a:xfrm>
              <a:off x="6732240" y="332656"/>
              <a:ext cx="1996629" cy="108012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04664"/>
              <a:ext cx="1852613" cy="121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500" y="404813"/>
            <a:ext cx="8761413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85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556796"/>
            <a:ext cx="8496944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700" dirty="0" smtClean="0">
                <a:latin typeface="Arial Narrow" pitchFamily="34" charset="0"/>
              </a:rPr>
              <a:t>Segundo o relatório do </a:t>
            </a:r>
            <a:r>
              <a:rPr lang="pt-BR" sz="2700" dirty="0" err="1" smtClean="0">
                <a:latin typeface="Arial Narrow" pitchFamily="34" charset="0"/>
              </a:rPr>
              <a:t>Pnud</a:t>
            </a:r>
            <a:r>
              <a:rPr lang="pt-BR" sz="2700" dirty="0" smtClean="0">
                <a:latin typeface="Arial Narrow" pitchFamily="34" charset="0"/>
              </a:rPr>
              <a:t> (Programa das Nações Unidas para o Desenvolvimento) de 2010, o Brasil tem a menor média de estudo por habitante entre os países da América do Sul. São 7,2 anos, contra os </a:t>
            </a:r>
            <a:r>
              <a:rPr lang="pt-BR" sz="2700" dirty="0">
                <a:latin typeface="Arial Narrow" pitchFamily="34" charset="0"/>
              </a:rPr>
              <a:t>9,7 </a:t>
            </a:r>
            <a:r>
              <a:rPr lang="pt-BR" sz="2700" dirty="0" smtClean="0">
                <a:latin typeface="Arial Narrow" pitchFamily="34" charset="0"/>
              </a:rPr>
              <a:t>anos no Chile; </a:t>
            </a:r>
            <a:r>
              <a:rPr lang="pt-BR" sz="2700" dirty="0">
                <a:latin typeface="Arial Narrow" pitchFamily="34" charset="0"/>
              </a:rPr>
              <a:t>9,3 anos </a:t>
            </a:r>
            <a:r>
              <a:rPr lang="pt-BR" sz="2700" dirty="0" smtClean="0">
                <a:latin typeface="Arial Narrow" pitchFamily="34" charset="0"/>
              </a:rPr>
              <a:t>na Argentina e </a:t>
            </a:r>
            <a:r>
              <a:rPr lang="pt-BR" sz="2700" dirty="0">
                <a:latin typeface="Arial Narrow" pitchFamily="34" charset="0"/>
              </a:rPr>
              <a:t>9,2 anos </a:t>
            </a:r>
            <a:r>
              <a:rPr lang="pt-BR" sz="2700" dirty="0" smtClean="0">
                <a:latin typeface="Arial Narrow" pitchFamily="34" charset="0"/>
              </a:rPr>
              <a:t>na Bolívia.</a:t>
            </a:r>
          </a:p>
          <a:p>
            <a:pPr marL="457200" indent="-45720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700" dirty="0" smtClean="0">
                <a:latin typeface="Arial Narrow" pitchFamily="34" charset="0"/>
              </a:rPr>
              <a:t>Portanto, a </a:t>
            </a:r>
            <a:r>
              <a:rPr lang="pt-BR" sz="2700" dirty="0">
                <a:latin typeface="Arial Narrow" pitchFamily="34" charset="0"/>
              </a:rPr>
              <a:t>escola de jornada completa fortalece a universalização do ensino, no sentido de acréscimo em termos de quantidade e qualidade da escolaridade já conseguida. Tornando-se a escola não só um espaço de acesso ao conhecimento, mas também um espaço de socialização. </a:t>
            </a:r>
            <a:endParaRPr lang="pt-BR" sz="2700" dirty="0" smtClean="0"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51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603533"/>
            <a:ext cx="849694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700" dirty="0">
                <a:latin typeface="Arial Narrow" pitchFamily="34" charset="0"/>
              </a:rPr>
              <a:t>Outro problema vivenciado pela educação brasileira refere-se a taxa de evasão, o País </a:t>
            </a:r>
            <a:r>
              <a:rPr lang="pt-BR" sz="2700" dirty="0" smtClean="0">
                <a:latin typeface="Arial Narrow" pitchFamily="34" charset="0"/>
              </a:rPr>
              <a:t>tem a </a:t>
            </a:r>
            <a:r>
              <a:rPr lang="pt-BR" sz="2700" dirty="0">
                <a:latin typeface="Arial Narrow" pitchFamily="34" charset="0"/>
              </a:rPr>
              <a:t>3ª maior taxa de evasão escolar entre </a:t>
            </a:r>
            <a:r>
              <a:rPr lang="pt-BR" sz="2700" dirty="0" smtClean="0">
                <a:latin typeface="Arial Narrow" pitchFamily="34" charset="0"/>
              </a:rPr>
              <a:t>os 100 </a:t>
            </a:r>
            <a:r>
              <a:rPr lang="pt-BR" sz="2700" dirty="0">
                <a:latin typeface="Arial Narrow" pitchFamily="34" charset="0"/>
              </a:rPr>
              <a:t>países com maior </a:t>
            </a:r>
            <a:r>
              <a:rPr lang="pt-BR" sz="2700" dirty="0" smtClean="0">
                <a:latin typeface="Arial Narrow" pitchFamily="34" charset="0"/>
              </a:rPr>
              <a:t>IDH, chegando </a:t>
            </a:r>
            <a:r>
              <a:rPr lang="pt-BR" sz="2700" dirty="0">
                <a:latin typeface="Arial Narrow" pitchFamily="34" charset="0"/>
              </a:rPr>
              <a:t>ao percentual de 24,3</a:t>
            </a:r>
            <a:r>
              <a:rPr lang="pt-BR" sz="2700" dirty="0" smtClean="0">
                <a:latin typeface="Arial Narrow" pitchFamily="34" charset="0"/>
              </a:rPr>
              <a:t>% (</a:t>
            </a:r>
            <a:r>
              <a:rPr lang="pt-BR" sz="2700" dirty="0" err="1">
                <a:latin typeface="Arial Narrow" pitchFamily="34" charset="0"/>
              </a:rPr>
              <a:t>Pnud</a:t>
            </a:r>
            <a:r>
              <a:rPr lang="pt-BR" sz="2700" dirty="0">
                <a:latin typeface="Arial Narrow" pitchFamily="34" charset="0"/>
              </a:rPr>
              <a:t>, 2010)</a:t>
            </a:r>
            <a:r>
              <a:rPr lang="pt-BR" sz="2700" dirty="0" smtClean="0">
                <a:latin typeface="Arial Narrow" pitchFamily="34" charset="0"/>
              </a:rPr>
              <a:t>.</a:t>
            </a:r>
            <a:endParaRPr lang="pt-BR" sz="2700" dirty="0">
              <a:latin typeface="Arial Narrow" pitchFamily="34" charset="0"/>
            </a:endParaRPr>
          </a:p>
          <a:p>
            <a:pPr marL="457200" indent="-45720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700" dirty="0" smtClean="0">
                <a:latin typeface="Arial Narrow" pitchFamily="34" charset="0"/>
              </a:rPr>
              <a:t>Embora, o Brasil tenha avançado nas últimas décadas, o Brasil ainda tem um IDH menor que a média dos países da América Latina e Caribe. O País está na 85ª posição do ranking, que leva em conta a expectativa de vida, </a:t>
            </a:r>
            <a:r>
              <a:rPr lang="pt-BR" sz="2700" b="1" dirty="0" smtClean="0">
                <a:latin typeface="Arial Narrow" pitchFamily="34" charset="0"/>
              </a:rPr>
              <a:t>o acesso ao conhecimento</a:t>
            </a:r>
            <a:r>
              <a:rPr lang="pt-BR" sz="2700" dirty="0" smtClean="0">
                <a:latin typeface="Arial Narrow" pitchFamily="34" charset="0"/>
              </a:rPr>
              <a:t> e a renda </a:t>
            </a:r>
            <a:r>
              <a:rPr lang="pt-BR" sz="2700" i="1" dirty="0" smtClean="0">
                <a:latin typeface="Arial Narrow" pitchFamily="34" charset="0"/>
              </a:rPr>
              <a:t>per capita </a:t>
            </a:r>
            <a:r>
              <a:rPr lang="pt-BR" sz="2700" dirty="0">
                <a:latin typeface="Arial Narrow" pitchFamily="34" charset="0"/>
              </a:rPr>
              <a:t>(</a:t>
            </a:r>
            <a:r>
              <a:rPr lang="pt-BR" sz="2700" dirty="0" err="1">
                <a:latin typeface="Arial Narrow" pitchFamily="34" charset="0"/>
              </a:rPr>
              <a:t>Pnud</a:t>
            </a:r>
            <a:r>
              <a:rPr lang="pt-BR" sz="2700" dirty="0">
                <a:latin typeface="Arial Narrow" pitchFamily="34" charset="0"/>
              </a:rPr>
              <a:t>, 2010)</a:t>
            </a:r>
            <a:r>
              <a:rPr lang="pt-BR" sz="2700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46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149502"/>
              </p:ext>
            </p:extLst>
          </p:nvPr>
        </p:nvGraphicFramePr>
        <p:xfrm>
          <a:off x="395537" y="3645024"/>
          <a:ext cx="8568951" cy="22322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86611"/>
                <a:gridCol w="1497765"/>
                <a:gridCol w="2016224"/>
                <a:gridCol w="1497766"/>
                <a:gridCol w="1670585"/>
              </a:tblGrid>
              <a:tr h="612068">
                <a:tc>
                  <a:txBody>
                    <a:bodyPr/>
                    <a:lstStyle/>
                    <a:p>
                      <a:endParaRPr lang="pt-BR" sz="2000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effectLst/>
                          <a:latin typeface="Arial Narrow" pitchFamily="34" charset="0"/>
                        </a:rPr>
                        <a:t>Ensino</a:t>
                      </a:r>
                      <a:endParaRPr lang="pt-BR" sz="2000" dirty="0"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effectLst/>
                          <a:latin typeface="Arial Narrow" pitchFamily="34" charset="0"/>
                        </a:rPr>
                        <a:t>Tarefas Administrativas</a:t>
                      </a:r>
                      <a:endParaRPr lang="pt-BR" sz="2000" dirty="0"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effectLst/>
                          <a:latin typeface="Arial Narrow" pitchFamily="34" charset="0"/>
                        </a:rPr>
                        <a:t>Indisciplina</a:t>
                      </a:r>
                      <a:endParaRPr lang="pt-BR" sz="2000" dirty="0"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effectLst/>
                          <a:latin typeface="Arial Narrow" pitchFamily="34" charset="0"/>
                        </a:rPr>
                        <a:t>TOTAL</a:t>
                      </a:r>
                      <a:endParaRPr lang="pt-BR" sz="2000" dirty="0"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30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1º Bulgária</a:t>
                      </a:r>
                      <a:endParaRPr lang="pt-BR" sz="2000" b="1" kern="12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86,9%</a:t>
                      </a:r>
                      <a:endParaRPr lang="pt-BR" sz="2000" b="1" kern="12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5%</a:t>
                      </a:r>
                      <a:endParaRPr lang="pt-BR" sz="2000" b="1" kern="12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8,2%</a:t>
                      </a:r>
                      <a:endParaRPr lang="pt-BR" sz="2000" b="1" kern="12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13,2%</a:t>
                      </a:r>
                      <a:endParaRPr lang="pt-BR" sz="2000" b="1" kern="12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MÉDIA</a:t>
                      </a:r>
                      <a:r>
                        <a:rPr lang="pt-BR" sz="2000" kern="1200" baseline="0" dirty="0" smtClean="0">
                          <a:effectLst/>
                          <a:latin typeface="Arial Narrow" pitchFamily="34" charset="0"/>
                        </a:rPr>
                        <a:t> GERAL</a:t>
                      </a:r>
                      <a:endParaRPr lang="pt-BR" sz="2000" b="1" kern="1200" dirty="0" smtClean="0">
                        <a:solidFill>
                          <a:srgbClr val="FFC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78,8%</a:t>
                      </a:r>
                      <a:endParaRPr lang="pt-BR" sz="2000" b="1" kern="1200" dirty="0" smtClean="0">
                        <a:solidFill>
                          <a:srgbClr val="FFC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8,2%</a:t>
                      </a:r>
                      <a:endParaRPr lang="pt-BR" sz="2000" b="1" kern="1200" dirty="0" smtClean="0">
                        <a:solidFill>
                          <a:srgbClr val="FFC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12,9%</a:t>
                      </a:r>
                      <a:endParaRPr lang="pt-BR" sz="2000" b="1" kern="1200" dirty="0" smtClean="0">
                        <a:solidFill>
                          <a:srgbClr val="FFC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21,1%</a:t>
                      </a:r>
                      <a:endParaRPr lang="pt-BR" sz="2000" b="1" kern="1200" dirty="0" smtClean="0">
                        <a:solidFill>
                          <a:srgbClr val="FFC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23º Brasil</a:t>
                      </a:r>
                      <a:endParaRPr lang="pt-BR" sz="2000" b="1" kern="12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69,2%</a:t>
                      </a:r>
                      <a:endParaRPr lang="pt-BR" sz="2000" b="1" kern="12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13%</a:t>
                      </a:r>
                      <a:endParaRPr lang="pt-BR" sz="2000" b="1" kern="12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17,8%</a:t>
                      </a:r>
                      <a:endParaRPr lang="pt-BR" sz="2000" b="1" kern="12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000" kern="1200" dirty="0" smtClean="0">
                          <a:effectLst/>
                          <a:latin typeface="Arial Narrow" pitchFamily="34" charset="0"/>
                        </a:rPr>
                        <a:t>30,8%</a:t>
                      </a:r>
                      <a:endParaRPr lang="pt-BR" sz="2000" b="1" kern="12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2195736" y="128095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 Narrow" pitchFamily="34" charset="0"/>
              </a:rPr>
              <a:t>Pesquisa da OCDE – Organização para a Cooperação e Desenvolvimento Econômico</a:t>
            </a:r>
            <a:endParaRPr lang="pt-BR" sz="2000" b="1" dirty="0">
              <a:latin typeface="Arial Narrow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195736" y="1988840"/>
            <a:ext cx="5616624" cy="1167158"/>
          </a:xfrm>
          <a:prstGeom prst="roundRect">
            <a:avLst>
              <a:gd name="adj" fmla="val 214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t-BR" sz="2400" b="1" dirty="0">
                <a:solidFill>
                  <a:srgbClr val="C00000"/>
                </a:solidFill>
                <a:effectLst/>
                <a:latin typeface="Arial Narrow" pitchFamily="34" charset="0"/>
              </a:rPr>
              <a:t>Horário de Aula no Brasil</a:t>
            </a:r>
            <a:r>
              <a:rPr lang="pt-BR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:</a:t>
            </a:r>
          </a:p>
          <a:p>
            <a:pPr algn="ctr">
              <a:lnSpc>
                <a:spcPct val="80000"/>
              </a:lnSpc>
              <a:defRPr/>
            </a:pPr>
            <a:r>
              <a:rPr lang="pt-BR" sz="400" b="1" dirty="0" smtClean="0">
                <a:latin typeface="Arial Narrow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pt-BR" sz="2400" dirty="0" smtClean="0">
                <a:solidFill>
                  <a:schemeClr val="tx1"/>
                </a:solidFill>
                <a:latin typeface="Arial Narrow" pitchFamily="34" charset="0"/>
              </a:rPr>
              <a:t>7h30 </a:t>
            </a:r>
            <a:r>
              <a:rPr lang="pt-BR" sz="2400" dirty="0">
                <a:solidFill>
                  <a:schemeClr val="tx1"/>
                </a:solidFill>
                <a:latin typeface="Arial Narrow" pitchFamily="34" charset="0"/>
              </a:rPr>
              <a:t>às 11h30 = 4 h </a:t>
            </a:r>
            <a:r>
              <a:rPr lang="pt-BR" sz="2400" dirty="0" smtClean="0">
                <a:solidFill>
                  <a:schemeClr val="tx1"/>
                </a:solidFill>
                <a:latin typeface="Arial Narrow" pitchFamily="34" charset="0"/>
              </a:rPr>
              <a:t>(-) </a:t>
            </a:r>
            <a:r>
              <a:rPr lang="pt-BR" sz="2400" dirty="0">
                <a:solidFill>
                  <a:schemeClr val="tx1"/>
                </a:solidFill>
                <a:latin typeface="Arial Narrow" pitchFamily="34" charset="0"/>
              </a:rPr>
              <a:t>Intervalo</a:t>
            </a:r>
          </a:p>
          <a:p>
            <a:pPr algn="ctr">
              <a:lnSpc>
                <a:spcPct val="80000"/>
              </a:lnSpc>
              <a:defRPr/>
            </a:pPr>
            <a:r>
              <a:rPr lang="pt-BR" sz="2400" dirty="0">
                <a:solidFill>
                  <a:schemeClr val="tx1"/>
                </a:solidFill>
                <a:latin typeface="Arial Narrow" pitchFamily="34" charset="0"/>
              </a:rPr>
              <a:t> = 3h e 30 minutos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23528" y="5904754"/>
            <a:ext cx="4752528" cy="999768"/>
          </a:xfrm>
          <a:prstGeom prst="roundRect">
            <a:avLst>
              <a:gd name="adj" fmla="val 30143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Arial Narrow" pitchFamily="34" charset="0"/>
              </a:rPr>
              <a:t> * 17,8% equivale a 38 minutos das 3h30</a:t>
            </a:r>
          </a:p>
          <a:p>
            <a:pPr>
              <a:lnSpc>
                <a:spcPct val="8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Arial Narrow" pitchFamily="34" charset="0"/>
              </a:rPr>
              <a:t> * 13% equivale a 27 minutos das 3h30</a:t>
            </a:r>
          </a:p>
          <a:p>
            <a:pPr>
              <a:lnSpc>
                <a:spcPct val="8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Arial Narrow" pitchFamily="34" charset="0"/>
              </a:rPr>
              <a:t> * Resta para o Ensino 2h e 25 minutos por dia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555776" y="3121804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dirty="0">
                <a:latin typeface="Arial Narrow" pitchFamily="34" charset="0"/>
              </a:rPr>
              <a:t>Pesquisa OCDE (23 Países)</a:t>
            </a:r>
          </a:p>
          <a:p>
            <a:pPr algn="ctr">
              <a:defRPr/>
            </a:pPr>
            <a:r>
              <a:rPr lang="pt-BR" sz="1400" dirty="0">
                <a:latin typeface="Arial Narrow" pitchFamily="34" charset="0"/>
              </a:rPr>
              <a:t>Fonte : Folha de São Paulo</a:t>
            </a:r>
          </a:p>
        </p:txBody>
      </p:sp>
      <p:pic>
        <p:nvPicPr>
          <p:cNvPr id="8" name="Picture 2" descr="http://4.bp.blogspot.com/_Z2BIYLtRs-s/TG1KR4sZdjI/AAAAAAABIJA/MofUSFOyLGM/s400/gi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442945">
            <a:off x="265107" y="1463665"/>
            <a:ext cx="2270996" cy="1623763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09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D5B2849-9414-4A00-9A8B-5075F2FF793D" descr="A320B4A7-A4DE-4143-8614-51BFDC5E5A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4549" y="124523"/>
            <a:ext cx="1579940" cy="107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31168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ipse 15"/>
          <p:cNvSpPr/>
          <p:nvPr/>
        </p:nvSpPr>
        <p:spPr>
          <a:xfrm>
            <a:off x="35496" y="1844824"/>
            <a:ext cx="36004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51920" y="3717032"/>
            <a:ext cx="5182102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513282" y="1988840"/>
            <a:ext cx="334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Arial Narrow" pitchFamily="34" charset="0"/>
              </a:rPr>
              <a:t>No </a:t>
            </a:r>
            <a:r>
              <a:rPr lang="pt-BR" sz="1600" dirty="0">
                <a:latin typeface="Arial Narrow" pitchFamily="34" charset="0"/>
              </a:rPr>
              <a:t>Texas não </a:t>
            </a:r>
            <a:r>
              <a:rPr lang="pt-BR" sz="1600" dirty="0" smtClean="0">
                <a:latin typeface="Arial Narrow" pitchFamily="34" charset="0"/>
              </a:rPr>
              <a:t>é permitido </a:t>
            </a:r>
            <a:r>
              <a:rPr lang="pt-BR" sz="1600" dirty="0">
                <a:latin typeface="Arial Narrow" pitchFamily="34" charset="0"/>
              </a:rPr>
              <a:t>que um estudante tenha mais de 10 faltas em seis meses sem </a:t>
            </a:r>
            <a:r>
              <a:rPr lang="pt-BR" sz="1600" dirty="0" smtClean="0">
                <a:latin typeface="Arial Narrow" pitchFamily="34" charset="0"/>
              </a:rPr>
              <a:t>nenhuma justificativa. </a:t>
            </a:r>
            <a:endParaRPr lang="pt-BR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7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484784"/>
            <a:ext cx="84969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pt-BR" sz="2800" dirty="0" smtClean="0">
                <a:latin typeface="Arial Narrow" pitchFamily="34" charset="0"/>
              </a:rPr>
              <a:t>Segundo um estudo realizado por pesquisadores da UnB e UFSC, intitulado “Uma escala para medir a infraestrutura escolar”: </a:t>
            </a:r>
          </a:p>
          <a:p>
            <a:pPr algn="just">
              <a:buClr>
                <a:srgbClr val="C00000"/>
              </a:buClr>
            </a:pPr>
            <a:r>
              <a:rPr lang="pt-BR" dirty="0" smtClean="0">
                <a:latin typeface="Arial Narrow" pitchFamily="34" charset="0"/>
              </a:rPr>
              <a:t>(Fonte: Est</a:t>
            </a:r>
            <a:r>
              <a:rPr lang="pt-BR" dirty="0">
                <a:latin typeface="Arial Narrow" pitchFamily="34" charset="0"/>
              </a:rPr>
              <a:t>. Aval. Educ., São Paulo, v. 24, n. 54, p. 78-99, jan./abr. 2013</a:t>
            </a:r>
            <a:r>
              <a:rPr lang="pt-BR" dirty="0" smtClean="0">
                <a:latin typeface="Arial Narrow" pitchFamily="34" charset="0"/>
              </a:rPr>
              <a:t>)</a:t>
            </a:r>
            <a:endParaRPr lang="pt-BR" dirty="0">
              <a:latin typeface="Arial Narrow" pitchFamily="34" charset="0"/>
            </a:endParaRPr>
          </a:p>
          <a:p>
            <a:pPr marL="457200" indent="-45720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700" dirty="0" smtClean="0">
                <a:latin typeface="Arial Narrow" pitchFamily="34" charset="0"/>
              </a:rPr>
              <a:t>Apenas 0,6% das escolas brasileiras têm infraestrutura próxima da ideal para o ensino, isto é, têm biblioteca, laboratório de informática, quadra esportiva, laboratório de ciências e dependências adequadas para atender os estudantes com necessidades básicas.</a:t>
            </a:r>
          </a:p>
          <a:p>
            <a:pPr marL="457200" indent="-45720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700" dirty="0" smtClean="0">
                <a:latin typeface="Arial Narrow" pitchFamily="34" charset="0"/>
              </a:rPr>
              <a:t>Apenas 44% das instituições de educação básica contam com água encanada, sanitário, energia elétrica, esgoto e cozinha em sua infraestrutura.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44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2837907"/>
            <a:ext cx="6624736" cy="401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5" y="1736229"/>
            <a:ext cx="864095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Os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alunos (futuros profissionais)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serão reflexo daquilo que temos a oferecer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para eles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pt-BR" sz="3200" b="1" dirty="0">
              <a:latin typeface="Arial Narrow" pitchFamily="34" charset="0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1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tatic.freepik.com/fotos-gratis/grafico-de-crescimento-de-negocios-psd_55-292934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0844" y="3749588"/>
            <a:ext cx="59626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 bwMode="auto">
          <a:xfrm>
            <a:off x="539553" y="2564904"/>
            <a:ext cx="3744416" cy="28083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indent="-347663" fontAlgn="base">
              <a:spcBef>
                <a:spcPct val="20000"/>
              </a:spcBef>
              <a:spcAft>
                <a:spcPct val="0"/>
              </a:spcAft>
              <a:buClr>
                <a:srgbClr val="CCAF0A"/>
              </a:buClr>
              <a:buSzPct val="70000"/>
              <a:buFont typeface="Wingdings" pitchFamily="2" charset="2"/>
              <a:buChar char="l"/>
            </a:pPr>
            <a:endParaRPr lang="pt-BR" sz="260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8" name="Picture 4" descr="http://cdn.mundodastribos.com/wp-admin/uploads/2010/01/6BDACE_1-c%C3%B3p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61384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4427984" y="1755973"/>
            <a:ext cx="41044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Segundo o IBGE, quem </a:t>
            </a:r>
            <a:r>
              <a:rPr lang="pt-BR" sz="28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tem curso superior ganha </a:t>
            </a:r>
            <a:r>
              <a:rPr lang="pt-BR" sz="2800" b="1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219% </a:t>
            </a:r>
            <a:r>
              <a:rPr lang="pt-BR" sz="28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a mais no Brasil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339752" y="6093296"/>
            <a:ext cx="1953203" cy="4370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defRPr/>
            </a:pPr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R$ 1.294,00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018668" y="3356992"/>
            <a:ext cx="1953203" cy="4370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defRPr/>
            </a:pPr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R$ 4.135,00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94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ceita.com.br/wp-content/uploads/2010/12/ACEITA-Grafic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5282" y="2095204"/>
            <a:ext cx="4442942" cy="443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251520" y="14656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pt-BR" sz="2800" b="1" dirty="0">
                <a:latin typeface="Arial Narrow" pitchFamily="34" charset="0"/>
              </a:rPr>
              <a:t>PNE – </a:t>
            </a:r>
            <a:r>
              <a:rPr lang="pt-BR" sz="2800" b="1" dirty="0" smtClean="0">
                <a:latin typeface="Arial Narrow" pitchFamily="34" charset="0"/>
              </a:rPr>
              <a:t>Meta de expansão do acesso ao Ensino Superior</a:t>
            </a:r>
            <a:endParaRPr lang="pt-BR" sz="2700" b="1" dirty="0" smtClean="0"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51920" y="5661248"/>
            <a:ext cx="25922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Hoje: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7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milhões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148064" y="2636912"/>
            <a:ext cx="288032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2020: 10 milhões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9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452323" y="5013176"/>
            <a:ext cx="1744539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faccat.br/images/fies_top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437" b="22575"/>
          <a:stretch/>
        </p:blipFill>
        <p:spPr bwMode="auto">
          <a:xfrm>
            <a:off x="395539" y="4869160"/>
            <a:ext cx="7183797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538860" y="2001033"/>
            <a:ext cx="85696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r>
              <a:rPr lang="pt-BR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charset="0"/>
              </a:rPr>
              <a:t>FIES –</a:t>
            </a:r>
            <a:r>
              <a:rPr lang="pt-BR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pt-BR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charset="0"/>
              </a:rPr>
              <a:t>Financiamento </a:t>
            </a:r>
            <a:r>
              <a:rPr lang="pt-BR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charset="0"/>
              </a:rPr>
              <a:t>Estudantil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188" y="2990562"/>
            <a:ext cx="799306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 algn="just">
              <a:buClr>
                <a:srgbClr val="C00000"/>
              </a:buClr>
              <a:buFont typeface="Wingdings" pitchFamily="2" charset="2"/>
              <a:buChar char="§"/>
              <a:tabLst>
                <a:tab pos="538163" algn="l"/>
              </a:tabLst>
              <a:defRPr/>
            </a:pPr>
            <a:r>
              <a:rPr lang="pt-BR" sz="2800" dirty="0" smtClean="0">
                <a:latin typeface="Arial Narrow" pitchFamily="34" charset="0"/>
                <a:cs typeface="Arial" charset="0"/>
              </a:rPr>
              <a:t>Financiamento para os cursos de graduação na modalidade a distância – EAD. </a:t>
            </a:r>
          </a:p>
          <a:p>
            <a:pPr marL="452438" indent="-452438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  <a:tabLst>
                <a:tab pos="538163" algn="l"/>
              </a:tabLst>
              <a:defRPr/>
            </a:pPr>
            <a:endParaRPr lang="pt-BR" sz="3200" dirty="0">
              <a:latin typeface="Arial Narrow" pitchFamily="34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68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19053" y="610740"/>
            <a:ext cx="6568008" cy="1594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Imagem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11760" y="2185392"/>
            <a:ext cx="6568008" cy="4627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79513" y="1551869"/>
            <a:ext cx="208823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pt-BR" sz="2800" dirty="0" smtClean="0">
                <a:latin typeface="Arial Narrow" pitchFamily="34" charset="0"/>
              </a:rPr>
              <a:t>Resultado de avaliações dos cursos da Unicesumar</a:t>
            </a:r>
          </a:p>
          <a:p>
            <a:pPr algn="just">
              <a:buClr>
                <a:srgbClr val="C00000"/>
              </a:buClr>
            </a:pPr>
            <a:endParaRPr lang="pt-BR" sz="1000" b="1" dirty="0" smtClean="0">
              <a:latin typeface="Arial Narrow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pt-BR" sz="2000" b="1" dirty="0" smtClean="0">
                <a:latin typeface="Arial Narrow" pitchFamily="34" charset="0"/>
              </a:rPr>
              <a:t>Presencial x EAD</a:t>
            </a:r>
            <a:endParaRPr lang="pt-BR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1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veja.abril.com.br/300909/imagens/educacao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" y="1885011"/>
            <a:ext cx="6254959" cy="41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139956" y="1551867"/>
            <a:ext cx="48245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 Narrow" pitchFamily="34" charset="0"/>
              </a:rPr>
              <a:t>O acesso a uma educação de qualidade é um direito constitucional e também dever do Estado.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 Narrow" pitchFamily="34" charset="0"/>
              </a:rPr>
              <a:t>A escola é um dos lugares sociais em que ocorre a apropriação de saberes construídos , sistematizados e acumulados pela humanidade, a partir de uma proposta de formação humana. </a:t>
            </a:r>
            <a:endParaRPr lang="pt-BR" sz="28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75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60338" y="138483"/>
            <a:ext cx="8821737" cy="67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4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825" y="127000"/>
            <a:ext cx="8894763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17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edondar Retângulo em um Canto Diagonal 10"/>
          <p:cNvSpPr/>
          <p:nvPr/>
        </p:nvSpPr>
        <p:spPr>
          <a:xfrm>
            <a:off x="179512" y="1827983"/>
            <a:ext cx="8712968" cy="1368152"/>
          </a:xfrm>
          <a:prstGeom prst="round2DiagRect">
            <a:avLst>
              <a:gd name="adj1" fmla="val 32595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Meta 2: </a:t>
            </a:r>
            <a:r>
              <a:rPr lang="pt-BR" sz="2800" dirty="0" smtClean="0">
                <a:solidFill>
                  <a:schemeClr val="tx1"/>
                </a:solidFill>
                <a:latin typeface="Arial Narrow" pitchFamily="34" charset="0"/>
              </a:rPr>
              <a:t>Universalizar o ensino fundamental de nove anos para toda a população de seis a quatorze anos.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3412157"/>
            <a:ext cx="805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i="1" dirty="0" smtClean="0">
                <a:latin typeface="Arial Narrow" pitchFamily="34" charset="0"/>
              </a:rPr>
              <a:t>Sugere-se o acréscimo de mais uma estratégia a esta meta:</a:t>
            </a:r>
            <a:endParaRPr lang="pt-BR" sz="2800" i="1" dirty="0"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4213" y="4132237"/>
            <a:ext cx="86282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700" dirty="0" smtClean="0">
                <a:solidFill>
                  <a:srgbClr val="C00000"/>
                </a:solidFill>
                <a:latin typeface="Arial Narrow" pitchFamily="34" charset="0"/>
              </a:rPr>
              <a:t>2.12) Ampliar a oferta de escola de tempo integral para as séries do ensino fundamental, objetivando a universalização desta modalidade até 2020.</a:t>
            </a:r>
            <a:endParaRPr lang="pt-BR" sz="27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75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edondar Retângulo em um Canto Diagonal 10"/>
          <p:cNvSpPr/>
          <p:nvPr/>
        </p:nvSpPr>
        <p:spPr>
          <a:xfrm>
            <a:off x="179512" y="1700808"/>
            <a:ext cx="8712968" cy="2088233"/>
          </a:xfrm>
          <a:prstGeom prst="round2DiagRect">
            <a:avLst>
              <a:gd name="adj1" fmla="val 4102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Meta 3: </a:t>
            </a:r>
            <a:r>
              <a:rPr lang="pt-BR" sz="2800" dirty="0">
                <a:solidFill>
                  <a:schemeClr val="tx1"/>
                </a:solidFill>
                <a:latin typeface="Arial Narrow" pitchFamily="34" charset="0"/>
              </a:rPr>
              <a:t>Universalizar, até 2016, o atendimento escolar para toda a população de quinze a dezessete anos e elevar, até 2020, a taxa líquida de matrículas no ensino médio para oitenta e cinco por cento, nesta faixa etária.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4077075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smtClean="0">
                <a:latin typeface="Arial Narrow" pitchFamily="34" charset="0"/>
              </a:rPr>
              <a:t>Sugere-se complementar a estratégia 3.7 com o texto em destaque:</a:t>
            </a:r>
            <a:endParaRPr lang="pt-BR" sz="2800" i="1" dirty="0"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64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57867" y="1691286"/>
            <a:ext cx="862826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 Narrow" pitchFamily="34" charset="0"/>
              </a:rPr>
              <a:t>3.7) Fortalecer o acompanhamento e o monitoramento do acesso e da permanência na escola por parte dos beneficiários de programas de assistência social e transferência de renda, identificando motivos de ausência e baixa frequência e garantir, em regime de colaboração, a frequência e o apoio à aprendizagem. </a:t>
            </a:r>
            <a:r>
              <a:rPr lang="pt-BR" sz="2800" dirty="0">
                <a:solidFill>
                  <a:srgbClr val="C00000"/>
                </a:solidFill>
                <a:latin typeface="Arial Narrow" pitchFamily="34" charset="0"/>
              </a:rPr>
              <a:t>Havendo problemas de permanência ou retenção das crianças no ciclo de alfabetização, os pais serão responsabilizados e em caso de reincidência dos problemas indicados, haverá suspensão do benefício recebido pelo programa de transferência de </a:t>
            </a:r>
            <a:r>
              <a:rPr lang="pt-BR" sz="2800" dirty="0" smtClean="0">
                <a:solidFill>
                  <a:srgbClr val="C00000"/>
                </a:solidFill>
                <a:latin typeface="Arial Narrow" pitchFamily="34" charset="0"/>
              </a:rPr>
              <a:t>renda.</a:t>
            </a:r>
            <a:endParaRPr lang="pt-BR" sz="2800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r>
              <a:rPr lang="pt-BR" sz="27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pt-BR" sz="27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6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edondar Retângulo em um Canto Diagonal 10"/>
          <p:cNvSpPr/>
          <p:nvPr/>
        </p:nvSpPr>
        <p:spPr>
          <a:xfrm>
            <a:off x="179512" y="1586116"/>
            <a:ext cx="8712968" cy="2058908"/>
          </a:xfrm>
          <a:prstGeom prst="round2DiagRect">
            <a:avLst>
              <a:gd name="adj1" fmla="val 32595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Meta 4: </a:t>
            </a:r>
            <a:r>
              <a:rPr lang="pt-BR" sz="2800" dirty="0" smtClean="0">
                <a:solidFill>
                  <a:schemeClr val="tx1"/>
                </a:solidFill>
                <a:latin typeface="Arial Narrow" pitchFamily="34" charset="0"/>
              </a:rPr>
              <a:t>Universalizar</a:t>
            </a:r>
            <a:r>
              <a:rPr lang="pt-BR" sz="2800" dirty="0">
                <a:solidFill>
                  <a:schemeClr val="tx1"/>
                </a:solidFill>
                <a:latin typeface="Arial Narrow" pitchFamily="34" charset="0"/>
              </a:rPr>
              <a:t>, para a população de quatro a dezessete anos, o atendimento escolar </a:t>
            </a:r>
            <a:r>
              <a:rPr lang="pt-BR" sz="2800" dirty="0" smtClean="0">
                <a:solidFill>
                  <a:schemeClr val="tx1"/>
                </a:solidFill>
                <a:latin typeface="Arial Narrow" pitchFamily="34" charset="0"/>
              </a:rPr>
              <a:t>aos estudantes </a:t>
            </a:r>
            <a:r>
              <a:rPr lang="pt-BR" sz="2800" dirty="0">
                <a:solidFill>
                  <a:schemeClr val="tx1"/>
                </a:solidFill>
                <a:latin typeface="Arial Narrow" pitchFamily="34" charset="0"/>
              </a:rPr>
              <a:t>com deficiência, transtornos globais do desenvolvimento e altas </a:t>
            </a:r>
            <a:r>
              <a:rPr lang="pt-BR" sz="2800" dirty="0" smtClean="0">
                <a:solidFill>
                  <a:schemeClr val="tx1"/>
                </a:solidFill>
                <a:latin typeface="Arial Narrow" pitchFamily="34" charset="0"/>
              </a:rPr>
              <a:t>habilidades ou </a:t>
            </a:r>
            <a:r>
              <a:rPr lang="pt-BR" sz="2800" dirty="0" err="1">
                <a:solidFill>
                  <a:schemeClr val="tx1"/>
                </a:solidFill>
                <a:latin typeface="Arial Narrow" pitchFamily="34" charset="0"/>
              </a:rPr>
              <a:t>superdotação</a:t>
            </a:r>
            <a:r>
              <a:rPr lang="pt-BR" sz="2800" dirty="0">
                <a:solidFill>
                  <a:schemeClr val="tx1"/>
                </a:solidFill>
                <a:latin typeface="Arial Narrow" pitchFamily="34" charset="0"/>
              </a:rPr>
              <a:t> na rede regular de ensino.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2060" y="3841884"/>
            <a:ext cx="833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i="1" dirty="0" smtClean="0">
                <a:latin typeface="Arial Narrow" pitchFamily="34" charset="0"/>
              </a:rPr>
              <a:t>Sugere-se o acréscimo das seguintes estratégias a esta meta:</a:t>
            </a:r>
            <a:endParaRPr lang="pt-BR" sz="2800" i="1" dirty="0"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6221" y="4568061"/>
            <a:ext cx="8628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C00000"/>
              </a:buClr>
            </a:pPr>
            <a:r>
              <a:rPr lang="pt-BR" sz="2700" dirty="0">
                <a:solidFill>
                  <a:srgbClr val="C00000"/>
                </a:solidFill>
                <a:latin typeface="Arial Narrow" pitchFamily="34" charset="0"/>
              </a:rPr>
              <a:t>4.7) Adequar os espaços físicos de escolas regulares, de acordo com a deficiência física do estudante.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0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64213" y="1603534"/>
            <a:ext cx="862826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C00000"/>
              </a:buClr>
            </a:pPr>
            <a:r>
              <a:rPr lang="pt-BR" sz="2700" dirty="0" smtClean="0">
                <a:solidFill>
                  <a:srgbClr val="C00000"/>
                </a:solidFill>
                <a:latin typeface="Arial Narrow" pitchFamily="34" charset="0"/>
              </a:rPr>
              <a:t>4.8) Assegurar vagas aos estudantes com deficiência mental ou dificuldade intelectual/cognitiva em escolas de educação especial, como as APAES, socializando-os e incluindo-os de forma individualizada, bem como promovendo o seu desenvolvimento intelectual, de acordo com as suas limitações.</a:t>
            </a:r>
          </a:p>
          <a:p>
            <a:pPr algn="just">
              <a:spcBef>
                <a:spcPts val="1200"/>
              </a:spcBef>
              <a:buClr>
                <a:srgbClr val="C00000"/>
              </a:buClr>
            </a:pPr>
            <a:r>
              <a:rPr lang="pt-BR" sz="2700" dirty="0" smtClean="0">
                <a:solidFill>
                  <a:srgbClr val="C00000"/>
                </a:solidFill>
                <a:latin typeface="Arial Narrow" pitchFamily="34" charset="0"/>
              </a:rPr>
              <a:t>4.9) Realizar o repasse de recursos para estas escolas de educação especial, como as APAES, para que possam manter as instalações adequadas para o atendimento de estudantes com deficiência mental ou dificuldade intelectual/cognitiva.</a:t>
            </a:r>
            <a:endParaRPr lang="pt-BR" sz="27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19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edondar Retângulo em um Canto Diagonal 10"/>
          <p:cNvSpPr/>
          <p:nvPr/>
        </p:nvSpPr>
        <p:spPr>
          <a:xfrm>
            <a:off x="179512" y="1586116"/>
            <a:ext cx="8712968" cy="1368152"/>
          </a:xfrm>
          <a:prstGeom prst="round2DiagRect">
            <a:avLst>
              <a:gd name="adj1" fmla="val 32595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Meta 5: </a:t>
            </a:r>
            <a:r>
              <a:rPr lang="pt-BR" sz="2800" dirty="0" smtClean="0">
                <a:solidFill>
                  <a:schemeClr val="tx1"/>
                </a:solidFill>
                <a:latin typeface="Arial Narrow" pitchFamily="34" charset="0"/>
              </a:rPr>
              <a:t>Alfabetizar todas as crianças até, no máximo, os oitos anos de idade.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3170292"/>
            <a:ext cx="805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i="1" dirty="0" smtClean="0">
                <a:latin typeface="Arial Narrow" pitchFamily="34" charset="0"/>
              </a:rPr>
              <a:t>Sugere-se o acréscimo de mais uma estratégia a esta meta:</a:t>
            </a:r>
            <a:endParaRPr lang="pt-BR" sz="2800" i="1" dirty="0"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4213" y="3890372"/>
            <a:ext cx="8628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700" dirty="0" smtClean="0">
                <a:solidFill>
                  <a:srgbClr val="C00000"/>
                </a:solidFill>
                <a:latin typeface="Arial Narrow" pitchFamily="34" charset="0"/>
              </a:rPr>
              <a:t>5.6) Garantir a qualidade do ciclo de alfabetização extinguindo a progressão automática. </a:t>
            </a:r>
            <a:endParaRPr lang="pt-BR" sz="27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44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edondar Retângulo em um Canto Diagonal 10"/>
          <p:cNvSpPr/>
          <p:nvPr/>
        </p:nvSpPr>
        <p:spPr>
          <a:xfrm>
            <a:off x="96069" y="1586116"/>
            <a:ext cx="8712968" cy="1368152"/>
          </a:xfrm>
          <a:prstGeom prst="round2DiagRect">
            <a:avLst>
              <a:gd name="adj1" fmla="val 32595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Meta 7: </a:t>
            </a:r>
            <a:r>
              <a:rPr lang="pt-BR" sz="2800" dirty="0" smtClean="0">
                <a:solidFill>
                  <a:schemeClr val="tx1"/>
                </a:solidFill>
                <a:latin typeface="Arial Narrow" pitchFamily="34" charset="0"/>
              </a:rPr>
              <a:t>Atingir as seguintes médias nacionais para o IDEB: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0034" y="3068963"/>
            <a:ext cx="8333555" cy="1419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251520" y="4725147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smtClean="0">
                <a:latin typeface="Arial Narrow" pitchFamily="34" charset="0"/>
              </a:rPr>
              <a:t>Sugere-se complementar a estratégia 7.1 com o texto em destaque e acrescentar mais três novas estratégias:</a:t>
            </a:r>
            <a:endParaRPr lang="pt-BR" sz="2800" i="1" dirty="0"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74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57867" y="1700810"/>
            <a:ext cx="862826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 Narrow" pitchFamily="34" charset="0"/>
              </a:rPr>
              <a:t>7.1) Formalizar </a:t>
            </a:r>
            <a:r>
              <a:rPr lang="pt-BR" sz="2800" dirty="0">
                <a:latin typeface="Arial Narrow" pitchFamily="34" charset="0"/>
              </a:rPr>
              <a:t>e executar os planos de ações articuladas dando cumprimento às metas de qualidade estabelecidas para a educação básica pública e às estratégias de apoio técnico e financeiro voltadas à melhoria da gestão educacional, à formação de professores e profissionais de serviços e apoio escolar, ao desenvolvimento de recursos pedagógicos e à melhoria e expansão da infraestrutura física da rede escolar, </a:t>
            </a:r>
            <a:r>
              <a:rPr lang="pt-BR" sz="2800" dirty="0">
                <a:solidFill>
                  <a:srgbClr val="C00000"/>
                </a:solidFill>
                <a:latin typeface="Arial Narrow" pitchFamily="34" charset="0"/>
              </a:rPr>
              <a:t>por meio da definição de um padrão mínimo de instalações físicas </a:t>
            </a:r>
            <a:r>
              <a:rPr lang="pt-BR" sz="2800" dirty="0" smtClean="0">
                <a:solidFill>
                  <a:srgbClr val="C00000"/>
                </a:solidFill>
                <a:latin typeface="Arial Narrow" pitchFamily="34" charset="0"/>
              </a:rPr>
              <a:t>prediais e </a:t>
            </a:r>
            <a:r>
              <a:rPr lang="pt-BR" sz="2800" dirty="0">
                <a:solidFill>
                  <a:srgbClr val="C00000"/>
                </a:solidFill>
                <a:latin typeface="Arial Narrow" pitchFamily="34" charset="0"/>
              </a:rPr>
              <a:t>manutenção permanente das escolas do P</a:t>
            </a:r>
            <a:r>
              <a:rPr lang="pt-BR" sz="2800" dirty="0" smtClean="0">
                <a:solidFill>
                  <a:srgbClr val="C00000"/>
                </a:solidFill>
                <a:latin typeface="Arial Narrow" pitchFamily="34" charset="0"/>
              </a:rPr>
              <a:t>aís</a:t>
            </a:r>
            <a:r>
              <a:rPr lang="pt-BR" sz="2800" dirty="0">
                <a:solidFill>
                  <a:srgbClr val="C00000"/>
                </a:solidFill>
                <a:latin typeface="Arial Narrow" pitchFamily="34" charset="0"/>
              </a:rPr>
              <a:t>. </a:t>
            </a:r>
          </a:p>
          <a:p>
            <a:pPr algn="just"/>
            <a:r>
              <a:rPr lang="pt-BR" sz="27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pt-BR" sz="27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06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95537" y="1484786"/>
            <a:ext cx="8568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 Narrow" pitchFamily="34" charset="0"/>
              </a:rPr>
              <a:t>Promover a educação requer a garantia de um ambiente com condições para que a aprendizagem possa ocorrer. É importante proporcionar um ambiente físico que estimule e viabilize o aprendizado, além de favorecer as interações humanas.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9470" y="3645027"/>
            <a:ext cx="4605063" cy="305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27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57867" y="1700810"/>
            <a:ext cx="86282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solidFill>
                  <a:srgbClr val="C00000"/>
                </a:solidFill>
                <a:latin typeface="Arial Narrow" pitchFamily="34" charset="0"/>
              </a:rPr>
              <a:t>7.26) Criar um Exame Nacional (quinquenal) para verificar o nível de aprendizagem contínua dos professores a fim de obter eficiência  no processo de qualificação permanente desses profissionais.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solidFill>
                  <a:srgbClr val="C00000"/>
                </a:solidFill>
                <a:latin typeface="Arial Narrow" pitchFamily="34" charset="0"/>
              </a:rPr>
              <a:t>7.27) Valorizar por mérito, assegurando premiações aos professores da rede pública que obtiverem resultado do IDEB acima da média nacional.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700" dirty="0" smtClean="0">
                <a:solidFill>
                  <a:srgbClr val="C00000"/>
                </a:solidFill>
                <a:latin typeface="Arial Narrow" pitchFamily="34" charset="0"/>
              </a:rPr>
              <a:t>7.28) Reduzir o </a:t>
            </a:r>
            <a:r>
              <a:rPr lang="pt-BR" sz="2700" dirty="0">
                <a:solidFill>
                  <a:srgbClr val="C00000"/>
                </a:solidFill>
                <a:latin typeface="Arial Narrow" pitchFamily="34" charset="0"/>
              </a:rPr>
              <a:t>índice </a:t>
            </a:r>
            <a:r>
              <a:rPr lang="pt-BR" sz="2700" dirty="0" smtClean="0">
                <a:solidFill>
                  <a:srgbClr val="C00000"/>
                </a:solidFill>
                <a:latin typeface="Arial Narrow" pitchFamily="34" charset="0"/>
              </a:rPr>
              <a:t>legal </a:t>
            </a:r>
            <a:r>
              <a:rPr lang="pt-BR" sz="2700" dirty="0">
                <a:solidFill>
                  <a:srgbClr val="C00000"/>
                </a:solidFill>
                <a:latin typeface="Arial Narrow" pitchFamily="34" charset="0"/>
              </a:rPr>
              <a:t>de faltas de 25% para 10</a:t>
            </a:r>
            <a:r>
              <a:rPr lang="pt-BR" sz="2700" dirty="0" smtClean="0">
                <a:solidFill>
                  <a:srgbClr val="C00000"/>
                </a:solidFill>
                <a:latin typeface="Arial Narrow" pitchFamily="34" charset="0"/>
              </a:rPr>
              <a:t>% da frequência do aluno ao longo do ano letivo escolar.  </a:t>
            </a:r>
            <a:endParaRPr lang="pt-BR" sz="27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18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edondar Retângulo em um Canto Diagonal 10"/>
          <p:cNvSpPr/>
          <p:nvPr/>
        </p:nvSpPr>
        <p:spPr>
          <a:xfrm>
            <a:off x="179512" y="1484784"/>
            <a:ext cx="8712968" cy="2058908"/>
          </a:xfrm>
          <a:prstGeom prst="round2DiagRect">
            <a:avLst>
              <a:gd name="adj1" fmla="val 32595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Meta 12: </a:t>
            </a:r>
            <a:r>
              <a:rPr lang="pt-BR" sz="2800" dirty="0" smtClean="0">
                <a:solidFill>
                  <a:schemeClr val="tx1"/>
                </a:solidFill>
                <a:latin typeface="Arial Narrow" pitchFamily="34" charset="0"/>
              </a:rPr>
              <a:t>Elevar </a:t>
            </a:r>
            <a:r>
              <a:rPr lang="pt-BR" sz="2800" dirty="0">
                <a:solidFill>
                  <a:schemeClr val="tx1"/>
                </a:solidFill>
                <a:latin typeface="Arial Narrow" pitchFamily="34" charset="0"/>
              </a:rPr>
              <a:t>a taxa bruta de matrícula na educação superior para cinquenta por cento e a taxa líquida para trinta e três por cento da população de dezoito a vinte e quatro anos, assegurando a qualidade da oferta.</a:t>
            </a:r>
          </a:p>
          <a:p>
            <a:pPr algn="just"/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7148" y="3717032"/>
            <a:ext cx="8372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smtClean="0">
                <a:latin typeface="Arial Narrow" pitchFamily="34" charset="0"/>
              </a:rPr>
              <a:t>Sugere-se o acréscimo de mais uma estratégia a esta meta, logo após a estratégia 12.6:</a:t>
            </a:r>
            <a:endParaRPr lang="pt-BR" sz="2800" i="1" dirty="0"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4213" y="4737918"/>
            <a:ext cx="8628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700" dirty="0">
                <a:solidFill>
                  <a:srgbClr val="C00000"/>
                </a:solidFill>
                <a:latin typeface="Arial Narrow" pitchFamily="34" charset="0"/>
              </a:rPr>
              <a:t>Expandir o financiamento estudantil por meio </a:t>
            </a:r>
            <a:r>
              <a:rPr lang="pt-BR" sz="2700" dirty="0" smtClean="0">
                <a:solidFill>
                  <a:srgbClr val="C00000"/>
                </a:solidFill>
                <a:latin typeface="Arial Narrow" pitchFamily="34" charset="0"/>
              </a:rPr>
              <a:t>do FIES a cursos de graduação na modalidade a distância – EAD.</a:t>
            </a:r>
            <a:endParaRPr lang="pt-BR" sz="27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88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em forma de nuvem 6"/>
          <p:cNvSpPr/>
          <p:nvPr/>
        </p:nvSpPr>
        <p:spPr>
          <a:xfrm>
            <a:off x="1835696" y="2564904"/>
            <a:ext cx="6192837" cy="3600450"/>
          </a:xfrm>
          <a:prstGeom prst="cloudCallout">
            <a:avLst>
              <a:gd name="adj1" fmla="val -68545"/>
              <a:gd name="adj2" fmla="val -6303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12"/>
          <p:cNvSpPr>
            <a:spLocks noChangeArrowheads="1"/>
          </p:cNvSpPr>
          <p:nvPr/>
        </p:nvSpPr>
        <p:spPr bwMode="auto">
          <a:xfrm>
            <a:off x="2646114" y="3052191"/>
            <a:ext cx="4572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atin typeface="Arial" pitchFamily="34" charset="0"/>
              </a:rPr>
              <a:t>“O sistema educacional é a vitrine dos valores da sociedade, porque é o instrumento operacional para construir o formato de futuro que ela pretende.”</a:t>
            </a:r>
          </a:p>
          <a:p>
            <a:pPr algn="ctr">
              <a:defRPr/>
            </a:pPr>
            <a:r>
              <a:rPr lang="pt-BR" sz="1400" b="1" dirty="0">
                <a:latin typeface="Arial" pitchFamily="34" charset="0"/>
              </a:rPr>
              <a:t>Sérgio </a:t>
            </a:r>
            <a:r>
              <a:rPr lang="pt-BR" sz="1400" b="1" dirty="0" err="1">
                <a:latin typeface="Arial" pitchFamily="34" charset="0"/>
              </a:rPr>
              <a:t>Fiuza</a:t>
            </a:r>
            <a:endParaRPr lang="pt-BR" sz="1400" b="1" dirty="0"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0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4020740"/>
            <a:ext cx="8640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prstClr val="black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  <a:latin typeface="Arial Narrow" pitchFamily="34" charset="0"/>
              </a:rPr>
              <a:t>“A chave para uma sociedade próspera está na educação. A educação é a construtora da paz, a arte que enriquece a mente e lapida o caráter humano.”</a:t>
            </a:r>
          </a:p>
          <a:p>
            <a:pPr algn="r">
              <a:buClr>
                <a:srgbClr val="1F497D">
                  <a:lumMod val="75000"/>
                </a:srgbClr>
              </a:buClr>
            </a:pPr>
            <a:r>
              <a:rPr lang="pt-BR" sz="2800" dirty="0" smtClean="0">
                <a:solidFill>
                  <a:prstClr val="black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  <a:latin typeface="Arial Narrow" pitchFamily="34" charset="0"/>
                <a:cs typeface="Arial" pitchFamily="34" charset="0"/>
              </a:rPr>
              <a:t>Ikeda</a:t>
            </a:r>
          </a:p>
        </p:txBody>
      </p:sp>
      <p:pic>
        <p:nvPicPr>
          <p:cNvPr id="10" name="Picture 2" descr="http://blog.sucessoagora.com/wp-content/uploads/2010/07/V%C3%ADdeo-O-Sucesso-e-a-Educa%C3%A7%C3%A3o-Formal-300x298.jpg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Conector reto 10"/>
          <p:cNvCxnSpPr/>
          <p:nvPr/>
        </p:nvCxnSpPr>
        <p:spPr bwMode="auto">
          <a:xfrm>
            <a:off x="611560" y="3861048"/>
            <a:ext cx="84249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 bwMode="auto">
          <a:xfrm>
            <a:off x="179512" y="1556792"/>
            <a:ext cx="7200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1.bp.blogspot.com/_tCta0ycDbm8/S-I1LyrRGTI/AAAAAAAAACY/iQNfpvXanio/s400/CHAVE_SUCESSO%5B1%5D.JPG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816" y="1628800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2.bp.blogspot.com/_puM3j6Yt4c4/TEXoZoR0cyI/AAAAAAAAASs/0lS1X5bnUQE/s400/corrente-amizade.jpg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3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7020272" y="69826"/>
            <a:ext cx="1996629" cy="1284858"/>
            <a:chOff x="6732240" y="332656"/>
            <a:chExt cx="1996629" cy="1284858"/>
          </a:xfrm>
        </p:grpSpPr>
        <p:sp>
          <p:nvSpPr>
            <p:cNvPr id="7" name="Arredondar Retângulo em um Canto Diagonal 6"/>
            <p:cNvSpPr/>
            <p:nvPr/>
          </p:nvSpPr>
          <p:spPr>
            <a:xfrm>
              <a:off x="6732240" y="332656"/>
              <a:ext cx="1996629" cy="108012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04664"/>
              <a:ext cx="1852613" cy="121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496" y="86767"/>
            <a:ext cx="41275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51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823917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A LDB, Lei nº 9.394, de 20 de dezembro de 1996, estabelece as diretrizes e bases da educação nacional, em seu Art. 2º, que trata dos princípios e fins da educação nacional, expressa que:</a:t>
            </a:r>
          </a:p>
          <a:p>
            <a:pPr marL="361950" algn="just">
              <a:spcBef>
                <a:spcPts val="1200"/>
              </a:spcBef>
              <a:tabLst>
                <a:tab pos="90488" algn="l"/>
              </a:tabLst>
            </a:pPr>
            <a:r>
              <a:rPr lang="pt-B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Art. 2º A educação, dever da família e do Estado, inspirada nos princípios de liberdade e nos </a:t>
            </a:r>
            <a:r>
              <a:rPr lang="pt-BR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ideais </a:t>
            </a:r>
            <a:r>
              <a:rPr lang="pt-B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de solidariedade humana, tem por finalidade o pleno desenvolvimento do educando, seu preparo para o exercício da cidadania para o trabalho.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30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412776"/>
            <a:ext cx="84969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700" dirty="0" smtClean="0">
                <a:latin typeface="Arial Narrow" pitchFamily="34" charset="0"/>
              </a:rPr>
              <a:t>A </a:t>
            </a:r>
            <a:r>
              <a:rPr lang="pt-BR" sz="2700" dirty="0">
                <a:latin typeface="Arial Narrow" pitchFamily="34" charset="0"/>
              </a:rPr>
              <a:t>educação é atualmente reconhecida como uma das bases sobre as quais se assenta o desenvolvimento político, social e econômico das sociedades</a:t>
            </a:r>
            <a:r>
              <a:rPr lang="pt-BR" sz="2700" dirty="0" smtClean="0">
                <a:latin typeface="Arial Narrow" pitchFamily="34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700" dirty="0">
                <a:latin typeface="Arial Narrow" pitchFamily="34" charset="0"/>
              </a:rPr>
              <a:t>A educação escolar, sendo um dos meios mais importantes do processo  educacional, </a:t>
            </a:r>
            <a:r>
              <a:rPr lang="pt-BR" sz="2700" dirty="0" smtClean="0">
                <a:latin typeface="Arial Narrow" pitchFamily="34" charset="0"/>
              </a:rPr>
              <a:t>deveria constituir </a:t>
            </a:r>
            <a:r>
              <a:rPr lang="pt-BR" sz="2700" dirty="0">
                <a:latin typeface="Arial Narrow" pitchFamily="34" charset="0"/>
              </a:rPr>
              <a:t>preocupação relevante para os decisores das políticas públicas, sempre confrontados com escolhas complexas sobre investimentos, custos e benefícios. </a:t>
            </a:r>
            <a:endParaRPr lang="pt-BR" sz="2700" dirty="0" smtClean="0">
              <a:latin typeface="Arial Narrow" pitchFamily="34" charset="0"/>
            </a:endParaRPr>
          </a:p>
          <a:p>
            <a:pPr marL="457200" indent="-45720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700" dirty="0">
                <a:latin typeface="Arial Narrow" pitchFamily="34" charset="0"/>
              </a:rPr>
              <a:t>O aumento da escolaridade média da população brasileira, assim como a melhoria da qualidade do ensino ofertado, constituem desafios a ser superados, em grande medida afetados por desigualdades de várias ordens</a:t>
            </a:r>
            <a:r>
              <a:rPr lang="pt-BR" sz="2700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24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488" y="-5061"/>
            <a:ext cx="8961437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95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484788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effectLst/>
                <a:latin typeface="Arial Narrow" pitchFamily="34" charset="0"/>
                <a:cs typeface="Arial" pitchFamily="34" charset="0"/>
              </a:rPr>
              <a:t>Não estamos bem em Educação...os números revelam que:</a:t>
            </a:r>
          </a:p>
          <a:p>
            <a:pPr marL="457200" lvl="0" indent="-45720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700" dirty="0" smtClean="0">
                <a:latin typeface="Arial Narrow" pitchFamily="34" charset="0"/>
              </a:rPr>
              <a:t>Aproximadamente 38% </a:t>
            </a:r>
            <a:r>
              <a:rPr lang="pt-BR" sz="2700" dirty="0">
                <a:latin typeface="Arial Narrow" pitchFamily="34" charset="0"/>
              </a:rPr>
              <a:t>da população brasileira é analfabeta </a:t>
            </a:r>
            <a:r>
              <a:rPr lang="pt-BR" sz="2700" dirty="0" smtClean="0">
                <a:latin typeface="Arial Narrow" pitchFamily="34" charset="0"/>
              </a:rPr>
              <a:t>funcional (Núcleo de Estudos da USP).</a:t>
            </a:r>
          </a:p>
          <a:p>
            <a:pPr marL="457200" lvl="0" indent="-45720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700" dirty="0" smtClean="0">
                <a:latin typeface="Arial Narrow" pitchFamily="34" charset="0"/>
              </a:rPr>
              <a:t>70%</a:t>
            </a:r>
            <a:r>
              <a:rPr lang="pt-BR" sz="27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pt-BR" sz="2700" dirty="0">
                <a:latin typeface="Arial Narrow" pitchFamily="34" charset="0"/>
                <a:cs typeface="Arial" pitchFamily="34" charset="0"/>
              </a:rPr>
              <a:t>da população não sabe calcular uma porcentagem.</a:t>
            </a:r>
          </a:p>
          <a:p>
            <a:pPr marL="457200" lvl="0" indent="-45720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pt-BR" sz="2700" dirty="0">
              <a:latin typeface="Arial Narrow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pt-BR" sz="2700" dirty="0" smtClean="0">
              <a:latin typeface="Arial Narrow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699793" y="3312369"/>
            <a:ext cx="6408712" cy="2924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indent="-4572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pt-BR" sz="2900" dirty="0">
                <a:latin typeface="Arial Narrow" pitchFamily="34" charset="0"/>
              </a:rPr>
              <a:t>Em 56 países o Brasil aparece </a:t>
            </a:r>
            <a:r>
              <a:rPr lang="pt-BR" sz="2900" dirty="0" smtClean="0">
                <a:latin typeface="Arial Narrow" pitchFamily="34" charset="0"/>
              </a:rPr>
              <a:t>na 53ª </a:t>
            </a:r>
            <a:r>
              <a:rPr lang="pt-BR" sz="2900" dirty="0">
                <a:latin typeface="Arial Narrow" pitchFamily="34" charset="0"/>
              </a:rPr>
              <a:t>colocação (PISA* 2010).</a:t>
            </a:r>
          </a:p>
          <a:p>
            <a:pPr marL="457200" marR="0" indent="-4572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pt-BR" sz="2900" dirty="0" smtClean="0">
                <a:latin typeface="Arial Narrow" pitchFamily="34" charset="0"/>
              </a:rPr>
              <a:t>Há </a:t>
            </a:r>
            <a:r>
              <a:rPr lang="pt-BR" sz="2900" dirty="0">
                <a:latin typeface="Arial Narrow" pitchFamily="34" charset="0"/>
              </a:rPr>
              <a:t>um enorme trabalho a ser realizado para tirar milhões de brasileiros da marginalidade econômica para que ganhem qualidade de vida.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2" descr="http://envolverde.com.br/portal/wp-content/uploads/2011/05/11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13" y="3573016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56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1988841"/>
            <a:ext cx="23042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7" y="1988841"/>
            <a:ext cx="23042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5" y="1988841"/>
            <a:ext cx="23042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755577" y="5970767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 Narrow" pitchFamily="34" charset="0"/>
              </a:rPr>
              <a:t>Fonte:</a:t>
            </a:r>
            <a:r>
              <a:rPr lang="pt-BR" sz="1600" dirty="0" smtClean="0">
                <a:latin typeface="Arial Narrow" pitchFamily="34" charset="0"/>
              </a:rPr>
              <a:t> OCDE (Organização para a Cooperação e Desenvolvimento Econômico)</a:t>
            </a:r>
            <a:endParaRPr lang="pt-BR" sz="1600" dirty="0"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31" y="1332061"/>
            <a:ext cx="823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 Narrow" pitchFamily="34" charset="0"/>
              </a:rPr>
              <a:t>Ranking do Brasil no Pisa </a:t>
            </a:r>
            <a:endParaRPr lang="pt-BR" sz="3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87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5" y="4653136"/>
            <a:ext cx="8352928" cy="20882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268760"/>
            <a:ext cx="84969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600" dirty="0" smtClean="0">
                <a:latin typeface="Arial Narrow" pitchFamily="34" charset="0"/>
              </a:rPr>
              <a:t>A aprendizagem do aluno e sua progressão nos estudos são os principais objetivos da educação escolar, mas para que ela ocorra deve se levar em conta a </a:t>
            </a:r>
            <a:r>
              <a:rPr lang="pt-BR" sz="2600" b="1" dirty="0" smtClean="0">
                <a:latin typeface="Arial Narrow" pitchFamily="34" charset="0"/>
              </a:rPr>
              <a:t>aprendizagem e o desenvolvimento de competências e habilidades.</a:t>
            </a:r>
          </a:p>
          <a:p>
            <a:pPr marL="457200" indent="-457200" algn="just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600" dirty="0" smtClean="0">
                <a:latin typeface="Arial Narrow" pitchFamily="34" charset="0"/>
              </a:rPr>
              <a:t>A escola de período integral apresenta-se como a solução necessária, no processo de aprendizagem, pois o turno de quatros horas diárias é insuficiente para dar conta de todo o conteúdo educativo adequado ao ensino de primeiro grau. </a:t>
            </a:r>
          </a:p>
        </p:txBody>
      </p:sp>
      <p:pic>
        <p:nvPicPr>
          <p:cNvPr id="16386" name="Picture 2" descr="http://1.bp.blogspot.com/-3XEIb-8iLdU/UBFgPIpqUTI/AAAAAAAAApA/ESdv_rdGHjA/s1600/Relogio+antigo+closeup.jpg">
            <a:hlinkClick r:id="rId3"/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252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http://geracaojosac.files.wordpress.com/2011/10/ampulheta.jpg">
            <a:hlinkClick r:id="rId6"/>
          </p:cNvPr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456" y="4823424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59" y="116632"/>
            <a:ext cx="89614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70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196160-E905-4FAD-8BE3-9959EA0CA0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1725</Words>
  <Application>Microsoft Office PowerPoint</Application>
  <PresentationFormat>Apresentação na tela (4:3)</PresentationFormat>
  <Paragraphs>125</Paragraphs>
  <Slides>34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DesignTemplate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Nacional de Educação: p</dc:title>
  <dc:creator>Fatima Aparecida de Azevedo</dc:creator>
  <cp:lastModifiedBy>angomes</cp:lastModifiedBy>
  <cp:revision>76</cp:revision>
  <cp:lastPrinted>2013-10-30T21:14:38Z</cp:lastPrinted>
  <dcterms:created xsi:type="dcterms:W3CDTF">2013-10-30T10:47:02Z</dcterms:created>
  <dcterms:modified xsi:type="dcterms:W3CDTF">2013-10-31T11:14:44Z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