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8640" r:id="rId1"/>
  </p:sldMasterIdLst>
  <p:notesMasterIdLst>
    <p:notesMasterId r:id="rId16"/>
  </p:notesMasterIdLst>
  <p:handoutMasterIdLst>
    <p:handoutMasterId r:id="rId17"/>
  </p:handoutMasterIdLst>
  <p:sldIdLst>
    <p:sldId id="260" r:id="rId2"/>
    <p:sldId id="284" r:id="rId3"/>
    <p:sldId id="285" r:id="rId4"/>
    <p:sldId id="286" r:id="rId5"/>
    <p:sldId id="287" r:id="rId6"/>
    <p:sldId id="293" r:id="rId7"/>
    <p:sldId id="294" r:id="rId8"/>
    <p:sldId id="295" r:id="rId9"/>
    <p:sldId id="292" r:id="rId10"/>
    <p:sldId id="288" r:id="rId11"/>
    <p:sldId id="289" r:id="rId12"/>
    <p:sldId id="290" r:id="rId13"/>
    <p:sldId id="291" r:id="rId14"/>
    <p:sldId id="296" r:id="rId15"/>
  </p:sldIdLst>
  <p:sldSz cx="9144000" cy="6858000" type="screen4x3"/>
  <p:notesSz cx="6769100" cy="9906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4891"/>
    <a:srgbClr val="3F519B"/>
    <a:srgbClr val="FBFBA7"/>
    <a:srgbClr val="336600"/>
    <a:srgbClr val="45466F"/>
    <a:srgbClr val="45402F"/>
    <a:srgbClr val="247DC6"/>
    <a:srgbClr val="2F8CD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66" autoAdjust="0"/>
    <p:restoredTop sz="87950" autoAdjust="0"/>
  </p:normalViewPr>
  <p:slideViewPr>
    <p:cSldViewPr>
      <p:cViewPr>
        <p:scale>
          <a:sx n="98" d="100"/>
          <a:sy n="98" d="100"/>
        </p:scale>
        <p:origin x="-1044" y="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3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3" tIns="47637" rIns="95273" bIns="4763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5400" y="0"/>
            <a:ext cx="29321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3" tIns="47637" rIns="95273" bIns="4763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33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3" tIns="47637" rIns="95273" bIns="4763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5400" y="9409113"/>
            <a:ext cx="29321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3" tIns="47637" rIns="95273" bIns="4763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61FF786-BD4B-4369-A433-FDA3BBA8EE5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3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3" tIns="47637" rIns="95273" bIns="4763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5400" y="0"/>
            <a:ext cx="29321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3" tIns="47637" rIns="95273" bIns="4763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80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05350"/>
            <a:ext cx="541655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3" tIns="47637" rIns="95273" bIns="476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33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3" tIns="47637" rIns="95273" bIns="4763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5400" y="9409113"/>
            <a:ext cx="29321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73" tIns="47637" rIns="95273" bIns="4763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8BFA910-B048-4987-A679-67C6A4946A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altLang="pt-BR" smtClean="0"/>
          </a:p>
        </p:txBody>
      </p:sp>
      <p:sp>
        <p:nvSpPr>
          <p:cNvPr id="1946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FCD732-15BA-4871-AFBB-CDAC508EEF4C}" type="slidenum">
              <a:rPr lang="pt-BR" altLang="pt-BR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pt-BR" alt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20484" name="Espaço Reservado para Rodapé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pt-BR" smtClean="0"/>
              <a:t>Cenário Econômico Setorial e Regional 2031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21508" name="Espaço Reservado para Rodapé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pt-BR" smtClean="0"/>
              <a:t>Cenário Econômico Setorial e Regional 2031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bimde.org.br/?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Abimde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5" y="115888"/>
            <a:ext cx="139065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25"/>
          <p:cNvSpPr>
            <a:spLocks noChangeShapeType="1"/>
          </p:cNvSpPr>
          <p:nvPr userDrawn="1"/>
        </p:nvSpPr>
        <p:spPr bwMode="auto">
          <a:xfrm flipV="1">
            <a:off x="1547813" y="547688"/>
            <a:ext cx="7127875" cy="158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6" name="Line 30"/>
          <p:cNvSpPr>
            <a:spLocks noChangeShapeType="1"/>
          </p:cNvSpPr>
          <p:nvPr userDrawn="1"/>
        </p:nvSpPr>
        <p:spPr bwMode="auto">
          <a:xfrm>
            <a:off x="1547813" y="476250"/>
            <a:ext cx="7127875" cy="0"/>
          </a:xfrm>
          <a:prstGeom prst="line">
            <a:avLst/>
          </a:prstGeom>
          <a:noFill/>
          <a:ln w="38100">
            <a:solidFill>
              <a:srgbClr val="CC9900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4056" y="908720"/>
            <a:ext cx="7772400" cy="648072"/>
          </a:xfrm>
        </p:spPr>
        <p:txBody>
          <a:bodyPr/>
          <a:lstStyle>
            <a:lvl1pPr algn="ctr">
              <a:defRPr sz="200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pt-BR" noProof="0" dirty="0" smtClean="0"/>
              <a:t>Clique para editar o estilo do título mestre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1772816"/>
            <a:ext cx="7776864" cy="4680520"/>
          </a:xfrm>
        </p:spPr>
        <p:txBody>
          <a:bodyPr/>
          <a:lstStyle>
            <a:lvl1pPr marL="0" indent="0" algn="just">
              <a:buFont typeface="Wingdings" pitchFamily="2" charset="2"/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pt-BR" noProof="0" smtClean="0"/>
              <a:t>Clique para editar o estilo do subtítulo mestre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669088"/>
            <a:ext cx="2133600" cy="252412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669088"/>
            <a:ext cx="2895600" cy="2413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pt-BR"/>
              <a:t>SEMINÁRIO CREDN – 6 DE MAIO DE 2014</a:t>
            </a:r>
          </a:p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75475" y="6632575"/>
            <a:ext cx="2133600" cy="1809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728E3-E66A-4FF5-8E2A-0962BE128CD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F136D1C-8D23-496B-81BF-10698C2FCD0F}" type="datetimeFigureOut">
              <a:rPr lang="pt-BR"/>
              <a:pPr>
                <a:defRPr/>
              </a:pPr>
              <a:t>17/09/2015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2B46287F-C4A5-4843-A8AF-F0711F72D96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hyperlink" Target="http://www.abimde.org.br/?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836613"/>
            <a:ext cx="8229600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</p:txBody>
      </p:sp>
      <p:sp>
        <p:nvSpPr>
          <p:cNvPr id="1027" name="Rectangle 15"/>
          <p:cNvSpPr>
            <a:spLocks noChangeArrowheads="1"/>
          </p:cNvSpPr>
          <p:nvPr userDrawn="1"/>
        </p:nvSpPr>
        <p:spPr bwMode="auto">
          <a:xfrm>
            <a:off x="0" y="0"/>
            <a:ext cx="9144000" cy="692150"/>
          </a:xfrm>
          <a:prstGeom prst="rect">
            <a:avLst/>
          </a:prstGeom>
          <a:gradFill rotWithShape="1">
            <a:gsLst>
              <a:gs pos="0">
                <a:srgbClr val="CC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pt-BR" altLang="pt-BR" smtClean="0">
              <a:solidFill>
                <a:srgbClr val="000000"/>
              </a:solidFill>
            </a:endParaRPr>
          </a:p>
        </p:txBody>
      </p:sp>
      <p:pic>
        <p:nvPicPr>
          <p:cNvPr id="1028" name="Picture 17" descr="Abimde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01013" y="0"/>
            <a:ext cx="10429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8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3248025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pt-BR"/>
              <a:t>CREDN – SEMINÁRIO DE 6 DE MAIO DE 2014</a:t>
            </a:r>
          </a:p>
        </p:txBody>
      </p:sp>
      <p:sp>
        <p:nvSpPr>
          <p:cNvPr id="1031" name="Rectangle 18"/>
          <p:cNvSpPr>
            <a:spLocks noChangeArrowheads="1"/>
          </p:cNvSpPr>
          <p:nvPr userDrawn="1"/>
        </p:nvSpPr>
        <p:spPr bwMode="auto">
          <a:xfrm>
            <a:off x="3175" y="6381750"/>
            <a:ext cx="9144000" cy="503238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rgbClr val="CC9900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pt-BR" altLang="pt-BR" smtClean="0">
              <a:solidFill>
                <a:srgbClr val="000000"/>
              </a:solidFill>
            </a:endParaRPr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171450"/>
            <a:ext cx="72834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</a:t>
            </a:r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61150"/>
            <a:ext cx="2133600" cy="1968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fld id="{7C748F22-C726-439E-AC2A-FFC80C5618B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4" name="Rectangle 19"/>
          <p:cNvSpPr>
            <a:spLocks noChangeArrowheads="1"/>
          </p:cNvSpPr>
          <p:nvPr userDrawn="1"/>
        </p:nvSpPr>
        <p:spPr bwMode="auto">
          <a:xfrm>
            <a:off x="1258888" y="6610350"/>
            <a:ext cx="6678612" cy="274638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lang="pt-BR" altLang="pt-BR" sz="1200" i="1" smtClean="0">
                <a:solidFill>
                  <a:srgbClr val="000000"/>
                </a:solidFill>
                <a:latin typeface="Calibri" panose="020F0502020204030204" pitchFamily="34" charset="0"/>
              </a:rPr>
              <a:t>Apresentação de propriedade da ABIMDE (Associação das Indústrias de Materiais de Defesa e Segurança)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840" r:id="rId1"/>
    <p:sldLayoutId id="2147493841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5000"/>
        <a:buFont typeface="Wingdings" pitchFamily="2" charset="2"/>
        <a:buChar char="p"/>
        <a:defRPr sz="28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5000"/>
        <a:buFont typeface="Wingdings" pitchFamily="2" charset="2"/>
        <a:buChar char="n"/>
        <a:defRPr sz="2400">
          <a:solidFill>
            <a:srgbClr val="000099"/>
          </a:solidFill>
          <a:latin typeface="Century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65000"/>
        <a:buFont typeface="Wingdings" pitchFamily="2" charset="2"/>
        <a:buChar char="p"/>
        <a:defRPr sz="2000">
          <a:solidFill>
            <a:srgbClr val="000099"/>
          </a:solidFill>
          <a:latin typeface="Century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Verdan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Verdan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Verdana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Verdana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Verdana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Verdana" pitchFamily="34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750" y="785813"/>
            <a:ext cx="6572250" cy="827087"/>
          </a:xfrm>
        </p:spPr>
        <p:txBody>
          <a:bodyPr/>
          <a:lstStyle/>
          <a:p>
            <a:pPr algn="l" eaLnBrk="1" hangingPunct="1"/>
            <a:r>
              <a:rPr lang="pt-BR" altLang="pt-BR" sz="2600" b="1" smtClean="0">
                <a:solidFill>
                  <a:srgbClr val="234891"/>
                </a:solidFill>
              </a:rPr>
              <a:t>Associação Brasileira das Indústrias</a:t>
            </a:r>
            <a:br>
              <a:rPr lang="pt-BR" altLang="pt-BR" sz="2600" b="1" smtClean="0">
                <a:solidFill>
                  <a:srgbClr val="234891"/>
                </a:solidFill>
              </a:rPr>
            </a:br>
            <a:r>
              <a:rPr lang="pt-BR" altLang="pt-BR" sz="2600" b="1" smtClean="0">
                <a:solidFill>
                  <a:srgbClr val="234891"/>
                </a:solidFill>
              </a:rPr>
              <a:t>de Materiais de Defesa  e Segurança</a:t>
            </a:r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6286500" y="3500438"/>
            <a:ext cx="3024188" cy="7921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  <a:defRPr/>
            </a:pPr>
            <a:r>
              <a:rPr lang="pt-BR" sz="2000" b="1" i="1" dirty="0" err="1">
                <a:solidFill>
                  <a:srgbClr val="002060"/>
                </a:solidFill>
                <a:latin typeface="Calibri" pitchFamily="34" charset="0"/>
                <a:cs typeface="+mn-cs"/>
              </a:rPr>
              <a:t>Sami</a:t>
            </a:r>
            <a:r>
              <a:rPr lang="pt-BR" sz="2000" b="1" i="1" dirty="0">
                <a:solidFill>
                  <a:srgbClr val="002060"/>
                </a:solidFill>
                <a:latin typeface="Calibri" pitchFamily="34" charset="0"/>
                <a:cs typeface="+mn-cs"/>
              </a:rPr>
              <a:t> </a:t>
            </a:r>
            <a:r>
              <a:rPr lang="pt-BR" sz="2000" b="1" i="1" dirty="0" err="1">
                <a:solidFill>
                  <a:srgbClr val="002060"/>
                </a:solidFill>
                <a:latin typeface="Calibri" pitchFamily="34" charset="0"/>
                <a:cs typeface="+mn-cs"/>
              </a:rPr>
              <a:t>Hassuani</a:t>
            </a:r>
            <a:endParaRPr lang="pt-BR" sz="2000" b="1" i="1" dirty="0">
              <a:solidFill>
                <a:srgbClr val="002060"/>
              </a:solidFill>
              <a:latin typeface="Calibri" pitchFamily="34" charset="0"/>
              <a:cs typeface="+mn-cs"/>
            </a:endParaRPr>
          </a:p>
          <a:p>
            <a:pPr algn="ctr" eaLnBrk="1" hangingPunct="1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  <a:defRPr/>
            </a:pPr>
            <a:r>
              <a:rPr lang="pt-PT" b="1" i="1" dirty="0">
                <a:solidFill>
                  <a:srgbClr val="002060"/>
                </a:solidFill>
                <a:latin typeface="Calibri" pitchFamily="34" charset="0"/>
                <a:cs typeface="+mn-cs"/>
              </a:rPr>
              <a:t>Presidente</a:t>
            </a:r>
            <a:endParaRPr lang="pt-BR" b="1" i="1" dirty="0">
              <a:solidFill>
                <a:srgbClr val="002060"/>
              </a:solidFill>
              <a:latin typeface="Calibri" pitchFamily="34" charset="0"/>
              <a:cs typeface="+mn-cs"/>
            </a:endParaRPr>
          </a:p>
        </p:txBody>
      </p:sp>
      <p:sp>
        <p:nvSpPr>
          <p:cNvPr id="4100" name="Rectangle 15"/>
          <p:cNvSpPr>
            <a:spLocks noChangeArrowheads="1"/>
          </p:cNvSpPr>
          <p:nvPr/>
        </p:nvSpPr>
        <p:spPr bwMode="auto">
          <a:xfrm>
            <a:off x="886250" y="5500688"/>
            <a:ext cx="726673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altLang="pt-BR" sz="2000" b="1" dirty="0">
                <a:solidFill>
                  <a:srgbClr val="23489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AUDIÊNCIA PÚBLICA</a:t>
            </a:r>
            <a:endParaRPr lang="pt-BR" altLang="pt-BR" sz="2000" b="1" dirty="0">
              <a:solidFill>
                <a:srgbClr val="23489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pt-BR" altLang="pt-BR" sz="2000" b="1" dirty="0">
                <a:solidFill>
                  <a:srgbClr val="23489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CRE- Comissão de Relações </a:t>
            </a:r>
            <a:r>
              <a:rPr lang="pt-BR" altLang="pt-BR" sz="2000" b="1" dirty="0" smtClean="0">
                <a:solidFill>
                  <a:srgbClr val="23489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Exteriores e </a:t>
            </a:r>
            <a:r>
              <a:rPr lang="pt-BR" altLang="pt-BR" sz="2000" b="1" smtClean="0">
                <a:solidFill>
                  <a:srgbClr val="23489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Defesa Nacional</a:t>
            </a:r>
            <a:endParaRPr lang="pt-BR" altLang="pt-BR" sz="2000" b="1">
              <a:solidFill>
                <a:srgbClr val="23489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pt-BR" altLang="pt-BR" sz="2000" i="1" dirty="0">
                <a:solidFill>
                  <a:srgbClr val="23489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17 de setembro de 2015</a:t>
            </a:r>
            <a:endParaRPr lang="pt-BR" altLang="pt-BR" sz="2000" i="1" dirty="0">
              <a:solidFill>
                <a:srgbClr val="23489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grpSp>
        <p:nvGrpSpPr>
          <p:cNvPr id="4101" name="Grupo 27"/>
          <p:cNvGrpSpPr>
            <a:grpSpLocks/>
          </p:cNvGrpSpPr>
          <p:nvPr/>
        </p:nvGrpSpPr>
        <p:grpSpPr bwMode="auto">
          <a:xfrm>
            <a:off x="0" y="1785938"/>
            <a:ext cx="6426200" cy="3548062"/>
            <a:chOff x="0" y="1864806"/>
            <a:chExt cx="6426983" cy="3547923"/>
          </a:xfrm>
        </p:grpSpPr>
        <p:pic>
          <p:nvPicPr>
            <p:cNvPr id="4102" name="Picture 2" descr="Corveta+Barroso+Brasil+v3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653728" y="3837454"/>
              <a:ext cx="2772903" cy="157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3" name="Picture 3" descr="23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3110888"/>
              <a:ext cx="2046826" cy="1187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5" descr="A-Darter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985253" y="3096122"/>
              <a:ext cx="1441730" cy="8077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5" name="Picture 6" descr="kc-3902fab - tela02light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987991" y="1866928"/>
              <a:ext cx="2438640" cy="12456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6" name="Picture 7" descr="Astros-II-580x367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723316" y="1864806"/>
              <a:ext cx="2274575" cy="1273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7" name="Picture 9" descr="foto7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0" y="4264440"/>
              <a:ext cx="2035618" cy="1129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8" name="Picture 10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697017" y="3112866"/>
              <a:ext cx="1295801" cy="7790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9" name="Picture 4" descr="i10122018182055920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1173" y="1865201"/>
              <a:ext cx="1874203" cy="1273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0" name="Picture 8" descr="radar%2Borbisat%2B-%2Bsaber%2BM60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1872261" y="3115501"/>
              <a:ext cx="1829366" cy="2297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ACD8D45-5DD6-426C-BCFD-D1C69B5AA876}" type="slidenum">
              <a:rPr lang="pt-BR" altLang="pt-BR" smtClean="0">
                <a:cs typeface="Arial" pitchFamily="34" charset="0"/>
              </a:rPr>
              <a:pPr/>
              <a:t>10</a:t>
            </a:fld>
            <a:endParaRPr lang="pt-BR" altLang="pt-BR" smtClean="0">
              <a:cs typeface="Arial" pitchFamily="34" charset="0"/>
            </a:endParaRPr>
          </a:p>
        </p:txBody>
      </p:sp>
      <p:sp>
        <p:nvSpPr>
          <p:cNvPr id="9220" name="Subtítulo 1"/>
          <p:cNvSpPr>
            <a:spLocks noGrp="1"/>
          </p:cNvSpPr>
          <p:nvPr>
            <p:ph type="subTitle" idx="1"/>
          </p:nvPr>
        </p:nvSpPr>
        <p:spPr>
          <a:xfrm>
            <a:off x="349250" y="1806575"/>
            <a:ext cx="8501063" cy="4071938"/>
          </a:xfrm>
        </p:spPr>
        <p:txBody>
          <a:bodyPr/>
          <a:lstStyle/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A estimativa dos impactos econômicos diretos, indiretos e induzidos, sobre a economia brasileira como um todo, a serem propiciados pelos projetos de investimento do PAED, foram quantificados em termos de aumentos de produção, de emprego, de salários e remuneração de autônomos, de arrecadação, de valor adicionado e de PIB, que não seriam observados se tais projetos de investimento não ocorressem.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 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Por fim, foram estimados os impactos por cada módulo de R$ 10 milhões investidos em projetos do PAED.Tomando-se como base um dos projetos do PAED (setor aeronáutico), tem-se que:</a:t>
            </a:r>
          </a:p>
          <a:p>
            <a:pPr>
              <a:defRPr/>
            </a:pPr>
            <a:endParaRPr lang="pt-BR" sz="2000" dirty="0" smtClean="0">
              <a:solidFill>
                <a:srgbClr val="234891"/>
              </a:solidFill>
            </a:endParaRPr>
          </a:p>
          <a:p>
            <a:pPr marL="342900" indent="-342900">
              <a:buClr>
                <a:schemeClr val="tx1"/>
              </a:buClr>
              <a:buFont typeface="Arial" charset="0"/>
              <a:buChar char="•"/>
              <a:defRPr/>
            </a:pPr>
            <a:endParaRPr lang="pt-BR" altLang="pt-BR" sz="2000" b="1" dirty="0" smtClean="0">
              <a:solidFill>
                <a:srgbClr val="23489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2D1B2BD-0D87-492C-B2A8-F493B12ED3D5}" type="slidenum">
              <a:rPr lang="pt-BR" altLang="pt-BR" smtClean="0">
                <a:cs typeface="Arial" pitchFamily="34" charset="0"/>
              </a:rPr>
              <a:pPr/>
              <a:t>11</a:t>
            </a:fld>
            <a:endParaRPr lang="pt-BR" altLang="pt-BR" smtClean="0">
              <a:cs typeface="Arial" pitchFamily="34" charset="0"/>
            </a:endParaRPr>
          </a:p>
        </p:txBody>
      </p:sp>
      <p:sp>
        <p:nvSpPr>
          <p:cNvPr id="9220" name="Subtítulo 1"/>
          <p:cNvSpPr>
            <a:spLocks noGrp="1"/>
          </p:cNvSpPr>
          <p:nvPr>
            <p:ph type="subTitle" idx="1"/>
          </p:nvPr>
        </p:nvSpPr>
        <p:spPr>
          <a:xfrm>
            <a:off x="411163" y="1785938"/>
            <a:ext cx="8732837" cy="4071937"/>
          </a:xfrm>
        </p:spPr>
        <p:txBody>
          <a:bodyPr/>
          <a:lstStyle/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Investimento Modular:</a:t>
            </a:r>
            <a:r>
              <a:rPr lang="pt-BR" sz="2000" b="1" dirty="0" smtClean="0">
                <a:solidFill>
                  <a:srgbClr val="234891"/>
                </a:solidFill>
              </a:rPr>
              <a:t>........................................................R$ 10 milhões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 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Efeitos Direto e Indireto na Economia:</a:t>
            </a:r>
            <a:r>
              <a:rPr lang="pt-BR" sz="2000" b="1" dirty="0" smtClean="0">
                <a:solidFill>
                  <a:srgbClr val="234891"/>
                </a:solidFill>
              </a:rPr>
              <a:t>...........................</a:t>
            </a:r>
            <a:r>
              <a:rPr lang="pt-BR" sz="2000" dirty="0" smtClean="0">
                <a:solidFill>
                  <a:srgbClr val="234891"/>
                </a:solidFill>
              </a:rPr>
              <a:t> </a:t>
            </a:r>
            <a:r>
              <a:rPr lang="pt-BR" sz="2000" b="1" dirty="0" smtClean="0">
                <a:solidFill>
                  <a:srgbClr val="234891"/>
                </a:solidFill>
              </a:rPr>
              <a:t>R$ 18,6 milhões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Incremento no PIB:</a:t>
            </a:r>
            <a:r>
              <a:rPr lang="pt-BR" sz="2000" b="1" dirty="0" smtClean="0">
                <a:solidFill>
                  <a:srgbClr val="234891"/>
                </a:solidFill>
              </a:rPr>
              <a:t>........................................................... R$ 9,7 milhões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Pessoal ocupado:</a:t>
            </a:r>
            <a:r>
              <a:rPr lang="pt-BR" sz="2000" b="1" dirty="0" smtClean="0">
                <a:solidFill>
                  <a:srgbClr val="234891"/>
                </a:solidFill>
              </a:rPr>
              <a:t>.........................................................174,5 homem-ano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 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Efeito Direto, Indireto e Induzido na Economia:</a:t>
            </a:r>
            <a:r>
              <a:rPr lang="pt-BR" sz="2000" b="1" dirty="0" smtClean="0">
                <a:solidFill>
                  <a:srgbClr val="234891"/>
                </a:solidFill>
              </a:rPr>
              <a:t>.............</a:t>
            </a:r>
            <a:r>
              <a:rPr lang="pt-BR" sz="2000" dirty="0" smtClean="0">
                <a:solidFill>
                  <a:srgbClr val="234891"/>
                </a:solidFill>
              </a:rPr>
              <a:t> </a:t>
            </a:r>
            <a:r>
              <a:rPr lang="pt-BR" sz="2000" b="1" dirty="0" smtClean="0">
                <a:solidFill>
                  <a:srgbClr val="234891"/>
                </a:solidFill>
              </a:rPr>
              <a:t>R$ 33,4 milhões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Incremento no PIB com efeito Induzido:</a:t>
            </a:r>
            <a:r>
              <a:rPr lang="pt-BR" sz="2000" b="1" dirty="0" smtClean="0">
                <a:solidFill>
                  <a:srgbClr val="234891"/>
                </a:solidFill>
              </a:rPr>
              <a:t>........................</a:t>
            </a:r>
            <a:r>
              <a:rPr lang="pt-BR" sz="2000" dirty="0" smtClean="0">
                <a:solidFill>
                  <a:srgbClr val="234891"/>
                </a:solidFill>
              </a:rPr>
              <a:t> </a:t>
            </a:r>
            <a:r>
              <a:rPr lang="pt-BR" sz="2000" b="1" dirty="0" smtClean="0">
                <a:solidFill>
                  <a:srgbClr val="234891"/>
                </a:solidFill>
              </a:rPr>
              <a:t>R$ 18,6 milhões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Pessoal ocupado com efeito Induzido:</a:t>
            </a:r>
            <a:r>
              <a:rPr lang="pt-BR" sz="2000" b="1" dirty="0" smtClean="0">
                <a:solidFill>
                  <a:srgbClr val="234891"/>
                </a:solidFill>
              </a:rPr>
              <a:t>........................352,6 homem-ano.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 </a:t>
            </a:r>
          </a:p>
          <a:p>
            <a:pPr>
              <a:defRPr/>
            </a:pPr>
            <a:endParaRPr lang="pt-BR" sz="2000" dirty="0" smtClean="0">
              <a:solidFill>
                <a:srgbClr val="234891"/>
              </a:solidFill>
            </a:endParaRPr>
          </a:p>
          <a:p>
            <a:pPr marL="342900" indent="-342900">
              <a:buClr>
                <a:schemeClr val="tx1"/>
              </a:buClr>
              <a:buFont typeface="Arial" charset="0"/>
              <a:buChar char="•"/>
              <a:defRPr/>
            </a:pPr>
            <a:endParaRPr lang="pt-BR" altLang="pt-BR" sz="2000" b="1" dirty="0" smtClean="0">
              <a:solidFill>
                <a:srgbClr val="23489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EAFDDD2-0BC1-4C9C-9A51-DCFF38A5ED9E}" type="slidenum">
              <a:rPr lang="pt-BR" altLang="pt-BR" smtClean="0">
                <a:cs typeface="Arial" pitchFamily="34" charset="0"/>
              </a:rPr>
              <a:pPr/>
              <a:t>12</a:t>
            </a:fld>
            <a:endParaRPr lang="pt-BR" altLang="pt-BR" smtClean="0">
              <a:cs typeface="Arial" pitchFamily="34" charset="0"/>
            </a:endParaRPr>
          </a:p>
        </p:txBody>
      </p:sp>
      <p:sp>
        <p:nvSpPr>
          <p:cNvPr id="9220" name="Subtítulo 1"/>
          <p:cNvSpPr>
            <a:spLocks noGrp="1"/>
          </p:cNvSpPr>
          <p:nvPr>
            <p:ph type="subTitle" idx="1"/>
          </p:nvPr>
        </p:nvSpPr>
        <p:spPr>
          <a:xfrm>
            <a:off x="185738" y="1576388"/>
            <a:ext cx="8786812" cy="4071937"/>
          </a:xfrm>
        </p:spPr>
        <p:txBody>
          <a:bodyPr/>
          <a:lstStyle/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Observa-se também que as atividades de Defesa e Segurança se mostram intensivas em pagamentos de salários, quando comparadas com outras atividades da economia.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 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Como os salários pagos no Complexo de Defesa e Segurança são acima dos da média da economia, temos um Efeito Induzido (efeito renda) expressivo. 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 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Os resultados dos impactos sociais e econômicos permitem estimar e planejar os resultados das políticas de longo prazo de investimentos do Governo no setor de Defesa Nacional.</a:t>
            </a:r>
          </a:p>
          <a:p>
            <a:pPr>
              <a:defRPr/>
            </a:pPr>
            <a:endParaRPr lang="pt-BR" sz="2000" dirty="0" smtClean="0">
              <a:solidFill>
                <a:srgbClr val="234891"/>
              </a:solidFill>
            </a:endParaRPr>
          </a:p>
          <a:p>
            <a:pPr marL="342900" indent="-342900">
              <a:buClr>
                <a:schemeClr val="tx1"/>
              </a:buClr>
              <a:buFont typeface="Arial" charset="0"/>
              <a:buChar char="•"/>
              <a:defRPr/>
            </a:pPr>
            <a:endParaRPr lang="pt-BR" altLang="pt-BR" sz="2000" b="1" dirty="0" smtClean="0">
              <a:solidFill>
                <a:srgbClr val="23489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8002B09-CF21-49B6-9450-6B365E9816C9}" type="slidenum">
              <a:rPr lang="pt-BR" altLang="pt-BR" smtClean="0">
                <a:cs typeface="Arial" pitchFamily="34" charset="0"/>
              </a:rPr>
              <a:pPr/>
              <a:t>13</a:t>
            </a:fld>
            <a:endParaRPr lang="pt-BR" altLang="pt-BR" smtClean="0">
              <a:cs typeface="Arial" pitchFamily="34" charset="0"/>
            </a:endParaRPr>
          </a:p>
        </p:txBody>
      </p:sp>
      <p:sp>
        <p:nvSpPr>
          <p:cNvPr id="9220" name="Subtítulo 1"/>
          <p:cNvSpPr>
            <a:spLocks noGrp="1"/>
          </p:cNvSpPr>
          <p:nvPr>
            <p:ph type="subTitle" idx="1"/>
          </p:nvPr>
        </p:nvSpPr>
        <p:spPr>
          <a:xfrm>
            <a:off x="357188" y="1196975"/>
            <a:ext cx="8643937" cy="427038"/>
          </a:xfrm>
        </p:spPr>
        <p:txBody>
          <a:bodyPr/>
          <a:lstStyle/>
          <a:p>
            <a:pPr algn="ctr">
              <a:defRPr/>
            </a:pPr>
            <a:r>
              <a:rPr lang="pt-BR" sz="3600" b="1" dirty="0" smtClean="0">
                <a:solidFill>
                  <a:srgbClr val="234891"/>
                </a:solidFill>
              </a:rPr>
              <a:t>COMO SAIR DA CRISE?</a:t>
            </a:r>
          </a:p>
          <a:p>
            <a:pPr>
              <a:defRPr/>
            </a:pPr>
            <a:endParaRPr lang="pt-BR" sz="2100" dirty="0" smtClean="0">
              <a:solidFill>
                <a:srgbClr val="234891"/>
              </a:solidFill>
            </a:endParaRPr>
          </a:p>
          <a:p>
            <a:pPr marL="342900" indent="-342900">
              <a:buClr>
                <a:schemeClr val="tx1"/>
              </a:buClr>
              <a:buFont typeface="Arial" charset="0"/>
              <a:buChar char="•"/>
              <a:defRPr/>
            </a:pPr>
            <a:r>
              <a:rPr lang="pt-BR" altLang="pt-BR" sz="2100" b="1" dirty="0" smtClean="0">
                <a:solidFill>
                  <a:srgbClr val="234891"/>
                </a:solidFill>
                <a:latin typeface="Arial" charset="0"/>
                <a:cs typeface="Arial" charset="0"/>
              </a:rPr>
              <a:t>O país precisa voltar a crescer e iniciar um novo ciclo de desenvolvimento, alicerçado em inovação e tecnologia de ponta.</a:t>
            </a:r>
          </a:p>
          <a:p>
            <a:pPr marL="342900" indent="-342900">
              <a:buClr>
                <a:schemeClr val="tx1"/>
              </a:buClr>
              <a:buFont typeface="Arial" charset="0"/>
              <a:buChar char="•"/>
              <a:defRPr/>
            </a:pPr>
            <a:endParaRPr lang="pt-BR" altLang="pt-BR" sz="2100" b="1" dirty="0">
              <a:solidFill>
                <a:srgbClr val="234891"/>
              </a:solidFill>
              <a:latin typeface="Arial" charset="0"/>
              <a:cs typeface="Arial" charset="0"/>
            </a:endParaRPr>
          </a:p>
          <a:p>
            <a:pPr marL="342900" indent="-342900">
              <a:buClr>
                <a:schemeClr val="tx1"/>
              </a:buClr>
              <a:buFont typeface="Arial" charset="0"/>
              <a:buChar char="•"/>
              <a:defRPr/>
            </a:pPr>
            <a:r>
              <a:rPr lang="pt-BR" altLang="pt-BR" sz="2100" b="1" dirty="0" smtClean="0">
                <a:solidFill>
                  <a:srgbClr val="234891"/>
                </a:solidFill>
                <a:latin typeface="Arial" charset="0"/>
                <a:cs typeface="Arial" charset="0"/>
              </a:rPr>
              <a:t>Os investimentos em inovação e em tecnologias de ponta geram produtos de alto valor agregado e com grande capacidade de competir no exterior.</a:t>
            </a:r>
          </a:p>
          <a:p>
            <a:pPr marL="342900" indent="-342900">
              <a:buClr>
                <a:schemeClr val="tx1"/>
              </a:buClr>
              <a:buFont typeface="Arial" charset="0"/>
              <a:buChar char="•"/>
              <a:defRPr/>
            </a:pPr>
            <a:endParaRPr lang="pt-BR" altLang="pt-BR" sz="2100" b="1" dirty="0" smtClean="0">
              <a:solidFill>
                <a:srgbClr val="234891"/>
              </a:solidFill>
              <a:latin typeface="Arial" charset="0"/>
              <a:cs typeface="Arial" charset="0"/>
            </a:endParaRPr>
          </a:p>
          <a:p>
            <a:pPr marL="342900" indent="-342900">
              <a:buClr>
                <a:schemeClr val="tx1"/>
              </a:buClr>
              <a:buFont typeface="Arial" charset="0"/>
              <a:buChar char="•"/>
              <a:defRPr/>
            </a:pPr>
            <a:r>
              <a:rPr lang="pt-BR" altLang="pt-BR" sz="2100" b="1" dirty="0" smtClean="0">
                <a:solidFill>
                  <a:srgbClr val="234891"/>
                </a:solidFill>
                <a:latin typeface="Arial" charset="0"/>
                <a:cs typeface="Arial" charset="0"/>
              </a:rPr>
              <a:t>As estatísticas das empresas ligadas à ABIMDE mostram que para </a:t>
            </a:r>
            <a:r>
              <a:rPr lang="pt-BR" altLang="pt-BR" sz="2100" b="1" i="1" u="sng" dirty="0" smtClean="0">
                <a:solidFill>
                  <a:srgbClr val="234891"/>
                </a:solidFill>
                <a:latin typeface="Arial" charset="0"/>
                <a:cs typeface="Arial" charset="0"/>
              </a:rPr>
              <a:t>cada real investido </a:t>
            </a:r>
            <a:r>
              <a:rPr lang="pt-BR" altLang="pt-BR" sz="2100" b="1" dirty="0" smtClean="0">
                <a:solidFill>
                  <a:srgbClr val="234891"/>
                </a:solidFill>
                <a:latin typeface="Arial" charset="0"/>
                <a:cs typeface="Arial" charset="0"/>
              </a:rPr>
              <a:t>em desenvolvimento pela União no setor privado de defesa, </a:t>
            </a:r>
            <a:r>
              <a:rPr lang="pt-BR" altLang="pt-BR" sz="2100" b="1" i="1" u="sng" dirty="0" smtClean="0">
                <a:solidFill>
                  <a:srgbClr val="234891"/>
                </a:solidFill>
                <a:latin typeface="Arial" charset="0"/>
                <a:cs typeface="Arial" charset="0"/>
              </a:rPr>
              <a:t>são gerados dez reais em exportações</a:t>
            </a:r>
            <a:r>
              <a:rPr lang="pt-BR" altLang="pt-BR" sz="2100" b="1" dirty="0" smtClean="0">
                <a:solidFill>
                  <a:srgbClr val="234891"/>
                </a:solidFill>
                <a:latin typeface="Arial" charset="0"/>
                <a:cs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8B1675F-D0F5-48FA-92BF-D9A51140CDCA}" type="slidenum">
              <a:rPr lang="pt-BR" altLang="pt-BR" smtClean="0">
                <a:cs typeface="Arial" pitchFamily="34" charset="0"/>
              </a:rPr>
              <a:pPr/>
              <a:t>14</a:t>
            </a:fld>
            <a:endParaRPr lang="pt-BR" altLang="pt-BR" smtClean="0">
              <a:cs typeface="Arial" pitchFamily="34" charset="0"/>
            </a:endParaRPr>
          </a:p>
        </p:txBody>
      </p:sp>
      <p:sp>
        <p:nvSpPr>
          <p:cNvPr id="9220" name="Subtítulo 1"/>
          <p:cNvSpPr>
            <a:spLocks noGrp="1"/>
          </p:cNvSpPr>
          <p:nvPr>
            <p:ph type="subTitle" idx="1"/>
          </p:nvPr>
        </p:nvSpPr>
        <p:spPr>
          <a:xfrm>
            <a:off x="357188" y="2786063"/>
            <a:ext cx="8643937" cy="1714500"/>
          </a:xfrm>
        </p:spPr>
        <p:txBody>
          <a:bodyPr/>
          <a:lstStyle/>
          <a:p>
            <a:pPr algn="l">
              <a:defRPr/>
            </a:pPr>
            <a:r>
              <a:rPr lang="pt-BR" sz="2100" dirty="0" smtClean="0">
                <a:solidFill>
                  <a:srgbClr val="234891"/>
                </a:solidFill>
              </a:rPr>
              <a:t>A  pesquisa está disponível no site da </a:t>
            </a:r>
            <a:r>
              <a:rPr lang="pt-BR" sz="2100" b="1" dirty="0" smtClean="0">
                <a:solidFill>
                  <a:srgbClr val="234891"/>
                </a:solidFill>
              </a:rPr>
              <a:t>ABIMDE</a:t>
            </a:r>
            <a:r>
              <a:rPr lang="pt-BR" sz="2100" dirty="0" smtClean="0">
                <a:solidFill>
                  <a:srgbClr val="234891"/>
                </a:solidFill>
              </a:rPr>
              <a:t> (www.abimde.org.br)</a:t>
            </a:r>
          </a:p>
          <a:p>
            <a:pPr>
              <a:defRPr/>
            </a:pPr>
            <a:endParaRPr lang="pt-BR" sz="2100" dirty="0" smtClean="0">
              <a:solidFill>
                <a:srgbClr val="234891"/>
              </a:solidFill>
            </a:endParaRPr>
          </a:p>
          <a:p>
            <a:pPr marL="342900" indent="-342900">
              <a:buClr>
                <a:schemeClr val="tx1"/>
              </a:buClr>
              <a:buFont typeface="Arial" charset="0"/>
              <a:buChar char="•"/>
              <a:defRPr/>
            </a:pPr>
            <a:endParaRPr lang="pt-BR" altLang="pt-BR" sz="2100" b="1" dirty="0" smtClean="0">
              <a:solidFill>
                <a:srgbClr val="234891"/>
              </a:solidFill>
              <a:latin typeface="Arial" charset="0"/>
              <a:cs typeface="Arial" charset="0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500438" y="5143500"/>
            <a:ext cx="4786312" cy="46196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pt-BR" sz="2400" b="1" dirty="0">
                <a:solidFill>
                  <a:srgbClr val="234891"/>
                </a:solidFill>
                <a:latin typeface="Arial" pitchFamily="34" charset="0"/>
                <a:ea typeface="Calibri" pitchFamily="34" charset="0"/>
              </a:rPr>
              <a:t>OBRIGADO!</a:t>
            </a:r>
            <a:endParaRPr lang="pt-BR" sz="2400" b="1" dirty="0">
              <a:solidFill>
                <a:srgbClr val="23489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03D33F3-8216-4CBF-AF6D-6676DA6F7A7C}" type="slidenum">
              <a:rPr lang="pt-BR" altLang="pt-BR" smtClean="0">
                <a:cs typeface="Arial" pitchFamily="34" charset="0"/>
              </a:rPr>
              <a:pPr/>
              <a:t>2</a:t>
            </a:fld>
            <a:endParaRPr lang="pt-BR" altLang="pt-BR" smtClean="0">
              <a:cs typeface="Arial" pitchFamily="34" charset="0"/>
            </a:endParaRPr>
          </a:p>
        </p:txBody>
      </p:sp>
      <p:sp>
        <p:nvSpPr>
          <p:cNvPr id="9220" name="Subtítulo 1"/>
          <p:cNvSpPr>
            <a:spLocks noGrp="1"/>
          </p:cNvSpPr>
          <p:nvPr>
            <p:ph type="subTitle" idx="1"/>
          </p:nvPr>
        </p:nvSpPr>
        <p:spPr>
          <a:xfrm>
            <a:off x="727075" y="2552700"/>
            <a:ext cx="7775575" cy="4464050"/>
          </a:xfrm>
        </p:spPr>
        <p:txBody>
          <a:bodyPr/>
          <a:lstStyle/>
          <a:p>
            <a:pPr>
              <a:defRPr/>
            </a:pPr>
            <a:r>
              <a:rPr lang="pt-BR" sz="2200" dirty="0" smtClean="0">
                <a:solidFill>
                  <a:srgbClr val="234891"/>
                </a:solidFill>
              </a:rPr>
              <a:t>A Indústria de Defesa e Segurança no Brasil engloba aspectos estratégicos, aspectos geopolíticos, aspectos ligados à Soberania Nacional, mas principalmente aspectos ligados aos impactos econômicos e sociais das atividades de produção e de serviços.</a:t>
            </a:r>
          </a:p>
          <a:p>
            <a:pPr marL="342900" indent="-342900">
              <a:buClr>
                <a:schemeClr val="tx1"/>
              </a:buClr>
              <a:buFont typeface="Arial" charset="0"/>
              <a:buChar char="•"/>
              <a:defRPr/>
            </a:pPr>
            <a:endParaRPr lang="pt-BR" altLang="pt-BR" sz="2200" b="1" dirty="0" smtClean="0">
              <a:solidFill>
                <a:srgbClr val="23489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72681D0-BE1D-46D3-9280-D46DB3F17D6D}" type="slidenum">
              <a:rPr lang="pt-BR" altLang="pt-BR" smtClean="0">
                <a:cs typeface="Arial" pitchFamily="34" charset="0"/>
              </a:rPr>
              <a:pPr/>
              <a:t>3</a:t>
            </a:fld>
            <a:endParaRPr lang="pt-BR" altLang="pt-BR" smtClean="0">
              <a:cs typeface="Arial" pitchFamily="34" charset="0"/>
            </a:endParaRPr>
          </a:p>
        </p:txBody>
      </p:sp>
      <p:sp>
        <p:nvSpPr>
          <p:cNvPr id="9220" name="Subtítulo 1"/>
          <p:cNvSpPr>
            <a:spLocks noGrp="1"/>
          </p:cNvSpPr>
          <p:nvPr>
            <p:ph type="subTitle" idx="1"/>
          </p:nvPr>
        </p:nvSpPr>
        <p:spPr>
          <a:xfrm>
            <a:off x="714375" y="2441575"/>
            <a:ext cx="7775575" cy="4464050"/>
          </a:xfrm>
        </p:spPr>
        <p:txBody>
          <a:bodyPr/>
          <a:lstStyle/>
          <a:p>
            <a:pPr>
              <a:defRPr/>
            </a:pPr>
            <a:r>
              <a:rPr lang="pt-BR" sz="2200" dirty="0" smtClean="0">
                <a:solidFill>
                  <a:srgbClr val="234891"/>
                </a:solidFill>
              </a:rPr>
              <a:t>Considerando que, até o momento, o Brasil não realizou um trabalho científico mensurando estes impactos econômicos e sociais, a ABIMDE solicitou uma “Avaliação da importância socioeconômica da Indústria de Defesa e Segurança no Brasil” para a</a:t>
            </a:r>
          </a:p>
          <a:p>
            <a:pPr>
              <a:defRPr/>
            </a:pPr>
            <a:r>
              <a:rPr lang="pt-BR" sz="2200" dirty="0" smtClean="0">
                <a:solidFill>
                  <a:srgbClr val="234891"/>
                </a:solidFill>
              </a:rPr>
              <a:t>FIPE – Fundação Instituto de Pesquisas Econômicas.</a:t>
            </a:r>
          </a:p>
          <a:p>
            <a:pPr marL="342900" indent="-342900">
              <a:buClr>
                <a:schemeClr val="tx1"/>
              </a:buClr>
              <a:defRPr/>
            </a:pPr>
            <a:endParaRPr lang="pt-BR" altLang="pt-BR" sz="2200" b="1" dirty="0" smtClean="0">
              <a:solidFill>
                <a:srgbClr val="23489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9AD3EE4-BA1C-413C-A20F-CB9414BC43BD}" type="slidenum">
              <a:rPr lang="pt-BR" altLang="pt-BR" smtClean="0">
                <a:cs typeface="Arial" pitchFamily="34" charset="0"/>
              </a:rPr>
              <a:pPr/>
              <a:t>4</a:t>
            </a:fld>
            <a:endParaRPr lang="pt-BR" altLang="pt-BR" smtClean="0">
              <a:cs typeface="Arial" pitchFamily="34" charset="0"/>
            </a:endParaRPr>
          </a:p>
        </p:txBody>
      </p:sp>
      <p:sp>
        <p:nvSpPr>
          <p:cNvPr id="9220" name="Subtítulo 1"/>
          <p:cNvSpPr>
            <a:spLocks noGrp="1"/>
          </p:cNvSpPr>
          <p:nvPr>
            <p:ph type="subTitle" idx="1"/>
          </p:nvPr>
        </p:nvSpPr>
        <p:spPr>
          <a:xfrm>
            <a:off x="357188" y="1357313"/>
            <a:ext cx="8572500" cy="4714875"/>
          </a:xfrm>
        </p:spPr>
        <p:txBody>
          <a:bodyPr/>
          <a:lstStyle/>
          <a:p>
            <a:pPr>
              <a:lnSpc>
                <a:spcPts val="2880"/>
              </a:lnSpc>
              <a:defRPr/>
            </a:pPr>
            <a:r>
              <a:rPr lang="pt-BR" sz="2100" dirty="0" smtClean="0">
                <a:solidFill>
                  <a:srgbClr val="234891"/>
                </a:solidFill>
              </a:rPr>
              <a:t>A FIPE foi criada em 1973 para apoiar o Departamento de Economia da FEA-USP para a análise dos fenômenos econômicos e sociais com o propósito de contribuir, dentre outros, para:</a:t>
            </a:r>
          </a:p>
          <a:p>
            <a:pPr>
              <a:defRPr/>
            </a:pPr>
            <a:r>
              <a:rPr lang="pt-BR" sz="2100" dirty="0" smtClean="0">
                <a:solidFill>
                  <a:srgbClr val="234891"/>
                </a:solidFill>
              </a:rPr>
              <a:t> 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pt-BR" sz="2100" dirty="0" smtClean="0">
                <a:solidFill>
                  <a:srgbClr val="234891"/>
                </a:solidFill>
              </a:rPr>
              <a:t>  O debate dos problemas econômicos e sociais do Brasil;</a:t>
            </a:r>
          </a:p>
          <a:p>
            <a:pPr>
              <a:buFont typeface="Arial" pitchFamily="34" charset="0"/>
              <a:buChar char="•"/>
              <a:defRPr/>
            </a:pPr>
            <a:endParaRPr lang="pt-BR" sz="2100" dirty="0" smtClean="0">
              <a:solidFill>
                <a:srgbClr val="234891"/>
              </a:solidFill>
            </a:endParaRPr>
          </a:p>
          <a:p>
            <a:pPr algn="l">
              <a:lnSpc>
                <a:spcPts val="2880"/>
              </a:lnSpc>
              <a:buFont typeface="Arial" pitchFamily="34" charset="0"/>
              <a:buChar char="•"/>
              <a:defRPr/>
            </a:pPr>
            <a:r>
              <a:rPr lang="pt-BR" sz="2100" dirty="0" smtClean="0">
                <a:solidFill>
                  <a:srgbClr val="234891"/>
                </a:solidFill>
              </a:rPr>
              <a:t>  O crescimento econômico, o fortalecimento do sistema  </a:t>
            </a:r>
          </a:p>
          <a:p>
            <a:pPr algn="l">
              <a:lnSpc>
                <a:spcPts val="2880"/>
              </a:lnSpc>
              <a:defRPr/>
            </a:pPr>
            <a:r>
              <a:rPr lang="pt-BR" sz="2100" dirty="0" smtClean="0">
                <a:solidFill>
                  <a:srgbClr val="234891"/>
                </a:solidFill>
              </a:rPr>
              <a:t>   produtivo, o aumento da competitividade do País, a  </a:t>
            </a:r>
          </a:p>
          <a:p>
            <a:pPr algn="l">
              <a:lnSpc>
                <a:spcPts val="2880"/>
              </a:lnSpc>
              <a:defRPr/>
            </a:pPr>
            <a:r>
              <a:rPr lang="pt-BR" sz="2100" dirty="0" smtClean="0">
                <a:solidFill>
                  <a:srgbClr val="234891"/>
                </a:solidFill>
              </a:rPr>
              <a:t>   melhor distribuição de renda e a eliminação da pobreza;</a:t>
            </a:r>
          </a:p>
          <a:p>
            <a:pPr>
              <a:defRPr/>
            </a:pPr>
            <a:endParaRPr lang="pt-BR" sz="2100" dirty="0" smtClean="0">
              <a:solidFill>
                <a:srgbClr val="234891"/>
              </a:solidFill>
            </a:endParaRPr>
          </a:p>
          <a:p>
            <a:pPr algn="l">
              <a:buFont typeface="Arial" pitchFamily="34" charset="0"/>
              <a:buChar char="•"/>
              <a:defRPr/>
            </a:pPr>
            <a:r>
              <a:rPr lang="pt-BR" sz="2100" dirty="0" smtClean="0">
                <a:solidFill>
                  <a:srgbClr val="234891"/>
                </a:solidFill>
              </a:rPr>
              <a:t>  O desenho de contratos públicos e privados mais eficientes.</a:t>
            </a:r>
          </a:p>
          <a:p>
            <a:pPr>
              <a:defRPr/>
            </a:pPr>
            <a:r>
              <a:rPr lang="pt-BR" sz="2100" dirty="0" smtClean="0">
                <a:solidFill>
                  <a:srgbClr val="234891"/>
                </a:solidFill>
              </a:rPr>
              <a:t> </a:t>
            </a:r>
          </a:p>
          <a:p>
            <a:pPr marL="342900" indent="-342900">
              <a:buClr>
                <a:schemeClr val="tx1"/>
              </a:buClr>
              <a:buFont typeface="Arial" charset="0"/>
              <a:buChar char="•"/>
              <a:defRPr/>
            </a:pPr>
            <a:endParaRPr lang="pt-BR" altLang="pt-BR" sz="2100" b="1" dirty="0" smtClean="0">
              <a:solidFill>
                <a:srgbClr val="23489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5A30179-B0BB-45AC-B4DC-A7B9A61342E7}" type="slidenum">
              <a:rPr lang="pt-BR" altLang="pt-BR" smtClean="0">
                <a:cs typeface="Arial" pitchFamily="34" charset="0"/>
              </a:rPr>
              <a:pPr/>
              <a:t>5</a:t>
            </a:fld>
            <a:endParaRPr lang="pt-BR" altLang="pt-BR" smtClean="0">
              <a:cs typeface="Arial" pitchFamily="34" charset="0"/>
            </a:endParaRPr>
          </a:p>
        </p:txBody>
      </p:sp>
      <p:sp>
        <p:nvSpPr>
          <p:cNvPr id="9220" name="Subtítulo 1"/>
          <p:cNvSpPr>
            <a:spLocks noGrp="1"/>
          </p:cNvSpPr>
          <p:nvPr>
            <p:ph type="subTitle" idx="1"/>
          </p:nvPr>
        </p:nvSpPr>
        <p:spPr>
          <a:xfrm>
            <a:off x="357188" y="1357313"/>
            <a:ext cx="8501062" cy="4071937"/>
          </a:xfrm>
        </p:spPr>
        <p:txBody>
          <a:bodyPr/>
          <a:lstStyle/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A metodologia aplicada pela FIPE foi a de insumo-produto, que permitiu que se considerassem o conjunto de atividades de produção e serviços envolvidos no Complexo Produtivo de Defesa e Segurança. A pesquisa foi Coordenada pelo Professor Joaquim José Martins </a:t>
            </a:r>
            <a:r>
              <a:rPr lang="pt-BR" sz="2000" dirty="0" err="1" smtClean="0">
                <a:solidFill>
                  <a:srgbClr val="234891"/>
                </a:solidFill>
              </a:rPr>
              <a:t>Guilhoto</a:t>
            </a:r>
            <a:r>
              <a:rPr lang="pt-BR" sz="2000" dirty="0" smtClean="0">
                <a:solidFill>
                  <a:srgbClr val="234891"/>
                </a:solidFill>
              </a:rPr>
              <a:t> e avalizado pelo Professor Delfim Netto.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 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Os resultados da pesquisa mostram que, em 2014, o PIB do Complexo de Defesa e Segurança correspondeu a 3,7% do PIB do Brasil.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 </a:t>
            </a:r>
          </a:p>
          <a:p>
            <a:pPr>
              <a:defRPr/>
            </a:pPr>
            <a:r>
              <a:rPr lang="pt-BR" sz="2000" dirty="0" smtClean="0">
                <a:solidFill>
                  <a:srgbClr val="234891"/>
                </a:solidFill>
              </a:rPr>
              <a:t>Além da mensuração do PIB do Complexo de Defesa e Segurança, a pesquisa apresentou estimativas dos impactos diretos, indiretos e induzidos, sobre a economia brasileira como um todo, a serem propiciados pelos projetos de investimento do PAED.</a:t>
            </a:r>
          </a:p>
          <a:p>
            <a:pPr>
              <a:defRPr/>
            </a:pPr>
            <a:endParaRPr lang="pt-BR" sz="2000" dirty="0" smtClean="0">
              <a:solidFill>
                <a:srgbClr val="234891"/>
              </a:solidFill>
            </a:endParaRPr>
          </a:p>
          <a:p>
            <a:pPr marL="342900" indent="-342900">
              <a:buClr>
                <a:schemeClr val="tx1"/>
              </a:buClr>
              <a:buFont typeface="Arial" charset="0"/>
              <a:buChar char="•"/>
              <a:defRPr/>
            </a:pPr>
            <a:endParaRPr lang="pt-BR" altLang="pt-BR" sz="2000" b="1" dirty="0" smtClean="0">
              <a:solidFill>
                <a:srgbClr val="23489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0" descr="Fipe_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5445125"/>
            <a:ext cx="93186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5792788" y="854075"/>
            <a:ext cx="1597025" cy="1447800"/>
            <a:chOff x="3552" y="864"/>
            <a:chExt cx="1006" cy="912"/>
          </a:xfrm>
        </p:grpSpPr>
        <p:sp>
          <p:nvSpPr>
            <p:cNvPr id="9277" name="Freeform 18"/>
            <p:cNvSpPr>
              <a:spLocks/>
            </p:cNvSpPr>
            <p:nvPr/>
          </p:nvSpPr>
          <p:spPr bwMode="auto">
            <a:xfrm>
              <a:off x="3552" y="1056"/>
              <a:ext cx="1006" cy="720"/>
            </a:xfrm>
            <a:custGeom>
              <a:avLst/>
              <a:gdLst>
                <a:gd name="T0" fmla="*/ 0 w 719"/>
                <a:gd name="T1" fmla="*/ 0 h 985"/>
                <a:gd name="T2" fmla="*/ 1005 w 719"/>
                <a:gd name="T3" fmla="*/ 0 h 985"/>
                <a:gd name="T4" fmla="*/ 1005 w 719"/>
                <a:gd name="T5" fmla="*/ 719 h 985"/>
                <a:gd name="T6" fmla="*/ 0 60000 65536"/>
                <a:gd name="T7" fmla="*/ 0 60000 65536"/>
                <a:gd name="T8" fmla="*/ 0 60000 65536"/>
                <a:gd name="T9" fmla="*/ 0 w 719"/>
                <a:gd name="T10" fmla="*/ 0 h 985"/>
                <a:gd name="T11" fmla="*/ 719 w 719"/>
                <a:gd name="T12" fmla="*/ 985 h 9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19" h="985">
                  <a:moveTo>
                    <a:pt x="0" y="0"/>
                  </a:moveTo>
                  <a:lnTo>
                    <a:pt x="718" y="0"/>
                  </a:lnTo>
                  <a:lnTo>
                    <a:pt x="718" y="984"/>
                  </a:lnTo>
                </a:path>
              </a:pathLst>
            </a:custGeom>
            <a:noFill/>
            <a:ln w="12700" cap="rnd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78" name="Rectangle 26"/>
            <p:cNvSpPr>
              <a:spLocks noChangeArrowheads="1"/>
            </p:cNvSpPr>
            <p:nvPr/>
          </p:nvSpPr>
          <p:spPr bwMode="auto">
            <a:xfrm>
              <a:off x="3888" y="864"/>
              <a:ext cx="392" cy="1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pt-BR" sz="1400" b="1">
                  <a:solidFill>
                    <a:srgbClr val="000000"/>
                  </a:solidFill>
                  <a:cs typeface="Times New Roman" pitchFamily="18" charset="0"/>
                </a:rPr>
                <a:t>Despesa</a:t>
              </a:r>
            </a:p>
          </p:txBody>
        </p:sp>
      </p:grpSp>
      <p:grpSp>
        <p:nvGrpSpPr>
          <p:cNvPr id="9" name="Group 71"/>
          <p:cNvGrpSpPr>
            <a:grpSpLocks/>
          </p:cNvGrpSpPr>
          <p:nvPr/>
        </p:nvGrpSpPr>
        <p:grpSpPr bwMode="auto">
          <a:xfrm>
            <a:off x="5878513" y="1327150"/>
            <a:ext cx="1295400" cy="936625"/>
            <a:chOff x="3606" y="1162"/>
            <a:chExt cx="816" cy="590"/>
          </a:xfrm>
        </p:grpSpPr>
        <p:sp>
          <p:nvSpPr>
            <p:cNvPr id="10" name="Freeform 20"/>
            <p:cNvSpPr>
              <a:spLocks/>
            </p:cNvSpPr>
            <p:nvPr/>
          </p:nvSpPr>
          <p:spPr bwMode="auto">
            <a:xfrm>
              <a:off x="3606" y="1162"/>
              <a:ext cx="816" cy="590"/>
            </a:xfrm>
            <a:custGeom>
              <a:avLst/>
              <a:gdLst>
                <a:gd name="T0" fmla="*/ 0 w 679"/>
                <a:gd name="T1" fmla="*/ 0 h 692"/>
                <a:gd name="T2" fmla="*/ 678 w 679"/>
                <a:gd name="T3" fmla="*/ 0 h 692"/>
                <a:gd name="T4" fmla="*/ 678 w 679"/>
                <a:gd name="T5" fmla="*/ 691 h 692"/>
                <a:gd name="T6" fmla="*/ 0 60000 65536"/>
                <a:gd name="T7" fmla="*/ 0 60000 65536"/>
                <a:gd name="T8" fmla="*/ 0 60000 65536"/>
                <a:gd name="T9" fmla="*/ 0 w 679"/>
                <a:gd name="T10" fmla="*/ 0 h 692"/>
                <a:gd name="T11" fmla="*/ 679 w 679"/>
                <a:gd name="T12" fmla="*/ 692 h 6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79" h="692">
                  <a:moveTo>
                    <a:pt x="0" y="0"/>
                  </a:moveTo>
                  <a:lnTo>
                    <a:pt x="678" y="0"/>
                  </a:lnTo>
                  <a:lnTo>
                    <a:pt x="678" y="691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BR" sz="2800" b="1" kern="0">
                <a:solidFill>
                  <a:srgbClr val="333399"/>
                </a:solidFill>
                <a:cs typeface="Times New Roman" pitchFamily="18" charset="0"/>
              </a:endParaRPr>
            </a:p>
          </p:txBody>
        </p:sp>
        <p:sp>
          <p:nvSpPr>
            <p:cNvPr id="11" name="Rectangle 27"/>
            <p:cNvSpPr>
              <a:spLocks noChangeArrowheads="1"/>
            </p:cNvSpPr>
            <p:nvPr/>
          </p:nvSpPr>
          <p:spPr bwMode="auto">
            <a:xfrm>
              <a:off x="3696" y="1296"/>
              <a:ext cx="30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Bens e</a:t>
              </a:r>
            </a:p>
          </p:txBody>
        </p:sp>
        <p:sp>
          <p:nvSpPr>
            <p:cNvPr id="12" name="Rectangle 28"/>
            <p:cNvSpPr>
              <a:spLocks noChangeArrowheads="1"/>
            </p:cNvSpPr>
            <p:nvPr/>
          </p:nvSpPr>
          <p:spPr bwMode="auto">
            <a:xfrm>
              <a:off x="3648" y="1440"/>
              <a:ext cx="37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serviços</a:t>
              </a:r>
            </a:p>
          </p:txBody>
        </p:sp>
        <p:sp>
          <p:nvSpPr>
            <p:cNvPr id="13" name="Rectangle 29"/>
            <p:cNvSpPr>
              <a:spLocks noChangeArrowheads="1"/>
            </p:cNvSpPr>
            <p:nvPr/>
          </p:nvSpPr>
          <p:spPr bwMode="auto">
            <a:xfrm>
              <a:off x="3648" y="1584"/>
              <a:ext cx="52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comprados</a:t>
              </a:r>
            </a:p>
          </p:txBody>
        </p:sp>
      </p:grpSp>
      <p:grpSp>
        <p:nvGrpSpPr>
          <p:cNvPr id="14" name="Group 73"/>
          <p:cNvGrpSpPr>
            <a:grpSpLocks/>
          </p:cNvGrpSpPr>
          <p:nvPr/>
        </p:nvGrpSpPr>
        <p:grpSpPr bwMode="auto">
          <a:xfrm>
            <a:off x="1906588" y="854075"/>
            <a:ext cx="1739900" cy="1219200"/>
            <a:chOff x="1104" y="864"/>
            <a:chExt cx="1096" cy="768"/>
          </a:xfrm>
        </p:grpSpPr>
        <p:sp>
          <p:nvSpPr>
            <p:cNvPr id="9271" name="Freeform 10"/>
            <p:cNvSpPr>
              <a:spLocks/>
            </p:cNvSpPr>
            <p:nvPr/>
          </p:nvSpPr>
          <p:spPr bwMode="auto">
            <a:xfrm>
              <a:off x="1104" y="1056"/>
              <a:ext cx="1096" cy="576"/>
            </a:xfrm>
            <a:custGeom>
              <a:avLst/>
              <a:gdLst>
                <a:gd name="T0" fmla="*/ 1095 w 958"/>
                <a:gd name="T1" fmla="*/ 0 h 865"/>
                <a:gd name="T2" fmla="*/ 0 w 958"/>
                <a:gd name="T3" fmla="*/ 0 h 865"/>
                <a:gd name="T4" fmla="*/ 0 w 958"/>
                <a:gd name="T5" fmla="*/ 575 h 865"/>
                <a:gd name="T6" fmla="*/ 0 60000 65536"/>
                <a:gd name="T7" fmla="*/ 0 60000 65536"/>
                <a:gd name="T8" fmla="*/ 0 60000 65536"/>
                <a:gd name="T9" fmla="*/ 0 w 958"/>
                <a:gd name="T10" fmla="*/ 0 h 865"/>
                <a:gd name="T11" fmla="*/ 958 w 958"/>
                <a:gd name="T12" fmla="*/ 865 h 8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58" h="865">
                  <a:moveTo>
                    <a:pt x="957" y="0"/>
                  </a:moveTo>
                  <a:lnTo>
                    <a:pt x="0" y="0"/>
                  </a:lnTo>
                  <a:lnTo>
                    <a:pt x="0" y="864"/>
                  </a:lnTo>
                </a:path>
              </a:pathLst>
            </a:custGeom>
            <a:noFill/>
            <a:ln w="12700" cap="rnd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72" name="Rectangle 30"/>
            <p:cNvSpPr>
              <a:spLocks noChangeArrowheads="1"/>
            </p:cNvSpPr>
            <p:nvPr/>
          </p:nvSpPr>
          <p:spPr bwMode="auto">
            <a:xfrm>
              <a:off x="1200" y="864"/>
              <a:ext cx="345" cy="1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pt-BR" sz="1400" b="1">
                  <a:solidFill>
                    <a:srgbClr val="000000"/>
                  </a:solidFill>
                  <a:cs typeface="Times New Roman" pitchFamily="18" charset="0"/>
                </a:rPr>
                <a:t>Receita</a:t>
              </a:r>
            </a:p>
          </p:txBody>
        </p:sp>
      </p:grpSp>
      <p:grpSp>
        <p:nvGrpSpPr>
          <p:cNvPr id="17" name="Group 72"/>
          <p:cNvGrpSpPr>
            <a:grpSpLocks/>
          </p:cNvGrpSpPr>
          <p:nvPr/>
        </p:nvGrpSpPr>
        <p:grpSpPr bwMode="auto">
          <a:xfrm>
            <a:off x="2133600" y="1311275"/>
            <a:ext cx="1296988" cy="838200"/>
            <a:chOff x="1247" y="1152"/>
            <a:chExt cx="817" cy="528"/>
          </a:xfrm>
        </p:grpSpPr>
        <p:sp>
          <p:nvSpPr>
            <p:cNvPr id="18" name="Freeform 12"/>
            <p:cNvSpPr>
              <a:spLocks/>
            </p:cNvSpPr>
            <p:nvPr/>
          </p:nvSpPr>
          <p:spPr bwMode="auto">
            <a:xfrm>
              <a:off x="1247" y="1152"/>
              <a:ext cx="817" cy="528"/>
            </a:xfrm>
            <a:custGeom>
              <a:avLst/>
              <a:gdLst>
                <a:gd name="T0" fmla="*/ 665 w 666"/>
                <a:gd name="T1" fmla="*/ 0 h 812"/>
                <a:gd name="T2" fmla="*/ 0 w 666"/>
                <a:gd name="T3" fmla="*/ 0 h 812"/>
                <a:gd name="T4" fmla="*/ 0 w 666"/>
                <a:gd name="T5" fmla="*/ 811 h 812"/>
                <a:gd name="T6" fmla="*/ 0 60000 65536"/>
                <a:gd name="T7" fmla="*/ 0 60000 65536"/>
                <a:gd name="T8" fmla="*/ 0 60000 65536"/>
                <a:gd name="T9" fmla="*/ 0 w 666"/>
                <a:gd name="T10" fmla="*/ 0 h 812"/>
                <a:gd name="T11" fmla="*/ 666 w 666"/>
                <a:gd name="T12" fmla="*/ 812 h 8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66" h="812">
                  <a:moveTo>
                    <a:pt x="665" y="0"/>
                  </a:moveTo>
                  <a:lnTo>
                    <a:pt x="0" y="0"/>
                  </a:lnTo>
                  <a:lnTo>
                    <a:pt x="0" y="811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BR" sz="2800" b="1" kern="0">
                <a:solidFill>
                  <a:srgbClr val="333399"/>
                </a:solidFill>
                <a:cs typeface="Times New Roman" pitchFamily="18" charset="0"/>
              </a:endParaRPr>
            </a:p>
          </p:txBody>
        </p:sp>
        <p:sp>
          <p:nvSpPr>
            <p:cNvPr id="19" name="Rectangle 31"/>
            <p:cNvSpPr>
              <a:spLocks noChangeArrowheads="1"/>
            </p:cNvSpPr>
            <p:nvPr/>
          </p:nvSpPr>
          <p:spPr bwMode="auto">
            <a:xfrm>
              <a:off x="1392" y="1248"/>
              <a:ext cx="30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Bens e</a:t>
              </a:r>
            </a:p>
          </p:txBody>
        </p:sp>
        <p:sp>
          <p:nvSpPr>
            <p:cNvPr id="20" name="Rectangle 32"/>
            <p:cNvSpPr>
              <a:spLocks noChangeArrowheads="1"/>
            </p:cNvSpPr>
            <p:nvPr/>
          </p:nvSpPr>
          <p:spPr bwMode="auto">
            <a:xfrm>
              <a:off x="1344" y="1392"/>
              <a:ext cx="37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serviços</a:t>
              </a:r>
            </a:p>
          </p:txBody>
        </p:sp>
        <p:sp>
          <p:nvSpPr>
            <p:cNvPr id="21" name="Rectangle 33"/>
            <p:cNvSpPr>
              <a:spLocks noChangeArrowheads="1"/>
            </p:cNvSpPr>
            <p:nvPr/>
          </p:nvSpPr>
          <p:spPr bwMode="auto">
            <a:xfrm>
              <a:off x="1344" y="1536"/>
              <a:ext cx="42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vendidos</a:t>
              </a:r>
            </a:p>
          </p:txBody>
        </p:sp>
      </p:grpSp>
      <p:grpSp>
        <p:nvGrpSpPr>
          <p:cNvPr id="22" name="Group 79"/>
          <p:cNvGrpSpPr>
            <a:grpSpLocks/>
          </p:cNvGrpSpPr>
          <p:nvPr/>
        </p:nvGrpSpPr>
        <p:grpSpPr bwMode="auto">
          <a:xfrm>
            <a:off x="5919788" y="3597275"/>
            <a:ext cx="1252537" cy="1289050"/>
            <a:chOff x="3632" y="2592"/>
            <a:chExt cx="789" cy="812"/>
          </a:xfrm>
        </p:grpSpPr>
        <p:sp>
          <p:nvSpPr>
            <p:cNvPr id="23" name="Freeform 24"/>
            <p:cNvSpPr>
              <a:spLocks/>
            </p:cNvSpPr>
            <p:nvPr/>
          </p:nvSpPr>
          <p:spPr bwMode="auto">
            <a:xfrm>
              <a:off x="3742" y="2592"/>
              <a:ext cx="679" cy="812"/>
            </a:xfrm>
            <a:custGeom>
              <a:avLst/>
              <a:gdLst>
                <a:gd name="T0" fmla="*/ 0 w 533"/>
                <a:gd name="T1" fmla="*/ 811 h 812"/>
                <a:gd name="T2" fmla="*/ 532 w 533"/>
                <a:gd name="T3" fmla="*/ 811 h 812"/>
                <a:gd name="T4" fmla="*/ 532 w 533"/>
                <a:gd name="T5" fmla="*/ 0 h 812"/>
                <a:gd name="T6" fmla="*/ 0 60000 65536"/>
                <a:gd name="T7" fmla="*/ 0 60000 65536"/>
                <a:gd name="T8" fmla="*/ 0 60000 65536"/>
                <a:gd name="T9" fmla="*/ 0 w 533"/>
                <a:gd name="T10" fmla="*/ 0 h 812"/>
                <a:gd name="T11" fmla="*/ 533 w 533"/>
                <a:gd name="T12" fmla="*/ 812 h 8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33" h="812">
                  <a:moveTo>
                    <a:pt x="0" y="811"/>
                  </a:moveTo>
                  <a:lnTo>
                    <a:pt x="532" y="811"/>
                  </a:lnTo>
                  <a:lnTo>
                    <a:pt x="532" y="0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BR" sz="2800" b="1" kern="0">
                <a:solidFill>
                  <a:srgbClr val="333399"/>
                </a:solidFill>
                <a:cs typeface="Times New Roman" pitchFamily="18" charset="0"/>
              </a:endParaRPr>
            </a:p>
          </p:txBody>
        </p:sp>
        <p:sp>
          <p:nvSpPr>
            <p:cNvPr id="24" name="Rectangle 34"/>
            <p:cNvSpPr>
              <a:spLocks noChangeArrowheads="1"/>
            </p:cNvSpPr>
            <p:nvPr/>
          </p:nvSpPr>
          <p:spPr bwMode="auto">
            <a:xfrm>
              <a:off x="3632" y="2911"/>
              <a:ext cx="704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Terra, trabalho</a:t>
              </a:r>
            </a:p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e capital</a:t>
              </a:r>
            </a:p>
          </p:txBody>
        </p:sp>
      </p:grpSp>
      <p:grpSp>
        <p:nvGrpSpPr>
          <p:cNvPr id="25" name="Group 80"/>
          <p:cNvGrpSpPr>
            <a:grpSpLocks/>
          </p:cNvGrpSpPr>
          <p:nvPr/>
        </p:nvGrpSpPr>
        <p:grpSpPr bwMode="auto">
          <a:xfrm>
            <a:off x="6021388" y="3703638"/>
            <a:ext cx="1352550" cy="1785937"/>
            <a:chOff x="3696" y="2659"/>
            <a:chExt cx="852" cy="1125"/>
          </a:xfrm>
        </p:grpSpPr>
        <p:sp>
          <p:nvSpPr>
            <p:cNvPr id="9263" name="Freeform 22"/>
            <p:cNvSpPr>
              <a:spLocks/>
            </p:cNvSpPr>
            <p:nvPr/>
          </p:nvSpPr>
          <p:spPr bwMode="auto">
            <a:xfrm>
              <a:off x="3696" y="2659"/>
              <a:ext cx="852" cy="852"/>
            </a:xfrm>
            <a:custGeom>
              <a:avLst/>
              <a:gdLst>
                <a:gd name="T0" fmla="*/ 0 w 852"/>
                <a:gd name="T1" fmla="*/ 851 h 852"/>
                <a:gd name="T2" fmla="*/ 851 w 852"/>
                <a:gd name="T3" fmla="*/ 851 h 852"/>
                <a:gd name="T4" fmla="*/ 851 w 852"/>
                <a:gd name="T5" fmla="*/ 0 h 852"/>
                <a:gd name="T6" fmla="*/ 0 60000 65536"/>
                <a:gd name="T7" fmla="*/ 0 60000 65536"/>
                <a:gd name="T8" fmla="*/ 0 60000 65536"/>
                <a:gd name="T9" fmla="*/ 0 w 852"/>
                <a:gd name="T10" fmla="*/ 0 h 852"/>
                <a:gd name="T11" fmla="*/ 852 w 852"/>
                <a:gd name="T12" fmla="*/ 852 h 8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52" h="852">
                  <a:moveTo>
                    <a:pt x="0" y="851"/>
                  </a:moveTo>
                  <a:lnTo>
                    <a:pt x="851" y="851"/>
                  </a:lnTo>
                  <a:lnTo>
                    <a:pt x="851" y="0"/>
                  </a:lnTo>
                </a:path>
              </a:pathLst>
            </a:custGeom>
            <a:noFill/>
            <a:ln w="12700" cap="rnd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64" name="Rectangle 35"/>
            <p:cNvSpPr>
              <a:spLocks noChangeArrowheads="1"/>
            </p:cNvSpPr>
            <p:nvPr/>
          </p:nvSpPr>
          <p:spPr bwMode="auto">
            <a:xfrm>
              <a:off x="3888" y="3648"/>
              <a:ext cx="295" cy="1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pt-BR" sz="1400" b="1">
                  <a:solidFill>
                    <a:srgbClr val="000000"/>
                  </a:solidFill>
                  <a:cs typeface="Times New Roman" pitchFamily="18" charset="0"/>
                </a:rPr>
                <a:t>Renda</a:t>
              </a:r>
            </a:p>
          </p:txBody>
        </p:sp>
      </p:grpSp>
      <p:grpSp>
        <p:nvGrpSpPr>
          <p:cNvPr id="28" name="Group 77"/>
          <p:cNvGrpSpPr>
            <a:grpSpLocks/>
          </p:cNvGrpSpPr>
          <p:nvPr/>
        </p:nvGrpSpPr>
        <p:grpSpPr bwMode="auto">
          <a:xfrm>
            <a:off x="2133600" y="3559175"/>
            <a:ext cx="1287463" cy="1344613"/>
            <a:chOff x="1247" y="2568"/>
            <a:chExt cx="811" cy="847"/>
          </a:xfrm>
        </p:grpSpPr>
        <p:sp>
          <p:nvSpPr>
            <p:cNvPr id="29" name="Freeform 16"/>
            <p:cNvSpPr>
              <a:spLocks/>
            </p:cNvSpPr>
            <p:nvPr/>
          </p:nvSpPr>
          <p:spPr bwMode="auto">
            <a:xfrm>
              <a:off x="1247" y="2568"/>
              <a:ext cx="786" cy="847"/>
            </a:xfrm>
            <a:custGeom>
              <a:avLst/>
              <a:gdLst>
                <a:gd name="T0" fmla="*/ 784 w 785"/>
                <a:gd name="T1" fmla="*/ 678 h 679"/>
                <a:gd name="T2" fmla="*/ 0 w 785"/>
                <a:gd name="T3" fmla="*/ 678 h 679"/>
                <a:gd name="T4" fmla="*/ 0 w 785"/>
                <a:gd name="T5" fmla="*/ 0 h 679"/>
                <a:gd name="T6" fmla="*/ 0 60000 65536"/>
                <a:gd name="T7" fmla="*/ 0 60000 65536"/>
                <a:gd name="T8" fmla="*/ 0 60000 65536"/>
                <a:gd name="T9" fmla="*/ 0 w 785"/>
                <a:gd name="T10" fmla="*/ 0 h 679"/>
                <a:gd name="T11" fmla="*/ 785 w 785"/>
                <a:gd name="T12" fmla="*/ 679 h 67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85" h="679">
                  <a:moveTo>
                    <a:pt x="784" y="678"/>
                  </a:moveTo>
                  <a:lnTo>
                    <a:pt x="0" y="678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t-BR" sz="2800" b="1" kern="0">
                <a:solidFill>
                  <a:srgbClr val="333399"/>
                </a:solidFill>
                <a:cs typeface="Times New Roman" pitchFamily="18" charset="0"/>
              </a:endParaRPr>
            </a:p>
          </p:txBody>
        </p:sp>
        <p:sp>
          <p:nvSpPr>
            <p:cNvPr id="30" name="Rectangle 38"/>
            <p:cNvSpPr>
              <a:spLocks noChangeArrowheads="1"/>
            </p:cNvSpPr>
            <p:nvPr/>
          </p:nvSpPr>
          <p:spPr bwMode="auto">
            <a:xfrm>
              <a:off x="1426" y="2937"/>
              <a:ext cx="632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Insumos para</a:t>
              </a:r>
            </a:p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a produção</a:t>
              </a:r>
            </a:p>
          </p:txBody>
        </p:sp>
      </p:grpSp>
      <p:grpSp>
        <p:nvGrpSpPr>
          <p:cNvPr id="31" name="Group 76"/>
          <p:cNvGrpSpPr>
            <a:grpSpLocks/>
          </p:cNvGrpSpPr>
          <p:nvPr/>
        </p:nvGrpSpPr>
        <p:grpSpPr bwMode="auto">
          <a:xfrm>
            <a:off x="1917700" y="3487738"/>
            <a:ext cx="1309688" cy="2182812"/>
            <a:chOff x="1104" y="2544"/>
            <a:chExt cx="825" cy="1375"/>
          </a:xfrm>
        </p:grpSpPr>
        <p:sp>
          <p:nvSpPr>
            <p:cNvPr id="9259" name="Freeform 14"/>
            <p:cNvSpPr>
              <a:spLocks/>
            </p:cNvSpPr>
            <p:nvPr/>
          </p:nvSpPr>
          <p:spPr bwMode="auto">
            <a:xfrm>
              <a:off x="1104" y="2544"/>
              <a:ext cx="825" cy="998"/>
            </a:xfrm>
            <a:custGeom>
              <a:avLst/>
              <a:gdLst>
                <a:gd name="T0" fmla="*/ 824 w 825"/>
                <a:gd name="T1" fmla="*/ 997 h 998"/>
                <a:gd name="T2" fmla="*/ 0 w 825"/>
                <a:gd name="T3" fmla="*/ 997 h 998"/>
                <a:gd name="T4" fmla="*/ 0 w 825"/>
                <a:gd name="T5" fmla="*/ 0 h 998"/>
                <a:gd name="T6" fmla="*/ 0 60000 65536"/>
                <a:gd name="T7" fmla="*/ 0 60000 65536"/>
                <a:gd name="T8" fmla="*/ 0 60000 65536"/>
                <a:gd name="T9" fmla="*/ 0 w 825"/>
                <a:gd name="T10" fmla="*/ 0 h 998"/>
                <a:gd name="T11" fmla="*/ 825 w 825"/>
                <a:gd name="T12" fmla="*/ 998 h 9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25" h="998">
                  <a:moveTo>
                    <a:pt x="824" y="997"/>
                  </a:moveTo>
                  <a:lnTo>
                    <a:pt x="0" y="997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60" name="Rectangle 39"/>
            <p:cNvSpPr>
              <a:spLocks noChangeArrowheads="1"/>
            </p:cNvSpPr>
            <p:nvPr/>
          </p:nvSpPr>
          <p:spPr bwMode="auto">
            <a:xfrm>
              <a:off x="1104" y="3648"/>
              <a:ext cx="811" cy="2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pt-BR" sz="1400" b="1">
                  <a:solidFill>
                    <a:srgbClr val="000000"/>
                  </a:solidFill>
                  <a:cs typeface="Times New Roman" pitchFamily="18" charset="0"/>
                </a:rPr>
                <a:t>Salários, aluguéis</a:t>
              </a:r>
            </a:p>
            <a:p>
              <a:r>
                <a:rPr lang="pt-BR" sz="1400" b="1">
                  <a:solidFill>
                    <a:srgbClr val="000000"/>
                  </a:solidFill>
                  <a:cs typeface="Times New Roman" pitchFamily="18" charset="0"/>
                </a:rPr>
                <a:t>e lucros</a:t>
              </a:r>
            </a:p>
          </p:txBody>
        </p:sp>
      </p:grpSp>
      <p:grpSp>
        <p:nvGrpSpPr>
          <p:cNvPr id="34" name="Group 83"/>
          <p:cNvGrpSpPr>
            <a:grpSpLocks/>
          </p:cNvGrpSpPr>
          <p:nvPr/>
        </p:nvGrpSpPr>
        <p:grpSpPr bwMode="auto">
          <a:xfrm>
            <a:off x="838200" y="2225675"/>
            <a:ext cx="2390775" cy="1308100"/>
            <a:chOff x="431" y="1728"/>
            <a:chExt cx="1506" cy="824"/>
          </a:xfrm>
        </p:grpSpPr>
        <p:sp>
          <p:nvSpPr>
            <p:cNvPr id="35" name="Rectangle 40"/>
            <p:cNvSpPr>
              <a:spLocks noChangeArrowheads="1"/>
            </p:cNvSpPr>
            <p:nvPr/>
          </p:nvSpPr>
          <p:spPr bwMode="auto">
            <a:xfrm>
              <a:off x="431" y="1728"/>
              <a:ext cx="1506" cy="824"/>
            </a:xfrm>
            <a:prstGeom prst="rect">
              <a:avLst/>
            </a:prstGeom>
            <a:gradFill rotWithShape="1">
              <a:gsLst>
                <a:gs pos="0">
                  <a:srgbClr val="3366FF">
                    <a:alpha val="39999"/>
                  </a:srgbClr>
                </a:gs>
                <a:gs pos="50000">
                  <a:srgbClr val="3366FF">
                    <a:gamma/>
                    <a:tint val="0"/>
                    <a:invGamma/>
                  </a:srgbClr>
                </a:gs>
                <a:gs pos="100000">
                  <a:srgbClr val="3366FF">
                    <a:alpha val="39999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BR" sz="2800" b="1">
                <a:solidFill>
                  <a:srgbClr val="333399"/>
                </a:solidFill>
                <a:cs typeface="Times New Roman" pitchFamily="18" charset="0"/>
              </a:endParaRPr>
            </a:p>
          </p:txBody>
        </p:sp>
        <p:sp>
          <p:nvSpPr>
            <p:cNvPr id="9257" name="Rectangle 41"/>
            <p:cNvSpPr>
              <a:spLocks noChangeArrowheads="1"/>
            </p:cNvSpPr>
            <p:nvPr/>
          </p:nvSpPr>
          <p:spPr bwMode="auto">
            <a:xfrm>
              <a:off x="975" y="1776"/>
              <a:ext cx="367" cy="1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pt-BR" sz="1400" b="1">
                  <a:solidFill>
                    <a:srgbClr val="000000"/>
                  </a:solidFill>
                  <a:cs typeface="Times New Roman" pitchFamily="18" charset="0"/>
                </a:rPr>
                <a:t>FIRMAS</a:t>
              </a:r>
            </a:p>
          </p:txBody>
        </p:sp>
        <p:sp>
          <p:nvSpPr>
            <p:cNvPr id="9258" name="Rectangle 43"/>
            <p:cNvSpPr>
              <a:spLocks noChangeArrowheads="1"/>
            </p:cNvSpPr>
            <p:nvPr/>
          </p:nvSpPr>
          <p:spPr bwMode="auto">
            <a:xfrm>
              <a:off x="735" y="1920"/>
              <a:ext cx="959" cy="2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pt-BR" sz="1400" b="1">
                  <a:solidFill>
                    <a:srgbClr val="000000"/>
                  </a:solidFill>
                  <a:cs typeface="Times New Roman" pitchFamily="18" charset="0"/>
                </a:rPr>
                <a:t>Produzem e vendem</a:t>
              </a:r>
            </a:p>
            <a:p>
              <a:r>
                <a:rPr lang="pt-BR" sz="1400" b="1">
                  <a:solidFill>
                    <a:srgbClr val="000000"/>
                  </a:solidFill>
                  <a:cs typeface="Times New Roman" pitchFamily="18" charset="0"/>
                </a:rPr>
                <a:t>bens e serviços</a:t>
              </a:r>
            </a:p>
          </p:txBody>
        </p:sp>
      </p:grpSp>
      <p:sp>
        <p:nvSpPr>
          <p:cNvPr id="38" name="Rectangle 45"/>
          <p:cNvSpPr>
            <a:spLocks noChangeArrowheads="1"/>
          </p:cNvSpPr>
          <p:nvPr/>
        </p:nvSpPr>
        <p:spPr bwMode="auto">
          <a:xfrm>
            <a:off x="1244600" y="2987675"/>
            <a:ext cx="1555750" cy="43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t-BR" sz="1400" b="1">
                <a:solidFill>
                  <a:srgbClr val="000000"/>
                </a:solidFill>
                <a:cs typeface="Times New Roman" pitchFamily="18" charset="0"/>
              </a:rPr>
              <a:t>Contratam e utilizam</a:t>
            </a:r>
          </a:p>
          <a:p>
            <a:r>
              <a:rPr lang="pt-BR" sz="1400" b="1">
                <a:solidFill>
                  <a:srgbClr val="000000"/>
                </a:solidFill>
                <a:cs typeface="Times New Roman" pitchFamily="18" charset="0"/>
              </a:rPr>
              <a:t>fatores de produção</a:t>
            </a:r>
          </a:p>
        </p:txBody>
      </p:sp>
      <p:grpSp>
        <p:nvGrpSpPr>
          <p:cNvPr id="39" name="Group 84"/>
          <p:cNvGrpSpPr>
            <a:grpSpLocks/>
          </p:cNvGrpSpPr>
          <p:nvPr/>
        </p:nvGrpSpPr>
        <p:grpSpPr bwMode="auto">
          <a:xfrm>
            <a:off x="6021388" y="2301875"/>
            <a:ext cx="2376487" cy="1308100"/>
            <a:chOff x="3696" y="1776"/>
            <a:chExt cx="1497" cy="824"/>
          </a:xfrm>
        </p:grpSpPr>
        <p:sp>
          <p:nvSpPr>
            <p:cNvPr id="40" name="Rectangle 46"/>
            <p:cNvSpPr>
              <a:spLocks noChangeArrowheads="1"/>
            </p:cNvSpPr>
            <p:nvPr/>
          </p:nvSpPr>
          <p:spPr bwMode="auto">
            <a:xfrm>
              <a:off x="3696" y="1776"/>
              <a:ext cx="1497" cy="824"/>
            </a:xfrm>
            <a:prstGeom prst="rect">
              <a:avLst/>
            </a:prstGeom>
            <a:gradFill rotWithShape="1">
              <a:gsLst>
                <a:gs pos="0">
                  <a:srgbClr val="3366FF">
                    <a:alpha val="39999"/>
                  </a:srgbClr>
                </a:gs>
                <a:gs pos="50000">
                  <a:srgbClr val="3366FF">
                    <a:gamma/>
                    <a:tint val="0"/>
                    <a:invGamma/>
                  </a:srgbClr>
                </a:gs>
                <a:gs pos="100000">
                  <a:srgbClr val="3366FF">
                    <a:alpha val="39999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pt-BR" sz="2800" b="1">
                <a:solidFill>
                  <a:srgbClr val="333399"/>
                </a:solidFill>
                <a:cs typeface="Times New Roman" pitchFamily="18" charset="0"/>
              </a:endParaRPr>
            </a:p>
          </p:txBody>
        </p:sp>
        <p:sp>
          <p:nvSpPr>
            <p:cNvPr id="9252" name="Rectangle 48"/>
            <p:cNvSpPr>
              <a:spLocks noChangeArrowheads="1"/>
            </p:cNvSpPr>
            <p:nvPr/>
          </p:nvSpPr>
          <p:spPr bwMode="auto">
            <a:xfrm>
              <a:off x="3936" y="1968"/>
              <a:ext cx="1079" cy="2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pt-BR" sz="1400" b="1">
                  <a:solidFill>
                    <a:srgbClr val="000000"/>
                  </a:solidFill>
                  <a:cs typeface="Times New Roman" pitchFamily="18" charset="0"/>
                </a:rPr>
                <a:t>Compram e consomem</a:t>
              </a:r>
            </a:p>
            <a:p>
              <a:r>
                <a:rPr lang="pt-BR" sz="1400" b="1">
                  <a:solidFill>
                    <a:srgbClr val="000000"/>
                  </a:solidFill>
                  <a:cs typeface="Times New Roman" pitchFamily="18" charset="0"/>
                </a:rPr>
                <a:t>bens e serviços</a:t>
              </a:r>
            </a:p>
          </p:txBody>
        </p:sp>
        <p:sp>
          <p:nvSpPr>
            <p:cNvPr id="9253" name="Rectangle 51"/>
            <p:cNvSpPr>
              <a:spLocks noChangeArrowheads="1"/>
            </p:cNvSpPr>
            <p:nvPr/>
          </p:nvSpPr>
          <p:spPr bwMode="auto">
            <a:xfrm>
              <a:off x="4032" y="1824"/>
              <a:ext cx="443" cy="1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pt-BR" sz="1400" b="1">
                  <a:solidFill>
                    <a:srgbClr val="000000"/>
                  </a:solidFill>
                  <a:cs typeface="Times New Roman" pitchFamily="18" charset="0"/>
                </a:rPr>
                <a:t>FAMÍLIAS</a:t>
              </a:r>
            </a:p>
          </p:txBody>
        </p:sp>
      </p:grpSp>
      <p:grpSp>
        <p:nvGrpSpPr>
          <p:cNvPr id="43" name="Group 86"/>
          <p:cNvGrpSpPr>
            <a:grpSpLocks/>
          </p:cNvGrpSpPr>
          <p:nvPr/>
        </p:nvGrpSpPr>
        <p:grpSpPr bwMode="auto">
          <a:xfrm>
            <a:off x="3506788" y="4206875"/>
            <a:ext cx="2547937" cy="1646238"/>
            <a:chOff x="2112" y="2976"/>
            <a:chExt cx="1605" cy="1037"/>
          </a:xfrm>
        </p:grpSpPr>
        <p:sp>
          <p:nvSpPr>
            <p:cNvPr id="44" name="Freeform 52"/>
            <p:cNvSpPr>
              <a:spLocks/>
            </p:cNvSpPr>
            <p:nvPr/>
          </p:nvSpPr>
          <p:spPr bwMode="auto">
            <a:xfrm>
              <a:off x="2112" y="2976"/>
              <a:ext cx="1605" cy="1037"/>
            </a:xfrm>
            <a:custGeom>
              <a:avLst/>
              <a:gdLst>
                <a:gd name="T0" fmla="*/ 802 w 1605"/>
                <a:gd name="T1" fmla="*/ 1036 h 1037"/>
                <a:gd name="T2" fmla="*/ 1203 w 1605"/>
                <a:gd name="T3" fmla="*/ 956 h 1037"/>
                <a:gd name="T4" fmla="*/ 1494 w 1605"/>
                <a:gd name="T5" fmla="*/ 770 h 1037"/>
                <a:gd name="T6" fmla="*/ 1604 w 1605"/>
                <a:gd name="T7" fmla="*/ 518 h 1037"/>
                <a:gd name="T8" fmla="*/ 1494 w 1605"/>
                <a:gd name="T9" fmla="*/ 252 h 1037"/>
                <a:gd name="T10" fmla="*/ 1203 w 1605"/>
                <a:gd name="T11" fmla="*/ 66 h 1037"/>
                <a:gd name="T12" fmla="*/ 802 w 1605"/>
                <a:gd name="T13" fmla="*/ 0 h 1037"/>
                <a:gd name="T14" fmla="*/ 400 w 1605"/>
                <a:gd name="T15" fmla="*/ 66 h 1037"/>
                <a:gd name="T16" fmla="*/ 110 w 1605"/>
                <a:gd name="T17" fmla="*/ 252 h 1037"/>
                <a:gd name="T18" fmla="*/ 0 w 1605"/>
                <a:gd name="T19" fmla="*/ 518 h 1037"/>
                <a:gd name="T20" fmla="*/ 110 w 1605"/>
                <a:gd name="T21" fmla="*/ 770 h 1037"/>
                <a:gd name="T22" fmla="*/ 400 w 1605"/>
                <a:gd name="T23" fmla="*/ 956 h 1037"/>
                <a:gd name="T24" fmla="*/ 802 w 1605"/>
                <a:gd name="T25" fmla="*/ 1036 h 103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05"/>
                <a:gd name="T40" fmla="*/ 0 h 1037"/>
                <a:gd name="T41" fmla="*/ 1605 w 1605"/>
                <a:gd name="T42" fmla="*/ 1037 h 103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05" h="1037">
                  <a:moveTo>
                    <a:pt x="802" y="1036"/>
                  </a:moveTo>
                  <a:lnTo>
                    <a:pt x="1203" y="956"/>
                  </a:lnTo>
                  <a:lnTo>
                    <a:pt x="1494" y="770"/>
                  </a:lnTo>
                  <a:lnTo>
                    <a:pt x="1604" y="518"/>
                  </a:lnTo>
                  <a:lnTo>
                    <a:pt x="1494" y="252"/>
                  </a:lnTo>
                  <a:lnTo>
                    <a:pt x="1203" y="66"/>
                  </a:lnTo>
                  <a:lnTo>
                    <a:pt x="802" y="0"/>
                  </a:lnTo>
                  <a:lnTo>
                    <a:pt x="400" y="66"/>
                  </a:lnTo>
                  <a:lnTo>
                    <a:pt x="110" y="252"/>
                  </a:lnTo>
                  <a:lnTo>
                    <a:pt x="0" y="518"/>
                  </a:lnTo>
                  <a:lnTo>
                    <a:pt x="110" y="770"/>
                  </a:lnTo>
                  <a:lnTo>
                    <a:pt x="400" y="956"/>
                  </a:lnTo>
                  <a:lnTo>
                    <a:pt x="802" y="1036"/>
                  </a:lnTo>
                </a:path>
              </a:pathLst>
            </a:custGeom>
            <a:gradFill rotWithShape="1">
              <a:gsLst>
                <a:gs pos="0">
                  <a:srgbClr val="FFE69A"/>
                </a:gs>
                <a:gs pos="50000">
                  <a:srgbClr val="FFE69A">
                    <a:gamma/>
                    <a:tint val="33725"/>
                    <a:invGamma/>
                  </a:srgbClr>
                </a:gs>
                <a:gs pos="100000">
                  <a:srgbClr val="FFE69A"/>
                </a:gs>
              </a:gsLst>
              <a:lin ang="5400000" scaled="1"/>
            </a:gradFill>
            <a:ln w="12700" cap="rnd" algn="ctr">
              <a:solidFill>
                <a:srgbClr val="FFC000">
                  <a:lumMod val="75000"/>
                </a:srgb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t-BR" sz="2800" b="1" kern="0">
                <a:solidFill>
                  <a:srgbClr val="333399"/>
                </a:solidFill>
                <a:cs typeface="Times New Roman" pitchFamily="18" charset="0"/>
              </a:endParaRPr>
            </a:p>
          </p:txBody>
        </p:sp>
        <p:sp>
          <p:nvSpPr>
            <p:cNvPr id="45" name="Rectangle 55"/>
            <p:cNvSpPr>
              <a:spLocks noChangeArrowheads="1"/>
            </p:cNvSpPr>
            <p:nvPr/>
          </p:nvSpPr>
          <p:spPr bwMode="auto">
            <a:xfrm>
              <a:off x="2448" y="3552"/>
              <a:ext cx="91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As famílias vendem</a:t>
              </a:r>
            </a:p>
          </p:txBody>
        </p:sp>
        <p:sp>
          <p:nvSpPr>
            <p:cNvPr id="46" name="Rectangle 58"/>
            <p:cNvSpPr>
              <a:spLocks noChangeArrowheads="1"/>
            </p:cNvSpPr>
            <p:nvPr/>
          </p:nvSpPr>
          <p:spPr bwMode="auto">
            <a:xfrm>
              <a:off x="2592" y="3120"/>
              <a:ext cx="701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MERCADOS</a:t>
              </a:r>
            </a:p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DE FATORES</a:t>
              </a:r>
            </a:p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DE PRODUÇÃO</a:t>
              </a:r>
            </a:p>
          </p:txBody>
        </p:sp>
      </p:grpSp>
      <p:grpSp>
        <p:nvGrpSpPr>
          <p:cNvPr id="47" name="Group 75"/>
          <p:cNvGrpSpPr>
            <a:grpSpLocks/>
          </p:cNvGrpSpPr>
          <p:nvPr/>
        </p:nvGrpSpPr>
        <p:grpSpPr bwMode="auto">
          <a:xfrm>
            <a:off x="6084888" y="5721350"/>
            <a:ext cx="2297112" cy="444500"/>
            <a:chOff x="3967" y="3884"/>
            <a:chExt cx="1447" cy="280"/>
          </a:xfrm>
        </p:grpSpPr>
        <p:sp>
          <p:nvSpPr>
            <p:cNvPr id="48" name="Rectangle 36"/>
            <p:cNvSpPr>
              <a:spLocks noChangeArrowheads="1"/>
            </p:cNvSpPr>
            <p:nvPr/>
          </p:nvSpPr>
          <p:spPr bwMode="auto">
            <a:xfrm>
              <a:off x="4286" y="3884"/>
              <a:ext cx="112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pt-BR" sz="1400" b="1" kern="0" dirty="0">
                  <a:solidFill>
                    <a:srgbClr val="000000"/>
                  </a:solidFill>
                  <a:cs typeface="Times New Roman" pitchFamily="18" charset="0"/>
                </a:rPr>
                <a:t>Fluxo de bens e serviços</a:t>
              </a:r>
            </a:p>
          </p:txBody>
        </p:sp>
        <p:sp>
          <p:nvSpPr>
            <p:cNvPr id="49" name="Rectangle 37"/>
            <p:cNvSpPr>
              <a:spLocks noChangeArrowheads="1"/>
            </p:cNvSpPr>
            <p:nvPr/>
          </p:nvSpPr>
          <p:spPr bwMode="auto">
            <a:xfrm>
              <a:off x="4286" y="4028"/>
              <a:ext cx="74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Fluxo de moeda</a:t>
              </a:r>
            </a:p>
          </p:txBody>
        </p:sp>
        <p:sp>
          <p:nvSpPr>
            <p:cNvPr id="50" name="Line 59"/>
            <p:cNvSpPr>
              <a:spLocks noChangeShapeType="1"/>
            </p:cNvSpPr>
            <p:nvPr/>
          </p:nvSpPr>
          <p:spPr bwMode="auto">
            <a:xfrm>
              <a:off x="3967" y="3980"/>
              <a:ext cx="228" cy="1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2800" b="1" kern="0">
                <a:solidFill>
                  <a:srgbClr val="333399"/>
                </a:solidFill>
                <a:cs typeface="Times New Roman" pitchFamily="18" charset="0"/>
              </a:endParaRPr>
            </a:p>
          </p:txBody>
        </p:sp>
        <p:sp>
          <p:nvSpPr>
            <p:cNvPr id="51" name="Line 61"/>
            <p:cNvSpPr>
              <a:spLocks noChangeShapeType="1"/>
            </p:cNvSpPr>
            <p:nvPr/>
          </p:nvSpPr>
          <p:spPr bwMode="auto">
            <a:xfrm>
              <a:off x="3967" y="4124"/>
              <a:ext cx="228" cy="1"/>
            </a:xfrm>
            <a:prstGeom prst="line">
              <a:avLst/>
            </a:prstGeom>
            <a:noFill/>
            <a:ln w="127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2800" b="1" kern="0">
                <a:solidFill>
                  <a:srgbClr val="333399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52" name="Group 81"/>
          <p:cNvGrpSpPr>
            <a:grpSpLocks/>
          </p:cNvGrpSpPr>
          <p:nvPr/>
        </p:nvGrpSpPr>
        <p:grpSpPr bwMode="auto">
          <a:xfrm>
            <a:off x="3354388" y="930275"/>
            <a:ext cx="2449512" cy="1646238"/>
            <a:chOff x="2016" y="912"/>
            <a:chExt cx="1543" cy="1037"/>
          </a:xfrm>
        </p:grpSpPr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2016" y="912"/>
              <a:ext cx="1543" cy="1037"/>
            </a:xfrm>
            <a:custGeom>
              <a:avLst/>
              <a:gdLst>
                <a:gd name="T0" fmla="*/ 771 w 1543"/>
                <a:gd name="T1" fmla="*/ 1036 h 1037"/>
                <a:gd name="T2" fmla="*/ 1156 w 1543"/>
                <a:gd name="T3" fmla="*/ 970 h 1037"/>
                <a:gd name="T4" fmla="*/ 1436 w 1543"/>
                <a:gd name="T5" fmla="*/ 784 h 1037"/>
                <a:gd name="T6" fmla="*/ 1542 w 1543"/>
                <a:gd name="T7" fmla="*/ 518 h 1037"/>
                <a:gd name="T8" fmla="*/ 1436 w 1543"/>
                <a:gd name="T9" fmla="*/ 266 h 1037"/>
                <a:gd name="T10" fmla="*/ 1156 w 1543"/>
                <a:gd name="T11" fmla="*/ 80 h 1037"/>
                <a:gd name="T12" fmla="*/ 771 w 1543"/>
                <a:gd name="T13" fmla="*/ 0 h 1037"/>
                <a:gd name="T14" fmla="*/ 385 w 1543"/>
                <a:gd name="T15" fmla="*/ 80 h 1037"/>
                <a:gd name="T16" fmla="*/ 106 w 1543"/>
                <a:gd name="T17" fmla="*/ 266 h 1037"/>
                <a:gd name="T18" fmla="*/ 0 w 1543"/>
                <a:gd name="T19" fmla="*/ 518 h 1037"/>
                <a:gd name="T20" fmla="*/ 106 w 1543"/>
                <a:gd name="T21" fmla="*/ 784 h 1037"/>
                <a:gd name="T22" fmla="*/ 385 w 1543"/>
                <a:gd name="T23" fmla="*/ 970 h 1037"/>
                <a:gd name="T24" fmla="*/ 771 w 1543"/>
                <a:gd name="T25" fmla="*/ 1036 h 103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43"/>
                <a:gd name="T40" fmla="*/ 0 h 1037"/>
                <a:gd name="T41" fmla="*/ 1543 w 1543"/>
                <a:gd name="T42" fmla="*/ 1037 h 103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43" h="1037">
                  <a:moveTo>
                    <a:pt x="771" y="1036"/>
                  </a:moveTo>
                  <a:lnTo>
                    <a:pt x="1156" y="970"/>
                  </a:lnTo>
                  <a:lnTo>
                    <a:pt x="1436" y="784"/>
                  </a:lnTo>
                  <a:lnTo>
                    <a:pt x="1542" y="518"/>
                  </a:lnTo>
                  <a:lnTo>
                    <a:pt x="1436" y="266"/>
                  </a:lnTo>
                  <a:lnTo>
                    <a:pt x="1156" y="80"/>
                  </a:lnTo>
                  <a:lnTo>
                    <a:pt x="771" y="0"/>
                  </a:lnTo>
                  <a:lnTo>
                    <a:pt x="385" y="80"/>
                  </a:lnTo>
                  <a:lnTo>
                    <a:pt x="106" y="266"/>
                  </a:lnTo>
                  <a:lnTo>
                    <a:pt x="0" y="518"/>
                  </a:lnTo>
                  <a:lnTo>
                    <a:pt x="106" y="784"/>
                  </a:lnTo>
                  <a:lnTo>
                    <a:pt x="385" y="970"/>
                  </a:lnTo>
                  <a:lnTo>
                    <a:pt x="771" y="1036"/>
                  </a:lnTo>
                </a:path>
              </a:pathLst>
            </a:custGeom>
            <a:gradFill rotWithShape="1">
              <a:gsLst>
                <a:gs pos="0">
                  <a:srgbClr val="FFE69A"/>
                </a:gs>
                <a:gs pos="50000">
                  <a:srgbClr val="FFE69A">
                    <a:gamma/>
                    <a:tint val="33725"/>
                    <a:invGamma/>
                  </a:srgbClr>
                </a:gs>
                <a:gs pos="100000">
                  <a:srgbClr val="FFE69A"/>
                </a:gs>
              </a:gsLst>
              <a:lin ang="5400000" scaled="1"/>
            </a:gradFill>
            <a:ln w="12700" cap="rnd">
              <a:solidFill>
                <a:srgbClr val="FFC000">
                  <a:lumMod val="75000"/>
                </a:srgbClr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eaLnBrk="1" hangingPunct="1">
                <a:defRPr/>
              </a:pPr>
              <a:endParaRPr lang="pt-BR" sz="2800" b="1" kern="0">
                <a:solidFill>
                  <a:srgbClr val="333399"/>
                </a:solidFill>
                <a:cs typeface="Times New Roman" pitchFamily="18" charset="0"/>
              </a:endParaRPr>
            </a:p>
          </p:txBody>
        </p:sp>
        <p:sp>
          <p:nvSpPr>
            <p:cNvPr id="54" name="Rectangle 66"/>
            <p:cNvSpPr>
              <a:spLocks noChangeArrowheads="1"/>
            </p:cNvSpPr>
            <p:nvPr/>
          </p:nvSpPr>
          <p:spPr bwMode="auto">
            <a:xfrm>
              <a:off x="2304" y="1632"/>
              <a:ext cx="977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As famílias compram</a:t>
              </a:r>
            </a:p>
          </p:txBody>
        </p:sp>
        <p:sp>
          <p:nvSpPr>
            <p:cNvPr id="55" name="Rectangle 67"/>
            <p:cNvSpPr>
              <a:spLocks noChangeArrowheads="1"/>
            </p:cNvSpPr>
            <p:nvPr/>
          </p:nvSpPr>
          <p:spPr bwMode="auto">
            <a:xfrm>
              <a:off x="2544" y="1056"/>
              <a:ext cx="547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MERCADOS</a:t>
              </a:r>
            </a:p>
          </p:txBody>
        </p:sp>
        <p:sp>
          <p:nvSpPr>
            <p:cNvPr id="56" name="Rectangle 68"/>
            <p:cNvSpPr>
              <a:spLocks noChangeArrowheads="1"/>
            </p:cNvSpPr>
            <p:nvPr/>
          </p:nvSpPr>
          <p:spPr bwMode="auto">
            <a:xfrm>
              <a:off x="2688" y="1200"/>
              <a:ext cx="127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pt-BR" sz="1400" b="1" kern="0">
                  <a:solidFill>
                    <a:srgbClr val="000000"/>
                  </a:solidFill>
                  <a:cs typeface="Times New Roman" pitchFamily="18" charset="0"/>
                </a:rPr>
                <a:t>DE</a:t>
              </a:r>
            </a:p>
          </p:txBody>
        </p:sp>
        <p:sp>
          <p:nvSpPr>
            <p:cNvPr id="57" name="Rectangle 69"/>
            <p:cNvSpPr>
              <a:spLocks noChangeArrowheads="1"/>
            </p:cNvSpPr>
            <p:nvPr/>
          </p:nvSpPr>
          <p:spPr bwMode="auto">
            <a:xfrm>
              <a:off x="2400" y="1344"/>
              <a:ext cx="81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pt-BR" sz="1400" b="1" kern="0" dirty="0">
                  <a:solidFill>
                    <a:srgbClr val="000000"/>
                  </a:solidFill>
                  <a:cs typeface="Times New Roman" pitchFamily="18" charset="0"/>
                </a:rPr>
                <a:t>BENS E SERVIÇOS</a:t>
              </a:r>
            </a:p>
          </p:txBody>
        </p:sp>
      </p:grpSp>
      <p:sp>
        <p:nvSpPr>
          <p:cNvPr id="58" name="Rectangle 64"/>
          <p:cNvSpPr>
            <a:spLocks noChangeArrowheads="1"/>
          </p:cNvSpPr>
          <p:nvPr/>
        </p:nvSpPr>
        <p:spPr bwMode="auto">
          <a:xfrm>
            <a:off x="3811588" y="1844675"/>
            <a:ext cx="1577975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t-BR" sz="1400" b="1">
                <a:solidFill>
                  <a:srgbClr val="000000"/>
                </a:solidFill>
                <a:cs typeface="Times New Roman" pitchFamily="18" charset="0"/>
              </a:rPr>
              <a:t>As empresas vendem</a:t>
            </a:r>
          </a:p>
        </p:txBody>
      </p:sp>
      <p:sp>
        <p:nvSpPr>
          <p:cNvPr id="59" name="Rectangle 50"/>
          <p:cNvSpPr>
            <a:spLocks noChangeArrowheads="1"/>
          </p:cNvSpPr>
          <p:nvPr/>
        </p:nvSpPr>
        <p:spPr bwMode="auto">
          <a:xfrm>
            <a:off x="6402388" y="3063875"/>
            <a:ext cx="1684337" cy="43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t-BR" sz="1400" b="1">
                <a:solidFill>
                  <a:srgbClr val="000000"/>
                </a:solidFill>
                <a:cs typeface="Times New Roman" pitchFamily="18" charset="0"/>
              </a:rPr>
              <a:t>Detêm os fatores de</a:t>
            </a:r>
          </a:p>
          <a:p>
            <a:r>
              <a:rPr lang="pt-BR" sz="1400" b="1">
                <a:solidFill>
                  <a:srgbClr val="000000"/>
                </a:solidFill>
                <a:cs typeface="Times New Roman" pitchFamily="18" charset="0"/>
              </a:rPr>
              <a:t>produção e os vendem</a:t>
            </a:r>
          </a:p>
        </p:txBody>
      </p:sp>
      <p:sp>
        <p:nvSpPr>
          <p:cNvPr id="60" name="Rectangle 57"/>
          <p:cNvSpPr>
            <a:spLocks noChangeArrowheads="1"/>
          </p:cNvSpPr>
          <p:nvPr/>
        </p:nvSpPr>
        <p:spPr bwMode="auto">
          <a:xfrm>
            <a:off x="3887788" y="5349875"/>
            <a:ext cx="1684337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pt-BR" sz="1400" b="1">
                <a:solidFill>
                  <a:srgbClr val="000000"/>
                </a:solidFill>
                <a:cs typeface="Times New Roman" pitchFamily="18" charset="0"/>
              </a:rPr>
              <a:t>As empresas compram</a:t>
            </a:r>
          </a:p>
        </p:txBody>
      </p:sp>
      <p:sp>
        <p:nvSpPr>
          <p:cNvPr id="61" name="Título 1"/>
          <p:cNvSpPr txBox="1">
            <a:spLocks/>
          </p:cNvSpPr>
          <p:nvPr/>
        </p:nvSpPr>
        <p:spPr>
          <a:xfrm>
            <a:off x="479425" y="193675"/>
            <a:ext cx="7373938" cy="44608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08000" tIns="0" rIns="0" bIns="0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2800" dirty="0" smtClean="0">
                <a:solidFill>
                  <a:schemeClr val="bg1"/>
                </a:solidFill>
              </a:rPr>
              <a:t>Fluxo Circular da Renda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6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6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6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6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8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6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7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4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7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100"/>
                            </p:stCondLst>
                            <p:childTnLst>
                              <p:par>
                                <p:cTn id="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6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7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6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8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8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8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6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58" grpId="0"/>
      <p:bldP spid="59" grpId="0"/>
      <p:bldP spid="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79425" y="193675"/>
            <a:ext cx="7529513" cy="44608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08000" tIns="0" rIns="0" bIns="0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2800" dirty="0">
                <a:solidFill>
                  <a:schemeClr val="bg1"/>
                </a:solidFill>
              </a:rPr>
              <a:t>Matriz de Insumo-Produto (composição)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10243" name="Picture 20" descr="Fipe_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5507038"/>
            <a:ext cx="931863" cy="80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44"/>
          <p:cNvGrpSpPr>
            <a:grpSpLocks/>
          </p:cNvGrpSpPr>
          <p:nvPr/>
        </p:nvGrpSpPr>
        <p:grpSpPr bwMode="auto">
          <a:xfrm>
            <a:off x="1274763" y="3771900"/>
            <a:ext cx="6408737" cy="449263"/>
            <a:chOff x="803" y="2694"/>
            <a:chExt cx="4037" cy="283"/>
          </a:xfrm>
        </p:grpSpPr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803" y="2977"/>
              <a:ext cx="403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 sz="2800" b="1" kern="0">
                <a:solidFill>
                  <a:srgbClr val="333399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  <p:sp>
          <p:nvSpPr>
            <p:cNvPr id="12" name="Line 16"/>
            <p:cNvSpPr>
              <a:spLocks noChangeShapeType="1"/>
            </p:cNvSpPr>
            <p:nvPr/>
          </p:nvSpPr>
          <p:spPr bwMode="auto">
            <a:xfrm>
              <a:off x="2796" y="2694"/>
              <a:ext cx="0" cy="27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 sz="2800" b="1" kern="0">
                <a:solidFill>
                  <a:srgbClr val="333399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</p:grpSp>
      <p:grpSp>
        <p:nvGrpSpPr>
          <p:cNvPr id="13" name="Grupo 12"/>
          <p:cNvGrpSpPr>
            <a:grpSpLocks/>
          </p:cNvGrpSpPr>
          <p:nvPr/>
        </p:nvGrpSpPr>
        <p:grpSpPr bwMode="auto">
          <a:xfrm>
            <a:off x="1095375" y="2563813"/>
            <a:ext cx="6913563" cy="504825"/>
            <a:chOff x="1095375" y="3068638"/>
            <a:chExt cx="6913563" cy="504826"/>
          </a:xfrm>
        </p:grpSpPr>
        <p:sp>
          <p:nvSpPr>
            <p:cNvPr id="10300" name="Line 27"/>
            <p:cNvSpPr>
              <a:spLocks noChangeShapeType="1"/>
            </p:cNvSpPr>
            <p:nvPr/>
          </p:nvSpPr>
          <p:spPr bwMode="auto">
            <a:xfrm flipV="1">
              <a:off x="1095375" y="3068638"/>
              <a:ext cx="6913563" cy="0"/>
            </a:xfrm>
            <a:prstGeom prst="line">
              <a:avLst/>
            </a:prstGeom>
            <a:noFill/>
            <a:ln w="9525">
              <a:solidFill>
                <a:srgbClr val="3366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0301" name="Line 28"/>
            <p:cNvSpPr>
              <a:spLocks noChangeShapeType="1"/>
            </p:cNvSpPr>
            <p:nvPr/>
          </p:nvSpPr>
          <p:spPr bwMode="auto">
            <a:xfrm flipV="1">
              <a:off x="4452291" y="3086101"/>
              <a:ext cx="0" cy="487363"/>
            </a:xfrm>
            <a:prstGeom prst="line">
              <a:avLst/>
            </a:prstGeom>
            <a:noFill/>
            <a:ln w="9525">
              <a:solidFill>
                <a:srgbClr val="3366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6" name="Rectangle 80"/>
          <p:cNvSpPr>
            <a:spLocks noChangeArrowheads="1"/>
          </p:cNvSpPr>
          <p:nvPr/>
        </p:nvSpPr>
        <p:spPr bwMode="auto">
          <a:xfrm>
            <a:off x="2209800" y="2635349"/>
            <a:ext cx="4464049" cy="1604963"/>
          </a:xfrm>
          <a:prstGeom prst="rect">
            <a:avLst/>
          </a:prstGeom>
          <a:gradFill rotWithShape="1">
            <a:gsLst>
              <a:gs pos="0">
                <a:srgbClr val="00CC00">
                  <a:alpha val="30000"/>
                </a:srgbClr>
              </a:gs>
              <a:gs pos="50000">
                <a:srgbClr val="00CC00">
                  <a:gamma/>
                  <a:tint val="0"/>
                  <a:invGamma/>
                </a:srgbClr>
              </a:gs>
              <a:gs pos="100000">
                <a:srgbClr val="00CC00">
                  <a:alpha val="3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A5002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pt-BR">
              <a:solidFill>
                <a:srgbClr val="A50021"/>
              </a:solidFill>
              <a:cs typeface="Arial" charset="0"/>
            </a:endParaRPr>
          </a:p>
        </p:txBody>
      </p:sp>
      <p:grpSp>
        <p:nvGrpSpPr>
          <p:cNvPr id="17" name="Group 39"/>
          <p:cNvGrpSpPr>
            <a:grpSpLocks/>
          </p:cNvGrpSpPr>
          <p:nvPr/>
        </p:nvGrpSpPr>
        <p:grpSpPr bwMode="auto">
          <a:xfrm>
            <a:off x="395288" y="4240213"/>
            <a:ext cx="1485900" cy="1131887"/>
            <a:chOff x="249" y="2989"/>
            <a:chExt cx="936" cy="713"/>
          </a:xfrm>
        </p:grpSpPr>
        <p:sp>
          <p:nvSpPr>
            <p:cNvPr id="18" name="Line 29"/>
            <p:cNvSpPr>
              <a:spLocks noChangeShapeType="1"/>
            </p:cNvSpPr>
            <p:nvPr/>
          </p:nvSpPr>
          <p:spPr bwMode="auto">
            <a:xfrm>
              <a:off x="803" y="2989"/>
              <a:ext cx="0" cy="27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 sz="2800" b="1" kern="0">
                <a:solidFill>
                  <a:srgbClr val="333399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  <p:sp>
          <p:nvSpPr>
            <p:cNvPr id="19" name="Rectangle 30"/>
            <p:cNvSpPr>
              <a:spLocks noChangeArrowheads="1"/>
            </p:cNvSpPr>
            <p:nvPr/>
          </p:nvSpPr>
          <p:spPr bwMode="auto">
            <a:xfrm>
              <a:off x="249" y="3249"/>
              <a:ext cx="936" cy="4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pt-BR" sz="2000" b="1" kern="0" dirty="0">
                  <a:solidFill>
                    <a:srgbClr val="A50021"/>
                  </a:solidFill>
                  <a:latin typeface="Arial Unicode MS" pitchFamily="34" charset="-128"/>
                  <a:cs typeface="Times New Roman" pitchFamily="18" charset="0"/>
                </a:rPr>
                <a:t>Insumos</a:t>
              </a:r>
            </a:p>
            <a:p>
              <a:pPr algn="ctr" eaLnBrk="1" hangingPunct="1">
                <a:defRPr/>
              </a:pPr>
              <a:r>
                <a:rPr lang="pt-BR" sz="2000" b="1" kern="0" dirty="0">
                  <a:solidFill>
                    <a:srgbClr val="A50021"/>
                  </a:solidFill>
                  <a:latin typeface="Arial Unicode MS" pitchFamily="34" charset="-128"/>
                  <a:cs typeface="Times New Roman" pitchFamily="18" charset="0"/>
                </a:rPr>
                <a:t>domésticos</a:t>
              </a:r>
            </a:p>
          </p:txBody>
        </p:sp>
      </p:grpSp>
      <p:grpSp>
        <p:nvGrpSpPr>
          <p:cNvPr id="20" name="Group 45"/>
          <p:cNvGrpSpPr>
            <a:grpSpLocks/>
          </p:cNvGrpSpPr>
          <p:nvPr/>
        </p:nvGrpSpPr>
        <p:grpSpPr bwMode="auto">
          <a:xfrm>
            <a:off x="395288" y="1377950"/>
            <a:ext cx="1485900" cy="1185863"/>
            <a:chOff x="226" y="1186"/>
            <a:chExt cx="1198" cy="747"/>
          </a:xfrm>
        </p:grpSpPr>
        <p:sp>
          <p:nvSpPr>
            <p:cNvPr id="10296" name="Line 7"/>
            <p:cNvSpPr>
              <a:spLocks noChangeShapeType="1"/>
            </p:cNvSpPr>
            <p:nvPr/>
          </p:nvSpPr>
          <p:spPr bwMode="auto">
            <a:xfrm>
              <a:off x="788" y="1661"/>
              <a:ext cx="0" cy="272"/>
            </a:xfrm>
            <a:prstGeom prst="line">
              <a:avLst/>
            </a:prstGeom>
            <a:noFill/>
            <a:ln w="9525">
              <a:solidFill>
                <a:srgbClr val="3366FF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0297" name="Rectangle 9"/>
            <p:cNvSpPr>
              <a:spLocks noChangeArrowheads="1"/>
            </p:cNvSpPr>
            <p:nvPr/>
          </p:nvSpPr>
          <p:spPr bwMode="auto">
            <a:xfrm>
              <a:off x="226" y="1186"/>
              <a:ext cx="1198" cy="4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33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2000" b="1">
                  <a:solidFill>
                    <a:srgbClr val="333399"/>
                  </a:solidFill>
                  <a:latin typeface="Arial Unicode MS" pitchFamily="34" charset="-128"/>
                  <a:cs typeface="Times New Roman" pitchFamily="18" charset="0"/>
                </a:rPr>
                <a:t>Produção </a:t>
              </a:r>
            </a:p>
            <a:p>
              <a:pPr algn="ctr"/>
              <a:r>
                <a:rPr lang="pt-BR" sz="2000" b="1">
                  <a:solidFill>
                    <a:srgbClr val="333399"/>
                  </a:solidFill>
                  <a:latin typeface="Arial Unicode MS" pitchFamily="34" charset="-128"/>
                  <a:cs typeface="Times New Roman" pitchFamily="18" charset="0"/>
                </a:rPr>
                <a:t>corrente</a:t>
              </a:r>
            </a:p>
          </p:txBody>
        </p:sp>
      </p:grpSp>
      <p:grpSp>
        <p:nvGrpSpPr>
          <p:cNvPr id="23" name="Group 68"/>
          <p:cNvGrpSpPr>
            <a:grpSpLocks/>
          </p:cNvGrpSpPr>
          <p:nvPr/>
        </p:nvGrpSpPr>
        <p:grpSpPr bwMode="auto">
          <a:xfrm>
            <a:off x="2209800" y="4895850"/>
            <a:ext cx="4464050" cy="1052513"/>
            <a:chOff x="1392" y="3258"/>
            <a:chExt cx="2812" cy="807"/>
          </a:xfrm>
        </p:grpSpPr>
        <p:sp>
          <p:nvSpPr>
            <p:cNvPr id="24" name="Rectangle 58"/>
            <p:cNvSpPr>
              <a:spLocks noChangeArrowheads="1"/>
            </p:cNvSpPr>
            <p:nvPr/>
          </p:nvSpPr>
          <p:spPr bwMode="auto">
            <a:xfrm>
              <a:off x="1392" y="3258"/>
              <a:ext cx="2812" cy="807"/>
            </a:xfrm>
            <a:prstGeom prst="rect">
              <a:avLst/>
            </a:prstGeom>
            <a:gradFill rotWithShape="1">
              <a:gsLst>
                <a:gs pos="0">
                  <a:srgbClr val="FF0000">
                    <a:gamma/>
                    <a:tint val="0"/>
                    <a:invGamma/>
                  </a:srgbClr>
                </a:gs>
                <a:gs pos="100000">
                  <a:srgbClr val="FF0000">
                    <a:alpha val="30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rgbClr val="A5002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pt-BR" sz="2800" b="1" kern="0">
                <a:solidFill>
                  <a:srgbClr val="A50021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  <p:sp>
          <p:nvSpPr>
            <p:cNvPr id="25" name="Text Box 63"/>
            <p:cNvSpPr txBox="1">
              <a:spLocks noChangeArrowheads="1"/>
            </p:cNvSpPr>
            <p:nvPr/>
          </p:nvSpPr>
          <p:spPr bwMode="auto">
            <a:xfrm>
              <a:off x="2086" y="3714"/>
              <a:ext cx="1437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>
                <a:defRPr/>
              </a:pPr>
              <a:r>
                <a:rPr lang="pt-BR" sz="2000" b="1" kern="0" dirty="0">
                  <a:solidFill>
                    <a:srgbClr val="A50021"/>
                  </a:solidFill>
                  <a:latin typeface="Arial Unicode MS" pitchFamily="34" charset="-128"/>
                  <a:cs typeface="Times New Roman" pitchFamily="18" charset="0"/>
                </a:rPr>
                <a:t>Insumos primários</a:t>
              </a:r>
            </a:p>
          </p:txBody>
        </p:sp>
      </p:grpSp>
      <p:sp>
        <p:nvSpPr>
          <p:cNvPr id="26" name="Rectangle 59"/>
          <p:cNvSpPr>
            <a:spLocks noChangeArrowheads="1"/>
          </p:cNvSpPr>
          <p:nvPr/>
        </p:nvSpPr>
        <p:spPr bwMode="auto">
          <a:xfrm>
            <a:off x="1979613" y="869950"/>
            <a:ext cx="7027862" cy="1558925"/>
          </a:xfrm>
          <a:prstGeom prst="rect">
            <a:avLst/>
          </a:prstGeom>
          <a:gradFill flip="none" rotWithShape="1">
            <a:gsLst>
              <a:gs pos="0">
                <a:srgbClr val="8C8CE3"/>
              </a:gs>
              <a:gs pos="98000">
                <a:srgbClr val="EEEEFB"/>
              </a:gs>
              <a:gs pos="26000">
                <a:srgbClr val="3333CC">
                  <a:gamma/>
                  <a:tint val="15294"/>
                  <a:invGamma/>
                </a:srgbClr>
              </a:gs>
            </a:gsLst>
            <a:lin ang="5400000" scaled="0"/>
            <a:tileRect/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1" hangingPunct="1">
              <a:defRPr/>
            </a:pPr>
            <a:endParaRPr lang="en-US" sz="2800" b="1" kern="0">
              <a:solidFill>
                <a:srgbClr val="333399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3130550" y="3222625"/>
            <a:ext cx="2952750" cy="412750"/>
          </a:xfrm>
          <a:prstGeom prst="rect">
            <a:avLst/>
          </a:prstGeom>
          <a:solidFill>
            <a:srgbClr val="969696"/>
          </a:solidFill>
          <a:ln w="9525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BR" sz="2000" b="1">
                <a:solidFill>
                  <a:srgbClr val="FFFFFF"/>
                </a:solidFill>
                <a:latin typeface="Arial Unicode MS" pitchFamily="34" charset="-128"/>
                <a:cs typeface="Times New Roman" pitchFamily="18" charset="0"/>
              </a:rPr>
              <a:t>Produtos domésticos</a:t>
            </a:r>
          </a:p>
        </p:txBody>
      </p:sp>
      <p:grpSp>
        <p:nvGrpSpPr>
          <p:cNvPr id="28" name="Group 46"/>
          <p:cNvGrpSpPr>
            <a:grpSpLocks/>
          </p:cNvGrpSpPr>
          <p:nvPr/>
        </p:nvGrpSpPr>
        <p:grpSpPr bwMode="auto">
          <a:xfrm>
            <a:off x="2044700" y="1377950"/>
            <a:ext cx="1447800" cy="1185863"/>
            <a:chOff x="1514" y="1186"/>
            <a:chExt cx="1225" cy="747"/>
          </a:xfrm>
        </p:grpSpPr>
        <p:sp>
          <p:nvSpPr>
            <p:cNvPr id="10292" name="Rectangle 10"/>
            <p:cNvSpPr>
              <a:spLocks noChangeArrowheads="1"/>
            </p:cNvSpPr>
            <p:nvPr/>
          </p:nvSpPr>
          <p:spPr bwMode="auto">
            <a:xfrm>
              <a:off x="1514" y="1186"/>
              <a:ext cx="1225" cy="4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33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2000" b="1">
                  <a:solidFill>
                    <a:srgbClr val="333399"/>
                  </a:solidFill>
                  <a:latin typeface="Arial Unicode MS" pitchFamily="34" charset="-128"/>
                  <a:cs typeface="Times New Roman" pitchFamily="18" charset="0"/>
                </a:rPr>
                <a:t>Formação </a:t>
              </a:r>
            </a:p>
            <a:p>
              <a:pPr algn="ctr"/>
              <a:r>
                <a:rPr lang="pt-BR" sz="2000" b="1">
                  <a:solidFill>
                    <a:srgbClr val="333399"/>
                  </a:solidFill>
                  <a:latin typeface="Arial Unicode MS" pitchFamily="34" charset="-128"/>
                  <a:cs typeface="Times New Roman" pitchFamily="18" charset="0"/>
                </a:rPr>
                <a:t>de capital</a:t>
              </a:r>
            </a:p>
          </p:txBody>
        </p:sp>
        <p:sp>
          <p:nvSpPr>
            <p:cNvPr id="10293" name="Line 13"/>
            <p:cNvSpPr>
              <a:spLocks noChangeShapeType="1"/>
            </p:cNvSpPr>
            <p:nvPr/>
          </p:nvSpPr>
          <p:spPr bwMode="auto">
            <a:xfrm>
              <a:off x="2149" y="1661"/>
              <a:ext cx="0" cy="272"/>
            </a:xfrm>
            <a:prstGeom prst="line">
              <a:avLst/>
            </a:prstGeom>
            <a:noFill/>
            <a:ln w="9525">
              <a:solidFill>
                <a:srgbClr val="3366FF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31" name="Group 47"/>
          <p:cNvGrpSpPr>
            <a:grpSpLocks/>
          </p:cNvGrpSpPr>
          <p:nvPr/>
        </p:nvGrpSpPr>
        <p:grpSpPr bwMode="auto">
          <a:xfrm>
            <a:off x="3629025" y="1377950"/>
            <a:ext cx="1593850" cy="1185863"/>
            <a:chOff x="2829" y="1186"/>
            <a:chExt cx="1225" cy="747"/>
          </a:xfrm>
        </p:grpSpPr>
        <p:sp>
          <p:nvSpPr>
            <p:cNvPr id="10290" name="Rectangle 11"/>
            <p:cNvSpPr>
              <a:spLocks noChangeArrowheads="1"/>
            </p:cNvSpPr>
            <p:nvPr/>
          </p:nvSpPr>
          <p:spPr bwMode="auto">
            <a:xfrm>
              <a:off x="2829" y="1186"/>
              <a:ext cx="1225" cy="4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33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2000" b="1">
                  <a:solidFill>
                    <a:srgbClr val="333399"/>
                  </a:solidFill>
                  <a:latin typeface="Arial Unicode MS" pitchFamily="34" charset="-128"/>
                  <a:cs typeface="Times New Roman" pitchFamily="18" charset="0"/>
                </a:rPr>
                <a:t>Consumo </a:t>
              </a:r>
            </a:p>
            <a:p>
              <a:pPr algn="ctr"/>
              <a:r>
                <a:rPr lang="pt-BR" sz="2000" b="1">
                  <a:solidFill>
                    <a:srgbClr val="333399"/>
                  </a:solidFill>
                  <a:latin typeface="Arial Unicode MS" pitchFamily="34" charset="-128"/>
                  <a:cs typeface="Times New Roman" pitchFamily="18" charset="0"/>
                </a:rPr>
                <a:t>das famílias</a:t>
              </a:r>
            </a:p>
          </p:txBody>
        </p:sp>
        <p:sp>
          <p:nvSpPr>
            <p:cNvPr id="10291" name="Line 14"/>
            <p:cNvSpPr>
              <a:spLocks noChangeShapeType="1"/>
            </p:cNvSpPr>
            <p:nvPr/>
          </p:nvSpPr>
          <p:spPr bwMode="auto">
            <a:xfrm>
              <a:off x="3464" y="1661"/>
              <a:ext cx="0" cy="272"/>
            </a:xfrm>
            <a:prstGeom prst="line">
              <a:avLst/>
            </a:prstGeom>
            <a:noFill/>
            <a:ln w="9525">
              <a:solidFill>
                <a:srgbClr val="3366FF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34" name="Group 48"/>
          <p:cNvGrpSpPr>
            <a:grpSpLocks/>
          </p:cNvGrpSpPr>
          <p:nvPr/>
        </p:nvGrpSpPr>
        <p:grpSpPr bwMode="auto">
          <a:xfrm>
            <a:off x="7105650" y="1377950"/>
            <a:ext cx="1817688" cy="1185863"/>
            <a:chOff x="4146" y="1186"/>
            <a:chExt cx="1360" cy="747"/>
          </a:xfrm>
        </p:grpSpPr>
        <p:sp>
          <p:nvSpPr>
            <p:cNvPr id="10288" name="Rectangle 12"/>
            <p:cNvSpPr>
              <a:spLocks noChangeArrowheads="1"/>
            </p:cNvSpPr>
            <p:nvPr/>
          </p:nvSpPr>
          <p:spPr bwMode="auto">
            <a:xfrm>
              <a:off x="4146" y="1186"/>
              <a:ext cx="1360" cy="4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33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2000" b="1">
                  <a:solidFill>
                    <a:srgbClr val="333399"/>
                  </a:solidFill>
                  <a:latin typeface="Arial Unicode MS" pitchFamily="34" charset="-128"/>
                  <a:cs typeface="Times New Roman" pitchFamily="18" charset="0"/>
                </a:rPr>
                <a:t>Governo e out.</a:t>
              </a:r>
            </a:p>
            <a:p>
              <a:pPr algn="ctr"/>
              <a:r>
                <a:rPr lang="pt-BR" sz="2000" b="1">
                  <a:solidFill>
                    <a:srgbClr val="333399"/>
                  </a:solidFill>
                  <a:latin typeface="Arial Unicode MS" pitchFamily="34" charset="-128"/>
                  <a:cs typeface="Times New Roman" pitchFamily="18" charset="0"/>
                </a:rPr>
                <a:t> demandas</a:t>
              </a:r>
            </a:p>
          </p:txBody>
        </p:sp>
        <p:sp>
          <p:nvSpPr>
            <p:cNvPr id="10289" name="Line 15"/>
            <p:cNvSpPr>
              <a:spLocks noChangeShapeType="1"/>
            </p:cNvSpPr>
            <p:nvPr/>
          </p:nvSpPr>
          <p:spPr bwMode="auto">
            <a:xfrm>
              <a:off x="4825" y="1661"/>
              <a:ext cx="0" cy="272"/>
            </a:xfrm>
            <a:prstGeom prst="line">
              <a:avLst/>
            </a:prstGeom>
            <a:noFill/>
            <a:ln w="9525">
              <a:solidFill>
                <a:srgbClr val="3366FF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37" name="Group 49"/>
          <p:cNvGrpSpPr>
            <a:grpSpLocks/>
          </p:cNvGrpSpPr>
          <p:nvPr/>
        </p:nvGrpSpPr>
        <p:grpSpPr bwMode="auto">
          <a:xfrm>
            <a:off x="6818313" y="2635250"/>
            <a:ext cx="1743075" cy="1092200"/>
            <a:chOff x="4295" y="1978"/>
            <a:chExt cx="1098" cy="688"/>
          </a:xfrm>
        </p:grpSpPr>
        <p:sp>
          <p:nvSpPr>
            <p:cNvPr id="10286" name="Rectangle 6"/>
            <p:cNvSpPr>
              <a:spLocks noChangeArrowheads="1"/>
            </p:cNvSpPr>
            <p:nvPr/>
          </p:nvSpPr>
          <p:spPr bwMode="auto">
            <a:xfrm>
              <a:off x="4295" y="2257"/>
              <a:ext cx="1098" cy="4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33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2000" b="1">
                  <a:solidFill>
                    <a:srgbClr val="333399"/>
                  </a:solidFill>
                  <a:latin typeface="Arial Unicode MS" pitchFamily="34" charset="-128"/>
                  <a:cs typeface="Times New Roman" pitchFamily="18" charset="0"/>
                </a:rPr>
                <a:t>Produtos </a:t>
              </a:r>
            </a:p>
            <a:p>
              <a:pPr algn="ctr"/>
              <a:r>
                <a:rPr lang="pt-BR" sz="2000" b="1">
                  <a:solidFill>
                    <a:srgbClr val="333399"/>
                  </a:solidFill>
                  <a:latin typeface="Arial Unicode MS" pitchFamily="34" charset="-128"/>
                  <a:cs typeface="Times New Roman" pitchFamily="18" charset="0"/>
                </a:rPr>
                <a:t>importados</a:t>
              </a:r>
            </a:p>
          </p:txBody>
        </p:sp>
        <p:sp>
          <p:nvSpPr>
            <p:cNvPr id="10287" name="Line 17"/>
            <p:cNvSpPr>
              <a:spLocks noChangeShapeType="1"/>
            </p:cNvSpPr>
            <p:nvPr/>
          </p:nvSpPr>
          <p:spPr bwMode="auto">
            <a:xfrm>
              <a:off x="4840" y="1978"/>
              <a:ext cx="0" cy="272"/>
            </a:xfrm>
            <a:prstGeom prst="line">
              <a:avLst/>
            </a:prstGeom>
            <a:noFill/>
            <a:ln w="9525">
              <a:solidFill>
                <a:srgbClr val="3366FF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40" name="Text Box 25"/>
          <p:cNvSpPr txBox="1">
            <a:spLocks noChangeArrowheads="1"/>
          </p:cNvSpPr>
          <p:nvPr/>
        </p:nvSpPr>
        <p:spPr bwMode="auto">
          <a:xfrm>
            <a:off x="1182688" y="3787775"/>
            <a:ext cx="3175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2400" b="1">
                <a:solidFill>
                  <a:srgbClr val="A50021"/>
                </a:solidFill>
                <a:latin typeface="Arial Unicode MS" pitchFamily="34" charset="-128"/>
                <a:cs typeface="Times New Roman" pitchFamily="18" charset="0"/>
              </a:rPr>
              <a:t>São demandantes de:</a:t>
            </a:r>
          </a:p>
        </p:txBody>
      </p:sp>
      <p:sp>
        <p:nvSpPr>
          <p:cNvPr id="41" name="Text Box 24"/>
          <p:cNvSpPr txBox="1">
            <a:spLocks noChangeArrowheads="1"/>
          </p:cNvSpPr>
          <p:nvPr/>
        </p:nvSpPr>
        <p:spPr bwMode="auto">
          <a:xfrm>
            <a:off x="1187450" y="2563813"/>
            <a:ext cx="287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2400" b="1">
                <a:solidFill>
                  <a:srgbClr val="333399"/>
                </a:solidFill>
                <a:latin typeface="Arial Unicode MS" pitchFamily="34" charset="-128"/>
                <a:cs typeface="Times New Roman" pitchFamily="18" charset="0"/>
              </a:rPr>
              <a:t>São ofertados para:</a:t>
            </a:r>
          </a:p>
        </p:txBody>
      </p:sp>
      <p:grpSp>
        <p:nvGrpSpPr>
          <p:cNvPr id="42" name="Group 40"/>
          <p:cNvGrpSpPr>
            <a:grpSpLocks/>
          </p:cNvGrpSpPr>
          <p:nvPr/>
        </p:nvGrpSpPr>
        <p:grpSpPr bwMode="auto">
          <a:xfrm>
            <a:off x="2352675" y="4240213"/>
            <a:ext cx="1296988" cy="1131887"/>
            <a:chOff x="1482" y="2989"/>
            <a:chExt cx="817" cy="713"/>
          </a:xfrm>
        </p:grpSpPr>
        <p:sp>
          <p:nvSpPr>
            <p:cNvPr id="43" name="Rectangle 31"/>
            <p:cNvSpPr>
              <a:spLocks noChangeArrowheads="1"/>
            </p:cNvSpPr>
            <p:nvPr/>
          </p:nvSpPr>
          <p:spPr bwMode="auto">
            <a:xfrm>
              <a:off x="1482" y="3249"/>
              <a:ext cx="817" cy="4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pt-BR" sz="2000" b="1" kern="0">
                  <a:solidFill>
                    <a:srgbClr val="A50021"/>
                  </a:solidFill>
                  <a:latin typeface="Arial Unicode MS" pitchFamily="34" charset="-128"/>
                  <a:cs typeface="Times New Roman" pitchFamily="18" charset="0"/>
                </a:rPr>
                <a:t>Trabalho</a:t>
              </a:r>
            </a:p>
          </p:txBody>
        </p:sp>
        <p:sp>
          <p:nvSpPr>
            <p:cNvPr id="44" name="Line 32"/>
            <p:cNvSpPr>
              <a:spLocks noChangeShapeType="1"/>
            </p:cNvSpPr>
            <p:nvPr/>
          </p:nvSpPr>
          <p:spPr bwMode="auto">
            <a:xfrm>
              <a:off x="1891" y="2989"/>
              <a:ext cx="0" cy="27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 sz="2800" b="1" kern="0">
                <a:solidFill>
                  <a:srgbClr val="333399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</p:grpSp>
      <p:grpSp>
        <p:nvGrpSpPr>
          <p:cNvPr id="45" name="Group 41"/>
          <p:cNvGrpSpPr>
            <a:grpSpLocks/>
          </p:cNvGrpSpPr>
          <p:nvPr/>
        </p:nvGrpSpPr>
        <p:grpSpPr bwMode="auto">
          <a:xfrm>
            <a:off x="3792538" y="4240213"/>
            <a:ext cx="1368425" cy="1131887"/>
            <a:chOff x="2389" y="2989"/>
            <a:chExt cx="862" cy="713"/>
          </a:xfrm>
        </p:grpSpPr>
        <p:sp>
          <p:nvSpPr>
            <p:cNvPr id="46" name="Rectangle 33"/>
            <p:cNvSpPr>
              <a:spLocks noChangeArrowheads="1"/>
            </p:cNvSpPr>
            <p:nvPr/>
          </p:nvSpPr>
          <p:spPr bwMode="auto">
            <a:xfrm>
              <a:off x="2389" y="3249"/>
              <a:ext cx="862" cy="4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pt-BR" sz="2000" b="1" kern="0" dirty="0">
                  <a:solidFill>
                    <a:srgbClr val="A50021"/>
                  </a:solidFill>
                  <a:latin typeface="Arial Unicode MS" pitchFamily="34" charset="-128"/>
                  <a:cs typeface="Times New Roman" pitchFamily="18" charset="0"/>
                </a:rPr>
                <a:t>Capital</a:t>
              </a:r>
            </a:p>
          </p:txBody>
        </p:sp>
        <p:sp>
          <p:nvSpPr>
            <p:cNvPr id="47" name="Line 34"/>
            <p:cNvSpPr>
              <a:spLocks noChangeShapeType="1"/>
            </p:cNvSpPr>
            <p:nvPr/>
          </p:nvSpPr>
          <p:spPr bwMode="auto">
            <a:xfrm>
              <a:off x="2799" y="2989"/>
              <a:ext cx="0" cy="27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 sz="2800" b="1" kern="0">
                <a:solidFill>
                  <a:srgbClr val="333399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</p:grpSp>
      <p:grpSp>
        <p:nvGrpSpPr>
          <p:cNvPr id="48" name="Group 43"/>
          <p:cNvGrpSpPr>
            <a:grpSpLocks/>
          </p:cNvGrpSpPr>
          <p:nvPr/>
        </p:nvGrpSpPr>
        <p:grpSpPr bwMode="auto">
          <a:xfrm>
            <a:off x="6818313" y="4240213"/>
            <a:ext cx="1728787" cy="1131887"/>
            <a:chOff x="4295" y="2989"/>
            <a:chExt cx="1089" cy="713"/>
          </a:xfrm>
        </p:grpSpPr>
        <p:sp>
          <p:nvSpPr>
            <p:cNvPr id="49" name="Rectangle 35"/>
            <p:cNvSpPr>
              <a:spLocks noChangeArrowheads="1"/>
            </p:cNvSpPr>
            <p:nvPr/>
          </p:nvSpPr>
          <p:spPr bwMode="auto">
            <a:xfrm>
              <a:off x="4295" y="3249"/>
              <a:ext cx="1089" cy="4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pt-BR" sz="2000" b="1" kern="0" dirty="0">
                  <a:solidFill>
                    <a:srgbClr val="A50021"/>
                  </a:solidFill>
                  <a:latin typeface="Arial Unicode MS" pitchFamily="34" charset="-128"/>
                  <a:cs typeface="Times New Roman" pitchFamily="18" charset="0"/>
                </a:rPr>
                <a:t>Insumos </a:t>
              </a:r>
            </a:p>
            <a:p>
              <a:pPr algn="ctr" eaLnBrk="1" hangingPunct="1">
                <a:defRPr/>
              </a:pPr>
              <a:r>
                <a:rPr lang="pt-BR" sz="2000" b="1" kern="0" dirty="0">
                  <a:solidFill>
                    <a:srgbClr val="A50021"/>
                  </a:solidFill>
                  <a:latin typeface="Arial Unicode MS" pitchFamily="34" charset="-128"/>
                  <a:cs typeface="Times New Roman" pitchFamily="18" charset="0"/>
                </a:rPr>
                <a:t>importados</a:t>
              </a:r>
            </a:p>
          </p:txBody>
        </p:sp>
        <p:sp>
          <p:nvSpPr>
            <p:cNvPr id="50" name="Line 36"/>
            <p:cNvSpPr>
              <a:spLocks noChangeShapeType="1"/>
            </p:cNvSpPr>
            <p:nvPr/>
          </p:nvSpPr>
          <p:spPr bwMode="auto">
            <a:xfrm>
              <a:off x="4840" y="2989"/>
              <a:ext cx="0" cy="27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 sz="2800" b="1" kern="0">
                <a:solidFill>
                  <a:srgbClr val="333399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</p:grpSp>
      <p:grpSp>
        <p:nvGrpSpPr>
          <p:cNvPr id="51" name="Group 42"/>
          <p:cNvGrpSpPr>
            <a:grpSpLocks/>
          </p:cNvGrpSpPr>
          <p:nvPr/>
        </p:nvGrpSpPr>
        <p:grpSpPr bwMode="auto">
          <a:xfrm>
            <a:off x="5305425" y="4240213"/>
            <a:ext cx="1368425" cy="1131887"/>
            <a:chOff x="3342" y="2989"/>
            <a:chExt cx="862" cy="713"/>
          </a:xfrm>
        </p:grpSpPr>
        <p:sp>
          <p:nvSpPr>
            <p:cNvPr id="52" name="Rectangle 37"/>
            <p:cNvSpPr>
              <a:spLocks noChangeArrowheads="1"/>
            </p:cNvSpPr>
            <p:nvPr/>
          </p:nvSpPr>
          <p:spPr bwMode="auto">
            <a:xfrm>
              <a:off x="3342" y="3249"/>
              <a:ext cx="862" cy="4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pt-BR" sz="2000" b="1" kern="0">
                  <a:solidFill>
                    <a:srgbClr val="A50021"/>
                  </a:solidFill>
                  <a:latin typeface="Arial Unicode MS" pitchFamily="34" charset="-128"/>
                  <a:cs typeface="Times New Roman" pitchFamily="18" charset="0"/>
                </a:rPr>
                <a:t>Terra</a:t>
              </a:r>
            </a:p>
          </p:txBody>
        </p:sp>
        <p:sp>
          <p:nvSpPr>
            <p:cNvPr id="53" name="Line 38"/>
            <p:cNvSpPr>
              <a:spLocks noChangeShapeType="1"/>
            </p:cNvSpPr>
            <p:nvPr/>
          </p:nvSpPr>
          <p:spPr bwMode="auto">
            <a:xfrm>
              <a:off x="3797" y="2989"/>
              <a:ext cx="0" cy="27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US" sz="2800" b="1" kern="0">
                <a:solidFill>
                  <a:srgbClr val="333399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</p:grpSp>
      <p:grpSp>
        <p:nvGrpSpPr>
          <p:cNvPr id="54" name="Group 52"/>
          <p:cNvGrpSpPr>
            <a:grpSpLocks/>
          </p:cNvGrpSpPr>
          <p:nvPr/>
        </p:nvGrpSpPr>
        <p:grpSpPr bwMode="auto">
          <a:xfrm>
            <a:off x="5356225" y="1377950"/>
            <a:ext cx="1593850" cy="1185863"/>
            <a:chOff x="2829" y="1186"/>
            <a:chExt cx="1225" cy="747"/>
          </a:xfrm>
        </p:grpSpPr>
        <p:sp>
          <p:nvSpPr>
            <p:cNvPr id="10276" name="Rectangle 53"/>
            <p:cNvSpPr>
              <a:spLocks noChangeArrowheads="1"/>
            </p:cNvSpPr>
            <p:nvPr/>
          </p:nvSpPr>
          <p:spPr bwMode="auto">
            <a:xfrm>
              <a:off x="2829" y="1186"/>
              <a:ext cx="1225" cy="4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3366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pt-BR" sz="2000" b="1">
                  <a:solidFill>
                    <a:srgbClr val="333399"/>
                  </a:solidFill>
                  <a:latin typeface="Arial Unicode MS" pitchFamily="34" charset="-128"/>
                  <a:cs typeface="Times New Roman" pitchFamily="18" charset="0"/>
                </a:rPr>
                <a:t>Exportações</a:t>
              </a:r>
            </a:p>
          </p:txBody>
        </p:sp>
        <p:sp>
          <p:nvSpPr>
            <p:cNvPr id="10277" name="Line 54"/>
            <p:cNvSpPr>
              <a:spLocks noChangeShapeType="1"/>
            </p:cNvSpPr>
            <p:nvPr/>
          </p:nvSpPr>
          <p:spPr bwMode="auto">
            <a:xfrm>
              <a:off x="3464" y="1661"/>
              <a:ext cx="0" cy="272"/>
            </a:xfrm>
            <a:prstGeom prst="line">
              <a:avLst/>
            </a:prstGeom>
            <a:noFill/>
            <a:ln w="9525">
              <a:solidFill>
                <a:srgbClr val="3366FF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57" name="Group 45"/>
          <p:cNvGrpSpPr>
            <a:grpSpLocks/>
          </p:cNvGrpSpPr>
          <p:nvPr/>
        </p:nvGrpSpPr>
        <p:grpSpPr bwMode="auto">
          <a:xfrm>
            <a:off x="1042988" y="2112963"/>
            <a:ext cx="1924050" cy="2630487"/>
            <a:chOff x="715" y="1649"/>
            <a:chExt cx="1212" cy="1657"/>
          </a:xfrm>
        </p:grpSpPr>
        <p:sp>
          <p:nvSpPr>
            <p:cNvPr id="10273" name="Line 46"/>
            <p:cNvSpPr>
              <a:spLocks noChangeShapeType="1"/>
            </p:cNvSpPr>
            <p:nvPr/>
          </p:nvSpPr>
          <p:spPr bwMode="auto">
            <a:xfrm flipV="1">
              <a:off x="748" y="2490"/>
              <a:ext cx="1179" cy="81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0274" name="Line 47"/>
            <p:cNvSpPr>
              <a:spLocks noChangeShapeType="1"/>
            </p:cNvSpPr>
            <p:nvPr/>
          </p:nvSpPr>
          <p:spPr bwMode="auto">
            <a:xfrm>
              <a:off x="748" y="1649"/>
              <a:ext cx="1179" cy="817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0275" name="Line 48"/>
            <p:cNvSpPr>
              <a:spLocks noChangeShapeType="1"/>
            </p:cNvSpPr>
            <p:nvPr/>
          </p:nvSpPr>
          <p:spPr bwMode="auto">
            <a:xfrm>
              <a:off x="715" y="1696"/>
              <a:ext cx="0" cy="15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61" name="Text Box 58"/>
          <p:cNvSpPr txBox="1">
            <a:spLocks noChangeArrowheads="1"/>
          </p:cNvSpPr>
          <p:nvPr/>
        </p:nvSpPr>
        <p:spPr bwMode="auto">
          <a:xfrm>
            <a:off x="1042988" y="3019425"/>
            <a:ext cx="16541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2000" b="1">
                <a:solidFill>
                  <a:srgbClr val="006600"/>
                </a:solidFill>
                <a:latin typeface="Arial Unicode MS" pitchFamily="34" charset="-128"/>
                <a:cs typeface="Times New Roman" pitchFamily="18" charset="0"/>
              </a:rPr>
              <a:t>Consumo </a:t>
            </a:r>
          </a:p>
          <a:p>
            <a:r>
              <a:rPr lang="pt-BR" sz="2000" b="1">
                <a:solidFill>
                  <a:srgbClr val="006600"/>
                </a:solidFill>
                <a:latin typeface="Arial Unicode MS" pitchFamily="34" charset="-128"/>
                <a:cs typeface="Times New Roman" pitchFamily="18" charset="0"/>
              </a:rPr>
              <a:t>intermediário</a:t>
            </a:r>
          </a:p>
        </p:txBody>
      </p:sp>
      <p:sp>
        <p:nvSpPr>
          <p:cNvPr id="62" name="Text Box 51"/>
          <p:cNvSpPr txBox="1">
            <a:spLocks noChangeArrowheads="1"/>
          </p:cNvSpPr>
          <p:nvPr/>
        </p:nvSpPr>
        <p:spPr bwMode="auto">
          <a:xfrm>
            <a:off x="4427538" y="836613"/>
            <a:ext cx="19923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2000" b="1">
                <a:solidFill>
                  <a:srgbClr val="333399"/>
                </a:solidFill>
                <a:latin typeface="Arial Unicode MS" pitchFamily="34" charset="-128"/>
                <a:cs typeface="Times New Roman" pitchFamily="18" charset="0"/>
              </a:rPr>
              <a:t>Demanda</a:t>
            </a:r>
            <a:r>
              <a:rPr lang="pt-BR" sz="2800" b="1">
                <a:solidFill>
                  <a:srgbClr val="333399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pt-BR" sz="2000" b="1">
                <a:solidFill>
                  <a:srgbClr val="333399"/>
                </a:solidFill>
                <a:latin typeface="Arial Unicode MS" pitchFamily="34" charset="-128"/>
                <a:cs typeface="Times New Roman" pitchFamily="18" charset="0"/>
              </a:rPr>
              <a:t>Final</a:t>
            </a:r>
          </a:p>
        </p:txBody>
      </p:sp>
      <p:sp>
        <p:nvSpPr>
          <p:cNvPr id="63" name="Rectangle 6"/>
          <p:cNvSpPr>
            <a:spLocks noChangeArrowheads="1"/>
          </p:cNvSpPr>
          <p:nvPr/>
        </p:nvSpPr>
        <p:spPr bwMode="auto">
          <a:xfrm>
            <a:off x="3130550" y="2779713"/>
            <a:ext cx="2952750" cy="431800"/>
          </a:xfrm>
          <a:prstGeom prst="rect">
            <a:avLst/>
          </a:prstGeom>
          <a:solidFill>
            <a:srgbClr val="FFFFFF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pt-BR" sz="2000" b="1" kern="0" dirty="0">
                <a:solidFill>
                  <a:srgbClr val="333399"/>
                </a:solidFill>
                <a:latin typeface="Arial Unicode MS" pitchFamily="34" charset="-128"/>
                <a:cs typeface="Times New Roman" pitchFamily="18" charset="0"/>
              </a:rPr>
              <a:t>Produtos Domésticos</a:t>
            </a:r>
          </a:p>
        </p:txBody>
      </p:sp>
      <p:sp>
        <p:nvSpPr>
          <p:cNvPr id="64" name="Line 23"/>
          <p:cNvSpPr>
            <a:spLocks noChangeShapeType="1"/>
          </p:cNvSpPr>
          <p:nvPr/>
        </p:nvSpPr>
        <p:spPr bwMode="auto">
          <a:xfrm flipV="1">
            <a:off x="4283075" y="3284538"/>
            <a:ext cx="0" cy="3603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 sz="2800" b="1" kern="0">
              <a:solidFill>
                <a:srgbClr val="333399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5" name="Line 29"/>
          <p:cNvSpPr>
            <a:spLocks noChangeShapeType="1"/>
          </p:cNvSpPr>
          <p:nvPr/>
        </p:nvSpPr>
        <p:spPr bwMode="auto">
          <a:xfrm flipV="1">
            <a:off x="3922713" y="3211513"/>
            <a:ext cx="0" cy="4318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 sz="2800" b="1" kern="0">
              <a:solidFill>
                <a:srgbClr val="333399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6" name="Rectangle 62"/>
          <p:cNvSpPr>
            <a:spLocks noChangeArrowheads="1"/>
          </p:cNvSpPr>
          <p:nvPr/>
        </p:nvSpPr>
        <p:spPr bwMode="auto">
          <a:xfrm>
            <a:off x="2209800" y="4275138"/>
            <a:ext cx="4464050" cy="3873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pt-BR" sz="2000" b="1" kern="0">
                <a:solidFill>
                  <a:srgbClr val="A50021"/>
                </a:solidFill>
                <a:latin typeface="Arial Unicode MS" pitchFamily="34" charset="-128"/>
                <a:cs typeface="Times New Roman" pitchFamily="18" charset="0"/>
              </a:rPr>
              <a:t>Insumos importados</a:t>
            </a: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3130550" y="3644900"/>
            <a:ext cx="2952750" cy="431800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pt-BR" sz="2000" b="1" kern="0">
                <a:solidFill>
                  <a:srgbClr val="A50021"/>
                </a:solidFill>
                <a:latin typeface="Arial Unicode MS" pitchFamily="34" charset="-128"/>
                <a:cs typeface="Times New Roman" pitchFamily="18" charset="0"/>
              </a:rPr>
              <a:t>Insumos domésticos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7 L 0.36632 0.18704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44444E-6 L 0.3625 -0.16922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" y="-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5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 L -0.45903 0.17245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" y="86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44444E-6 L -0.24427 -0.06019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-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037E-6 L 0.28247 0.01203 " pathEditMode="relative" rAng="0" ptsTypes="AA">
                                      <p:cBhvr>
                                        <p:cTn id="19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9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0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0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000"/>
                            </p:stCondLst>
                            <p:childTnLst>
                              <p:par>
                                <p:cTn id="207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33333E-6 L 0.24792 0.30417 " pathEditMode="relative" rAng="0" ptsTypes="AA">
                                      <p:cBhvr>
                                        <p:cTn id="20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" y="165"/>
                                    </p:animMotion>
                                  </p:childTnLst>
                                </p:cTn>
                              </p:par>
                              <p:par>
                                <p:cTn id="20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37E-7 L 0.5165 0.25926 " pathEditMode="relative" rAng="0" ptsTypes="AA">
                                      <p:cBhvr>
                                        <p:cTn id="21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" y="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7" grpId="0" animBg="1"/>
      <p:bldP spid="40" grpId="0"/>
      <p:bldP spid="40" grpId="1"/>
      <p:bldP spid="41" grpId="0"/>
      <p:bldP spid="41" grpId="1"/>
      <p:bldP spid="61" grpId="0"/>
      <p:bldP spid="61" grpId="1"/>
      <p:bldP spid="62" grpId="0"/>
      <p:bldP spid="62" grpId="1"/>
      <p:bldP spid="63" grpId="0" animBg="1"/>
      <p:bldP spid="63" grpId="1" animBg="1"/>
      <p:bldP spid="66" grpId="0" animBg="1"/>
      <p:bldP spid="67" grpId="0" animBg="1"/>
      <p:bldP spid="6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79425" y="193675"/>
            <a:ext cx="7405688" cy="44608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08000" tIns="0" rIns="0" bIns="0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2800" dirty="0">
                <a:solidFill>
                  <a:schemeClr val="bg1"/>
                </a:solidFill>
              </a:rPr>
              <a:t>Matriz de Insumo-Produto </a:t>
            </a:r>
            <a:r>
              <a:rPr lang="pt-BR" sz="2800" dirty="0" smtClean="0">
                <a:solidFill>
                  <a:schemeClr val="bg1"/>
                </a:solidFill>
              </a:rPr>
              <a:t>(ligações </a:t>
            </a:r>
            <a:r>
              <a:rPr lang="pt-BR" sz="2800" dirty="0" err="1" smtClean="0">
                <a:solidFill>
                  <a:schemeClr val="bg1"/>
                </a:solidFill>
              </a:rPr>
              <a:t>intersetoriais</a:t>
            </a:r>
            <a:r>
              <a:rPr lang="pt-BR" sz="2800" dirty="0" smtClean="0">
                <a:solidFill>
                  <a:schemeClr val="bg1"/>
                </a:solidFill>
              </a:rPr>
              <a:t>)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11267" name="Picture 20" descr="Fipe_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3213100"/>
            <a:ext cx="933450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2" descr="Composicao MIP"/>
          <p:cNvPicPr>
            <a:picLocks noChangeAspect="1" noChangeArrowheads="1"/>
          </p:cNvPicPr>
          <p:nvPr/>
        </p:nvPicPr>
        <p:blipFill>
          <a:blip r:embed="rId3" cstate="print"/>
          <a:srcRect l="-8698" t="-906" r="14844" b="52824"/>
          <a:stretch>
            <a:fillRect/>
          </a:stretch>
        </p:blipFill>
        <p:spPr bwMode="auto">
          <a:xfrm>
            <a:off x="1547813" y="2349500"/>
            <a:ext cx="7200900" cy="426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64"/>
          <p:cNvGrpSpPr>
            <a:grpSpLocks/>
          </p:cNvGrpSpPr>
          <p:nvPr/>
        </p:nvGrpSpPr>
        <p:grpSpPr bwMode="auto">
          <a:xfrm>
            <a:off x="769938" y="908050"/>
            <a:ext cx="1800225" cy="863600"/>
            <a:chOff x="204" y="3521"/>
            <a:chExt cx="1134" cy="544"/>
          </a:xfrm>
        </p:grpSpPr>
        <p:sp>
          <p:nvSpPr>
            <p:cNvPr id="11293" name="Rectangle 63"/>
            <p:cNvSpPr>
              <a:spLocks noChangeArrowheads="1"/>
            </p:cNvSpPr>
            <p:nvPr/>
          </p:nvSpPr>
          <p:spPr bwMode="auto">
            <a:xfrm>
              <a:off x="204" y="3521"/>
              <a:ext cx="1134" cy="5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Line 60"/>
            <p:cNvSpPr>
              <a:spLocks noChangeShapeType="1"/>
            </p:cNvSpPr>
            <p:nvPr/>
          </p:nvSpPr>
          <p:spPr bwMode="auto">
            <a:xfrm flipV="1">
              <a:off x="295" y="3890"/>
              <a:ext cx="273" cy="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1295" name="Line 61"/>
            <p:cNvSpPr>
              <a:spLocks noChangeShapeType="1"/>
            </p:cNvSpPr>
            <p:nvPr/>
          </p:nvSpPr>
          <p:spPr bwMode="auto">
            <a:xfrm flipV="1">
              <a:off x="295" y="3709"/>
              <a:ext cx="273" cy="0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11296" name="Text Box 62"/>
            <p:cNvSpPr txBox="1">
              <a:spLocks noChangeArrowheads="1"/>
            </p:cNvSpPr>
            <p:nvPr/>
          </p:nvSpPr>
          <p:spPr bwMode="auto">
            <a:xfrm>
              <a:off x="557" y="3604"/>
              <a:ext cx="69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pt-BR">
                  <a:latin typeface="Tahoma" pitchFamily="34" charset="0"/>
                </a:rPr>
                <a:t>Vendas</a:t>
              </a:r>
            </a:p>
            <a:p>
              <a:r>
                <a:rPr lang="pt-BR">
                  <a:latin typeface="Tahoma" pitchFamily="34" charset="0"/>
                </a:rPr>
                <a:t>Compras</a:t>
              </a:r>
            </a:p>
          </p:txBody>
        </p:sp>
      </p:grpSp>
      <p:grpSp>
        <p:nvGrpSpPr>
          <p:cNvPr id="11" name="Grupo 10"/>
          <p:cNvGrpSpPr>
            <a:grpSpLocks/>
          </p:cNvGrpSpPr>
          <p:nvPr/>
        </p:nvGrpSpPr>
        <p:grpSpPr bwMode="auto">
          <a:xfrm>
            <a:off x="2209800" y="2630488"/>
            <a:ext cx="6040438" cy="3317875"/>
            <a:chOff x="2209800" y="3135083"/>
            <a:chExt cx="6040905" cy="3318105"/>
          </a:xfrm>
        </p:grpSpPr>
        <p:sp>
          <p:nvSpPr>
            <p:cNvPr id="12" name="Rectangle 80"/>
            <p:cNvSpPr>
              <a:spLocks noChangeArrowheads="1"/>
            </p:cNvSpPr>
            <p:nvPr/>
          </p:nvSpPr>
          <p:spPr bwMode="auto">
            <a:xfrm>
              <a:off x="2209800" y="3140075"/>
              <a:ext cx="4531760" cy="1604963"/>
            </a:xfrm>
            <a:prstGeom prst="rect">
              <a:avLst/>
            </a:prstGeom>
            <a:gradFill rotWithShape="1">
              <a:gsLst>
                <a:gs pos="0">
                  <a:srgbClr val="00CC00">
                    <a:alpha val="30000"/>
                  </a:srgbClr>
                </a:gs>
                <a:gs pos="50000">
                  <a:srgbClr val="00CC00">
                    <a:gamma/>
                    <a:tint val="0"/>
                    <a:invGamma/>
                    <a:alpha val="50000"/>
                  </a:srgbClr>
                </a:gs>
                <a:gs pos="100000">
                  <a:srgbClr val="00CC00">
                    <a:alpha val="30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rgbClr val="A5002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pt-BR">
                <a:solidFill>
                  <a:srgbClr val="A50021"/>
                </a:solidFill>
                <a:cs typeface="Arial" charset="0"/>
              </a:endParaRPr>
            </a:p>
          </p:txBody>
        </p:sp>
        <p:grpSp>
          <p:nvGrpSpPr>
            <p:cNvPr id="11286" name="Group 68"/>
            <p:cNvGrpSpPr>
              <a:grpSpLocks/>
            </p:cNvGrpSpPr>
            <p:nvPr/>
          </p:nvGrpSpPr>
          <p:grpSpPr bwMode="auto">
            <a:xfrm>
              <a:off x="2209801" y="5401234"/>
              <a:ext cx="4532314" cy="1051954"/>
              <a:chOff x="1392" y="3258"/>
              <a:chExt cx="2855" cy="807"/>
            </a:xfrm>
          </p:grpSpPr>
          <p:sp>
            <p:nvSpPr>
              <p:cNvPr id="18" name="Rectangle 58"/>
              <p:cNvSpPr>
                <a:spLocks noChangeArrowheads="1"/>
              </p:cNvSpPr>
              <p:nvPr/>
            </p:nvSpPr>
            <p:spPr bwMode="auto">
              <a:xfrm>
                <a:off x="1392" y="3258"/>
                <a:ext cx="2855" cy="807"/>
              </a:xfrm>
              <a:prstGeom prst="rect">
                <a:avLst/>
              </a:prstGeom>
              <a:gradFill rotWithShape="1">
                <a:gsLst>
                  <a:gs pos="0">
                    <a:srgbClr val="FF0000">
                      <a:gamma/>
                      <a:tint val="0"/>
                      <a:invGamma/>
                      <a:alpha val="50000"/>
                    </a:srgbClr>
                  </a:gs>
                  <a:gs pos="100000">
                    <a:srgbClr val="FF0000">
                      <a:alpha val="30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A5002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endParaRPr lang="pt-BR" sz="2800" b="1" kern="0">
                  <a:solidFill>
                    <a:srgbClr val="A50021"/>
                  </a:solidFill>
                  <a:latin typeface="Comic Sans MS" pitchFamily="66" charset="0"/>
                  <a:cs typeface="Times New Roman" pitchFamily="18" charset="0"/>
                </a:endParaRPr>
              </a:p>
            </p:txBody>
          </p:sp>
          <p:sp>
            <p:nvSpPr>
              <p:cNvPr id="19" name="Text Box 63"/>
              <p:cNvSpPr txBox="1">
                <a:spLocks noChangeArrowheads="1"/>
              </p:cNvSpPr>
              <p:nvPr/>
            </p:nvSpPr>
            <p:spPr bwMode="auto">
              <a:xfrm>
                <a:off x="2134" y="3690"/>
                <a:ext cx="1340" cy="3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1" hangingPunct="1">
                  <a:defRPr/>
                </a:pPr>
                <a:r>
                  <a:rPr lang="pt-BR" sz="2000" b="1" kern="0" dirty="0">
                    <a:solidFill>
                      <a:srgbClr val="A50021"/>
                    </a:solidFill>
                    <a:latin typeface="Arial Unicode MS" pitchFamily="34" charset="-128"/>
                    <a:cs typeface="Times New Roman" pitchFamily="18" charset="0"/>
                  </a:rPr>
                  <a:t>Valor Adicionado</a:t>
                </a:r>
              </a:p>
            </p:txBody>
          </p:sp>
        </p:grpSp>
        <p:sp>
          <p:nvSpPr>
            <p:cNvPr id="14" name="Rectangle 59"/>
            <p:cNvSpPr>
              <a:spLocks noChangeArrowheads="1"/>
            </p:cNvSpPr>
            <p:nvPr/>
          </p:nvSpPr>
          <p:spPr bwMode="auto">
            <a:xfrm>
              <a:off x="6885349" y="3135083"/>
              <a:ext cx="1365356" cy="1609837"/>
            </a:xfrm>
            <a:prstGeom prst="rect">
              <a:avLst/>
            </a:prstGeom>
            <a:gradFill flip="none" rotWithShape="1">
              <a:gsLst>
                <a:gs pos="0">
                  <a:srgbClr val="8C8CE3">
                    <a:alpha val="50000"/>
                  </a:srgbClr>
                </a:gs>
                <a:gs pos="98000">
                  <a:srgbClr val="EEEEFB">
                    <a:lumMod val="100000"/>
                    <a:alpha val="50000"/>
                  </a:srgbClr>
                </a:gs>
                <a:gs pos="26000">
                  <a:srgbClr val="3333CC">
                    <a:gamma/>
                    <a:tint val="15294"/>
                    <a:invGamma/>
                    <a:alpha val="50000"/>
                  </a:srgbClr>
                </a:gs>
              </a:gsLst>
              <a:lin ang="5400000" scaled="0"/>
              <a:tileRect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2800" b="1" kern="0">
                <a:solidFill>
                  <a:srgbClr val="333399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  <p:sp>
          <p:nvSpPr>
            <p:cNvPr id="11288" name="Text Box 58"/>
            <p:cNvSpPr txBox="1">
              <a:spLocks noChangeArrowheads="1"/>
            </p:cNvSpPr>
            <p:nvPr/>
          </p:nvSpPr>
          <p:spPr bwMode="auto">
            <a:xfrm>
              <a:off x="3625057" y="3639511"/>
              <a:ext cx="1654175" cy="701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pt-BR" sz="2000" b="1">
                  <a:solidFill>
                    <a:srgbClr val="006600"/>
                  </a:solidFill>
                  <a:latin typeface="Arial Unicode MS" pitchFamily="34" charset="-128"/>
                  <a:cs typeface="Times New Roman" pitchFamily="18" charset="0"/>
                </a:rPr>
                <a:t>Consumo </a:t>
              </a:r>
            </a:p>
            <a:p>
              <a:r>
                <a:rPr lang="pt-BR" sz="2000" b="1">
                  <a:solidFill>
                    <a:srgbClr val="006600"/>
                  </a:solidFill>
                  <a:latin typeface="Arial Unicode MS" pitchFamily="34" charset="-128"/>
                  <a:cs typeface="Times New Roman" pitchFamily="18" charset="0"/>
                </a:rPr>
                <a:t>intermediário</a:t>
              </a:r>
            </a:p>
          </p:txBody>
        </p:sp>
        <p:sp>
          <p:nvSpPr>
            <p:cNvPr id="11289" name="Text Box 51"/>
            <p:cNvSpPr txBox="1">
              <a:spLocks noChangeArrowheads="1"/>
            </p:cNvSpPr>
            <p:nvPr/>
          </p:nvSpPr>
          <p:spPr bwMode="auto">
            <a:xfrm>
              <a:off x="6934208" y="3651716"/>
              <a:ext cx="129715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pt-BR" sz="2000" b="1">
                  <a:solidFill>
                    <a:srgbClr val="333399"/>
                  </a:solidFill>
                  <a:latin typeface="Arial Unicode MS" pitchFamily="34" charset="-128"/>
                  <a:cs typeface="Times New Roman" pitchFamily="18" charset="0"/>
                </a:rPr>
                <a:t>Demanda</a:t>
              </a:r>
              <a:endParaRPr lang="pt-BR" sz="2800" b="1">
                <a:solidFill>
                  <a:srgbClr val="333399"/>
                </a:solidFill>
                <a:latin typeface="Comic Sans MS" pitchFamily="66" charset="0"/>
                <a:cs typeface="Times New Roman" pitchFamily="18" charset="0"/>
              </a:endParaRPr>
            </a:p>
            <a:p>
              <a:pPr algn="ctr"/>
              <a:r>
                <a:rPr lang="pt-BR" sz="2000" b="1">
                  <a:solidFill>
                    <a:srgbClr val="333399"/>
                  </a:solidFill>
                  <a:latin typeface="Arial Unicode MS" pitchFamily="34" charset="-128"/>
                  <a:cs typeface="Times New Roman" pitchFamily="18" charset="0"/>
                </a:rPr>
                <a:t>Final</a:t>
              </a:r>
            </a:p>
          </p:txBody>
        </p:sp>
        <p:sp>
          <p:nvSpPr>
            <p:cNvPr id="17" name="Rectangle 62"/>
            <p:cNvSpPr>
              <a:spLocks noChangeArrowheads="1"/>
            </p:cNvSpPr>
            <p:nvPr/>
          </p:nvSpPr>
          <p:spPr bwMode="auto">
            <a:xfrm>
              <a:off x="2209800" y="4781434"/>
              <a:ext cx="4531075" cy="385790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55000"/>
              </a:scheme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pt-BR" sz="2000" b="1" kern="0" dirty="0">
                  <a:solidFill>
                    <a:srgbClr val="A50021"/>
                  </a:solidFill>
                  <a:latin typeface="Arial Unicode MS" pitchFamily="34" charset="-128"/>
                  <a:cs typeface="Times New Roman" pitchFamily="18" charset="0"/>
                </a:rPr>
                <a:t>Insumos importados</a:t>
              </a:r>
            </a:p>
          </p:txBody>
        </p:sp>
      </p:grpSp>
      <p:sp>
        <p:nvSpPr>
          <p:cNvPr id="20" name="Line 44"/>
          <p:cNvSpPr>
            <a:spLocks noChangeShapeType="1"/>
          </p:cNvSpPr>
          <p:nvPr/>
        </p:nvSpPr>
        <p:spPr bwMode="auto">
          <a:xfrm>
            <a:off x="2373313" y="2997200"/>
            <a:ext cx="2663825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1" name="Line 45"/>
          <p:cNvSpPr>
            <a:spLocks noChangeShapeType="1"/>
          </p:cNvSpPr>
          <p:nvPr/>
        </p:nvSpPr>
        <p:spPr bwMode="auto">
          <a:xfrm flipV="1">
            <a:off x="5037138" y="2133600"/>
            <a:ext cx="0" cy="8636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2" name="Text Box 46"/>
          <p:cNvSpPr txBox="1">
            <a:spLocks noChangeArrowheads="1"/>
          </p:cNvSpPr>
          <p:nvPr/>
        </p:nvSpPr>
        <p:spPr bwMode="auto">
          <a:xfrm>
            <a:off x="1581150" y="2852738"/>
            <a:ext cx="792163" cy="314325"/>
          </a:xfrm>
          <a:prstGeom prst="rect">
            <a:avLst/>
          </a:prstGeom>
          <a:noFill/>
          <a:ln w="9525" algn="ctr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SzPct val="75000"/>
              <a:buFont typeface="Wingdings" pitchFamily="2" charset="2"/>
              <a:buNone/>
            </a:pPr>
            <a:r>
              <a:rPr lang="pt-BR" sz="1400">
                <a:solidFill>
                  <a:srgbClr val="000000"/>
                </a:solidFill>
                <a:latin typeface="Gill Sans"/>
              </a:rPr>
              <a:t>Setor </a:t>
            </a:r>
            <a:r>
              <a:rPr lang="pt-BR" sz="1400" i="1">
                <a:solidFill>
                  <a:srgbClr val="000000"/>
                </a:solidFill>
                <a:latin typeface="Gill Sans"/>
              </a:rPr>
              <a:t>i</a:t>
            </a:r>
            <a:endParaRPr lang="en-US" sz="1400" i="1">
              <a:solidFill>
                <a:srgbClr val="000000"/>
              </a:solidFill>
              <a:latin typeface="Gill Sans"/>
            </a:endParaRPr>
          </a:p>
        </p:txBody>
      </p:sp>
      <p:sp>
        <p:nvSpPr>
          <p:cNvPr id="23" name="Text Box 47"/>
          <p:cNvSpPr txBox="1">
            <a:spLocks noChangeArrowheads="1"/>
          </p:cNvSpPr>
          <p:nvPr/>
        </p:nvSpPr>
        <p:spPr bwMode="auto">
          <a:xfrm>
            <a:off x="4605338" y="1773238"/>
            <a:ext cx="719137" cy="314325"/>
          </a:xfrm>
          <a:prstGeom prst="rect">
            <a:avLst/>
          </a:prstGeom>
          <a:noFill/>
          <a:ln w="9525" algn="ctr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SzPct val="75000"/>
              <a:buFont typeface="Wingdings" pitchFamily="2" charset="2"/>
              <a:buNone/>
            </a:pPr>
            <a:r>
              <a:rPr lang="pt-BR" sz="1400">
                <a:solidFill>
                  <a:srgbClr val="000000"/>
                </a:solidFill>
                <a:latin typeface="Gill Sans"/>
              </a:rPr>
              <a:t>Setor </a:t>
            </a:r>
            <a:r>
              <a:rPr lang="pt-BR" sz="1400" i="1">
                <a:solidFill>
                  <a:srgbClr val="000000"/>
                </a:solidFill>
                <a:latin typeface="Gill Sans"/>
              </a:rPr>
              <a:t>j</a:t>
            </a:r>
            <a:endParaRPr lang="en-US" sz="1400" i="1">
              <a:solidFill>
                <a:srgbClr val="000000"/>
              </a:solidFill>
              <a:latin typeface="Gill Sans"/>
            </a:endParaRPr>
          </a:p>
        </p:txBody>
      </p:sp>
      <p:sp>
        <p:nvSpPr>
          <p:cNvPr id="24" name="Line 48"/>
          <p:cNvSpPr>
            <a:spLocks noChangeShapeType="1"/>
          </p:cNvSpPr>
          <p:nvPr/>
        </p:nvSpPr>
        <p:spPr bwMode="auto">
          <a:xfrm>
            <a:off x="2589213" y="2997200"/>
            <a:ext cx="4535487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5" name="Line 49"/>
          <p:cNvSpPr>
            <a:spLocks noChangeShapeType="1"/>
          </p:cNvSpPr>
          <p:nvPr/>
        </p:nvSpPr>
        <p:spPr bwMode="auto">
          <a:xfrm flipV="1">
            <a:off x="7124700" y="2133600"/>
            <a:ext cx="0" cy="8636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6" name="Text Box 50"/>
          <p:cNvSpPr txBox="1">
            <a:spLocks noChangeArrowheads="1"/>
          </p:cNvSpPr>
          <p:nvPr/>
        </p:nvSpPr>
        <p:spPr bwMode="auto">
          <a:xfrm>
            <a:off x="6116638" y="1557338"/>
            <a:ext cx="2016125" cy="542925"/>
          </a:xfrm>
          <a:prstGeom prst="rect">
            <a:avLst/>
          </a:prstGeom>
          <a:noFill/>
          <a:ln w="9525" algn="ctr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SzPct val="75000"/>
              <a:buFont typeface="Wingdings" pitchFamily="2" charset="2"/>
              <a:buNone/>
            </a:pPr>
            <a:r>
              <a:rPr lang="pt-BR" sz="1400">
                <a:solidFill>
                  <a:srgbClr val="000000"/>
                </a:solidFill>
                <a:latin typeface="Gill Sans"/>
              </a:rPr>
              <a:t>Demanda Final</a:t>
            </a:r>
          </a:p>
          <a:p>
            <a:pPr algn="ctr">
              <a:spcBef>
                <a:spcPct val="50000"/>
              </a:spcBef>
              <a:buSzPct val="75000"/>
              <a:buFont typeface="Wingdings" pitchFamily="2" charset="2"/>
              <a:buNone/>
            </a:pPr>
            <a:r>
              <a:rPr lang="pt-BR" sz="1000">
                <a:solidFill>
                  <a:srgbClr val="000000"/>
                </a:solidFill>
                <a:latin typeface="Gill Sans"/>
              </a:rPr>
              <a:t>Exportações, Cons. Familias,...</a:t>
            </a:r>
            <a:endParaRPr lang="en-US" sz="1000" i="1">
              <a:solidFill>
                <a:srgbClr val="000000"/>
              </a:solidFill>
              <a:latin typeface="Gill Sans"/>
            </a:endParaRPr>
          </a:p>
        </p:txBody>
      </p:sp>
      <p:sp>
        <p:nvSpPr>
          <p:cNvPr id="27" name="Line 51"/>
          <p:cNvSpPr>
            <a:spLocks noChangeShapeType="1"/>
          </p:cNvSpPr>
          <p:nvPr/>
        </p:nvSpPr>
        <p:spPr bwMode="auto">
          <a:xfrm>
            <a:off x="2287588" y="4510088"/>
            <a:ext cx="2663825" cy="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8" name="Line 52"/>
          <p:cNvSpPr>
            <a:spLocks noChangeShapeType="1"/>
          </p:cNvSpPr>
          <p:nvPr/>
        </p:nvSpPr>
        <p:spPr bwMode="auto">
          <a:xfrm>
            <a:off x="2287588" y="5402263"/>
            <a:ext cx="2663825" cy="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9" name="Line 53"/>
          <p:cNvSpPr>
            <a:spLocks noChangeShapeType="1"/>
          </p:cNvSpPr>
          <p:nvPr/>
        </p:nvSpPr>
        <p:spPr bwMode="auto">
          <a:xfrm flipV="1">
            <a:off x="4951413" y="2133600"/>
            <a:ext cx="0" cy="3268663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0" name="Text Box 54"/>
          <p:cNvSpPr txBox="1">
            <a:spLocks noChangeArrowheads="1"/>
          </p:cNvSpPr>
          <p:nvPr/>
        </p:nvSpPr>
        <p:spPr bwMode="auto">
          <a:xfrm>
            <a:off x="781050" y="4281488"/>
            <a:ext cx="1512888" cy="1416050"/>
          </a:xfrm>
          <a:prstGeom prst="rect">
            <a:avLst/>
          </a:prstGeom>
          <a:noFill/>
          <a:ln w="9525" algn="ctr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SzPct val="75000"/>
              <a:buFont typeface="Wingdings" pitchFamily="2" charset="2"/>
              <a:buNone/>
            </a:pPr>
            <a:r>
              <a:rPr lang="pt-BR" sz="1400">
                <a:solidFill>
                  <a:srgbClr val="000000"/>
                </a:solidFill>
                <a:latin typeface="Gill Sans"/>
              </a:rPr>
              <a:t>Cons Intermed.</a:t>
            </a:r>
          </a:p>
          <a:p>
            <a:pPr>
              <a:spcBef>
                <a:spcPct val="50000"/>
              </a:spcBef>
              <a:buSzPct val="75000"/>
              <a:buFont typeface="Wingdings" pitchFamily="2" charset="2"/>
              <a:buNone/>
            </a:pPr>
            <a:r>
              <a:rPr lang="pt-BR" sz="1000">
                <a:solidFill>
                  <a:srgbClr val="000000"/>
                </a:solidFill>
                <a:latin typeface="Gill Sans"/>
              </a:rPr>
              <a:t>Importações,...</a:t>
            </a:r>
          </a:p>
          <a:p>
            <a:pPr>
              <a:spcBef>
                <a:spcPct val="50000"/>
              </a:spcBef>
              <a:buSzPct val="75000"/>
              <a:buFont typeface="Wingdings" pitchFamily="2" charset="2"/>
              <a:buNone/>
            </a:pPr>
            <a:endParaRPr lang="pt-BR" sz="1400">
              <a:solidFill>
                <a:srgbClr val="000000"/>
              </a:solidFill>
              <a:latin typeface="Gill Sans"/>
            </a:endParaRPr>
          </a:p>
          <a:p>
            <a:pPr>
              <a:spcBef>
                <a:spcPct val="50000"/>
              </a:spcBef>
              <a:buSzPct val="75000"/>
              <a:buFont typeface="Wingdings" pitchFamily="2" charset="2"/>
              <a:buNone/>
            </a:pPr>
            <a:r>
              <a:rPr lang="pt-BR" sz="1400">
                <a:solidFill>
                  <a:srgbClr val="000000"/>
                </a:solidFill>
                <a:latin typeface="Gill Sans"/>
              </a:rPr>
              <a:t>Valor Adicionad.</a:t>
            </a:r>
          </a:p>
          <a:p>
            <a:pPr>
              <a:spcBef>
                <a:spcPct val="50000"/>
              </a:spcBef>
              <a:buSzPct val="75000"/>
              <a:buFont typeface="Wingdings" pitchFamily="2" charset="2"/>
              <a:buNone/>
            </a:pPr>
            <a:r>
              <a:rPr lang="pt-BR" sz="1000">
                <a:solidFill>
                  <a:srgbClr val="000000"/>
                </a:solidFill>
                <a:latin typeface="Gill Sans"/>
              </a:rPr>
              <a:t>Remunerações,...</a:t>
            </a:r>
            <a:endParaRPr lang="en-US" sz="1000" i="1">
              <a:solidFill>
                <a:srgbClr val="000000"/>
              </a:solidFill>
              <a:latin typeface="Gill Sans"/>
            </a:endParaRPr>
          </a:p>
        </p:txBody>
      </p:sp>
      <p:sp>
        <p:nvSpPr>
          <p:cNvPr id="31" name="Text Box 55"/>
          <p:cNvSpPr txBox="1">
            <a:spLocks noChangeArrowheads="1"/>
          </p:cNvSpPr>
          <p:nvPr/>
        </p:nvSpPr>
        <p:spPr bwMode="auto">
          <a:xfrm>
            <a:off x="4605338" y="1773238"/>
            <a:ext cx="719137" cy="314325"/>
          </a:xfrm>
          <a:prstGeom prst="rect">
            <a:avLst/>
          </a:prstGeom>
          <a:noFill/>
          <a:ln w="9525" algn="ctr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SzPct val="75000"/>
              <a:buFont typeface="Wingdings" pitchFamily="2" charset="2"/>
              <a:buNone/>
            </a:pPr>
            <a:r>
              <a:rPr lang="pt-BR" sz="1400">
                <a:solidFill>
                  <a:srgbClr val="000000"/>
                </a:solidFill>
                <a:latin typeface="Gill Sans"/>
              </a:rPr>
              <a:t>Setor </a:t>
            </a:r>
            <a:r>
              <a:rPr lang="pt-BR" sz="1400" i="1">
                <a:solidFill>
                  <a:srgbClr val="000000"/>
                </a:solidFill>
                <a:latin typeface="Gill Sans"/>
              </a:rPr>
              <a:t>j</a:t>
            </a:r>
            <a:endParaRPr lang="en-US" sz="1400" i="1">
              <a:solidFill>
                <a:srgbClr val="000000"/>
              </a:solidFill>
              <a:latin typeface="Gill San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0" descr="Fipe_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5300663"/>
            <a:ext cx="931863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" name="Título 1"/>
          <p:cNvSpPr txBox="1">
            <a:spLocks/>
          </p:cNvSpPr>
          <p:nvPr/>
        </p:nvSpPr>
        <p:spPr>
          <a:xfrm>
            <a:off x="479425" y="895350"/>
            <a:ext cx="8274050" cy="44608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08000" tIns="0" rIns="0" bIns="0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2600" dirty="0" smtClean="0">
                <a:solidFill>
                  <a:schemeClr val="bg1"/>
                </a:solidFill>
              </a:rPr>
              <a:t>Complexo Produtivo da Defesa e da Segurança</a:t>
            </a:r>
            <a:r>
              <a:rPr lang="pt-BR" sz="2800" dirty="0" smtClean="0">
                <a:solidFill>
                  <a:schemeClr val="bg1"/>
                </a:solidFill>
              </a:rPr>
              <a:t> 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12292" name="Imagem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70125" y="1606550"/>
            <a:ext cx="4603750" cy="364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6_Nível">
  <a:themeElements>
    <a:clrScheme name="Ní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Nível">
      <a:majorFont>
        <a:latin typeface="Calibri"/>
        <a:ea typeface=""/>
        <a:cs typeface=""/>
      </a:majorFont>
      <a:minorFont>
        <a:latin typeface="Georgi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í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í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í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í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í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í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í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í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ABIMDE-LBDN-SP-Ago2011-rev2</Template>
  <TotalTime>4710</TotalTime>
  <Words>596</Words>
  <Application>Microsoft Office PowerPoint</Application>
  <PresentationFormat>Apresentação na tela (4:3)</PresentationFormat>
  <Paragraphs>150</Paragraphs>
  <Slides>14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16_Nível</vt:lpstr>
      <vt:lpstr>Associação Brasileira das Indústrias de Materiais de Defesa  e Segurança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EMBRAER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CT&amp;I para a Defesa: uma visão empresarial</dc:title>
  <dc:creator>LDOANDRA</dc:creator>
  <cp:lastModifiedBy>giraomot</cp:lastModifiedBy>
  <cp:revision>299</cp:revision>
  <cp:lastPrinted>2014-05-04T13:24:47Z</cp:lastPrinted>
  <dcterms:created xsi:type="dcterms:W3CDTF">2011-10-11T17:20:38Z</dcterms:created>
  <dcterms:modified xsi:type="dcterms:W3CDTF">2015-09-17T12:38:04Z</dcterms:modified>
</cp:coreProperties>
</file>