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22"/>
  </p:notesMasterIdLst>
  <p:sldIdLst>
    <p:sldId id="256" r:id="rId3"/>
    <p:sldId id="259" r:id="rId4"/>
    <p:sldId id="271" r:id="rId5"/>
    <p:sldId id="272" r:id="rId6"/>
    <p:sldId id="260" r:id="rId7"/>
    <p:sldId id="261" r:id="rId8"/>
    <p:sldId id="262" r:id="rId9"/>
    <p:sldId id="263" r:id="rId10"/>
    <p:sldId id="264" r:id="rId11"/>
    <p:sldId id="266" r:id="rId12"/>
    <p:sldId id="273" r:id="rId13"/>
    <p:sldId id="274" r:id="rId14"/>
    <p:sldId id="278" r:id="rId15"/>
    <p:sldId id="279" r:id="rId16"/>
    <p:sldId id="269" r:id="rId17"/>
    <p:sldId id="270" r:id="rId18"/>
    <p:sldId id="276" r:id="rId19"/>
    <p:sldId id="277" r:id="rId20"/>
    <p:sldId id="275" r:id="rId21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C70BFF-9DB9-4107-B8D8-DB9C0732A600}" v="42" dt="2026-06-09T11:38:43.9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o Braga-SBC" userId="66f9cf623933a1a5" providerId="LiveId" clId="{D7C8A54D-065B-4C0E-8C82-67DB02A23746}"/>
    <pc:docChg chg="undo redo custSel addSld modSld sldOrd">
      <pc:chgData name="Julio Braga-SBC" userId="66f9cf623933a1a5" providerId="LiveId" clId="{D7C8A54D-065B-4C0E-8C82-67DB02A23746}" dt="2026-06-09T11:45:34.816" v="1667"/>
      <pc:docMkLst>
        <pc:docMk/>
      </pc:docMkLst>
      <pc:sldChg chg="modSp mod">
        <pc:chgData name="Julio Braga-SBC" userId="66f9cf623933a1a5" providerId="LiveId" clId="{D7C8A54D-065B-4C0E-8C82-67DB02A23746}" dt="2026-06-09T04:49:55.572" v="110" actId="20577"/>
        <pc:sldMkLst>
          <pc:docMk/>
          <pc:sldMk cId="0" sldId="259"/>
        </pc:sldMkLst>
        <pc:spChg chg="mod">
          <ac:chgData name="Julio Braga-SBC" userId="66f9cf623933a1a5" providerId="LiveId" clId="{D7C8A54D-065B-4C0E-8C82-67DB02A23746}" dt="2026-06-09T04:49:55.572" v="110" actId="20577"/>
          <ac:spMkLst>
            <pc:docMk/>
            <pc:sldMk cId="0" sldId="259"/>
            <ac:spMk id="3" creationId="{00000000-0000-0000-0000-000000000000}"/>
          </ac:spMkLst>
        </pc:spChg>
        <pc:spChg chg="mod">
          <ac:chgData name="Julio Braga-SBC" userId="66f9cf623933a1a5" providerId="LiveId" clId="{D7C8A54D-065B-4C0E-8C82-67DB02A23746}" dt="2026-06-09T04:48:56.538" v="105" actId="207"/>
          <ac:spMkLst>
            <pc:docMk/>
            <pc:sldMk cId="0" sldId="259"/>
            <ac:spMk id="4" creationId="{00000000-0000-0000-0000-000000000000}"/>
          </ac:spMkLst>
        </pc:spChg>
      </pc:sldChg>
      <pc:sldChg chg="addSp modSp mod">
        <pc:chgData name="Julio Braga-SBC" userId="66f9cf623933a1a5" providerId="LiveId" clId="{D7C8A54D-065B-4C0E-8C82-67DB02A23746}" dt="2026-06-09T04:11:43.309" v="103" actId="1076"/>
        <pc:sldMkLst>
          <pc:docMk/>
          <pc:sldMk cId="0" sldId="266"/>
        </pc:sldMkLst>
        <pc:spChg chg="mod">
          <ac:chgData name="Julio Braga-SBC" userId="66f9cf623933a1a5" providerId="LiveId" clId="{D7C8A54D-065B-4C0E-8C82-67DB02A23746}" dt="2026-06-09T04:08:44.641" v="75" actId="20577"/>
          <ac:spMkLst>
            <pc:docMk/>
            <pc:sldMk cId="0" sldId="266"/>
            <ac:spMk id="5" creationId="{00000000-0000-0000-0000-000000000000}"/>
          </ac:spMkLst>
        </pc:spChg>
        <pc:spChg chg="mod">
          <ac:chgData name="Julio Braga-SBC" userId="66f9cf623933a1a5" providerId="LiveId" clId="{D7C8A54D-065B-4C0E-8C82-67DB02A23746}" dt="2026-06-09T04:10:11.674" v="99" actId="20577"/>
          <ac:spMkLst>
            <pc:docMk/>
            <pc:sldMk cId="0" sldId="266"/>
            <ac:spMk id="7" creationId="{00000000-0000-0000-0000-000000000000}"/>
          </ac:spMkLst>
        </pc:spChg>
        <pc:picChg chg="add mod">
          <ac:chgData name="Julio Braga-SBC" userId="66f9cf623933a1a5" providerId="LiveId" clId="{D7C8A54D-065B-4C0E-8C82-67DB02A23746}" dt="2026-06-09T04:11:43.309" v="103" actId="1076"/>
          <ac:picMkLst>
            <pc:docMk/>
            <pc:sldMk cId="0" sldId="266"/>
            <ac:picMk id="3" creationId="{2F373BC5-17D8-5E75-667E-5BBBE260195C}"/>
          </ac:picMkLst>
        </pc:picChg>
      </pc:sldChg>
      <pc:sldChg chg="modSp mod ord">
        <pc:chgData name="Julio Braga-SBC" userId="66f9cf623933a1a5" providerId="LiveId" clId="{D7C8A54D-065B-4C0E-8C82-67DB02A23746}" dt="2026-06-09T05:43:53.841" v="1539" actId="1038"/>
        <pc:sldMkLst>
          <pc:docMk/>
          <pc:sldMk cId="0" sldId="269"/>
        </pc:sldMkLst>
        <pc:spChg chg="mod">
          <ac:chgData name="Julio Braga-SBC" userId="66f9cf623933a1a5" providerId="LiveId" clId="{D7C8A54D-065B-4C0E-8C82-67DB02A23746}" dt="2026-06-09T05:43:46.500" v="1524" actId="1076"/>
          <ac:spMkLst>
            <pc:docMk/>
            <pc:sldMk cId="0" sldId="269"/>
            <ac:spMk id="3" creationId="{00000000-0000-0000-0000-000000000000}"/>
          </ac:spMkLst>
        </pc:spChg>
        <pc:spChg chg="mod">
          <ac:chgData name="Julio Braga-SBC" userId="66f9cf623933a1a5" providerId="LiveId" clId="{D7C8A54D-065B-4C0E-8C82-67DB02A23746}" dt="2026-06-09T05:43:53.841" v="1539" actId="1038"/>
          <ac:spMkLst>
            <pc:docMk/>
            <pc:sldMk cId="0" sldId="269"/>
            <ac:spMk id="5" creationId="{00000000-0000-0000-0000-000000000000}"/>
          </ac:spMkLst>
        </pc:spChg>
        <pc:spChg chg="mod">
          <ac:chgData name="Julio Braga-SBC" userId="66f9cf623933a1a5" providerId="LiveId" clId="{D7C8A54D-065B-4C0E-8C82-67DB02A23746}" dt="2026-06-09T05:43:29.946" v="1522" actId="1076"/>
          <ac:spMkLst>
            <pc:docMk/>
            <pc:sldMk cId="0" sldId="269"/>
            <ac:spMk id="6" creationId="{00000000-0000-0000-0000-000000000000}"/>
          </ac:spMkLst>
        </pc:spChg>
        <pc:picChg chg="mod">
          <ac:chgData name="Julio Braga-SBC" userId="66f9cf623933a1a5" providerId="LiveId" clId="{D7C8A54D-065B-4C0E-8C82-67DB02A23746}" dt="2026-06-09T05:42:46.024" v="1515" actId="1076"/>
          <ac:picMkLst>
            <pc:docMk/>
            <pc:sldMk cId="0" sldId="269"/>
            <ac:picMk id="4" creationId="{00000000-0000-0000-0000-000000000000}"/>
          </ac:picMkLst>
        </pc:picChg>
      </pc:sldChg>
      <pc:sldChg chg="ord">
        <pc:chgData name="Julio Braga-SBC" userId="66f9cf623933a1a5" providerId="LiveId" clId="{D7C8A54D-065B-4C0E-8C82-67DB02A23746}" dt="2026-06-09T05:41:20.906" v="1461" actId="20578"/>
        <pc:sldMkLst>
          <pc:docMk/>
          <pc:sldMk cId="3534115774" sldId="270"/>
        </pc:sldMkLst>
      </pc:sldChg>
      <pc:sldChg chg="modSp mod">
        <pc:chgData name="Julio Braga-SBC" userId="66f9cf623933a1a5" providerId="LiveId" clId="{D7C8A54D-065B-4C0E-8C82-67DB02A23746}" dt="2026-06-09T04:48:45.701" v="104" actId="207"/>
        <pc:sldMkLst>
          <pc:docMk/>
          <pc:sldMk cId="873387659" sldId="271"/>
        </pc:sldMkLst>
        <pc:spChg chg="mod">
          <ac:chgData name="Julio Braga-SBC" userId="66f9cf623933a1a5" providerId="LiveId" clId="{D7C8A54D-065B-4C0E-8C82-67DB02A23746}" dt="2026-06-09T04:48:45.701" v="104" actId="207"/>
          <ac:spMkLst>
            <pc:docMk/>
            <pc:sldMk cId="873387659" sldId="271"/>
            <ac:spMk id="4" creationId="{00000000-0000-0000-0000-000000000000}"/>
          </ac:spMkLst>
        </pc:spChg>
      </pc:sldChg>
      <pc:sldChg chg="modSp mod">
        <pc:chgData name="Julio Braga-SBC" userId="66f9cf623933a1a5" providerId="LiveId" clId="{D7C8A54D-065B-4C0E-8C82-67DB02A23746}" dt="2026-06-09T04:49:40.754" v="108" actId="207"/>
        <pc:sldMkLst>
          <pc:docMk/>
          <pc:sldMk cId="445192146" sldId="272"/>
        </pc:sldMkLst>
        <pc:spChg chg="mod">
          <ac:chgData name="Julio Braga-SBC" userId="66f9cf623933a1a5" providerId="LiveId" clId="{D7C8A54D-065B-4C0E-8C82-67DB02A23746}" dt="2026-06-09T04:49:40.754" v="108" actId="207"/>
          <ac:spMkLst>
            <pc:docMk/>
            <pc:sldMk cId="445192146" sldId="272"/>
            <ac:spMk id="4" creationId="{00000000-0000-0000-0000-000000000000}"/>
          </ac:spMkLst>
        </pc:spChg>
      </pc:sldChg>
      <pc:sldChg chg="modSp mod">
        <pc:chgData name="Julio Braga-SBC" userId="66f9cf623933a1a5" providerId="LiveId" clId="{D7C8A54D-065B-4C0E-8C82-67DB02A23746}" dt="2026-06-09T05:14:44.829" v="758" actId="20577"/>
        <pc:sldMkLst>
          <pc:docMk/>
          <pc:sldMk cId="269053243" sldId="273"/>
        </pc:sldMkLst>
        <pc:spChg chg="mod">
          <ac:chgData name="Julio Braga-SBC" userId="66f9cf623933a1a5" providerId="LiveId" clId="{D7C8A54D-065B-4C0E-8C82-67DB02A23746}" dt="2026-06-09T04:54:07.106" v="263" actId="20577"/>
          <ac:spMkLst>
            <pc:docMk/>
            <pc:sldMk cId="269053243" sldId="273"/>
            <ac:spMk id="5" creationId="{00000000-0000-0000-0000-000000000000}"/>
          </ac:spMkLst>
        </pc:spChg>
        <pc:spChg chg="mod">
          <ac:chgData name="Julio Braga-SBC" userId="66f9cf623933a1a5" providerId="LiveId" clId="{D7C8A54D-065B-4C0E-8C82-67DB02A23746}" dt="2026-06-09T05:00:35.120" v="412" actId="20577"/>
          <ac:spMkLst>
            <pc:docMk/>
            <pc:sldMk cId="269053243" sldId="273"/>
            <ac:spMk id="6" creationId="{00000000-0000-0000-0000-000000000000}"/>
          </ac:spMkLst>
        </pc:spChg>
        <pc:spChg chg="mod">
          <ac:chgData name="Julio Braga-SBC" userId="66f9cf623933a1a5" providerId="LiveId" clId="{D7C8A54D-065B-4C0E-8C82-67DB02A23746}" dt="2026-06-09T05:14:44.829" v="758" actId="20577"/>
          <ac:spMkLst>
            <pc:docMk/>
            <pc:sldMk cId="269053243" sldId="273"/>
            <ac:spMk id="7" creationId="{00000000-0000-0000-0000-000000000000}"/>
          </ac:spMkLst>
        </pc:spChg>
      </pc:sldChg>
      <pc:sldChg chg="addSp delSp modSp add mod setBg">
        <pc:chgData name="Julio Braga-SBC" userId="66f9cf623933a1a5" providerId="LiveId" clId="{D7C8A54D-065B-4C0E-8C82-67DB02A23746}" dt="2026-06-09T05:22:12.454" v="990" actId="14100"/>
        <pc:sldMkLst>
          <pc:docMk/>
          <pc:sldMk cId="627573445" sldId="274"/>
        </pc:sldMkLst>
        <pc:spChg chg="add del">
          <ac:chgData name="Julio Braga-SBC" userId="66f9cf623933a1a5" providerId="LiveId" clId="{D7C8A54D-065B-4C0E-8C82-67DB02A23746}" dt="2026-06-09T05:08:39.217" v="644" actId="22"/>
          <ac:spMkLst>
            <pc:docMk/>
            <pc:sldMk cId="627573445" sldId="274"/>
            <ac:spMk id="3" creationId="{57177193-D9A7-1062-2469-AD43591CBD43}"/>
          </ac:spMkLst>
        </pc:spChg>
        <pc:spChg chg="mod">
          <ac:chgData name="Julio Braga-SBC" userId="66f9cf623933a1a5" providerId="LiveId" clId="{D7C8A54D-065B-4C0E-8C82-67DB02A23746}" dt="2026-06-09T05:05:30.286" v="530" actId="20577"/>
          <ac:spMkLst>
            <pc:docMk/>
            <pc:sldMk cId="627573445" sldId="274"/>
            <ac:spMk id="5" creationId="{85405D6D-70A4-EB3A-A492-2547A8AF8F89}"/>
          </ac:spMkLst>
        </pc:spChg>
        <pc:spChg chg="mod">
          <ac:chgData name="Julio Braga-SBC" userId="66f9cf623933a1a5" providerId="LiveId" clId="{D7C8A54D-065B-4C0E-8C82-67DB02A23746}" dt="2026-06-09T05:06:35.865" v="543" actId="14100"/>
          <ac:spMkLst>
            <pc:docMk/>
            <pc:sldMk cId="627573445" sldId="274"/>
            <ac:spMk id="6" creationId="{B71103B3-ED8F-5C30-6874-6D9EBC65577E}"/>
          </ac:spMkLst>
        </pc:spChg>
        <pc:spChg chg="mod">
          <ac:chgData name="Julio Braga-SBC" userId="66f9cf623933a1a5" providerId="LiveId" clId="{D7C8A54D-065B-4C0E-8C82-67DB02A23746}" dt="2026-06-09T05:22:12.454" v="990" actId="14100"/>
          <ac:spMkLst>
            <pc:docMk/>
            <pc:sldMk cId="627573445" sldId="274"/>
            <ac:spMk id="7" creationId="{235B5DA5-8479-4872-185C-E7CD5B88C1D5}"/>
          </ac:spMkLst>
        </pc:spChg>
      </pc:sldChg>
      <pc:sldChg chg="add ord setBg">
        <pc:chgData name="Julio Braga-SBC" userId="66f9cf623933a1a5" providerId="LiveId" clId="{D7C8A54D-065B-4C0E-8C82-67DB02A23746}" dt="2026-06-09T11:45:34.816" v="1667"/>
        <pc:sldMkLst>
          <pc:docMk/>
          <pc:sldMk cId="2365732318" sldId="275"/>
        </pc:sldMkLst>
      </pc:sldChg>
      <pc:sldChg chg="add">
        <pc:chgData name="Julio Braga-SBC" userId="66f9cf623933a1a5" providerId="LiveId" clId="{D7C8A54D-065B-4C0E-8C82-67DB02A23746}" dt="2026-06-09T05:05:41.788" v="531"/>
        <pc:sldMkLst>
          <pc:docMk/>
          <pc:sldMk cId="2645385388" sldId="276"/>
        </pc:sldMkLst>
      </pc:sldChg>
      <pc:sldChg chg="add ord">
        <pc:chgData name="Julio Braga-SBC" userId="66f9cf623933a1a5" providerId="LiveId" clId="{D7C8A54D-065B-4C0E-8C82-67DB02A23746}" dt="2026-06-09T05:05:49.413" v="534"/>
        <pc:sldMkLst>
          <pc:docMk/>
          <pc:sldMk cId="3440133794" sldId="277"/>
        </pc:sldMkLst>
      </pc:sldChg>
      <pc:sldChg chg="addSp delSp modSp add mod">
        <pc:chgData name="Julio Braga-SBC" userId="66f9cf623933a1a5" providerId="LiveId" clId="{D7C8A54D-065B-4C0E-8C82-67DB02A23746}" dt="2026-06-09T11:39:09.771" v="1547" actId="403"/>
        <pc:sldMkLst>
          <pc:docMk/>
          <pc:sldMk cId="3036269495" sldId="278"/>
        </pc:sldMkLst>
        <pc:spChg chg="add del mod">
          <ac:chgData name="Julio Braga-SBC" userId="66f9cf623933a1a5" providerId="LiveId" clId="{D7C8A54D-065B-4C0E-8C82-67DB02A23746}" dt="2026-06-09T11:39:02.436" v="1544" actId="478"/>
          <ac:spMkLst>
            <pc:docMk/>
            <pc:sldMk cId="3036269495" sldId="278"/>
            <ac:spMk id="4" creationId="{014FA555-18A0-86A1-C7A4-300697EE2F0E}"/>
          </ac:spMkLst>
        </pc:spChg>
        <pc:spChg chg="mod">
          <ac:chgData name="Julio Braga-SBC" userId="66f9cf623933a1a5" providerId="LiveId" clId="{D7C8A54D-065B-4C0E-8C82-67DB02A23746}" dt="2026-06-09T05:22:47.648" v="993" actId="27636"/>
          <ac:spMkLst>
            <pc:docMk/>
            <pc:sldMk cId="3036269495" sldId="278"/>
            <ac:spMk id="6" creationId="{B71103B3-ED8F-5C30-6874-6D9EBC65577E}"/>
          </ac:spMkLst>
        </pc:spChg>
        <pc:spChg chg="mod">
          <ac:chgData name="Julio Braga-SBC" userId="66f9cf623933a1a5" providerId="LiveId" clId="{D7C8A54D-065B-4C0E-8C82-67DB02A23746}" dt="2026-06-09T11:39:09.771" v="1547" actId="403"/>
          <ac:spMkLst>
            <pc:docMk/>
            <pc:sldMk cId="3036269495" sldId="278"/>
            <ac:spMk id="7" creationId="{235B5DA5-8479-4872-185C-E7CD5B88C1D5}"/>
          </ac:spMkLst>
        </pc:spChg>
        <pc:picChg chg="add del mod">
          <ac:chgData name="Julio Braga-SBC" userId="66f9cf623933a1a5" providerId="LiveId" clId="{D7C8A54D-065B-4C0E-8C82-67DB02A23746}" dt="2026-06-09T11:39:00.079" v="1543" actId="478"/>
          <ac:picMkLst>
            <pc:docMk/>
            <pc:sldMk cId="3036269495" sldId="278"/>
            <ac:picMk id="3" creationId="{F9739EE0-4F7E-3628-0366-87909E405ECA}"/>
          </ac:picMkLst>
        </pc:picChg>
      </pc:sldChg>
      <pc:sldChg chg="modSp add mod">
        <pc:chgData name="Julio Braga-SBC" userId="66f9cf623933a1a5" providerId="LiveId" clId="{D7C8A54D-065B-4C0E-8C82-67DB02A23746}" dt="2026-06-09T11:45:18.817" v="1665" actId="20577"/>
        <pc:sldMkLst>
          <pc:docMk/>
          <pc:sldMk cId="3955083780" sldId="279"/>
        </pc:sldMkLst>
        <pc:spChg chg="mod ord">
          <ac:chgData name="Julio Braga-SBC" userId="66f9cf623933a1a5" providerId="LiveId" clId="{D7C8A54D-065B-4C0E-8C82-67DB02A23746}" dt="2026-06-09T11:45:18.817" v="1665" actId="20577"/>
          <ac:spMkLst>
            <pc:docMk/>
            <pc:sldMk cId="3955083780" sldId="279"/>
            <ac:spMk id="4" creationId="{014FA555-18A0-86A1-C7A4-300697EE2F0E}"/>
          </ac:spMkLst>
        </pc:spChg>
        <pc:spChg chg="mod">
          <ac:chgData name="Julio Braga-SBC" userId="66f9cf623933a1a5" providerId="LiveId" clId="{D7C8A54D-065B-4C0E-8C82-67DB02A23746}" dt="2026-06-09T11:44:14.759" v="1645" actId="6549"/>
          <ac:spMkLst>
            <pc:docMk/>
            <pc:sldMk cId="3955083780" sldId="279"/>
            <ac:spMk id="7" creationId="{235B5DA5-8479-4872-185C-E7CD5B88C1D5}"/>
          </ac:spMkLst>
        </pc:spChg>
        <pc:picChg chg="mod">
          <ac:chgData name="Julio Braga-SBC" userId="66f9cf623933a1a5" providerId="LiveId" clId="{D7C8A54D-065B-4C0E-8C82-67DB02A23746}" dt="2026-06-09T11:44:26.408" v="1647" actId="1076"/>
          <ac:picMkLst>
            <pc:docMk/>
            <pc:sldMk cId="3955083780" sldId="279"/>
            <ac:picMk id="3" creationId="{F9739EE0-4F7E-3628-0366-87909E405EC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0955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1309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89D59-38F9-4261-F998-8205A8020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402B11-70D5-5044-3D98-D7B38C8021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D6A977-E74E-0A02-666F-DD7AE21061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47F7C-9FD7-6353-E263-BCC1702EB9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5050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89D59-38F9-4261-F998-8205A8020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402B11-70D5-5044-3D98-D7B38C8021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D6A977-E74E-0A02-666F-DD7AE21061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47F7C-9FD7-6353-E263-BCC1702EB9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2200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89D59-38F9-4261-F998-8205A8020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402B11-70D5-5044-3D98-D7B38C8021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D6A977-E74E-0A02-666F-DD7AE21061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47F7C-9FD7-6353-E263-BCC1702EB9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4631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E89A7-6970-54A3-76E8-28B216D7F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063114-ABCB-EE7D-72C4-E2DBF83581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F950AB-FBE8-7B71-5FCB-F0FF21CDAA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099E45-58FD-575F-1BEF-54286AEB17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3582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426CE-503D-230E-2AC9-9F16FC5CA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C72964-264C-B829-79CF-7EF34444F8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756184-2B6E-F85E-0508-51922C94F4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579FC-CCA1-9EEE-708C-73A4F8E77B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9623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FAC52-251D-D100-CDD2-00E5F97C1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F95BC7-9744-6CFE-EA9B-68B6AA45B8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C572C0-67FB-0EF1-0100-0B626A8177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EB555D-72F7-AFF8-8F68-1FFE98AB27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154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309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21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Comparação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1"/>
          <p:cNvSpPr txBox="1"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6858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600" b="1"/>
            </a:lvl1pPr>
            <a:lvl2pPr marL="13716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3000" b="1"/>
            </a:lvl2pPr>
            <a:lvl3pPr marL="20574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700" b="1"/>
            </a:lvl3pPr>
            <a:lvl4pPr marL="27432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 b="1"/>
            </a:lvl4pPr>
            <a:lvl5pPr marL="3429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 b="1"/>
            </a:lvl5pPr>
            <a:lvl6pPr marL="41148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 b="1"/>
            </a:lvl6pPr>
            <a:lvl7pPr marL="48006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 b="1"/>
            </a:lvl7pPr>
            <a:lvl8pPr marL="54864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 b="1"/>
            </a:lvl8pPr>
            <a:lvl9pPr marL="61722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 b="1"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2"/>
          </p:nvPr>
        </p:nvSpPr>
        <p:spPr>
          <a:xfrm>
            <a:off x="1259683" y="3757613"/>
            <a:ext cx="7736681" cy="552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85800" lvl="0" indent="-51435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2057400" lvl="2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429000" lvl="4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4114800" lvl="5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body" idx="3"/>
          </p:nvPr>
        </p:nvSpPr>
        <p:spPr>
          <a:xfrm>
            <a:off x="9258300" y="2521745"/>
            <a:ext cx="7774782" cy="1235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6858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600" b="1"/>
            </a:lvl1pPr>
            <a:lvl2pPr marL="13716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3000" b="1"/>
            </a:lvl2pPr>
            <a:lvl3pPr marL="20574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700" b="1"/>
            </a:lvl3pPr>
            <a:lvl4pPr marL="27432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 b="1"/>
            </a:lvl4pPr>
            <a:lvl5pPr marL="3429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 b="1"/>
            </a:lvl5pPr>
            <a:lvl6pPr marL="41148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 b="1"/>
            </a:lvl6pPr>
            <a:lvl7pPr marL="48006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 b="1"/>
            </a:lvl7pPr>
            <a:lvl8pPr marL="54864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 b="1"/>
            </a:lvl8pPr>
            <a:lvl9pPr marL="61722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 b="1"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body" idx="4"/>
          </p:nvPr>
        </p:nvSpPr>
        <p:spPr>
          <a:xfrm>
            <a:off x="9258300" y="3757613"/>
            <a:ext cx="7774782" cy="552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85800" lvl="0" indent="-51435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2057400" lvl="2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429000" lvl="4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4114800" lvl="5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dt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7676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ft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66" name="Google Shape;66;p21"/>
          <p:cNvSpPr txBox="1">
            <a:spLocks noGrp="1"/>
          </p:cNvSpPr>
          <p:nvPr>
            <p:ph type="sldNum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1963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Duas Partes de Conteúdo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2"/>
          <p:cNvSpPr txBox="1">
            <a:spLocks noGrp="1"/>
          </p:cNvSpPr>
          <p:nvPr>
            <p:ph type="title"/>
          </p:nvPr>
        </p:nvSpPr>
        <p:spPr>
          <a:xfrm>
            <a:off x="1257300" y="547687"/>
            <a:ext cx="15773400" cy="1988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body" idx="1"/>
          </p:nvPr>
        </p:nvSpPr>
        <p:spPr>
          <a:xfrm>
            <a:off x="1257300" y="2738438"/>
            <a:ext cx="7772400" cy="652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85800" lvl="0" indent="-51435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2057400" lvl="2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429000" lvl="4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4114800" lvl="5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2"/>
          </p:nvPr>
        </p:nvSpPr>
        <p:spPr>
          <a:xfrm>
            <a:off x="9258300" y="2738438"/>
            <a:ext cx="7772400" cy="652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85800" lvl="0" indent="-51435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2057400" lvl="2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429000" lvl="4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4114800" lvl="5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7676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013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Cabeçalho da Seçã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9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858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3600">
                <a:solidFill>
                  <a:srgbClr val="757575"/>
                </a:solidFill>
              </a:defRPr>
            </a:lvl1pPr>
            <a:lvl2pPr marL="13716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3000">
                <a:solidFill>
                  <a:srgbClr val="757575"/>
                </a:solidFill>
              </a:defRPr>
            </a:lvl2pPr>
            <a:lvl3pPr marL="20574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2700">
                <a:solidFill>
                  <a:srgbClr val="757575"/>
                </a:solidFill>
              </a:defRPr>
            </a:lvl3pPr>
            <a:lvl4pPr marL="27432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400">
                <a:solidFill>
                  <a:srgbClr val="757575"/>
                </a:solidFill>
              </a:defRPr>
            </a:lvl4pPr>
            <a:lvl5pPr marL="3429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400">
                <a:solidFill>
                  <a:srgbClr val="757575"/>
                </a:solidFill>
              </a:defRPr>
            </a:lvl5pPr>
            <a:lvl6pPr marL="41148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400">
                <a:solidFill>
                  <a:srgbClr val="757575"/>
                </a:solidFill>
              </a:defRPr>
            </a:lvl6pPr>
            <a:lvl7pPr marL="48006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400">
                <a:solidFill>
                  <a:srgbClr val="757575"/>
                </a:solidFill>
              </a:defRPr>
            </a:lvl7pPr>
            <a:lvl8pPr marL="54864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400">
                <a:solidFill>
                  <a:srgbClr val="757575"/>
                </a:solidFill>
              </a:defRPr>
            </a:lvl8pPr>
            <a:lvl9pPr marL="61722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4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7676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6602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6056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Slide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9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600"/>
            </a:lvl1pPr>
            <a:lvl2pPr lvl="1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3000"/>
            </a:lvl2pPr>
            <a:lvl3pPr lvl="2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700"/>
            </a:lvl3pPr>
            <a:lvl4pPr lvl="3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4pPr>
            <a:lvl5pPr lvl="4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5pPr>
            <a:lvl6pPr lvl="5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6pPr>
            <a:lvl7pPr lvl="6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7pPr>
            <a:lvl8pPr lvl="7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8pPr>
            <a:lvl9pPr lvl="8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7676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4077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Título e Conteúdo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1257300" y="547687"/>
            <a:ext cx="15773400" cy="1988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85800" lvl="0" indent="-51435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2057400" lvl="2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429000" lvl="4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4114800" lvl="5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7676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4646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Texto e Título Vertical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 rot="5400000">
            <a:off x="10700147" y="2934891"/>
            <a:ext cx="8717757" cy="394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body" idx="1"/>
          </p:nvPr>
        </p:nvSpPr>
        <p:spPr>
          <a:xfrm rot="5400000">
            <a:off x="2699147" y="-894159"/>
            <a:ext cx="8717757" cy="1160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85800" lvl="0" indent="-51435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2057400" lvl="2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429000" lvl="4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4114800" lvl="5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dt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7676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9692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Título e Texto Vertical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title"/>
          </p:nvPr>
        </p:nvSpPr>
        <p:spPr>
          <a:xfrm>
            <a:off x="1257300" y="547687"/>
            <a:ext cx="15773400" cy="1988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body" idx="1"/>
          </p:nvPr>
        </p:nvSpPr>
        <p:spPr>
          <a:xfrm rot="5400000">
            <a:off x="5880499" y="-1884761"/>
            <a:ext cx="6527006" cy="157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85800" lvl="0" indent="-51435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2057400" lvl="2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429000" lvl="4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4114800" lvl="5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dt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7676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ft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4" name="Google Shape;34;p16"/>
          <p:cNvSpPr txBox="1">
            <a:spLocks noGrp="1"/>
          </p:cNvSpPr>
          <p:nvPr>
            <p:ph type="sldNum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6165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Imagem com Legenda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"/>
          <p:cNvSpPr txBox="1"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>
            <a:spLocks noGrp="1"/>
          </p:cNvSpPr>
          <p:nvPr>
            <p:ph type="pic" idx="2"/>
          </p:nvPr>
        </p:nvSpPr>
        <p:spPr>
          <a:xfrm>
            <a:off x="7774782" y="1481138"/>
            <a:ext cx="9258300" cy="7310438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17"/>
          <p:cNvSpPr txBox="1">
            <a:spLocks noGrp="1"/>
          </p:cNvSpPr>
          <p:nvPr>
            <p:ph type="body" idx="1"/>
          </p:nvPr>
        </p:nvSpPr>
        <p:spPr>
          <a:xfrm>
            <a:off x="1259683" y="3086100"/>
            <a:ext cx="5898356" cy="5717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858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1pPr>
            <a:lvl2pPr marL="13716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100"/>
            </a:lvl2pPr>
            <a:lvl3pPr marL="20574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800"/>
            </a:lvl3pPr>
            <a:lvl4pPr marL="27432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/>
            </a:lvl4pPr>
            <a:lvl5pPr marL="3429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/>
            </a:lvl5pPr>
            <a:lvl6pPr marL="41148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/>
            </a:lvl6pPr>
            <a:lvl7pPr marL="48006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/>
            </a:lvl7pPr>
            <a:lvl8pPr marL="54864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/>
            </a:lvl8pPr>
            <a:lvl9pPr marL="61722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dt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7676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ft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41" name="Google Shape;41;p17"/>
          <p:cNvSpPr txBox="1">
            <a:spLocks noGrp="1"/>
          </p:cNvSpPr>
          <p:nvPr>
            <p:ph type="sldNum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9218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Conteúdo com Legenda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8"/>
          <p:cNvSpPr txBox="1"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body" idx="1"/>
          </p:nvPr>
        </p:nvSpPr>
        <p:spPr>
          <a:xfrm>
            <a:off x="7774782" y="1481138"/>
            <a:ext cx="9258300" cy="731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85800" lvl="0" indent="-6477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4800"/>
            </a:lvl1pPr>
            <a:lvl2pPr marL="1371600" lvl="1" indent="-609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4200"/>
            </a:lvl2pPr>
            <a:lvl3pPr marL="2057400" lvl="2" indent="-5715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600"/>
            </a:lvl3pPr>
            <a:lvl4pPr marL="2743200" lvl="3" indent="-533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3000"/>
            </a:lvl4pPr>
            <a:lvl5pPr marL="3429000" lvl="4" indent="-533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3000"/>
            </a:lvl5pPr>
            <a:lvl6pPr marL="4114800" lvl="5" indent="-533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3000"/>
            </a:lvl6pPr>
            <a:lvl7pPr marL="4800600" lvl="6" indent="-533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3000"/>
            </a:lvl7pPr>
            <a:lvl8pPr marL="5486400" lvl="7" indent="-533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3000"/>
            </a:lvl8pPr>
            <a:lvl9pPr marL="6172200" lvl="8" indent="-533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3000"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2"/>
          </p:nvPr>
        </p:nvSpPr>
        <p:spPr>
          <a:xfrm>
            <a:off x="1259683" y="3086100"/>
            <a:ext cx="5898356" cy="5717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858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1pPr>
            <a:lvl2pPr marL="13716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100"/>
            </a:lvl2pPr>
            <a:lvl3pPr marL="20574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800"/>
            </a:lvl3pPr>
            <a:lvl4pPr marL="27432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/>
            </a:lvl4pPr>
            <a:lvl5pPr marL="3429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/>
            </a:lvl5pPr>
            <a:lvl6pPr marL="41148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/>
            </a:lvl6pPr>
            <a:lvl7pPr marL="48006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/>
            </a:lvl7pPr>
            <a:lvl8pPr marL="54864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/>
            </a:lvl8pPr>
            <a:lvl9pPr marL="61722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dt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7676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ft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48" name="Google Shape;48;p18"/>
          <p:cNvSpPr txBox="1">
            <a:spLocks noGrp="1"/>
          </p:cNvSpPr>
          <p:nvPr>
            <p:ph type="sldNum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9845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Em Branco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>
            <a:spLocks noGrp="1"/>
          </p:cNvSpPr>
          <p:nvPr>
            <p:ph type="dt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7676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ft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52" name="Google Shape;52;p19"/>
          <p:cNvSpPr txBox="1">
            <a:spLocks noGrp="1"/>
          </p:cNvSpPr>
          <p:nvPr>
            <p:ph type="sldNum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8731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Somente Título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0"/>
          <p:cNvSpPr txBox="1">
            <a:spLocks noGrp="1"/>
          </p:cNvSpPr>
          <p:nvPr>
            <p:ph type="title"/>
          </p:nvPr>
        </p:nvSpPr>
        <p:spPr>
          <a:xfrm>
            <a:off x="1257300" y="547687"/>
            <a:ext cx="15773400" cy="1988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0"/>
          <p:cNvSpPr txBox="1">
            <a:spLocks noGrp="1"/>
          </p:cNvSpPr>
          <p:nvPr>
            <p:ph type="dt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7676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ft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57" name="Google Shape;57;p20"/>
          <p:cNvSpPr txBox="1">
            <a:spLocks noGrp="1"/>
          </p:cNvSpPr>
          <p:nvPr>
            <p:ph type="sldNum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786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1257300" y="547687"/>
            <a:ext cx="15773400" cy="1988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sz="18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kern="0" smtClean="0"/>
              <a:pPr/>
              <a:t>‹nº›</a:t>
            </a:fld>
            <a:endParaRPr lang="en-US" sz="2100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4337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11" Type="http://schemas.openxmlformats.org/officeDocument/2006/relationships/image" Target="../media/image29.png"/><Relationship Id="rId5" Type="http://schemas.openxmlformats.org/officeDocument/2006/relationships/image" Target="../media/image24.jpeg"/><Relationship Id="rId10" Type="http://schemas.openxmlformats.org/officeDocument/2006/relationships/image" Target="../media/image28.jpeg"/><Relationship Id="rId4" Type="http://schemas.openxmlformats.org/officeDocument/2006/relationships/image" Target="../media/image23.jpeg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3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93717"/>
            <a:ext cx="18287892" cy="10286891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14514"/>
            <a:ext cx="18287892" cy="10286891"/>
          </a:xfrm>
          <a:prstGeom prst="rect">
            <a:avLst/>
          </a:prstGeom>
          <a:solidFill>
            <a:srgbClr val="0E2243">
              <a:alpha val="65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52272" y="1047640"/>
            <a:ext cx="3487980" cy="112392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115878" y="1348353"/>
            <a:ext cx="16610153" cy="2731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b="1" kern="0" spc="378" dirty="0">
                <a:solidFill>
                  <a:srgbClr val="8FC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AUDIÊNCIA PÚBLICA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1047640" y="1907205"/>
            <a:ext cx="7910380" cy="33299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800" b="1" kern="0" spc="-4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Prevenção e Controle das Doenças Cardiovasculares: a Política Nacional e o papel da </a:t>
            </a:r>
            <a:r>
              <a:rPr lang="en-US" sz="4800" b="1" kern="0" spc="-48" dirty="0">
                <a:solidFill>
                  <a:srgbClr val="8FC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SBC</a:t>
            </a:r>
            <a:endParaRPr lang="en-US" sz="4800" dirty="0"/>
          </a:p>
        </p:txBody>
      </p:sp>
      <p:sp>
        <p:nvSpPr>
          <p:cNvPr id="7" name="Shape 3"/>
          <p:cNvSpPr/>
          <p:nvPr/>
        </p:nvSpPr>
        <p:spPr>
          <a:xfrm>
            <a:off x="1047640" y="5471824"/>
            <a:ext cx="16192613" cy="569957"/>
          </a:xfrm>
          <a:prstGeom prst="roundRect">
            <a:avLst>
              <a:gd name="adj" fmla="val 50000"/>
            </a:avLst>
          </a:prstGeom>
          <a:ln w="14111">
            <a:solidFill>
              <a:srgbClr val="FFFFFF">
                <a:alpha val="34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4"/>
          <p:cNvSpPr/>
          <p:nvPr/>
        </p:nvSpPr>
        <p:spPr>
          <a:xfrm>
            <a:off x="1309401" y="5632164"/>
            <a:ext cx="16154869" cy="3131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b="1" kern="0" spc="38" dirty="0">
                <a:solidFill>
                  <a:srgbClr val="DDE9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Projeto de Lei nº 3.941/2025 — Senado Federal</a:t>
            </a:r>
            <a:endParaRPr lang="en-US" sz="2000" dirty="0"/>
          </a:p>
        </p:txBody>
      </p:sp>
      <p:sp>
        <p:nvSpPr>
          <p:cNvPr id="9" name="Shape 5"/>
          <p:cNvSpPr/>
          <p:nvPr/>
        </p:nvSpPr>
        <p:spPr>
          <a:xfrm>
            <a:off x="1047640" y="6759444"/>
            <a:ext cx="10039395" cy="28222"/>
          </a:xfrm>
          <a:prstGeom prst="rect">
            <a:avLst/>
          </a:prstGeom>
          <a:solidFill>
            <a:srgbClr val="8FC0EA">
              <a:alpha val="45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1047640" y="7168555"/>
            <a:ext cx="10340577" cy="299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b="1" kern="0" spc="324" dirty="0">
                <a:solidFill>
                  <a:srgbClr val="8FC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PALESTRANTE</a:t>
            </a:r>
            <a:endParaRPr lang="en-US" sz="2000" dirty="0"/>
          </a:p>
        </p:txBody>
      </p:sp>
      <p:sp>
        <p:nvSpPr>
          <p:cNvPr id="11" name="Text 7"/>
          <p:cNvSpPr/>
          <p:nvPr/>
        </p:nvSpPr>
        <p:spPr>
          <a:xfrm>
            <a:off x="1047640" y="7562895"/>
            <a:ext cx="10340577" cy="9144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r>
              <a:rPr lang="en-US" sz="4400" b="1" kern="0" spc="-69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</a:t>
            </a:r>
            <a:r>
              <a:rPr lang="en-US" sz="4400" b="1" kern="0" spc="-69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Júlio</a:t>
            </a:r>
            <a:r>
              <a:rPr lang="en-US" sz="4400" b="1" kern="0" spc="-69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César Vieira Braga</a:t>
            </a:r>
            <a:endParaRPr lang="en-US" sz="4400" dirty="0"/>
          </a:p>
        </p:txBody>
      </p:sp>
      <p:sp>
        <p:nvSpPr>
          <p:cNvPr id="12" name="Text 8"/>
          <p:cNvSpPr/>
          <p:nvPr/>
        </p:nvSpPr>
        <p:spPr>
          <a:xfrm>
            <a:off x="1047640" y="8610645"/>
            <a:ext cx="10340577" cy="4343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000" dirty="0">
                <a:solidFill>
                  <a:srgbClr val="C6D6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Cardiologista · Membro do Comitê de Qualidade Assistencial da SBC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12791689" y="9029569"/>
            <a:ext cx="4448563" cy="7240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2000" dirty="0">
                <a:solidFill>
                  <a:srgbClr val="9FB4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Brasília, DF · 09.06. 2026</a:t>
            </a:r>
            <a:endParaRPr 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1047640" y="1047640"/>
            <a:ext cx="16678391" cy="3203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kern="0" spc="312" dirty="0">
                <a:solidFill>
                  <a:srgbClr val="3388C9"/>
                </a:solidFill>
                <a:latin typeface="Arial" pitchFamily="34" charset="0"/>
                <a:cs typeface="Arial" pitchFamily="34" charset="-120"/>
              </a:rPr>
              <a:t>COMITÊ DE QUALIDADE ASSISTENCIAL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1047640" y="1558396"/>
            <a:ext cx="9165558" cy="9568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1289264" y="2515262"/>
            <a:ext cx="14474477" cy="6134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>
              <a:lnSpc>
                <a:spcPct val="134000"/>
              </a:lnSpc>
            </a:pPr>
            <a:r>
              <a:rPr lang="en-US" sz="32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Assessoria</a:t>
            </a:r>
            <a:r>
              <a:rPr lang="en-US" sz="32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32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Parlamentar</a:t>
            </a:r>
            <a:endParaRPr lang="en-US" sz="3200" b="1" kern="0" spc="-52" dirty="0">
              <a:solidFill>
                <a:srgbClr val="16315E"/>
              </a:solidFill>
              <a:latin typeface="Arial" pitchFamily="34" charset="0"/>
              <a:cs typeface="Arial" pitchFamily="34" charset="-120"/>
            </a:endParaRPr>
          </a:p>
          <a:p>
            <a:pPr marL="457200" indent="-457200">
              <a:lnSpc>
                <a:spcPct val="134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Instituto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Brasil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Medicina / IBDM</a:t>
            </a:r>
          </a:p>
          <a:p>
            <a:pPr marL="457200" indent="-457200" algn="l">
              <a:lnSpc>
                <a:spcPct val="134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Frente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Parlamentar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 da Medicina</a:t>
            </a:r>
          </a:p>
          <a:p>
            <a:pPr algn="l">
              <a:lnSpc>
                <a:spcPct val="134000"/>
              </a:lnSpc>
            </a:pPr>
            <a:endParaRPr lang="en-US" sz="2700" dirty="0">
              <a:solidFill>
                <a:srgbClr val="54616E"/>
              </a:solidFill>
              <a:latin typeface="Arial" pitchFamily="34" charset="0"/>
              <a:cs typeface="Arial" pitchFamily="34" charset="-120"/>
            </a:endParaRPr>
          </a:p>
          <a:p>
            <a:pPr algn="l">
              <a:lnSpc>
                <a:spcPct val="134000"/>
              </a:lnSpc>
            </a:pP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-120"/>
              </a:rPr>
              <a:t>Fórum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-120"/>
              </a:rPr>
              <a:t> “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-120"/>
              </a:rPr>
              <a:t>Coração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-12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-120"/>
              </a:rPr>
              <a:t> Foco” (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-120"/>
              </a:rPr>
              <a:t>anual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-120"/>
              </a:rPr>
              <a:t>desde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-120"/>
              </a:rPr>
              <a:t> 2023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-120"/>
              </a:rPr>
              <a:t>)</a:t>
            </a:r>
          </a:p>
          <a:p>
            <a:pPr marL="457200" indent="-457200" algn="l">
              <a:lnSpc>
                <a:spcPct val="134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100 a 200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participantes</a:t>
            </a:r>
            <a:endParaRPr lang="en-US" sz="28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-120"/>
            </a:endParaRPr>
          </a:p>
          <a:p>
            <a:pPr marL="457200" indent="-457200">
              <a:lnSpc>
                <a:spcPct val="134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Legisladores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 (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deputados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 e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senadores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) e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membros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 do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executivo</a:t>
            </a:r>
            <a:endParaRPr lang="en-US" sz="28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-120"/>
            </a:endParaRPr>
          </a:p>
          <a:p>
            <a:pPr marL="457200" indent="-457200">
              <a:lnSpc>
                <a:spcPct val="134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Ministros do STJ, TCU,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juízes</a:t>
            </a:r>
            <a:endParaRPr lang="en-US" sz="28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-120"/>
            </a:endParaRPr>
          </a:p>
          <a:p>
            <a:pPr marL="457200" indent="-457200">
              <a:lnSpc>
                <a:spcPct val="134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Entidades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médicas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 </a:t>
            </a:r>
          </a:p>
          <a:p>
            <a:pPr marL="457200" indent="-457200">
              <a:lnSpc>
                <a:spcPct val="134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Empresários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,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representantes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 da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-120"/>
              </a:rPr>
              <a:t>sociedade</a:t>
            </a:r>
            <a:endParaRPr lang="en-US" sz="2800" dirty="0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693" y="476140"/>
            <a:ext cx="3809560" cy="1238140"/>
          </a:xfrm>
          <a:prstGeom prst="rect">
            <a:avLst/>
          </a:prstGeom>
        </p:spPr>
      </p:pic>
      <p:sp>
        <p:nvSpPr>
          <p:cNvPr id="2" name="Text 3">
            <a:extLst>
              <a:ext uri="{FF2B5EF4-FFF2-40B4-BE49-F238E27FC236}">
                <a16:creationId xmlns:a16="http://schemas.microsoft.com/office/drawing/2014/main" id="{39742F51-11C0-FB8A-B6E9-B08886F6F8B0}"/>
              </a:ext>
            </a:extLst>
          </p:cNvPr>
          <p:cNvSpPr/>
          <p:nvPr/>
        </p:nvSpPr>
        <p:spPr>
          <a:xfrm>
            <a:off x="1047640" y="1558396"/>
            <a:ext cx="11599414" cy="9568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Relações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Institucionais</a:t>
            </a:r>
            <a:endParaRPr lang="en-US" sz="48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F373BC5-17D8-5E75-667E-5BBBE26019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4" t="351" r="2573" b="-351"/>
          <a:stretch/>
        </p:blipFill>
        <p:spPr>
          <a:xfrm>
            <a:off x="12647054" y="5143500"/>
            <a:ext cx="4723589" cy="393405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1047640" y="1047640"/>
            <a:ext cx="16678391" cy="3203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kern="0" spc="312" dirty="0">
                <a:solidFill>
                  <a:srgbClr val="3388C9"/>
                </a:solidFill>
                <a:latin typeface="Arial" pitchFamily="34" charset="0"/>
                <a:cs typeface="Arial" pitchFamily="34" charset="-120"/>
              </a:rPr>
              <a:t>POTENCIAL COLABORAÇÃO COM O  PL 3941/2025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1047639" y="1558396"/>
            <a:ext cx="10878197" cy="9568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>
              <a:lnSpc>
                <a:spcPct val="104000"/>
              </a:lnSpc>
            </a:pP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Limitações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 dos </a:t>
            </a: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sistemas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 de </a:t>
            </a: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informação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1047639" y="2425143"/>
            <a:ext cx="16678392" cy="7105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pt-BR" sz="3600" dirty="0"/>
              <a:t>SIM </a:t>
            </a:r>
            <a:r>
              <a:rPr lang="pt-BR" sz="2400" dirty="0"/>
              <a:t>(muitas causas de morte são “mal definidas”)</a:t>
            </a:r>
          </a:p>
          <a:p>
            <a:pPr>
              <a:lnSpc>
                <a:spcPct val="120000"/>
              </a:lnSpc>
            </a:pPr>
            <a:r>
              <a:rPr lang="pt-BR" sz="3600" dirty="0"/>
              <a:t>SIH </a:t>
            </a:r>
            <a:r>
              <a:rPr lang="pt-BR" sz="2400" dirty="0"/>
              <a:t>(muitas mortes fora do hospital e em  redes privadas)</a:t>
            </a:r>
          </a:p>
          <a:p>
            <a:pPr>
              <a:lnSpc>
                <a:spcPct val="120000"/>
              </a:lnSpc>
            </a:pPr>
            <a:r>
              <a:rPr lang="pt-BR" sz="3600" dirty="0"/>
              <a:t>Pesquisa Nacional de Saúde </a:t>
            </a:r>
            <a:r>
              <a:rPr lang="pt-BR" sz="2400" dirty="0"/>
              <a:t>(IBGE/MS, </a:t>
            </a:r>
            <a:r>
              <a:rPr lang="pt-BR" sz="2400" dirty="0" err="1"/>
              <a:t>auto-referência</a:t>
            </a:r>
            <a:r>
              <a:rPr lang="pt-BR" sz="2400" dirty="0"/>
              <a:t> a doenças)</a:t>
            </a:r>
          </a:p>
          <a:p>
            <a:pPr>
              <a:lnSpc>
                <a:spcPct val="120000"/>
              </a:lnSpc>
            </a:pPr>
            <a:r>
              <a:rPr lang="pt-BR" sz="3600" dirty="0"/>
              <a:t>Estimativas populacionais oficiais  </a:t>
            </a:r>
            <a:r>
              <a:rPr lang="pt-BR" sz="2400" dirty="0"/>
              <a:t>(falham e em 2022 caiu &gt;7% do estimado)</a:t>
            </a:r>
          </a:p>
          <a:p>
            <a:pPr>
              <a:lnSpc>
                <a:spcPct val="120000"/>
              </a:lnSpc>
            </a:pPr>
            <a:r>
              <a:rPr lang="pt-BR" sz="3600" dirty="0"/>
              <a:t>Estudo Global </a:t>
            </a:r>
            <a:r>
              <a:rPr lang="pt-BR" sz="3600" dirty="0" err="1"/>
              <a:t>Burden</a:t>
            </a:r>
            <a:r>
              <a:rPr lang="pt-BR" sz="3600" dirty="0"/>
              <a:t> </a:t>
            </a:r>
            <a:r>
              <a:rPr lang="pt-BR" sz="3600" dirty="0" err="1"/>
              <a:t>of</a:t>
            </a:r>
            <a:r>
              <a:rPr lang="pt-BR" sz="3600" dirty="0"/>
              <a:t> </a:t>
            </a:r>
            <a:r>
              <a:rPr lang="pt-BR" sz="3600" dirty="0" err="1"/>
              <a:t>Disease</a:t>
            </a:r>
            <a:r>
              <a:rPr lang="pt-BR" sz="3600" dirty="0"/>
              <a:t> </a:t>
            </a:r>
            <a:r>
              <a:rPr lang="pt-BR" sz="2400" dirty="0"/>
              <a:t>(IHME-</a:t>
            </a:r>
            <a:r>
              <a:rPr lang="pt-BR" sz="2400" dirty="0" err="1"/>
              <a:t>Institute</a:t>
            </a:r>
            <a:r>
              <a:rPr lang="pt-BR" sz="2400" dirty="0"/>
              <a:t> for Health </a:t>
            </a:r>
            <a:r>
              <a:rPr lang="pt-BR" sz="2400" dirty="0" err="1"/>
              <a:t>Metrics</a:t>
            </a:r>
            <a:r>
              <a:rPr lang="pt-BR" sz="2400" dirty="0"/>
              <a:t> </a:t>
            </a:r>
            <a:r>
              <a:rPr lang="pt-BR" sz="2400" dirty="0" err="1"/>
              <a:t>and</a:t>
            </a:r>
            <a:r>
              <a:rPr lang="pt-BR" sz="2400" dirty="0"/>
              <a:t> </a:t>
            </a:r>
            <a:r>
              <a:rPr lang="pt-BR" sz="2400" dirty="0" err="1"/>
              <a:t>Evaluation</a:t>
            </a:r>
            <a:r>
              <a:rPr lang="pt-BR" sz="2400" dirty="0"/>
              <a:t>-Univ. de Washington)</a:t>
            </a:r>
          </a:p>
          <a:p>
            <a:pPr marL="0" marR="0" lvl="0" indent="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0" cap="none" spc="-52" normalizeH="0" baseline="0" noProof="0" dirty="0">
              <a:ln>
                <a:noFill/>
              </a:ln>
              <a:solidFill>
                <a:srgbClr val="16315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0" cap="none" spc="-52" normalizeH="0" baseline="0" noProof="0" dirty="0">
                <a:ln>
                  <a:noFill/>
                </a:ln>
                <a:solidFill>
                  <a:srgbClr val="16315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SISAC-DCV — Sistema Nacional de Acompanhamento da Pessoa com Suspeita ou Diagnóstico de Doença Cardiovascular</a:t>
            </a:r>
          </a:p>
          <a:p>
            <a:pPr marL="457200" marR="0" lvl="0" indent="-45720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SBC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experiência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registros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nacionais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marcapasso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cirurgias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IC etc.)</a:t>
            </a:r>
          </a:p>
          <a:p>
            <a:pPr marL="457200" indent="-457200">
              <a:lnSpc>
                <a:spcPct val="134000"/>
              </a:lnSpc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chemeClr val="accent3">
                    <a:lumMod val="50000"/>
                  </a:schemeClr>
                </a:solidFill>
              </a:rPr>
              <a:t>Parceria TCU / SBC (para averiguar efetividade dos cuidados)</a:t>
            </a:r>
          </a:p>
          <a:p>
            <a:pPr marL="457200" marR="0" lvl="0" indent="-45720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700" dirty="0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693" y="476140"/>
            <a:ext cx="3809560" cy="123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3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9F43A-C445-F556-B2F1-E56830BDB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>
            <a:extLst>
              <a:ext uri="{FF2B5EF4-FFF2-40B4-BE49-F238E27FC236}">
                <a16:creationId xmlns:a16="http://schemas.microsoft.com/office/drawing/2014/main" id="{85405D6D-70A4-EB3A-A492-2547A8AF8F89}"/>
              </a:ext>
            </a:extLst>
          </p:cNvPr>
          <p:cNvSpPr/>
          <p:nvPr/>
        </p:nvSpPr>
        <p:spPr>
          <a:xfrm>
            <a:off x="1047640" y="1047640"/>
            <a:ext cx="16678391" cy="3203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r>
              <a:rPr lang="en-US" sz="2000" b="1" kern="0" spc="312" dirty="0">
                <a:solidFill>
                  <a:srgbClr val="3388C9"/>
                </a:solidFill>
                <a:latin typeface="Arial" pitchFamily="34" charset="0"/>
                <a:cs typeface="Arial" pitchFamily="34" charset="-120"/>
              </a:rPr>
              <a:t>POTENCIAL COLABORAÇÃO COM O  PL 3941/2025</a:t>
            </a:r>
            <a:endParaRPr lang="en-US" sz="2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B71103B3-ED8F-5C30-6874-6D9EBC65577E}"/>
              </a:ext>
            </a:extLst>
          </p:cNvPr>
          <p:cNvSpPr/>
          <p:nvPr/>
        </p:nvSpPr>
        <p:spPr>
          <a:xfrm>
            <a:off x="1047639" y="1558396"/>
            <a:ext cx="12488057" cy="9568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00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pt-BR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Redução de desigualdades regionais, sociais e étnico-raciais</a:t>
            </a:r>
            <a:endParaRPr lang="en-US" sz="48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235B5DA5-8479-4872-185C-E7CD5B88C1D5}"/>
              </a:ext>
            </a:extLst>
          </p:cNvPr>
          <p:cNvSpPr/>
          <p:nvPr/>
        </p:nvSpPr>
        <p:spPr>
          <a:xfrm>
            <a:off x="1137791" y="2936382"/>
            <a:ext cx="14149431" cy="57922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0" cap="none" spc="-52" normalizeH="0" baseline="0" noProof="0" dirty="0">
                <a:ln>
                  <a:noFill/>
                </a:ln>
                <a:solidFill>
                  <a:srgbClr val="16315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Diretrizes SBC como referência</a:t>
            </a:r>
          </a:p>
          <a:p>
            <a:pPr marL="457200" marR="0" lvl="0" indent="-45720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Linha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Cuidado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ao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IAM do MS: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padrões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mínimos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UPAs</a:t>
            </a:r>
          </a:p>
          <a:p>
            <a:pPr marL="457200" marR="0" lvl="0" indent="-45720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700" dirty="0">
              <a:solidFill>
                <a:srgbClr val="54616E"/>
              </a:solidFill>
              <a:latin typeface="Arial" pitchFamily="34" charset="0"/>
              <a:cs typeface="Arial" pitchFamily="34" charset="-12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700" dirty="0">
              <a:solidFill>
                <a:srgbClr val="54616E"/>
              </a:solidFill>
              <a:latin typeface="Arial" pitchFamily="34" charset="0"/>
              <a:cs typeface="Arial" pitchFamily="34" charset="-120"/>
            </a:endParaRPr>
          </a:p>
          <a:p>
            <a:pPr lvl="0">
              <a:lnSpc>
                <a:spcPct val="134000"/>
              </a:lnSpc>
              <a:defRPr/>
            </a:pPr>
            <a:r>
              <a:rPr lang="pt-BR" sz="32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Cobertura de rastreamento na Atenção Primária</a:t>
            </a:r>
          </a:p>
          <a:p>
            <a:pPr marL="457200" lvl="0" indent="-457200">
              <a:lnSpc>
                <a:spcPct val="134000"/>
              </a:lnSpc>
              <a:buFont typeface="Arial" panose="020B0604020202020204" pitchFamily="34" charset="0"/>
              <a:buChar char="•"/>
              <a:defRPr/>
            </a:pP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Padrões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mínimos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UBSs /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cs typeface="Arial" pitchFamily="34" charset="-120"/>
              </a:rPr>
              <a:t>Acesso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cs typeface="Arial" pitchFamily="34" charset="-120"/>
              </a:rPr>
              <a:t>ao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cs typeface="Arial" pitchFamily="34" charset="-120"/>
              </a:rPr>
              <a:t>especialista</a:t>
            </a:r>
            <a:endParaRPr lang="en-US" sz="2700" dirty="0">
              <a:solidFill>
                <a:srgbClr val="54616E"/>
              </a:solidFill>
              <a:latin typeface="Arial" pitchFamily="34" charset="0"/>
              <a:cs typeface="Arial" pitchFamily="34" charset="-120"/>
            </a:endParaRPr>
          </a:p>
        </p:txBody>
      </p:sp>
      <p:pic>
        <p:nvPicPr>
          <p:cNvPr id="19" name="Image 0" descr="preencoded.png">
            <a:extLst>
              <a:ext uri="{FF2B5EF4-FFF2-40B4-BE49-F238E27FC236}">
                <a16:creationId xmlns:a16="http://schemas.microsoft.com/office/drawing/2014/main" id="{B501F4B3-04C8-9A32-F7C4-F4E45E642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693" y="476140"/>
            <a:ext cx="3809560" cy="123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573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9F43A-C445-F556-B2F1-E56830BDB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>
            <a:extLst>
              <a:ext uri="{FF2B5EF4-FFF2-40B4-BE49-F238E27FC236}">
                <a16:creationId xmlns:a16="http://schemas.microsoft.com/office/drawing/2014/main" id="{85405D6D-70A4-EB3A-A492-2547A8AF8F89}"/>
              </a:ext>
            </a:extLst>
          </p:cNvPr>
          <p:cNvSpPr/>
          <p:nvPr/>
        </p:nvSpPr>
        <p:spPr>
          <a:xfrm>
            <a:off x="1047640" y="1047640"/>
            <a:ext cx="16678391" cy="3203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r>
              <a:rPr lang="en-US" sz="2000" b="1" kern="0" spc="312" dirty="0">
                <a:solidFill>
                  <a:srgbClr val="3388C9"/>
                </a:solidFill>
                <a:latin typeface="Arial" pitchFamily="34" charset="0"/>
                <a:cs typeface="Arial" pitchFamily="34" charset="-120"/>
              </a:rPr>
              <a:t>POTENCIAL COLABORAÇÃO COM O  PL 3941/2025</a:t>
            </a:r>
            <a:endParaRPr lang="en-US" sz="2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B71103B3-ED8F-5C30-6874-6D9EBC65577E}"/>
              </a:ext>
            </a:extLst>
          </p:cNvPr>
          <p:cNvSpPr/>
          <p:nvPr/>
        </p:nvSpPr>
        <p:spPr>
          <a:xfrm>
            <a:off x="1047639" y="1558396"/>
            <a:ext cx="12488057" cy="9568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>
              <a:lnSpc>
                <a:spcPct val="104000"/>
              </a:lnSpc>
            </a:pPr>
            <a:r>
              <a:rPr lang="pt-BR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Incorporação (efetiva) de tecnologias pela CONITEC</a:t>
            </a:r>
            <a:endParaRPr lang="en-US" sz="48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235B5DA5-8479-4872-185C-E7CD5B88C1D5}"/>
              </a:ext>
            </a:extLst>
          </p:cNvPr>
          <p:cNvSpPr/>
          <p:nvPr/>
        </p:nvSpPr>
        <p:spPr>
          <a:xfrm>
            <a:off x="1047640" y="2285780"/>
            <a:ext cx="14149431" cy="62171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0" cap="none" spc="-52" normalizeH="0" baseline="0" noProof="0" dirty="0">
                <a:ln>
                  <a:noFill/>
                </a:ln>
                <a:solidFill>
                  <a:srgbClr val="16315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Exemplos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indent="-457200">
              <a:lnSpc>
                <a:spcPct val="134000"/>
              </a:lnSpc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prstClr val="black"/>
                </a:solidFill>
              </a:rPr>
              <a:t>LMEs e </a:t>
            </a:r>
            <a:r>
              <a:rPr lang="en-US" sz="3600" dirty="0" err="1">
                <a:solidFill>
                  <a:prstClr val="black"/>
                </a:solidFill>
              </a:rPr>
              <a:t>burocracia</a:t>
            </a:r>
            <a:r>
              <a:rPr lang="en-US" sz="3600" dirty="0">
                <a:solidFill>
                  <a:prstClr val="black"/>
                </a:solidFill>
              </a:rPr>
              <a:t> (</a:t>
            </a:r>
            <a:r>
              <a:rPr lang="en-US" sz="3600" dirty="0" err="1">
                <a:solidFill>
                  <a:prstClr val="black"/>
                </a:solidFill>
              </a:rPr>
              <a:t>pacientes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preferem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pagar</a:t>
            </a:r>
            <a:r>
              <a:rPr lang="en-US" sz="3600" dirty="0">
                <a:solidFill>
                  <a:prstClr val="black"/>
                </a:solidFill>
              </a:rPr>
              <a:t>)</a:t>
            </a:r>
          </a:p>
          <a:p>
            <a:pPr marL="457200" marR="0" lvl="0" indent="-45720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TAVI: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não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efetiva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faltam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metas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implantação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457200" marR="0" lvl="0" indent="-45720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Rivaroxaban: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não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reavalia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falta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mecanismos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para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determinar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reavaliação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pic>
        <p:nvPicPr>
          <p:cNvPr id="19" name="Image 0" descr="preencoded.png">
            <a:extLst>
              <a:ext uri="{FF2B5EF4-FFF2-40B4-BE49-F238E27FC236}">
                <a16:creationId xmlns:a16="http://schemas.microsoft.com/office/drawing/2014/main" id="{B501F4B3-04C8-9A32-F7C4-F4E45E642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693" y="476140"/>
            <a:ext cx="3809560" cy="123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269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9F43A-C445-F556-B2F1-E56830BDB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014FA555-18A0-86A1-C7A4-300697EE2F0E}"/>
              </a:ext>
            </a:extLst>
          </p:cNvPr>
          <p:cNvSpPr txBox="1"/>
          <p:nvPr/>
        </p:nvSpPr>
        <p:spPr>
          <a:xfrm>
            <a:off x="1047640" y="2518298"/>
            <a:ext cx="1533428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Avaliação da incorporação de </a:t>
            </a:r>
            <a:r>
              <a:rPr lang="pt-BR" sz="3200" dirty="0" err="1"/>
              <a:t>rivaroxaban</a:t>
            </a:r>
            <a:r>
              <a:rPr lang="pt-BR" sz="3200" dirty="0"/>
              <a:t> e </a:t>
            </a:r>
            <a:r>
              <a:rPr lang="pt-BR" sz="3200" dirty="0" err="1"/>
              <a:t>apixaban</a:t>
            </a:r>
            <a:r>
              <a:rPr lang="pt-BR" sz="3200" dirty="0"/>
              <a:t> </a:t>
            </a:r>
            <a:r>
              <a:rPr lang="pt-BR" sz="3200" u="sng" dirty="0"/>
              <a:t>em 2016</a:t>
            </a:r>
          </a:p>
          <a:p>
            <a:r>
              <a:rPr lang="pt-BR" sz="3200" dirty="0"/>
              <a:t>SBC solicitou reanálise em </a:t>
            </a:r>
            <a:r>
              <a:rPr lang="pt-BR" sz="3200" u="sng" dirty="0"/>
              <a:t>junho de 2024</a:t>
            </a:r>
            <a:r>
              <a:rPr lang="pt-BR" sz="3200" dirty="0"/>
              <a:t>. </a:t>
            </a:r>
          </a:p>
          <a:p>
            <a:r>
              <a:rPr lang="pt-BR" sz="3200" dirty="0"/>
              <a:t>Resposta em </a:t>
            </a:r>
            <a:r>
              <a:rPr lang="pt-BR" sz="3200" u="sng" dirty="0"/>
              <a:t>abril de 2026</a:t>
            </a:r>
            <a:r>
              <a:rPr lang="pt-BR" sz="3200" dirty="0"/>
              <a:t>:  </a:t>
            </a:r>
          </a:p>
          <a:p>
            <a:endParaRPr lang="pt-BR" sz="3200" dirty="0"/>
          </a:p>
          <a:p>
            <a:endParaRPr lang="pt-BR" sz="3200" dirty="0"/>
          </a:p>
          <a:p>
            <a:endParaRPr lang="pt-BR" sz="3200" dirty="0"/>
          </a:p>
          <a:p>
            <a:endParaRPr lang="pt-BR" sz="2400" dirty="0"/>
          </a:p>
          <a:p>
            <a:r>
              <a:rPr lang="pt-BR" sz="2800" dirty="0"/>
              <a:t>... A portaria 11 de 2016, respectiva à solicitação de incorporação de... </a:t>
            </a:r>
            <a:r>
              <a:rPr lang="pt-BR" sz="2800" dirty="0" err="1"/>
              <a:t>rivaroxabana</a:t>
            </a:r>
            <a:r>
              <a:rPr lang="pt-BR" sz="2800" dirty="0"/>
              <a:t> ... p/ prevenção de AVC em pacientes com fibrilação atrial ...a decisão final foi a de não incorporação...</a:t>
            </a:r>
          </a:p>
          <a:p>
            <a:endParaRPr lang="pt-BR" sz="2800" dirty="0"/>
          </a:p>
          <a:p>
            <a:r>
              <a:rPr lang="pt-BR" sz="2800" dirty="0"/>
              <a:t>... o interessado pode... </a:t>
            </a:r>
            <a:r>
              <a:rPr lang="pt-BR" sz="2800" dirty="0" err="1"/>
              <a:t>ressubmeter</a:t>
            </a:r>
            <a:r>
              <a:rPr lang="pt-BR" sz="2800" dirty="0"/>
              <a:t> a proposta, ...apresentando fato novo* </a:t>
            </a:r>
            <a:r>
              <a:rPr lang="pt-BR" sz="2800" u="sng" dirty="0"/>
              <a:t>refazendo-se TODO** o rito administrativo</a:t>
            </a:r>
          </a:p>
          <a:p>
            <a:endParaRPr lang="pt-BR" sz="2000" dirty="0"/>
          </a:p>
          <a:p>
            <a:r>
              <a:rPr lang="pt-BR" sz="2800" dirty="0"/>
              <a:t>* Fato novo:  o fabricante perdeu a patente e o preço de venda caiu &gt;90%</a:t>
            </a:r>
          </a:p>
          <a:p>
            <a:r>
              <a:rPr lang="pt-BR" sz="2800" dirty="0"/>
              <a:t>** Custo de dezenas ou centenas de milhares de reais</a:t>
            </a: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85405D6D-70A4-EB3A-A492-2547A8AF8F89}"/>
              </a:ext>
            </a:extLst>
          </p:cNvPr>
          <p:cNvSpPr/>
          <p:nvPr/>
        </p:nvSpPr>
        <p:spPr>
          <a:xfrm>
            <a:off x="1047640" y="1047640"/>
            <a:ext cx="16678391" cy="3203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r>
              <a:rPr lang="en-US" sz="2000" b="1" kern="0" spc="312" dirty="0">
                <a:solidFill>
                  <a:srgbClr val="3388C9"/>
                </a:solidFill>
                <a:latin typeface="Arial" pitchFamily="34" charset="0"/>
                <a:cs typeface="Arial" pitchFamily="34" charset="-120"/>
              </a:rPr>
              <a:t>POTENCIAL COLABORAÇÃO COM O  PL 3941/2025</a:t>
            </a:r>
            <a:endParaRPr lang="en-US" sz="2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B71103B3-ED8F-5C30-6874-6D9EBC65577E}"/>
              </a:ext>
            </a:extLst>
          </p:cNvPr>
          <p:cNvSpPr/>
          <p:nvPr/>
        </p:nvSpPr>
        <p:spPr>
          <a:xfrm>
            <a:off x="1047639" y="1558396"/>
            <a:ext cx="12488057" cy="9568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>
              <a:lnSpc>
                <a:spcPct val="104000"/>
              </a:lnSpc>
            </a:pPr>
            <a:r>
              <a:rPr lang="pt-BR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Incorporação (efetiva) de tecnologias pela CONITEC</a:t>
            </a:r>
            <a:endParaRPr lang="en-US" sz="48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235B5DA5-8479-4872-185C-E7CD5B88C1D5}"/>
              </a:ext>
            </a:extLst>
          </p:cNvPr>
          <p:cNvSpPr/>
          <p:nvPr/>
        </p:nvSpPr>
        <p:spPr>
          <a:xfrm>
            <a:off x="1343854" y="2285780"/>
            <a:ext cx="14149431" cy="62171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 0" descr="preencoded.png">
            <a:extLst>
              <a:ext uri="{FF2B5EF4-FFF2-40B4-BE49-F238E27FC236}">
                <a16:creationId xmlns:a16="http://schemas.microsoft.com/office/drawing/2014/main" id="{B501F4B3-04C8-9A32-F7C4-F4E45E642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693" y="476140"/>
            <a:ext cx="3809560" cy="123814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9739EE0-4F7E-3628-0366-87909E405E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9477" y="3665825"/>
            <a:ext cx="3615588" cy="192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83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63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8287806" cy="10286891"/>
          </a:xfrm>
          <a:prstGeom prst="rect">
            <a:avLst/>
          </a:prstGeom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7892" cy="10286891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" y="-206062"/>
            <a:ext cx="18287892" cy="10286891"/>
          </a:xfrm>
          <a:prstGeom prst="rect">
            <a:avLst/>
          </a:prstGeom>
          <a:solidFill>
            <a:srgbClr val="0E2243">
              <a:alpha val="65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3332" y="1419159"/>
            <a:ext cx="4433646" cy="142864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741222" y="2908317"/>
            <a:ext cx="10046655" cy="16723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À </a:t>
            </a:r>
            <a:r>
              <a:rPr lang="en-US" sz="48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disposição</a:t>
            </a: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da </a:t>
            </a:r>
            <a:r>
              <a:rPr lang="en-US" sz="48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sociedade</a:t>
            </a:r>
            <a:endParaRPr lang="en-US" sz="4800" dirty="0"/>
          </a:p>
        </p:txBody>
      </p:sp>
      <p:sp>
        <p:nvSpPr>
          <p:cNvPr id="6" name="Text 2"/>
          <p:cNvSpPr/>
          <p:nvPr/>
        </p:nvSpPr>
        <p:spPr>
          <a:xfrm>
            <a:off x="4626430" y="6413721"/>
            <a:ext cx="9035139" cy="3072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3200" kern="0" spc="90" dirty="0">
                <a:solidFill>
                  <a:srgbClr val="9FB4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Muito obrigado · Gracias · Thank you</a:t>
            </a:r>
            <a:endParaRPr lang="en-US" sz="3200" dirty="0"/>
          </a:p>
        </p:txBody>
      </p:sp>
      <p:sp>
        <p:nvSpPr>
          <p:cNvPr id="7" name="Text 3"/>
          <p:cNvSpPr/>
          <p:nvPr/>
        </p:nvSpPr>
        <p:spPr>
          <a:xfrm>
            <a:off x="7370914" y="7259616"/>
            <a:ext cx="3546064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400" kern="0" spc="561" dirty="0">
                <a:solidFill>
                  <a:srgbClr val="C6D6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portal.cardiol.br</a:t>
            </a:r>
            <a:endParaRPr 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4115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3CC3D-522C-0CA4-0B0E-CCFB0ADB3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>
            <a:extLst>
              <a:ext uri="{FF2B5EF4-FFF2-40B4-BE49-F238E27FC236}">
                <a16:creationId xmlns:a16="http://schemas.microsoft.com/office/drawing/2014/main" id="{4B2F06DD-7D80-7FEA-8031-EE4898A58E7C}"/>
              </a:ext>
            </a:extLst>
          </p:cNvPr>
          <p:cNvSpPr/>
          <p:nvPr/>
        </p:nvSpPr>
        <p:spPr>
          <a:xfrm>
            <a:off x="1047640" y="1047640"/>
            <a:ext cx="16678391" cy="3203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kern="0" spc="312" dirty="0">
                <a:solidFill>
                  <a:srgbClr val="3388C9"/>
                </a:solidFill>
                <a:latin typeface="Arial" pitchFamily="34" charset="0"/>
                <a:cs typeface="Arial" pitchFamily="34" charset="-120"/>
              </a:rPr>
              <a:t>TEXTO EM CAIXA ALTA      Fonte 20  </a:t>
            </a:r>
            <a:endParaRPr lang="en-US" sz="2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C71BC849-58D4-D774-0FA1-C906A1CF4F3E}"/>
              </a:ext>
            </a:extLst>
          </p:cNvPr>
          <p:cNvSpPr/>
          <p:nvPr/>
        </p:nvSpPr>
        <p:spPr>
          <a:xfrm>
            <a:off x="1047639" y="1558396"/>
            <a:ext cx="10878197" cy="9568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Título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em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fonte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 Arial, </a:t>
            </a: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tamanho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 48</a:t>
            </a:r>
            <a:endParaRPr lang="en-US" sz="48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407A83EB-7C43-9530-897B-243A493E7367}"/>
              </a:ext>
            </a:extLst>
          </p:cNvPr>
          <p:cNvSpPr/>
          <p:nvPr/>
        </p:nvSpPr>
        <p:spPr>
          <a:xfrm>
            <a:off x="1047640" y="2958311"/>
            <a:ext cx="9925160" cy="33909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0" cap="none" spc="-52" normalizeH="0" baseline="0" noProof="0" dirty="0">
                <a:ln>
                  <a:noFill/>
                </a:ln>
                <a:solidFill>
                  <a:srgbClr val="16315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Fonte Arial, Tamanho 32</a:t>
            </a:r>
          </a:p>
          <a:p>
            <a:pPr marL="457200" marR="0" lvl="0" indent="-45720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Fonte Arial,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Tamanho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28</a:t>
            </a:r>
            <a:endParaRPr lang="en-US" sz="2700" dirty="0"/>
          </a:p>
        </p:txBody>
      </p:sp>
      <p:pic>
        <p:nvPicPr>
          <p:cNvPr id="19" name="Image 0" descr="preencoded.png">
            <a:extLst>
              <a:ext uri="{FF2B5EF4-FFF2-40B4-BE49-F238E27FC236}">
                <a16:creationId xmlns:a16="http://schemas.microsoft.com/office/drawing/2014/main" id="{9B97E53F-F598-1824-DEFD-D23CBF6B9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693" y="476140"/>
            <a:ext cx="3809560" cy="123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853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381EB-3CBD-4140-BE6B-0728BD1DD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>
            <a:extLst>
              <a:ext uri="{FF2B5EF4-FFF2-40B4-BE49-F238E27FC236}">
                <a16:creationId xmlns:a16="http://schemas.microsoft.com/office/drawing/2014/main" id="{8D189A99-5C01-7126-196A-3648E2029EE6}"/>
              </a:ext>
            </a:extLst>
          </p:cNvPr>
          <p:cNvSpPr/>
          <p:nvPr/>
        </p:nvSpPr>
        <p:spPr>
          <a:xfrm>
            <a:off x="1047640" y="1047640"/>
            <a:ext cx="16678391" cy="3203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kern="0" spc="312" dirty="0">
                <a:solidFill>
                  <a:srgbClr val="3388C9"/>
                </a:solidFill>
                <a:latin typeface="Arial" pitchFamily="34" charset="0"/>
                <a:cs typeface="Arial" pitchFamily="34" charset="-120"/>
              </a:rPr>
              <a:t>TEXTO EM CAIXA ALTA      Fonte 20  </a:t>
            </a:r>
            <a:endParaRPr lang="en-US" sz="2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206E0B75-6C5A-40F2-DDF4-A3CA3343A0DB}"/>
              </a:ext>
            </a:extLst>
          </p:cNvPr>
          <p:cNvSpPr/>
          <p:nvPr/>
        </p:nvSpPr>
        <p:spPr>
          <a:xfrm>
            <a:off x="1047639" y="1558396"/>
            <a:ext cx="10878197" cy="9568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Título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em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fonte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 Arial, </a:t>
            </a: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tamanho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 48</a:t>
            </a:r>
            <a:endParaRPr lang="en-US" sz="48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5F6C6B07-3BB0-7190-13E7-156271155716}"/>
              </a:ext>
            </a:extLst>
          </p:cNvPr>
          <p:cNvSpPr/>
          <p:nvPr/>
        </p:nvSpPr>
        <p:spPr>
          <a:xfrm>
            <a:off x="1047640" y="2958311"/>
            <a:ext cx="9925160" cy="33909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0" cap="none" spc="-52" normalizeH="0" baseline="0" noProof="0" dirty="0">
                <a:ln>
                  <a:noFill/>
                </a:ln>
                <a:solidFill>
                  <a:srgbClr val="16315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Fonte Arial, Tamanho 32</a:t>
            </a:r>
          </a:p>
          <a:p>
            <a:pPr marL="457200" marR="0" lvl="0" indent="-45720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Fonte Arial,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Tamanho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28</a:t>
            </a:r>
            <a:endParaRPr lang="en-US" sz="2700" dirty="0"/>
          </a:p>
        </p:txBody>
      </p:sp>
      <p:pic>
        <p:nvPicPr>
          <p:cNvPr id="19" name="Image 0" descr="preencoded.png">
            <a:extLst>
              <a:ext uri="{FF2B5EF4-FFF2-40B4-BE49-F238E27FC236}">
                <a16:creationId xmlns:a16="http://schemas.microsoft.com/office/drawing/2014/main" id="{AA370505-13AD-991A-AE67-30C70BE04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693" y="476140"/>
            <a:ext cx="3809560" cy="123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33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64F4A-BE2A-2571-00AB-3CADFD6E1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>
            <a:extLst>
              <a:ext uri="{FF2B5EF4-FFF2-40B4-BE49-F238E27FC236}">
                <a16:creationId xmlns:a16="http://schemas.microsoft.com/office/drawing/2014/main" id="{B621794A-9AB1-2749-A48C-1E731276CE29}"/>
              </a:ext>
            </a:extLst>
          </p:cNvPr>
          <p:cNvSpPr/>
          <p:nvPr/>
        </p:nvSpPr>
        <p:spPr>
          <a:xfrm>
            <a:off x="1047640" y="1047640"/>
            <a:ext cx="16678391" cy="3203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kern="0" spc="312" dirty="0">
                <a:solidFill>
                  <a:srgbClr val="3388C9"/>
                </a:solidFill>
                <a:latin typeface="Arial" pitchFamily="34" charset="0"/>
                <a:cs typeface="Arial" pitchFamily="34" charset="-120"/>
              </a:rPr>
              <a:t>TEXTO EM CAIXA ALTA      Fonte 20  </a:t>
            </a:r>
            <a:endParaRPr lang="en-US" sz="2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DD56DC1B-08DC-504C-6BA2-B103D3834510}"/>
              </a:ext>
            </a:extLst>
          </p:cNvPr>
          <p:cNvSpPr/>
          <p:nvPr/>
        </p:nvSpPr>
        <p:spPr>
          <a:xfrm>
            <a:off x="1047639" y="1558396"/>
            <a:ext cx="10878197" cy="9568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Título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em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fonte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 Arial, </a:t>
            </a: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tamanho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cs typeface="Arial" pitchFamily="34" charset="-120"/>
              </a:rPr>
              <a:t> 48</a:t>
            </a:r>
            <a:endParaRPr lang="en-US" sz="48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DE271F1C-22AE-5614-D15D-F63F90219C95}"/>
              </a:ext>
            </a:extLst>
          </p:cNvPr>
          <p:cNvSpPr/>
          <p:nvPr/>
        </p:nvSpPr>
        <p:spPr>
          <a:xfrm>
            <a:off x="1047640" y="2958311"/>
            <a:ext cx="9925160" cy="33909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0" cap="none" spc="-52" normalizeH="0" baseline="0" noProof="0" dirty="0">
                <a:ln>
                  <a:noFill/>
                </a:ln>
                <a:solidFill>
                  <a:srgbClr val="16315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Fonte Arial, Tamanho 32</a:t>
            </a:r>
          </a:p>
          <a:p>
            <a:pPr marL="457200" marR="0" lvl="0" indent="-457200" algn="l" defTabSz="914400" rtl="0" eaLnBrk="1" fontAlgn="auto" latinLnBrk="0" hangingPunct="1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Fonte Arial, </a:t>
            </a:r>
            <a:r>
              <a:rPr lang="en-US" sz="2700" dirty="0" err="1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Tamanho</a:t>
            </a:r>
            <a:r>
              <a:rPr lang="en-US" sz="27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28</a:t>
            </a:r>
            <a:endParaRPr lang="en-US" sz="2700" dirty="0"/>
          </a:p>
        </p:txBody>
      </p:sp>
      <p:pic>
        <p:nvPicPr>
          <p:cNvPr id="19" name="Image 0" descr="preencoded.png">
            <a:extLst>
              <a:ext uri="{FF2B5EF4-FFF2-40B4-BE49-F238E27FC236}">
                <a16:creationId xmlns:a16="http://schemas.microsoft.com/office/drawing/2014/main" id="{62D6911A-ADA4-5552-4462-F157B5732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693" y="476140"/>
            <a:ext cx="3809560" cy="123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32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2"/>
          <p:cNvSpPr/>
          <p:nvPr/>
        </p:nvSpPr>
        <p:spPr>
          <a:xfrm>
            <a:off x="10301131" y="3309256"/>
            <a:ext cx="7290183" cy="5588001"/>
          </a:xfrm>
          <a:prstGeom prst="roundRect">
            <a:avLst>
              <a:gd name="adj" fmla="val 3000"/>
            </a:avLst>
          </a:prstGeom>
          <a:solidFill>
            <a:srgbClr val="F1F5F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693" y="476140"/>
            <a:ext cx="3809560" cy="12381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36583" y="1083307"/>
            <a:ext cx="16678391" cy="3203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r>
              <a:rPr lang="pt-BR" sz="2000" b="1" kern="0" spc="312" dirty="0">
                <a:solidFill>
                  <a:srgbClr val="3388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SOCIEDADE BRASILEIRA DE CARDIOLOGIA</a:t>
            </a:r>
          </a:p>
        </p:txBody>
      </p:sp>
      <p:sp>
        <p:nvSpPr>
          <p:cNvPr id="4" name="Text 1"/>
          <p:cNvSpPr/>
          <p:nvPr/>
        </p:nvSpPr>
        <p:spPr>
          <a:xfrm>
            <a:off x="1047640" y="1558396"/>
            <a:ext cx="9165558" cy="21180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principal entidade científica </a:t>
            </a:r>
            <a:r>
              <a:rPr lang="en-US" sz="4800" b="1" kern="0" spc="-52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 cardiologia brasileira</a:t>
            </a:r>
            <a:endParaRPr lang="en-US" sz="4800" dirty="0">
              <a:solidFill>
                <a:srgbClr val="002060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1049499" y="3451961"/>
            <a:ext cx="8566306" cy="312358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342900" lvl="0" indent="-342900" algn="just">
              <a:lnSpc>
                <a:spcPct val="170000"/>
              </a:lnSpc>
              <a:spcBef>
                <a:spcPts val="1800"/>
              </a:spcBef>
              <a:buClr>
                <a:srgbClr val="000000"/>
              </a:buClr>
              <a:buSzPts val="1800"/>
              <a:buFont typeface="Wingdings" panose="05000000000000000000" pitchFamily="2" charset="2"/>
              <a:buChar char="§"/>
            </a:pPr>
            <a:r>
              <a:rPr lang="pt-BR" sz="24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Arial"/>
                <a:sym typeface="Arial"/>
              </a:rPr>
              <a:t>É a principal entidade científica e representativa da cardiologia no Brasil.</a:t>
            </a:r>
          </a:p>
          <a:p>
            <a:pPr marL="342900" lvl="0" indent="-342900" algn="just">
              <a:lnSpc>
                <a:spcPct val="170000"/>
              </a:lnSpc>
              <a:spcBef>
                <a:spcPts val="1800"/>
              </a:spcBef>
              <a:buClr>
                <a:srgbClr val="000000"/>
              </a:buClr>
              <a:buSzPts val="1800"/>
              <a:buFont typeface="Wingdings" panose="05000000000000000000" pitchFamily="2" charset="2"/>
              <a:buChar char="§"/>
            </a:pPr>
            <a:r>
              <a:rPr lang="pt-BR" sz="24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Arial"/>
                <a:sym typeface="Arial"/>
              </a:rPr>
              <a:t>Reúne médicos cardiologistas, médicos residentes, médicos de outras especialidades, profissionais de saúde e acadêmicos.</a:t>
            </a:r>
          </a:p>
          <a:p>
            <a:pPr marL="342900" lvl="0" indent="-342900" algn="just">
              <a:lnSpc>
                <a:spcPct val="170000"/>
              </a:lnSpc>
              <a:spcBef>
                <a:spcPts val="1800"/>
              </a:spcBef>
              <a:buClr>
                <a:srgbClr val="000000"/>
              </a:buClr>
              <a:buSzPts val="1800"/>
              <a:buFont typeface="Wingdings" panose="05000000000000000000" pitchFamily="2" charset="2"/>
              <a:buChar char="§"/>
            </a:pPr>
            <a:r>
              <a:rPr lang="pt-BR" sz="24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Arial"/>
                <a:sym typeface="Arial"/>
              </a:rPr>
              <a:t>Atua nacionalmente promovendo excelência científica, educação médica continuada, defesa profissional e iniciativas voltadas à sociedade.</a:t>
            </a:r>
          </a:p>
          <a:p>
            <a:pPr marL="0" indent="0" algn="l">
              <a:lnSpc>
                <a:spcPct val="140000"/>
              </a:lnSpc>
              <a:buNone/>
            </a:pPr>
            <a:endParaRPr lang="en-US" sz="900" dirty="0"/>
          </a:p>
        </p:txBody>
      </p:sp>
      <p:sp>
        <p:nvSpPr>
          <p:cNvPr id="19" name="Text 3"/>
          <p:cNvSpPr/>
          <p:nvPr/>
        </p:nvSpPr>
        <p:spPr>
          <a:xfrm>
            <a:off x="11027166" y="4096057"/>
            <a:ext cx="5108177" cy="10152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8100" b="1" kern="0" spc="-162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1943</a:t>
            </a:r>
            <a:endParaRPr lang="en-US" sz="8100" dirty="0">
              <a:solidFill>
                <a:srgbClr val="002060"/>
              </a:solidFill>
            </a:endParaRPr>
          </a:p>
        </p:txBody>
      </p:sp>
      <p:sp>
        <p:nvSpPr>
          <p:cNvPr id="20" name="Text 4"/>
          <p:cNvSpPr/>
          <p:nvPr/>
        </p:nvSpPr>
        <p:spPr>
          <a:xfrm>
            <a:off x="11027166" y="5224054"/>
            <a:ext cx="2448741" cy="3847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 de fundação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21" name="Shape 5"/>
          <p:cNvSpPr/>
          <p:nvPr/>
        </p:nvSpPr>
        <p:spPr>
          <a:xfrm>
            <a:off x="13903082" y="3894247"/>
            <a:ext cx="28222" cy="1841831"/>
          </a:xfrm>
          <a:prstGeom prst="rect">
            <a:avLst/>
          </a:prstGeom>
          <a:solidFill>
            <a:srgbClr val="8FC0EA">
              <a:alpha val="28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2" name="Text 6"/>
          <p:cNvSpPr/>
          <p:nvPr/>
        </p:nvSpPr>
        <p:spPr>
          <a:xfrm>
            <a:off x="14616631" y="3981052"/>
            <a:ext cx="4627858" cy="10152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8100" b="1" kern="0" spc="-162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+15 </a:t>
            </a:r>
            <a:r>
              <a:rPr lang="en-US" sz="4050" b="1" kern="0" spc="-162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</a:t>
            </a:r>
            <a:endParaRPr lang="en-US" sz="8100" dirty="0">
              <a:solidFill>
                <a:srgbClr val="002060"/>
              </a:solidFill>
            </a:endParaRPr>
          </a:p>
        </p:txBody>
      </p:sp>
      <p:sp>
        <p:nvSpPr>
          <p:cNvPr id="23" name="Text 7"/>
          <p:cNvSpPr/>
          <p:nvPr/>
        </p:nvSpPr>
        <p:spPr>
          <a:xfrm>
            <a:off x="14616631" y="5129674"/>
            <a:ext cx="2448741" cy="7313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associados em todo o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país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 no exterior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25" name="Text 10"/>
          <p:cNvSpPr/>
          <p:nvPr/>
        </p:nvSpPr>
        <p:spPr>
          <a:xfrm>
            <a:off x="11907579" y="7573164"/>
            <a:ext cx="1480143" cy="728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unidades estaduais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26" name="Shape 11"/>
          <p:cNvSpPr/>
          <p:nvPr/>
        </p:nvSpPr>
        <p:spPr>
          <a:xfrm>
            <a:off x="13916819" y="6497532"/>
            <a:ext cx="28222" cy="1841831"/>
          </a:xfrm>
          <a:prstGeom prst="rect">
            <a:avLst/>
          </a:prstGeom>
          <a:solidFill>
            <a:srgbClr val="8FC0EA">
              <a:alpha val="28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7" name="Text 12"/>
          <p:cNvSpPr/>
          <p:nvPr/>
        </p:nvSpPr>
        <p:spPr>
          <a:xfrm>
            <a:off x="14592995" y="6663724"/>
            <a:ext cx="2059779" cy="10152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8100" b="1" kern="0" spc="-162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8100" dirty="0">
              <a:solidFill>
                <a:srgbClr val="002060"/>
              </a:solidFill>
            </a:endParaRPr>
          </a:p>
        </p:txBody>
      </p:sp>
      <p:sp>
        <p:nvSpPr>
          <p:cNvPr id="28" name="Text 13"/>
          <p:cNvSpPr/>
          <p:nvPr/>
        </p:nvSpPr>
        <p:spPr>
          <a:xfrm>
            <a:off x="14727907" y="7584639"/>
            <a:ext cx="2448741" cy="7313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departamentos científicos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29" name="Text 9"/>
          <p:cNvSpPr/>
          <p:nvPr/>
        </p:nvSpPr>
        <p:spPr>
          <a:xfrm>
            <a:off x="11907689" y="6663724"/>
            <a:ext cx="4627858" cy="10152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8100" b="1" kern="0" spc="-162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</a:t>
            </a:r>
            <a:endParaRPr lang="en-US" sz="81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2"/>
          <p:cNvSpPr/>
          <p:nvPr/>
        </p:nvSpPr>
        <p:spPr>
          <a:xfrm>
            <a:off x="9745785" y="2627086"/>
            <a:ext cx="7940791" cy="7039428"/>
          </a:xfrm>
          <a:prstGeom prst="roundRect">
            <a:avLst>
              <a:gd name="adj" fmla="val 3000"/>
            </a:avLst>
          </a:prstGeom>
          <a:solidFill>
            <a:srgbClr val="F1F5F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693" y="476140"/>
            <a:ext cx="3809560" cy="12381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47640" y="1047640"/>
            <a:ext cx="16678391" cy="3203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kern="0" spc="312" dirty="0">
                <a:solidFill>
                  <a:srgbClr val="3388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NATUREZA INSTITUCIONAL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1047640" y="1558396"/>
            <a:ext cx="16678391" cy="73141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Relação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com </a:t>
            </a:r>
            <a:r>
              <a:rPr lang="en-US" sz="4800" b="1" kern="0" spc="-52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</a:t>
            </a:r>
            <a:r>
              <a:rPr lang="en-US" sz="4800" b="1" kern="0" spc="-52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setor</a:t>
            </a:r>
            <a:r>
              <a:rPr lang="en-US" sz="4800" b="1" kern="0" spc="-52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4800" b="1" kern="0" spc="-52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público</a:t>
            </a:r>
            <a:endParaRPr lang="en-US" sz="4800" dirty="0">
              <a:solidFill>
                <a:srgbClr val="002060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1120532" y="2778940"/>
            <a:ext cx="8371799" cy="14162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algn="just">
              <a:lnSpc>
                <a:spcPct val="170000"/>
              </a:lnSpc>
              <a:spcBef>
                <a:spcPts val="1800"/>
              </a:spcBef>
              <a:buClr>
                <a:srgbClr val="000000"/>
              </a:buClr>
              <a:buSzPts val="1800"/>
            </a:pPr>
            <a:r>
              <a:rPr lang="pt-BR" sz="24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Arial"/>
              </a:rPr>
              <a:t>Como Organização da Sociedade Civil (OSC) desempenha papel estratégico na representação da cardiologia brasileira.</a:t>
            </a:r>
          </a:p>
          <a:p>
            <a:pPr algn="just">
              <a:lnSpc>
                <a:spcPct val="170000"/>
              </a:lnSpc>
              <a:spcBef>
                <a:spcPts val="1800"/>
              </a:spcBef>
              <a:buClr>
                <a:srgbClr val="000000"/>
              </a:buClr>
              <a:buSzPts val="1800"/>
            </a:pPr>
            <a:endParaRPr lang="pt-BR" sz="24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  <a:p>
            <a:pPr algn="just">
              <a:lnSpc>
                <a:spcPct val="170000"/>
              </a:lnSpc>
              <a:spcBef>
                <a:spcPts val="1800"/>
              </a:spcBef>
              <a:buClr>
                <a:srgbClr val="000000"/>
              </a:buClr>
              <a:buSzPts val="1800"/>
            </a:pPr>
            <a:r>
              <a:rPr lang="pt-BR" sz="24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Arial"/>
              </a:rPr>
              <a:t>Colabora com importantes instâncias decisórias e regulatórias da saúde como CONITEC, ANS, Ministério da Saúde, AMB, CNRM, CFM etc.</a:t>
            </a:r>
          </a:p>
        </p:txBody>
      </p:sp>
      <p:pic>
        <p:nvPicPr>
          <p:cNvPr id="15" name="AM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0" b="26948"/>
          <a:stretch>
            <a:fillRect/>
          </a:stretch>
        </p:blipFill>
        <p:spPr>
          <a:xfrm>
            <a:off x="10036246" y="2865119"/>
            <a:ext cx="3588303" cy="3314709"/>
          </a:xfrm>
          <a:prstGeom prst="rect">
            <a:avLst/>
          </a:prstGeom>
          <a:ln>
            <a:noFill/>
          </a:ln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/>
          <a:srcRect l="7382" r="2736"/>
          <a:stretch/>
        </p:blipFill>
        <p:spPr>
          <a:xfrm>
            <a:off x="13878003" y="2858377"/>
            <a:ext cx="3522831" cy="3321221"/>
          </a:xfrm>
          <a:prstGeom prst="rect">
            <a:avLst/>
          </a:prstGeom>
        </p:spPr>
      </p:pic>
      <p:pic>
        <p:nvPicPr>
          <p:cNvPr id="2052" name="Picture 4" descr="Ontem (15), aconteceu na Câmara Técnica de Anestesiologia do Conselho  Federal de Medicina (CFM) uma reunião para discutir a ecocardiografia  intraoperatória e sua importância na cirurgia ..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" t="18691" r="-393" b="33515"/>
          <a:stretch/>
        </p:blipFill>
        <p:spPr bwMode="auto">
          <a:xfrm>
            <a:off x="13878002" y="6410889"/>
            <a:ext cx="3522831" cy="299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4" t="351" r="2573" b="-351"/>
          <a:stretch/>
        </p:blipFill>
        <p:spPr>
          <a:xfrm>
            <a:off x="10044440" y="6425765"/>
            <a:ext cx="3580109" cy="2981706"/>
          </a:xfrm>
          <a:prstGeom prst="rect">
            <a:avLst/>
          </a:prstGeom>
        </p:spPr>
      </p:pic>
      <p:pic>
        <p:nvPicPr>
          <p:cNvPr id="2054" name="Picture 6" descr="https://portal.cfm.org.br/wp-content/uploads/2024/04/Design-sem-nome-80-300x157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08" r="7139"/>
          <a:stretch/>
        </p:blipFill>
        <p:spPr bwMode="auto">
          <a:xfrm>
            <a:off x="13839986" y="6410889"/>
            <a:ext cx="3564611" cy="299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387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2"/>
          <p:cNvSpPr/>
          <p:nvPr/>
        </p:nvSpPr>
        <p:spPr>
          <a:xfrm>
            <a:off x="11003797" y="2285780"/>
            <a:ext cx="6524785" cy="7622718"/>
          </a:xfrm>
          <a:prstGeom prst="roundRect">
            <a:avLst>
              <a:gd name="adj" fmla="val 3000"/>
            </a:avLst>
          </a:prstGeom>
          <a:solidFill>
            <a:srgbClr val="F1F5F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693" y="476140"/>
            <a:ext cx="3809560" cy="12381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47640" y="596875"/>
            <a:ext cx="16678391" cy="3203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kern="0" spc="312" dirty="0">
                <a:solidFill>
                  <a:srgbClr val="3388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EDUCAÇÃO E TITULAÇÃO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1047639" y="1051560"/>
            <a:ext cx="16678391" cy="73141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800" b="1" kern="0" spc="-52" dirty="0" err="1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Formação</a:t>
            </a: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4800" b="1" kern="0" spc="-52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 </a:t>
            </a:r>
            <a:r>
              <a:rPr lang="en-US" sz="4800" b="1" kern="0" spc="-52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 a boa prática</a:t>
            </a:r>
            <a:endParaRPr lang="en-US" sz="4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1120532" y="2416083"/>
            <a:ext cx="9418315" cy="14162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algn="just">
              <a:spcAft>
                <a:spcPts val="1200"/>
              </a:spcAft>
              <a:buClr>
                <a:srgbClr val="000000"/>
              </a:buClr>
              <a:buSzPts val="1800"/>
            </a:pPr>
            <a:r>
              <a:rPr lang="pt-BR" sz="3200" b="1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Universidade do Coração SBC: </a:t>
            </a:r>
            <a:r>
              <a:rPr lang="pt-BR" sz="24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Arial"/>
              </a:rPr>
              <a:t>cursos de pós-graduação e capacitação para médicos e profissionais da saúde</a:t>
            </a:r>
          </a:p>
          <a:p>
            <a:pPr marL="342900" indent="-342900" algn="just">
              <a:buClr>
                <a:srgbClr val="000000"/>
              </a:buClr>
              <a:buSzPts val="1800"/>
              <a:buFont typeface="Wingdings" panose="05000000000000000000" pitchFamily="2" charset="2"/>
              <a:buChar char="§"/>
            </a:pPr>
            <a:r>
              <a:rPr lang="pt-BR" sz="24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Arial"/>
              </a:rPr>
              <a:t>&gt;20 cursos online/ano</a:t>
            </a:r>
          </a:p>
          <a:p>
            <a:pPr marL="342900" indent="-342900" algn="just">
              <a:buClr>
                <a:srgbClr val="000000"/>
              </a:buClr>
              <a:buSzPts val="1800"/>
              <a:buFont typeface="Wingdings" panose="05000000000000000000" pitchFamily="2" charset="2"/>
              <a:buChar char="§"/>
            </a:pPr>
            <a:r>
              <a:rPr lang="pt-BR" sz="24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Arial"/>
              </a:rPr>
              <a:t>&gt;1.000 médicos capacitados em RCP/ano</a:t>
            </a:r>
          </a:p>
          <a:p>
            <a:pPr marL="342900" indent="-342900" algn="just">
              <a:buClr>
                <a:srgbClr val="000000"/>
              </a:buClr>
              <a:buSzPts val="1800"/>
              <a:buFont typeface="Wingdings" panose="05000000000000000000" pitchFamily="2" charset="2"/>
              <a:buChar char="§"/>
            </a:pPr>
            <a:r>
              <a:rPr lang="pt-BR" sz="24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ea typeface="Arial" pitchFamily="34" charset="-122"/>
                <a:cs typeface="Arial"/>
              </a:rPr>
              <a:t>98% de médicos  (sendo 18% estudantes de medicina)</a:t>
            </a:r>
          </a:p>
          <a:p>
            <a:pPr algn="just">
              <a:buClr>
                <a:srgbClr val="000000"/>
              </a:buClr>
              <a:buSzPts val="1800"/>
            </a:pPr>
            <a:endParaRPr lang="pt-BR" sz="2400" dirty="0">
              <a:solidFill>
                <a:srgbClr val="16315E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just">
              <a:buClr>
                <a:srgbClr val="000000"/>
              </a:buClr>
              <a:buSzPts val="1800"/>
            </a:pPr>
            <a:endParaRPr lang="pt-BR" sz="2400" b="1" dirty="0">
              <a:solidFill>
                <a:srgbClr val="16315E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just">
              <a:spcAft>
                <a:spcPts val="1200"/>
              </a:spcAft>
              <a:buClr>
                <a:srgbClr val="000000"/>
              </a:buClr>
              <a:buSzPts val="1800"/>
            </a:pPr>
            <a:r>
              <a:rPr lang="pt-BR" sz="3200" b="1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Títulos de Especialista e Certificados de Área de Atuação SBC/AMB</a:t>
            </a:r>
            <a:r>
              <a:rPr lang="pt-BR" sz="2800" b="1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pt-BR" sz="24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Arial"/>
              </a:rPr>
              <a:t>emissão em parceria com a AMB</a:t>
            </a:r>
          </a:p>
          <a:p>
            <a:pPr marL="342900" indent="-342900" algn="just">
              <a:lnSpc>
                <a:spcPct val="150000"/>
              </a:lnSpc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pt-BR" sz="24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Arial"/>
              </a:rPr>
              <a:t>&gt;500 títulos e certificados de área de atuação / ano</a:t>
            </a:r>
            <a:endParaRPr lang="pt-BR" sz="2400" b="1" dirty="0">
              <a:solidFill>
                <a:srgbClr val="16315E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just">
              <a:lnSpc>
                <a:spcPct val="170000"/>
              </a:lnSpc>
              <a:buClr>
                <a:srgbClr val="000000"/>
              </a:buClr>
              <a:buSzPts val="1800"/>
            </a:pPr>
            <a:endParaRPr lang="pt-BR" sz="2400" b="1" dirty="0">
              <a:solidFill>
                <a:srgbClr val="16315E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just">
              <a:lnSpc>
                <a:spcPct val="150000"/>
              </a:lnSpc>
              <a:buClr>
                <a:srgbClr val="000000"/>
              </a:buClr>
              <a:buSzPts val="1800"/>
            </a:pPr>
            <a:r>
              <a:rPr lang="pt-BR" sz="3200" b="1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Credenciamento de centros de formação</a:t>
            </a:r>
          </a:p>
          <a:p>
            <a:pPr marL="342900" indent="-342900" algn="just">
              <a:lnSpc>
                <a:spcPct val="150000"/>
              </a:lnSpc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pt-BR" sz="24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Arial"/>
              </a:rPr>
              <a:t>66 instituições credenciadas na SBC/AMB</a:t>
            </a:r>
          </a:p>
        </p:txBody>
      </p:sp>
      <p:pic>
        <p:nvPicPr>
          <p:cNvPr id="6" name="Image 0" descr="Reabilitação Cardiovascula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6653" y="2513450"/>
            <a:ext cx="2811780" cy="1581626"/>
          </a:xfrm>
          <a:prstGeom prst="rect">
            <a:avLst/>
          </a:prstGeom>
          <a:effectLst>
            <a:outerShdw blurRad="114300" dist="38100" dir="5400000" algn="bl" rotWithShape="0">
              <a:srgbClr val="0A2547">
                <a:alpha val="22000"/>
              </a:srgbClr>
            </a:outerShdw>
          </a:effectLst>
        </p:spPr>
      </p:pic>
      <p:sp>
        <p:nvSpPr>
          <p:cNvPr id="7" name="Text 2"/>
          <p:cNvSpPr/>
          <p:nvPr/>
        </p:nvSpPr>
        <p:spPr>
          <a:xfrm>
            <a:off x="11296653" y="4186516"/>
            <a:ext cx="28117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A2547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Reabilitação Cardiovascular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Imagem Cardiovascula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28473" y="2513450"/>
            <a:ext cx="2811780" cy="1581626"/>
          </a:xfrm>
          <a:prstGeom prst="rect">
            <a:avLst/>
          </a:prstGeom>
          <a:effectLst>
            <a:outerShdw blurRad="114300" dist="38100" dir="5400000" algn="bl" rotWithShape="0">
              <a:srgbClr val="0A2547">
                <a:alpha val="22000"/>
              </a:srgbClr>
            </a:outerShdw>
          </a:effectLst>
        </p:spPr>
      </p:pic>
      <p:sp>
        <p:nvSpPr>
          <p:cNvPr id="9" name="Text 3"/>
          <p:cNvSpPr/>
          <p:nvPr/>
        </p:nvSpPr>
        <p:spPr>
          <a:xfrm>
            <a:off x="14428473" y="4186516"/>
            <a:ext cx="28117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A2547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Imagem Cardiovascular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2" descr="MAPA, MRPA e AOP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6653" y="4953044"/>
            <a:ext cx="2811780" cy="1581626"/>
          </a:xfrm>
          <a:prstGeom prst="rect">
            <a:avLst/>
          </a:prstGeom>
          <a:effectLst>
            <a:outerShdw blurRad="114300" dist="38100" dir="5400000" algn="bl" rotWithShape="0">
              <a:srgbClr val="0A2547">
                <a:alpha val="22000"/>
              </a:srgbClr>
            </a:outerShdw>
          </a:effectLst>
        </p:spPr>
      </p:pic>
      <p:sp>
        <p:nvSpPr>
          <p:cNvPr id="11" name="Text 4"/>
          <p:cNvSpPr/>
          <p:nvPr/>
        </p:nvSpPr>
        <p:spPr>
          <a:xfrm>
            <a:off x="11296653" y="6626110"/>
            <a:ext cx="28117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A2547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MAPA, MRPA e AOP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3" descr="Gestão em Saúde para Cardiologistas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28473" y="4953044"/>
            <a:ext cx="2811780" cy="1581626"/>
          </a:xfrm>
          <a:prstGeom prst="rect">
            <a:avLst/>
          </a:prstGeom>
          <a:effectLst>
            <a:outerShdw blurRad="114300" dist="38100" dir="5400000" algn="bl" rotWithShape="0">
              <a:srgbClr val="0A2547">
                <a:alpha val="22000"/>
              </a:srgbClr>
            </a:outerShdw>
          </a:effectLst>
        </p:spPr>
      </p:pic>
      <p:sp>
        <p:nvSpPr>
          <p:cNvPr id="13" name="Text 5"/>
          <p:cNvSpPr/>
          <p:nvPr/>
        </p:nvSpPr>
        <p:spPr>
          <a:xfrm>
            <a:off x="14428473" y="6626110"/>
            <a:ext cx="28117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A2547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Gestão em Saúde para Cardiologistas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 4" descr="Avaliação de Tecnologias em Saúd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96653" y="7485624"/>
            <a:ext cx="2811780" cy="1581626"/>
          </a:xfrm>
          <a:prstGeom prst="rect">
            <a:avLst/>
          </a:prstGeom>
          <a:effectLst>
            <a:outerShdw blurRad="114300" dist="38100" dir="5400000" algn="bl" rotWithShape="0">
              <a:srgbClr val="0A2547">
                <a:alpha val="22000"/>
              </a:srgbClr>
            </a:outerShdw>
          </a:effectLst>
        </p:spPr>
      </p:pic>
      <p:sp>
        <p:nvSpPr>
          <p:cNvPr id="15" name="Text 6"/>
          <p:cNvSpPr/>
          <p:nvPr/>
        </p:nvSpPr>
        <p:spPr>
          <a:xfrm>
            <a:off x="11296653" y="9158690"/>
            <a:ext cx="28117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A2547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Avaliação de Tecnologias em Saúde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 5" descr="Cardiologia do Exercício e do Esporte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428473" y="7485624"/>
            <a:ext cx="2811780" cy="1581626"/>
          </a:xfrm>
          <a:prstGeom prst="rect">
            <a:avLst/>
          </a:prstGeom>
          <a:effectLst>
            <a:outerShdw blurRad="114300" dist="38100" dir="5400000" algn="bl" rotWithShape="0">
              <a:srgbClr val="0A2547">
                <a:alpha val="22000"/>
              </a:srgbClr>
            </a:outerShdw>
          </a:effectLst>
        </p:spPr>
      </p:pic>
      <p:sp>
        <p:nvSpPr>
          <p:cNvPr id="17" name="Text 7"/>
          <p:cNvSpPr/>
          <p:nvPr/>
        </p:nvSpPr>
        <p:spPr>
          <a:xfrm>
            <a:off x="14428473" y="9158690"/>
            <a:ext cx="28117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A2547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Cardiologia do Exercício e do Esporte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192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693" y="476140"/>
            <a:ext cx="3809560" cy="12381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47640" y="1047640"/>
            <a:ext cx="16678391" cy="3203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kern="0" spc="312" dirty="0">
                <a:solidFill>
                  <a:srgbClr val="3388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PUBLICAÇÃO CIENTÍFICA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1047640" y="1558396"/>
            <a:ext cx="16678391" cy="73141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Ciência que </a:t>
            </a:r>
            <a:r>
              <a:rPr lang="en-US" sz="4800" b="1" kern="0" spc="-52" dirty="0">
                <a:solidFill>
                  <a:srgbClr val="0E76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 a boa prática</a:t>
            </a:r>
            <a:endParaRPr lang="en-US" sz="4800" dirty="0"/>
          </a:p>
        </p:txBody>
      </p:sp>
      <p:sp>
        <p:nvSpPr>
          <p:cNvPr id="5" name="Text 2"/>
          <p:cNvSpPr/>
          <p:nvPr/>
        </p:nvSpPr>
        <p:spPr>
          <a:xfrm>
            <a:off x="1120532" y="2480249"/>
            <a:ext cx="16119721" cy="14162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342900" indent="-342900" algn="just">
              <a:lnSpc>
                <a:spcPct val="170000"/>
              </a:lnSpc>
              <a:spcBef>
                <a:spcPts val="1800"/>
              </a:spcBef>
              <a:buClr>
                <a:srgbClr val="000000"/>
              </a:buClr>
              <a:buSzPts val="1800"/>
              <a:buFont typeface="Wingdings" panose="05000000000000000000" pitchFamily="2" charset="2"/>
              <a:buChar char="§"/>
            </a:pPr>
            <a:r>
              <a:rPr lang="pt-BR" sz="2400" b="1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Diretrizes SBC 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contribuem para padronização da assistência e incorporação de evidências científicas.</a:t>
            </a:r>
          </a:p>
          <a:p>
            <a:pPr marL="342900" indent="-342900" algn="just">
              <a:lnSpc>
                <a:spcPct val="170000"/>
              </a:lnSpc>
              <a:spcBef>
                <a:spcPts val="1800"/>
              </a:spcBef>
              <a:buClr>
                <a:srgbClr val="000000"/>
              </a:buClr>
              <a:buSzPts val="1800"/>
              <a:buFont typeface="Wingdings" panose="05000000000000000000" pitchFamily="2" charset="2"/>
              <a:buChar char="§"/>
            </a:pPr>
            <a:r>
              <a:rPr lang="pt-BR" sz="2400" b="1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Quatro periódicos científicos 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disseminam conhecimentos no Brasil e internacionalmente. </a:t>
            </a:r>
          </a:p>
          <a:p>
            <a:pPr marL="342900" indent="-342900" algn="just">
              <a:lnSpc>
                <a:spcPct val="170000"/>
              </a:lnSpc>
              <a:spcBef>
                <a:spcPts val="1800"/>
              </a:spcBef>
              <a:buClr>
                <a:srgbClr val="000000"/>
              </a:buClr>
              <a:buSzPts val="1800"/>
              <a:buFont typeface="Wingdings" panose="05000000000000000000" pitchFamily="2" charset="2"/>
              <a:buChar char="§"/>
            </a:pPr>
            <a:r>
              <a:rPr lang="pt-BR" sz="2400" b="1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Arquivos Brasileiros de Cardiologia 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 a principal revista científica da cardiologia brasileira, bilíngue e indexada nas principais bases internacionais.</a:t>
            </a: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5956" y="5907191"/>
            <a:ext cx="2815939" cy="3428890"/>
          </a:xfrm>
          <a:prstGeom prst="rect">
            <a:avLst/>
          </a:prstGeom>
        </p:spPr>
      </p:pic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53386" y="5907191"/>
            <a:ext cx="2815939" cy="3428890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1460" y="5907191"/>
            <a:ext cx="2815939" cy="3428890"/>
          </a:xfrm>
          <a:prstGeom prst="rect">
            <a:avLst/>
          </a:prstGeom>
        </p:spPr>
      </p:pic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74871" y="5907191"/>
            <a:ext cx="2815939" cy="34288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2"/>
          <p:cNvSpPr/>
          <p:nvPr/>
        </p:nvSpPr>
        <p:spPr>
          <a:xfrm>
            <a:off x="8181411" y="7124566"/>
            <a:ext cx="9544619" cy="2857445"/>
          </a:xfrm>
          <a:prstGeom prst="roundRect">
            <a:avLst>
              <a:gd name="adj" fmla="val 3000"/>
            </a:avLst>
          </a:prstGeom>
          <a:solidFill>
            <a:srgbClr val="F1F5F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693" y="476140"/>
            <a:ext cx="3809560" cy="12381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47639" y="826766"/>
            <a:ext cx="16678391" cy="3203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kern="0" spc="312" dirty="0">
                <a:solidFill>
                  <a:srgbClr val="3388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PROMOÇÃO DA SAÚDE CARDIOVASCULAR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1047640" y="1224021"/>
            <a:ext cx="9165558" cy="14247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800" b="1" kern="0" spc="-52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Levando a prevenção para </a:t>
            </a:r>
            <a:r>
              <a:rPr lang="en-US" sz="4800" b="1" kern="0" spc="-52" dirty="0">
                <a:solidFill>
                  <a:srgbClr val="0E76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perto da população</a:t>
            </a:r>
            <a:endParaRPr lang="en-US" sz="4800" dirty="0"/>
          </a:p>
        </p:txBody>
      </p:sp>
      <p:sp>
        <p:nvSpPr>
          <p:cNvPr id="5" name="Shape 2"/>
          <p:cNvSpPr/>
          <p:nvPr/>
        </p:nvSpPr>
        <p:spPr>
          <a:xfrm>
            <a:off x="1208869" y="3057656"/>
            <a:ext cx="6090834" cy="6808444"/>
          </a:xfrm>
          <a:prstGeom prst="roundRect">
            <a:avLst>
              <a:gd name="adj" fmla="val 3000"/>
            </a:avLst>
          </a:prstGeom>
          <a:solidFill>
            <a:srgbClr val="F1F5F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8439080" y="3122947"/>
            <a:ext cx="8795258" cy="14175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2000"/>
              </a:lnSpc>
              <a:buNone/>
            </a:pPr>
            <a:r>
              <a:rPr lang="en-US" sz="24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campanhas de conscientização levam a cardiologia às ruas, escolas e à mídia — reforçando o papel social da SBC.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8439080" y="4580112"/>
            <a:ext cx="8795258" cy="9568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4000"/>
              </a:lnSpc>
              <a:buNone/>
            </a:pPr>
            <a:r>
              <a:rPr lang="en-US" sz="24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Temas como </a:t>
            </a:r>
            <a:r>
              <a:rPr lang="en-US" sz="2400" b="1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hipertensão, infarto e AVC </a:t>
            </a:r>
            <a:r>
              <a:rPr lang="en-US" sz="24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atividade física e alimentação saudável.</a:t>
            </a:r>
            <a:endParaRPr lang="en-US" sz="2400" dirty="0"/>
          </a:p>
        </p:txBody>
      </p:sp>
      <p:sp>
        <p:nvSpPr>
          <p:cNvPr id="9" name="Text 5"/>
          <p:cNvSpPr/>
          <p:nvPr/>
        </p:nvSpPr>
        <p:spPr>
          <a:xfrm>
            <a:off x="8439080" y="5869474"/>
            <a:ext cx="8668946" cy="9568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4000"/>
              </a:lnSpc>
              <a:buNone/>
            </a:pPr>
            <a:r>
              <a:rPr lang="en-US" sz="24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Iniciativas como </a:t>
            </a:r>
            <a:r>
              <a:rPr lang="en-US" sz="2400" b="1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“Cada Coração Importa” </a:t>
            </a:r>
            <a:r>
              <a:rPr lang="en-US" sz="24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a mobilização sobre pressão arterial.</a:t>
            </a:r>
            <a:endParaRPr lang="en-US" sz="2400" dirty="0"/>
          </a:p>
        </p:txBody>
      </p:sp>
      <p:sp>
        <p:nvSpPr>
          <p:cNvPr id="10" name="Shape 6"/>
          <p:cNvSpPr/>
          <p:nvPr/>
        </p:nvSpPr>
        <p:spPr>
          <a:xfrm>
            <a:off x="8312768" y="7457062"/>
            <a:ext cx="8927484" cy="2000140"/>
          </a:xfrm>
          <a:prstGeom prst="roundRect">
            <a:avLst>
              <a:gd name="adj" fmla="val 8572"/>
            </a:avLst>
          </a:prstGeom>
          <a:ln/>
          <a:effectLst>
            <a:outerShdw blurRad="571500" dist="228600" dir="5400000" algn="bl" rotWithShape="0">
              <a:srgbClr val="102A4E">
                <a:alpha val="22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2" name="Picture 10" descr="Entenda a hipertensão do avental branco - com o médico Audes Feitosa, no  programa “É de Casa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957" y="7301124"/>
            <a:ext cx="4393801" cy="24723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0042" y="7301124"/>
            <a:ext cx="4402399" cy="2476349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" b="7336"/>
          <a:stretch/>
        </p:blipFill>
        <p:spPr>
          <a:xfrm>
            <a:off x="1449171" y="3344817"/>
            <a:ext cx="5551408" cy="63513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63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CD7856C6-CD25-1F34-1212-DE9801C3B4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22" b="674"/>
          <a:stretch/>
        </p:blipFill>
        <p:spPr>
          <a:xfrm>
            <a:off x="9244130" y="4895607"/>
            <a:ext cx="4483012" cy="5391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-1099766" y="-438106"/>
            <a:ext cx="5690729" cy="10725106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744673" y="-479893"/>
            <a:ext cx="5237151" cy="5743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590963" y="5061229"/>
            <a:ext cx="4621286" cy="52256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Shape 0"/>
          <p:cNvSpPr/>
          <p:nvPr/>
        </p:nvSpPr>
        <p:spPr>
          <a:xfrm>
            <a:off x="1047640" y="9122283"/>
            <a:ext cx="6334787" cy="726502"/>
          </a:xfrm>
          <a:prstGeom prst="roundRect">
            <a:avLst>
              <a:gd name="adj" fmla="val 15733"/>
            </a:avLst>
          </a:prstGeom>
          <a:solidFill>
            <a:srgbClr val="0E2243">
              <a:alpha val="86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Text 1"/>
          <p:cNvSpPr/>
          <p:nvPr/>
        </p:nvSpPr>
        <p:spPr>
          <a:xfrm>
            <a:off x="1352440" y="9312783"/>
            <a:ext cx="5915231" cy="3836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kern="0" spc="1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Campanhas de saúde com a sociedade</a:t>
            </a:r>
            <a:endParaRPr lang="en-US" sz="2400" dirty="0"/>
          </a:p>
        </p:txBody>
      </p:sp>
      <p:pic>
        <p:nvPicPr>
          <p:cNvPr id="11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97840" y="476140"/>
            <a:ext cx="3842412" cy="1238140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 rotWithShape="1">
          <a:blip r:embed="rId8"/>
          <a:srcRect r="14648"/>
          <a:stretch/>
        </p:blipFill>
        <p:spPr>
          <a:xfrm>
            <a:off x="13759023" y="5044964"/>
            <a:ext cx="4731232" cy="52419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3759023" y="-479893"/>
            <a:ext cx="4731232" cy="5743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" r="27100"/>
          <a:stretch/>
        </p:blipFill>
        <p:spPr>
          <a:xfrm>
            <a:off x="4590964" y="-479893"/>
            <a:ext cx="4615030" cy="5743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3727142" y="-438106"/>
            <a:ext cx="4763113" cy="57148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693" y="476140"/>
            <a:ext cx="3809560" cy="12381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47640" y="1047640"/>
            <a:ext cx="16678391" cy="3203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kern="0" spc="312" dirty="0">
                <a:solidFill>
                  <a:srgbClr val="3388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CIÊNCIA E CONGRESSO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1047640" y="1342257"/>
            <a:ext cx="9165558" cy="21180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200" b="1" kern="0" spc="-52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maior congresso de cardiologia da </a:t>
            </a:r>
            <a:r>
              <a:rPr lang="en-US" sz="5200" b="1" kern="0" spc="-52" dirty="0" err="1">
                <a:solidFill>
                  <a:srgbClr val="0E76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América</a:t>
            </a:r>
            <a:r>
              <a:rPr lang="en-US" sz="5200" b="1" kern="0" spc="-52" dirty="0">
                <a:solidFill>
                  <a:srgbClr val="0E76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Latina</a:t>
            </a:r>
            <a:r>
              <a:rPr lang="en-US" sz="5250" b="1" kern="0" spc="-52" dirty="0">
                <a:solidFill>
                  <a:srgbClr val="0E76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sz="5250" dirty="0"/>
          </a:p>
        </p:txBody>
      </p:sp>
      <p:sp>
        <p:nvSpPr>
          <p:cNvPr id="5" name="Shape 2"/>
          <p:cNvSpPr/>
          <p:nvPr/>
        </p:nvSpPr>
        <p:spPr>
          <a:xfrm>
            <a:off x="1047640" y="3251200"/>
            <a:ext cx="16192613" cy="3665626"/>
          </a:xfrm>
          <a:prstGeom prst="roundRect">
            <a:avLst>
              <a:gd name="adj" fmla="val 6370"/>
            </a:avLst>
          </a:prstGeom>
          <a:solidFill>
            <a:srgbClr val="F1F5F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285" y="3626997"/>
            <a:ext cx="7622258" cy="28940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333280" y="7263144"/>
            <a:ext cx="2747238" cy="7077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550" b="1" kern="0" spc="-111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</a:t>
            </a:r>
            <a:endParaRPr lang="en-US" sz="5550" dirty="0"/>
          </a:p>
        </p:txBody>
      </p:sp>
      <p:sp>
        <p:nvSpPr>
          <p:cNvPr id="8" name="Text 4"/>
          <p:cNvSpPr/>
          <p:nvPr/>
        </p:nvSpPr>
        <p:spPr>
          <a:xfrm>
            <a:off x="1333280" y="8104188"/>
            <a:ext cx="2448741" cy="3847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0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edições realizadas</a:t>
            </a:r>
            <a:endParaRPr lang="en-US" sz="2000" dirty="0"/>
          </a:p>
        </p:txBody>
      </p:sp>
      <p:sp>
        <p:nvSpPr>
          <p:cNvPr id="9" name="Shape 5"/>
          <p:cNvSpPr/>
          <p:nvPr/>
        </p:nvSpPr>
        <p:spPr>
          <a:xfrm>
            <a:off x="4286140" y="7263144"/>
            <a:ext cx="28222" cy="1880857"/>
          </a:xfrm>
          <a:prstGeom prst="rect">
            <a:avLst/>
          </a:prstGeom>
          <a:solidFill>
            <a:srgbClr val="D9E2E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4600002" y="7263144"/>
            <a:ext cx="2718168" cy="7077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550" b="1" kern="0" spc="-111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r>
              <a:rPr lang="en-US" sz="4050" b="1" kern="0" spc="-111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</a:t>
            </a:r>
            <a:endParaRPr lang="en-US" sz="5550" dirty="0"/>
          </a:p>
        </p:txBody>
      </p:sp>
      <p:sp>
        <p:nvSpPr>
          <p:cNvPr id="11" name="Text 7"/>
          <p:cNvSpPr/>
          <p:nvPr/>
        </p:nvSpPr>
        <p:spPr>
          <a:xfrm>
            <a:off x="4600002" y="8104188"/>
            <a:ext cx="2448741" cy="7313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0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participantes por edição</a:t>
            </a:r>
            <a:endParaRPr lang="en-US" sz="2000" dirty="0"/>
          </a:p>
        </p:txBody>
      </p:sp>
      <p:sp>
        <p:nvSpPr>
          <p:cNvPr id="12" name="Shape 8"/>
          <p:cNvSpPr/>
          <p:nvPr/>
        </p:nvSpPr>
        <p:spPr>
          <a:xfrm>
            <a:off x="7524641" y="7263144"/>
            <a:ext cx="28222" cy="1880857"/>
          </a:xfrm>
          <a:prstGeom prst="rect">
            <a:avLst/>
          </a:prstGeom>
          <a:solidFill>
            <a:srgbClr val="D9E2E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3" name="Text 9"/>
          <p:cNvSpPr/>
          <p:nvPr/>
        </p:nvSpPr>
        <p:spPr>
          <a:xfrm>
            <a:off x="7838503" y="7263144"/>
            <a:ext cx="2718168" cy="7077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550" b="1" kern="0" spc="-111" dirty="0">
                <a:solidFill>
                  <a:srgbClr val="0E76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 </a:t>
            </a:r>
            <a:r>
              <a:rPr lang="en-US" sz="4050" b="1" kern="0" spc="-111" dirty="0">
                <a:solidFill>
                  <a:srgbClr val="0E76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</a:t>
            </a:r>
            <a:endParaRPr lang="en-US" sz="5550" dirty="0"/>
          </a:p>
        </p:txBody>
      </p:sp>
      <p:sp>
        <p:nvSpPr>
          <p:cNvPr id="14" name="Text 10"/>
          <p:cNvSpPr/>
          <p:nvPr/>
        </p:nvSpPr>
        <p:spPr>
          <a:xfrm>
            <a:off x="7838503" y="8104188"/>
            <a:ext cx="2448741" cy="10779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0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esperados em 2026 · Congresso Mundial</a:t>
            </a:r>
            <a:endParaRPr lang="en-US" sz="2000" dirty="0"/>
          </a:p>
        </p:txBody>
      </p:sp>
      <p:sp>
        <p:nvSpPr>
          <p:cNvPr id="15" name="Shape 11"/>
          <p:cNvSpPr/>
          <p:nvPr/>
        </p:nvSpPr>
        <p:spPr>
          <a:xfrm>
            <a:off x="10763141" y="7263144"/>
            <a:ext cx="28222" cy="1880857"/>
          </a:xfrm>
          <a:prstGeom prst="rect">
            <a:avLst/>
          </a:prstGeom>
          <a:solidFill>
            <a:srgbClr val="D9E2E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6" name="Text 12"/>
          <p:cNvSpPr/>
          <p:nvPr/>
        </p:nvSpPr>
        <p:spPr>
          <a:xfrm>
            <a:off x="11077003" y="7263144"/>
            <a:ext cx="2718168" cy="7077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550" b="1" kern="0" spc="-111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+500</a:t>
            </a:r>
            <a:endParaRPr lang="en-US" sz="5550" dirty="0"/>
          </a:p>
        </p:txBody>
      </p:sp>
      <p:sp>
        <p:nvSpPr>
          <p:cNvPr id="17" name="Text 13"/>
          <p:cNvSpPr/>
          <p:nvPr/>
        </p:nvSpPr>
        <p:spPr>
          <a:xfrm>
            <a:off x="11077003" y="8104188"/>
            <a:ext cx="2448741" cy="10779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0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palestrantes nacionais e internacionais</a:t>
            </a:r>
            <a:endParaRPr lang="en-US" sz="2000" dirty="0"/>
          </a:p>
        </p:txBody>
      </p:sp>
      <p:sp>
        <p:nvSpPr>
          <p:cNvPr id="18" name="Shape 14"/>
          <p:cNvSpPr/>
          <p:nvPr/>
        </p:nvSpPr>
        <p:spPr>
          <a:xfrm>
            <a:off x="14001642" y="7263144"/>
            <a:ext cx="28222" cy="1880857"/>
          </a:xfrm>
          <a:prstGeom prst="rect">
            <a:avLst/>
          </a:prstGeom>
          <a:solidFill>
            <a:srgbClr val="D9E2E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9" name="Text 15"/>
          <p:cNvSpPr/>
          <p:nvPr/>
        </p:nvSpPr>
        <p:spPr>
          <a:xfrm>
            <a:off x="14315504" y="7263144"/>
            <a:ext cx="2718168" cy="7077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550" b="1" kern="0" spc="-111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 </a:t>
            </a:r>
            <a:r>
              <a:rPr lang="en-US" sz="4050" b="1" kern="0" spc="-111" dirty="0">
                <a:solidFill>
                  <a:srgbClr val="1631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</a:t>
            </a:r>
            <a:endParaRPr lang="en-US" sz="5550" dirty="0"/>
          </a:p>
        </p:txBody>
      </p:sp>
      <p:sp>
        <p:nvSpPr>
          <p:cNvPr id="20" name="Text 16"/>
          <p:cNvSpPr/>
          <p:nvPr/>
        </p:nvSpPr>
        <p:spPr>
          <a:xfrm>
            <a:off x="14315504" y="8104188"/>
            <a:ext cx="2448741" cy="7313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000" dirty="0">
                <a:solidFill>
                  <a:srgbClr val="54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trabalhos submetidos</a:t>
            </a:r>
            <a:endParaRPr lang="en-US" sz="2000" dirty="0"/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5188" y="3512458"/>
            <a:ext cx="7640523" cy="312313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3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3310197" cy="683253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386375" y="0"/>
            <a:ext cx="4901407" cy="3378178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386375" y="3454356"/>
            <a:ext cx="4901407" cy="337817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6908713"/>
            <a:ext cx="8332502" cy="337817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408680" y="6908713"/>
            <a:ext cx="4901517" cy="337817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3386375" y="6908713"/>
            <a:ext cx="4901407" cy="3378178"/>
          </a:xfrm>
          <a:prstGeom prst="rect">
            <a:avLst/>
          </a:prstGeom>
        </p:spPr>
      </p:pic>
      <p:sp>
        <p:nvSpPr>
          <p:cNvPr id="8" name="Shape 0"/>
          <p:cNvSpPr/>
          <p:nvPr/>
        </p:nvSpPr>
        <p:spPr>
          <a:xfrm>
            <a:off x="1047640" y="9122283"/>
            <a:ext cx="7446479" cy="726502"/>
          </a:xfrm>
          <a:prstGeom prst="roundRect">
            <a:avLst>
              <a:gd name="adj" fmla="val 15733"/>
            </a:avLst>
          </a:prstGeom>
          <a:solidFill>
            <a:srgbClr val="0E2243">
              <a:alpha val="86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9" name="Text 1"/>
          <p:cNvSpPr/>
          <p:nvPr/>
        </p:nvSpPr>
        <p:spPr>
          <a:xfrm>
            <a:off x="1352440" y="9312783"/>
            <a:ext cx="7060273" cy="3836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kern="0" spc="12" dirty="0">
                <a:solidFill>
                  <a:srgbClr val="FFFFFF"/>
                </a:solidFill>
                <a:highlight>
                  <a:srgbClr val="0E224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80º Congresso Brasileiro de Cardiologia </a:t>
            </a:r>
            <a:r>
              <a:rPr lang="en-US" sz="2400" b="1" kern="0" spc="12" dirty="0">
                <a:solidFill>
                  <a:srgbClr val="7FD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2025</a:t>
            </a:r>
            <a:endParaRPr lang="en-US" sz="2400" dirty="0"/>
          </a:p>
        </p:txBody>
      </p:sp>
      <p:pic>
        <p:nvPicPr>
          <p:cNvPr id="1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7640" y="476140"/>
            <a:ext cx="3842412" cy="12381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952</Words>
  <Application>Microsoft Office PowerPoint</Application>
  <PresentationFormat>Personalizar</PresentationFormat>
  <Paragraphs>153</Paragraphs>
  <Slides>19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25" baseType="lpstr">
      <vt:lpstr>Arial</vt:lpstr>
      <vt:lpstr>Calibri</vt:lpstr>
      <vt:lpstr>Play</vt:lpstr>
      <vt:lpstr>Wingdings</vt:lpstr>
      <vt:lpstr>Office Theme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Julio Braga-SBC</cp:lastModifiedBy>
  <cp:revision>48</cp:revision>
  <dcterms:created xsi:type="dcterms:W3CDTF">2026-06-01T20:14:16Z</dcterms:created>
  <dcterms:modified xsi:type="dcterms:W3CDTF">2026-06-09T11:45:45Z</dcterms:modified>
</cp:coreProperties>
</file>