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  <p:sldMasterId id="2147483661" r:id="rId5"/>
  </p:sldMasterIdLst>
  <p:notesMasterIdLst>
    <p:notesMasterId r:id="rId21"/>
  </p:notesMasterIdLst>
  <p:sldIdLst>
    <p:sldId id="2147470614" r:id="rId6"/>
    <p:sldId id="2147470677" r:id="rId7"/>
    <p:sldId id="2147470634" r:id="rId8"/>
    <p:sldId id="2147470641" r:id="rId9"/>
    <p:sldId id="2147470675" r:id="rId10"/>
    <p:sldId id="2147470638" r:id="rId11"/>
    <p:sldId id="2147470623" r:id="rId12"/>
    <p:sldId id="2147470680" r:id="rId13"/>
    <p:sldId id="293" r:id="rId14"/>
    <p:sldId id="2147470672" r:id="rId15"/>
    <p:sldId id="2147470679" r:id="rId16"/>
    <p:sldId id="2147470670" r:id="rId17"/>
    <p:sldId id="2147470671" r:id="rId18"/>
    <p:sldId id="2147470681" r:id="rId19"/>
    <p:sldId id="2147470629" r:id="rId20"/>
  </p:sldIdLst>
  <p:sldSz cx="18288000" cy="10287000"/>
  <p:notesSz cx="6858000" cy="9144000"/>
  <p:custDataLst>
    <p:tags r:id="rId22"/>
  </p:custDataLst>
  <p:defaultTextStyle>
    <a:defPPr>
      <a:defRPr lang="pt-BR"/>
    </a:defPPr>
    <a:lvl1pPr marL="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A5B2796-1A49-4A19-8942-96C3A28C94D5}">
          <p14:sldIdLst>
            <p14:sldId id="2147470614"/>
            <p14:sldId id="2147470677"/>
            <p14:sldId id="2147470634"/>
            <p14:sldId id="2147470641"/>
            <p14:sldId id="2147470675"/>
            <p14:sldId id="2147470638"/>
            <p14:sldId id="2147470623"/>
            <p14:sldId id="2147470680"/>
            <p14:sldId id="293"/>
            <p14:sldId id="2147470672"/>
            <p14:sldId id="2147470679"/>
            <p14:sldId id="2147470670"/>
            <p14:sldId id="2147470671"/>
            <p14:sldId id="2147470681"/>
            <p14:sldId id="21474706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63" userDrawn="1">
          <p15:clr>
            <a:srgbClr val="A4A3A4"/>
          </p15:clr>
        </p15:guide>
        <p15:guide id="3" orient="horz" pos="5077" userDrawn="1">
          <p15:clr>
            <a:srgbClr val="A4A3A4"/>
          </p15:clr>
        </p15:guide>
        <p15:guide id="4" pos="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768"/>
    <a:srgbClr val="E46A5A"/>
    <a:srgbClr val="DF4F3B"/>
    <a:srgbClr val="FF9933"/>
    <a:srgbClr val="00C0BC"/>
    <a:srgbClr val="007373"/>
    <a:srgbClr val="6D983F"/>
    <a:srgbClr val="006E89"/>
    <a:srgbClr val="8CBB59"/>
    <a:srgbClr val="067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73C24C-5ACD-D65B-0787-286A71B30680}" v="1" dt="2025-05-05T14:00:56.141"/>
    <p1510:client id="{CD61952E-E6DE-3963-03D3-0FFE0B5DF081}" v="27" dt="2025-05-05T14:01:47.697"/>
    <p1510:client id="{FD895B3F-2326-4428-8285-21441AF4D77C}" v="6" dt="2025-05-05T18:47:56.9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44" y="84"/>
      </p:cViewPr>
      <p:guideLst>
        <p:guide orient="horz" pos="1063"/>
        <p:guide orient="horz" pos="5077"/>
        <p:guide pos="1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718651-6F62-4F4A-8D73-5FB1C85A8328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3C3FF28F-5B65-406A-8763-F2AFAA6A8EE2}">
      <dgm:prSet phldrT="[Texto]" custT="1"/>
      <dgm:spPr/>
      <dgm:t>
        <a:bodyPr/>
        <a:lstStyle/>
        <a:p>
          <a:r>
            <a:rPr lang="pt-PT" sz="2200" b="1"/>
            <a:t>Organização e Estruturação Técnica da Operadora na Linha de Cuidado</a:t>
          </a:r>
          <a:endParaRPr lang="pt-BR" sz="2200"/>
        </a:p>
      </dgm:t>
    </dgm:pt>
    <dgm:pt modelId="{8793075E-51CA-4059-9E62-13ABD0A9C64D}" type="parTrans" cxnId="{F1B82EB2-E0A2-4A91-9858-34393E902F31}">
      <dgm:prSet/>
      <dgm:spPr/>
      <dgm:t>
        <a:bodyPr/>
        <a:lstStyle/>
        <a:p>
          <a:endParaRPr lang="pt-BR"/>
        </a:p>
      </dgm:t>
    </dgm:pt>
    <dgm:pt modelId="{E405D1F5-C3C5-44BB-8D55-74FE14E7F1E3}" type="sibTrans" cxnId="{F1B82EB2-E0A2-4A91-9858-34393E902F31}">
      <dgm:prSet/>
      <dgm:spPr/>
      <dgm:t>
        <a:bodyPr/>
        <a:lstStyle/>
        <a:p>
          <a:endParaRPr lang="pt-BR"/>
        </a:p>
      </dgm:t>
    </dgm:pt>
    <dgm:pt modelId="{2F9611FD-4250-4801-AFDF-F46A832E9E1B}">
      <dgm:prSet phldrT="[Texto]" custT="1"/>
      <dgm:spPr/>
      <dgm:t>
        <a:bodyPr/>
        <a:lstStyle/>
        <a:p>
          <a:r>
            <a:rPr lang="pt-PT" sz="2000" b="0" dirty="0">
              <a:solidFill>
                <a:schemeClr val="accent1">
                  <a:lumMod val="75000"/>
                </a:schemeClr>
              </a:solidFill>
            </a:rPr>
            <a:t>Avalia a organização técnica da operadora e de sua rede prestadora de serviços oncológicos para oferecer um cuidado integral e de qualidade aos pacientes na Linha de Cuidado </a:t>
          </a:r>
          <a:endParaRPr lang="pt-BR" sz="2000" b="0" dirty="0">
            <a:solidFill>
              <a:schemeClr val="accent1">
                <a:lumMod val="75000"/>
              </a:schemeClr>
            </a:solidFill>
          </a:endParaRPr>
        </a:p>
      </dgm:t>
    </dgm:pt>
    <dgm:pt modelId="{F43BFA2B-9B86-4100-A4BE-1127B5D1FE67}" type="parTrans" cxnId="{73BB091A-D516-4550-8B59-522C416FB0F0}">
      <dgm:prSet/>
      <dgm:spPr/>
      <dgm:t>
        <a:bodyPr/>
        <a:lstStyle/>
        <a:p>
          <a:endParaRPr lang="pt-BR"/>
        </a:p>
      </dgm:t>
    </dgm:pt>
    <dgm:pt modelId="{2AC0DB29-891B-40A6-AFDF-2EE91CB164D8}" type="sibTrans" cxnId="{73BB091A-D516-4550-8B59-522C416FB0F0}">
      <dgm:prSet/>
      <dgm:spPr/>
      <dgm:t>
        <a:bodyPr/>
        <a:lstStyle/>
        <a:p>
          <a:endParaRPr lang="pt-BR"/>
        </a:p>
      </dgm:t>
    </dgm:pt>
    <dgm:pt modelId="{DB4ED5EE-6E44-4ECC-88BD-ADB03FC114EE}">
      <dgm:prSet phldrT="[Texto]" custT="1"/>
      <dgm:spPr/>
      <dgm:t>
        <a:bodyPr/>
        <a:lstStyle/>
        <a:p>
          <a:r>
            <a:rPr lang="pt-BR" sz="2200" b="1"/>
            <a:t>Estratégias para a Detecção Precoce: </a:t>
          </a:r>
          <a:r>
            <a:rPr lang="pt-PT" sz="2200" b="1"/>
            <a:t>Rastreamento e Diagnóstico Precoce </a:t>
          </a:r>
          <a:endParaRPr lang="pt-BR" sz="2200"/>
        </a:p>
      </dgm:t>
    </dgm:pt>
    <dgm:pt modelId="{79BC943E-E8A7-40B4-82F4-2FAE356CCA3A}" type="parTrans" cxnId="{31C55F17-0ACB-49E2-A217-584F6D31F824}">
      <dgm:prSet/>
      <dgm:spPr/>
      <dgm:t>
        <a:bodyPr/>
        <a:lstStyle/>
        <a:p>
          <a:endParaRPr lang="pt-BR"/>
        </a:p>
      </dgm:t>
    </dgm:pt>
    <dgm:pt modelId="{EEF5F532-3B8F-46AB-8891-F19054209511}" type="sibTrans" cxnId="{31C55F17-0ACB-49E2-A217-584F6D31F824}">
      <dgm:prSet/>
      <dgm:spPr/>
      <dgm:t>
        <a:bodyPr/>
        <a:lstStyle/>
        <a:p>
          <a:endParaRPr lang="pt-BR"/>
        </a:p>
      </dgm:t>
    </dgm:pt>
    <dgm:pt modelId="{9C4E3A51-C507-4DE6-8310-635441CF5816}">
      <dgm:prSet phldrT="[Texto]" custT="1"/>
      <dgm:spPr/>
      <dgm:t>
        <a:bodyPr/>
        <a:lstStyle/>
        <a:p>
          <a:r>
            <a:rPr lang="pt-PT" sz="2000" b="0">
              <a:solidFill>
                <a:schemeClr val="accent1">
                  <a:lumMod val="75000"/>
                </a:schemeClr>
              </a:solidFill>
            </a:rPr>
            <a:t>Avalia as ações da Operadora no estabelecimento de estratégias para a </a:t>
          </a:r>
          <a:r>
            <a:rPr lang="pt-PT" sz="2000" b="0" err="1">
              <a:solidFill>
                <a:schemeClr val="accent1">
                  <a:lumMod val="75000"/>
                </a:schemeClr>
              </a:solidFill>
            </a:rPr>
            <a:t>detecção</a:t>
          </a:r>
          <a:r>
            <a:rPr lang="pt-PT" sz="2000" b="0">
              <a:solidFill>
                <a:schemeClr val="accent1">
                  <a:lumMod val="75000"/>
                </a:schemeClr>
              </a:solidFill>
            </a:rPr>
            <a:t> precoce  do Câncer</a:t>
          </a:r>
          <a:endParaRPr lang="pt-BR" sz="2000">
            <a:solidFill>
              <a:schemeClr val="accent1">
                <a:lumMod val="75000"/>
              </a:schemeClr>
            </a:solidFill>
          </a:endParaRPr>
        </a:p>
      </dgm:t>
    </dgm:pt>
    <dgm:pt modelId="{87DE06CF-FDC2-4B2A-A3F1-FB63D77B35F5}" type="parTrans" cxnId="{92740C56-16B6-48B6-8A55-1E50472FCD96}">
      <dgm:prSet/>
      <dgm:spPr/>
      <dgm:t>
        <a:bodyPr/>
        <a:lstStyle/>
        <a:p>
          <a:endParaRPr lang="pt-BR"/>
        </a:p>
      </dgm:t>
    </dgm:pt>
    <dgm:pt modelId="{C136BB25-566E-4D96-8388-94E4CCF580FD}" type="sibTrans" cxnId="{92740C56-16B6-48B6-8A55-1E50472FCD96}">
      <dgm:prSet/>
      <dgm:spPr/>
      <dgm:t>
        <a:bodyPr/>
        <a:lstStyle/>
        <a:p>
          <a:endParaRPr lang="pt-BR"/>
        </a:p>
      </dgm:t>
    </dgm:pt>
    <dgm:pt modelId="{CDDC7009-B92D-45C7-938F-81AF0136A581}">
      <dgm:prSet phldrT="[Texto]" custT="1"/>
      <dgm:spPr/>
      <dgm:t>
        <a:bodyPr/>
        <a:lstStyle/>
        <a:p>
          <a:r>
            <a:rPr lang="pt-PT" sz="2200" b="1"/>
            <a:t>Diagnóstico do Câncer</a:t>
          </a:r>
          <a:endParaRPr lang="pt-BR" sz="2200"/>
        </a:p>
      </dgm:t>
    </dgm:pt>
    <dgm:pt modelId="{63946142-41F1-411F-9476-EE60BEA93BF7}" type="parTrans" cxnId="{81C20138-CFCA-44DD-9B16-680D25849B27}">
      <dgm:prSet/>
      <dgm:spPr/>
      <dgm:t>
        <a:bodyPr/>
        <a:lstStyle/>
        <a:p>
          <a:endParaRPr lang="pt-BR"/>
        </a:p>
      </dgm:t>
    </dgm:pt>
    <dgm:pt modelId="{8FFB6862-00F9-4613-B326-1BF4C5ACAFBD}" type="sibTrans" cxnId="{81C20138-CFCA-44DD-9B16-680D25849B27}">
      <dgm:prSet/>
      <dgm:spPr/>
      <dgm:t>
        <a:bodyPr/>
        <a:lstStyle/>
        <a:p>
          <a:endParaRPr lang="pt-BR"/>
        </a:p>
      </dgm:t>
    </dgm:pt>
    <dgm:pt modelId="{ACFB7943-4834-44F7-B0D8-ECDEFF0AA254}">
      <dgm:prSet phldrT="[Texto]" custT="1"/>
      <dgm:spPr/>
      <dgm:t>
        <a:bodyPr/>
        <a:lstStyle/>
        <a:p>
          <a:r>
            <a:rPr lang="pt-PT" sz="2000" b="0" kern="1200">
              <a:solidFill>
                <a:srgbClr val="006E89">
                  <a:lumMod val="75000"/>
                </a:srgbClr>
              </a:solidFill>
              <a:latin typeface="Calibri"/>
              <a:ea typeface="+mn-ea"/>
              <a:cs typeface="+mn-cs"/>
            </a:rPr>
            <a:t>Avalia o acesso à exames de diagnóstico e o encaminhamento para o tratamento efetivo e em tempo oportuno</a:t>
          </a:r>
          <a:endParaRPr lang="pt-BR" sz="2000" b="0" kern="1200">
            <a:solidFill>
              <a:srgbClr val="006E89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378A80C4-D459-40D8-900A-5B94CD7D97C1}" type="parTrans" cxnId="{E7FBF796-6503-4ADC-9950-B2529F5B711C}">
      <dgm:prSet/>
      <dgm:spPr/>
      <dgm:t>
        <a:bodyPr/>
        <a:lstStyle/>
        <a:p>
          <a:endParaRPr lang="pt-BR"/>
        </a:p>
      </dgm:t>
    </dgm:pt>
    <dgm:pt modelId="{C2FF34D6-8C8D-4F03-80F0-9A6EACBB28DC}" type="sibTrans" cxnId="{E7FBF796-6503-4ADC-9950-B2529F5B711C}">
      <dgm:prSet/>
      <dgm:spPr/>
      <dgm:t>
        <a:bodyPr/>
        <a:lstStyle/>
        <a:p>
          <a:endParaRPr lang="pt-BR"/>
        </a:p>
      </dgm:t>
    </dgm:pt>
    <dgm:pt modelId="{E1C6A658-12E7-45AD-9B5D-368F0049A85A}">
      <dgm:prSet custT="1"/>
      <dgm:spPr/>
      <dgm:t>
        <a:bodyPr/>
        <a:lstStyle/>
        <a:p>
          <a:r>
            <a:rPr lang="pt-PT" sz="2200" b="1"/>
            <a:t>Promoção da Saúde e Prevenção do Câncer</a:t>
          </a:r>
          <a:endParaRPr lang="pt-BR" sz="2200"/>
        </a:p>
      </dgm:t>
    </dgm:pt>
    <dgm:pt modelId="{810ADA29-178D-4630-B050-7E4608BC0F37}" type="parTrans" cxnId="{A1321CB3-2DDE-42E1-A9F0-E8914510F623}">
      <dgm:prSet/>
      <dgm:spPr/>
      <dgm:t>
        <a:bodyPr/>
        <a:lstStyle/>
        <a:p>
          <a:endParaRPr lang="pt-BR"/>
        </a:p>
      </dgm:t>
    </dgm:pt>
    <dgm:pt modelId="{6F74FF0A-D82A-4669-8041-9DB046F0D1C2}" type="sibTrans" cxnId="{A1321CB3-2DDE-42E1-A9F0-E8914510F623}">
      <dgm:prSet/>
      <dgm:spPr/>
      <dgm:t>
        <a:bodyPr/>
        <a:lstStyle/>
        <a:p>
          <a:endParaRPr lang="pt-BR"/>
        </a:p>
      </dgm:t>
    </dgm:pt>
    <dgm:pt modelId="{8EF35DE0-82FC-404E-9C8B-8C0018ABDBC6}">
      <dgm:prSet custT="1"/>
      <dgm:spPr/>
      <dgm:t>
        <a:bodyPr/>
        <a:lstStyle/>
        <a:p>
          <a:r>
            <a:rPr lang="pt-PT" sz="2000" b="0">
              <a:solidFill>
                <a:schemeClr val="accent1">
                  <a:lumMod val="75000"/>
                </a:schemeClr>
              </a:solidFill>
            </a:rPr>
            <a:t>Avalia da Estratégia de Promoção da Saúde e Prevenção do Câncer, incluindo as ações de comunicação e educação em saúde</a:t>
          </a:r>
          <a:endParaRPr lang="pt-BR" sz="2000" b="0">
            <a:solidFill>
              <a:schemeClr val="accent1">
                <a:lumMod val="75000"/>
              </a:schemeClr>
            </a:solidFill>
          </a:endParaRPr>
        </a:p>
      </dgm:t>
    </dgm:pt>
    <dgm:pt modelId="{2A68A07E-D8A7-40B3-8479-ACD1BB20DB1E}" type="parTrans" cxnId="{1F501D7E-6451-4C7C-97BE-D1AF6CA9BC66}">
      <dgm:prSet/>
      <dgm:spPr/>
      <dgm:t>
        <a:bodyPr/>
        <a:lstStyle/>
        <a:p>
          <a:endParaRPr lang="pt-BR"/>
        </a:p>
      </dgm:t>
    </dgm:pt>
    <dgm:pt modelId="{45DE904A-AD1F-4B18-8851-DA70658F92E8}" type="sibTrans" cxnId="{1F501D7E-6451-4C7C-97BE-D1AF6CA9BC66}">
      <dgm:prSet/>
      <dgm:spPr/>
      <dgm:t>
        <a:bodyPr/>
        <a:lstStyle/>
        <a:p>
          <a:endParaRPr lang="pt-BR"/>
        </a:p>
      </dgm:t>
    </dgm:pt>
    <dgm:pt modelId="{F2EE382D-D238-414A-8845-C0861F9EE9DB}">
      <dgm:prSet phldrT="[Texto]" custT="1"/>
      <dgm:spPr/>
      <dgm:t>
        <a:bodyPr/>
        <a:lstStyle/>
        <a:p>
          <a:r>
            <a:rPr lang="pt-PT" sz="2200" b="1"/>
            <a:t>Cuidados Paliativos e Cuidados de fim de vida</a:t>
          </a:r>
          <a:endParaRPr lang="pt-BR" sz="2200" b="0"/>
        </a:p>
      </dgm:t>
    </dgm:pt>
    <dgm:pt modelId="{8FD51894-C35D-4BF8-BC65-D2688EC1CBDA}" type="parTrans" cxnId="{3F12B0DC-E0E5-4F90-8264-3EADB71FBABB}">
      <dgm:prSet/>
      <dgm:spPr/>
      <dgm:t>
        <a:bodyPr/>
        <a:lstStyle/>
        <a:p>
          <a:endParaRPr lang="pt-BR"/>
        </a:p>
      </dgm:t>
    </dgm:pt>
    <dgm:pt modelId="{319DFE71-1281-4E36-A276-D2263A31B62E}" type="sibTrans" cxnId="{3F12B0DC-E0E5-4F90-8264-3EADB71FBABB}">
      <dgm:prSet/>
      <dgm:spPr/>
      <dgm:t>
        <a:bodyPr/>
        <a:lstStyle/>
        <a:p>
          <a:endParaRPr lang="pt-BR"/>
        </a:p>
      </dgm:t>
    </dgm:pt>
    <dgm:pt modelId="{6F73B3D9-B957-4985-9697-A4D9060234E3}">
      <dgm:prSet custT="1"/>
      <dgm:spPr/>
      <dgm:t>
        <a:bodyPr/>
        <a:lstStyle/>
        <a:p>
          <a:r>
            <a:rPr lang="pt-PT" sz="2000" b="0">
              <a:solidFill>
                <a:schemeClr val="accent1">
                  <a:lumMod val="75000"/>
                </a:schemeClr>
              </a:solidFill>
            </a:rPr>
            <a:t>Avalia a disponibilização de Cuidados Paliativos e Cuidados de Fim de Vida no Câncer</a:t>
          </a:r>
          <a:endParaRPr lang="pt-BR" sz="2000" b="0">
            <a:solidFill>
              <a:schemeClr val="accent1">
                <a:lumMod val="75000"/>
              </a:schemeClr>
            </a:solidFill>
          </a:endParaRPr>
        </a:p>
      </dgm:t>
    </dgm:pt>
    <dgm:pt modelId="{EE61E7FA-C89E-4081-9E27-94757FB24D05}" type="parTrans" cxnId="{BFBC08BE-C997-4B7F-8809-5A0D1500CEB9}">
      <dgm:prSet/>
      <dgm:spPr/>
      <dgm:t>
        <a:bodyPr/>
        <a:lstStyle/>
        <a:p>
          <a:endParaRPr lang="pt-BR"/>
        </a:p>
      </dgm:t>
    </dgm:pt>
    <dgm:pt modelId="{61BA60BB-0C1D-49A0-B206-9F928A4E11EB}" type="sibTrans" cxnId="{BFBC08BE-C997-4B7F-8809-5A0D1500CEB9}">
      <dgm:prSet/>
      <dgm:spPr/>
      <dgm:t>
        <a:bodyPr/>
        <a:lstStyle/>
        <a:p>
          <a:endParaRPr lang="pt-BR"/>
        </a:p>
      </dgm:t>
    </dgm:pt>
    <dgm:pt modelId="{376A8048-1F97-4989-BA33-CA55CB9701F7}">
      <dgm:prSet phldrT="[Texto]" custT="1"/>
      <dgm:spPr/>
      <dgm:t>
        <a:bodyPr/>
        <a:lstStyle/>
        <a:p>
          <a:r>
            <a:rPr lang="pt-PT" sz="2000" b="0" dirty="0">
              <a:solidFill>
                <a:schemeClr val="accent1">
                  <a:lumMod val="75000"/>
                </a:schemeClr>
              </a:solidFill>
            </a:rPr>
            <a:t>Avalia a disponibilização do tratamento adequado ao paciente com Câncer de acordo com a fase em que se encontra (</a:t>
          </a:r>
          <a:r>
            <a:rPr lang="pt-PT" sz="2000" b="0" dirty="0" err="1">
              <a:solidFill>
                <a:schemeClr val="accent1">
                  <a:lumMod val="75000"/>
                </a:schemeClr>
              </a:solidFill>
            </a:rPr>
            <a:t>estadiamento</a:t>
          </a:r>
          <a:r>
            <a:rPr lang="pt-PT" sz="2000" b="0" dirty="0">
              <a:solidFill>
                <a:schemeClr val="accent1">
                  <a:lumMod val="75000"/>
                </a:schemeClr>
              </a:solidFill>
            </a:rPr>
            <a:t>), faixa etária e do tipo de tumor. </a:t>
          </a:r>
          <a:endParaRPr lang="pt-BR" sz="2000" b="0" dirty="0">
            <a:solidFill>
              <a:schemeClr val="accent1">
                <a:lumMod val="75000"/>
              </a:schemeClr>
            </a:solidFill>
          </a:endParaRPr>
        </a:p>
      </dgm:t>
    </dgm:pt>
    <dgm:pt modelId="{EBD64DF0-4B04-48B5-9676-3921EEEC292A}" type="parTrans" cxnId="{6058AE4E-1E6B-4980-BF85-4C7EE54B81EE}">
      <dgm:prSet/>
      <dgm:spPr/>
      <dgm:t>
        <a:bodyPr/>
        <a:lstStyle/>
        <a:p>
          <a:endParaRPr lang="pt-BR"/>
        </a:p>
      </dgm:t>
    </dgm:pt>
    <dgm:pt modelId="{93E95945-9EEC-4482-BE5D-5E5DC4EC4A16}" type="sibTrans" cxnId="{6058AE4E-1E6B-4980-BF85-4C7EE54B81EE}">
      <dgm:prSet/>
      <dgm:spPr/>
      <dgm:t>
        <a:bodyPr/>
        <a:lstStyle/>
        <a:p>
          <a:endParaRPr lang="pt-BR"/>
        </a:p>
      </dgm:t>
    </dgm:pt>
    <dgm:pt modelId="{7AD3418F-485A-41CA-99B6-CBCC316C0255}">
      <dgm:prSet phldrT="[Texto]" custT="1"/>
      <dgm:spPr/>
      <dgm:t>
        <a:bodyPr/>
        <a:lstStyle/>
        <a:p>
          <a:r>
            <a:rPr lang="pt-PT" sz="2000" b="1"/>
            <a:t>Tratamento do Câncer</a:t>
          </a:r>
          <a:endParaRPr lang="pt-BR" sz="2000" b="0">
            <a:solidFill>
              <a:schemeClr val="accent1">
                <a:lumMod val="75000"/>
              </a:schemeClr>
            </a:solidFill>
          </a:endParaRPr>
        </a:p>
      </dgm:t>
    </dgm:pt>
    <dgm:pt modelId="{8E71D827-A02F-47DD-9DF3-4F91D2125536}" type="parTrans" cxnId="{9A016676-9D4B-4FD6-9603-23F2557B3DE4}">
      <dgm:prSet/>
      <dgm:spPr/>
      <dgm:t>
        <a:bodyPr/>
        <a:lstStyle/>
        <a:p>
          <a:endParaRPr lang="pt-BR"/>
        </a:p>
      </dgm:t>
    </dgm:pt>
    <dgm:pt modelId="{DEAD1B58-4B00-405A-A21B-6B8918E5CFBD}" type="sibTrans" cxnId="{9A016676-9D4B-4FD6-9603-23F2557B3DE4}">
      <dgm:prSet/>
      <dgm:spPr/>
      <dgm:t>
        <a:bodyPr/>
        <a:lstStyle/>
        <a:p>
          <a:endParaRPr lang="pt-BR"/>
        </a:p>
      </dgm:t>
    </dgm:pt>
    <dgm:pt modelId="{3E6E03AF-9D68-45E3-B68F-66C34AE4EA8B}" type="pres">
      <dgm:prSet presAssocID="{16718651-6F62-4F4A-8D73-5FB1C85A8328}" presName="rootnode" presStyleCnt="0">
        <dgm:presLayoutVars>
          <dgm:chMax/>
          <dgm:chPref/>
          <dgm:dir/>
          <dgm:animLvl val="lvl"/>
        </dgm:presLayoutVars>
      </dgm:prSet>
      <dgm:spPr/>
    </dgm:pt>
    <dgm:pt modelId="{27939372-30F9-4604-8993-E94FD840B02A}" type="pres">
      <dgm:prSet presAssocID="{3C3FF28F-5B65-406A-8763-F2AFAA6A8EE2}" presName="composite" presStyleCnt="0"/>
      <dgm:spPr/>
    </dgm:pt>
    <dgm:pt modelId="{F0BBA3BB-86B8-4850-B9E5-756B09B0E83A}" type="pres">
      <dgm:prSet presAssocID="{3C3FF28F-5B65-406A-8763-F2AFAA6A8EE2}" presName="bentUpArrow1" presStyleLbl="alignImgPlace1" presStyleIdx="0" presStyleCnt="5" custScaleY="165792" custLinFactNeighborX="-10565" custLinFactNeighborY="79660"/>
      <dgm:spPr/>
    </dgm:pt>
    <dgm:pt modelId="{E43BF553-6100-4415-A665-305A5D698E68}" type="pres">
      <dgm:prSet presAssocID="{3C3FF28F-5B65-406A-8763-F2AFAA6A8EE2}" presName="ParentText" presStyleLbl="node1" presStyleIdx="0" presStyleCnt="6" custScaleX="267051" custScaleY="212585" custLinFactNeighborX="63900" custLinFactNeighborY="-81679">
        <dgm:presLayoutVars>
          <dgm:chMax val="1"/>
          <dgm:chPref val="1"/>
          <dgm:bulletEnabled val="1"/>
        </dgm:presLayoutVars>
      </dgm:prSet>
      <dgm:spPr/>
    </dgm:pt>
    <dgm:pt modelId="{CC859708-1311-4AF9-BA84-877252C04321}" type="pres">
      <dgm:prSet presAssocID="{3C3FF28F-5B65-406A-8763-F2AFAA6A8EE2}" presName="ChildText" presStyleLbl="revTx" presStyleIdx="0" presStyleCnt="6" custScaleX="814537" custScaleY="207819" custLinFactX="251727" custLinFactNeighborX="300000" custLinFactNeighborY="-66152">
        <dgm:presLayoutVars>
          <dgm:chMax val="0"/>
          <dgm:chPref val="0"/>
          <dgm:bulletEnabled val="1"/>
        </dgm:presLayoutVars>
      </dgm:prSet>
      <dgm:spPr/>
    </dgm:pt>
    <dgm:pt modelId="{D390F85A-4390-4904-9918-E1244F71603B}" type="pres">
      <dgm:prSet presAssocID="{E405D1F5-C3C5-44BB-8D55-74FE14E7F1E3}" presName="sibTrans" presStyleCnt="0"/>
      <dgm:spPr/>
    </dgm:pt>
    <dgm:pt modelId="{33050210-690D-48DA-AA4E-65CC453E8C0A}" type="pres">
      <dgm:prSet presAssocID="{E1C6A658-12E7-45AD-9B5D-368F0049A85A}" presName="composite" presStyleCnt="0"/>
      <dgm:spPr/>
    </dgm:pt>
    <dgm:pt modelId="{AB4E10FD-8550-493E-9555-160384BCDE72}" type="pres">
      <dgm:prSet presAssocID="{E1C6A658-12E7-45AD-9B5D-368F0049A85A}" presName="bentUpArrow1" presStyleLbl="alignImgPlace1" presStyleIdx="1" presStyleCnt="5" custScaleX="115031" custScaleY="127905" custLinFactY="15247" custLinFactNeighborX="14275" custLinFactNeighborY="100000"/>
      <dgm:spPr/>
    </dgm:pt>
    <dgm:pt modelId="{D94E7173-F7A7-4153-8601-C6B3C280B4E3}" type="pres">
      <dgm:prSet presAssocID="{E1C6A658-12E7-45AD-9B5D-368F0049A85A}" presName="ParentText" presStyleLbl="node1" presStyleIdx="1" presStyleCnt="6" custScaleX="265292" custScaleY="212585" custLinFactNeighborX="-42304" custLinFactNeighborY="-28308">
        <dgm:presLayoutVars>
          <dgm:chMax val="1"/>
          <dgm:chPref val="1"/>
          <dgm:bulletEnabled val="1"/>
        </dgm:presLayoutVars>
      </dgm:prSet>
      <dgm:spPr/>
    </dgm:pt>
    <dgm:pt modelId="{76DFEAE2-3278-4748-B1A9-3C68B1C2E3AA}" type="pres">
      <dgm:prSet presAssocID="{E1C6A658-12E7-45AD-9B5D-368F0049A85A}" presName="ChildText" presStyleLbl="revTx" presStyleIdx="1" presStyleCnt="6" custScaleX="538016" custScaleY="162989" custLinFactX="100000" custLinFactNeighborX="183226" custLinFactNeighborY="-30707">
        <dgm:presLayoutVars>
          <dgm:chMax val="0"/>
          <dgm:chPref val="0"/>
          <dgm:bulletEnabled val="1"/>
        </dgm:presLayoutVars>
      </dgm:prSet>
      <dgm:spPr/>
    </dgm:pt>
    <dgm:pt modelId="{904B9A67-B93B-4B68-83DB-5706944F9582}" type="pres">
      <dgm:prSet presAssocID="{6F74FF0A-D82A-4669-8041-9DB046F0D1C2}" presName="sibTrans" presStyleCnt="0"/>
      <dgm:spPr/>
    </dgm:pt>
    <dgm:pt modelId="{1FE16656-DA80-4387-B283-67D194520CAD}" type="pres">
      <dgm:prSet presAssocID="{DB4ED5EE-6E44-4ECC-88BD-ADB03FC114EE}" presName="composite" presStyleCnt="0"/>
      <dgm:spPr/>
    </dgm:pt>
    <dgm:pt modelId="{07E3B445-8EF7-48C1-B3ED-A630E78C621F}" type="pres">
      <dgm:prSet presAssocID="{DB4ED5EE-6E44-4ECC-88BD-ADB03FC114EE}" presName="bentUpArrow1" presStyleLbl="alignImgPlace1" presStyleIdx="2" presStyleCnt="5" custScaleX="137747" custScaleY="161080" custLinFactY="10864" custLinFactNeighborX="-67462" custLinFactNeighborY="100000"/>
      <dgm:spPr/>
    </dgm:pt>
    <dgm:pt modelId="{62121271-3FE7-4B64-9D47-347E9EBC4B62}" type="pres">
      <dgm:prSet presAssocID="{DB4ED5EE-6E44-4ECC-88BD-ADB03FC114EE}" presName="ParentText" presStyleLbl="node1" presStyleIdx="2" presStyleCnt="6" custScaleX="288434" custScaleY="212585" custLinFactNeighborX="-90331" custLinFactNeighborY="-172">
        <dgm:presLayoutVars>
          <dgm:chMax val="1"/>
          <dgm:chPref val="1"/>
          <dgm:bulletEnabled val="1"/>
        </dgm:presLayoutVars>
      </dgm:prSet>
      <dgm:spPr/>
    </dgm:pt>
    <dgm:pt modelId="{4DF5F106-11CF-4982-A514-2BFDE3B05E9B}" type="pres">
      <dgm:prSet presAssocID="{DB4ED5EE-6E44-4ECC-88BD-ADB03FC114EE}" presName="ChildText" presStyleLbl="revTx" presStyleIdx="2" presStyleCnt="6" custScaleX="551455" custScaleY="167457" custLinFactX="100000" custLinFactNeighborX="175547" custLinFactNeighborY="20452">
        <dgm:presLayoutVars>
          <dgm:chMax val="0"/>
          <dgm:chPref val="0"/>
          <dgm:bulletEnabled val="1"/>
        </dgm:presLayoutVars>
      </dgm:prSet>
      <dgm:spPr/>
    </dgm:pt>
    <dgm:pt modelId="{CE64B6D1-7F3D-4E31-93F9-569E4F0ABEF0}" type="pres">
      <dgm:prSet presAssocID="{EEF5F532-3B8F-46AB-8891-F19054209511}" presName="sibTrans" presStyleCnt="0"/>
      <dgm:spPr/>
    </dgm:pt>
    <dgm:pt modelId="{70890D4D-74F4-495B-88BF-026DC6B2E282}" type="pres">
      <dgm:prSet presAssocID="{CDDC7009-B92D-45C7-938F-81AF0136A581}" presName="composite" presStyleCnt="0"/>
      <dgm:spPr/>
    </dgm:pt>
    <dgm:pt modelId="{028E8709-1471-414B-ACC1-4ED748092DD8}" type="pres">
      <dgm:prSet presAssocID="{CDDC7009-B92D-45C7-938F-81AF0136A581}" presName="bentUpArrow1" presStyleLbl="alignImgPlace1" presStyleIdx="3" presStyleCnt="5" custScaleX="106265" custScaleY="164019" custLinFactX="-100000" custLinFactY="50488" custLinFactNeighborX="-118348" custLinFactNeighborY="100000"/>
      <dgm:spPr/>
    </dgm:pt>
    <dgm:pt modelId="{5309B8DA-F576-4618-B22C-852D18ADE68E}" type="pres">
      <dgm:prSet presAssocID="{CDDC7009-B92D-45C7-938F-81AF0136A581}" presName="ParentText" presStyleLbl="node1" presStyleIdx="3" presStyleCnt="6" custScaleX="249784" custScaleY="212585" custLinFactX="-53475" custLinFactNeighborX="-100000" custLinFactNeighborY="28432">
        <dgm:presLayoutVars>
          <dgm:chMax val="1"/>
          <dgm:chPref val="1"/>
          <dgm:bulletEnabled val="1"/>
        </dgm:presLayoutVars>
      </dgm:prSet>
      <dgm:spPr/>
    </dgm:pt>
    <dgm:pt modelId="{517CDCE7-170F-4432-936F-351C0A39A4AF}" type="pres">
      <dgm:prSet presAssocID="{CDDC7009-B92D-45C7-938F-81AF0136A581}" presName="ChildText" presStyleLbl="revTx" presStyleIdx="3" presStyleCnt="6" custScaleX="623394" custScaleY="168403" custLinFactX="50926" custLinFactNeighborX="100000" custLinFactNeighborY="15721">
        <dgm:presLayoutVars>
          <dgm:chMax val="0"/>
          <dgm:chPref val="0"/>
          <dgm:bulletEnabled val="1"/>
        </dgm:presLayoutVars>
      </dgm:prSet>
      <dgm:spPr/>
    </dgm:pt>
    <dgm:pt modelId="{ED80EC74-6B42-4C34-9CE5-123E8512730F}" type="pres">
      <dgm:prSet presAssocID="{8FFB6862-00F9-4613-B326-1BF4C5ACAFBD}" presName="sibTrans" presStyleCnt="0"/>
      <dgm:spPr/>
    </dgm:pt>
    <dgm:pt modelId="{6EC31AF5-0D4A-4521-86AA-40D6D2CF2D74}" type="pres">
      <dgm:prSet presAssocID="{7AD3418F-485A-41CA-99B6-CBCC316C0255}" presName="composite" presStyleCnt="0"/>
      <dgm:spPr/>
    </dgm:pt>
    <dgm:pt modelId="{E36D11E9-751A-4D2E-94EF-10C2E1E024F1}" type="pres">
      <dgm:prSet presAssocID="{7AD3418F-485A-41CA-99B6-CBCC316C0255}" presName="bentUpArrow1" presStyleLbl="alignImgPlace1" presStyleIdx="4" presStyleCnt="5" custFlipVert="1" custFlipHor="1" custScaleX="81402" custScaleY="17234" custLinFactX="-600000" custLinFactNeighborX="-622616" custLinFactNeighborY="-5380"/>
      <dgm:spPr/>
    </dgm:pt>
    <dgm:pt modelId="{791B060C-8E4C-4DB6-8B88-338A2B2ACDDE}" type="pres">
      <dgm:prSet presAssocID="{7AD3418F-485A-41CA-99B6-CBCC316C0255}" presName="ParentText" presStyleLbl="node1" presStyleIdx="4" presStyleCnt="6" custScaleX="220521" custScaleY="168254" custLinFactX="-120474" custLinFactNeighborX="-200000" custLinFactNeighborY="78687">
        <dgm:presLayoutVars>
          <dgm:chMax val="1"/>
          <dgm:chPref val="1"/>
          <dgm:bulletEnabled val="1"/>
        </dgm:presLayoutVars>
      </dgm:prSet>
      <dgm:spPr/>
    </dgm:pt>
    <dgm:pt modelId="{6641141B-1A2F-4178-801B-6A5A97CF0707}" type="pres">
      <dgm:prSet presAssocID="{7AD3418F-485A-41CA-99B6-CBCC316C0255}" presName="ChildText" presStyleLbl="revTx" presStyleIdx="4" presStyleCnt="6" custScaleX="724791" custScaleY="208330" custLinFactNeighborX="-61181" custLinFactNeighborY="-4342">
        <dgm:presLayoutVars>
          <dgm:chMax val="0"/>
          <dgm:chPref val="0"/>
          <dgm:bulletEnabled val="1"/>
        </dgm:presLayoutVars>
      </dgm:prSet>
      <dgm:spPr/>
    </dgm:pt>
    <dgm:pt modelId="{9FFD6D53-6417-4EDB-B82E-D7B5FAC9EE54}" type="pres">
      <dgm:prSet presAssocID="{DEAD1B58-4B00-405A-A21B-6B8918E5CFBD}" presName="sibTrans" presStyleCnt="0"/>
      <dgm:spPr/>
    </dgm:pt>
    <dgm:pt modelId="{CE45CE3A-1CB1-4F57-BCBC-76A94B9E6AFF}" type="pres">
      <dgm:prSet presAssocID="{F2EE382D-D238-414A-8845-C0861F9EE9DB}" presName="composite" presStyleCnt="0"/>
      <dgm:spPr/>
    </dgm:pt>
    <dgm:pt modelId="{55536189-14FA-4825-A04B-45FEF202A7F5}" type="pres">
      <dgm:prSet presAssocID="{F2EE382D-D238-414A-8845-C0861F9EE9DB}" presName="ParentText" presStyleLbl="node1" presStyleIdx="5" presStyleCnt="6" custScaleX="298056" custScaleY="158358" custLinFactX="-100000" custLinFactNeighborX="-196576" custLinFactNeighborY="64685">
        <dgm:presLayoutVars>
          <dgm:chMax val="1"/>
          <dgm:chPref val="1"/>
          <dgm:bulletEnabled val="1"/>
        </dgm:presLayoutVars>
      </dgm:prSet>
      <dgm:spPr/>
    </dgm:pt>
    <dgm:pt modelId="{F9760380-3884-4846-A364-F661DF6A2BF1}" type="pres">
      <dgm:prSet presAssocID="{F2EE382D-D238-414A-8845-C0861F9EE9DB}" presName="FinalChildText" presStyleLbl="revTx" presStyleIdx="5" presStyleCnt="6" custScaleX="447013" custScaleY="240556" custLinFactNeighborX="-61258" custLinFactNeighborY="60599">
        <dgm:presLayoutVars>
          <dgm:chMax val="0"/>
          <dgm:chPref val="0"/>
          <dgm:bulletEnabled val="1"/>
        </dgm:presLayoutVars>
      </dgm:prSet>
      <dgm:spPr/>
    </dgm:pt>
  </dgm:ptLst>
  <dgm:cxnLst>
    <dgm:cxn modelId="{B3431611-23EB-4ABF-852F-E3996CF0CFF1}" type="presOf" srcId="{6F73B3D9-B957-4985-9697-A4D9060234E3}" destId="{F9760380-3884-4846-A364-F661DF6A2BF1}" srcOrd="0" destOrd="0" presId="urn:microsoft.com/office/officeart/2005/8/layout/StepDownProcess"/>
    <dgm:cxn modelId="{31C55F17-0ACB-49E2-A217-584F6D31F824}" srcId="{16718651-6F62-4F4A-8D73-5FB1C85A8328}" destId="{DB4ED5EE-6E44-4ECC-88BD-ADB03FC114EE}" srcOrd="2" destOrd="0" parTransId="{79BC943E-E8A7-40B4-82F4-2FAE356CCA3A}" sibTransId="{EEF5F532-3B8F-46AB-8891-F19054209511}"/>
    <dgm:cxn modelId="{73BB091A-D516-4550-8B59-522C416FB0F0}" srcId="{3C3FF28F-5B65-406A-8763-F2AFAA6A8EE2}" destId="{2F9611FD-4250-4801-AFDF-F46A832E9E1B}" srcOrd="0" destOrd="0" parTransId="{F43BFA2B-9B86-4100-A4BE-1127B5D1FE67}" sibTransId="{2AC0DB29-891B-40A6-AFDF-2EE91CB164D8}"/>
    <dgm:cxn modelId="{188E811F-DB97-42C3-8FD2-DD02754C3875}" type="presOf" srcId="{3C3FF28F-5B65-406A-8763-F2AFAA6A8EE2}" destId="{E43BF553-6100-4415-A665-305A5D698E68}" srcOrd="0" destOrd="0" presId="urn:microsoft.com/office/officeart/2005/8/layout/StepDownProcess"/>
    <dgm:cxn modelId="{E33D7A25-65A8-4FD8-808D-4462CE40E76A}" type="presOf" srcId="{CDDC7009-B92D-45C7-938F-81AF0136A581}" destId="{5309B8DA-F576-4618-B22C-852D18ADE68E}" srcOrd="0" destOrd="0" presId="urn:microsoft.com/office/officeart/2005/8/layout/StepDownProcess"/>
    <dgm:cxn modelId="{81C20138-CFCA-44DD-9B16-680D25849B27}" srcId="{16718651-6F62-4F4A-8D73-5FB1C85A8328}" destId="{CDDC7009-B92D-45C7-938F-81AF0136A581}" srcOrd="3" destOrd="0" parTransId="{63946142-41F1-411F-9476-EE60BEA93BF7}" sibTransId="{8FFB6862-00F9-4613-B326-1BF4C5ACAFBD}"/>
    <dgm:cxn modelId="{AD363962-4DED-4348-9FC6-7F4628BB155D}" type="presOf" srcId="{7AD3418F-485A-41CA-99B6-CBCC316C0255}" destId="{791B060C-8E4C-4DB6-8B88-338A2B2ACDDE}" srcOrd="0" destOrd="0" presId="urn:microsoft.com/office/officeart/2005/8/layout/StepDownProcess"/>
    <dgm:cxn modelId="{24BC2B64-E2AF-4437-A30C-F155F9AB562C}" type="presOf" srcId="{DB4ED5EE-6E44-4ECC-88BD-ADB03FC114EE}" destId="{62121271-3FE7-4B64-9D47-347E9EBC4B62}" srcOrd="0" destOrd="0" presId="urn:microsoft.com/office/officeart/2005/8/layout/StepDownProcess"/>
    <dgm:cxn modelId="{179A7267-E78C-47DA-9C27-EDAC11A39047}" type="presOf" srcId="{376A8048-1F97-4989-BA33-CA55CB9701F7}" destId="{6641141B-1A2F-4178-801B-6A5A97CF0707}" srcOrd="0" destOrd="0" presId="urn:microsoft.com/office/officeart/2005/8/layout/StepDownProcess"/>
    <dgm:cxn modelId="{3E4AC96A-5CFF-4C37-8763-A6CB8C716AC4}" type="presOf" srcId="{F2EE382D-D238-414A-8845-C0861F9EE9DB}" destId="{55536189-14FA-4825-A04B-45FEF202A7F5}" srcOrd="0" destOrd="0" presId="urn:microsoft.com/office/officeart/2005/8/layout/StepDownProcess"/>
    <dgm:cxn modelId="{6058AE4E-1E6B-4980-BF85-4C7EE54B81EE}" srcId="{7AD3418F-485A-41CA-99B6-CBCC316C0255}" destId="{376A8048-1F97-4989-BA33-CA55CB9701F7}" srcOrd="0" destOrd="0" parTransId="{EBD64DF0-4B04-48B5-9676-3921EEEC292A}" sibTransId="{93E95945-9EEC-4482-BE5D-5E5DC4EC4A16}"/>
    <dgm:cxn modelId="{92740C56-16B6-48B6-8A55-1E50472FCD96}" srcId="{DB4ED5EE-6E44-4ECC-88BD-ADB03FC114EE}" destId="{9C4E3A51-C507-4DE6-8310-635441CF5816}" srcOrd="0" destOrd="0" parTransId="{87DE06CF-FDC2-4B2A-A3F1-FB63D77B35F5}" sibTransId="{C136BB25-566E-4D96-8388-94E4CCF580FD}"/>
    <dgm:cxn modelId="{9A016676-9D4B-4FD6-9603-23F2557B3DE4}" srcId="{16718651-6F62-4F4A-8D73-5FB1C85A8328}" destId="{7AD3418F-485A-41CA-99B6-CBCC316C0255}" srcOrd="4" destOrd="0" parTransId="{8E71D827-A02F-47DD-9DF3-4F91D2125536}" sibTransId="{DEAD1B58-4B00-405A-A21B-6B8918E5CFBD}"/>
    <dgm:cxn modelId="{EC3E047C-25AD-4A7C-8463-DC63555BA99E}" type="presOf" srcId="{9C4E3A51-C507-4DE6-8310-635441CF5816}" destId="{4DF5F106-11CF-4982-A514-2BFDE3B05E9B}" srcOrd="0" destOrd="0" presId="urn:microsoft.com/office/officeart/2005/8/layout/StepDownProcess"/>
    <dgm:cxn modelId="{1F501D7E-6451-4C7C-97BE-D1AF6CA9BC66}" srcId="{E1C6A658-12E7-45AD-9B5D-368F0049A85A}" destId="{8EF35DE0-82FC-404E-9C8B-8C0018ABDBC6}" srcOrd="0" destOrd="0" parTransId="{2A68A07E-D8A7-40B3-8479-ACD1BB20DB1E}" sibTransId="{45DE904A-AD1F-4B18-8851-DA70658F92E8}"/>
    <dgm:cxn modelId="{1A64EE7F-02E0-4DCB-BA38-F3239ECF25FE}" type="presOf" srcId="{8EF35DE0-82FC-404E-9C8B-8C0018ABDBC6}" destId="{76DFEAE2-3278-4748-B1A9-3C68B1C2E3AA}" srcOrd="0" destOrd="0" presId="urn:microsoft.com/office/officeart/2005/8/layout/StepDownProcess"/>
    <dgm:cxn modelId="{E7FBF796-6503-4ADC-9950-B2529F5B711C}" srcId="{CDDC7009-B92D-45C7-938F-81AF0136A581}" destId="{ACFB7943-4834-44F7-B0D8-ECDEFF0AA254}" srcOrd="0" destOrd="0" parTransId="{378A80C4-D459-40D8-900A-5B94CD7D97C1}" sibTransId="{C2FF34D6-8C8D-4F03-80F0-9A6EACBB28DC}"/>
    <dgm:cxn modelId="{F1B82EB2-E0A2-4A91-9858-34393E902F31}" srcId="{16718651-6F62-4F4A-8D73-5FB1C85A8328}" destId="{3C3FF28F-5B65-406A-8763-F2AFAA6A8EE2}" srcOrd="0" destOrd="0" parTransId="{8793075E-51CA-4059-9E62-13ABD0A9C64D}" sibTransId="{E405D1F5-C3C5-44BB-8D55-74FE14E7F1E3}"/>
    <dgm:cxn modelId="{A1321CB3-2DDE-42E1-A9F0-E8914510F623}" srcId="{16718651-6F62-4F4A-8D73-5FB1C85A8328}" destId="{E1C6A658-12E7-45AD-9B5D-368F0049A85A}" srcOrd="1" destOrd="0" parTransId="{810ADA29-178D-4630-B050-7E4608BC0F37}" sibTransId="{6F74FF0A-D82A-4669-8041-9DB046F0D1C2}"/>
    <dgm:cxn modelId="{BFBC08BE-C997-4B7F-8809-5A0D1500CEB9}" srcId="{F2EE382D-D238-414A-8845-C0861F9EE9DB}" destId="{6F73B3D9-B957-4985-9697-A4D9060234E3}" srcOrd="0" destOrd="0" parTransId="{EE61E7FA-C89E-4081-9E27-94757FB24D05}" sibTransId="{61BA60BB-0C1D-49A0-B206-9F928A4E11EB}"/>
    <dgm:cxn modelId="{D2FD66C5-9C52-4EA0-8BF1-D09828AD2F3C}" type="presOf" srcId="{2F9611FD-4250-4801-AFDF-F46A832E9E1B}" destId="{CC859708-1311-4AF9-BA84-877252C04321}" srcOrd="0" destOrd="0" presId="urn:microsoft.com/office/officeart/2005/8/layout/StepDownProcess"/>
    <dgm:cxn modelId="{473E3AC6-F1BF-4E4B-9A45-AD02D4AD730F}" type="presOf" srcId="{ACFB7943-4834-44F7-B0D8-ECDEFF0AA254}" destId="{517CDCE7-170F-4432-936F-351C0A39A4AF}" srcOrd="0" destOrd="0" presId="urn:microsoft.com/office/officeart/2005/8/layout/StepDownProcess"/>
    <dgm:cxn modelId="{974D66D6-16A1-410B-9ABF-6C2E90E2A1E7}" type="presOf" srcId="{16718651-6F62-4F4A-8D73-5FB1C85A8328}" destId="{3E6E03AF-9D68-45E3-B68F-66C34AE4EA8B}" srcOrd="0" destOrd="0" presId="urn:microsoft.com/office/officeart/2005/8/layout/StepDownProcess"/>
    <dgm:cxn modelId="{3F12B0DC-E0E5-4F90-8264-3EADB71FBABB}" srcId="{16718651-6F62-4F4A-8D73-5FB1C85A8328}" destId="{F2EE382D-D238-414A-8845-C0861F9EE9DB}" srcOrd="5" destOrd="0" parTransId="{8FD51894-C35D-4BF8-BC65-D2688EC1CBDA}" sibTransId="{319DFE71-1281-4E36-A276-D2263A31B62E}"/>
    <dgm:cxn modelId="{693EB0E3-F2E2-45FA-AACE-9ADFF5F033CA}" type="presOf" srcId="{E1C6A658-12E7-45AD-9B5D-368F0049A85A}" destId="{D94E7173-F7A7-4153-8601-C6B3C280B4E3}" srcOrd="0" destOrd="0" presId="urn:microsoft.com/office/officeart/2005/8/layout/StepDownProcess"/>
    <dgm:cxn modelId="{9D73C3F7-D735-4EFD-AFB7-20B5A3F7C7EA}" type="presParOf" srcId="{3E6E03AF-9D68-45E3-B68F-66C34AE4EA8B}" destId="{27939372-30F9-4604-8993-E94FD840B02A}" srcOrd="0" destOrd="0" presId="urn:microsoft.com/office/officeart/2005/8/layout/StepDownProcess"/>
    <dgm:cxn modelId="{FAADC274-ED94-4C7A-88D5-FCA90DF19E9D}" type="presParOf" srcId="{27939372-30F9-4604-8993-E94FD840B02A}" destId="{F0BBA3BB-86B8-4850-B9E5-756B09B0E83A}" srcOrd="0" destOrd="0" presId="urn:microsoft.com/office/officeart/2005/8/layout/StepDownProcess"/>
    <dgm:cxn modelId="{28B6E574-D8F3-4A18-BB03-B3215B991DC1}" type="presParOf" srcId="{27939372-30F9-4604-8993-E94FD840B02A}" destId="{E43BF553-6100-4415-A665-305A5D698E68}" srcOrd="1" destOrd="0" presId="urn:microsoft.com/office/officeart/2005/8/layout/StepDownProcess"/>
    <dgm:cxn modelId="{3BBCBBBB-BB6D-4408-A6F5-400062831DC6}" type="presParOf" srcId="{27939372-30F9-4604-8993-E94FD840B02A}" destId="{CC859708-1311-4AF9-BA84-877252C04321}" srcOrd="2" destOrd="0" presId="urn:microsoft.com/office/officeart/2005/8/layout/StepDownProcess"/>
    <dgm:cxn modelId="{B7B642C4-14A6-4129-B5F9-1F88731265A7}" type="presParOf" srcId="{3E6E03AF-9D68-45E3-B68F-66C34AE4EA8B}" destId="{D390F85A-4390-4904-9918-E1244F71603B}" srcOrd="1" destOrd="0" presId="urn:microsoft.com/office/officeart/2005/8/layout/StepDownProcess"/>
    <dgm:cxn modelId="{8F9C8E9F-891F-48FE-8FE7-08256B23BF1B}" type="presParOf" srcId="{3E6E03AF-9D68-45E3-B68F-66C34AE4EA8B}" destId="{33050210-690D-48DA-AA4E-65CC453E8C0A}" srcOrd="2" destOrd="0" presId="urn:microsoft.com/office/officeart/2005/8/layout/StepDownProcess"/>
    <dgm:cxn modelId="{6BC8E460-E0D7-4CA5-8623-BE0493E58ECD}" type="presParOf" srcId="{33050210-690D-48DA-AA4E-65CC453E8C0A}" destId="{AB4E10FD-8550-493E-9555-160384BCDE72}" srcOrd="0" destOrd="0" presId="urn:microsoft.com/office/officeart/2005/8/layout/StepDownProcess"/>
    <dgm:cxn modelId="{07E248E6-BAA6-4792-8CDB-F10703AADB7B}" type="presParOf" srcId="{33050210-690D-48DA-AA4E-65CC453E8C0A}" destId="{D94E7173-F7A7-4153-8601-C6B3C280B4E3}" srcOrd="1" destOrd="0" presId="urn:microsoft.com/office/officeart/2005/8/layout/StepDownProcess"/>
    <dgm:cxn modelId="{7256F020-5D6A-4B2D-B8C9-957F55634EB7}" type="presParOf" srcId="{33050210-690D-48DA-AA4E-65CC453E8C0A}" destId="{76DFEAE2-3278-4748-B1A9-3C68B1C2E3AA}" srcOrd="2" destOrd="0" presId="urn:microsoft.com/office/officeart/2005/8/layout/StepDownProcess"/>
    <dgm:cxn modelId="{242D4120-531B-4E9E-9D6B-C52DCC7A181B}" type="presParOf" srcId="{3E6E03AF-9D68-45E3-B68F-66C34AE4EA8B}" destId="{904B9A67-B93B-4B68-83DB-5706944F9582}" srcOrd="3" destOrd="0" presId="urn:microsoft.com/office/officeart/2005/8/layout/StepDownProcess"/>
    <dgm:cxn modelId="{D7AEDE1B-74DD-4881-A23D-549BC38F75FA}" type="presParOf" srcId="{3E6E03AF-9D68-45E3-B68F-66C34AE4EA8B}" destId="{1FE16656-DA80-4387-B283-67D194520CAD}" srcOrd="4" destOrd="0" presId="urn:microsoft.com/office/officeart/2005/8/layout/StepDownProcess"/>
    <dgm:cxn modelId="{E2969327-03E8-43CF-9C87-0342B10A1B78}" type="presParOf" srcId="{1FE16656-DA80-4387-B283-67D194520CAD}" destId="{07E3B445-8EF7-48C1-B3ED-A630E78C621F}" srcOrd="0" destOrd="0" presId="urn:microsoft.com/office/officeart/2005/8/layout/StepDownProcess"/>
    <dgm:cxn modelId="{66401797-7F42-4D20-9D57-39F9950107BA}" type="presParOf" srcId="{1FE16656-DA80-4387-B283-67D194520CAD}" destId="{62121271-3FE7-4B64-9D47-347E9EBC4B62}" srcOrd="1" destOrd="0" presId="urn:microsoft.com/office/officeart/2005/8/layout/StepDownProcess"/>
    <dgm:cxn modelId="{752C3A19-85D6-401B-8616-D1D789D6DA2E}" type="presParOf" srcId="{1FE16656-DA80-4387-B283-67D194520CAD}" destId="{4DF5F106-11CF-4982-A514-2BFDE3B05E9B}" srcOrd="2" destOrd="0" presId="urn:microsoft.com/office/officeart/2005/8/layout/StepDownProcess"/>
    <dgm:cxn modelId="{FC96D33F-1286-4476-BC34-4E56FE3D8986}" type="presParOf" srcId="{3E6E03AF-9D68-45E3-B68F-66C34AE4EA8B}" destId="{CE64B6D1-7F3D-4E31-93F9-569E4F0ABEF0}" srcOrd="5" destOrd="0" presId="urn:microsoft.com/office/officeart/2005/8/layout/StepDownProcess"/>
    <dgm:cxn modelId="{F6545392-F522-4843-979B-C17532D88F11}" type="presParOf" srcId="{3E6E03AF-9D68-45E3-B68F-66C34AE4EA8B}" destId="{70890D4D-74F4-495B-88BF-026DC6B2E282}" srcOrd="6" destOrd="0" presId="urn:microsoft.com/office/officeart/2005/8/layout/StepDownProcess"/>
    <dgm:cxn modelId="{9A62A4ED-E4F6-4642-B953-155B1993FF29}" type="presParOf" srcId="{70890D4D-74F4-495B-88BF-026DC6B2E282}" destId="{028E8709-1471-414B-ACC1-4ED748092DD8}" srcOrd="0" destOrd="0" presId="urn:microsoft.com/office/officeart/2005/8/layout/StepDownProcess"/>
    <dgm:cxn modelId="{54976833-B089-4748-A6F2-35DEB01D9782}" type="presParOf" srcId="{70890D4D-74F4-495B-88BF-026DC6B2E282}" destId="{5309B8DA-F576-4618-B22C-852D18ADE68E}" srcOrd="1" destOrd="0" presId="urn:microsoft.com/office/officeart/2005/8/layout/StepDownProcess"/>
    <dgm:cxn modelId="{E897B5CB-31B9-4CB6-B22B-80A5EFA35762}" type="presParOf" srcId="{70890D4D-74F4-495B-88BF-026DC6B2E282}" destId="{517CDCE7-170F-4432-936F-351C0A39A4AF}" srcOrd="2" destOrd="0" presId="urn:microsoft.com/office/officeart/2005/8/layout/StepDownProcess"/>
    <dgm:cxn modelId="{F344B332-6D4D-4C97-A437-39695AF42CBA}" type="presParOf" srcId="{3E6E03AF-9D68-45E3-B68F-66C34AE4EA8B}" destId="{ED80EC74-6B42-4C34-9CE5-123E8512730F}" srcOrd="7" destOrd="0" presId="urn:microsoft.com/office/officeart/2005/8/layout/StepDownProcess"/>
    <dgm:cxn modelId="{040C2935-825C-495D-A230-1699CA2E097C}" type="presParOf" srcId="{3E6E03AF-9D68-45E3-B68F-66C34AE4EA8B}" destId="{6EC31AF5-0D4A-4521-86AA-40D6D2CF2D74}" srcOrd="8" destOrd="0" presId="urn:microsoft.com/office/officeart/2005/8/layout/StepDownProcess"/>
    <dgm:cxn modelId="{0D1E4D24-303E-43C0-9BF7-8E89AE4C2673}" type="presParOf" srcId="{6EC31AF5-0D4A-4521-86AA-40D6D2CF2D74}" destId="{E36D11E9-751A-4D2E-94EF-10C2E1E024F1}" srcOrd="0" destOrd="0" presId="urn:microsoft.com/office/officeart/2005/8/layout/StepDownProcess"/>
    <dgm:cxn modelId="{9ECC8E2E-46FE-4F9F-AAF0-B81803A3A557}" type="presParOf" srcId="{6EC31AF5-0D4A-4521-86AA-40D6D2CF2D74}" destId="{791B060C-8E4C-4DB6-8B88-338A2B2ACDDE}" srcOrd="1" destOrd="0" presId="urn:microsoft.com/office/officeart/2005/8/layout/StepDownProcess"/>
    <dgm:cxn modelId="{D27E4D0A-85C5-4700-9541-D2FAE4E74892}" type="presParOf" srcId="{6EC31AF5-0D4A-4521-86AA-40D6D2CF2D74}" destId="{6641141B-1A2F-4178-801B-6A5A97CF0707}" srcOrd="2" destOrd="0" presId="urn:microsoft.com/office/officeart/2005/8/layout/StepDownProcess"/>
    <dgm:cxn modelId="{C280F310-B040-40B5-81D2-E7243E94EE07}" type="presParOf" srcId="{3E6E03AF-9D68-45E3-B68F-66C34AE4EA8B}" destId="{9FFD6D53-6417-4EDB-B82E-D7B5FAC9EE54}" srcOrd="9" destOrd="0" presId="urn:microsoft.com/office/officeart/2005/8/layout/StepDownProcess"/>
    <dgm:cxn modelId="{5CB5BAC0-8D2A-4B05-BE07-2B6106A2D385}" type="presParOf" srcId="{3E6E03AF-9D68-45E3-B68F-66C34AE4EA8B}" destId="{CE45CE3A-1CB1-4F57-BCBC-76A94B9E6AFF}" srcOrd="10" destOrd="0" presId="urn:microsoft.com/office/officeart/2005/8/layout/StepDownProcess"/>
    <dgm:cxn modelId="{8378A07A-6986-4D3B-AC0A-9D41D2DD7180}" type="presParOf" srcId="{CE45CE3A-1CB1-4F57-BCBC-76A94B9E6AFF}" destId="{55536189-14FA-4825-A04B-45FEF202A7F5}" srcOrd="0" destOrd="0" presId="urn:microsoft.com/office/officeart/2005/8/layout/StepDownProcess"/>
    <dgm:cxn modelId="{1797FE57-F917-443E-A0CF-0FDEF6784FEB}" type="presParOf" srcId="{CE45CE3A-1CB1-4F57-BCBC-76A94B9E6AFF}" destId="{F9760380-3884-4846-A364-F661DF6A2BF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BA3BB-86B8-4850-B9E5-756B09B0E83A}">
      <dsp:nvSpPr>
        <dsp:cNvPr id="0" name=""/>
        <dsp:cNvSpPr/>
      </dsp:nvSpPr>
      <dsp:spPr>
        <a:xfrm rot="5400000">
          <a:off x="1580478" y="2077137"/>
          <a:ext cx="1039682" cy="71393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BF553-6100-4415-A665-305A5D698E68}">
      <dsp:nvSpPr>
        <dsp:cNvPr id="0" name=""/>
        <dsp:cNvSpPr/>
      </dsp:nvSpPr>
      <dsp:spPr>
        <a:xfrm>
          <a:off x="1488872" y="0"/>
          <a:ext cx="2819171" cy="1570861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b="1" kern="1200"/>
            <a:t>Organização e Estruturação Técnica da Operadora na Linha de Cuidado</a:t>
          </a:r>
          <a:endParaRPr lang="pt-BR" sz="2200" kern="1200"/>
        </a:p>
      </dsp:txBody>
      <dsp:txXfrm>
        <a:off x="1565569" y="76697"/>
        <a:ext cx="2665777" cy="1417467"/>
      </dsp:txXfrm>
    </dsp:sp>
    <dsp:sp modelId="{CC859708-1311-4AF9-BA84-877252C04321}">
      <dsp:nvSpPr>
        <dsp:cNvPr id="0" name=""/>
        <dsp:cNvSpPr/>
      </dsp:nvSpPr>
      <dsp:spPr>
        <a:xfrm>
          <a:off x="4244757" y="235856"/>
          <a:ext cx="6253951" cy="124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b="0" kern="1200" dirty="0">
              <a:solidFill>
                <a:schemeClr val="accent1">
                  <a:lumMod val="75000"/>
                </a:schemeClr>
              </a:solidFill>
            </a:rPr>
            <a:t>Avalia a organização técnica da operadora e de sua rede prestadora de serviços oncológicos para oferecer um cuidado integral e de qualidade aos pacientes na Linha de Cuidado </a:t>
          </a:r>
          <a:endParaRPr lang="pt-BR" sz="20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244757" y="235856"/>
        <a:ext cx="6253951" cy="1241174"/>
      </dsp:txXfrm>
    </dsp:sp>
    <dsp:sp modelId="{AB4E10FD-8550-493E-9555-160384BCDE72}">
      <dsp:nvSpPr>
        <dsp:cNvPr id="0" name=""/>
        <dsp:cNvSpPr/>
      </dsp:nvSpPr>
      <dsp:spPr>
        <a:xfrm rot="5400000">
          <a:off x="4063565" y="3698968"/>
          <a:ext cx="802092" cy="8212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580989"/>
            <a:satOff val="-7"/>
            <a:lumOff val="37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E7173-F7A7-4153-8601-C6B3C280B4E3}">
      <dsp:nvSpPr>
        <dsp:cNvPr id="0" name=""/>
        <dsp:cNvSpPr/>
      </dsp:nvSpPr>
      <dsp:spPr>
        <a:xfrm>
          <a:off x="2563947" y="1709615"/>
          <a:ext cx="2800602" cy="1570861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b="1" kern="1200"/>
            <a:t>Promoção da Saúde e Prevenção do Câncer</a:t>
          </a:r>
          <a:endParaRPr lang="pt-BR" sz="2200" kern="1200"/>
        </a:p>
      </dsp:txBody>
      <dsp:txXfrm>
        <a:off x="2640644" y="1786312"/>
        <a:ext cx="2647208" cy="1417467"/>
      </dsp:txXfrm>
    </dsp:sp>
    <dsp:sp modelId="{76DFEAE2-3278-4748-B1A9-3C68B1C2E3AA}">
      <dsp:nvSpPr>
        <dsp:cNvPr id="0" name=""/>
        <dsp:cNvSpPr/>
      </dsp:nvSpPr>
      <dsp:spPr>
        <a:xfrm>
          <a:off x="5431732" y="2033739"/>
          <a:ext cx="4130844" cy="97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b="0" kern="1200">
              <a:solidFill>
                <a:schemeClr val="accent1">
                  <a:lumMod val="75000"/>
                </a:schemeClr>
              </a:solidFill>
            </a:rPr>
            <a:t>Avalia da Estratégia de Promoção da Saúde e Prevenção do Câncer, incluindo as ações de comunicação e educação em saúde</a:t>
          </a:r>
          <a:endParaRPr lang="pt-BR" sz="2000" b="0" kern="1200">
            <a:solidFill>
              <a:schemeClr val="accent1">
                <a:lumMod val="75000"/>
              </a:schemeClr>
            </a:solidFill>
          </a:endParaRPr>
        </a:p>
      </dsp:txBody>
      <dsp:txXfrm>
        <a:off x="5431732" y="2033739"/>
        <a:ext cx="4130844" cy="973432"/>
      </dsp:txXfrm>
    </dsp:sp>
    <dsp:sp modelId="{07E3B445-8EF7-48C1-B3ED-A630E78C621F}">
      <dsp:nvSpPr>
        <dsp:cNvPr id="0" name=""/>
        <dsp:cNvSpPr/>
      </dsp:nvSpPr>
      <dsp:spPr>
        <a:xfrm rot="5400000">
          <a:off x="6500046" y="4923920"/>
          <a:ext cx="1010133" cy="9834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3161979"/>
            <a:satOff val="-14"/>
            <a:lumOff val="7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21271-3FE7-4B64-9D47-347E9EBC4B62}">
      <dsp:nvSpPr>
        <dsp:cNvPr id="0" name=""/>
        <dsp:cNvSpPr/>
      </dsp:nvSpPr>
      <dsp:spPr>
        <a:xfrm>
          <a:off x="5058838" y="3251047"/>
          <a:ext cx="3044904" cy="1570861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/>
            <a:t>Estratégias para a Detecção Precoce: </a:t>
          </a:r>
          <a:r>
            <a:rPr lang="pt-PT" sz="2200" b="1" kern="1200"/>
            <a:t>Rastreamento e Diagnóstico Precoce </a:t>
          </a:r>
          <a:endParaRPr lang="pt-BR" sz="2200" kern="1200"/>
        </a:p>
      </dsp:txBody>
      <dsp:txXfrm>
        <a:off x="5135535" y="3327744"/>
        <a:ext cx="2891510" cy="1417467"/>
      </dsp:txXfrm>
    </dsp:sp>
    <dsp:sp modelId="{4DF5F106-11CF-4982-A514-2BFDE3B05E9B}">
      <dsp:nvSpPr>
        <dsp:cNvPr id="0" name=""/>
        <dsp:cNvSpPr/>
      </dsp:nvSpPr>
      <dsp:spPr>
        <a:xfrm>
          <a:off x="8445230" y="3659464"/>
          <a:ext cx="4234028" cy="1000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b="0" kern="1200">
              <a:solidFill>
                <a:schemeClr val="accent1">
                  <a:lumMod val="75000"/>
                </a:schemeClr>
              </a:solidFill>
            </a:rPr>
            <a:t>Avalia as ações da Operadora no estabelecimento de estratégias para a </a:t>
          </a:r>
          <a:r>
            <a:rPr lang="pt-PT" sz="2000" b="0" kern="1200" err="1">
              <a:solidFill>
                <a:schemeClr val="accent1">
                  <a:lumMod val="75000"/>
                </a:schemeClr>
              </a:solidFill>
            </a:rPr>
            <a:t>detecção</a:t>
          </a:r>
          <a:r>
            <a:rPr lang="pt-PT" sz="2000" b="0" kern="1200">
              <a:solidFill>
                <a:schemeClr val="accent1">
                  <a:lumMod val="75000"/>
                </a:schemeClr>
              </a:solidFill>
            </a:rPr>
            <a:t> precoce  do Câncer</a:t>
          </a:r>
          <a:endParaRPr lang="pt-BR" sz="2000" kern="1200">
            <a:solidFill>
              <a:schemeClr val="accent1">
                <a:lumMod val="75000"/>
              </a:schemeClr>
            </a:solidFill>
          </a:endParaRPr>
        </a:p>
      </dsp:txBody>
      <dsp:txXfrm>
        <a:off x="8445230" y="3659464"/>
        <a:ext cx="4234028" cy="1000117"/>
      </dsp:txXfrm>
    </dsp:sp>
    <dsp:sp modelId="{028E8709-1471-414B-ACC1-4ED748092DD8}">
      <dsp:nvSpPr>
        <dsp:cNvPr id="0" name=""/>
        <dsp:cNvSpPr/>
      </dsp:nvSpPr>
      <dsp:spPr>
        <a:xfrm rot="5400000">
          <a:off x="8374508" y="6722328"/>
          <a:ext cx="1028563" cy="7586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4742969"/>
            <a:satOff val="-21"/>
            <a:lumOff val="112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9B8DA-F576-4618-B22C-852D18ADE68E}">
      <dsp:nvSpPr>
        <dsp:cNvPr id="0" name=""/>
        <dsp:cNvSpPr/>
      </dsp:nvSpPr>
      <dsp:spPr>
        <a:xfrm>
          <a:off x="7557154" y="4899958"/>
          <a:ext cx="2636889" cy="1570861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b="1" kern="1200"/>
            <a:t>Diagnóstico do Câncer</a:t>
          </a:r>
          <a:endParaRPr lang="pt-BR" sz="2200" kern="1200"/>
        </a:p>
      </dsp:txBody>
      <dsp:txXfrm>
        <a:off x="7633851" y="4976655"/>
        <a:ext cx="2483495" cy="1417467"/>
      </dsp:txXfrm>
    </dsp:sp>
    <dsp:sp modelId="{517CDCE7-170F-4432-936F-351C0A39A4AF}">
      <dsp:nvSpPr>
        <dsp:cNvPr id="0" name=""/>
        <dsp:cNvSpPr/>
      </dsp:nvSpPr>
      <dsp:spPr>
        <a:xfrm>
          <a:off x="10173128" y="5065930"/>
          <a:ext cx="4786370" cy="100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b="0" kern="1200">
              <a:solidFill>
                <a:srgbClr val="006E89">
                  <a:lumMod val="75000"/>
                </a:srgbClr>
              </a:solidFill>
              <a:latin typeface="Calibri"/>
              <a:ea typeface="+mn-ea"/>
              <a:cs typeface="+mn-cs"/>
            </a:rPr>
            <a:t>Avalia o acesso à exames de diagnóstico e o encaminhamento para o tratamento efetivo e em tempo oportuno</a:t>
          </a:r>
          <a:endParaRPr lang="pt-BR" sz="2000" b="0" kern="1200">
            <a:solidFill>
              <a:srgbClr val="006E89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>
        <a:off x="10173128" y="5065930"/>
        <a:ext cx="4786370" cy="1005767"/>
      </dsp:txXfrm>
    </dsp:sp>
    <dsp:sp modelId="{E36D11E9-751A-4D2E-94EF-10C2E1E024F1}">
      <dsp:nvSpPr>
        <dsp:cNvPr id="0" name=""/>
        <dsp:cNvSpPr/>
      </dsp:nvSpPr>
      <dsp:spPr>
        <a:xfrm rot="5400000" flipH="1" flipV="1">
          <a:off x="5056122" y="7117450"/>
          <a:ext cx="108074" cy="58115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23958"/>
            <a:satOff val="-28"/>
            <a:lumOff val="15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B060C-8E4C-4DB6-8B88-338A2B2ACDDE}">
      <dsp:nvSpPr>
        <dsp:cNvPr id="0" name=""/>
        <dsp:cNvSpPr/>
      </dsp:nvSpPr>
      <dsp:spPr>
        <a:xfrm>
          <a:off x="9339815" y="6718914"/>
          <a:ext cx="2327969" cy="1243284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/>
            <a:t>Tratamento do Câncer</a:t>
          </a:r>
          <a:endParaRPr lang="pt-BR" sz="2000" b="0" kern="1200">
            <a:solidFill>
              <a:schemeClr val="accent1">
                <a:lumMod val="75000"/>
              </a:schemeClr>
            </a:solidFill>
          </a:endParaRPr>
        </a:p>
      </dsp:txBody>
      <dsp:txXfrm>
        <a:off x="9400518" y="6779617"/>
        <a:ext cx="2206563" cy="1121878"/>
      </dsp:txXfrm>
    </dsp:sp>
    <dsp:sp modelId="{6641141B-1A2F-4178-801B-6A5A97CF0707}">
      <dsp:nvSpPr>
        <dsp:cNvPr id="0" name=""/>
        <dsp:cNvSpPr/>
      </dsp:nvSpPr>
      <dsp:spPr>
        <a:xfrm>
          <a:off x="11546483" y="6110694"/>
          <a:ext cx="5564888" cy="1244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b="0" kern="1200" dirty="0">
              <a:solidFill>
                <a:schemeClr val="accent1">
                  <a:lumMod val="75000"/>
                </a:schemeClr>
              </a:solidFill>
            </a:rPr>
            <a:t>Avalia a disponibilização do tratamento adequado ao paciente com Câncer de acordo com a fase em que se encontra (</a:t>
          </a:r>
          <a:r>
            <a:rPr lang="pt-PT" sz="2000" b="0" kern="1200" dirty="0" err="1">
              <a:solidFill>
                <a:schemeClr val="accent1">
                  <a:lumMod val="75000"/>
                </a:schemeClr>
              </a:solidFill>
            </a:rPr>
            <a:t>estadiamento</a:t>
          </a:r>
          <a:r>
            <a:rPr lang="pt-PT" sz="2000" b="0" kern="1200" dirty="0">
              <a:solidFill>
                <a:schemeClr val="accent1">
                  <a:lumMod val="75000"/>
                </a:schemeClr>
              </a:solidFill>
            </a:rPr>
            <a:t>), faixa etária e do tipo de tumor. </a:t>
          </a:r>
          <a:endParaRPr lang="pt-BR" sz="20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1546483" y="6110694"/>
        <a:ext cx="5564888" cy="1244226"/>
      </dsp:txXfrm>
    </dsp:sp>
    <dsp:sp modelId="{55536189-14FA-4825-A04B-45FEF202A7F5}">
      <dsp:nvSpPr>
        <dsp:cNvPr id="0" name=""/>
        <dsp:cNvSpPr/>
      </dsp:nvSpPr>
      <dsp:spPr>
        <a:xfrm>
          <a:off x="11887266" y="7571817"/>
          <a:ext cx="3146481" cy="1170159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b="1" kern="1200"/>
            <a:t>Cuidados Paliativos e Cuidados de fim de vida</a:t>
          </a:r>
          <a:endParaRPr lang="pt-BR" sz="2200" b="0" kern="1200"/>
        </a:p>
      </dsp:txBody>
      <dsp:txXfrm>
        <a:off x="11944399" y="7628950"/>
        <a:ext cx="3032215" cy="1055893"/>
      </dsp:txXfrm>
    </dsp:sp>
    <dsp:sp modelId="{F9760380-3884-4846-A364-F661DF6A2BF1}">
      <dsp:nvSpPr>
        <dsp:cNvPr id="0" name=""/>
        <dsp:cNvSpPr/>
      </dsp:nvSpPr>
      <dsp:spPr>
        <a:xfrm>
          <a:off x="15316694" y="7322119"/>
          <a:ext cx="3432130" cy="1436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b="0" kern="1200">
              <a:solidFill>
                <a:schemeClr val="accent1">
                  <a:lumMod val="75000"/>
                </a:schemeClr>
              </a:solidFill>
            </a:rPr>
            <a:t>Avalia a disponibilização de Cuidados Paliativos e Cuidados de Fim de Vida no Câncer</a:t>
          </a:r>
          <a:endParaRPr lang="pt-BR" sz="2000" b="0" kern="1200">
            <a:solidFill>
              <a:schemeClr val="accent1">
                <a:lumMod val="75000"/>
              </a:schemeClr>
            </a:solidFill>
          </a:endParaRPr>
        </a:p>
      </dsp:txBody>
      <dsp:txXfrm>
        <a:off x="15316694" y="7322119"/>
        <a:ext cx="3432130" cy="1436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FB51-62BD-4ED9-8C8C-72908B92FB4A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BBB1-5E8A-4D6B-9C01-E287A81F5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22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1AA2D-375C-8F1C-64F8-407502B0F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52F9036-02C7-5DC1-9F0A-E872BD264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53E1314-7CAB-67DA-2943-F8FD122736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pt-BR"/>
              <a:t>Objetivo do estudo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A2A104-5C69-AF71-92E4-D5E3FC82AE6A}"/>
              </a:ext>
            </a:extLst>
          </p:cNvPr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828721-7861-4D1C-A127-2EE3080431BC}" type="slidenum">
              <a:t>2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2011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1AA2D-375C-8F1C-64F8-407502B0F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52F9036-02C7-5DC1-9F0A-E872BD264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53E1314-7CAB-67DA-2943-F8FD122736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pt-BR"/>
              <a:t>Objetivo do estudo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A2A104-5C69-AF71-92E4-D5E3FC82AE6A}"/>
              </a:ext>
            </a:extLst>
          </p:cNvPr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828721-7861-4D1C-A127-2EE3080431BC}" type="slidenum">
              <a:t>4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534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1AA2D-375C-8F1C-64F8-407502B0F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52F9036-02C7-5DC1-9F0A-E872BD264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53E1314-7CAB-67DA-2943-F8FD122736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pt-BR"/>
              <a:t>Objetivo do estudo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A2A104-5C69-AF71-92E4-D5E3FC82AE6A}"/>
              </a:ext>
            </a:extLst>
          </p:cNvPr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828721-7861-4D1C-A127-2EE3080431BC}" type="slidenum">
              <a:t>5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018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6DCE1-0760-2869-3961-3AEBE5D4F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C3B3D63-6072-D880-7B89-4507735063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B96D53A-18BF-C81A-30F5-072CFD3DE67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pt-BR"/>
              <a:t>Objetivo do estudo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232C95-7470-E982-8F03-3E80714922D7}"/>
              </a:ext>
            </a:extLst>
          </p:cNvPr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1758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828721-7861-4D1C-A127-2EE3080431BC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758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531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634F865-B866-BD9D-5AAC-88F51B9D96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369BE0C-A73B-88F5-8159-EFB2A82799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pt-BR"/>
              <a:t>Objetivo do estudo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EA3E49-5275-079B-5788-6D07E90AD413}"/>
              </a:ext>
            </a:extLst>
          </p:cNvPr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8682180-19C0-4182-8E9F-07A8E8361285}" type="slidenum">
              <a:t>7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013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758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0ABBB1-5E8A-4D6B-9C01-E287A81F5DC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758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438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1AA2D-375C-8F1C-64F8-407502B0F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52F9036-02C7-5DC1-9F0A-E872BD264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53E1314-7CAB-67DA-2943-F8FD122736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pt-BR"/>
              <a:t>Objetivo do estudo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A2A104-5C69-AF71-92E4-D5E3FC82AE6A}"/>
              </a:ext>
            </a:extLst>
          </p:cNvPr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828721-7861-4D1C-A127-2EE3080431BC}" type="slidenum">
              <a:t>11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265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8" y="-11287"/>
            <a:ext cx="18286412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988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-1"/>
            <a:ext cx="9144000" cy="9557027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/>
              <a:t>Insira ou Arraste e Solte sua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700" y="5704349"/>
            <a:ext cx="6972300" cy="14775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6300" b="1" spc="-4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Editar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667700" y="7181850"/>
            <a:ext cx="6972300" cy="17442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 rtl="0"/>
            <a:r>
              <a:rPr lang="pt-BR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4003029"/>
            <a:ext cx="8208000" cy="4499139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14022882" y="5551163"/>
            <a:ext cx="3617118" cy="172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sz="5250"/>
          </a:p>
        </p:txBody>
      </p:sp>
    </p:spTree>
    <p:extLst>
      <p:ext uri="{BB962C8B-B14F-4D97-AF65-F5344CB8AC3E}">
        <p14:creationId xmlns:p14="http://schemas.microsoft.com/office/powerpoint/2010/main" val="212474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9144000" cy="9557027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/>
              <a:t>Insira ou Arraste e Solte sua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7150" y="2804693"/>
            <a:ext cx="9962850" cy="1686518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5850" b="1" spc="-4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77501" y="4491212"/>
            <a:ext cx="9962439" cy="885233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 rtl="0"/>
            <a:r>
              <a:rPr lang="pt-BR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32000" y="5645473"/>
            <a:ext cx="8208000" cy="364252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14663737" y="2643104"/>
            <a:ext cx="2976263" cy="1722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sz="5250"/>
          </a:p>
        </p:txBody>
      </p:sp>
    </p:spTree>
    <p:extLst>
      <p:ext uri="{BB962C8B-B14F-4D97-AF65-F5344CB8AC3E}">
        <p14:creationId xmlns:p14="http://schemas.microsoft.com/office/powerpoint/2010/main" val="2191832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7010000" cy="64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7701" y="1512000"/>
            <a:ext cx="17009270" cy="540000"/>
          </a:xfrm>
        </p:spPr>
        <p:txBody>
          <a:bodyPr rtlCol="0"/>
          <a:lstStyle>
            <a:lvl1pPr marL="0" indent="0">
              <a:buNone/>
              <a:defRPr/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 rtl="0"/>
            <a:r>
              <a:rPr lang="pt-BR"/>
              <a:t>Subtítulo</a:t>
            </a:r>
          </a:p>
        </p:txBody>
      </p:sp>
      <p:sp>
        <p:nvSpPr>
          <p:cNvPr id="3" name="Espaço Reservado para Comparação à Esquerd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2273751"/>
            <a:ext cx="8208000" cy="540000"/>
          </a:xfrm>
        </p:spPr>
        <p:txBody>
          <a:bodyPr rtlCol="0" anchor="t"/>
          <a:lstStyle>
            <a:lvl1pPr marL="0" indent="0"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0" y="3035502"/>
            <a:ext cx="8208000" cy="6252498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2" name="Espaço Reservado para Comparação à Esquerd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50000" y="2274539"/>
            <a:ext cx="8208000" cy="538163"/>
          </a:xfrm>
        </p:spPr>
        <p:txBody>
          <a:bodyPr rtlCol="0"/>
          <a:lstStyle>
            <a:lvl1pPr marL="0" indent="0">
              <a:buNone/>
              <a:defRPr sz="3600" b="1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49831" y="3030539"/>
            <a:ext cx="8208170" cy="6256337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BR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056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8288000" cy="9557025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/>
              <a:t>Insira ou Arraste e Solte sua foto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144000" y="8039101"/>
            <a:ext cx="8496000" cy="84884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Insira sua legenda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/>
              <a:t>Adicionar um rodapé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414945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4670153" cy="10206038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/>
              <a:t>Insira ou Arraste e Solte 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87300" y="4197531"/>
            <a:ext cx="5600700" cy="1520526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9000" b="1" spc="-450" dirty="0"/>
            </a:lvl1pPr>
          </a:lstStyle>
          <a:p>
            <a:pPr lvl="0" algn="r" rtl="0"/>
            <a:r>
              <a:rPr lang="pt-BR"/>
              <a:t>Obrigado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87300" y="5936558"/>
            <a:ext cx="4365513" cy="4752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 rtl="0"/>
            <a:r>
              <a:rPr lang="pt-BR"/>
              <a:t>Nome completo</a:t>
            </a:r>
          </a:p>
        </p:txBody>
      </p:sp>
      <p:sp>
        <p:nvSpPr>
          <p:cNvPr id="10" name="Espaço Reservado para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87300" y="6460083"/>
            <a:ext cx="4365513" cy="4752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 rtl="0"/>
            <a:r>
              <a:rPr lang="pt-BR"/>
              <a:t>Número do telefone</a:t>
            </a:r>
          </a:p>
        </p:txBody>
      </p:sp>
      <p:sp>
        <p:nvSpPr>
          <p:cNvPr id="11" name="Espaço Reservado para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687300" y="6983609"/>
            <a:ext cx="4365513" cy="4752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70000"/>
              </a:lnSpc>
              <a:buNone/>
              <a:defRPr>
                <a:solidFill>
                  <a:schemeClr val="bg1"/>
                </a:solidFill>
              </a:defRPr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 rtl="0"/>
            <a:r>
              <a:rPr lang="pt-BR"/>
              <a:t>Contato por </a:t>
            </a:r>
            <a:r>
              <a:rPr lang="pt-BR" err="1"/>
              <a:t>Email</a:t>
            </a:r>
            <a:r>
              <a:rPr lang="pt-BR"/>
              <a:t> ou Mídia Social</a:t>
            </a:r>
          </a:p>
        </p:txBody>
      </p:sp>
      <p:sp>
        <p:nvSpPr>
          <p:cNvPr id="12" name="Espaço Reservado para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87300" y="7507134"/>
            <a:ext cx="4365513" cy="4752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 rtl="0"/>
            <a:r>
              <a:rPr lang="pt-BR"/>
              <a:t>Site da empresa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7640000" y="10205027"/>
            <a:ext cx="648000" cy="81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525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10205027"/>
            <a:ext cx="14670156" cy="81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525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14670155" y="10205027"/>
            <a:ext cx="2969846" cy="819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525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12687300" y="4028868"/>
            <a:ext cx="5600700" cy="1722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525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760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7701" y="1512000"/>
            <a:ext cx="17009270" cy="540000"/>
          </a:xfrm>
        </p:spPr>
        <p:txBody>
          <a:bodyPr rtlCol="0"/>
          <a:lstStyle>
            <a:lvl1pPr marL="0" indent="0">
              <a:buNone/>
              <a:defRPr/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 rtl="0"/>
            <a:r>
              <a:rPr lang="pt-BR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691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7010000" cy="64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7701" y="1512000"/>
            <a:ext cx="17009270" cy="540000"/>
          </a:xfrm>
        </p:spPr>
        <p:txBody>
          <a:bodyPr rtlCol="0"/>
          <a:lstStyle>
            <a:lvl1pPr marL="0" indent="0">
              <a:buNone/>
              <a:defRPr/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 rtl="0"/>
            <a:r>
              <a:rPr lang="pt-BR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2268000"/>
            <a:ext cx="8208000" cy="702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Tex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49831" y="2266875"/>
            <a:ext cx="8208170" cy="702000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9112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7010000" cy="64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7701" y="1512000"/>
            <a:ext cx="17009270" cy="540000"/>
          </a:xfrm>
        </p:spPr>
        <p:txBody>
          <a:bodyPr rtlCol="0"/>
          <a:lstStyle>
            <a:lvl1pPr marL="0" indent="0">
              <a:buNone/>
              <a:defRPr/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 rtl="0"/>
            <a:r>
              <a:rPr lang="pt-BR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2268000"/>
            <a:ext cx="5400000" cy="701887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2325" y="2267215"/>
            <a:ext cx="5400675" cy="7018874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57325" y="2267213"/>
            <a:ext cx="5400675" cy="7018875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BR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414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7010000" cy="64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7701" y="1512000"/>
            <a:ext cx="17009270" cy="540000"/>
          </a:xfrm>
        </p:spPr>
        <p:txBody>
          <a:bodyPr rtlCol="0"/>
          <a:lstStyle>
            <a:lvl1pPr marL="0" indent="0">
              <a:buNone/>
              <a:defRPr/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 rtl="0"/>
            <a:r>
              <a:rPr lang="pt-BR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2268000"/>
            <a:ext cx="3240000" cy="701887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9618" y="2268000"/>
            <a:ext cx="3240882" cy="7018875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32118" y="2268000"/>
            <a:ext cx="3240882" cy="7018875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5" name="Espaço Reservado para Tex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74618" y="2261302"/>
            <a:ext cx="3240882" cy="7018875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7" name="Espaço Reservado para Tex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417118" y="2261303"/>
            <a:ext cx="3240882" cy="7025573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pt-BR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277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da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7701" y="1512000"/>
            <a:ext cx="17009270" cy="540000"/>
          </a:xfrm>
        </p:spPr>
        <p:txBody>
          <a:bodyPr rtlCol="0"/>
          <a:lstStyle>
            <a:lvl1pPr marL="0" indent="0">
              <a:buNone/>
              <a:defRPr/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 rtl="0"/>
            <a:r>
              <a:rPr lang="pt-BR"/>
              <a:t>Subtítulo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/>
              <a:t>Adicionar um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3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4" y="-14370"/>
            <a:ext cx="18288000" cy="102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163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/>
              <a:t>Adicionar um rodapé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62553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341BF5-094A-4844-9CE5-80E156EAF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7" y="0"/>
            <a:ext cx="18278208" cy="16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3580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341BF5-094A-4844-9CE5-80E156EAF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7" y="0"/>
            <a:ext cx="18278208" cy="16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273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55556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471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</p:spTree>
    <p:extLst>
      <p:ext uri="{BB962C8B-B14F-4D97-AF65-F5344CB8AC3E}">
        <p14:creationId xmlns:p14="http://schemas.microsoft.com/office/powerpoint/2010/main" val="23835388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8" y="-11287"/>
            <a:ext cx="18286412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96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4670882" cy="10206038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/>
              <a:t>Insira ou Arraste e Solte 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0600" y="4216580"/>
            <a:ext cx="13487400" cy="1891943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120000"/>
              </a:lnSpc>
              <a:defRPr lang="en-ZA" sz="6600" b="1" spc="-450" dirty="0"/>
            </a:lvl1pPr>
          </a:lstStyle>
          <a:p>
            <a:pPr lvl="0" algn="r" rtl="0"/>
            <a:r>
              <a:rPr lang="pt-BR"/>
              <a:t>Clique para editar o título 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0600" y="6091559"/>
            <a:ext cx="9870282" cy="871382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400050" lvl="0" indent="-400050" algn="ctr" rtl="0"/>
            <a:r>
              <a:rPr lang="pt-BR"/>
              <a:t>Clique para editar o estilo de subtítulo Mestre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14670155" y="10205027"/>
            <a:ext cx="2969846" cy="819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525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10205027"/>
            <a:ext cx="14670156" cy="81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525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7640000" y="10205027"/>
            <a:ext cx="648000" cy="81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525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14670882" y="4047918"/>
            <a:ext cx="3617118" cy="1722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5250"/>
          </a:p>
        </p:txBody>
      </p:sp>
    </p:spTree>
    <p:extLst>
      <p:ext uri="{BB962C8B-B14F-4D97-AF65-F5344CB8AC3E}">
        <p14:creationId xmlns:p14="http://schemas.microsoft.com/office/powerpoint/2010/main" val="33848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sor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4670882" cy="9557027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/>
              <a:t>Insira ou Arraste e Solte </a:t>
            </a:r>
            <a:br>
              <a:rPr lang="pt-BR"/>
            </a:br>
            <a:r>
              <a:rPr lang="pt-BR"/>
              <a:t>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53550" y="3307188"/>
            <a:ext cx="8934450" cy="2916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9000" b="1" spc="-450" dirty="0"/>
            </a:lvl1pPr>
          </a:lstStyle>
          <a:p>
            <a:pPr lvl="0" algn="r" rtl="0"/>
            <a:r>
              <a:rPr lang="pt-BR"/>
              <a:t>Clique para editar o divisor de seção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53550" y="6223291"/>
            <a:ext cx="8934450" cy="1650848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2700">
                <a:solidFill>
                  <a:schemeClr val="bg1"/>
                </a:solidFill>
              </a:defRPr>
            </a:lvl1pPr>
            <a:lvl2pPr marL="400050" indent="0" algn="r">
              <a:buNone/>
              <a:defRPr sz="2700">
                <a:solidFill>
                  <a:schemeClr val="bg1"/>
                </a:solidFill>
              </a:defRPr>
            </a:lvl2pPr>
            <a:lvl3pPr marL="814388" indent="0" algn="r">
              <a:buNone/>
              <a:defRPr sz="2700">
                <a:solidFill>
                  <a:schemeClr val="bg1"/>
                </a:solidFill>
              </a:defRPr>
            </a:lvl3pPr>
            <a:lvl4pPr marL="1214438" indent="0" algn="r">
              <a:buNone/>
              <a:defRPr sz="2700">
                <a:solidFill>
                  <a:schemeClr val="bg1"/>
                </a:solidFill>
              </a:defRPr>
            </a:lvl4pPr>
            <a:lvl5pPr marL="1614488" indent="0" algn="r">
              <a:buNone/>
              <a:defRPr sz="27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Clique para editar o estilo de subtítulo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/>
              <a:t>Adicionar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14670882" y="7871673"/>
            <a:ext cx="3617118" cy="1722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525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14670155" y="10205027"/>
            <a:ext cx="2969846" cy="819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525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10205027"/>
            <a:ext cx="14670156" cy="81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525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7640000" y="10205027"/>
            <a:ext cx="648000" cy="81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525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12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sor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17118" y="1"/>
            <a:ext cx="14670882" cy="9557027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/>
              <a:t>Insira ou Arraste e Solte </a:t>
            </a:r>
            <a:br>
              <a:rPr lang="pt-BR"/>
            </a:br>
            <a:r>
              <a:rPr lang="pt-BR"/>
              <a:t>sua Foto Aqui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550" y="3234339"/>
            <a:ext cx="8937000" cy="29376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9000" b="1" spc="-4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editar o divisor de seção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166141"/>
            <a:ext cx="8934450" cy="1650848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2700">
                <a:solidFill>
                  <a:schemeClr val="bg1"/>
                </a:solidFill>
              </a:defRPr>
            </a:lvl1pPr>
            <a:lvl2pPr marL="400050" indent="0" algn="r">
              <a:buNone/>
              <a:defRPr sz="2700">
                <a:solidFill>
                  <a:schemeClr val="bg1"/>
                </a:solidFill>
              </a:defRPr>
            </a:lvl2pPr>
            <a:lvl3pPr marL="814388" indent="0" algn="r">
              <a:buNone/>
              <a:defRPr sz="2700">
                <a:solidFill>
                  <a:schemeClr val="bg1"/>
                </a:solidFill>
              </a:defRPr>
            </a:lvl3pPr>
            <a:lvl4pPr marL="1214438" indent="0" algn="r">
              <a:buNone/>
              <a:defRPr sz="2700">
                <a:solidFill>
                  <a:schemeClr val="bg1"/>
                </a:solidFill>
              </a:defRPr>
            </a:lvl4pPr>
            <a:lvl5pPr marL="1614488" indent="0" algn="r">
              <a:buNone/>
              <a:defRPr sz="27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Clique para editar o estilo de subtítulo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/>
              <a:t>Adicionar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7814523"/>
            <a:ext cx="3617118" cy="1722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sz="525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14670155" y="10205027"/>
            <a:ext cx="2969846" cy="819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525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10205027"/>
            <a:ext cx="14670156" cy="81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525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7640000" y="10205027"/>
            <a:ext cx="648000" cy="81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525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48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840" y="9680005"/>
            <a:ext cx="2135360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60" r:id="rId3"/>
    <p:sldLayoutId id="2147483655" r:id="rId4"/>
    <p:sldLayoutId id="2147483656" r:id="rId5"/>
    <p:sldLayoutId id="2147483658" r:id="rId6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14670152" y="9557027"/>
            <a:ext cx="2969846" cy="647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525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14670155" y="10205027"/>
            <a:ext cx="2969846" cy="819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5250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9557027"/>
            <a:ext cx="14670153" cy="648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5250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6992000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t-BR"/>
              <a:t>Clique para editar o título da página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2268000"/>
            <a:ext cx="16992000" cy="7018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9659730"/>
            <a:ext cx="8496000" cy="442593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40000" y="9557027"/>
            <a:ext cx="648000" cy="64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/>
          </a:p>
        </p:txBody>
      </p:sp>
      <p:sp>
        <p:nvSpPr>
          <p:cNvPr id="4" name="Caixa de texto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5364650" y="9638818"/>
            <a:ext cx="1580850" cy="561127"/>
          </a:xfrm>
          <a:prstGeom prst="rect">
            <a:avLst/>
          </a:prstGeom>
          <a:noFill/>
        </p:spPr>
        <p:txBody>
          <a:bodyPr wrap="square" tIns="162000" bIns="0" rtlCol="0" anchor="ctr">
            <a:spAutoFit/>
          </a:bodyPr>
          <a:lstStyle/>
          <a:p>
            <a:pPr algn="r" rtl="0">
              <a:lnSpc>
                <a:spcPts val="1500"/>
              </a:lnSpc>
            </a:pPr>
            <a:r>
              <a:rPr lang="pt-BR" sz="3750" b="1" i="0" spc="-150">
                <a:solidFill>
                  <a:schemeClr val="accent1"/>
                </a:solidFill>
                <a:latin typeface="+mj-lt"/>
              </a:rPr>
              <a:t>TREY</a:t>
            </a:r>
            <a:r>
              <a:rPr lang="pt-BR" sz="2400" b="1" i="0" spc="-150">
                <a:solidFill>
                  <a:schemeClr val="accent1"/>
                </a:solidFill>
                <a:latin typeface="+mj-lt"/>
              </a:rPr>
              <a:t> </a:t>
            </a:r>
            <a:br>
              <a:rPr lang="pt-BR" sz="2400" b="1" i="0" spc="-150" baseline="0">
                <a:solidFill>
                  <a:schemeClr val="accent1"/>
                </a:solidFill>
                <a:latin typeface="+mj-lt"/>
              </a:rPr>
            </a:br>
            <a:r>
              <a:rPr lang="pt-BR" sz="1800" b="0" i="0" spc="21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pt-BR" sz="1800" b="0" i="0" spc="21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10205027"/>
            <a:ext cx="14670156" cy="81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525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7640000" y="10205027"/>
            <a:ext cx="648000" cy="81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5250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2" y="9557027"/>
            <a:ext cx="18287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92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1" kern="1200" spc="-225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00050" indent="-40005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4388" indent="-414338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14438" indent="-40005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14488" indent="-40005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14538" indent="-40005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BE6DD-EBDF-EE7D-34A9-8C2E349F0329}"/>
              </a:ext>
            </a:extLst>
          </p:cNvPr>
          <p:cNvSpPr txBox="1"/>
          <p:nvPr/>
        </p:nvSpPr>
        <p:spPr>
          <a:xfrm>
            <a:off x="7157529" y="9379569"/>
            <a:ext cx="10323896" cy="5880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1" i="0" u="none" strike="noStrike" kern="1200" cap="none" spc="0" baseline="0">
              <a:solidFill>
                <a:srgbClr val="007373"/>
              </a:solidFill>
              <a:uFillTx/>
              <a:latin typeface="Calibri"/>
              <a:cs typeface="Arial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140DF83-DF95-7761-779F-3E6BB9463712}"/>
              </a:ext>
            </a:extLst>
          </p:cNvPr>
          <p:cNvSpPr txBox="1"/>
          <p:nvPr/>
        </p:nvSpPr>
        <p:spPr>
          <a:xfrm>
            <a:off x="1817909" y="2593293"/>
            <a:ext cx="15801398" cy="13865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5400" b="1" i="0" u="none" strike="noStrike" kern="1200" cap="none" spc="0" baseline="0" dirty="0">
                <a:solidFill>
                  <a:srgbClr val="007373"/>
                </a:solidFill>
                <a:uFillTx/>
                <a:latin typeface="Calibri"/>
                <a:cs typeface="Arial"/>
              </a:rPr>
              <a:t>AUDIÊNCIA PÚBLICA </a:t>
            </a:r>
          </a:p>
          <a:p>
            <a:pPr marL="0" marR="0" lvl="0" indent="0" algn="r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5400" b="1" i="0" u="none" strike="noStrike" kern="1200" cap="none" spc="0" baseline="0" dirty="0">
                <a:solidFill>
                  <a:srgbClr val="007373"/>
                </a:solidFill>
                <a:uFillTx/>
                <a:latin typeface="Calibri"/>
                <a:cs typeface="Arial"/>
              </a:rPr>
              <a:t>COMISSÃO DE ASSUNTOS SOCIAIS DO SENADO  </a:t>
            </a:r>
          </a:p>
          <a:p>
            <a:pPr marL="0" marR="0" lvl="0" indent="0" algn="r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5400" b="1" i="0" u="none" strike="noStrike" kern="1200" cap="none" spc="0" baseline="0" dirty="0">
              <a:solidFill>
                <a:srgbClr val="007373"/>
              </a:solidFill>
              <a:uFillTx/>
              <a:latin typeface="Calibri"/>
              <a:cs typeface="Arial"/>
            </a:endParaRPr>
          </a:p>
          <a:p>
            <a:pPr marL="0" marR="0" lvl="0" indent="0" algn="r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5400" b="1" i="0" u="none" strike="noStrike" kern="1200" cap="none" spc="0" baseline="0" dirty="0">
                <a:solidFill>
                  <a:srgbClr val="007373"/>
                </a:solidFill>
                <a:uFillTx/>
                <a:latin typeface="Calibri"/>
                <a:cs typeface="Arial"/>
              </a:rPr>
              <a:t>Certificação de Boas Práticas </a:t>
            </a:r>
            <a:r>
              <a:rPr lang="pt-BR" sz="5400" b="1" dirty="0">
                <a:solidFill>
                  <a:srgbClr val="007373"/>
                </a:solidFill>
                <a:latin typeface="Calibri"/>
                <a:cs typeface="Arial"/>
              </a:rPr>
              <a:t>e</a:t>
            </a:r>
            <a:r>
              <a:rPr lang="pt-BR" sz="5400" b="1" i="0" u="none" strike="noStrike" kern="1200" cap="none" spc="0" baseline="0" dirty="0">
                <a:solidFill>
                  <a:srgbClr val="007373"/>
                </a:solidFill>
                <a:uFillTx/>
                <a:latin typeface="Calibri"/>
                <a:cs typeface="Arial"/>
              </a:rPr>
              <a:t>m Atenção Oncológica – </a:t>
            </a:r>
            <a:r>
              <a:rPr lang="pt-BR" sz="5400" b="1" i="0" u="none" strike="noStrike" kern="1200" cap="none" spc="0" baseline="0" dirty="0" err="1">
                <a:solidFill>
                  <a:srgbClr val="007373"/>
                </a:solidFill>
                <a:uFillTx/>
                <a:latin typeface="Calibri"/>
                <a:cs typeface="Arial"/>
              </a:rPr>
              <a:t>Oncorede</a:t>
            </a:r>
            <a:endParaRPr lang="pt-BR" sz="5400" b="1" i="0" u="none" strike="noStrike" kern="1200" cap="none" spc="0" baseline="0" dirty="0">
              <a:solidFill>
                <a:srgbClr val="007373"/>
              </a:solidFill>
              <a:uFillTx/>
              <a:latin typeface="Calibri"/>
              <a:cs typeface="Arial"/>
            </a:endParaRPr>
          </a:p>
          <a:p>
            <a:pPr marL="0" marR="0" lvl="0" indent="0" algn="r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5400" b="1" i="0" u="none" strike="noStrike" kern="1200" cap="none" spc="0" baseline="0" dirty="0">
                <a:solidFill>
                  <a:srgbClr val="007373"/>
                </a:solidFill>
                <a:uFillTx/>
                <a:latin typeface="Calibri"/>
                <a:cs typeface="Arial"/>
              </a:rPr>
              <a:t>Câncer de Mama</a:t>
            </a:r>
            <a:endParaRPr lang="pt-BR" sz="3000" b="1" i="0" u="none" strike="noStrike" kern="1200" cap="none" spc="0" baseline="0" dirty="0">
              <a:solidFill>
                <a:srgbClr val="007373"/>
              </a:solidFill>
              <a:uFillTx/>
              <a:latin typeface="Calibri"/>
              <a:cs typeface="Arial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A4BF180-01A4-52B7-2EFF-B72D553482AF}"/>
              </a:ext>
            </a:extLst>
          </p:cNvPr>
          <p:cNvSpPr txBox="1"/>
          <p:nvPr/>
        </p:nvSpPr>
        <p:spPr>
          <a:xfrm>
            <a:off x="7932191" y="8329173"/>
            <a:ext cx="9641936" cy="15216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i="0" u="none" strike="noStrike" kern="1200" cap="none" spc="0" baseline="0" dirty="0">
                <a:solidFill>
                  <a:srgbClr val="007373"/>
                </a:solidFill>
                <a:uFillTx/>
                <a:latin typeface="Calibri"/>
                <a:cs typeface="Arial"/>
              </a:rPr>
              <a:t>Agência Nacional d </a:t>
            </a:r>
            <a:r>
              <a:rPr lang="pt-BR" sz="2400" b="1" i="0" u="none" strike="noStrike" kern="1200" cap="none" spc="0" baseline="0" dirty="0" err="1">
                <a:solidFill>
                  <a:srgbClr val="007373"/>
                </a:solidFill>
                <a:uFillTx/>
                <a:latin typeface="Calibri"/>
                <a:cs typeface="Arial"/>
              </a:rPr>
              <a:t>esáude</a:t>
            </a:r>
            <a:r>
              <a:rPr lang="pt-BR" sz="2400" b="1" i="0" u="none" strike="noStrike" kern="1200" cap="none" spc="0" baseline="0" dirty="0">
                <a:solidFill>
                  <a:srgbClr val="007373"/>
                </a:solidFill>
                <a:uFillTx/>
                <a:latin typeface="Calibri"/>
                <a:cs typeface="Arial"/>
              </a:rPr>
              <a:t> Suplementar - ANS</a:t>
            </a:r>
          </a:p>
          <a:p>
            <a:pPr marL="0" marR="0" lvl="0" indent="0" algn="r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1" i="0" u="none" strike="noStrike" kern="1200" cap="none" spc="0" baseline="0" dirty="0">
              <a:solidFill>
                <a:srgbClr val="007373"/>
              </a:solidFill>
              <a:uFillTx/>
              <a:latin typeface="Calibri"/>
              <a:cs typeface="Arial"/>
            </a:endParaRPr>
          </a:p>
          <a:p>
            <a:pPr marL="0" marR="0" lvl="0" indent="0" algn="r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i="0" u="none" strike="noStrike" kern="1200" cap="none" spc="0" baseline="0" dirty="0">
                <a:solidFill>
                  <a:srgbClr val="007373"/>
                </a:solidFill>
                <a:uFillTx/>
                <a:latin typeface="Calibri"/>
                <a:cs typeface="Arial"/>
              </a:rPr>
              <a:t>Diretoria de Desenvolvimento Setorial - DIDES</a:t>
            </a:r>
          </a:p>
          <a:p>
            <a:pPr marL="0" marR="0" lvl="0" indent="0" algn="r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1" i="0" u="none" strike="noStrike" kern="1200" cap="none" spc="0" baseline="0" dirty="0">
              <a:solidFill>
                <a:srgbClr val="007373"/>
              </a:solidFill>
              <a:uFillTx/>
              <a:latin typeface="Calibri"/>
              <a:cs typeface="Arial"/>
            </a:endParaRPr>
          </a:p>
          <a:p>
            <a:pPr marL="0" marR="0" lvl="0" indent="0" algn="r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i="0" u="none" strike="noStrike" kern="1200" cap="none" spc="0" baseline="0" dirty="0">
                <a:solidFill>
                  <a:srgbClr val="007373"/>
                </a:solidFill>
                <a:uFillTx/>
                <a:latin typeface="Calibri"/>
                <a:cs typeface="Arial"/>
              </a:rPr>
              <a:t>Gerência de Estímulo à Inovação e Avaliação da Qualidade Setorial - GEEIQ</a:t>
            </a:r>
          </a:p>
        </p:txBody>
      </p:sp>
      <p:pic>
        <p:nvPicPr>
          <p:cNvPr id="6" name="Imagem 4">
            <a:extLst>
              <a:ext uri="{FF2B5EF4-FFF2-40B4-BE49-F238E27FC236}">
                <a16:creationId xmlns:a16="http://schemas.microsoft.com/office/drawing/2014/main" id="{65ED73C9-C14E-8FBC-D59A-C0C4774CE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4622" y="319427"/>
            <a:ext cx="3756803" cy="76292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5D96D-97F1-FE4D-2772-FA418D45C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95F6B653-6D11-494C-33B6-2BA8EBAF56A0}"/>
              </a:ext>
            </a:extLst>
          </p:cNvPr>
          <p:cNvSpPr txBox="1"/>
          <p:nvPr/>
        </p:nvSpPr>
        <p:spPr>
          <a:xfrm>
            <a:off x="3347951" y="1005490"/>
            <a:ext cx="14607540" cy="8230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539998" bIns="45720" anchor="ctr" anchorCtr="0" compatLnSpc="1">
            <a:noAutofit/>
          </a:bodyPr>
          <a:lstStyle/>
          <a:p>
            <a:pPr marL="0" marR="0" lvl="0" indent="0" algn="r" defTabSz="137137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kern="0">
                <a:solidFill>
                  <a:schemeClr val="accent1">
                    <a:lumMod val="75000"/>
                  </a:schemeClr>
                </a:solidFill>
                <a:latin typeface="Calibri" pitchFamily="34"/>
                <a:cs typeface="Arial" pitchFamily="34"/>
              </a:rPr>
              <a:t>CONSULTA PÚBLICA Nº 144  CERTIFICAÇÃO ATENÇÃO ONCOLÓGICA</a:t>
            </a:r>
            <a:endParaRPr lang="en-US" sz="3200" b="1" kern="0">
              <a:solidFill>
                <a:schemeClr val="accent1">
                  <a:lumMod val="75000"/>
                </a:schemeClr>
              </a:solidFill>
              <a:latin typeface="Calibri" pitchFamily="34"/>
              <a:cs typeface="Arial" pitchFamily="34"/>
            </a:endParaRPr>
          </a:p>
        </p:txBody>
      </p:sp>
      <p:pic>
        <p:nvPicPr>
          <p:cNvPr id="1026" name="Picture 2" descr="Gráfico, Gráfico de barras&#10;&#10;Descrição gerada automaticamente">
            <a:extLst>
              <a:ext uri="{FF2B5EF4-FFF2-40B4-BE49-F238E27FC236}">
                <a16:creationId xmlns:a16="http://schemas.microsoft.com/office/drawing/2014/main" id="{6B016ED1-52B8-9190-D17B-6F9CBB446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42" y="3173730"/>
            <a:ext cx="9504141" cy="59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EC99D88-6BB1-845C-5349-958EEF79ADFC}"/>
              </a:ext>
            </a:extLst>
          </p:cNvPr>
          <p:cNvSpPr txBox="1"/>
          <p:nvPr/>
        </p:nvSpPr>
        <p:spPr>
          <a:xfrm>
            <a:off x="10089699" y="2726796"/>
            <a:ext cx="786579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Período: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 10/12/2024 a 24/01/2025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00737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E67768"/>
                </a:solidFill>
              </a:rPr>
              <a:t>Total</a:t>
            </a:r>
            <a:r>
              <a:rPr lang="pt-BR" sz="3200" dirty="0">
                <a:solidFill>
                  <a:srgbClr val="E67768"/>
                </a:solidFill>
              </a:rPr>
              <a:t> de 63.840 contribuições</a:t>
            </a:r>
            <a:r>
              <a:rPr lang="pt-BR" sz="3200" dirty="0">
                <a:solidFill>
                  <a:srgbClr val="007373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00737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Todas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 as sugestões recebidas estão sendo analisadas pela ANS.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Será publicado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Relatório no Portal da ANS 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com o posicionamento para cada uma das contribuições recebidas (Acatada, Acatada Parcialmente ou Não Acatada), com as respectivas justificativas</a:t>
            </a:r>
            <a:r>
              <a:rPr lang="pt-BR" sz="3200" dirty="0">
                <a:solidFill>
                  <a:srgbClr val="007373"/>
                </a:solidFill>
              </a:rPr>
              <a:t>.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559E0E4-FFAC-4945-EE8F-FD2CAFE58F18}"/>
              </a:ext>
            </a:extLst>
          </p:cNvPr>
          <p:cNvSpPr/>
          <p:nvPr/>
        </p:nvSpPr>
        <p:spPr>
          <a:xfrm>
            <a:off x="3857625" y="4031673"/>
            <a:ext cx="4864511" cy="50821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F76AB7-B0D4-9C30-0363-D72413BEE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005490"/>
            <a:ext cx="2346482" cy="10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63776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2FA5E-7A7F-32C9-42AC-B7DEABE73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4">
            <a:extLst>
              <a:ext uri="{FF2B5EF4-FFF2-40B4-BE49-F238E27FC236}">
                <a16:creationId xmlns:a16="http://schemas.microsoft.com/office/drawing/2014/main" id="{53E872B8-0F0B-5F0B-7DC8-204994392990}"/>
              </a:ext>
            </a:extLst>
          </p:cNvPr>
          <p:cNvSpPr txBox="1"/>
          <p:nvPr/>
        </p:nvSpPr>
        <p:spPr>
          <a:xfrm>
            <a:off x="9363702" y="9674717"/>
            <a:ext cx="714375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94F911-E3DE-4E4C-9D5A-F1EC16E28F20}" type="slidenum">
              <a:rPr/>
              <a:t>11</a:t>
            </a:fld>
            <a:endParaRPr lang="pt-BR" sz="1800" b="0" i="0" u="none" strike="noStrike" kern="1200" cap="none" spc="0" baseline="0">
              <a:solidFill>
                <a:srgbClr val="898989"/>
              </a:solidFill>
              <a:uFillTx/>
              <a:latin typeface="Calibri" pitchFamily="34"/>
              <a:cs typeface="Arial" pitchFamily="34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3F67C64-C344-603E-5456-31A8D6B422A2}"/>
              </a:ext>
            </a:extLst>
          </p:cNvPr>
          <p:cNvSpPr txBox="1"/>
          <p:nvPr/>
        </p:nvSpPr>
        <p:spPr>
          <a:xfrm>
            <a:off x="5061107" y="422696"/>
            <a:ext cx="12330112" cy="8230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539998" bIns="45720" anchor="ctr" anchorCtr="0" compatLnSpc="1">
            <a:noAutofit/>
          </a:bodyPr>
          <a:lstStyle/>
          <a:p>
            <a:pPr algn="r" defTabSz="137137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>
                <a:solidFill>
                  <a:schemeClr val="accent1">
                    <a:lumMod val="75000"/>
                  </a:schemeClr>
                </a:solidFill>
                <a:latin typeface="Calibri" pitchFamily="34"/>
                <a:cs typeface="Arial" pitchFamily="34"/>
              </a:rPr>
              <a:t>CERTIFICAÇÃO EM  ATENÇÃO ONCOLÓGICA - ONCOREDE</a:t>
            </a:r>
            <a:endParaRPr lang="pt-BR" sz="3200" b="1" kern="0">
              <a:solidFill>
                <a:schemeClr val="accent1">
                  <a:lumMod val="75000"/>
                </a:schemeClr>
              </a:solidFill>
              <a:latin typeface="Calibri" pitchFamily="34"/>
              <a:cs typeface="Arial" pitchFamily="34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DC90B43-EB93-087D-9831-C57670058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81" y="834208"/>
            <a:ext cx="2346482" cy="10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5A560C6-A1E6-8DB0-254F-A2B8C11D9A4F}"/>
              </a:ext>
            </a:extLst>
          </p:cNvPr>
          <p:cNvSpPr txBox="1"/>
          <p:nvPr/>
        </p:nvSpPr>
        <p:spPr>
          <a:xfrm>
            <a:off x="1194650" y="2159483"/>
            <a:ext cx="16338103" cy="69865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0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Os dados refletem pontos importantes: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b="0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Calibri"/>
            </a:endParaRPr>
          </a:p>
          <a:p>
            <a:pPr marL="1393500" lvl="1" indent="-514350"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A relevância do tema do câncer de mama para a sociedade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, o que só reafirma a importância do projeto.</a:t>
            </a:r>
          </a:p>
          <a:p>
            <a:pPr marL="1393500" lvl="1" indent="-514350">
              <a:buFont typeface="Wingdings" panose="05000000000000000000" pitchFamily="2" charset="2"/>
              <a:buChar char="v"/>
            </a:pPr>
            <a:endParaRPr lang="pt-BR" sz="320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1393500" lvl="1" indent="-514350">
              <a:buFont typeface="Wingdings" panose="05000000000000000000" pitchFamily="2" charset="2"/>
              <a:buChar char="v"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O equívoco gerado nas redes sociais, que originou a confusão entre a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cobertura obrigatória da mamografia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, que não estava em pauta, e a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proposta de busca ativa das mulheres para a realização da mamografia como item do Manual de Boas Práticas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. </a:t>
            </a:r>
          </a:p>
          <a:p>
            <a:pPr marL="1393500" lvl="1" indent="-514350">
              <a:buFont typeface="Wingdings" panose="05000000000000000000" pitchFamily="2" charset="2"/>
              <a:buChar char="v"/>
            </a:pPr>
            <a:endParaRPr lang="pt-BR" sz="320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1393500" lvl="1" indent="-514350">
              <a:buFont typeface="Wingdings" panose="05000000000000000000" pitchFamily="2" charset="2"/>
              <a:buChar char="v"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A busca ativa, como estratégia de saúde populacional, é uma inovação no setor de saúde  suplementar.</a:t>
            </a:r>
          </a:p>
          <a:p>
            <a:pPr marL="1336350" lvl="1" indent="-457200">
              <a:buFont typeface="Wingdings" panose="05000000000000000000" pitchFamily="2" charset="2"/>
              <a:buChar char="v"/>
            </a:pPr>
            <a:endParaRPr lang="pt-BR" sz="320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1393500" lvl="1" indent="-514350">
              <a:buFont typeface="Wingdings" panose="05000000000000000000" pitchFamily="2" charset="2"/>
              <a:buChar char="v"/>
            </a:pPr>
            <a:r>
              <a:rPr lang="pt-BR" sz="3200" b="0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As coberturas obrigatórias são voltadas para indivíduos, a busca ativa para o rastreamento é voltada para uma população.</a:t>
            </a:r>
          </a:p>
        </p:txBody>
      </p:sp>
    </p:spTree>
    <p:extLst>
      <p:ext uri="{BB962C8B-B14F-4D97-AF65-F5344CB8AC3E}">
        <p14:creationId xmlns:p14="http://schemas.microsoft.com/office/powerpoint/2010/main" val="229382315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D099A-0AC3-BB26-C409-D5079E336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1D87591A-B25B-6E93-9043-3E046638AA9F}"/>
              </a:ext>
            </a:extLst>
          </p:cNvPr>
          <p:cNvSpPr txBox="1"/>
          <p:nvPr/>
        </p:nvSpPr>
        <p:spPr>
          <a:xfrm>
            <a:off x="3383280" y="332754"/>
            <a:ext cx="14607540" cy="8230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539998" bIns="45720" anchor="ctr" anchorCtr="0" compatLnSpc="1">
            <a:noAutofit/>
          </a:bodyPr>
          <a:lstStyle/>
          <a:p>
            <a:pPr marL="0" marR="0" lvl="0" indent="0" algn="r" defTabSz="137137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>
              <a:solidFill>
                <a:schemeClr val="accent4">
                  <a:lumMod val="60000"/>
                  <a:lumOff val="40000"/>
                </a:schemeClr>
              </a:solidFill>
              <a:uFillTx/>
              <a:latin typeface="Calibri" pitchFamily="34"/>
              <a:cs typeface="Arial" pitchFamily="34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57A7F34-C7A0-95D4-91F3-933C3F52468B}"/>
              </a:ext>
            </a:extLst>
          </p:cNvPr>
          <p:cNvSpPr txBox="1"/>
          <p:nvPr/>
        </p:nvSpPr>
        <p:spPr>
          <a:xfrm>
            <a:off x="491808" y="1007719"/>
            <a:ext cx="17099507" cy="102027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000" b="1" kern="0" dirty="0">
                <a:solidFill>
                  <a:schemeClr val="accent1">
                    <a:lumMod val="75000"/>
                  </a:schemeClr>
                </a:solidFill>
                <a:latin typeface="Calibri" pitchFamily="34"/>
                <a:cs typeface="Arial" pitchFamily="34"/>
              </a:rPr>
              <a:t>REUNIÕES COM ENTIDADES MÉDICAS</a:t>
            </a:r>
          </a:p>
          <a:p>
            <a:pPr algn="ctr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Dia 27/01/2025: reunião </a:t>
            </a:r>
            <a:r>
              <a:rPr lang="pt-BR" sz="2800" i="1" dirty="0">
                <a:solidFill>
                  <a:schemeClr val="accent1">
                    <a:lumMod val="75000"/>
                  </a:schemeClr>
                </a:solidFill>
              </a:rPr>
              <a:t>on-line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 entre ANS e entidades médicas para esclarecimentos sobre a proposta submetida à Consulta Pública.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https://www.gov.br/ans/pt-br/assuntos/noticias/sociedade/ans-reune-entidades-medicas-para-esclarecer-duvidas-sobre-a-consulta-publica-144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Dia 24/03/2025, presencial na ANS para discussão da proposta, com a participação de:</a:t>
            </a:r>
          </a:p>
          <a:p>
            <a:pPr marL="13363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CBR (Colégio Brasileiro de Radiologia), </a:t>
            </a:r>
          </a:p>
          <a:p>
            <a:pPr marL="13363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SBM (Sociedade Brasileira de Mastologia), </a:t>
            </a:r>
          </a:p>
          <a:p>
            <a:pPr marL="13363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FEBRASGO (Federação Brasileira das Associações de Ginecologia e Obstetrícia),</a:t>
            </a:r>
          </a:p>
          <a:p>
            <a:pPr marL="13363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FEMAMA (Federação Brasileira de Instituições Filantrópicas de Apoio à Saúde da Mama), </a:t>
            </a:r>
          </a:p>
          <a:p>
            <a:pPr marL="13363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SBOC (Sociedade Brasileira de Oncologia Clínica), </a:t>
            </a:r>
          </a:p>
          <a:p>
            <a:pPr marL="13363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AMB (Associação Médica Brasileira), </a:t>
            </a:r>
          </a:p>
          <a:p>
            <a:pPr marL="133635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CFM (Conselho Federal de Medicina).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400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https://www.gov.br/ans/pt-br/assuntos/noticias/qualidade-da-saude/ans-promove-reuniao-com-sociedades-e-entidades-medicas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400" dirty="0">
              <a:solidFill>
                <a:srgbClr val="007373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400" dirty="0">
              <a:solidFill>
                <a:srgbClr val="333333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09980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898A3F5-B37C-DD6C-4095-47E12578F3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43" t="5645" r="12382" b="6032"/>
          <a:stretch/>
        </p:blipFill>
        <p:spPr>
          <a:xfrm>
            <a:off x="609600" y="116114"/>
            <a:ext cx="16692563" cy="961090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E3E25EE-6B04-8BA9-873D-3D2583D3DBFB}"/>
              </a:ext>
            </a:extLst>
          </p:cNvPr>
          <p:cNvSpPr txBox="1"/>
          <p:nvPr/>
        </p:nvSpPr>
        <p:spPr>
          <a:xfrm>
            <a:off x="609600" y="9770776"/>
            <a:ext cx="141217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>
                <a:solidFill>
                  <a:schemeClr val="accent1">
                    <a:lumMod val="75000"/>
                  </a:schemeClr>
                </a:solidFill>
              </a:rPr>
              <a:t>https://www.gov.br/ans/pt-br/assuntos/noticias/qualidade-da-saude/ans-promove-reuniao-com-sociedades-e-entidades-medicas</a:t>
            </a:r>
          </a:p>
        </p:txBody>
      </p:sp>
    </p:spTree>
    <p:extLst>
      <p:ext uri="{BB962C8B-B14F-4D97-AF65-F5344CB8AC3E}">
        <p14:creationId xmlns:p14="http://schemas.microsoft.com/office/powerpoint/2010/main" val="79522146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8">
            <a:extLst>
              <a:ext uri="{FF2B5EF4-FFF2-40B4-BE49-F238E27FC236}">
                <a16:creationId xmlns:a16="http://schemas.microsoft.com/office/drawing/2014/main" id="{AA5D42C8-642F-7778-FCDE-7515251B46CB}"/>
              </a:ext>
            </a:extLst>
          </p:cNvPr>
          <p:cNvSpPr txBox="1"/>
          <p:nvPr/>
        </p:nvSpPr>
        <p:spPr>
          <a:xfrm>
            <a:off x="1104355" y="760083"/>
            <a:ext cx="16600337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defTabSz="17583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kern="0" dirty="0">
                <a:solidFill>
                  <a:schemeClr val="accent1">
                    <a:lumMod val="75000"/>
                  </a:schemeClr>
                </a:solidFill>
                <a:latin typeface="Calibri" pitchFamily="34"/>
                <a:cs typeface="Arial" pitchFamily="34"/>
              </a:rPr>
              <a:t>CONCLUSÃO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1F6C4AC-5DAF-3257-B748-B38365A5D6B7}"/>
              </a:ext>
            </a:extLst>
          </p:cNvPr>
          <p:cNvSpPr txBox="1"/>
          <p:nvPr/>
        </p:nvSpPr>
        <p:spPr>
          <a:xfrm>
            <a:off x="452785" y="1740765"/>
            <a:ext cx="17251907" cy="92332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6E89">
                    <a:lumMod val="75000"/>
                  </a:srgbClr>
                </a:solidFill>
                <a:highlight>
                  <a:srgbClr val="FFFFFF"/>
                </a:highlight>
                <a:latin typeface="Calibri"/>
              </a:rPr>
              <a:t>PONTOS IMPORTANTES: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006E89">
                  <a:lumMod val="75000"/>
                </a:srgbClr>
              </a:solidFill>
              <a:highlight>
                <a:srgbClr val="FFFFFF"/>
              </a:highlight>
              <a:latin typeface="Calibri"/>
            </a:endParaRPr>
          </a:p>
          <a:p>
            <a:pPr marL="1336040" lvl="1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6E89">
                    <a:lumMod val="75000"/>
                  </a:srgbClr>
                </a:solidFill>
                <a:highlight>
                  <a:srgbClr val="FFFFFF"/>
                </a:highlight>
                <a:latin typeface="Calibri"/>
              </a:rPr>
              <a:t>Não há alteração no Rol de Procedimentos – A mamografia está garantida pelo Rol</a:t>
            </a:r>
            <a:endParaRPr lang="pt-BR" sz="2800">
              <a:solidFill>
                <a:srgbClr val="006E89">
                  <a:lumMod val="75000"/>
                </a:srgbClr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marL="1336040" lvl="1" indent="-457200" algn="just">
              <a:buFont typeface="Arial" panose="020B0604020202020204" pitchFamily="34" charset="0"/>
              <a:buChar char="•"/>
            </a:pPr>
            <a:endParaRPr lang="pt-BR" sz="2800">
              <a:solidFill>
                <a:srgbClr val="006E89">
                  <a:lumMod val="75000"/>
                </a:srgbClr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marL="1336040" lvl="1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6E89">
                    <a:lumMod val="75000"/>
                  </a:srgbClr>
                </a:solidFill>
                <a:highlight>
                  <a:srgbClr val="FFFFFF"/>
                </a:highlight>
                <a:latin typeface="Calibri"/>
              </a:rPr>
              <a:t>A nova proposta para o Manual de Certificação foi construída em consenso com as Entidades Médicas em </a:t>
            </a:r>
            <a:r>
              <a:rPr lang="pt-BR" sz="2800" b="1" kern="0" dirty="0">
                <a:solidFill>
                  <a:schemeClr val="accent1">
                    <a:lumMod val="75000"/>
                  </a:schemeClr>
                </a:solidFill>
                <a:latin typeface="Calibri" pitchFamily="34"/>
                <a:cs typeface="Arial" pitchFamily="34"/>
              </a:rPr>
              <a:t>24/03/2025 </a:t>
            </a:r>
            <a:endParaRPr lang="pt-BR" sz="2800">
              <a:solidFill>
                <a:srgbClr val="006E89">
                  <a:lumMod val="75000"/>
                </a:srgbClr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marL="1336040" lvl="1" indent="-457200" algn="just">
              <a:buFont typeface="Arial" panose="020B0604020202020204" pitchFamily="34" charset="0"/>
              <a:buChar char="•"/>
            </a:pPr>
            <a:endParaRPr lang="pt-BR" sz="2800">
              <a:solidFill>
                <a:srgbClr val="006E89">
                  <a:lumMod val="75000"/>
                </a:srgbClr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marL="1336040" lvl="1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6E89">
                    <a:lumMod val="75000"/>
                  </a:srgbClr>
                </a:solidFill>
                <a:highlight>
                  <a:srgbClr val="FFFFFF"/>
                </a:highlight>
                <a:latin typeface="Calibri"/>
              </a:rPr>
              <a:t>Resumo da nova proposta para a Certificação consensuada:</a:t>
            </a:r>
            <a:endParaRPr lang="pt-BR" sz="2800">
              <a:solidFill>
                <a:srgbClr val="006E89">
                  <a:lumMod val="75000"/>
                </a:srgbClr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marL="2214880" lvl="2" indent="-457200" algn="just">
              <a:buFont typeface="Arial" panose="020B0604020202020204" pitchFamily="34" charset="0"/>
              <a:buChar char="•"/>
            </a:pPr>
            <a:endParaRPr lang="pt-BR" sz="2800" b="1" i="0" u="none" strike="noStrike" cap="none" baseline="0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+mn-lt"/>
              <a:ea typeface="Calibri"/>
              <a:cs typeface="Calibri"/>
            </a:endParaRPr>
          </a:p>
          <a:p>
            <a:pPr marL="2214880" lvl="2" indent="-457200" algn="just">
              <a:buFont typeface="Wingdings" panose="05000000000000000000" pitchFamily="2" charset="2"/>
              <a:buChar char="ü"/>
            </a:pPr>
            <a:r>
              <a:rPr lang="pt-BR" sz="2800" b="1" i="0" strike="noStrike" cap="none" baseline="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Rastreamento individualizado </a:t>
            </a:r>
            <a:r>
              <a:rPr lang="pt-BR" sz="2800" b="0" i="0" strike="noStrike" cap="none" baseline="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de beneficiárias com idade </a:t>
            </a:r>
            <a:r>
              <a:rPr lang="pt-BR" sz="2800" b="1" i="0" strike="noStrike" cap="none" baseline="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entre 40 e 74 anos </a:t>
            </a:r>
            <a:r>
              <a:rPr lang="pt-BR" sz="2800" b="0" i="0" strike="noStrike" cap="none" baseline="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para o câncer da mama e periodicidade </a:t>
            </a:r>
            <a:r>
              <a:rPr lang="pt-BR" sz="2800" b="1" i="0" strike="noStrike" cap="none" baseline="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conforme indicação médica </a:t>
            </a:r>
            <a:r>
              <a:rPr lang="pt-BR" sz="2800" i="0" strike="noStrike" cap="none" baseline="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(m</a:t>
            </a:r>
            <a:r>
              <a:rPr lang="pt-BR" sz="2800" b="0" i="0" strike="noStrike" cap="none" baseline="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ediante decisão compartilhada e consentimento livre e esclarecido</a:t>
            </a:r>
            <a:r>
              <a:rPr lang="pt-BR" sz="2800" i="0" strike="noStrike" cap="none" baseline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) e</a:t>
            </a:r>
            <a:r>
              <a:rPr lang="pt-BR" sz="2800" b="1" i="0" strike="noStrike" cap="none" baseline="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 </a:t>
            </a:r>
            <a:r>
              <a:rPr lang="pt-BR" sz="2800" i="0" strike="noStrike" cap="none" baseline="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a 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</a:rPr>
              <a:t>busca ativa pelas operadoras para o rastreamento do câncer de mama de beneficiárias com idade entre 50 e 69 anos a cada 2 anos.</a:t>
            </a:r>
            <a:endParaRPr lang="pt-BR" sz="2800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pPr marL="2214880" lvl="2" indent="-457200" algn="just">
              <a:buFont typeface="Wingdings" panose="05000000000000000000" pitchFamily="2" charset="2"/>
              <a:buChar char="ü"/>
            </a:pPr>
            <a:endParaRPr lang="pt-BR" sz="2800" b="0" i="0" u="none" strike="noStrike" cap="none" baseline="0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+mn-lt"/>
              <a:ea typeface="Calibri"/>
              <a:cs typeface="Calibri"/>
            </a:endParaRPr>
          </a:p>
          <a:p>
            <a:pPr marL="2214880" lvl="2" indent="-457200" algn="just">
              <a:buFont typeface="Wingdings" panose="05000000000000000000" pitchFamily="2" charset="2"/>
              <a:buChar char="ü"/>
            </a:pPr>
            <a:r>
              <a:rPr lang="pt-BR" sz="2800" b="0" i="0" u="none" strike="noStrike" cap="none" baseline="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O rastreamento individualizado de beneficiárias com risco aumentado de </a:t>
            </a:r>
            <a:r>
              <a:rPr lang="pt-BR" sz="2800" b="1" i="0" u="sng" strike="noStrike" cap="none" baseline="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qualquer idade</a:t>
            </a:r>
            <a:r>
              <a:rPr lang="pt-BR" sz="2800" b="1" i="0" strike="noStrike" cap="none" baseline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 </a:t>
            </a:r>
            <a:r>
              <a:rPr lang="pt-BR" sz="2800" b="0" i="0" u="none" strike="noStrike" cap="none" baseline="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para o câncer da mama </a:t>
            </a:r>
            <a:r>
              <a:rPr lang="pt-BR" sz="2800" b="1" i="0" u="sng" strike="noStrike" cap="none" baseline="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rPr>
              <a:t>conforme indicação médica (periodicidade a critério médico)</a:t>
            </a:r>
            <a:endParaRPr lang="pt-BR" sz="2800" b="1" i="0" u="sng" strike="noStrike" cap="none" baseline="0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+mn-lt"/>
              <a:ea typeface="Calibri"/>
              <a:cs typeface="Calibri"/>
            </a:endParaRPr>
          </a:p>
          <a:p>
            <a:pPr marL="2214880" lvl="2" indent="-457200" algn="just">
              <a:buFont typeface="Wingdings" panose="05000000000000000000" pitchFamily="2" charset="2"/>
              <a:buChar char="ü"/>
            </a:pPr>
            <a:endParaRPr lang="pt-BR" sz="2800" b="1" u="sng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pPr marL="2214880" lvl="2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6E89">
                    <a:lumMod val="75000"/>
                  </a:srgbClr>
                </a:solidFill>
                <a:highlight>
                  <a:srgbClr val="FFFFFF"/>
                </a:highlight>
                <a:latin typeface="Calibri"/>
              </a:rPr>
              <a:t>Nenhuma operadora, certificada ou não, poderá negar a cobertura da mamografia mediante solicitação médica.</a:t>
            </a:r>
            <a:endParaRPr lang="pt-BR" sz="2800">
              <a:solidFill>
                <a:srgbClr val="006E89">
                  <a:lumMod val="75000"/>
                </a:srgbClr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marL="2214880" lvl="2" indent="-457200" algn="just">
              <a:buFont typeface="Arial" panose="020B0604020202020204" pitchFamily="34" charset="0"/>
              <a:buChar char="•"/>
            </a:pPr>
            <a:endParaRPr lang="pt-BR" sz="1400">
              <a:ea typeface="Calibri"/>
              <a:cs typeface="Calibri"/>
            </a:endParaRPr>
          </a:p>
          <a:p>
            <a:pPr marL="2214880" lvl="2" indent="-457200" algn="just">
              <a:buFont typeface="Arial" panose="020B0604020202020204" pitchFamily="34" charset="0"/>
              <a:buChar char="•"/>
            </a:pPr>
            <a:endParaRPr lang="pt-BR" sz="1400">
              <a:ea typeface="Calibri"/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400" dirty="0">
              <a:solidFill>
                <a:srgbClr val="333333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55274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2">
            <a:extLst>
              <a:ext uri="{FF2B5EF4-FFF2-40B4-BE49-F238E27FC236}">
                <a16:creationId xmlns:a16="http://schemas.microsoft.com/office/drawing/2014/main" id="{722FF6B5-7646-CA4A-12A4-3CE2824EA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7612" y="4066473"/>
            <a:ext cx="10438497" cy="17048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m 1">
            <a:extLst>
              <a:ext uri="{FF2B5EF4-FFF2-40B4-BE49-F238E27FC236}">
                <a16:creationId xmlns:a16="http://schemas.microsoft.com/office/drawing/2014/main" id="{02F86710-4C9D-9A6C-6980-80AF91149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780" y="6057378"/>
            <a:ext cx="9238448" cy="14000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B51EA6A-EE01-1F51-35EA-2B3979DDF4CC}"/>
              </a:ext>
            </a:extLst>
          </p:cNvPr>
          <p:cNvSpPr txBox="1"/>
          <p:nvPr/>
        </p:nvSpPr>
        <p:spPr>
          <a:xfrm>
            <a:off x="3048527" y="1975149"/>
            <a:ext cx="12190945" cy="15859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400" b="1" i="0" u="none" strike="noStrike" kern="1200" cap="none" spc="0" baseline="0">
                <a:solidFill>
                  <a:srgbClr val="006E89"/>
                </a:solidFill>
                <a:uFillTx/>
                <a:latin typeface="Calibri"/>
              </a:rPr>
              <a:t>Obrigada!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2FA5E-7A7F-32C9-42AC-B7DEABE73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4">
            <a:extLst>
              <a:ext uri="{FF2B5EF4-FFF2-40B4-BE49-F238E27FC236}">
                <a16:creationId xmlns:a16="http://schemas.microsoft.com/office/drawing/2014/main" id="{53E872B8-0F0B-5F0B-7DC8-204994392990}"/>
              </a:ext>
            </a:extLst>
          </p:cNvPr>
          <p:cNvSpPr txBox="1"/>
          <p:nvPr/>
        </p:nvSpPr>
        <p:spPr>
          <a:xfrm>
            <a:off x="9363702" y="9674717"/>
            <a:ext cx="714375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94F911-E3DE-4E4C-9D5A-F1EC16E28F20}" type="slidenum">
              <a:rPr/>
              <a:t>2</a:t>
            </a:fld>
            <a:endParaRPr lang="pt-BR" sz="1800" b="0" i="0" u="none" strike="noStrike" kern="1200" cap="none" spc="0" baseline="0">
              <a:solidFill>
                <a:srgbClr val="898989"/>
              </a:solidFill>
              <a:uFillTx/>
              <a:latin typeface="Calibri" pitchFamily="34"/>
              <a:cs typeface="Arial" pitchFamily="34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3F67C64-C344-603E-5456-31A8D6B422A2}"/>
              </a:ext>
            </a:extLst>
          </p:cNvPr>
          <p:cNvSpPr txBox="1"/>
          <p:nvPr/>
        </p:nvSpPr>
        <p:spPr>
          <a:xfrm>
            <a:off x="5523548" y="694963"/>
            <a:ext cx="12330112" cy="8230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539998" bIns="45720" anchor="ctr" anchorCtr="0" compatLnSpc="1">
            <a:noAutofit/>
          </a:bodyPr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AGÊNCIA NACIONAL DE </a:t>
            </a:r>
            <a:r>
              <a:rPr lang="pt-BR" sz="3200" b="1">
                <a:solidFill>
                  <a:schemeClr val="accent1">
                    <a:lumMod val="75000"/>
                  </a:schemeClr>
                </a:solidFill>
              </a:rPr>
              <a:t>SAÚDE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 SUPLEMENTAR - ANS</a:t>
            </a:r>
          </a:p>
        </p:txBody>
      </p:sp>
      <p:sp>
        <p:nvSpPr>
          <p:cNvPr id="14" name="CaixaDeTexto 28">
            <a:extLst>
              <a:ext uri="{FF2B5EF4-FFF2-40B4-BE49-F238E27FC236}">
                <a16:creationId xmlns:a16="http://schemas.microsoft.com/office/drawing/2014/main" id="{5E7579B9-E9D7-BE1B-D5CC-84A0CE8C275D}"/>
              </a:ext>
            </a:extLst>
          </p:cNvPr>
          <p:cNvSpPr txBox="1"/>
          <p:nvPr/>
        </p:nvSpPr>
        <p:spPr>
          <a:xfrm>
            <a:off x="1302214" y="3620006"/>
            <a:ext cx="16122975" cy="30469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pt-BR" sz="3200" b="1" i="1" dirty="0">
                <a:solidFill>
                  <a:srgbClr val="DF4F3B"/>
                </a:solidFill>
              </a:rPr>
              <a:t>   </a:t>
            </a:r>
          </a:p>
          <a:p>
            <a:pPr algn="ctr"/>
            <a:r>
              <a:rPr lang="pt-BR" sz="3200" b="1" i="1" dirty="0">
                <a:solidFill>
                  <a:srgbClr val="E46A5A"/>
                </a:solidFill>
              </a:rPr>
              <a:t>Autarquia especial, vinculada ao Ministério da Saúde, que tem como finalidade promover a defesa do interesse público na assistência suplementar à saúde, regulando as operadoras de planos de saúde e contribuindo para o desenvolvimento das ações de saúde no país. </a:t>
            </a:r>
          </a:p>
          <a:p>
            <a:pPr algn="ctr"/>
            <a:endParaRPr lang="pt-BR" sz="3200" b="1" i="1" dirty="0">
              <a:solidFill>
                <a:srgbClr val="E46A5A"/>
              </a:solidFill>
            </a:endParaRPr>
          </a:p>
          <a:p>
            <a:pPr algn="ctr"/>
            <a:endParaRPr lang="pt-BR" sz="3200" b="1" i="1" dirty="0">
              <a:solidFill>
                <a:srgbClr val="E46A5A"/>
              </a:solidFill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DC90B43-EB93-087D-9831-C57670058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94963"/>
            <a:ext cx="2214324" cy="9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69199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5D96D-97F1-FE4D-2772-FA418D45C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42532DE2-04A2-F5FA-8A16-C7F34153FD65}"/>
              </a:ext>
            </a:extLst>
          </p:cNvPr>
          <p:cNvSpPr txBox="1"/>
          <p:nvPr/>
        </p:nvSpPr>
        <p:spPr>
          <a:xfrm>
            <a:off x="914400" y="531858"/>
            <a:ext cx="16946880" cy="94487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000" b="1" kern="0" dirty="0">
                <a:solidFill>
                  <a:schemeClr val="accent1">
                    <a:lumMod val="75000"/>
                  </a:schemeClr>
                </a:solidFill>
                <a:latin typeface="Calibri" pitchFamily="34"/>
                <a:cs typeface="Arial" pitchFamily="34"/>
              </a:rPr>
              <a:t>CERTIFICAÇÃO NA ATENÇÃO ONCOLÓGICA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007373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A proposta submetida à Consulta Pública 144 prevê </a:t>
            </a:r>
            <a:r>
              <a:rPr lang="pt-BR" sz="3200" b="1" u="sng" dirty="0">
                <a:solidFill>
                  <a:schemeClr val="accent1">
                    <a:lumMod val="75000"/>
                  </a:schemeClr>
                </a:solidFill>
              </a:rPr>
              <a:t>um Selo de Qualidade 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para as operadoras de planos de saúde que cumprirem as boas práticas estabelecidas pela ANS no Manual de Certificação como forma de </a:t>
            </a:r>
            <a:r>
              <a:rPr lang="pt-BR" sz="3200" b="1" u="sng" dirty="0">
                <a:solidFill>
                  <a:schemeClr val="accent1">
                    <a:lumMod val="75000"/>
                  </a:schemeClr>
                </a:solidFill>
              </a:rPr>
              <a:t>induzir a melhoria da qualidade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1" i="1" dirty="0">
                <a:solidFill>
                  <a:srgbClr val="E46A5A"/>
                </a:solidFill>
              </a:rPr>
              <a:t>A proposta apresentada na Consulta Pública 144 </a:t>
            </a:r>
            <a:r>
              <a:rPr lang="pt-BR" sz="3200" b="1" i="1" u="sng" dirty="0">
                <a:solidFill>
                  <a:srgbClr val="E46A5A"/>
                </a:solidFill>
              </a:rPr>
              <a:t>NÃO</a:t>
            </a:r>
            <a:r>
              <a:rPr lang="pt-BR" sz="3200" b="1" i="1" dirty="0">
                <a:solidFill>
                  <a:srgbClr val="E46A5A"/>
                </a:solidFill>
              </a:rPr>
              <a:t> tem relação e não altera a cobertura assistencial garantida pelo Rol de Procedimentos e Eventos em Saúde da ANS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O Rol garante o direito  à realização de:</a:t>
            </a:r>
          </a:p>
          <a:p>
            <a:pPr marL="1336350" lvl="1" indent="-457200" algn="just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mamografia bilateral para mulheres de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qualquer idade, mediante solicitação médica.</a:t>
            </a:r>
          </a:p>
          <a:p>
            <a:pPr marL="1336350" lvl="1" indent="-457200" algn="just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mamografia digital para mulheres de 40 a 69 anos,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mediante solicitação médica.</a:t>
            </a: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chemeClr val="accent1">
                    <a:lumMod val="75000"/>
                  </a:schemeClr>
                </a:solidFill>
              </a:rPr>
              <a:t>O Rol </a:t>
            </a: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estabelecido pela Agência Nacional de Saúde Suplementar (ANS), é uma lista que os planos de saúde são obrigados a cobrir de acordo com a segmentação contratada: ambulatorial ou Hospitalar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A lista inclui consultas, exames, cirurgias, tratamentos e outros serviços, e sua cobertura mínima é garantida por Lei. </a:t>
            </a:r>
          </a:p>
          <a:p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chemeClr val="accent1">
                    <a:lumMod val="75000"/>
                  </a:schemeClr>
                </a:solidFill>
              </a:rPr>
              <a:t>Link </a:t>
            </a: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para consultar o Rol da ANS: </a:t>
            </a:r>
          </a:p>
          <a:p>
            <a:pPr algn="just"/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    https://www.gov.br/ans/pt-br/assuntos/consumidor/o-que-o-seu-plano-de-saude-deve-cobrir-1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23D1E48-59D1-15C4-5A38-0F151C01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9" y="731883"/>
            <a:ext cx="2199753" cy="9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75219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2FA5E-7A7F-32C9-42AC-B7DEABE73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4">
            <a:extLst>
              <a:ext uri="{FF2B5EF4-FFF2-40B4-BE49-F238E27FC236}">
                <a16:creationId xmlns:a16="http://schemas.microsoft.com/office/drawing/2014/main" id="{53E872B8-0F0B-5F0B-7DC8-204994392990}"/>
              </a:ext>
            </a:extLst>
          </p:cNvPr>
          <p:cNvSpPr txBox="1"/>
          <p:nvPr/>
        </p:nvSpPr>
        <p:spPr>
          <a:xfrm>
            <a:off x="9363702" y="9674717"/>
            <a:ext cx="714375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94F911-E3DE-4E4C-9D5A-F1EC16E28F20}" type="slidenum">
              <a:rPr/>
              <a:t>4</a:t>
            </a:fld>
            <a:endParaRPr lang="pt-BR" sz="1800" b="0" i="0" u="none" strike="noStrike" kern="1200" cap="none" spc="0" baseline="0">
              <a:solidFill>
                <a:srgbClr val="898989"/>
              </a:solidFill>
              <a:uFillTx/>
              <a:latin typeface="Calibri" pitchFamily="34"/>
              <a:cs typeface="Arial" pitchFamily="34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3F67C64-C344-603E-5456-31A8D6B422A2}"/>
              </a:ext>
            </a:extLst>
          </p:cNvPr>
          <p:cNvSpPr txBox="1"/>
          <p:nvPr/>
        </p:nvSpPr>
        <p:spPr>
          <a:xfrm>
            <a:off x="5200650" y="564935"/>
            <a:ext cx="12330112" cy="8230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539998" bIns="45720" anchor="ctr" anchorCtr="0" compatLnSpc="1">
            <a:noAutofit/>
          </a:bodyPr>
          <a:lstStyle/>
          <a:p>
            <a:pPr algn="r" defTabSz="137137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kern="0">
                <a:solidFill>
                  <a:schemeClr val="accent1">
                    <a:lumMod val="75000"/>
                  </a:schemeClr>
                </a:solidFill>
                <a:latin typeface="Calibri" pitchFamily="34"/>
                <a:cs typeface="Arial" pitchFamily="34"/>
              </a:rPr>
              <a:t>CERTIFICAÇÃO EM  ATENÇÃO ONCOLÓGICA - ONCOREDE</a:t>
            </a:r>
          </a:p>
        </p:txBody>
      </p:sp>
      <p:sp>
        <p:nvSpPr>
          <p:cNvPr id="14" name="CaixaDeTexto 28">
            <a:extLst>
              <a:ext uri="{FF2B5EF4-FFF2-40B4-BE49-F238E27FC236}">
                <a16:creationId xmlns:a16="http://schemas.microsoft.com/office/drawing/2014/main" id="{5E7579B9-E9D7-BE1B-D5CC-84A0CE8C275D}"/>
              </a:ext>
            </a:extLst>
          </p:cNvPr>
          <p:cNvSpPr txBox="1"/>
          <p:nvPr/>
        </p:nvSpPr>
        <p:spPr>
          <a:xfrm>
            <a:off x="1441592" y="2014991"/>
            <a:ext cx="15844219" cy="65402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1" compatLnSpc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u="sng" dirty="0">
                <a:solidFill>
                  <a:schemeClr val="accent1">
                    <a:lumMod val="75000"/>
                  </a:schemeClr>
                </a:solidFill>
              </a:rPr>
              <a:t>Selo de Qualidade 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para as operadoras de planos de saúde que cumprirem as boas práticas estabelecidas pela ANS no Manual de Certificação.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O Programa de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adesão voluntária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 pelas operadoras.</a:t>
            </a:r>
            <a:endParaRPr lang="pt-BR" sz="3200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A avaliação do cumprimento deve ser realizada </a:t>
            </a:r>
            <a:r>
              <a:rPr lang="pt-BR" sz="3200">
                <a:solidFill>
                  <a:schemeClr val="accent1">
                    <a:lumMod val="75000"/>
                  </a:schemeClr>
                </a:solidFill>
              </a:rPr>
              <a:t>por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Entidades Acreditadoras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independentes e imparciais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, reconhecidas pela ANS.</a:t>
            </a:r>
            <a:endParaRPr lang="pt-BR" sz="3200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Essa certificação faz parte de um programa maior instituído pela ANS em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2018 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Programa de Certificação em Atenção à Saúde.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Atenção Oncológica será a 3ª Certificação a ser instituída.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500" b="0" i="0" u="none" strike="noStrike" kern="1200" cap="none" spc="0" baseline="0" dirty="0">
              <a:solidFill>
                <a:srgbClr val="003745"/>
              </a:solidFill>
              <a:uFillTx/>
              <a:latin typeface="Calibri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DC90B43-EB93-087D-9831-C57670058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81" y="834208"/>
            <a:ext cx="2346482" cy="10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38332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2FA5E-7A7F-32C9-42AC-B7DEABE73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>
            <a:extLst>
              <a:ext uri="{FF2B5EF4-FFF2-40B4-BE49-F238E27FC236}">
                <a16:creationId xmlns:a16="http://schemas.microsoft.com/office/drawing/2014/main" id="{7A7F18C6-26B5-CD67-7B38-E0FB6800F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72" y="8890269"/>
            <a:ext cx="1793571" cy="1049997"/>
          </a:xfrm>
          <a:prstGeom prst="rect">
            <a:avLst/>
          </a:prstGeom>
        </p:spPr>
      </p:pic>
      <p:sp>
        <p:nvSpPr>
          <p:cNvPr id="2" name="Espaço Reservado para Número de Slide 4">
            <a:extLst>
              <a:ext uri="{FF2B5EF4-FFF2-40B4-BE49-F238E27FC236}">
                <a16:creationId xmlns:a16="http://schemas.microsoft.com/office/drawing/2014/main" id="{53E872B8-0F0B-5F0B-7DC8-204994392990}"/>
              </a:ext>
            </a:extLst>
          </p:cNvPr>
          <p:cNvSpPr txBox="1"/>
          <p:nvPr/>
        </p:nvSpPr>
        <p:spPr>
          <a:xfrm>
            <a:off x="9363702" y="9674717"/>
            <a:ext cx="714375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94F911-E3DE-4E4C-9D5A-F1EC16E28F20}" type="slidenum">
              <a:rPr/>
              <a:t>5</a:t>
            </a:fld>
            <a:endParaRPr lang="pt-BR" sz="1800" b="0" i="0" u="none" strike="noStrike" kern="1200" cap="none" spc="0" baseline="0">
              <a:solidFill>
                <a:srgbClr val="898989"/>
              </a:solidFill>
              <a:uFillTx/>
              <a:latin typeface="Calibri" pitchFamily="34"/>
              <a:cs typeface="Arial" pitchFamily="34"/>
            </a:endParaRPr>
          </a:p>
        </p:txBody>
      </p:sp>
      <p:sp>
        <p:nvSpPr>
          <p:cNvPr id="14" name="CaixaDeTexto 28">
            <a:extLst>
              <a:ext uri="{FF2B5EF4-FFF2-40B4-BE49-F238E27FC236}">
                <a16:creationId xmlns:a16="http://schemas.microsoft.com/office/drawing/2014/main" id="{5E7579B9-E9D7-BE1B-D5CC-84A0CE8C275D}"/>
              </a:ext>
            </a:extLst>
          </p:cNvPr>
          <p:cNvSpPr txBox="1"/>
          <p:nvPr/>
        </p:nvSpPr>
        <p:spPr>
          <a:xfrm>
            <a:off x="358106" y="2713239"/>
            <a:ext cx="6244988" cy="698652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1" compatLnSpc="1">
            <a:spAutoFit/>
          </a:bodyPr>
          <a:lstStyle/>
          <a:p>
            <a:pPr marL="457200" marR="0" lvl="0" indent="-457200" algn="ctr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Programa de Certificação de Boas Práticas em Atenção à Saúde </a:t>
            </a:r>
            <a:r>
              <a:rPr lang="pt-BR" sz="2800" b="0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de Operadoras de Planos Privados de Assistência à Saúde (PCBP) foi lançado em dezembro de 2018.</a:t>
            </a:r>
          </a:p>
          <a:p>
            <a:pPr marR="0" lvl="0" algn="ctr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80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457200" marR="0" lvl="0" indent="-457200" algn="ctr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Objetivo de induzir a melhoria da qualidade, a reorganização e o aprimoramento da prestação de serviços de saúde</a:t>
            </a:r>
          </a:p>
          <a:p>
            <a:pPr marL="457200" marR="0" lvl="0" indent="-457200" algn="ctr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800" b="0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Calibri"/>
            </a:endParaRPr>
          </a:p>
          <a:p>
            <a:pPr marL="457200" marR="0" lvl="0" indent="-457200" algn="ctr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0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A Metodologia foi inspirada no Programa de Acreditação de Operadoras, lançado pela</a:t>
            </a:r>
          </a:p>
          <a:p>
            <a:pPr marL="0" marR="0" lvl="0" indent="0" algn="ctr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0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Resolução Normativa - RN 277/2011 e nas Certificações do NCQA dos EUA</a:t>
            </a:r>
            <a:r>
              <a:rPr lang="pt-BR" sz="2800" b="0" i="0" u="none" strike="noStrike" kern="1200" cap="none" spc="0" baseline="0" dirty="0">
                <a:solidFill>
                  <a:schemeClr val="accent1">
                    <a:lumMod val="50000"/>
                  </a:schemeClr>
                </a:solidFill>
                <a:uFillTx/>
                <a:latin typeface="Calibri"/>
              </a:rPr>
              <a:t>.</a:t>
            </a:r>
            <a:endParaRPr lang="pt-BR" sz="2800" b="0" i="0" u="none" strike="noStrike" kern="1200" cap="none" spc="0" baseline="0" dirty="0">
              <a:solidFill>
                <a:srgbClr val="003745"/>
              </a:solidFill>
              <a:uFillTx/>
              <a:latin typeface="Calibri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DC90B43-EB93-087D-9831-C57670058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81" y="834208"/>
            <a:ext cx="3279084" cy="147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F8AA74AE-B90F-E631-86DE-1111FE012D83}"/>
              </a:ext>
            </a:extLst>
          </p:cNvPr>
          <p:cNvGrpSpPr/>
          <p:nvPr/>
        </p:nvGrpSpPr>
        <p:grpSpPr>
          <a:xfrm>
            <a:off x="6823838" y="472441"/>
            <a:ext cx="11464162" cy="7652724"/>
            <a:chOff x="1356579" y="927487"/>
            <a:chExt cx="12691784" cy="8654900"/>
          </a:xfrm>
        </p:grpSpPr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5787F1ED-CB71-5657-E3FB-BD20868A780B}"/>
                </a:ext>
              </a:extLst>
            </p:cNvPr>
            <p:cNvSpPr/>
            <p:nvPr/>
          </p:nvSpPr>
          <p:spPr>
            <a:xfrm>
              <a:off x="7199009" y="4372722"/>
              <a:ext cx="3996000" cy="8055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48967"/>
                  </a:lnTo>
                  <a:lnTo>
                    <a:pt x="3385362" y="548967"/>
                  </a:lnTo>
                  <a:lnTo>
                    <a:pt x="3385362" y="8055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 sz="3400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88412A71-F284-057E-CE27-F34D06B8EC8B}"/>
                </a:ext>
              </a:extLst>
            </p:cNvPr>
            <p:cNvSpPr/>
            <p:nvPr/>
          </p:nvSpPr>
          <p:spPr>
            <a:xfrm>
              <a:off x="3828022" y="4370548"/>
              <a:ext cx="3385362" cy="8055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385362" y="0"/>
                  </a:moveTo>
                  <a:lnTo>
                    <a:pt x="3385362" y="548967"/>
                  </a:lnTo>
                  <a:lnTo>
                    <a:pt x="0" y="548967"/>
                  </a:lnTo>
                  <a:lnTo>
                    <a:pt x="0" y="8055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 sz="3400"/>
            </a:p>
          </p:txBody>
        </p:sp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E2B3BA8E-BE22-F8DC-07E2-7FEAB1372E91}"/>
                </a:ext>
              </a:extLst>
            </p:cNvPr>
            <p:cNvSpPr/>
            <p:nvPr/>
          </p:nvSpPr>
          <p:spPr>
            <a:xfrm>
              <a:off x="4514903" y="927487"/>
              <a:ext cx="5156050" cy="23127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pt-BR" sz="2400" b="1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Implantação de redes de atenção ou linhas de cuidado certificadas por entidades acreditadoras</a:t>
              </a:r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85220565-172B-3AE4-FBF1-80DE16A2DA32}"/>
                </a:ext>
              </a:extLst>
            </p:cNvPr>
            <p:cNvSpPr/>
            <p:nvPr/>
          </p:nvSpPr>
          <p:spPr>
            <a:xfrm>
              <a:off x="5589331" y="5238451"/>
              <a:ext cx="3671269" cy="23076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1440" tIns="45720" rIns="91440" bIns="45720" anchor="t"/>
            <a:lstStyle/>
            <a:p>
              <a:r>
                <a:rPr lang="pt-BR" sz="2800"/>
                <a:t>Qualidade da atenção materna e neonatal</a:t>
              </a:r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E8A31FCF-84B1-04C2-7DAE-FF9C3A23FFAA}"/>
                </a:ext>
              </a:extLst>
            </p:cNvPr>
            <p:cNvSpPr/>
            <p:nvPr/>
          </p:nvSpPr>
          <p:spPr>
            <a:xfrm>
              <a:off x="5928965" y="6716219"/>
              <a:ext cx="3556800" cy="2156400"/>
            </a:xfrm>
            <a:custGeom>
              <a:avLst/>
              <a:gdLst>
                <a:gd name="connsiteX0" fmla="*/ 0 w 2769841"/>
                <a:gd name="connsiteY0" fmla="*/ 175885 h 1758849"/>
                <a:gd name="connsiteX1" fmla="*/ 175885 w 2769841"/>
                <a:gd name="connsiteY1" fmla="*/ 0 h 1758849"/>
                <a:gd name="connsiteX2" fmla="*/ 2593956 w 2769841"/>
                <a:gd name="connsiteY2" fmla="*/ 0 h 1758849"/>
                <a:gd name="connsiteX3" fmla="*/ 2769841 w 2769841"/>
                <a:gd name="connsiteY3" fmla="*/ 175885 h 1758849"/>
                <a:gd name="connsiteX4" fmla="*/ 2769841 w 2769841"/>
                <a:gd name="connsiteY4" fmla="*/ 1582964 h 1758849"/>
                <a:gd name="connsiteX5" fmla="*/ 2593956 w 2769841"/>
                <a:gd name="connsiteY5" fmla="*/ 1758849 h 1758849"/>
                <a:gd name="connsiteX6" fmla="*/ 175885 w 2769841"/>
                <a:gd name="connsiteY6" fmla="*/ 1758849 h 1758849"/>
                <a:gd name="connsiteX7" fmla="*/ 0 w 2769841"/>
                <a:gd name="connsiteY7" fmla="*/ 1582964 h 1758849"/>
                <a:gd name="connsiteX8" fmla="*/ 0 w 2769841"/>
                <a:gd name="connsiteY8" fmla="*/ 175885 h 175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9841" h="1758849">
                  <a:moveTo>
                    <a:pt x="0" y="175885"/>
                  </a:moveTo>
                  <a:cubicBezTo>
                    <a:pt x="0" y="78746"/>
                    <a:pt x="78746" y="0"/>
                    <a:pt x="175885" y="0"/>
                  </a:cubicBezTo>
                  <a:lnTo>
                    <a:pt x="2593956" y="0"/>
                  </a:lnTo>
                  <a:cubicBezTo>
                    <a:pt x="2691095" y="0"/>
                    <a:pt x="2769841" y="78746"/>
                    <a:pt x="2769841" y="175885"/>
                  </a:cubicBezTo>
                  <a:lnTo>
                    <a:pt x="2769841" y="1582964"/>
                  </a:lnTo>
                  <a:cubicBezTo>
                    <a:pt x="2769841" y="1680103"/>
                    <a:pt x="2691095" y="1758849"/>
                    <a:pt x="2593956" y="1758849"/>
                  </a:cubicBezTo>
                  <a:lnTo>
                    <a:pt x="175885" y="1758849"/>
                  </a:lnTo>
                  <a:cubicBezTo>
                    <a:pt x="78746" y="1758849"/>
                    <a:pt x="0" y="1680103"/>
                    <a:pt x="0" y="1582964"/>
                  </a:cubicBezTo>
                  <a:lnTo>
                    <a:pt x="0" y="17588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955" tIns="142955" rIns="142955" bIns="142955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400" kern="120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>
                  <a:solidFill>
                    <a:srgbClr val="006E89"/>
                  </a:solidFill>
                </a:rPr>
                <a:t>Certificação Parto Adequado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400" kern="1200"/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89F2EDA3-2828-2524-347C-7E2AD468FE50}"/>
                </a:ext>
              </a:extLst>
            </p:cNvPr>
            <p:cNvSpPr/>
            <p:nvPr/>
          </p:nvSpPr>
          <p:spPr>
            <a:xfrm>
              <a:off x="1356579" y="5226967"/>
              <a:ext cx="3525367" cy="23076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1758124"/>
              <a:r>
                <a:rPr lang="pt-BR" sz="2400" b="1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Mudança Estrutural do modelo de organização e de assistência à saúde </a:t>
              </a: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294A861A-7F17-F013-DCAF-FE7F62842E87}"/>
                </a:ext>
              </a:extLst>
            </p:cNvPr>
            <p:cNvSpPr/>
            <p:nvPr/>
          </p:nvSpPr>
          <p:spPr>
            <a:xfrm>
              <a:off x="5506101" y="2750700"/>
              <a:ext cx="3669865" cy="2141963"/>
            </a:xfrm>
            <a:custGeom>
              <a:avLst/>
              <a:gdLst>
                <a:gd name="connsiteX0" fmla="*/ 0 w 2769841"/>
                <a:gd name="connsiteY0" fmla="*/ 175885 h 1758849"/>
                <a:gd name="connsiteX1" fmla="*/ 175885 w 2769841"/>
                <a:gd name="connsiteY1" fmla="*/ 0 h 1758849"/>
                <a:gd name="connsiteX2" fmla="*/ 2593956 w 2769841"/>
                <a:gd name="connsiteY2" fmla="*/ 0 h 1758849"/>
                <a:gd name="connsiteX3" fmla="*/ 2769841 w 2769841"/>
                <a:gd name="connsiteY3" fmla="*/ 175885 h 1758849"/>
                <a:gd name="connsiteX4" fmla="*/ 2769841 w 2769841"/>
                <a:gd name="connsiteY4" fmla="*/ 1582964 h 1758849"/>
                <a:gd name="connsiteX5" fmla="*/ 2593956 w 2769841"/>
                <a:gd name="connsiteY5" fmla="*/ 1758849 h 1758849"/>
                <a:gd name="connsiteX6" fmla="*/ 175885 w 2769841"/>
                <a:gd name="connsiteY6" fmla="*/ 1758849 h 1758849"/>
                <a:gd name="connsiteX7" fmla="*/ 0 w 2769841"/>
                <a:gd name="connsiteY7" fmla="*/ 1582964 h 1758849"/>
                <a:gd name="connsiteX8" fmla="*/ 0 w 2769841"/>
                <a:gd name="connsiteY8" fmla="*/ 175885 h 175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9841" h="1758849">
                  <a:moveTo>
                    <a:pt x="0" y="175885"/>
                  </a:moveTo>
                  <a:cubicBezTo>
                    <a:pt x="0" y="78746"/>
                    <a:pt x="78746" y="0"/>
                    <a:pt x="175885" y="0"/>
                  </a:cubicBezTo>
                  <a:lnTo>
                    <a:pt x="2593956" y="0"/>
                  </a:lnTo>
                  <a:cubicBezTo>
                    <a:pt x="2691095" y="0"/>
                    <a:pt x="2769841" y="78746"/>
                    <a:pt x="2769841" y="175885"/>
                  </a:cubicBezTo>
                  <a:lnTo>
                    <a:pt x="2769841" y="1582964"/>
                  </a:lnTo>
                  <a:cubicBezTo>
                    <a:pt x="2769841" y="1680103"/>
                    <a:pt x="2691095" y="1758849"/>
                    <a:pt x="2593956" y="1758849"/>
                  </a:cubicBezTo>
                  <a:lnTo>
                    <a:pt x="175885" y="1758849"/>
                  </a:lnTo>
                  <a:cubicBezTo>
                    <a:pt x="78746" y="1758849"/>
                    <a:pt x="0" y="1680103"/>
                    <a:pt x="0" y="1582964"/>
                  </a:cubicBezTo>
                  <a:lnTo>
                    <a:pt x="0" y="17588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955" tIns="142955" rIns="142955" bIns="142955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b="1" kern="1200">
                  <a:solidFill>
                    <a:srgbClr val="3776A0"/>
                  </a:solidFill>
                </a:rPr>
                <a:t>Certificação de Boas Práticas em Atenção à Saúde</a:t>
              </a:r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4AD08128-D5A0-0D93-A069-DF4B2FDD3B56}"/>
                </a:ext>
              </a:extLst>
            </p:cNvPr>
            <p:cNvSpPr/>
            <p:nvPr/>
          </p:nvSpPr>
          <p:spPr>
            <a:xfrm>
              <a:off x="1801850" y="7374064"/>
              <a:ext cx="3404954" cy="1396627"/>
            </a:xfrm>
            <a:custGeom>
              <a:avLst/>
              <a:gdLst>
                <a:gd name="connsiteX0" fmla="*/ 0 w 2769841"/>
                <a:gd name="connsiteY0" fmla="*/ 175885 h 1758849"/>
                <a:gd name="connsiteX1" fmla="*/ 175885 w 2769841"/>
                <a:gd name="connsiteY1" fmla="*/ 0 h 1758849"/>
                <a:gd name="connsiteX2" fmla="*/ 2593956 w 2769841"/>
                <a:gd name="connsiteY2" fmla="*/ 0 h 1758849"/>
                <a:gd name="connsiteX3" fmla="*/ 2769841 w 2769841"/>
                <a:gd name="connsiteY3" fmla="*/ 175885 h 1758849"/>
                <a:gd name="connsiteX4" fmla="*/ 2769841 w 2769841"/>
                <a:gd name="connsiteY4" fmla="*/ 1582964 h 1758849"/>
                <a:gd name="connsiteX5" fmla="*/ 2593956 w 2769841"/>
                <a:gd name="connsiteY5" fmla="*/ 1758849 h 1758849"/>
                <a:gd name="connsiteX6" fmla="*/ 175885 w 2769841"/>
                <a:gd name="connsiteY6" fmla="*/ 1758849 h 1758849"/>
                <a:gd name="connsiteX7" fmla="*/ 0 w 2769841"/>
                <a:gd name="connsiteY7" fmla="*/ 1582964 h 1758849"/>
                <a:gd name="connsiteX8" fmla="*/ 0 w 2769841"/>
                <a:gd name="connsiteY8" fmla="*/ 175885 h 175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9841" h="1758849">
                  <a:moveTo>
                    <a:pt x="0" y="175885"/>
                  </a:moveTo>
                  <a:cubicBezTo>
                    <a:pt x="0" y="78746"/>
                    <a:pt x="78746" y="0"/>
                    <a:pt x="175885" y="0"/>
                  </a:cubicBezTo>
                  <a:lnTo>
                    <a:pt x="2593956" y="0"/>
                  </a:lnTo>
                  <a:cubicBezTo>
                    <a:pt x="2691095" y="0"/>
                    <a:pt x="2769841" y="78746"/>
                    <a:pt x="2769841" y="175885"/>
                  </a:cubicBezTo>
                  <a:lnTo>
                    <a:pt x="2769841" y="1582964"/>
                  </a:lnTo>
                  <a:cubicBezTo>
                    <a:pt x="2769841" y="1680103"/>
                    <a:pt x="2691095" y="1758849"/>
                    <a:pt x="2593956" y="1758849"/>
                  </a:cubicBezTo>
                  <a:lnTo>
                    <a:pt x="175885" y="1758849"/>
                  </a:lnTo>
                  <a:cubicBezTo>
                    <a:pt x="78746" y="1758849"/>
                    <a:pt x="0" y="1680103"/>
                    <a:pt x="0" y="1582964"/>
                  </a:cubicBezTo>
                  <a:lnTo>
                    <a:pt x="0" y="17588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955" tIns="142955" rIns="142955" bIns="142955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b="1" kern="1200">
                  <a:solidFill>
                    <a:srgbClr val="006E89"/>
                  </a:solidFill>
                </a:rPr>
                <a:t>Certificação em APS</a:t>
              </a:r>
            </a:p>
          </p:txBody>
        </p:sp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7D7708E8-A468-96D9-DDB1-AF12962B80B9}"/>
                </a:ext>
              </a:extLst>
            </p:cNvPr>
            <p:cNvSpPr/>
            <p:nvPr/>
          </p:nvSpPr>
          <p:spPr>
            <a:xfrm>
              <a:off x="9670954" y="5176110"/>
              <a:ext cx="3524400" cy="23082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pt-BR" sz="2400" b="1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Segunda causa de morte no Brasil: </a:t>
              </a:r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D771070F-5D28-C1C9-BCD8-4FF19A1F1495}"/>
                </a:ext>
              </a:extLst>
            </p:cNvPr>
            <p:cNvSpPr/>
            <p:nvPr/>
          </p:nvSpPr>
          <p:spPr>
            <a:xfrm>
              <a:off x="10081306" y="6614291"/>
              <a:ext cx="3556705" cy="2156446"/>
            </a:xfrm>
            <a:custGeom>
              <a:avLst/>
              <a:gdLst>
                <a:gd name="connsiteX0" fmla="*/ 0 w 2769841"/>
                <a:gd name="connsiteY0" fmla="*/ 175885 h 1758849"/>
                <a:gd name="connsiteX1" fmla="*/ 175885 w 2769841"/>
                <a:gd name="connsiteY1" fmla="*/ 0 h 1758849"/>
                <a:gd name="connsiteX2" fmla="*/ 2593956 w 2769841"/>
                <a:gd name="connsiteY2" fmla="*/ 0 h 1758849"/>
                <a:gd name="connsiteX3" fmla="*/ 2769841 w 2769841"/>
                <a:gd name="connsiteY3" fmla="*/ 175885 h 1758849"/>
                <a:gd name="connsiteX4" fmla="*/ 2769841 w 2769841"/>
                <a:gd name="connsiteY4" fmla="*/ 1582964 h 1758849"/>
                <a:gd name="connsiteX5" fmla="*/ 2593956 w 2769841"/>
                <a:gd name="connsiteY5" fmla="*/ 1758849 h 1758849"/>
                <a:gd name="connsiteX6" fmla="*/ 175885 w 2769841"/>
                <a:gd name="connsiteY6" fmla="*/ 1758849 h 1758849"/>
                <a:gd name="connsiteX7" fmla="*/ 0 w 2769841"/>
                <a:gd name="connsiteY7" fmla="*/ 1582964 h 1758849"/>
                <a:gd name="connsiteX8" fmla="*/ 0 w 2769841"/>
                <a:gd name="connsiteY8" fmla="*/ 175885 h 175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9841" h="1758849">
                  <a:moveTo>
                    <a:pt x="0" y="175885"/>
                  </a:moveTo>
                  <a:cubicBezTo>
                    <a:pt x="0" y="78746"/>
                    <a:pt x="78746" y="0"/>
                    <a:pt x="175885" y="0"/>
                  </a:cubicBezTo>
                  <a:lnTo>
                    <a:pt x="2593956" y="0"/>
                  </a:lnTo>
                  <a:cubicBezTo>
                    <a:pt x="2691095" y="0"/>
                    <a:pt x="2769841" y="78746"/>
                    <a:pt x="2769841" y="175885"/>
                  </a:cubicBezTo>
                  <a:lnTo>
                    <a:pt x="2769841" y="1582964"/>
                  </a:lnTo>
                  <a:cubicBezTo>
                    <a:pt x="2769841" y="1680103"/>
                    <a:pt x="2691095" y="1758849"/>
                    <a:pt x="2593956" y="1758849"/>
                  </a:cubicBezTo>
                  <a:lnTo>
                    <a:pt x="175885" y="1758849"/>
                  </a:lnTo>
                  <a:cubicBezTo>
                    <a:pt x="78746" y="1758849"/>
                    <a:pt x="0" y="1680103"/>
                    <a:pt x="0" y="1582964"/>
                  </a:cubicBezTo>
                  <a:lnTo>
                    <a:pt x="0" y="17588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955" tIns="142955" rIns="142955" bIns="142955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b="1" kern="1200">
                  <a:solidFill>
                    <a:srgbClr val="006E89"/>
                  </a:solidFill>
                </a:rPr>
                <a:t>Certificação em Atenção Oncológica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b="1">
                  <a:solidFill>
                    <a:srgbClr val="006E89"/>
                  </a:solidFill>
                </a:rPr>
                <a:t>(em elaboração)</a:t>
              </a:r>
              <a:endParaRPr lang="pt-BR" sz="2400" b="1" kern="1200">
                <a:solidFill>
                  <a:srgbClr val="006E89"/>
                </a:solidFill>
              </a:endParaRPr>
            </a:p>
          </p:txBody>
        </p:sp>
        <p:pic>
          <p:nvPicPr>
            <p:cNvPr id="17" name="Imagem 15">
              <a:extLst>
                <a:ext uri="{FF2B5EF4-FFF2-40B4-BE49-F238E27FC236}">
                  <a16:creationId xmlns:a16="http://schemas.microsoft.com/office/drawing/2014/main" id="{E23E28D1-F1B3-C50B-3248-07ED2B2E4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6927" y="8402418"/>
              <a:ext cx="1129073" cy="1179969"/>
            </a:xfrm>
            <a:prstGeom prst="rect">
              <a:avLst/>
            </a:prstGeom>
            <a:solidFill>
              <a:srgbClr val="006E89"/>
            </a:solidFill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Imagem 2">
              <a:extLst>
                <a:ext uri="{FF2B5EF4-FFF2-40B4-BE49-F238E27FC236}">
                  <a16:creationId xmlns:a16="http://schemas.microsoft.com/office/drawing/2014/main" id="{6FBB4696-DC0B-8618-3F16-1CED86FC4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37383" y="8330360"/>
              <a:ext cx="2319065" cy="11799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Imagem 11">
              <a:extLst>
                <a:ext uri="{FF2B5EF4-FFF2-40B4-BE49-F238E27FC236}">
                  <a16:creationId xmlns:a16="http://schemas.microsoft.com/office/drawing/2014/main" id="{EAC1EF51-DC31-6B60-152A-70C2F4834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35179" y="8330361"/>
              <a:ext cx="2213184" cy="11799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1B790BF9-A32E-9974-DBE7-85FFB782ED7A}"/>
              </a:ext>
            </a:extLst>
          </p:cNvPr>
          <p:cNvSpPr/>
          <p:nvPr/>
        </p:nvSpPr>
        <p:spPr>
          <a:xfrm>
            <a:off x="7610523" y="8247613"/>
            <a:ext cx="2820971" cy="1758714"/>
          </a:xfrm>
          <a:custGeom>
            <a:avLst/>
            <a:gdLst>
              <a:gd name="connsiteX0" fmla="*/ 0 w 2769841"/>
              <a:gd name="connsiteY0" fmla="*/ 175885 h 1758849"/>
              <a:gd name="connsiteX1" fmla="*/ 175885 w 2769841"/>
              <a:gd name="connsiteY1" fmla="*/ 0 h 1758849"/>
              <a:gd name="connsiteX2" fmla="*/ 2593956 w 2769841"/>
              <a:gd name="connsiteY2" fmla="*/ 0 h 1758849"/>
              <a:gd name="connsiteX3" fmla="*/ 2769841 w 2769841"/>
              <a:gd name="connsiteY3" fmla="*/ 175885 h 1758849"/>
              <a:gd name="connsiteX4" fmla="*/ 2769841 w 2769841"/>
              <a:gd name="connsiteY4" fmla="*/ 1582964 h 1758849"/>
              <a:gd name="connsiteX5" fmla="*/ 2593956 w 2769841"/>
              <a:gd name="connsiteY5" fmla="*/ 1758849 h 1758849"/>
              <a:gd name="connsiteX6" fmla="*/ 175885 w 2769841"/>
              <a:gd name="connsiteY6" fmla="*/ 1758849 h 1758849"/>
              <a:gd name="connsiteX7" fmla="*/ 0 w 2769841"/>
              <a:gd name="connsiteY7" fmla="*/ 1582964 h 1758849"/>
              <a:gd name="connsiteX8" fmla="*/ 0 w 2769841"/>
              <a:gd name="connsiteY8" fmla="*/ 175885 h 175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9841" h="1758849">
                <a:moveTo>
                  <a:pt x="0" y="175885"/>
                </a:moveTo>
                <a:cubicBezTo>
                  <a:pt x="0" y="78746"/>
                  <a:pt x="78746" y="0"/>
                  <a:pt x="175885" y="0"/>
                </a:cubicBezTo>
                <a:lnTo>
                  <a:pt x="2593956" y="0"/>
                </a:lnTo>
                <a:cubicBezTo>
                  <a:pt x="2691095" y="0"/>
                  <a:pt x="2769841" y="78746"/>
                  <a:pt x="2769841" y="175885"/>
                </a:cubicBezTo>
                <a:lnTo>
                  <a:pt x="2769841" y="1582964"/>
                </a:lnTo>
                <a:cubicBezTo>
                  <a:pt x="2769841" y="1680103"/>
                  <a:pt x="2691095" y="1758849"/>
                  <a:pt x="2593956" y="1758849"/>
                </a:cubicBezTo>
                <a:lnTo>
                  <a:pt x="175885" y="1758849"/>
                </a:lnTo>
                <a:cubicBezTo>
                  <a:pt x="78746" y="1758849"/>
                  <a:pt x="0" y="1680103"/>
                  <a:pt x="0" y="1582964"/>
                </a:cubicBezTo>
                <a:lnTo>
                  <a:pt x="0" y="17588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955" tIns="142955" rIns="142955" bIns="142955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>
                <a:solidFill>
                  <a:srgbClr val="006E89"/>
                </a:solidFill>
              </a:rPr>
              <a:t>Certificação Cuidado Integral à Saúde da Pessoa Idosa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264C5D54-1F21-6989-5A55-2B95116DDCEB}"/>
              </a:ext>
            </a:extLst>
          </p:cNvPr>
          <p:cNvCxnSpPr>
            <a:cxnSpLocks/>
          </p:cNvCxnSpPr>
          <p:nvPr/>
        </p:nvCxnSpPr>
        <p:spPr>
          <a:xfrm>
            <a:off x="8180353" y="7463167"/>
            <a:ext cx="0" cy="7844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>
            <a:extLst>
              <a:ext uri="{FF2B5EF4-FFF2-40B4-BE49-F238E27FC236}">
                <a16:creationId xmlns:a16="http://schemas.microsoft.com/office/drawing/2014/main" id="{909C37C2-178E-9E5C-7748-92E9663FD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73" y="834208"/>
            <a:ext cx="3279084" cy="147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93873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3F1EC-6772-945D-F329-73B264F08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14">
            <a:extLst>
              <a:ext uri="{FF2B5EF4-FFF2-40B4-BE49-F238E27FC236}">
                <a16:creationId xmlns:a16="http://schemas.microsoft.com/office/drawing/2014/main" id="{773B4DC8-204E-83E6-686C-E5226A4B52CB}"/>
              </a:ext>
            </a:extLst>
          </p:cNvPr>
          <p:cNvGrpSpPr/>
          <p:nvPr/>
        </p:nvGrpSpPr>
        <p:grpSpPr>
          <a:xfrm>
            <a:off x="439582" y="1386760"/>
            <a:ext cx="16740054" cy="8615767"/>
            <a:chOff x="1413031" y="1447376"/>
            <a:chExt cx="17330092" cy="8839623"/>
          </a:xfrm>
        </p:grpSpPr>
        <p:sp>
          <p:nvSpPr>
            <p:cNvPr id="5" name="Retângulo 15">
              <a:extLst>
                <a:ext uri="{FF2B5EF4-FFF2-40B4-BE49-F238E27FC236}">
                  <a16:creationId xmlns:a16="http://schemas.microsoft.com/office/drawing/2014/main" id="{18F4CD04-5552-FCD6-80C2-EDC51930D4A4}"/>
                </a:ext>
              </a:extLst>
            </p:cNvPr>
            <p:cNvSpPr/>
            <p:nvPr/>
          </p:nvSpPr>
          <p:spPr>
            <a:xfrm>
              <a:off x="1413031" y="1447376"/>
              <a:ext cx="17330092" cy="8839623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17582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orma Livre: Forma 24">
              <a:extLst>
                <a:ext uri="{FF2B5EF4-FFF2-40B4-BE49-F238E27FC236}">
                  <a16:creationId xmlns:a16="http://schemas.microsoft.com/office/drawing/2014/main" id="{E844401F-40CF-E115-D778-D7CE60CAD72F}"/>
                </a:ext>
              </a:extLst>
            </p:cNvPr>
            <p:cNvSpPr/>
            <p:nvPr/>
          </p:nvSpPr>
          <p:spPr>
            <a:xfrm>
              <a:off x="5891905" y="1447377"/>
              <a:ext cx="12550018" cy="46572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51108"/>
                <a:gd name="f7" fmla="val 1942413"/>
                <a:gd name="f8" fmla="+- 0 0 -90"/>
                <a:gd name="f9" fmla="*/ f3 1 7151108"/>
                <a:gd name="f10" fmla="*/ f4 1 1942413"/>
                <a:gd name="f11" fmla="+- f7 0 f5"/>
                <a:gd name="f12" fmla="+- f6 0 f5"/>
                <a:gd name="f13" fmla="*/ f8 f0 1"/>
                <a:gd name="f14" fmla="*/ f12 1 7151108"/>
                <a:gd name="f15" fmla="*/ f11 1 1942413"/>
                <a:gd name="f16" fmla="*/ 0 f12 1"/>
                <a:gd name="f17" fmla="*/ 0 f11 1"/>
                <a:gd name="f18" fmla="*/ 7151108 f12 1"/>
                <a:gd name="f19" fmla="*/ 1942413 f11 1"/>
                <a:gd name="f20" fmla="*/ f13 1 f2"/>
                <a:gd name="f21" fmla="*/ f16 1 7151108"/>
                <a:gd name="f22" fmla="*/ f17 1 1942413"/>
                <a:gd name="f23" fmla="*/ f18 1 7151108"/>
                <a:gd name="f24" fmla="*/ f19 1 1942413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7151108" h="1942413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005973"/>
                </a:gs>
                <a:gs pos="100000">
                  <a:srgbClr val="007698"/>
                </a:gs>
              </a:gsLst>
              <a:lin ang="16200000"/>
            </a:gradFill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91440" rIns="91440" bIns="91440" anchor="t" anchorCtr="0" compatLnSpc="1">
              <a:noAutofit/>
            </a:bodyPr>
            <a:lstStyle/>
            <a:p>
              <a:pPr marL="0" marR="0" lvl="0" indent="0" algn="ctr" defTabSz="102235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pt-BR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Objetivo da Certificação em Atenção Oncológica - OncoRede</a:t>
              </a:r>
              <a:r>
                <a:rPr kumimoji="0" lang="pt-BR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  <a:r>
                <a:rPr kumimoji="0" lang="pt-BR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102235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pt-BR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Induzir a melhoria da qualidade, a reorganização e o aprimoramento da prestação de serviços de Atenção Oncológica na saúde suplementar, visando à </a:t>
              </a:r>
              <a:r>
                <a:rPr kumimoji="0" lang="pt-BR" sz="3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adoção de boas práticas baseadas em evidências científicas, de forma a estimular maior resolutividade. </a:t>
              </a:r>
            </a:p>
            <a:p>
              <a:pPr marL="0" marR="0" lvl="0" indent="0" algn="ctr" defTabSz="102235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pt-BR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A6F4B160-C536-47D7-3FA7-F06C8A9B1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1" y="1162904"/>
            <a:ext cx="3273437" cy="14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E13624A-C827-8357-899C-1EF8636CCC3C}"/>
              </a:ext>
            </a:extLst>
          </p:cNvPr>
          <p:cNvSpPr txBox="1"/>
          <p:nvPr/>
        </p:nvSpPr>
        <p:spPr>
          <a:xfrm>
            <a:off x="439581" y="6317672"/>
            <a:ext cx="16918779" cy="289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Na proposta que foi para  Consulta Pública, há a previsão para a realização pelas operadoras do </a:t>
            </a:r>
            <a:r>
              <a:rPr lang="pt-BR" sz="2600" b="1" dirty="0">
                <a:solidFill>
                  <a:schemeClr val="accent1">
                    <a:lumMod val="75000"/>
                  </a:schemeClr>
                </a:solidFill>
              </a:rPr>
              <a:t>rastreamento</a:t>
            </a: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600" b="1" dirty="0">
                <a:solidFill>
                  <a:schemeClr val="accent1">
                    <a:lumMod val="75000"/>
                  </a:schemeClr>
                </a:solidFill>
              </a:rPr>
              <a:t>populacional por meio de busca ativa </a:t>
            </a: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para a detecção do câncer de mama através da realização de mamografia</a:t>
            </a:r>
            <a:r>
              <a:rPr lang="pt-BR" sz="260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A Busca das mulheres deve ser realizada </a:t>
            </a:r>
            <a:r>
              <a:rPr lang="pt-BR" sz="2600" b="1" dirty="0">
                <a:solidFill>
                  <a:schemeClr val="accent1">
                    <a:lumMod val="75000"/>
                  </a:schemeClr>
                </a:solidFill>
              </a:rPr>
              <a:t>proativamente</a:t>
            </a: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 pelas operadoras de planos de saúde.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chemeClr val="accent1">
                    <a:lumMod val="75000"/>
                  </a:schemeClr>
                </a:solidFill>
              </a:rPr>
              <a:t>O rastreamento</a:t>
            </a: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600" b="1" dirty="0">
                <a:solidFill>
                  <a:schemeClr val="accent1">
                    <a:lumMod val="75000"/>
                  </a:schemeClr>
                </a:solidFill>
              </a:rPr>
              <a:t>populacional por meio de busca ativa</a:t>
            </a: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 é uma inovação no setor suplementar, que tradicionalmente tem como foco a saúde individual dos beneficiários, que buscam assistência voluntariamente (demanda espontânea).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3F67C64-C344-603E-5456-31A8D6B422A2}"/>
              </a:ext>
            </a:extLst>
          </p:cNvPr>
          <p:cNvSpPr txBox="1"/>
          <p:nvPr/>
        </p:nvSpPr>
        <p:spPr>
          <a:xfrm>
            <a:off x="5163518" y="151542"/>
            <a:ext cx="12330112" cy="8230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539998" bIns="45720" anchor="ctr" anchorCtr="0" compatLnSpc="1">
            <a:noAutofit/>
          </a:bodyPr>
          <a:lstStyle/>
          <a:p>
            <a:pPr algn="r" defTabSz="137137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kern="0">
                <a:solidFill>
                  <a:schemeClr val="accent1">
                    <a:lumMod val="75000"/>
                  </a:schemeClr>
                </a:solidFill>
                <a:latin typeface="Calibri" pitchFamily="34"/>
                <a:cs typeface="Arial" pitchFamily="34"/>
              </a:rPr>
              <a:t>CERTIFICAÇÃO EM  ATENÇÃO ONCOLÓGICA - ONCOREDE</a:t>
            </a:r>
          </a:p>
        </p:txBody>
      </p:sp>
    </p:spTree>
    <p:extLst>
      <p:ext uri="{BB962C8B-B14F-4D97-AF65-F5344CB8AC3E}">
        <p14:creationId xmlns:p14="http://schemas.microsoft.com/office/powerpoint/2010/main" val="45475635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4">
            <a:extLst>
              <a:ext uri="{FF2B5EF4-FFF2-40B4-BE49-F238E27FC236}">
                <a16:creationId xmlns:a16="http://schemas.microsoft.com/office/drawing/2014/main" id="{17AD7139-14E9-19D8-E1C2-DF97A3B4120A}"/>
              </a:ext>
            </a:extLst>
          </p:cNvPr>
          <p:cNvSpPr txBox="1"/>
          <p:nvPr/>
        </p:nvSpPr>
        <p:spPr>
          <a:xfrm>
            <a:off x="9363702" y="9674717"/>
            <a:ext cx="714375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175829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94E562-53EE-45FC-BB74-EC17AFA06D2C}" type="slidenum">
              <a:rPr/>
              <a:t>7</a:t>
            </a:fld>
            <a:endParaRPr lang="pt-BR" sz="1800" b="0" i="0" u="none" strike="noStrike" kern="1200" cap="none" spc="0" baseline="0">
              <a:solidFill>
                <a:srgbClr val="898989"/>
              </a:solidFill>
              <a:uFillTx/>
              <a:latin typeface="Calibri" pitchFamily="34"/>
              <a:cs typeface="Arial" pitchFamily="34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DECE128-8DA3-EF25-C277-B811FE074DE0}"/>
              </a:ext>
            </a:extLst>
          </p:cNvPr>
          <p:cNvSpPr txBox="1"/>
          <p:nvPr/>
        </p:nvSpPr>
        <p:spPr>
          <a:xfrm>
            <a:off x="655321" y="2205408"/>
            <a:ext cx="7223760" cy="7781489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175829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0" i="0" u="none" strike="noStrike" kern="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O Manual conta com </a:t>
            </a:r>
            <a:r>
              <a:rPr lang="pt-BR" sz="2800" b="1" i="0" u="none" strike="noStrike" kern="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6 Dimensões</a:t>
            </a:r>
            <a:r>
              <a:rPr lang="pt-BR" sz="2800" b="0" i="0" u="none" strike="noStrike" kern="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: 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a primeira sobre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Planejamento e Estruturação Técnica na Área de Atenção Oncológica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 e as demais sobre  a estruturação de Linhas de Cuidado específicas:</a:t>
            </a:r>
            <a:endParaRPr lang="pt-BR" sz="2800" b="0" i="0" u="none" strike="noStrike" kern="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Calibri"/>
            </a:endParaRPr>
          </a:p>
          <a:p>
            <a:pPr marL="457200" marR="0" lvl="0" indent="-457200" algn="l" defTabSz="175829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i="0" u="none" strike="noStrike" kern="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Câncer de Mama</a:t>
            </a:r>
          </a:p>
          <a:p>
            <a:pPr marL="457200" marR="0" lvl="0" indent="-457200" algn="l" defTabSz="175829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0" i="0" u="none" strike="noStrike" kern="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Câncer de Colo de Útero</a:t>
            </a:r>
          </a:p>
          <a:p>
            <a:pPr marL="457200" marR="0" lvl="0" indent="-457200" algn="l" defTabSz="175829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0" i="0" u="none" strike="noStrike" kern="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Câncer de Próstata</a:t>
            </a:r>
          </a:p>
          <a:p>
            <a:pPr marL="457200" marR="0" lvl="0" indent="-457200" algn="l" defTabSz="175829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0" i="0" u="none" strike="noStrike" kern="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Câncer de Pulmão</a:t>
            </a:r>
          </a:p>
          <a:p>
            <a:pPr marL="457200" marR="0" lvl="0" indent="-457200" algn="l" defTabSz="175829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0" i="0" u="none" strike="noStrike" kern="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Câncer Colorretal</a:t>
            </a:r>
          </a:p>
          <a:p>
            <a:pPr marL="914400" lvl="1" indent="-457200" defTabSz="1758299">
              <a:lnSpc>
                <a:spcPct val="150000"/>
              </a:lnSpc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0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As Dimensões são compostas </a:t>
            </a:r>
            <a:r>
              <a:rPr lang="pt-BR" sz="2800" b="0" i="0" u="none" strike="noStrike" kern="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por Requisitos, </a:t>
            </a:r>
            <a:r>
              <a:rPr lang="pt-BR" sz="2800" b="0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alibri"/>
              </a:rPr>
              <a:t>subdivididos em itens de verificação.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236B407-2755-5856-2EBC-4471C2EA2DF7}"/>
              </a:ext>
            </a:extLst>
          </p:cNvPr>
          <p:cNvSpPr txBox="1"/>
          <p:nvPr/>
        </p:nvSpPr>
        <p:spPr>
          <a:xfrm>
            <a:off x="1571626" y="776117"/>
            <a:ext cx="15787687" cy="8230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539998" bIns="45720" anchor="ctr" anchorCtr="0" compatLnSpc="1">
            <a:noAutofit/>
          </a:bodyPr>
          <a:lstStyle/>
          <a:p>
            <a:pPr algn="r" defTabSz="137137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kern="0">
                <a:solidFill>
                  <a:schemeClr val="accent1">
                    <a:lumMod val="75000"/>
                  </a:schemeClr>
                </a:solidFill>
                <a:latin typeface="Calibri" pitchFamily="34"/>
                <a:cs typeface="Arial" pitchFamily="34"/>
              </a:rPr>
              <a:t>PROPOSTA DE MANUAL DE CERTIFICAÇÃO EM ATENÇÃO ONCOLÓGICA</a:t>
            </a:r>
          </a:p>
          <a:p>
            <a:pPr algn="r" defTabSz="137137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6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>Submetido à Consulta Pública de </a:t>
            </a:r>
            <a:r>
              <a:rPr lang="pt-BR" sz="360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10/12/2024 a 23/01/2025</a:t>
            </a:r>
            <a:endParaRPr lang="pt-BR" sz="3600" b="1" kern="0">
              <a:solidFill>
                <a:schemeClr val="accent1">
                  <a:lumMod val="75000"/>
                </a:schemeClr>
              </a:solidFill>
              <a:latin typeface="Calibri" pitchFamily="34"/>
              <a:ea typeface="Calibri"/>
              <a:cs typeface="Arial" pitchFamily="34"/>
            </a:endParaRPr>
          </a:p>
        </p:txBody>
      </p:sp>
      <p:pic>
        <p:nvPicPr>
          <p:cNvPr id="3" name="Imagem 11">
            <a:extLst>
              <a:ext uri="{FF2B5EF4-FFF2-40B4-BE49-F238E27FC236}">
                <a16:creationId xmlns:a16="http://schemas.microsoft.com/office/drawing/2014/main" id="{69795C9F-4269-9B85-AAA5-DA6405EC9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92" y="983189"/>
            <a:ext cx="2007613" cy="919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724226-5E8B-3BEE-4F79-F100EFECE5AB}"/>
              </a:ext>
            </a:extLst>
          </p:cNvPr>
          <p:cNvSpPr txBox="1"/>
          <p:nvPr/>
        </p:nvSpPr>
        <p:spPr>
          <a:xfrm>
            <a:off x="8686800" y="2205408"/>
            <a:ext cx="8945879" cy="7319824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1758299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kern="0" dirty="0">
                <a:solidFill>
                  <a:srgbClr val="006E89"/>
                </a:solidFill>
                <a:latin typeface="Calibri"/>
              </a:rPr>
              <a:t>A Operadora pode optar por uma das seguintes combinações:</a:t>
            </a:r>
          </a:p>
          <a:p>
            <a:pPr marL="1336040" lvl="1" indent="-457200" defTabSz="175829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kern="0" dirty="0">
                <a:solidFill>
                  <a:srgbClr val="006E89"/>
                </a:solidFill>
                <a:latin typeface="Calibri"/>
              </a:rPr>
              <a:t>NÍVEL IV: Básico . Dimensão I + 2 (duas) Linhas de Cuidado </a:t>
            </a:r>
            <a:endParaRPr lang="pt-BR" sz="2800" kern="0">
              <a:solidFill>
                <a:srgbClr val="006E89"/>
              </a:solidFill>
              <a:latin typeface="Calibri"/>
              <a:ea typeface="Calibri"/>
              <a:cs typeface="Calibri"/>
            </a:endParaRPr>
          </a:p>
          <a:p>
            <a:pPr marL="1336040" lvl="1" indent="-457200" defTabSz="175829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kern="0" dirty="0">
                <a:solidFill>
                  <a:srgbClr val="006E89"/>
                </a:solidFill>
                <a:latin typeface="Calibri"/>
              </a:rPr>
              <a:t>NÍVEL III: Intermediária 1 - Dimensão I + 3 (três) Linhas de Cuidado</a:t>
            </a:r>
            <a:endParaRPr lang="pt-BR" sz="2800" kern="0">
              <a:solidFill>
                <a:srgbClr val="006E89"/>
              </a:solidFill>
              <a:latin typeface="Calibri"/>
              <a:ea typeface="Calibri"/>
              <a:cs typeface="Calibri"/>
            </a:endParaRPr>
          </a:p>
          <a:p>
            <a:pPr marL="1336040" lvl="1" indent="-457200" defTabSz="175829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kern="0" dirty="0">
                <a:solidFill>
                  <a:srgbClr val="006E89"/>
                </a:solidFill>
                <a:latin typeface="Calibri"/>
              </a:rPr>
              <a:t>NÍVEL II</a:t>
            </a:r>
            <a:r>
              <a:rPr lang="pt-BR" sz="2800" kern="0">
                <a:solidFill>
                  <a:srgbClr val="006E89"/>
                </a:solidFill>
                <a:latin typeface="Calibri"/>
              </a:rPr>
              <a:t>:</a:t>
            </a:r>
            <a:r>
              <a:rPr lang="pt-BR" sz="2800" kern="0" dirty="0">
                <a:solidFill>
                  <a:srgbClr val="006E89"/>
                </a:solidFill>
                <a:latin typeface="Calibri"/>
              </a:rPr>
              <a:t> Intermediária 2 - Dimensão I + 4 (quatro) Linhas de Cuidado</a:t>
            </a:r>
            <a:endParaRPr lang="pt-BR" sz="2800" kern="0">
              <a:solidFill>
                <a:srgbClr val="006E89"/>
              </a:solidFill>
              <a:latin typeface="Calibri"/>
              <a:ea typeface="Calibri"/>
              <a:cs typeface="Calibri"/>
            </a:endParaRPr>
          </a:p>
          <a:p>
            <a:pPr marL="1336040" lvl="1" indent="-457200" defTabSz="175829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kern="0" dirty="0">
                <a:solidFill>
                  <a:srgbClr val="006E89"/>
                </a:solidFill>
                <a:latin typeface="Calibri"/>
              </a:rPr>
              <a:t>NÍVEL I</a:t>
            </a:r>
            <a:r>
              <a:rPr lang="pt-BR" sz="2800" kern="0">
                <a:solidFill>
                  <a:srgbClr val="006E89"/>
                </a:solidFill>
                <a:latin typeface="Calibri"/>
              </a:rPr>
              <a:t>:</a:t>
            </a:r>
            <a:r>
              <a:rPr lang="pt-BR" sz="2800" kern="0" dirty="0">
                <a:solidFill>
                  <a:srgbClr val="006E89"/>
                </a:solidFill>
                <a:latin typeface="Calibri"/>
              </a:rPr>
              <a:t> Pleno - Dimensão I + 5 (cinco) Linhas de Cuidado</a:t>
            </a:r>
            <a:endParaRPr lang="pt-BR" sz="2800" kern="0">
              <a:solidFill>
                <a:srgbClr val="006E89"/>
              </a:solidFill>
              <a:latin typeface="Calibri"/>
              <a:ea typeface="Calibri"/>
              <a:cs typeface="Calibri"/>
            </a:endParaRPr>
          </a:p>
          <a:p>
            <a:pPr marL="878840" lvl="1" defTabSz="1758299"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kern="0" dirty="0">
                <a:solidFill>
                  <a:srgbClr val="006E89"/>
                </a:solidFill>
                <a:latin typeface="Calibri"/>
              </a:rPr>
              <a:t> </a:t>
            </a:r>
            <a:endParaRPr lang="pt-BR" sz="2800" kern="0">
              <a:solidFill>
                <a:srgbClr val="006E89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C4B5783-421F-B5EF-941B-9947DCECC483}"/>
              </a:ext>
            </a:extLst>
          </p:cNvPr>
          <p:cNvGraphicFramePr/>
          <p:nvPr/>
        </p:nvGraphicFramePr>
        <p:xfrm>
          <a:off x="-1222829" y="977098"/>
          <a:ext cx="19227800" cy="886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9E902DCB-F760-C673-D15A-FF1DB442CF79}"/>
              </a:ext>
            </a:extLst>
          </p:cNvPr>
          <p:cNvSpPr txBox="1"/>
          <p:nvPr/>
        </p:nvSpPr>
        <p:spPr>
          <a:xfrm>
            <a:off x="7286633" y="283983"/>
            <a:ext cx="9611390" cy="8856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539998" bIns="45720" anchor="ctr" anchorCtr="0" compatLnSpc="1">
            <a:noAutofit/>
          </a:bodyPr>
          <a:lstStyle/>
          <a:p>
            <a:pPr marL="0" marR="0" lvl="0" indent="0" algn="r" defTabSz="137137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600" b="1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/>
                <a:cs typeface="Arial" pitchFamily="34"/>
              </a:rPr>
              <a:t>REQUISITOS POR LINHA DE CUIDADO</a:t>
            </a:r>
          </a:p>
        </p:txBody>
      </p:sp>
      <p:sp>
        <p:nvSpPr>
          <p:cNvPr id="6" name="Seta: Dobrada para Cima 5">
            <a:extLst>
              <a:ext uri="{FF2B5EF4-FFF2-40B4-BE49-F238E27FC236}">
                <a16:creationId xmlns:a16="http://schemas.microsoft.com/office/drawing/2014/main" id="{B9DE2C28-75FA-C09A-831B-9F65E8C55C1E}"/>
              </a:ext>
            </a:extLst>
          </p:cNvPr>
          <p:cNvSpPr/>
          <p:nvPr/>
        </p:nvSpPr>
        <p:spPr>
          <a:xfrm rot="5400000">
            <a:off x="9330433" y="8897152"/>
            <a:ext cx="735890" cy="82550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-4742969"/>
              <a:satOff val="-21"/>
              <a:lumOff val="11273"/>
              <a:alphaOff val="0"/>
            </a:schemeClr>
          </a:fillRef>
          <a:effectRef idx="0">
            <a:schemeClr val="accent1">
              <a:tint val="50000"/>
              <a:hueOff val="-4742969"/>
              <a:satOff val="-21"/>
              <a:lumOff val="1127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93346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spaço Reservado para Imagem 22" descr="Mulher ao laptop, sorrindo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17118" y="-9655"/>
            <a:ext cx="14670882" cy="9557027"/>
          </a:xfrm>
          <a:effectLst>
            <a:reflection stA="0" endPos="65000" dist="50800" dir="5400000" sy="-100000" algn="bl" rotWithShape="0"/>
          </a:effec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50" y="2580541"/>
            <a:ext cx="9832350" cy="2937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/>
          <a:lstStyle/>
          <a:p>
            <a:pPr rtl="0"/>
            <a:r>
              <a:rPr lang="pt-BR" sz="8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 da CP nº </a:t>
            </a:r>
            <a:r>
              <a:rPr lang="pt-BR" sz="9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144</a:t>
            </a:r>
            <a:endParaRPr lang="pt-BR" sz="960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750" y="5143501"/>
            <a:ext cx="9829800" cy="2781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Receber contribuições </a:t>
            </a:r>
            <a:r>
              <a:rPr lang="pt-BR" sz="24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(de mulheres, especialistas, operadoras, prestadores de serviços, órgão de defesa do consumidor </a:t>
            </a:r>
            <a:r>
              <a:rPr lang="pt-BR" sz="24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 sociedade em geral</a:t>
            </a:r>
            <a:r>
              <a:rPr lang="pt-BR" sz="24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para a proposta de alteração da RN n.º 506/2022 – Programa de Certificação de Boas Práticas em Atenção à Saúde de Operadoras de Planos Privados de Assistência à Saúde (PCBP)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Período:</a:t>
            </a:r>
            <a:r>
              <a:rPr lang="pt-BR" sz="24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10/12/2024 a 24/01/2025</a:t>
            </a:r>
          </a:p>
          <a:p>
            <a:endParaRPr lang="pt-BR" sz="2800">
              <a:solidFill>
                <a:srgbClr val="00737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>
              <a:solidFill>
                <a:srgbClr val="007373"/>
              </a:solidFill>
            </a:endParaRPr>
          </a:p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80600EC-BC94-2B72-53FD-AA06F271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81" y="865523"/>
            <a:ext cx="3560919" cy="157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CCA38EA-B6E1-7EF5-1852-A61A8EA4E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8486" y="9144000"/>
            <a:ext cx="307151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Personalizar design">
  <a:themeElements>
    <a:clrScheme name="Personalizada 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006E89"/>
      </a:accent1>
      <a:accent2>
        <a:srgbClr val="6D983F"/>
      </a:accent2>
      <a:accent3>
        <a:srgbClr val="F47521"/>
      </a:accent3>
      <a:accent4>
        <a:srgbClr val="A05A09"/>
      </a:accent4>
      <a:accent5>
        <a:srgbClr val="D6BF16"/>
      </a:accent5>
      <a:accent6>
        <a:srgbClr val="A5BFDE"/>
      </a:accent6>
      <a:hlink>
        <a:srgbClr val="195214"/>
      </a:hlink>
      <a:folHlink>
        <a:srgbClr val="6836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do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358_TF16411250.potx" id="{675E8371-EC70-4345-8B64-A71003B56298}" vid="{0F92AA19-00D6-4C71-B13F-219D7994A0BF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68ee06-9972-4140-89ee-5e4fd61aee6c" xsi:nil="true"/>
    <lcf76f155ced4ddcb4097134ff3c332f xmlns="ecb7f5fd-5685-4b32-8202-28e0bdd2391a">
      <Terms xmlns="http://schemas.microsoft.com/office/infopath/2007/PartnerControls"/>
    </lcf76f155ced4ddcb4097134ff3c332f>
    <SharedWithUsers xmlns="ec68ee06-9972-4140-89ee-5e4fd61aee6c">
      <UserInfo>
        <DisplayName>Rosana Vieira das Neves</DisplayName>
        <AccountId>49</AccountId>
        <AccountType/>
      </UserInfo>
      <UserInfo>
        <DisplayName>Ana Paula Silva Cavalcante</DisplayName>
        <AccountId>30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1593047971B9542AF620ACBF4041A25" ma:contentTypeVersion="18" ma:contentTypeDescription="Crie um novo documento." ma:contentTypeScope="" ma:versionID="88c14f4007fedabe56317e1e65d22ce9">
  <xsd:schema xmlns:xsd="http://www.w3.org/2001/XMLSchema" xmlns:xs="http://www.w3.org/2001/XMLSchema" xmlns:p="http://schemas.microsoft.com/office/2006/metadata/properties" xmlns:ns2="ecb7f5fd-5685-4b32-8202-28e0bdd2391a" xmlns:ns3="ec68ee06-9972-4140-89ee-5e4fd61aee6c" targetNamespace="http://schemas.microsoft.com/office/2006/metadata/properties" ma:root="true" ma:fieldsID="6c0c501a4d85fbbaacef8e2680db11a0" ns2:_="" ns3:_="">
    <xsd:import namespace="ecb7f5fd-5685-4b32-8202-28e0bdd2391a"/>
    <xsd:import namespace="ec68ee06-9972-4140-89ee-5e4fd61aee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7f5fd-5685-4b32-8202-28e0bdd239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d22834-720d-4be5-8a17-75eb868806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68ee06-9972-4140-89ee-5e4fd61aee6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fac517d-f46d-4276-8734-dfa4325cf696}" ma:internalName="TaxCatchAll" ma:showField="CatchAllData" ma:web="ec68ee06-9972-4140-89ee-5e4fd61aee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C9E053-89DA-4AC9-900D-D6D60A3BAE33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ecb7f5fd-5685-4b32-8202-28e0bdd2391a"/>
    <ds:schemaRef ds:uri="http://schemas.microsoft.com/office/2006/documentManagement/types"/>
    <ds:schemaRef ds:uri="ec68ee06-9972-4140-89ee-5e4fd61aee6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F3C2387-1A42-477C-BEBC-BBCF02E243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38A722-6219-4D0F-ABF5-70BC951DBD3D}">
  <ds:schemaRefs>
    <ds:schemaRef ds:uri="ec68ee06-9972-4140-89ee-5e4fd61aee6c"/>
    <ds:schemaRef ds:uri="ecb7f5fd-5685-4b32-8202-28e0bdd239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</TotalTime>
  <Words>1555</Words>
  <Application>Microsoft Office PowerPoint</Application>
  <PresentationFormat>Personalizar</PresentationFormat>
  <Paragraphs>168</Paragraphs>
  <Slides>15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Candara</vt:lpstr>
      <vt:lpstr>Corbel</vt:lpstr>
      <vt:lpstr>Times New Roman</vt:lpstr>
      <vt:lpstr>Wingdings</vt:lpstr>
      <vt:lpstr>2_Personalizar design</vt:lpstr>
      <vt:lpstr>Personalizado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 da CP nº 144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Expertise</dc:title>
  <dc:creator>Expertise Inteligencia e pesquisa de mercado</dc:creator>
  <cp:lastModifiedBy>Marcia Andrea Renno Silva Negreiros</cp:lastModifiedBy>
  <cp:revision>4</cp:revision>
  <dcterms:created xsi:type="dcterms:W3CDTF">2016-01-16T10:55:01Z</dcterms:created>
  <dcterms:modified xsi:type="dcterms:W3CDTF">2025-05-08T12:23:29Z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0x01010031593047971B9542AF620ACBF4041A25</vt:lpwstr>
  </property>
  <property fmtid="{D5CDD505-2E9C-101B-9397-08002B2CF9AE}" pid="3" name="MediaServiceImageTags">
    <vt:lpwstr/>
  </property>
</Properties>
</file>