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318" r:id="rId4"/>
    <p:sldId id="309" r:id="rId5"/>
    <p:sldId id="325" r:id="rId6"/>
    <p:sldId id="326" r:id="rId7"/>
    <p:sldId id="310" r:id="rId8"/>
    <p:sldId id="311" r:id="rId9"/>
    <p:sldId id="312" r:id="rId10"/>
    <p:sldId id="321" r:id="rId11"/>
    <p:sldId id="322" r:id="rId12"/>
    <p:sldId id="313" r:id="rId13"/>
    <p:sldId id="314" r:id="rId14"/>
    <p:sldId id="315" r:id="rId15"/>
    <p:sldId id="317" r:id="rId16"/>
    <p:sldId id="296" r:id="rId1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5BD4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8970" autoAdjust="0"/>
  </p:normalViewPr>
  <p:slideViewPr>
    <p:cSldViewPr>
      <p:cViewPr varScale="1">
        <p:scale>
          <a:sx n="100" d="100"/>
          <a:sy n="100" d="100"/>
        </p:scale>
        <p:origin x="19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57188-3B14-4CE4-980E-354F7C34ABEE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32DF5-6DBC-4CAF-8718-39E4C715F9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77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2DF5-6DBC-4CAF-8718-39E4C715F99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294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2DF5-6DBC-4CAF-8718-39E4C715F99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65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2DF5-6DBC-4CAF-8718-39E4C715F999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849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2DF5-6DBC-4CAF-8718-39E4C715F99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825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2DF5-6DBC-4CAF-8718-39E4C715F99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693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2DF5-6DBC-4CAF-8718-39E4C715F99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102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2DF5-6DBC-4CAF-8718-39E4C715F99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30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2DF5-6DBC-4CAF-8718-39E4C715F99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52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2DF5-6DBC-4CAF-8718-39E4C715F99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82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2DF5-6DBC-4CAF-8718-39E4C715F99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558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2DF5-6DBC-4CAF-8718-39E4C715F99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777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2DF5-6DBC-4CAF-8718-39E4C715F99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086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2DF5-6DBC-4CAF-8718-39E4C715F99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017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2DF5-6DBC-4CAF-8718-39E4C715F99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013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2DF5-6DBC-4CAF-8718-39E4C715F99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28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384A-84C6-4B51-A3A1-10EAE742AE5A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5C-F754-4FE7-97AB-F47FE85DB6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384A-84C6-4B51-A3A1-10EAE742AE5A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5C-F754-4FE7-97AB-F47FE85DB6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384A-84C6-4B51-A3A1-10EAE742AE5A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5C-F754-4FE7-97AB-F47FE85DB6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384A-84C6-4B51-A3A1-10EAE742AE5A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5C-F754-4FE7-97AB-F47FE85DB6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384A-84C6-4B51-A3A1-10EAE742AE5A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5C-F754-4FE7-97AB-F47FE85DB6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384A-84C6-4B51-A3A1-10EAE742AE5A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5C-F754-4FE7-97AB-F47FE85DB6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384A-84C6-4B51-A3A1-10EAE742AE5A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5C-F754-4FE7-97AB-F47FE85DB6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384A-84C6-4B51-A3A1-10EAE742AE5A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5C-F754-4FE7-97AB-F47FE85DB6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384A-84C6-4B51-A3A1-10EAE742AE5A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5C-F754-4FE7-97AB-F47FE85DB6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384A-84C6-4B51-A3A1-10EAE742AE5A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5C-F754-4FE7-97AB-F47FE85DB6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384A-84C6-4B51-A3A1-10EAE742AE5A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5C-F754-4FE7-97AB-F47FE85DB6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A384A-84C6-4B51-A3A1-10EAE742AE5A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DD65C-F754-4FE7-97AB-F47FE85DB6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rylson.silva@fazenda.gov.b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ACS\2018\Apresentação SPOA\Nova pasta\CAPA FI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537" y="0"/>
            <a:ext cx="91615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ACS\2018\Apresentação SPOA\Nova pasta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666" y="0"/>
            <a:ext cx="9151615" cy="6858000"/>
          </a:xfrm>
          <a:prstGeom prst="rect">
            <a:avLst/>
          </a:prstGeom>
          <a:noFill/>
        </p:spPr>
      </p:pic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0" y="52268"/>
            <a:ext cx="7886700" cy="393383"/>
          </a:xfrm>
        </p:spPr>
        <p:txBody>
          <a:bodyPr>
            <a:noAutofit/>
          </a:bodyPr>
          <a:lstStyle/>
          <a:p>
            <a:r>
              <a:rPr lang="pt-BR" sz="2100" b="1" dirty="0" smtClean="0">
                <a:solidFill>
                  <a:schemeClr val="bg1"/>
                </a:solidFill>
              </a:rPr>
              <a:t>FCDF – ALOCAÇÃO DE RECURSOS  </a:t>
            </a:r>
            <a:endParaRPr lang="pt-BR" sz="21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87508"/>
            <a:ext cx="8578256" cy="483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5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ACS\2018\Apresentação SPOA\Nova pasta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666" y="0"/>
            <a:ext cx="9151615" cy="6858000"/>
          </a:xfrm>
          <a:prstGeom prst="rect">
            <a:avLst/>
          </a:prstGeom>
          <a:noFill/>
        </p:spPr>
      </p:pic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0" y="52268"/>
            <a:ext cx="7886700" cy="393383"/>
          </a:xfrm>
        </p:spPr>
        <p:txBody>
          <a:bodyPr>
            <a:noAutofit/>
          </a:bodyPr>
          <a:lstStyle/>
          <a:p>
            <a:r>
              <a:rPr lang="pt-BR" sz="2100" b="1" dirty="0" smtClean="0">
                <a:solidFill>
                  <a:schemeClr val="bg1"/>
                </a:solidFill>
              </a:rPr>
              <a:t>FCDF – ALOCAÇÃO DE RECURSOS  </a:t>
            </a:r>
            <a:endParaRPr lang="pt-BR" sz="21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78462"/>
            <a:ext cx="8568952" cy="484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1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ACS\2018\Apresentação SPOA\Nova pasta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15" y="0"/>
            <a:ext cx="9151615" cy="6858000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599760"/>
            <a:ext cx="8712968" cy="4061488"/>
          </a:xfrm>
          <a:prstGeom prst="rect">
            <a:avLst/>
          </a:prstGeom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27387"/>
            <a:ext cx="8712968" cy="5112329"/>
          </a:xfrm>
        </p:spPr>
        <p:txBody>
          <a:bodyPr>
            <a:normAutofit/>
          </a:bodyPr>
          <a:lstStyle/>
          <a:p>
            <a:pPr marL="0" lvl="1" indent="0">
              <a:spcBef>
                <a:spcPts val="554"/>
              </a:spcBef>
              <a:spcAft>
                <a:spcPts val="554"/>
              </a:spcAft>
              <a:buNone/>
            </a:pPr>
            <a:r>
              <a:rPr lang="pt-BR" sz="2000" dirty="0" smtClean="0"/>
              <a:t>Se o FCDF  fosse um estado da Federação, seria o 9º em gastos com pessoal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37252" y="5962164"/>
            <a:ext cx="3940502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8" dirty="0"/>
              <a:t>Fonte: SIAFI e Boletim de Finanças dos Entes </a:t>
            </a:r>
            <a:r>
              <a:rPr lang="pt-BR" sz="1108" dirty="0" smtClean="0"/>
              <a:t>Subnacionais - 2017</a:t>
            </a:r>
            <a:endParaRPr lang="pt-BR" sz="1108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52268"/>
            <a:ext cx="7886700" cy="393383"/>
          </a:xfrm>
        </p:spPr>
        <p:txBody>
          <a:bodyPr>
            <a:noAutofit/>
          </a:bodyPr>
          <a:lstStyle/>
          <a:p>
            <a:r>
              <a:rPr lang="pt-BR" sz="2100" b="1" dirty="0" smtClean="0">
                <a:solidFill>
                  <a:schemeClr val="bg1"/>
                </a:solidFill>
              </a:rPr>
              <a:t>FUNDO CONSTITUCIONAL DO DISTRITO FEDERAL - FCDF</a:t>
            </a:r>
            <a:endParaRPr lang="pt-BR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ACS\2018\Apresentação SPOA\Nova pasta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15" y="0"/>
            <a:ext cx="9151615" cy="68580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437252" y="5962164"/>
            <a:ext cx="3940502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8" dirty="0"/>
              <a:t>Fonte: SIAFI e Boletim de Finanças dos Entes </a:t>
            </a:r>
            <a:r>
              <a:rPr lang="pt-BR" sz="1108" dirty="0" smtClean="0"/>
              <a:t>Subnacionais - 2017</a:t>
            </a:r>
            <a:endParaRPr lang="pt-BR" sz="1108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52268"/>
            <a:ext cx="7886700" cy="393383"/>
          </a:xfrm>
        </p:spPr>
        <p:txBody>
          <a:bodyPr>
            <a:noAutofit/>
          </a:bodyPr>
          <a:lstStyle/>
          <a:p>
            <a:r>
              <a:rPr lang="pt-BR" sz="2100" b="1" dirty="0" smtClean="0">
                <a:solidFill>
                  <a:schemeClr val="bg1"/>
                </a:solidFill>
              </a:rPr>
              <a:t>FUNDO CONSTITUCIONAL DO DISTRITO FEDERAL - FCDF</a:t>
            </a:r>
            <a:endParaRPr lang="pt-BR" sz="2100" b="1" dirty="0">
              <a:solidFill>
                <a:schemeClr val="bg1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1520" y="836712"/>
            <a:ext cx="83529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 smtClean="0"/>
              <a:t>Se o FCDF  fosse um estado da Federação, seria o 1º em gastos per capita com pessoal</a:t>
            </a:r>
            <a:endParaRPr lang="pt-BR" sz="20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628800"/>
            <a:ext cx="8648084" cy="41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ACS\2018\Apresentação SPOA\Nova pasta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15" y="0"/>
            <a:ext cx="9151615" cy="68580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437252" y="5962164"/>
            <a:ext cx="3940502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8" dirty="0"/>
              <a:t>Fonte: SIAFI e Boletim de Finanças dos Entes </a:t>
            </a:r>
            <a:r>
              <a:rPr lang="pt-BR" sz="1108" dirty="0" smtClean="0"/>
              <a:t>Subnacionais - 2017</a:t>
            </a:r>
            <a:endParaRPr lang="pt-BR" sz="1108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52268"/>
            <a:ext cx="7886700" cy="393383"/>
          </a:xfrm>
        </p:spPr>
        <p:txBody>
          <a:bodyPr>
            <a:noAutofit/>
          </a:bodyPr>
          <a:lstStyle/>
          <a:p>
            <a:r>
              <a:rPr lang="pt-BR" sz="2100" b="1" dirty="0" smtClean="0">
                <a:solidFill>
                  <a:schemeClr val="bg1"/>
                </a:solidFill>
              </a:rPr>
              <a:t>FUNDO CONSTITUCIONAL DO DISTRITO FEDERAL - FCDF</a:t>
            </a:r>
            <a:endParaRPr lang="pt-BR" sz="2100" b="1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945" y="1361820"/>
            <a:ext cx="8424936" cy="44645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8376" y="835343"/>
            <a:ext cx="807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Se o FCDF  fosse um estado da Federação, seria o 16º em gastos primários totais</a:t>
            </a:r>
          </a:p>
        </p:txBody>
      </p:sp>
    </p:spTree>
    <p:extLst>
      <p:ext uri="{BB962C8B-B14F-4D97-AF65-F5344CB8AC3E}">
        <p14:creationId xmlns:p14="http://schemas.microsoft.com/office/powerpoint/2010/main" val="19157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ACS\2018\Apresentação SPOA\Nova pasta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15" y="0"/>
            <a:ext cx="9151615" cy="6858000"/>
          </a:xfrm>
          <a:prstGeom prst="rect">
            <a:avLst/>
          </a:prstGeom>
          <a:noFill/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52268"/>
            <a:ext cx="7886700" cy="393383"/>
          </a:xfrm>
        </p:spPr>
        <p:txBody>
          <a:bodyPr>
            <a:noAutofit/>
          </a:bodyPr>
          <a:lstStyle/>
          <a:p>
            <a:r>
              <a:rPr lang="pt-BR" sz="2100" b="1" dirty="0" smtClean="0">
                <a:solidFill>
                  <a:schemeClr val="bg1"/>
                </a:solidFill>
              </a:rPr>
              <a:t>FUNDO CONSTITUCIONAL DO DISTRITO FEDERAL - FCDF</a:t>
            </a:r>
            <a:endParaRPr lang="pt-BR" sz="2100" b="1" dirty="0">
              <a:solidFill>
                <a:schemeClr val="bg1"/>
              </a:solidFill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67545" y="1010990"/>
            <a:ext cx="8208912" cy="4351338"/>
          </a:xfrm>
        </p:spPr>
        <p:txBody>
          <a:bodyPr vert="horz" lIns="84406" tIns="42203" rIns="84406" bIns="42203" rtlCol="0">
            <a:normAutofit/>
          </a:bodyPr>
          <a:lstStyle/>
          <a:p>
            <a:pPr marL="0" indent="0" algn="just">
              <a:buNone/>
            </a:pPr>
            <a:r>
              <a:rPr lang="pt-BR" sz="2600" dirty="0"/>
              <a:t>O </a:t>
            </a:r>
            <a:r>
              <a:rPr lang="pt-BR" sz="2600" dirty="0" smtClean="0"/>
              <a:t>FCDF é </a:t>
            </a:r>
            <a:r>
              <a:rPr lang="pt-BR" sz="2600" dirty="0"/>
              <a:t>objeto de apreciação por parte do Tribunal de Contas da União em temas </a:t>
            </a:r>
            <a:r>
              <a:rPr lang="pt-BR" sz="2600" dirty="0" smtClean="0"/>
              <a:t>relacionados: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indent="-257175" algn="just" defTabSz="844083" fontAlgn="base">
              <a:lnSpc>
                <a:spcPct val="107000"/>
              </a:lnSpc>
              <a:spcBef>
                <a:spcPct val="0"/>
              </a:spcBef>
              <a:spcAft>
                <a:spcPts val="738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BR" sz="1600" dirty="0" smtClean="0">
                <a:ea typeface="Calibri" panose="020F0502020204030204" pitchFamily="34" charset="0"/>
                <a:cs typeface="Times New Roman" pitchFamily="18" charset="0"/>
              </a:rPr>
              <a:t>TC </a:t>
            </a:r>
            <a:r>
              <a:rPr lang="pt-BR" sz="1600" dirty="0">
                <a:ea typeface="Calibri" panose="020F0502020204030204" pitchFamily="34" charset="0"/>
                <a:cs typeface="Times New Roman" pitchFamily="18" charset="0"/>
              </a:rPr>
              <a:t>027.750/2006-1 (Min Aroldo Cedraz): Apropriação das Contribuições Previdenciárias </a:t>
            </a:r>
          </a:p>
          <a:p>
            <a:pPr indent="-257175" algn="just" defTabSz="844083" fontAlgn="base">
              <a:lnSpc>
                <a:spcPct val="107000"/>
              </a:lnSpc>
              <a:spcBef>
                <a:spcPct val="0"/>
              </a:spcBef>
              <a:spcAft>
                <a:spcPts val="738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BR" sz="1600" dirty="0">
                <a:ea typeface="Calibri" panose="020F0502020204030204" pitchFamily="34" charset="0"/>
                <a:cs typeface="Times New Roman" pitchFamily="18" charset="0"/>
              </a:rPr>
              <a:t>TC 021.435/2016-2 (Min Walton Alencar): Apuração das contribuições previdenciárias pretéritas</a:t>
            </a:r>
          </a:p>
          <a:p>
            <a:pPr indent="-257175" algn="just" defTabSz="844083" fontAlgn="base">
              <a:lnSpc>
                <a:spcPct val="107000"/>
              </a:lnSpc>
              <a:spcBef>
                <a:spcPct val="0"/>
              </a:spcBef>
              <a:spcAft>
                <a:spcPts val="738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BR" sz="1600" dirty="0">
                <a:ea typeface="Calibri" panose="020F0502020204030204" pitchFamily="34" charset="0"/>
                <a:cs typeface="Times New Roman" pitchFamily="18" charset="0"/>
              </a:rPr>
              <a:t>TC 011.359/2006-1 (Min Aroldo Cedraz): Imposto de Renda Retido na Fonte</a:t>
            </a:r>
          </a:p>
          <a:p>
            <a:pPr indent="-257175" algn="just" defTabSz="844083" fontAlgn="base">
              <a:lnSpc>
                <a:spcPct val="107000"/>
              </a:lnSpc>
              <a:spcBef>
                <a:spcPct val="0"/>
              </a:spcBef>
              <a:spcAft>
                <a:spcPts val="738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BR" sz="1600" dirty="0">
                <a:ea typeface="Calibri" panose="020F0502020204030204" pitchFamily="34" charset="0"/>
                <a:cs typeface="Times New Roman" pitchFamily="18" charset="0"/>
              </a:rPr>
              <a:t>TC 003.880/2015-0 (Min Aroldo Cedraz): Repasses ao </a:t>
            </a:r>
            <a:r>
              <a:rPr lang="pt-BR" sz="1600" dirty="0" smtClean="0">
                <a:ea typeface="Calibri" panose="020F0502020204030204" pitchFamily="34" charset="0"/>
                <a:cs typeface="Times New Roman" pitchFamily="18" charset="0"/>
              </a:rPr>
              <a:t>FCDF – Superávit financeiro </a:t>
            </a:r>
            <a:r>
              <a:rPr lang="pt-BR" sz="1600" dirty="0">
                <a:ea typeface="Calibri" panose="020F0502020204030204" pitchFamily="34" charset="0"/>
                <a:cs typeface="Times New Roman" pitchFamily="18" charset="0"/>
              </a:rPr>
              <a:t>(Solicitação do Congresso Nacional)</a:t>
            </a:r>
          </a:p>
          <a:p>
            <a:pPr indent="-257175" algn="just" defTabSz="844083" fontAlgn="base">
              <a:lnSpc>
                <a:spcPct val="107000"/>
              </a:lnSpc>
              <a:spcBef>
                <a:spcPct val="0"/>
              </a:spcBef>
              <a:spcAft>
                <a:spcPts val="738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BR" sz="1600" dirty="0">
                <a:ea typeface="Calibri" panose="020F0502020204030204" pitchFamily="34" charset="0"/>
                <a:cs typeface="Times New Roman" pitchFamily="18" charset="0"/>
              </a:rPr>
              <a:t>TC 011.704/2015-2 (Min José </a:t>
            </a:r>
            <a:r>
              <a:rPr lang="pt-BR" sz="1600" dirty="0" err="1">
                <a:ea typeface="Calibri" panose="020F0502020204030204" pitchFamily="34" charset="0"/>
                <a:cs typeface="Times New Roman" pitchFamily="18" charset="0"/>
              </a:rPr>
              <a:t>Múcio</a:t>
            </a:r>
            <a:r>
              <a:rPr lang="pt-BR" sz="1600" dirty="0">
                <a:ea typeface="Calibri" panose="020F0502020204030204" pitchFamily="34" charset="0"/>
                <a:cs typeface="Times New Roman" pitchFamily="18" charset="0"/>
              </a:rPr>
              <a:t>): Contabilização do Pagamento de Inativos - Educação e Saúde</a:t>
            </a:r>
          </a:p>
          <a:p>
            <a:pPr indent="-257175" algn="just" defTabSz="844083" fontAlgn="base">
              <a:lnSpc>
                <a:spcPct val="107000"/>
              </a:lnSpc>
              <a:spcBef>
                <a:spcPct val="0"/>
              </a:spcBef>
              <a:spcAft>
                <a:spcPts val="738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BR" sz="1600" dirty="0">
                <a:ea typeface="Calibri" panose="020F0502020204030204" pitchFamily="34" charset="0"/>
                <a:cs typeface="Times New Roman" pitchFamily="18" charset="0"/>
              </a:rPr>
              <a:t>TC 022.651/2014-4 (Min José </a:t>
            </a:r>
            <a:r>
              <a:rPr lang="pt-BR" sz="1600" dirty="0" err="1">
                <a:ea typeface="Calibri" panose="020F0502020204030204" pitchFamily="34" charset="0"/>
                <a:cs typeface="Times New Roman" pitchFamily="18" charset="0"/>
              </a:rPr>
              <a:t>Múcio</a:t>
            </a:r>
            <a:r>
              <a:rPr lang="pt-BR" sz="1600" dirty="0">
                <a:ea typeface="Calibri" panose="020F0502020204030204" pitchFamily="34" charset="0"/>
                <a:cs typeface="Times New Roman" pitchFamily="18" charset="0"/>
              </a:rPr>
              <a:t>): Mérito do Pagamento de Inativos da Educação e </a:t>
            </a:r>
            <a:r>
              <a:rPr lang="pt-BR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itchFamily="18" charset="0"/>
              </a:rPr>
              <a:t>Saúde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7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09600" y="47244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en-US" altLang="pt-BR" sz="1400" dirty="0">
              <a:solidFill>
                <a:schemeClr val="bg1"/>
              </a:solidFill>
              <a:latin typeface="Source Sans Pro Light" pitchFamily="34" charset="0"/>
            </a:endParaRPr>
          </a:p>
          <a:p>
            <a:pPr algn="r" eaLnBrk="1" hangingPunct="1"/>
            <a:endParaRPr lang="en-US" altLang="pt-BR" sz="1400" dirty="0">
              <a:solidFill>
                <a:schemeClr val="bg1"/>
              </a:solidFill>
              <a:latin typeface="Source Sans Pro Light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33742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4427984" y="454619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b="1" dirty="0">
                <a:solidFill>
                  <a:srgbClr val="3856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Nerylson Lima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Subsecretário</a:t>
            </a: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Secretaria Executiva – Ministério da Fazenda</a:t>
            </a: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</a:t>
            </a: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+55 (61) 2021-5068</a:t>
            </a: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E-mail: </a:t>
            </a:r>
            <a:r>
              <a:rPr lang="pt-BR" sz="14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nerylson.silva@fazenda.gov.br</a:t>
            </a: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Esplanada dos Ministérios, Bloco F - Anexo Ala A, Sala 205 Brasília – DF. CEP: 70.059-900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00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ACS\2018\Apresentação SPOA\Nova pasta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75" y="0"/>
            <a:ext cx="9144000" cy="6858000"/>
          </a:xfrm>
          <a:prstGeom prst="rect">
            <a:avLst/>
          </a:prstGeom>
          <a:noFill/>
        </p:spPr>
      </p:pic>
      <p:sp>
        <p:nvSpPr>
          <p:cNvPr id="212" name="Retângulo 211"/>
          <p:cNvSpPr/>
          <p:nvPr/>
        </p:nvSpPr>
        <p:spPr>
          <a:xfrm>
            <a:off x="467544" y="692696"/>
            <a:ext cx="7560840" cy="648072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539552" y="764704"/>
            <a:ext cx="73448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1400" b="1" dirty="0" smtClean="0">
                <a:solidFill>
                  <a:srgbClr val="14405C"/>
                </a:solidFill>
                <a:latin typeface="Arial" pitchFamily="34" charset="0"/>
                <a:cs typeface="Arial" pitchFamily="34" charset="0"/>
              </a:rPr>
              <a:t>Missão: </a:t>
            </a:r>
            <a:r>
              <a:rPr lang="pt-BR" altLang="pt-BR" sz="1300" b="1" dirty="0" smtClean="0">
                <a:solidFill>
                  <a:srgbClr val="14405C"/>
                </a:solidFill>
                <a:latin typeface="Arial" pitchFamily="34" charset="0"/>
                <a:cs typeface="Arial" pitchFamily="34" charset="0"/>
              </a:rPr>
              <a:t>Prover soluções administrativas ao Ministério da Fazenda, contribuindo para a melhoria contínua do serviço público, de forma sustentável.</a:t>
            </a:r>
            <a:endParaRPr lang="pt-BR" sz="1300" dirty="0"/>
          </a:p>
        </p:txBody>
      </p:sp>
      <p:sp>
        <p:nvSpPr>
          <p:cNvPr id="27" name="Retângulo 26"/>
          <p:cNvSpPr/>
          <p:nvPr/>
        </p:nvSpPr>
        <p:spPr bwMode="auto">
          <a:xfrm rot="16200000">
            <a:off x="-2322208" y="4000450"/>
            <a:ext cx="5147457" cy="2972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153" tIns="45577" rIns="91153" bIns="45577">
            <a:spAutoFit/>
          </a:bodyPr>
          <a:lstStyle/>
          <a:p>
            <a:pPr algn="ctr" defTabSz="911581">
              <a:lnSpc>
                <a:spcPts val="1599"/>
              </a:lnSpc>
              <a:defRPr/>
            </a:pPr>
            <a:r>
              <a:rPr lang="pt-BR" sz="1500" b="1" dirty="0" smtClean="0">
                <a:solidFill>
                  <a:schemeClr val="bg1"/>
                </a:solidFill>
              </a:rPr>
              <a:t>SETORIAL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28" name="Pentágono 27"/>
          <p:cNvSpPr/>
          <p:nvPr/>
        </p:nvSpPr>
        <p:spPr>
          <a:xfrm>
            <a:off x="539552" y="1575335"/>
            <a:ext cx="1944216" cy="827981"/>
          </a:xfrm>
          <a:prstGeom prst="homePlate">
            <a:avLst>
              <a:gd name="adj" fmla="val 7253"/>
            </a:avLst>
          </a:prstGeom>
          <a:solidFill>
            <a:srgbClr val="00B0F0">
              <a:alpha val="91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" b="1" dirty="0" smtClean="0">
                <a:solidFill>
                  <a:srgbClr val="002538"/>
                </a:solidFill>
                <a:latin typeface="Arial" pitchFamily="34" charset="0"/>
                <a:cs typeface="Arial" pitchFamily="34" charset="0"/>
              </a:rPr>
              <a:t>COORDENAÇÃO-GERAL DE </a:t>
            </a:r>
            <a:r>
              <a:rPr lang="pt-BR" sz="1050" b="1" dirty="0" smtClean="0">
                <a:solidFill>
                  <a:srgbClr val="002538"/>
                </a:solidFill>
                <a:latin typeface="Arial" pitchFamily="34" charset="0"/>
                <a:cs typeface="Arial" pitchFamily="34" charset="0"/>
              </a:rPr>
              <a:t>ORÇAMENTO E FINANÇAS</a:t>
            </a:r>
          </a:p>
        </p:txBody>
      </p:sp>
      <p:sp>
        <p:nvSpPr>
          <p:cNvPr id="34" name="Pentágono 33"/>
          <p:cNvSpPr/>
          <p:nvPr/>
        </p:nvSpPr>
        <p:spPr>
          <a:xfrm>
            <a:off x="539552" y="3304343"/>
            <a:ext cx="1944216" cy="827981"/>
          </a:xfrm>
          <a:prstGeom prst="homePlate">
            <a:avLst>
              <a:gd name="adj" fmla="val 7253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" b="1" dirty="0" smtClean="0">
                <a:solidFill>
                  <a:srgbClr val="002538"/>
                </a:solidFill>
                <a:latin typeface="Arial" pitchFamily="34" charset="0"/>
                <a:cs typeface="Arial" pitchFamily="34" charset="0"/>
              </a:rPr>
              <a:t>COORDENAÇÃO GERAL DE </a:t>
            </a:r>
            <a:r>
              <a:rPr lang="pt-BR" sz="1050" b="1" dirty="0" smtClean="0">
                <a:solidFill>
                  <a:srgbClr val="002538"/>
                </a:solidFill>
                <a:latin typeface="Arial" pitchFamily="34" charset="0"/>
                <a:cs typeface="Arial" pitchFamily="34" charset="0"/>
              </a:rPr>
              <a:t>RECURSOS LOGÍSTICOS</a:t>
            </a:r>
            <a:endParaRPr lang="pt-BR" sz="1050" b="1" dirty="0">
              <a:solidFill>
                <a:srgbClr val="0025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Pentágono 34"/>
          <p:cNvSpPr/>
          <p:nvPr/>
        </p:nvSpPr>
        <p:spPr>
          <a:xfrm>
            <a:off x="539552" y="4167832"/>
            <a:ext cx="1944216" cy="827981"/>
          </a:xfrm>
          <a:prstGeom prst="homePlate">
            <a:avLst>
              <a:gd name="adj" fmla="val 7253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" b="1" dirty="0" smtClean="0">
                <a:solidFill>
                  <a:srgbClr val="002538"/>
                </a:solidFill>
                <a:latin typeface="Arial" pitchFamily="34" charset="0"/>
                <a:cs typeface="Arial" pitchFamily="34" charset="0"/>
              </a:rPr>
              <a:t>COORDENAÇÃO-GERAL DE </a:t>
            </a:r>
            <a:r>
              <a:rPr lang="pt-BR" sz="1050" b="1" dirty="0" smtClean="0">
                <a:solidFill>
                  <a:srgbClr val="002538"/>
                </a:solidFill>
                <a:latin typeface="Arial" pitchFamily="34" charset="0"/>
                <a:cs typeface="Arial" pitchFamily="34" charset="0"/>
              </a:rPr>
              <a:t>TECNOLOGIA DA INFORMAÇÃO</a:t>
            </a:r>
            <a:endParaRPr lang="pt-BR" sz="1050" b="1" dirty="0">
              <a:solidFill>
                <a:srgbClr val="0025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Pentágono 35"/>
          <p:cNvSpPr/>
          <p:nvPr/>
        </p:nvSpPr>
        <p:spPr>
          <a:xfrm>
            <a:off x="539552" y="5031321"/>
            <a:ext cx="1944216" cy="827981"/>
          </a:xfrm>
          <a:prstGeom prst="homePlate">
            <a:avLst>
              <a:gd name="adj" fmla="val 7253"/>
            </a:avLst>
          </a:prstGeom>
          <a:solidFill>
            <a:srgbClr val="FFFF00">
              <a:alpha val="6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" b="1" dirty="0" smtClean="0">
                <a:solidFill>
                  <a:srgbClr val="002538"/>
                </a:solidFill>
                <a:latin typeface="Arial" pitchFamily="34" charset="0"/>
                <a:cs typeface="Arial" pitchFamily="34" charset="0"/>
              </a:rPr>
              <a:t>COORDENAÇÃO-GERAL DE </a:t>
            </a:r>
            <a:r>
              <a:rPr lang="pt-BR" sz="1050" b="1" dirty="0" smtClean="0">
                <a:solidFill>
                  <a:srgbClr val="002538"/>
                </a:solidFill>
                <a:latin typeface="Arial" pitchFamily="34" charset="0"/>
                <a:cs typeface="Arial" pitchFamily="34" charset="0"/>
              </a:rPr>
              <a:t>CONTABILIDADE</a:t>
            </a:r>
            <a:endParaRPr lang="pt-BR" sz="1050" b="1" dirty="0">
              <a:solidFill>
                <a:srgbClr val="0025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Pentágono 36"/>
          <p:cNvSpPr/>
          <p:nvPr/>
        </p:nvSpPr>
        <p:spPr>
          <a:xfrm>
            <a:off x="539552" y="5894810"/>
            <a:ext cx="1944216" cy="827981"/>
          </a:xfrm>
          <a:prstGeom prst="homePlate">
            <a:avLst>
              <a:gd name="adj" fmla="val 7253"/>
            </a:avLst>
          </a:prstGeom>
          <a:solidFill>
            <a:schemeClr val="accent5">
              <a:lumMod val="75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" b="1" dirty="0" smtClean="0">
                <a:solidFill>
                  <a:srgbClr val="002538"/>
                </a:solidFill>
                <a:latin typeface="Arial" pitchFamily="34" charset="0"/>
                <a:cs typeface="Arial" pitchFamily="34" charset="0"/>
              </a:rPr>
              <a:t>COORDENAÇÃO-GERAL DE </a:t>
            </a:r>
            <a:r>
              <a:rPr lang="pt-BR" sz="1050" b="1" dirty="0" smtClean="0">
                <a:solidFill>
                  <a:srgbClr val="002538"/>
                </a:solidFill>
                <a:latin typeface="Arial" pitchFamily="34" charset="0"/>
                <a:cs typeface="Arial" pitchFamily="34" charset="0"/>
              </a:rPr>
              <a:t>PLANEJAMENTO E MODERNIZAÇÃO</a:t>
            </a:r>
            <a:endParaRPr lang="pt-BR" sz="1050" b="1" dirty="0">
              <a:solidFill>
                <a:srgbClr val="0025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Pentágono 37"/>
          <p:cNvSpPr/>
          <p:nvPr/>
        </p:nvSpPr>
        <p:spPr>
          <a:xfrm>
            <a:off x="539552" y="2440854"/>
            <a:ext cx="1944216" cy="827981"/>
          </a:xfrm>
          <a:prstGeom prst="homePlate">
            <a:avLst>
              <a:gd name="adj" fmla="val 7253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" b="1" dirty="0" smtClean="0">
                <a:solidFill>
                  <a:srgbClr val="002538"/>
                </a:solidFill>
                <a:latin typeface="Arial" pitchFamily="34" charset="0"/>
                <a:cs typeface="Arial" pitchFamily="34" charset="0"/>
              </a:rPr>
              <a:t>COORDENAÇÃO-GERAL DE </a:t>
            </a:r>
            <a:r>
              <a:rPr lang="pt-BR" sz="1050" b="1" dirty="0" smtClean="0">
                <a:solidFill>
                  <a:srgbClr val="002538"/>
                </a:solidFill>
                <a:latin typeface="Arial" pitchFamily="34" charset="0"/>
                <a:cs typeface="Arial" pitchFamily="34" charset="0"/>
              </a:rPr>
              <a:t>GESTÃO DE PESSOAS</a:t>
            </a:r>
          </a:p>
          <a:p>
            <a:pPr algn="ctr"/>
            <a:endParaRPr lang="pt-BR" sz="900" b="1" dirty="0">
              <a:solidFill>
                <a:srgbClr val="0025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Elipse 91"/>
          <p:cNvSpPr>
            <a:spLocks noChangeAspect="1"/>
          </p:cNvSpPr>
          <p:nvPr/>
        </p:nvSpPr>
        <p:spPr bwMode="auto">
          <a:xfrm>
            <a:off x="4861040" y="5208041"/>
            <a:ext cx="144016" cy="12586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800"/>
          </a:p>
        </p:txBody>
      </p:sp>
      <p:sp>
        <p:nvSpPr>
          <p:cNvPr id="93" name="CaixaDeTexto 92"/>
          <p:cNvSpPr txBox="1"/>
          <p:nvPr/>
        </p:nvSpPr>
        <p:spPr>
          <a:xfrm>
            <a:off x="4984122" y="5122340"/>
            <a:ext cx="25488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02538"/>
                </a:solidFill>
                <a:latin typeface="Arial" pitchFamily="34" charset="0"/>
                <a:cs typeface="Arial" pitchFamily="34" charset="0"/>
              </a:rPr>
              <a:t>22 </a:t>
            </a:r>
            <a:r>
              <a:rPr lang="pt-BR" sz="900" b="1" dirty="0" smtClean="0">
                <a:solidFill>
                  <a:srgbClr val="002538"/>
                </a:solidFill>
                <a:latin typeface="Arial" pitchFamily="34" charset="0"/>
                <a:cs typeface="Arial" pitchFamily="34" charset="0"/>
              </a:rPr>
              <a:t>SUPERINTENDÊNCIAS </a:t>
            </a:r>
            <a:r>
              <a:rPr lang="pt-BR" sz="900" b="1" dirty="0">
                <a:solidFill>
                  <a:srgbClr val="002538"/>
                </a:solidFill>
                <a:latin typeface="Arial" pitchFamily="34" charset="0"/>
                <a:cs typeface="Arial" pitchFamily="34" charset="0"/>
              </a:rPr>
              <a:t>DE ADMINISTRAÇÃO DO MINISTÉRIO DA FAZENDA</a:t>
            </a:r>
          </a:p>
        </p:txBody>
      </p:sp>
      <p:sp>
        <p:nvSpPr>
          <p:cNvPr id="94" name="Elipse 93"/>
          <p:cNvSpPr>
            <a:spLocks noChangeAspect="1"/>
          </p:cNvSpPr>
          <p:nvPr/>
        </p:nvSpPr>
        <p:spPr bwMode="auto">
          <a:xfrm flipH="1">
            <a:off x="4875683" y="5782184"/>
            <a:ext cx="82799" cy="7236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800"/>
          </a:p>
        </p:txBody>
      </p:sp>
      <p:sp>
        <p:nvSpPr>
          <p:cNvPr id="95" name="CaixaDeTexto 94"/>
          <p:cNvSpPr txBox="1"/>
          <p:nvPr/>
        </p:nvSpPr>
        <p:spPr>
          <a:xfrm>
            <a:off x="5051819" y="5701365"/>
            <a:ext cx="2693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02538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pt-BR" sz="900" b="1" dirty="0" smtClean="0">
                <a:solidFill>
                  <a:srgbClr val="002538"/>
                </a:solidFill>
                <a:latin typeface="Arial" pitchFamily="34" charset="0"/>
                <a:cs typeface="Arial" pitchFamily="34" charset="0"/>
              </a:rPr>
              <a:t>NÚCLEOS DE TRABALHO</a:t>
            </a:r>
            <a:endParaRPr lang="pt-BR" sz="900" b="1" dirty="0">
              <a:solidFill>
                <a:srgbClr val="0025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4869" y="5053821"/>
            <a:ext cx="767011" cy="751443"/>
          </a:xfrm>
          <a:prstGeom prst="rect">
            <a:avLst/>
          </a:prstGeom>
        </p:spPr>
      </p:pic>
      <p:pic>
        <p:nvPicPr>
          <p:cNvPr id="100" name="Imagem 9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5967949"/>
            <a:ext cx="756657" cy="760632"/>
          </a:xfrm>
          <a:prstGeom prst="rect">
            <a:avLst/>
          </a:prstGeom>
        </p:spPr>
      </p:pic>
      <p:pic>
        <p:nvPicPr>
          <p:cNvPr id="101" name="Imagem 10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564904"/>
            <a:ext cx="432048" cy="609525"/>
          </a:xfrm>
          <a:prstGeom prst="rect">
            <a:avLst/>
          </a:prstGeom>
        </p:spPr>
      </p:pic>
      <p:pic>
        <p:nvPicPr>
          <p:cNvPr id="102" name="Imagem 10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4154697"/>
            <a:ext cx="1079306" cy="786471"/>
          </a:xfrm>
          <a:prstGeom prst="rect">
            <a:avLst/>
          </a:prstGeom>
        </p:spPr>
      </p:pic>
      <p:pic>
        <p:nvPicPr>
          <p:cNvPr id="103" name="Imagem 10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3356992"/>
            <a:ext cx="621214" cy="634742"/>
          </a:xfrm>
          <a:prstGeom prst="rect">
            <a:avLst/>
          </a:prstGeom>
        </p:spPr>
      </p:pic>
      <p:pic>
        <p:nvPicPr>
          <p:cNvPr id="104" name="Imagem 103"/>
          <p:cNvPicPr>
            <a:picLocks noChangeAspect="1"/>
          </p:cNvPicPr>
          <p:nvPr/>
        </p:nvPicPr>
        <p:blipFill>
          <a:blip r:embed="rId8" cstate="print">
            <a:grayscl/>
          </a:blip>
          <a:stretch>
            <a:fillRect/>
          </a:stretch>
        </p:blipFill>
        <p:spPr>
          <a:xfrm>
            <a:off x="2652823" y="1653480"/>
            <a:ext cx="839057" cy="800201"/>
          </a:xfrm>
          <a:prstGeom prst="rect">
            <a:avLst/>
          </a:prstGeom>
        </p:spPr>
      </p:pic>
      <p:sp>
        <p:nvSpPr>
          <p:cNvPr id="107" name="Pentágono 106"/>
          <p:cNvSpPr/>
          <p:nvPr/>
        </p:nvSpPr>
        <p:spPr>
          <a:xfrm>
            <a:off x="4716016" y="5058635"/>
            <a:ext cx="2653486" cy="962653"/>
          </a:xfrm>
          <a:prstGeom prst="homePlate">
            <a:avLst>
              <a:gd name="adj" fmla="val 7253"/>
            </a:avLst>
          </a:prstGeom>
          <a:solidFill>
            <a:schemeClr val="bg2">
              <a:lumMod val="10000"/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 dirty="0">
              <a:solidFill>
                <a:srgbClr val="0025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tângulo 107"/>
          <p:cNvSpPr/>
          <p:nvPr/>
        </p:nvSpPr>
        <p:spPr bwMode="auto">
          <a:xfrm rot="16200000">
            <a:off x="3974496" y="5380194"/>
            <a:ext cx="997676" cy="2972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153" tIns="45577" rIns="91153" bIns="45577">
            <a:spAutoFit/>
          </a:bodyPr>
          <a:lstStyle/>
          <a:p>
            <a:pPr algn="ctr" defTabSz="911581">
              <a:lnSpc>
                <a:spcPts val="1599"/>
              </a:lnSpc>
              <a:defRPr/>
            </a:pPr>
            <a:r>
              <a:rPr lang="pt-BR" sz="1500" b="1" dirty="0" smtClean="0">
                <a:solidFill>
                  <a:schemeClr val="bg1"/>
                </a:solidFill>
              </a:rPr>
              <a:t>SERVIÇOS</a:t>
            </a:r>
            <a:endParaRPr lang="pt-BR" sz="1500" b="1" dirty="0">
              <a:solidFill>
                <a:schemeClr val="bg1"/>
              </a:solidFill>
            </a:endParaRPr>
          </a:p>
        </p:txBody>
      </p:sp>
      <p:pic>
        <p:nvPicPr>
          <p:cNvPr id="110" name="Imagem 10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97805" y="5582205"/>
            <a:ext cx="458572" cy="399957"/>
          </a:xfrm>
          <a:prstGeom prst="rect">
            <a:avLst/>
          </a:prstGeom>
        </p:spPr>
      </p:pic>
      <p:pic>
        <p:nvPicPr>
          <p:cNvPr id="111" name="Imagem 1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32957" y="5081218"/>
            <a:ext cx="423419" cy="448784"/>
          </a:xfrm>
          <a:prstGeom prst="rect">
            <a:avLst/>
          </a:prstGeom>
        </p:spPr>
      </p:pic>
      <p:sp>
        <p:nvSpPr>
          <p:cNvPr id="112" name="Elipse 111"/>
          <p:cNvSpPr>
            <a:spLocks noChangeAspect="1"/>
          </p:cNvSpPr>
          <p:nvPr/>
        </p:nvSpPr>
        <p:spPr bwMode="auto">
          <a:xfrm>
            <a:off x="5729102" y="3296867"/>
            <a:ext cx="144016" cy="12586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800"/>
          </a:p>
        </p:txBody>
      </p:sp>
      <p:pic>
        <p:nvPicPr>
          <p:cNvPr id="1028" name="Picture 4" descr="G:\ACS\2018\Apresentação SPOA\Nova pasta\map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980728"/>
            <a:ext cx="3623446" cy="5125795"/>
          </a:xfrm>
          <a:prstGeom prst="rect">
            <a:avLst/>
          </a:prstGeom>
          <a:noFill/>
        </p:spPr>
      </p:pic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5768725" y="3162555"/>
            <a:ext cx="144016" cy="12586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24827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ACS\2018\Apresentação SPOA\Nova pasta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665" y="0"/>
            <a:ext cx="9144000" cy="6858000"/>
          </a:xfrm>
          <a:prstGeom prst="rect">
            <a:avLst/>
          </a:prstGeom>
          <a:noFill/>
        </p:spPr>
      </p:pic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0" y="52268"/>
            <a:ext cx="7886700" cy="393383"/>
          </a:xfrm>
        </p:spPr>
        <p:txBody>
          <a:bodyPr>
            <a:noAutofit/>
          </a:bodyPr>
          <a:lstStyle/>
          <a:p>
            <a:r>
              <a:rPr lang="pt-BR" sz="2100" b="1" dirty="0" smtClean="0">
                <a:solidFill>
                  <a:schemeClr val="bg1"/>
                </a:solidFill>
              </a:rPr>
              <a:t>FUNDO CONSTITUCIONAL DO DISTRITO FEDERAL - FCDF</a:t>
            </a:r>
            <a:endParaRPr lang="pt-BR" sz="2100" b="1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1124744"/>
            <a:ext cx="8352928" cy="4883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900" dirty="0">
                <a:solidFill>
                  <a:srgbClr val="000000"/>
                </a:solidFill>
                <a:ea typeface="Calibri" panose="020F0502020204030204" pitchFamily="34" charset="0"/>
              </a:rPr>
              <a:t>O Fundo Constitucional do Distrito Federal foi instituído pela Lei nº 10.633/2002, como um fundo de natureza contábil </a:t>
            </a:r>
            <a:r>
              <a:rPr lang="pt-BR" sz="1900" dirty="0">
                <a:solidFill>
                  <a:srgbClr val="FF0000"/>
                </a:solidFill>
                <a:ea typeface="Calibri" panose="020F0502020204030204" pitchFamily="34" charset="0"/>
              </a:rPr>
              <a:t>integrante dos Orçamentos Fiscal e da Seguridade Social (OFSS) da União</a:t>
            </a:r>
            <a:r>
              <a:rPr lang="pt-BR" sz="1900" dirty="0">
                <a:solidFill>
                  <a:srgbClr val="000000"/>
                </a:solidFill>
                <a:ea typeface="Calibri" panose="020F0502020204030204" pitchFamily="34" charset="0"/>
              </a:rPr>
              <a:t>, conforme os seguintes dispositivos:</a:t>
            </a:r>
            <a:endParaRPr lang="pt-BR" sz="1900" dirty="0"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ea typeface="Calibri" panose="020F0502020204030204" pitchFamily="34" charset="0"/>
              </a:rPr>
              <a:t> </a:t>
            </a:r>
            <a:endParaRPr lang="pt-BR" dirty="0">
              <a:ea typeface="Calibri" panose="020F050202020403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pt-BR" i="1" dirty="0">
                <a:solidFill>
                  <a:srgbClr val="000000"/>
                </a:solidFill>
                <a:ea typeface="Calibri" panose="020F0502020204030204" pitchFamily="34" charset="0"/>
              </a:rPr>
              <a:t>Art. 1º  Fica instituído o Fundo Constitucional do Distrito Federal – FCDF, de natureza contábil, com a finalidade de prover os recursos necessários à organização e manutenção da polícia civil, da polícia militar e do corpo de bombeiros militar do Distrito Federal, bem como assistência financeira para execução de serviços públicos de saúde e educação, conforme disposto no inciso XIV do art. 21 da Constituição Federal.</a:t>
            </a:r>
            <a:endParaRPr lang="pt-BR" dirty="0">
              <a:ea typeface="Calibri" panose="020F050202020403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pt-BR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(...)</a:t>
            </a:r>
            <a:endParaRPr lang="pt-BR" dirty="0">
              <a:ea typeface="Calibri" panose="020F050202020403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pt-BR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Art</a:t>
            </a:r>
            <a:r>
              <a:rPr lang="pt-BR" i="1" dirty="0">
                <a:solidFill>
                  <a:srgbClr val="000000"/>
                </a:solidFill>
                <a:ea typeface="Calibri" panose="020F0502020204030204" pitchFamily="34" charset="0"/>
              </a:rPr>
              <a:t>. 3º  Para os efeitos do aporte de recursos ao FCDF, serão computadas as dotações referentes à manutenção da segurança pública e à assistência financeira para execução de serviços públicos, consignadas à </a:t>
            </a:r>
            <a:r>
              <a:rPr lang="pt-BR" i="1" dirty="0">
                <a:solidFill>
                  <a:srgbClr val="FF0000"/>
                </a:solidFill>
                <a:ea typeface="Calibri" panose="020F0502020204030204" pitchFamily="34" charset="0"/>
              </a:rPr>
              <a:t>unidade orçamentária "73.105 – Governo do Distrito Federal – Recursos sob Supervisão do Ministério da Fazenda</a:t>
            </a:r>
            <a:r>
              <a:rPr lang="pt-BR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".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endParaRPr lang="pt-BR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ACS\2018\Apresentação SPOA\Nova pasta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665" y="0"/>
            <a:ext cx="9144000" cy="6858000"/>
          </a:xfrm>
          <a:prstGeom prst="rect">
            <a:avLst/>
          </a:prstGeom>
          <a:noFill/>
        </p:spPr>
      </p:pic>
      <p:sp>
        <p:nvSpPr>
          <p:cNvPr id="30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980728"/>
            <a:ext cx="8496944" cy="5328592"/>
          </a:xfrm>
        </p:spPr>
        <p:txBody>
          <a:bodyPr>
            <a:noAutofit/>
          </a:bodyPr>
          <a:lstStyle/>
          <a:p>
            <a:pPr marL="361950" lvl="1" indent="-276225" algn="just">
              <a:spcBef>
                <a:spcPts val="554"/>
              </a:spcBef>
              <a:spcAft>
                <a:spcPts val="554"/>
              </a:spcAft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pt-BR" sz="1800" dirty="0"/>
              <a:t>O Fundo Constitucional do Distrito Federal (FCDF), </a:t>
            </a:r>
            <a:r>
              <a:rPr lang="pt-BR" sz="1800" dirty="0" smtClean="0"/>
              <a:t>previsto </a:t>
            </a:r>
            <a:r>
              <a:rPr lang="pt-BR" sz="1800" dirty="0"/>
              <a:t>pela Constituição Federal </a:t>
            </a:r>
            <a:r>
              <a:rPr lang="pt-BR" sz="1800" dirty="0" smtClean="0"/>
              <a:t>(Art. 21), foi instituído </a:t>
            </a:r>
            <a:r>
              <a:rPr lang="pt-BR" sz="1800" dirty="0"/>
              <a:t>pela Lei nº 10.633/2002 como um </a:t>
            </a:r>
            <a:r>
              <a:rPr lang="pt-BR" sz="1800" b="1" dirty="0"/>
              <a:t>fundo de natureza contábil da </a:t>
            </a:r>
            <a:r>
              <a:rPr lang="pt-BR" sz="1800" b="1" dirty="0" smtClean="0"/>
              <a:t>União</a:t>
            </a:r>
            <a:r>
              <a:rPr lang="pt-BR" sz="1800" dirty="0" smtClean="0"/>
              <a:t>.</a:t>
            </a:r>
          </a:p>
          <a:p>
            <a:pPr marL="361950" lvl="1" indent="-276225" algn="just">
              <a:spcBef>
                <a:spcPts val="554"/>
              </a:spcBef>
              <a:spcAft>
                <a:spcPts val="554"/>
              </a:spcAft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pt-BR" sz="1800" dirty="0" smtClean="0"/>
              <a:t>O FCDF </a:t>
            </a:r>
            <a:r>
              <a:rPr lang="pt-BR" sz="1800" dirty="0"/>
              <a:t>é composto por </a:t>
            </a:r>
            <a:r>
              <a:rPr lang="pt-BR" sz="1800" b="1" dirty="0"/>
              <a:t>verbas federais</a:t>
            </a:r>
            <a:r>
              <a:rPr lang="pt-BR" sz="1800" dirty="0"/>
              <a:t>, não se trata de valor que se insere no patrimônio e no orçamento do Distrito Federal. </a:t>
            </a:r>
            <a:endParaRPr lang="pt-BR" sz="1800" dirty="0" smtClean="0"/>
          </a:p>
          <a:p>
            <a:pPr marL="361950" lvl="1" indent="-276225" algn="just">
              <a:spcBef>
                <a:spcPts val="554"/>
              </a:spcBef>
              <a:spcAft>
                <a:spcPts val="554"/>
              </a:spcAft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pt-BR" sz="1800" dirty="0" smtClean="0"/>
              <a:t>Foi </a:t>
            </a:r>
            <a:r>
              <a:rPr lang="pt-BR" sz="1800" dirty="0"/>
              <a:t>instituído para a organização e manutenção integral das forças de segurança pública do DF e assistência complementar aos serviços de </a:t>
            </a:r>
            <a:r>
              <a:rPr lang="pt-BR" sz="1800" dirty="0" smtClean="0"/>
              <a:t>saúde </a:t>
            </a:r>
            <a:r>
              <a:rPr lang="pt-BR" sz="1800" dirty="0"/>
              <a:t>e educação</a:t>
            </a:r>
            <a:r>
              <a:rPr lang="pt-BR" sz="1800" dirty="0" smtClean="0"/>
              <a:t>.</a:t>
            </a:r>
          </a:p>
          <a:p>
            <a:pPr marL="361950" lvl="1" indent="-276225" algn="just">
              <a:spcBef>
                <a:spcPts val="554"/>
              </a:spcBef>
              <a:spcAft>
                <a:spcPts val="554"/>
              </a:spcAft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pt-BR" sz="1800" dirty="0"/>
              <a:t>O valor inicial do Fundo, em </a:t>
            </a:r>
            <a:r>
              <a:rPr lang="pt-BR" sz="1800" b="1" dirty="0"/>
              <a:t>2003</a:t>
            </a:r>
            <a:r>
              <a:rPr lang="pt-BR" sz="1800" dirty="0"/>
              <a:t>, foi de R$ </a:t>
            </a:r>
            <a:r>
              <a:rPr lang="pt-BR" sz="1800" b="1" dirty="0"/>
              <a:t>2,9 bilhões</a:t>
            </a:r>
            <a:r>
              <a:rPr lang="pt-BR" sz="1800" dirty="0"/>
              <a:t>. </a:t>
            </a:r>
            <a:endParaRPr lang="pt-BR" sz="1800" dirty="0" smtClean="0"/>
          </a:p>
          <a:p>
            <a:pPr marL="361950" lvl="1" indent="-276225" algn="just">
              <a:spcBef>
                <a:spcPts val="554"/>
              </a:spcBef>
              <a:spcAft>
                <a:spcPts val="554"/>
              </a:spcAft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pt-BR" sz="1800" dirty="0" smtClean="0"/>
              <a:t>Como </a:t>
            </a:r>
            <a:r>
              <a:rPr lang="pt-BR" sz="1800" dirty="0"/>
              <a:t>ele é corrigido pela variação da Receita Corrente Líquida da União, atualmente o seu valor remonta a R$ </a:t>
            </a:r>
            <a:r>
              <a:rPr lang="pt-BR" sz="1800" dirty="0" smtClean="0"/>
              <a:t>13,7 </a:t>
            </a:r>
            <a:r>
              <a:rPr lang="pt-BR" sz="1800" dirty="0"/>
              <a:t>bilhões</a:t>
            </a:r>
            <a:r>
              <a:rPr lang="pt-BR" sz="1800" dirty="0" smtClean="0"/>
              <a:t>.</a:t>
            </a:r>
          </a:p>
          <a:p>
            <a:pPr marL="361950" lvl="1" indent="-276225" algn="just">
              <a:spcBef>
                <a:spcPts val="554"/>
              </a:spcBef>
              <a:spcAft>
                <a:spcPts val="554"/>
              </a:spcAft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pt-BR" sz="1800" dirty="0"/>
              <a:t>C</a:t>
            </a:r>
            <a:r>
              <a:rPr lang="pt-BR" sz="1800" dirty="0" smtClean="0"/>
              <a:t>onstitui </a:t>
            </a:r>
            <a:r>
              <a:rPr lang="pt-BR" sz="1800" dirty="0"/>
              <a:t>em um diferencial bastante significativo para o Distrito Federal, pois as competências relacionadas à segurança pública, tipicamente atribuídas à esfera </a:t>
            </a:r>
            <a:r>
              <a:rPr lang="pt-BR" sz="1800" dirty="0" smtClean="0"/>
              <a:t>estadual.</a:t>
            </a:r>
          </a:p>
          <a:p>
            <a:pPr marL="361950" lvl="1" indent="-276225" algn="just">
              <a:spcBef>
                <a:spcPts val="554"/>
              </a:spcBef>
              <a:spcAft>
                <a:spcPts val="554"/>
              </a:spcAft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pt-BR" sz="1800" dirty="0"/>
              <a:t>N</a:t>
            </a:r>
            <a:r>
              <a:rPr lang="pt-BR" sz="1800" dirty="0" smtClean="0"/>
              <a:t>o </a:t>
            </a:r>
            <a:r>
              <a:rPr lang="pt-BR" sz="1800" dirty="0"/>
              <a:t>seu caso são de responsabilidade da União em um montante superior ao orçamento de boa parte dos demais estados da Federação.</a:t>
            </a:r>
            <a:endParaRPr lang="pt-BR" sz="1800" dirty="0" smtClean="0"/>
          </a:p>
        </p:txBody>
      </p:sp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0" y="52268"/>
            <a:ext cx="7886700" cy="393383"/>
          </a:xfrm>
        </p:spPr>
        <p:txBody>
          <a:bodyPr>
            <a:noAutofit/>
          </a:bodyPr>
          <a:lstStyle/>
          <a:p>
            <a:r>
              <a:rPr lang="pt-BR" sz="2100" b="1" dirty="0" smtClean="0">
                <a:solidFill>
                  <a:schemeClr val="bg1"/>
                </a:solidFill>
              </a:rPr>
              <a:t>FUNDO CONSTITUCIONAL DO DISTRITO FEDERAL - FCDF</a:t>
            </a:r>
            <a:endParaRPr lang="pt-BR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ACS\2018\Apresentação SPOA\Nova pasta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665" y="0"/>
            <a:ext cx="9144000" cy="6858000"/>
          </a:xfrm>
          <a:prstGeom prst="rect">
            <a:avLst/>
          </a:prstGeom>
          <a:noFill/>
        </p:spPr>
      </p:pic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0" y="52268"/>
            <a:ext cx="7886700" cy="393383"/>
          </a:xfrm>
        </p:spPr>
        <p:txBody>
          <a:bodyPr>
            <a:noAutofit/>
          </a:bodyPr>
          <a:lstStyle/>
          <a:p>
            <a:r>
              <a:rPr lang="pt-BR" sz="2100" b="1" dirty="0" smtClean="0">
                <a:solidFill>
                  <a:schemeClr val="bg1"/>
                </a:solidFill>
              </a:rPr>
              <a:t>FUNDO CONSTITUCIONAL DO DISTRITO FEDERAL - FCDF</a:t>
            </a:r>
            <a:endParaRPr lang="pt-BR" sz="2100" b="1" dirty="0">
              <a:solidFill>
                <a:schemeClr val="bg1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28600" y="692696"/>
            <a:ext cx="57150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pt-BR" sz="2800" dirty="0" err="1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Processo</a:t>
            </a:r>
            <a:r>
              <a:rPr lang="en-US" altLang="pt-BR" sz="28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 de </a:t>
            </a:r>
            <a:r>
              <a:rPr lang="en-US" altLang="pt-BR" sz="2800" dirty="0" err="1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Trabalho</a:t>
            </a:r>
            <a:r>
              <a:rPr lang="en-US" altLang="pt-BR" sz="28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 – SPOA/MF</a:t>
            </a:r>
            <a:endParaRPr lang="en-US" altLang="pt-BR" sz="28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228601" y="1268760"/>
            <a:ext cx="846137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altLang="pt-BR" u="sng" dirty="0" err="1">
                <a:solidFill>
                  <a:schemeClr val="tx2"/>
                </a:solidFill>
                <a:latin typeface="Source Sans Pro Light" pitchFamily="34" charset="0"/>
                <a:cs typeface="Arial" charset="0"/>
              </a:rPr>
              <a:t>Elaboração</a:t>
            </a:r>
            <a:r>
              <a:rPr lang="en-US" altLang="pt-BR" u="sng" dirty="0">
                <a:solidFill>
                  <a:schemeClr val="tx2"/>
                </a:solidFill>
                <a:latin typeface="Source Sans Pro Light" pitchFamily="34" charset="0"/>
                <a:cs typeface="Arial" charset="0"/>
              </a:rPr>
              <a:t> da </a:t>
            </a:r>
            <a:r>
              <a:rPr lang="en-US" altLang="pt-BR" u="sng" dirty="0" err="1">
                <a:solidFill>
                  <a:schemeClr val="tx2"/>
                </a:solidFill>
                <a:latin typeface="Source Sans Pro Light" pitchFamily="34" charset="0"/>
                <a:cs typeface="Arial" charset="0"/>
              </a:rPr>
              <a:t>Proposta</a:t>
            </a:r>
            <a:r>
              <a:rPr lang="en-US" altLang="pt-BR" u="sng" dirty="0">
                <a:solidFill>
                  <a:schemeClr val="tx2"/>
                </a:solidFill>
                <a:latin typeface="Source Sans Pro Light" pitchFamily="34" charset="0"/>
                <a:cs typeface="Arial" charset="0"/>
              </a:rPr>
              <a:t> </a:t>
            </a:r>
            <a:r>
              <a:rPr lang="en-US" altLang="pt-BR" u="sng" dirty="0" err="1" smtClean="0">
                <a:solidFill>
                  <a:schemeClr val="tx2"/>
                </a:solidFill>
                <a:latin typeface="Source Sans Pro Light" pitchFamily="34" charset="0"/>
                <a:cs typeface="Arial" charset="0"/>
              </a:rPr>
              <a:t>Orçamentária</a:t>
            </a:r>
            <a:endParaRPr lang="en-US" altLang="pt-BR" u="sng" dirty="0" smtClean="0">
              <a:solidFill>
                <a:schemeClr val="tx2"/>
              </a:solidFill>
              <a:latin typeface="Source Sans Pro Light" pitchFamily="34" charset="0"/>
              <a:cs typeface="Arial" charset="0"/>
            </a:endParaRPr>
          </a:p>
          <a:p>
            <a:pPr algn="just">
              <a:spcBef>
                <a:spcPct val="20000"/>
              </a:spcBef>
            </a:pPr>
            <a:endParaRPr lang="en-US" altLang="pt-BR" sz="1000" dirty="0">
              <a:solidFill>
                <a:schemeClr val="tx2"/>
              </a:solidFill>
              <a:latin typeface="Source Sans Pro Light" pitchFamily="34" charset="0"/>
              <a:cs typeface="Arial" charset="0"/>
            </a:endParaRP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1600" dirty="0" smtClean="0"/>
              <a:t>A </a:t>
            </a:r>
            <a:r>
              <a:rPr lang="pt-BR" altLang="pt-BR" sz="1600" dirty="0"/>
              <a:t>Secretaria do Tesouro </a:t>
            </a:r>
            <a:r>
              <a:rPr lang="pt-BR" altLang="pt-BR" sz="1600" dirty="0" smtClean="0"/>
              <a:t>Nacional </a:t>
            </a:r>
            <a:r>
              <a:rPr lang="pt-BR" altLang="pt-BR" sz="1600" dirty="0"/>
              <a:t>calcula e informa à Secretaria de Orçamento </a:t>
            </a:r>
            <a:r>
              <a:rPr lang="pt-BR" altLang="pt-BR" sz="1600" dirty="0" smtClean="0"/>
              <a:t>Federal </a:t>
            </a:r>
            <a:r>
              <a:rPr lang="pt-BR" altLang="pt-BR" sz="1600" dirty="0"/>
              <a:t>o valor da Receita Corrente Líquida – RCL da União;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1600" dirty="0"/>
              <a:t>A variação da RCL da União corrige o valor a ser aportado, ano a ano, no FCDF;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1600" dirty="0" smtClean="0"/>
              <a:t>A </a:t>
            </a:r>
            <a:r>
              <a:rPr lang="pt-BR" altLang="pt-BR" sz="1600" dirty="0"/>
              <a:t>dotação aprovada pela LOA para o citado Fundo é classificada como </a:t>
            </a:r>
            <a:r>
              <a:rPr lang="pt-BR" altLang="pt-BR" sz="1600" b="1" dirty="0"/>
              <a:t>despesa primária obrigatória</a:t>
            </a:r>
            <a:r>
              <a:rPr lang="pt-BR" altLang="pt-BR" sz="1600" dirty="0"/>
              <a:t> não sofrendo, portanto, </a:t>
            </a:r>
            <a:r>
              <a:rPr lang="pt-BR" altLang="pt-BR" sz="1600" b="1" dirty="0"/>
              <a:t>qualquer contingenciamento</a:t>
            </a:r>
            <a:r>
              <a:rPr lang="pt-BR" altLang="pt-BR" sz="1600" dirty="0"/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1600" dirty="0" smtClean="0"/>
              <a:t>O </a:t>
            </a:r>
            <a:r>
              <a:rPr lang="pt-BR" altLang="pt-BR" sz="1600" dirty="0"/>
              <a:t>FCDF </a:t>
            </a:r>
            <a:r>
              <a:rPr lang="pt-BR" altLang="pt-BR" sz="1600" dirty="0" smtClean="0"/>
              <a:t>é </a:t>
            </a:r>
            <a:r>
              <a:rPr lang="pt-BR" altLang="pt-BR" sz="1600" dirty="0"/>
              <a:t>uma </a:t>
            </a:r>
            <a:r>
              <a:rPr lang="pt-BR" altLang="pt-BR" sz="1600" b="1" dirty="0"/>
              <a:t>Unidade Orçamentária</a:t>
            </a:r>
            <a:r>
              <a:rPr lang="pt-BR" altLang="pt-BR" sz="1600" dirty="0"/>
              <a:t> e, como tal, recebe </a:t>
            </a:r>
            <a:r>
              <a:rPr lang="pt-BR" altLang="pt-BR" sz="1600" dirty="0" smtClean="0"/>
              <a:t>integralmente </a:t>
            </a:r>
            <a:r>
              <a:rPr lang="pt-BR" altLang="pt-BR" sz="1600" dirty="0"/>
              <a:t>a dotação aprovada na Lei Orçamentária Anual. Como se trata de despesa primária obrigatória, não está sujeita a contingenciamento;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1600" dirty="0" smtClean="0"/>
              <a:t>A execução orçamentária e financeira é de responsabilidade </a:t>
            </a:r>
            <a:r>
              <a:rPr lang="pt-BR" altLang="pt-BR" sz="1600" dirty="0"/>
              <a:t>do </a:t>
            </a:r>
            <a:r>
              <a:rPr lang="pt-BR" altLang="pt-BR" sz="1600" dirty="0" smtClean="0"/>
              <a:t>Governo </a:t>
            </a:r>
            <a:r>
              <a:rPr lang="pt-BR" altLang="pt-BR" sz="1600" dirty="0"/>
              <a:t>do Distrito </a:t>
            </a:r>
            <a:r>
              <a:rPr lang="pt-BR" altLang="pt-BR" sz="1600" dirty="0" smtClean="0"/>
              <a:t>Federal, sendo o Secretário de Estado da Fazenda do GDF – Ordenador de Despesa da UG 170392;</a:t>
            </a:r>
            <a:endParaRPr lang="pt-BR" altLang="pt-BR" sz="16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1600" dirty="0"/>
              <a:t>O GDF, por meio de Proposta de Programação Financeira – PPF solicita, à SPOA/SE-MF a liberação dos recursos financeiros. A SPOA, após análise da solicitação, encaminha o pedido ao Órgão Central de Programação Financeira (</a:t>
            </a:r>
            <a:r>
              <a:rPr lang="pt-BR" altLang="pt-BR" sz="1600" dirty="0" smtClean="0"/>
              <a:t>STN) </a:t>
            </a:r>
            <a:r>
              <a:rPr lang="pt-BR" altLang="pt-BR" sz="1600" dirty="0"/>
              <a:t>que, por fim, libera os recursos financeiros requeridos até o dia 5 de cada </a:t>
            </a:r>
            <a:r>
              <a:rPr lang="pt-BR" altLang="pt-BR" sz="1600" dirty="0" smtClean="0"/>
              <a:t>mês.</a:t>
            </a: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6062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ACS\2018\Apresentação SPOA\Nova pasta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665" y="0"/>
            <a:ext cx="9144000" cy="6858000"/>
          </a:xfrm>
          <a:prstGeom prst="rect">
            <a:avLst/>
          </a:prstGeom>
          <a:noFill/>
        </p:spPr>
      </p:pic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0" y="52268"/>
            <a:ext cx="7886700" cy="393383"/>
          </a:xfrm>
        </p:spPr>
        <p:txBody>
          <a:bodyPr>
            <a:noAutofit/>
          </a:bodyPr>
          <a:lstStyle/>
          <a:p>
            <a:r>
              <a:rPr lang="pt-BR" sz="2100" b="1" dirty="0" smtClean="0">
                <a:solidFill>
                  <a:schemeClr val="bg1"/>
                </a:solidFill>
              </a:rPr>
              <a:t>FUNDO CONSTITUCIONAL DO DISTRITO FEDERAL - FCDF</a:t>
            </a:r>
            <a:endParaRPr lang="pt-BR" sz="2100" b="1" dirty="0">
              <a:solidFill>
                <a:schemeClr val="bg1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28600" y="692696"/>
            <a:ext cx="57150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pt-BR" sz="2800" dirty="0" err="1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Processo</a:t>
            </a:r>
            <a:r>
              <a:rPr lang="en-US" altLang="pt-BR" sz="28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 de </a:t>
            </a:r>
            <a:r>
              <a:rPr lang="en-US" altLang="pt-BR" sz="2800" dirty="0" err="1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Trabalho</a:t>
            </a:r>
            <a:r>
              <a:rPr lang="en-US" altLang="pt-BR" sz="28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 – SPOA/MF</a:t>
            </a:r>
            <a:endParaRPr lang="en-US" altLang="pt-BR" sz="28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228601" y="1268760"/>
            <a:ext cx="846137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altLang="pt-BR" u="sng" dirty="0" err="1" smtClean="0">
                <a:solidFill>
                  <a:schemeClr val="tx2"/>
                </a:solidFill>
                <a:latin typeface="Source Sans Pro Light" pitchFamily="34" charset="0"/>
                <a:cs typeface="Arial" charset="0"/>
              </a:rPr>
              <a:t>Alocação</a:t>
            </a:r>
            <a:r>
              <a:rPr lang="en-US" altLang="pt-BR" u="sng" dirty="0" smtClean="0">
                <a:solidFill>
                  <a:schemeClr val="tx2"/>
                </a:solidFill>
                <a:latin typeface="Source Sans Pro Light" pitchFamily="34" charset="0"/>
                <a:cs typeface="Arial" charset="0"/>
              </a:rPr>
              <a:t> de Recursos do FCDF</a:t>
            </a:r>
          </a:p>
          <a:p>
            <a:pPr algn="just">
              <a:spcBef>
                <a:spcPct val="20000"/>
              </a:spcBef>
            </a:pPr>
            <a:endParaRPr lang="en-US" altLang="pt-BR" u="sng" dirty="0">
              <a:solidFill>
                <a:schemeClr val="tx2"/>
              </a:solidFill>
              <a:latin typeface="Source Sans Pro Light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altLang="pt-BR" dirty="0"/>
              <a:t>As despesas financiadas com recursos do FCDF se dividem, basicamente, nos itens especificados a seguir: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/>
              <a:t>Assistência Financeira para a realização de serviços públicos de saúde e educação do Distrito Federal;</a:t>
            </a:r>
            <a:endParaRPr lang="en-US" altLang="pt-B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/>
              <a:t>Benefícios aos servidores e seus dependentes;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/>
              <a:t>Manutenção das Polícias Civil e Militar e do Corpo de Bombeiros do Distrito Federal;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/>
              <a:t>Pessoal </a:t>
            </a:r>
            <a:r>
              <a:rPr lang="pt-BR" altLang="pt-BR" dirty="0" smtClean="0"/>
              <a:t>da Policia Civil, </a:t>
            </a:r>
            <a:r>
              <a:rPr lang="pt-BR" altLang="pt-BR" dirty="0"/>
              <a:t>Polícia Militar e do Corpo de Bombeiros do Distrito Federal; 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/>
              <a:t>Pensionistas das Polícias Civil e Militar e do Corpo de Bombeiros do DF e Inativos da Polícia Civil</a:t>
            </a:r>
            <a:r>
              <a:rPr lang="pt-BR" altLang="pt-BR" dirty="0">
                <a:solidFill>
                  <a:schemeClr val="tx2"/>
                </a:solidFill>
                <a:latin typeface="Helvetica LT Light" pitchFamily="2" charset="0"/>
              </a:rPr>
              <a:t>.</a:t>
            </a:r>
          </a:p>
          <a:p>
            <a:pPr algn="just">
              <a:spcBef>
                <a:spcPct val="20000"/>
              </a:spcBef>
            </a:pPr>
            <a:endParaRPr lang="en-US" altLang="pt-BR" u="sng" dirty="0" smtClean="0">
              <a:solidFill>
                <a:schemeClr val="tx2"/>
              </a:solidFill>
              <a:latin typeface="Source Sans Pro Light" pitchFamily="34" charset="0"/>
              <a:cs typeface="Arial" charset="0"/>
            </a:endParaRPr>
          </a:p>
          <a:p>
            <a:pPr algn="just">
              <a:spcBef>
                <a:spcPct val="20000"/>
              </a:spcBef>
            </a:pPr>
            <a:endParaRPr lang="en-US" altLang="pt-BR" sz="1000" dirty="0">
              <a:solidFill>
                <a:schemeClr val="tx2"/>
              </a:solidFill>
              <a:latin typeface="Source Sans Pro Ligh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ACS\2018\Apresentação SPOA\Nova pasta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666" y="0"/>
            <a:ext cx="9151615" cy="6858000"/>
          </a:xfrm>
          <a:prstGeom prst="rect">
            <a:avLst/>
          </a:prstGeom>
          <a:noFill/>
        </p:spPr>
      </p:pic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0" y="52268"/>
            <a:ext cx="7886700" cy="393383"/>
          </a:xfrm>
        </p:spPr>
        <p:txBody>
          <a:bodyPr>
            <a:noAutofit/>
          </a:bodyPr>
          <a:lstStyle/>
          <a:p>
            <a:r>
              <a:rPr lang="pt-BR" sz="2100" b="1" dirty="0" smtClean="0">
                <a:solidFill>
                  <a:schemeClr val="bg1"/>
                </a:solidFill>
              </a:rPr>
              <a:t>EVOLUÇÃO - FUNDO CONSTITUCIONAL DO DISTRITO FEDERAL </a:t>
            </a:r>
            <a:endParaRPr lang="pt-BR" sz="21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03" y="1052736"/>
            <a:ext cx="8622461" cy="511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3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ACS\2018\Apresentação SPOA\Nova pasta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666" y="0"/>
            <a:ext cx="9151615" cy="6858000"/>
          </a:xfrm>
          <a:prstGeom prst="rect">
            <a:avLst/>
          </a:prstGeom>
          <a:noFill/>
        </p:spPr>
      </p:pic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0" y="52268"/>
            <a:ext cx="7886700" cy="393383"/>
          </a:xfrm>
        </p:spPr>
        <p:txBody>
          <a:bodyPr>
            <a:noAutofit/>
          </a:bodyPr>
          <a:lstStyle/>
          <a:p>
            <a:r>
              <a:rPr lang="pt-BR" sz="2100" b="1" dirty="0" smtClean="0">
                <a:solidFill>
                  <a:schemeClr val="bg1"/>
                </a:solidFill>
              </a:rPr>
              <a:t>RECEITAS ESTADUAIS E O FCDF - 2016 </a:t>
            </a:r>
            <a:endParaRPr lang="pt-BR" sz="21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80728"/>
            <a:ext cx="8521945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35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ACS\2018\Apresentação SPOA\Nova pasta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666" y="0"/>
            <a:ext cx="9151615" cy="6858000"/>
          </a:xfrm>
          <a:prstGeom prst="rect">
            <a:avLst/>
          </a:prstGeom>
          <a:noFill/>
        </p:spPr>
      </p:pic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0" y="52268"/>
            <a:ext cx="7886700" cy="393383"/>
          </a:xfrm>
        </p:spPr>
        <p:txBody>
          <a:bodyPr>
            <a:noAutofit/>
          </a:bodyPr>
          <a:lstStyle/>
          <a:p>
            <a:r>
              <a:rPr lang="pt-BR" sz="2100" b="1" dirty="0" smtClean="0">
                <a:solidFill>
                  <a:schemeClr val="bg1"/>
                </a:solidFill>
              </a:rPr>
              <a:t>FCDF – </a:t>
            </a:r>
            <a:r>
              <a:rPr lang="pt-BR" sz="2100" b="1" dirty="0">
                <a:solidFill>
                  <a:schemeClr val="bg1"/>
                </a:solidFill>
              </a:rPr>
              <a:t>ORÇAMENTO – </a:t>
            </a:r>
            <a:r>
              <a:rPr lang="pt-BR" sz="2100" b="1" dirty="0" smtClean="0">
                <a:solidFill>
                  <a:schemeClr val="bg1"/>
                </a:solidFill>
              </a:rPr>
              <a:t>2018 </a:t>
            </a:r>
            <a:endParaRPr lang="pt-BR" sz="21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36096" y="1988840"/>
            <a:ext cx="3057570" cy="26776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63525" indent="-177800"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</a:rPr>
              <a:t>As competências da União relacionadas ao DF estão sendo plenamente cumpridas.</a:t>
            </a:r>
          </a:p>
          <a:p>
            <a:pPr marL="263525" indent="-177800" algn="just">
              <a:buFont typeface="Arial" panose="020B0604020202020204" pitchFamily="34" charset="0"/>
              <a:buChar char="•"/>
            </a:pPr>
            <a:endParaRPr lang="pt-BR" sz="1400" dirty="0">
              <a:latin typeface="Calibri" panose="020F0502020204030204" pitchFamily="34" charset="0"/>
            </a:endParaRPr>
          </a:p>
          <a:p>
            <a:pPr marL="263525" indent="-177800"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</a:rPr>
              <a:t>O gasto com a organização e manutenção das forças de segurança pública compreende </a:t>
            </a:r>
            <a:r>
              <a:rPr lang="pt-BR" sz="1400" b="1" dirty="0" smtClean="0">
                <a:latin typeface="Calibri" panose="020F0502020204030204" pitchFamily="34" charset="0"/>
              </a:rPr>
              <a:t>57,6</a:t>
            </a:r>
            <a:r>
              <a:rPr lang="pt-BR" sz="1400" b="1" dirty="0">
                <a:latin typeface="Calibri" panose="020F0502020204030204" pitchFamily="34" charset="0"/>
              </a:rPr>
              <a:t>%</a:t>
            </a:r>
            <a:r>
              <a:rPr lang="pt-BR" sz="1400" dirty="0">
                <a:latin typeface="Calibri" panose="020F0502020204030204" pitchFamily="34" charset="0"/>
              </a:rPr>
              <a:t> dos recursos.</a:t>
            </a:r>
          </a:p>
          <a:p>
            <a:pPr marL="263525" indent="-177800" algn="just">
              <a:buFont typeface="Arial" panose="020B0604020202020204" pitchFamily="34" charset="0"/>
              <a:buChar char="•"/>
            </a:pPr>
            <a:endParaRPr lang="pt-BR" sz="1400" dirty="0">
              <a:latin typeface="Calibri" panose="020F0502020204030204" pitchFamily="34" charset="0"/>
            </a:endParaRPr>
          </a:p>
          <a:p>
            <a:pPr marL="263525" indent="-177800"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</a:rPr>
              <a:t>O restante é aplicado em educação e saúde (inclusive com inativos dessas áreas).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92696"/>
            <a:ext cx="388843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11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</a:spPr>
      <a:bodyPr wrap="square" rtlCol="0">
        <a:spAutoFit/>
      </a:bodyPr>
      <a:lstStyle>
        <a:defPPr algn="ctr">
          <a:defRPr sz="1400" b="1" dirty="0" smtClean="0">
            <a:solidFill>
              <a:srgbClr val="14405C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954</Words>
  <Application>Microsoft Office PowerPoint</Application>
  <PresentationFormat>Apresentação na tela (4:3)</PresentationFormat>
  <Paragraphs>94</Paragraphs>
  <Slides>16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Helvetica LT Light</vt:lpstr>
      <vt:lpstr>Source Sans Pro Light</vt:lpstr>
      <vt:lpstr>Times New Roman</vt:lpstr>
      <vt:lpstr>Wingdings</vt:lpstr>
      <vt:lpstr>Tema do Office</vt:lpstr>
      <vt:lpstr>Apresentação do PowerPoint</vt:lpstr>
      <vt:lpstr>Apresentação do PowerPoint</vt:lpstr>
      <vt:lpstr>FUNDO CONSTITUCIONAL DO DISTRITO FEDERAL - FCDF</vt:lpstr>
      <vt:lpstr>FUNDO CONSTITUCIONAL DO DISTRITO FEDERAL - FCDF</vt:lpstr>
      <vt:lpstr>FUNDO CONSTITUCIONAL DO DISTRITO FEDERAL - FCDF</vt:lpstr>
      <vt:lpstr>FUNDO CONSTITUCIONAL DO DISTRITO FEDERAL - FCDF</vt:lpstr>
      <vt:lpstr>EVOLUÇÃO - FUNDO CONSTITUCIONAL DO DISTRITO FEDERAL </vt:lpstr>
      <vt:lpstr>RECEITAS ESTADUAIS E O FCDF - 2016 </vt:lpstr>
      <vt:lpstr>FCDF – ORÇAMENTO – 2018 </vt:lpstr>
      <vt:lpstr>FCDF – ALOCAÇÃO DE RECURSOS  </vt:lpstr>
      <vt:lpstr>FCDF – ALOCAÇÃO DE RECURSOS  </vt:lpstr>
      <vt:lpstr>FUNDO CONSTITUCIONAL DO DISTRITO FEDERAL - FCDF</vt:lpstr>
      <vt:lpstr>FUNDO CONSTITUCIONAL DO DISTRITO FEDERAL - FCDF</vt:lpstr>
      <vt:lpstr>FUNDO CONSTITUCIONAL DO DISTRITO FEDERAL - FCDF</vt:lpstr>
      <vt:lpstr>FUNDO CONSTITUCIONAL DO DISTRITO FEDERAL - FCDF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52473589100</dc:creator>
  <cp:lastModifiedBy>Nerylson Lima da Silva</cp:lastModifiedBy>
  <cp:revision>155</cp:revision>
  <cp:lastPrinted>2018-04-10T14:33:11Z</cp:lastPrinted>
  <dcterms:created xsi:type="dcterms:W3CDTF">2018-04-06T12:32:48Z</dcterms:created>
  <dcterms:modified xsi:type="dcterms:W3CDTF">2018-06-28T18:25:46Z</dcterms:modified>
</cp:coreProperties>
</file>