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20"/>
  </p:notesMasterIdLst>
  <p:sldIdLst>
    <p:sldId id="256" r:id="rId2"/>
    <p:sldId id="12771" r:id="rId3"/>
    <p:sldId id="12772" r:id="rId4"/>
    <p:sldId id="963" r:id="rId5"/>
    <p:sldId id="12735" r:id="rId6"/>
    <p:sldId id="12743" r:id="rId7"/>
    <p:sldId id="12765" r:id="rId8"/>
    <p:sldId id="12769" r:id="rId9"/>
    <p:sldId id="12759" r:id="rId10"/>
    <p:sldId id="260" r:id="rId11"/>
    <p:sldId id="12767" r:id="rId12"/>
    <p:sldId id="12740" r:id="rId13"/>
    <p:sldId id="12747" r:id="rId14"/>
    <p:sldId id="12766" r:id="rId15"/>
    <p:sldId id="12770" r:id="rId16"/>
    <p:sldId id="258" r:id="rId17"/>
    <p:sldId id="12768" r:id="rId18"/>
    <p:sldId id="12773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87" autoAdjust="0"/>
    <p:restoredTop sz="94604" autoAdjust="0"/>
  </p:normalViewPr>
  <p:slideViewPr>
    <p:cSldViewPr snapToGrid="0">
      <p:cViewPr>
        <p:scale>
          <a:sx n="80" d="100"/>
          <a:sy n="80" d="100"/>
        </p:scale>
        <p:origin x="17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timaMarinho\Documents\GBD\Brasil\DCV\2023\brazil_query_JACC2021_DADOS_FATIM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85499658746444E-2"/>
          <c:y val="1.2572591372305873E-2"/>
          <c:w val="0.88413871920532305"/>
          <c:h val="0.869356798085137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Sheet2!$B$7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Sheet2!$A$8:$A$25</c:f>
              <c:strCache>
                <c:ptCount val="18"/>
                <c:pt idx="0">
                  <c:v>Under 5</c:v>
                </c:pt>
                <c:pt idx="1">
                  <c:v>05-19</c:v>
                </c:pt>
                <c:pt idx="2">
                  <c:v>20 -24</c:v>
                </c:pt>
                <c:pt idx="3">
                  <c:v>25-29</c:v>
                </c:pt>
                <c:pt idx="4">
                  <c:v>30-34</c:v>
                </c:pt>
                <c:pt idx="5">
                  <c:v>35-39</c:v>
                </c:pt>
                <c:pt idx="6">
                  <c:v>40-44</c:v>
                </c:pt>
                <c:pt idx="7">
                  <c:v>45-49</c:v>
                </c:pt>
                <c:pt idx="8">
                  <c:v>50-54</c:v>
                </c:pt>
                <c:pt idx="9">
                  <c:v>55-59</c:v>
                </c:pt>
                <c:pt idx="10">
                  <c:v>60-64</c:v>
                </c:pt>
                <c:pt idx="11">
                  <c:v>65-69</c:v>
                </c:pt>
                <c:pt idx="12">
                  <c:v>70-74</c:v>
                </c:pt>
                <c:pt idx="13">
                  <c:v>75-79</c:v>
                </c:pt>
                <c:pt idx="14">
                  <c:v>80-84</c:v>
                </c:pt>
                <c:pt idx="15">
                  <c:v>85-89</c:v>
                </c:pt>
                <c:pt idx="16">
                  <c:v>90-94</c:v>
                </c:pt>
                <c:pt idx="17">
                  <c:v>95+</c:v>
                </c:pt>
              </c:strCache>
            </c:strRef>
          </c:cat>
          <c:val>
            <c:numRef>
              <c:f>Sheet2!$B$8:$B$25</c:f>
              <c:numCache>
                <c:formatCode>0.00</c:formatCode>
                <c:ptCount val="18"/>
                <c:pt idx="0">
                  <c:v>26.856685834792302</c:v>
                </c:pt>
                <c:pt idx="1">
                  <c:v>157.50752121140198</c:v>
                </c:pt>
                <c:pt idx="2">
                  <c:v>288.10047559798403</c:v>
                </c:pt>
                <c:pt idx="3">
                  <c:v>334.51616642958697</c:v>
                </c:pt>
                <c:pt idx="4">
                  <c:v>366.79801059203203</c:v>
                </c:pt>
                <c:pt idx="5">
                  <c:v>423.59862800955096</c:v>
                </c:pt>
                <c:pt idx="6">
                  <c:v>579.38296901878402</c:v>
                </c:pt>
                <c:pt idx="7">
                  <c:v>710.09227445952104</c:v>
                </c:pt>
                <c:pt idx="8">
                  <c:v>865.76098751310599</c:v>
                </c:pt>
                <c:pt idx="9">
                  <c:v>1081.18866807155</c:v>
                </c:pt>
                <c:pt idx="10">
                  <c:v>1468.5048751135498</c:v>
                </c:pt>
                <c:pt idx="11">
                  <c:v>2124.64739489986</c:v>
                </c:pt>
                <c:pt idx="12">
                  <c:v>2797.2679954935497</c:v>
                </c:pt>
                <c:pt idx="13">
                  <c:v>3451.9048604551099</c:v>
                </c:pt>
                <c:pt idx="14">
                  <c:v>4096.3003078654601</c:v>
                </c:pt>
                <c:pt idx="15">
                  <c:v>4734.6935505423899</c:v>
                </c:pt>
                <c:pt idx="16">
                  <c:v>5154.9271452714593</c:v>
                </c:pt>
                <c:pt idx="17">
                  <c:v>5457.8033686428598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B3-4A90-BDFB-2138859E9C43}"/>
            </c:ext>
          </c:extLst>
        </c:ser>
        <c:ser>
          <c:idx val="1"/>
          <c:order val="1"/>
          <c:tx>
            <c:strRef>
              <c:f>Sheet2!$C$7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2060"/>
            </a:solidFill>
            <a:ln w="19050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Sheet2!$A$8:$A$25</c:f>
              <c:strCache>
                <c:ptCount val="18"/>
                <c:pt idx="0">
                  <c:v>Under 5</c:v>
                </c:pt>
                <c:pt idx="1">
                  <c:v>05-19</c:v>
                </c:pt>
                <c:pt idx="2">
                  <c:v>20 -24</c:v>
                </c:pt>
                <c:pt idx="3">
                  <c:v>25-29</c:v>
                </c:pt>
                <c:pt idx="4">
                  <c:v>30-34</c:v>
                </c:pt>
                <c:pt idx="5">
                  <c:v>35-39</c:v>
                </c:pt>
                <c:pt idx="6">
                  <c:v>40-44</c:v>
                </c:pt>
                <c:pt idx="7">
                  <c:v>45-49</c:v>
                </c:pt>
                <c:pt idx="8">
                  <c:v>50-54</c:v>
                </c:pt>
                <c:pt idx="9">
                  <c:v>55-59</c:v>
                </c:pt>
                <c:pt idx="10">
                  <c:v>60-64</c:v>
                </c:pt>
                <c:pt idx="11">
                  <c:v>65-69</c:v>
                </c:pt>
                <c:pt idx="12">
                  <c:v>70-74</c:v>
                </c:pt>
                <c:pt idx="13">
                  <c:v>75-79</c:v>
                </c:pt>
                <c:pt idx="14">
                  <c:v>80-84</c:v>
                </c:pt>
                <c:pt idx="15">
                  <c:v>85-89</c:v>
                </c:pt>
                <c:pt idx="16">
                  <c:v>90-94</c:v>
                </c:pt>
                <c:pt idx="17">
                  <c:v>95+</c:v>
                </c:pt>
              </c:strCache>
            </c:strRef>
          </c:cat>
          <c:val>
            <c:numRef>
              <c:f>Sheet2!$C$8:$C$25</c:f>
              <c:numCache>
                <c:formatCode>0.00</c:formatCode>
                <c:ptCount val="18"/>
                <c:pt idx="0">
                  <c:v>31.726587433958198</c:v>
                </c:pt>
                <c:pt idx="1">
                  <c:v>140.46127890974199</c:v>
                </c:pt>
                <c:pt idx="2">
                  <c:v>228.93437288294299</c:v>
                </c:pt>
                <c:pt idx="3">
                  <c:v>255.773629642614</c:v>
                </c:pt>
                <c:pt idx="4">
                  <c:v>281.633129600009</c:v>
                </c:pt>
                <c:pt idx="5">
                  <c:v>340.67471923894999</c:v>
                </c:pt>
                <c:pt idx="6">
                  <c:v>501.63524966783001</c:v>
                </c:pt>
                <c:pt idx="7">
                  <c:v>716.63384857496305</c:v>
                </c:pt>
                <c:pt idx="8">
                  <c:v>1028.70983102984</c:v>
                </c:pt>
                <c:pt idx="9">
                  <c:v>1453.20170488242</c:v>
                </c:pt>
                <c:pt idx="10">
                  <c:v>2092.7043752248701</c:v>
                </c:pt>
                <c:pt idx="11">
                  <c:v>3040.4828739245099</c:v>
                </c:pt>
                <c:pt idx="12">
                  <c:v>3945.3688433100497</c:v>
                </c:pt>
                <c:pt idx="13">
                  <c:v>4694.28399155426</c:v>
                </c:pt>
                <c:pt idx="14">
                  <c:v>5420.4482866046601</c:v>
                </c:pt>
                <c:pt idx="15">
                  <c:v>5933.5604900613307</c:v>
                </c:pt>
                <c:pt idx="16">
                  <c:v>6221.4902494509806</c:v>
                </c:pt>
                <c:pt idx="17">
                  <c:v>6491.4523467309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B3-4A90-BDFB-2138859E9C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8507144"/>
        <c:axId val="438504400"/>
      </c:barChart>
      <c:lineChart>
        <c:grouping val="standard"/>
        <c:varyColors val="0"/>
        <c:ser>
          <c:idx val="2"/>
          <c:order val="2"/>
          <c:tx>
            <c:strRef>
              <c:f>Sheet2!$D$7</c:f>
              <c:strCache>
                <c:ptCount val="1"/>
                <c:pt idx="0">
                  <c:v>Ratio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Sheet2!$A$8:$A$25</c:f>
              <c:strCache>
                <c:ptCount val="18"/>
                <c:pt idx="0">
                  <c:v>Under 5</c:v>
                </c:pt>
                <c:pt idx="1">
                  <c:v>05-19</c:v>
                </c:pt>
                <c:pt idx="2">
                  <c:v>20 -24</c:v>
                </c:pt>
                <c:pt idx="3">
                  <c:v>25-29</c:v>
                </c:pt>
                <c:pt idx="4">
                  <c:v>30-34</c:v>
                </c:pt>
                <c:pt idx="5">
                  <c:v>35-39</c:v>
                </c:pt>
                <c:pt idx="6">
                  <c:v>40-44</c:v>
                </c:pt>
                <c:pt idx="7">
                  <c:v>45-49</c:v>
                </c:pt>
                <c:pt idx="8">
                  <c:v>50-54</c:v>
                </c:pt>
                <c:pt idx="9">
                  <c:v>55-59</c:v>
                </c:pt>
                <c:pt idx="10">
                  <c:v>60-64</c:v>
                </c:pt>
                <c:pt idx="11">
                  <c:v>65-69</c:v>
                </c:pt>
                <c:pt idx="12">
                  <c:v>70-74</c:v>
                </c:pt>
                <c:pt idx="13">
                  <c:v>75-79</c:v>
                </c:pt>
                <c:pt idx="14">
                  <c:v>80-84</c:v>
                </c:pt>
                <c:pt idx="15">
                  <c:v>85-89</c:v>
                </c:pt>
                <c:pt idx="16">
                  <c:v>90-94</c:v>
                </c:pt>
                <c:pt idx="17">
                  <c:v>95+</c:v>
                </c:pt>
              </c:strCache>
            </c:strRef>
          </c:cat>
          <c:val>
            <c:numRef>
              <c:f>Sheet2!$D$8:$D$25</c:f>
              <c:numCache>
                <c:formatCode>0.00</c:formatCode>
                <c:ptCount val="18"/>
                <c:pt idx="0">
                  <c:v>1.1813292090142051</c:v>
                </c:pt>
                <c:pt idx="1">
                  <c:v>0.8917750582920988</c:v>
                </c:pt>
                <c:pt idx="2">
                  <c:v>0.79463379020032743</c:v>
                </c:pt>
                <c:pt idx="3">
                  <c:v>0.76460767912229544</c:v>
                </c:pt>
                <c:pt idx="4">
                  <c:v>0.76781531378929169</c:v>
                </c:pt>
                <c:pt idx="5">
                  <c:v>0.80423943023552169</c:v>
                </c:pt>
                <c:pt idx="6">
                  <c:v>0.86580944986590835</c:v>
                </c:pt>
                <c:pt idx="7">
                  <c:v>1.0092122874036633</c:v>
                </c:pt>
                <c:pt idx="8">
                  <c:v>1.1882145833168156</c:v>
                </c:pt>
                <c:pt idx="9">
                  <c:v>1.3440778171254855</c:v>
                </c:pt>
                <c:pt idx="10">
                  <c:v>1.4250578330991615</c:v>
                </c:pt>
                <c:pt idx="11">
                  <c:v>1.4310529272871726</c:v>
                </c:pt>
                <c:pt idx="12">
                  <c:v>1.410436486481135</c:v>
                </c:pt>
                <c:pt idx="13">
                  <c:v>1.359911174068497</c:v>
                </c:pt>
                <c:pt idx="14">
                  <c:v>1.3232546149501425</c:v>
                </c:pt>
                <c:pt idx="15">
                  <c:v>1.2532089831625117</c:v>
                </c:pt>
                <c:pt idx="16">
                  <c:v>1.2069016834035888</c:v>
                </c:pt>
                <c:pt idx="17">
                  <c:v>1.1893891934668706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B3-4A90-BDFB-2138859E9C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8505968"/>
        <c:axId val="438508320"/>
      </c:lineChart>
      <c:catAx>
        <c:axId val="438507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38504400"/>
        <c:crosses val="autoZero"/>
        <c:auto val="1"/>
        <c:lblAlgn val="ctr"/>
        <c:lblOffset val="100"/>
        <c:noMultiLvlLbl val="0"/>
      </c:catAx>
      <c:valAx>
        <c:axId val="43850440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38507144"/>
        <c:crosses val="autoZero"/>
        <c:crossBetween val="between"/>
      </c:valAx>
      <c:valAx>
        <c:axId val="438508320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38505968"/>
        <c:crosses val="max"/>
        <c:crossBetween val="between"/>
      </c:valAx>
      <c:catAx>
        <c:axId val="438505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8508320"/>
        <c:crosses val="autoZero"/>
        <c:auto val="1"/>
        <c:lblAlgn val="ctr"/>
        <c:lblOffset val="100"/>
        <c:noMultiLvlLbl val="0"/>
      </c:catAx>
      <c:spPr>
        <a:solidFill>
          <a:schemeClr val="bg2"/>
        </a:solidFill>
        <a:ln w="1905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D080A-A95D-411B-9EC8-8B291A40A99F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BC858-B448-4BC5-8A97-7F26AF35B4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837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Excelentíssima Senadora Damares Alves, presidente desta Comissão, Dr. Marcelo Queiroga, Dra. Viviana Lemke, Dra. Gláucia Morais, Dra. Fernanda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Mangione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Dra. Alexandra Mesquita, demais parlamentares, autoridades presentes, profissionais da saúde, e todos que nos acompanham.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 uma honra poder participar desta audiência pública e tratar de um tema de imensa relevância para a saúde pública brasileira: </a:t>
            </a:r>
            <a:r>
              <a:rPr lang="pt-B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conscientização sobre as doenças cardiovasculares nas mulheres."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BC858-B448-4BC5-8A97-7F26AF35B40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5889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BC858-B448-4BC5-8A97-7F26AF35B40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05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3897AC-BB6B-2F87-6327-70198272E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CFFF2B-F1E9-F174-DE21-4F04D1C966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9B4082-2CDE-0F22-23D0-200804821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1BC-CC04-4C6F-A18B-23622763D4B1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EA2E51-7135-17F8-30E6-A71F1D21D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F7E34D-E61D-994B-4614-89F7A95E7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521-67AA-4B24-95FC-A4B75A76D4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333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05C7C8-8057-0718-27DC-DAA907987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00FC57-852B-6A91-865E-D4CC0FBA8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3F173D-4C30-F3E6-A278-0196CA226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1BC-CC04-4C6F-A18B-23622763D4B1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0DFC10-1A10-CFB2-4FA7-24D1D3CB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D13482-2C50-43DD-68EB-12B87DF0F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521-67AA-4B24-95FC-A4B75A76D4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1913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BDEB18-17E0-1589-8B75-5681CDF48C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91CB476-142C-E5D5-7A91-F3FDC5E44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9D4B59-7CD8-D528-7F8F-827155DBD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1BC-CC04-4C6F-A18B-23622763D4B1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1110A9-7C75-2EEF-83BE-084B748AF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443D31-F4AF-CAC6-35A1-542E72406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521-67AA-4B24-95FC-A4B75A76D4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85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85C318-40F7-A804-6CDA-E0B069D3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712725-79D8-8B22-E466-3A8C38355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53631D-A756-9102-710D-2661E28CD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1BC-CC04-4C6F-A18B-23622763D4B1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4D6CF1-4E54-999E-BF1B-6A09B40BE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D085EF-C1C7-CC35-FD09-250305EB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521-67AA-4B24-95FC-A4B75A76D4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288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7DDF6A-879D-49C8-A3E3-F41AD75F9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FAD1FB-FF19-7029-F05D-73FECE9F8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43E389-1D66-A6C8-1A77-EE53A0DA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1BC-CC04-4C6F-A18B-23622763D4B1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556090-1244-462B-6A9B-966CA4D1B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398C3E-5543-ED2D-3F74-0220B791D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521-67AA-4B24-95FC-A4B75A76D4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1340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EFB997-90EA-E90A-1DCE-1DF8B7D8C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9A9AA2-29BC-2B1F-7B59-150F82D31C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1C2104F-B4EB-835F-AE93-3573F12AA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4CDE55-4141-2D78-BE8D-C97DE864B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1BC-CC04-4C6F-A18B-23622763D4B1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FEBDA3A-F525-5543-BD27-C191AAA79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9FE0B3-0DD9-039E-0E0B-BFC231CD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521-67AA-4B24-95FC-A4B75A76D4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79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1D17C6-C1F5-A6A6-1DDA-AF13A3465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82D4F2-BC7B-9189-FAFA-78A4B4E29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7F40BBD-A2D0-0A91-21E4-C62232878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FDB25-FE7F-9799-505A-14C59AD4F6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7766A57-B0AC-8A50-1CC9-10827E6D68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3512529-63FB-164E-2748-1693A811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1BC-CC04-4C6F-A18B-23622763D4B1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FFB5232-7A52-95EB-07A1-EED1994E0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FF2901E-B0A8-F8F2-F94B-F0020D82E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521-67AA-4B24-95FC-A4B75A76D4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47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77EE5-CB0D-DDC3-E90D-E5E9F2E9A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613E0F-AD82-8F2E-4D74-AA57B187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1BC-CC04-4C6F-A18B-23622763D4B1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101C93C-41A1-8F37-4FA9-71E175911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DB7CDEF-EB84-3F70-1C47-44CADA942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521-67AA-4B24-95FC-A4B75A76D4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29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F38F68A-7D90-1A64-6288-7D5D0A33B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1BC-CC04-4C6F-A18B-23622763D4B1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CD8EBA9-B52B-F25F-7728-ECC2D349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8CC9347-A42E-D028-7E85-254426DA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521-67AA-4B24-95FC-A4B75A76D4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107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D0BDEF-0CE8-3C2B-F109-A0A03069F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7DE8C9-A7A7-1F4B-CE36-73264853A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10B0A51-7F2C-8756-8133-60234E407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1EC86E4-0D3E-645C-258A-E14487205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1BC-CC04-4C6F-A18B-23622763D4B1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89D71D0-B29E-B67D-21FE-0D725DCFE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5148728-EEDF-D10A-13D1-DEA9262E2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521-67AA-4B24-95FC-A4B75A76D4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782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737586-9669-9014-648D-4135A1715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E1A9811-712C-AE5E-0999-B943CAA6F8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59D906-3615-8631-6F2D-62CDCFAC6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6ABEB74-DD33-0FA7-3580-C001A41E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1BC-CC04-4C6F-A18B-23622763D4B1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28F467-1A2A-4A5A-EAA3-A3DDFA2BE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75193B-CADA-C3D8-E743-F9644D91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521-67AA-4B24-95FC-A4B75A76D4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24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E4A40A1-82A0-80C4-EF48-2641B9B51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30B55E-D216-EBB2-E206-18B09F43B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05B7FE-74A7-068E-D7D1-7448901BD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371BC-CC04-4C6F-A18B-23622763D4B1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69A755-B772-9B59-AF45-FBF9671EC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2615A3-F994-BA01-E3B0-1FC76B795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716521-67AA-4B24-95FC-A4B75A76D4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659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0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IF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9">
            <a:extLst>
              <a:ext uri="{FF2B5EF4-FFF2-40B4-BE49-F238E27FC236}">
                <a16:creationId xmlns:a16="http://schemas.microsoft.com/office/drawing/2014/main" id="{7A976E23-29EC-4E20-9EF6-B7CC4A821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41">
            <a:extLst>
              <a:ext uri="{FF2B5EF4-FFF2-40B4-BE49-F238E27FC236}">
                <a16:creationId xmlns:a16="http://schemas.microsoft.com/office/drawing/2014/main" id="{DF5FCEC6-E657-46F1-925F-13ED19212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5BA8FCE-96F8-40B3-804C-10C27C02F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0593719-0C87-4B1E-B35D-0F97D2969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6F72299-2A02-44FA-A443-EFB406CF1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46">
              <a:extLst>
                <a:ext uri="{FF2B5EF4-FFF2-40B4-BE49-F238E27FC236}">
                  <a16:creationId xmlns:a16="http://schemas.microsoft.com/office/drawing/2014/main" id="{3B09EF30-0043-45B4-B715-398AB3B37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47">
              <a:extLst>
                <a:ext uri="{FF2B5EF4-FFF2-40B4-BE49-F238E27FC236}">
                  <a16:creationId xmlns:a16="http://schemas.microsoft.com/office/drawing/2014/main" id="{30227CAF-D3D1-454C-A6E3-466111AB0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48">
              <a:extLst>
                <a:ext uri="{FF2B5EF4-FFF2-40B4-BE49-F238E27FC236}">
                  <a16:creationId xmlns:a16="http://schemas.microsoft.com/office/drawing/2014/main" id="{90B68C07-78C0-4A8D-8839-959B33F076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49">
              <a:extLst>
                <a:ext uri="{FF2B5EF4-FFF2-40B4-BE49-F238E27FC236}">
                  <a16:creationId xmlns:a16="http://schemas.microsoft.com/office/drawing/2014/main" id="{6C367BC4-E8BC-458E-B0F6-2033296CF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5FD38E29-7ADB-47B6-91CF-E9E6C857350C}"/>
              </a:ext>
            </a:extLst>
          </p:cNvPr>
          <p:cNvSpPr txBox="1"/>
          <p:nvPr/>
        </p:nvSpPr>
        <p:spPr>
          <a:xfrm>
            <a:off x="375328" y="2185188"/>
            <a:ext cx="10314773" cy="232170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i="0" kern="1200" cap="all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doenças  Cardiovasculares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i="0" kern="1200" cap="all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Nas mulheres</a:t>
            </a:r>
            <a:endParaRPr lang="en-US" sz="4800" i="0" kern="1200" cap="all" dirty="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76" name="Rectangle 51">
            <a:extLst>
              <a:ext uri="{FF2B5EF4-FFF2-40B4-BE49-F238E27FC236}">
                <a16:creationId xmlns:a16="http://schemas.microsoft.com/office/drawing/2014/main" id="{FF0BDB76-BCEC-498E-BA26-C763CD9FA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D8DF5DF-A251-4BC2-8965-4EDDD01FC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930D52D-708D-43A1-B073-469EFDB02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82491CB-6849-43BB-926B-D979A3DB0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1251642-9512-4A11-9670-BD1C3A99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D277633-FF55-420D-87BC-0CB11FD6D0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1452CEF2-C9EC-4C15-99E4-C781AB08A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00459E6-26A3-4EAC-A34C-D0792D88C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264D5E9-C8D4-444A-8B1B-C11FB47CB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DD99233-66AB-4E60-AF8A-A3259E6A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4E8492A-EE2A-4BE3-A4B2-2BCE77DA4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222A220-AA24-4E60-83D6-D32FEB34D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53DC60-A837-4A2B-92C9-F3577E2D7E4D}"/>
              </a:ext>
            </a:extLst>
          </p:cNvPr>
          <p:cNvSpPr txBox="1"/>
          <p:nvPr/>
        </p:nvSpPr>
        <p:spPr>
          <a:xfrm>
            <a:off x="6319144" y="4584993"/>
            <a:ext cx="5308688" cy="177242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solidFill>
                  <a:schemeClr val="bg1"/>
                </a:solidFill>
              </a:rPr>
              <a:t>Gláucia Maria Moraes de Oliveira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>
                <a:solidFill>
                  <a:schemeClr val="bg1"/>
                </a:solidFill>
              </a:rPr>
              <a:t>MSc, PHD, TEC_SBC, FACC, FESC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>
                <a:solidFill>
                  <a:schemeClr val="bg1"/>
                </a:solidFill>
              </a:rPr>
              <a:t>Prof. Titular de Cardiologia-UFRJ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>
                <a:solidFill>
                  <a:schemeClr val="bg1"/>
                </a:solidFill>
              </a:rPr>
              <a:t>Professor permanente da Pós Graduação de Cardiologia da UFRJ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>
                <a:solidFill>
                  <a:schemeClr val="bg1"/>
                </a:solidFill>
              </a:rPr>
              <a:t>Editor-Associado de Cardiologia Clinica- ABC Cardiol_IJCS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>
                <a:solidFill>
                  <a:schemeClr val="bg1"/>
                </a:solidFill>
              </a:rPr>
              <a:t>Presidente do DCM_SBC_ 2024/25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>
                <a:solidFill>
                  <a:schemeClr val="bg1"/>
                </a:solidFill>
              </a:rPr>
              <a:t>glauciam@cardiol.br</a:t>
            </a:r>
            <a:endParaRPr lang="en-US" sz="1000" dirty="0">
              <a:solidFill>
                <a:schemeClr val="bg1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4F13521-5DF8-4DF5-A0B9-A718234B3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7120609" y="797789"/>
            <a:ext cx="304800" cy="429768"/>
            <a:chOff x="215328" y="-46937"/>
            <a:chExt cx="304800" cy="2773841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46D4DF8-1672-4FA2-9826-FE37087C6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B7A5B2F-EC14-4482-85C2-E1320F14D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F6FC815-E502-44E9-B346-1E771A5E2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1DCBABB-A77B-43CF-94EF-B785F32C4F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Gráfico 8">
            <a:extLst>
              <a:ext uri="{FF2B5EF4-FFF2-40B4-BE49-F238E27FC236}">
                <a16:creationId xmlns:a16="http://schemas.microsoft.com/office/drawing/2014/main" id="{AC860E52-C4AD-C11F-27DC-5D6DA056D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6177" y="137397"/>
            <a:ext cx="2716410" cy="1328550"/>
          </a:xfrm>
          <a:prstGeom prst="rect">
            <a:avLst/>
          </a:prstGeom>
        </p:spPr>
      </p:pic>
      <p:pic>
        <p:nvPicPr>
          <p:cNvPr id="12" name="Imagem 11" descr="Texto&#10;&#10;O conteúdo gerado por IA pode estar incorreto.">
            <a:extLst>
              <a:ext uri="{FF2B5EF4-FFF2-40B4-BE49-F238E27FC236}">
                <a16:creationId xmlns:a16="http://schemas.microsoft.com/office/drawing/2014/main" id="{F48F0678-4D92-5809-EF46-B125E8A1EB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714" y="427347"/>
            <a:ext cx="2508238" cy="250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76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5" descr="Gráfico&#10;&#10;Descrição gerada automaticamente">
            <a:extLst>
              <a:ext uri="{FF2B5EF4-FFF2-40B4-BE49-F238E27FC236}">
                <a16:creationId xmlns:a16="http://schemas.microsoft.com/office/drawing/2014/main" id="{55E2349C-34E0-4734-ACA4-281C9F84A67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80" y="-1711"/>
            <a:ext cx="6116176" cy="68584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BD9AF77-1DA4-4606-A35E-5A4F661427ED}"/>
              </a:ext>
            </a:extLst>
          </p:cNvPr>
          <p:cNvSpPr txBox="1"/>
          <p:nvPr/>
        </p:nvSpPr>
        <p:spPr>
          <a:xfrm>
            <a:off x="7317934" y="2535790"/>
            <a:ext cx="46585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50392">
              <a:spcAft>
                <a:spcPts val="600"/>
              </a:spcAft>
            </a:pPr>
            <a:r>
              <a:rPr lang="pt-BR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Percentual de mortes cardiovasculares por causa atribuível a fatores de risco selecionados em 2021, no Brasil, para mulheres (A) e homens (B)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3ECE80-FCFC-2BBA-0C20-D2FE032075D2}"/>
              </a:ext>
            </a:extLst>
          </p:cNvPr>
          <p:cNvSpPr txBox="1"/>
          <p:nvPr/>
        </p:nvSpPr>
        <p:spPr>
          <a:xfrm>
            <a:off x="8915483" y="6465265"/>
            <a:ext cx="290163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 err="1">
                <a:solidFill>
                  <a:schemeClr val="bg1"/>
                </a:solidFill>
              </a:rPr>
              <a:t>Arq</a:t>
            </a:r>
            <a:r>
              <a:rPr lang="pt-BR" sz="1100" dirty="0">
                <a:solidFill>
                  <a:schemeClr val="bg1"/>
                </a:solidFill>
              </a:rPr>
              <a:t> </a:t>
            </a:r>
            <a:r>
              <a:rPr lang="pt-BR" sz="1100" dirty="0" err="1">
                <a:solidFill>
                  <a:schemeClr val="bg1"/>
                </a:solidFill>
              </a:rPr>
              <a:t>Bras</a:t>
            </a:r>
            <a:r>
              <a:rPr lang="pt-BR" sz="1100" dirty="0">
                <a:solidFill>
                  <a:schemeClr val="bg1"/>
                </a:solidFill>
              </a:rPr>
              <a:t> </a:t>
            </a:r>
            <a:r>
              <a:rPr lang="pt-BR" sz="1100" dirty="0" err="1">
                <a:solidFill>
                  <a:schemeClr val="bg1"/>
                </a:solidFill>
              </a:rPr>
              <a:t>Cardiol</a:t>
            </a:r>
            <a:r>
              <a:rPr lang="pt-BR" sz="1100" dirty="0">
                <a:solidFill>
                  <a:schemeClr val="bg1"/>
                </a:solidFill>
              </a:rPr>
              <a:t>. 2024; 121(2):e20240079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D0C2B50E-04AF-2312-56BD-9620A0298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63225" y="69413"/>
            <a:ext cx="1028772" cy="503155"/>
          </a:xfrm>
          <a:prstGeom prst="rect">
            <a:avLst/>
          </a:prstGeom>
        </p:spPr>
      </p:pic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6014102E-CA5D-6E31-7CE9-2637CC8730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939" y="179647"/>
            <a:ext cx="965061" cy="96506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B3124E75-D847-991B-49AD-C14BD16E7EB3}"/>
              </a:ext>
            </a:extLst>
          </p:cNvPr>
          <p:cNvSpPr/>
          <p:nvPr/>
        </p:nvSpPr>
        <p:spPr>
          <a:xfrm>
            <a:off x="578680" y="157613"/>
            <a:ext cx="1492491" cy="6796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BD91ECB6-B725-DB50-F4F9-15B7A0A08B96}"/>
              </a:ext>
            </a:extLst>
          </p:cNvPr>
          <p:cNvCxnSpPr/>
          <p:nvPr/>
        </p:nvCxnSpPr>
        <p:spPr>
          <a:xfrm>
            <a:off x="2291508" y="6092328"/>
            <a:ext cx="3745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B1826281-AC0B-600F-629F-C9FA6B537E55}"/>
              </a:ext>
            </a:extLst>
          </p:cNvPr>
          <p:cNvCxnSpPr/>
          <p:nvPr/>
        </p:nvCxnSpPr>
        <p:spPr>
          <a:xfrm>
            <a:off x="2291508" y="6277779"/>
            <a:ext cx="3745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D7C1C8EF-DB91-4E78-B3F8-9B5EDF95362F}"/>
              </a:ext>
            </a:extLst>
          </p:cNvPr>
          <p:cNvCxnSpPr/>
          <p:nvPr/>
        </p:nvCxnSpPr>
        <p:spPr>
          <a:xfrm>
            <a:off x="4625248" y="6476282"/>
            <a:ext cx="3745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08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170333-097B-F8E3-9E69-9F1C70EB5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838F9D8-97F0-9719-B590-CC829F38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1FBEDA-BC6F-3B1F-9422-645AA57E4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506BF8-7520-EE45-FD71-98A8A68B2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15CE6D-3044-D357-1767-2F41FD344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EB81180-CC08-5AA4-F020-8D9D845038FA}"/>
              </a:ext>
            </a:extLst>
          </p:cNvPr>
          <p:cNvSpPr txBox="1"/>
          <p:nvPr/>
        </p:nvSpPr>
        <p:spPr>
          <a:xfrm>
            <a:off x="-77954" y="205070"/>
            <a:ext cx="8640840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kern="1200" cap="all" dirty="0" err="1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Mortalidade</a:t>
            </a:r>
            <a:r>
              <a:rPr lang="en-US" sz="3000" kern="1200" cap="all" dirty="0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</a:t>
            </a:r>
            <a:r>
              <a:rPr lang="en-US" sz="3000" kern="1200" cap="all" dirty="0" err="1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por</a:t>
            </a:r>
            <a:r>
              <a:rPr lang="en-US" sz="3000" kern="1200" cap="all" dirty="0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</a:t>
            </a:r>
            <a:r>
              <a:rPr lang="en-US" sz="3000" kern="1200" cap="all" dirty="0" err="1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todas</a:t>
            </a:r>
            <a:r>
              <a:rPr lang="en-US" sz="3000" kern="1200" cap="all" dirty="0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as </a:t>
            </a:r>
            <a:r>
              <a:rPr lang="en-US" sz="3000" kern="1200" cap="all" dirty="0" err="1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causas</a:t>
            </a:r>
            <a:r>
              <a:rPr lang="en-US" sz="3000" kern="1200" cap="all" dirty="0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e </a:t>
            </a:r>
            <a:r>
              <a:rPr lang="en-US" sz="3000" kern="1200" cap="all" dirty="0" err="1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cardiovasculares</a:t>
            </a:r>
            <a:r>
              <a:rPr lang="en-US" sz="3000" kern="1200" cap="all" dirty="0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, </a:t>
            </a:r>
            <a:r>
              <a:rPr lang="en-US" sz="3000" kern="1200" cap="all" dirty="0" err="1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por</a:t>
            </a:r>
            <a:r>
              <a:rPr lang="en-US" sz="3000" kern="1200" cap="all" dirty="0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</a:t>
            </a:r>
            <a:r>
              <a:rPr lang="en-US" sz="3000" kern="1200" cap="all" dirty="0" err="1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sexo</a:t>
            </a:r>
            <a:r>
              <a:rPr lang="en-US" sz="3000" kern="1200" cap="all" dirty="0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e </a:t>
            </a:r>
            <a:r>
              <a:rPr lang="en-US" sz="3000" kern="1200" cap="all" dirty="0" err="1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faixa</a:t>
            </a:r>
            <a:r>
              <a:rPr lang="en-US" sz="3000" kern="1200" cap="all" dirty="0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</a:t>
            </a:r>
            <a:r>
              <a:rPr lang="en-US" sz="3000" kern="1200" cap="all" dirty="0" err="1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etária</a:t>
            </a:r>
            <a:r>
              <a:rPr lang="en-US" sz="3000" kern="1200" cap="all" dirty="0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30B7C3E0-343A-F01B-BA50-4A1308A27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225" y="69413"/>
            <a:ext cx="1028772" cy="503155"/>
          </a:xfrm>
          <a:prstGeom prst="rect">
            <a:avLst/>
          </a:prstGeom>
        </p:spPr>
      </p:pic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ADC39CCF-0A07-A6B7-7D1B-9C5C56FE8A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939" y="205070"/>
            <a:ext cx="965061" cy="96506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CB2BEDF-4991-D0CD-C03E-6AB803E8BB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984" y="1569340"/>
            <a:ext cx="10727042" cy="5273779"/>
          </a:xfrm>
          <a:prstGeom prst="rect">
            <a:avLst/>
          </a:prstGeom>
        </p:spPr>
      </p:pic>
      <p:sp>
        <p:nvSpPr>
          <p:cNvPr id="6" name="Chave Esquerda 5">
            <a:extLst>
              <a:ext uri="{FF2B5EF4-FFF2-40B4-BE49-F238E27FC236}">
                <a16:creationId xmlns:a16="http://schemas.microsoft.com/office/drawing/2014/main" id="{82000456-AD4A-135C-A3C0-62D72B33B840}"/>
              </a:ext>
            </a:extLst>
          </p:cNvPr>
          <p:cNvSpPr/>
          <p:nvPr/>
        </p:nvSpPr>
        <p:spPr>
          <a:xfrm>
            <a:off x="1113380" y="4752304"/>
            <a:ext cx="45719" cy="43788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have Esquerda 8">
            <a:extLst>
              <a:ext uri="{FF2B5EF4-FFF2-40B4-BE49-F238E27FC236}">
                <a16:creationId xmlns:a16="http://schemas.microsoft.com/office/drawing/2014/main" id="{110674F0-935B-1FC5-6C9C-21AD2ECA79EB}"/>
              </a:ext>
            </a:extLst>
          </p:cNvPr>
          <p:cNvSpPr/>
          <p:nvPr/>
        </p:nvSpPr>
        <p:spPr>
          <a:xfrm>
            <a:off x="4524135" y="4312276"/>
            <a:ext cx="45719" cy="36275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have Esquerda 9">
            <a:extLst>
              <a:ext uri="{FF2B5EF4-FFF2-40B4-BE49-F238E27FC236}">
                <a16:creationId xmlns:a16="http://schemas.microsoft.com/office/drawing/2014/main" id="{CEC9181C-F3C6-38A3-3D11-0200793136C6}"/>
              </a:ext>
            </a:extLst>
          </p:cNvPr>
          <p:cNvSpPr/>
          <p:nvPr/>
        </p:nvSpPr>
        <p:spPr>
          <a:xfrm>
            <a:off x="7840444" y="4456090"/>
            <a:ext cx="45719" cy="48295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473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C86CE5-153D-6E60-4C83-61966E4E6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9">
            <a:extLst>
              <a:ext uri="{FF2B5EF4-FFF2-40B4-BE49-F238E27FC236}">
                <a16:creationId xmlns:a16="http://schemas.microsoft.com/office/drawing/2014/main" id="{86F98513-5C27-0C6F-2FB5-06AB17D04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" name="Rectangle 41">
            <a:extLst>
              <a:ext uri="{FF2B5EF4-FFF2-40B4-BE49-F238E27FC236}">
                <a16:creationId xmlns:a16="http://schemas.microsoft.com/office/drawing/2014/main" id="{1E908A33-DE76-909D-4160-42CE8BA00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ED0F99D-2CD6-DE03-B40C-52722F38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BEEA1AE-03A4-693D-E02C-1126A93C3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ABBA2BD-BD38-F4C7-EB4B-C6AF3F85DE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7" name="Oval 46">
              <a:extLst>
                <a:ext uri="{FF2B5EF4-FFF2-40B4-BE49-F238E27FC236}">
                  <a16:creationId xmlns:a16="http://schemas.microsoft.com/office/drawing/2014/main" id="{072293E8-09B8-1688-40D9-2A88D4DCC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3" name="Oval 47">
              <a:extLst>
                <a:ext uri="{FF2B5EF4-FFF2-40B4-BE49-F238E27FC236}">
                  <a16:creationId xmlns:a16="http://schemas.microsoft.com/office/drawing/2014/main" id="{A4C98B57-8675-0E49-81E0-6280D968F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4" name="Oval 48">
              <a:extLst>
                <a:ext uri="{FF2B5EF4-FFF2-40B4-BE49-F238E27FC236}">
                  <a16:creationId xmlns:a16="http://schemas.microsoft.com/office/drawing/2014/main" id="{B098EB13-90F9-4F0E-32A4-CD330E4171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5" name="Oval 49">
              <a:extLst>
                <a:ext uri="{FF2B5EF4-FFF2-40B4-BE49-F238E27FC236}">
                  <a16:creationId xmlns:a16="http://schemas.microsoft.com/office/drawing/2014/main" id="{F22313C7-EBDD-2BB0-FCE4-A77B395F8F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76" name="Rectangle 51">
            <a:extLst>
              <a:ext uri="{FF2B5EF4-FFF2-40B4-BE49-F238E27FC236}">
                <a16:creationId xmlns:a16="http://schemas.microsoft.com/office/drawing/2014/main" id="{4B567A95-57BD-9183-65CE-3A89A775A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C2967BE-864D-9CD9-6DEF-52A9E450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D6CE857-5F3A-1B09-71D6-6EB5B4C6C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E79B807-2FF1-99AD-2A6F-BE7695BFC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05504C8-8D5E-1C7F-74E5-58707E0AD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94C30CC-01E1-5E56-26E5-439692D8A9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A55B7582-94DF-689B-31AD-57A3C43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324D6E8-8445-584E-FE1C-77DFA7EC5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21BA419-2F63-E7DA-6FBF-8C44AF23EC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BA12D30-8C44-ED28-0B39-45642C8B5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C681262-0573-7B96-13DC-51F1B52B5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4401F69-9B24-F932-5090-D538E2C05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6FD159B-FEB7-701C-6933-62A200F2E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7120609" y="797789"/>
            <a:ext cx="304800" cy="429768"/>
            <a:chOff x="215328" y="-46937"/>
            <a:chExt cx="304800" cy="2773841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E3534A3-F140-5076-96FD-C4137E62B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11D44DE-11A8-A144-7FD6-086B8577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0F6014D-DCCA-5DC6-D01A-A01DC0B53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1CA5D8D-84D0-92A1-EF40-C45FD6A5E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42D542BE-EE85-0E00-07CB-AE337D7BBB7B}"/>
              </a:ext>
            </a:extLst>
          </p:cNvPr>
          <p:cNvGrpSpPr/>
          <p:nvPr/>
        </p:nvGrpSpPr>
        <p:grpSpPr>
          <a:xfrm>
            <a:off x="88404" y="1541963"/>
            <a:ext cx="8627951" cy="3159012"/>
            <a:chOff x="542658" y="1591209"/>
            <a:chExt cx="10583210" cy="3142273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C4EB92BC-BE98-01AF-7501-987610401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2658" y="1605963"/>
              <a:ext cx="5261304" cy="31275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8F54FECD-B68A-031D-A05B-C865A15BF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4564" y="1591209"/>
              <a:ext cx="5261304" cy="31275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478135CB-27A5-86DC-62B0-AD559754A8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282" t="44548" r="17277" b="9606"/>
          <a:stretch/>
        </p:blipFill>
        <p:spPr>
          <a:xfrm>
            <a:off x="7199014" y="3986796"/>
            <a:ext cx="4982353" cy="2848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5326D7C-EFED-CAB8-863A-C55AA7BECCEC}"/>
              </a:ext>
            </a:extLst>
          </p:cNvPr>
          <p:cNvSpPr txBox="1"/>
          <p:nvPr/>
        </p:nvSpPr>
        <p:spPr>
          <a:xfrm>
            <a:off x="36096" y="655081"/>
            <a:ext cx="11922621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Taxas de mortalidade e </a:t>
            </a:r>
            <a:r>
              <a:rPr kumimoji="0" lang="pt-BR" sz="2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DALYs</a:t>
            </a:r>
            <a:r>
              <a:rPr kumimoji="0" lang="pt-BR" sz="2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, por 100 mil habitantes,  por doença cardiovascular atribuível a glicose  sérica elevada (A),  aumento de massa corporal (B), e nível de atividade física (C), por sexo,  no Brasil,  de 1990 a 2021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58DFE3D-D31D-E212-41A8-4FCBD63D8576}"/>
              </a:ext>
            </a:extLst>
          </p:cNvPr>
          <p:cNvSpPr txBox="1"/>
          <p:nvPr/>
        </p:nvSpPr>
        <p:spPr>
          <a:xfrm>
            <a:off x="164797" y="1706086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3D69FB5-E50F-C9D6-27BD-A17665236A55}"/>
              </a:ext>
            </a:extLst>
          </p:cNvPr>
          <p:cNvSpPr txBox="1"/>
          <p:nvPr/>
        </p:nvSpPr>
        <p:spPr>
          <a:xfrm>
            <a:off x="4516222" y="169782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3D4E741-BDB7-AD2F-ED62-E420F585924B}"/>
              </a:ext>
            </a:extLst>
          </p:cNvPr>
          <p:cNvSpPr txBox="1"/>
          <p:nvPr/>
        </p:nvSpPr>
        <p:spPr>
          <a:xfrm>
            <a:off x="7293854" y="4012718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459C3C2D-1318-521A-5058-78862E57D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24553" y="-56300"/>
            <a:ext cx="1028772" cy="503155"/>
          </a:xfrm>
          <a:prstGeom prst="rect">
            <a:avLst/>
          </a:prstGeom>
        </p:spPr>
      </p:pic>
      <p:sp>
        <p:nvSpPr>
          <p:cNvPr id="38" name="CaixaDeTexto 37">
            <a:extLst>
              <a:ext uri="{FF2B5EF4-FFF2-40B4-BE49-F238E27FC236}">
                <a16:creationId xmlns:a16="http://schemas.microsoft.com/office/drawing/2014/main" id="{959CC2B7-F9C4-AF0E-30E8-4BBD1C082BAC}"/>
              </a:ext>
            </a:extLst>
          </p:cNvPr>
          <p:cNvSpPr txBox="1"/>
          <p:nvPr/>
        </p:nvSpPr>
        <p:spPr>
          <a:xfrm>
            <a:off x="9262109" y="3573428"/>
            <a:ext cx="36753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https://vizhub.healthdata.org/gbd-compare/</a:t>
            </a:r>
          </a:p>
        </p:txBody>
      </p:sp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5D967229-BAEF-8C65-6469-1AA0F53A64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408" y="26458"/>
            <a:ext cx="965061" cy="96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18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76C296-7A94-39D6-CD3A-93250A07C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1A1A01DD-FF1F-A283-9D63-8BB406D0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D015209A-7E54-9526-EA45-DA70B7DD3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F5F66F-5579-D5D8-772B-445590CD6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CF949B-322C-F2EC-7FA7-26117ADF2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163ECF3A-33B7-EB98-F3CB-784E1EA9F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228" y="-215"/>
            <a:ext cx="1028772" cy="50315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DDC299A-3589-440B-0F59-AEB1B56EF48E}"/>
              </a:ext>
            </a:extLst>
          </p:cNvPr>
          <p:cNvSpPr txBox="1"/>
          <p:nvPr/>
        </p:nvSpPr>
        <p:spPr>
          <a:xfrm>
            <a:off x="9068535" y="6577112"/>
            <a:ext cx="290163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Arq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Bras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Cardiol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2024; 121(2):e20240079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0A82804-BD0B-C992-FD3D-3E5DAD3D041E}"/>
              </a:ext>
            </a:extLst>
          </p:cNvPr>
          <p:cNvSpPr txBox="1"/>
          <p:nvPr/>
        </p:nvSpPr>
        <p:spPr>
          <a:xfrm>
            <a:off x="1189310" y="41237"/>
            <a:ext cx="1037949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wline-Regular"/>
                <a:ea typeface="+mn-ea"/>
                <a:cs typeface="+mn-cs"/>
              </a:rPr>
              <a:t>Percentual* de adultos (≥18 anos) que praticam atividades físicas no tempo livre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wline-Regular"/>
                <a:ea typeface="+mn-ea"/>
                <a:cs typeface="+mn-cs"/>
              </a:rPr>
              <a:t>equivalentes a pelo menos 150 minutos de atividade de intensidade moderada por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wline-Regular"/>
                <a:ea typeface="+mn-ea"/>
                <a:cs typeface="+mn-cs"/>
              </a:rPr>
              <a:t>semana** no conjunto da população adulta das capitais dos estados brasileiros e 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wline-Regular"/>
                <a:ea typeface="+mn-ea"/>
                <a:cs typeface="+mn-cs"/>
              </a:rPr>
              <a:t>Distrito Federal, por sexo, segundo idade e anos de escolaridade. </a:t>
            </a:r>
            <a:r>
              <a:rPr kumimoji="0" lang="pt-B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wline-Regular"/>
                <a:ea typeface="+mn-ea"/>
                <a:cs typeface="+mn-cs"/>
              </a:rPr>
              <a:t>Vigitel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wline-Regular"/>
                <a:ea typeface="+mn-ea"/>
                <a:cs typeface="+mn-cs"/>
              </a:rPr>
              <a:t>, 2023</a:t>
            </a: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8CB06BD-2834-1335-3D25-05768B7479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355" t="47504" r="29012" b="13533"/>
          <a:stretch/>
        </p:blipFill>
        <p:spPr>
          <a:xfrm>
            <a:off x="1520390" y="1584251"/>
            <a:ext cx="8897040" cy="4860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570CD2E-D665-7EC6-193F-A8E3D90E2C1E}"/>
              </a:ext>
            </a:extLst>
          </p:cNvPr>
          <p:cNvSpPr/>
          <p:nvPr/>
        </p:nvSpPr>
        <p:spPr>
          <a:xfrm>
            <a:off x="6026977" y="5693041"/>
            <a:ext cx="1869307" cy="2551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D0CB57D2-901D-13AB-465A-52B0BD319FC9}"/>
              </a:ext>
            </a:extLst>
          </p:cNvPr>
          <p:cNvSpPr/>
          <p:nvPr/>
        </p:nvSpPr>
        <p:spPr>
          <a:xfrm>
            <a:off x="8093929" y="5699051"/>
            <a:ext cx="1931081" cy="2551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644CA248-36D3-6D77-7DFE-8C7D0EF808DC}"/>
              </a:ext>
            </a:extLst>
          </p:cNvPr>
          <p:cNvSpPr/>
          <p:nvPr/>
        </p:nvSpPr>
        <p:spPr>
          <a:xfrm>
            <a:off x="5978849" y="3866898"/>
            <a:ext cx="1931081" cy="8442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12B6250-8B60-E19B-8650-E46437F0B611}"/>
              </a:ext>
            </a:extLst>
          </p:cNvPr>
          <p:cNvSpPr/>
          <p:nvPr/>
        </p:nvSpPr>
        <p:spPr>
          <a:xfrm>
            <a:off x="8105288" y="3866898"/>
            <a:ext cx="1931081" cy="8442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B78BFC4B-E833-D9FB-1563-7DF74F742E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939" y="153035"/>
            <a:ext cx="965061" cy="96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11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B82B0F-C173-EC2F-D728-56CC21AB8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9">
            <a:extLst>
              <a:ext uri="{FF2B5EF4-FFF2-40B4-BE49-F238E27FC236}">
                <a16:creationId xmlns:a16="http://schemas.microsoft.com/office/drawing/2014/main" id="{633FFB95-C6C7-55E5-695F-5AAF02B6C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" name="Rectangle 41">
            <a:extLst>
              <a:ext uri="{FF2B5EF4-FFF2-40B4-BE49-F238E27FC236}">
                <a16:creationId xmlns:a16="http://schemas.microsoft.com/office/drawing/2014/main" id="{FDAB701B-0B60-511D-1824-CBF24A7D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64464BA-CC3A-6124-36DA-010224504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6311467-B6FF-C9BA-EABC-4DADE9237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A38E012-355F-E020-F1EF-9C5BA20D6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7" name="Oval 46">
              <a:extLst>
                <a:ext uri="{FF2B5EF4-FFF2-40B4-BE49-F238E27FC236}">
                  <a16:creationId xmlns:a16="http://schemas.microsoft.com/office/drawing/2014/main" id="{E5F03683-88F9-8536-06B9-D464C4723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3" name="Oval 47">
              <a:extLst>
                <a:ext uri="{FF2B5EF4-FFF2-40B4-BE49-F238E27FC236}">
                  <a16:creationId xmlns:a16="http://schemas.microsoft.com/office/drawing/2014/main" id="{BEF24C31-A89F-AF83-F0B2-9623B1D3B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4" name="Oval 48">
              <a:extLst>
                <a:ext uri="{FF2B5EF4-FFF2-40B4-BE49-F238E27FC236}">
                  <a16:creationId xmlns:a16="http://schemas.microsoft.com/office/drawing/2014/main" id="{E837D4BA-6F04-3B05-6F1C-C6E1A5167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5" name="Oval 49">
              <a:extLst>
                <a:ext uri="{FF2B5EF4-FFF2-40B4-BE49-F238E27FC236}">
                  <a16:creationId xmlns:a16="http://schemas.microsoft.com/office/drawing/2014/main" id="{B155210E-764F-A294-3BB3-5D9F97F852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76" name="Rectangle 51">
            <a:extLst>
              <a:ext uri="{FF2B5EF4-FFF2-40B4-BE49-F238E27FC236}">
                <a16:creationId xmlns:a16="http://schemas.microsoft.com/office/drawing/2014/main" id="{29253BA9-CE30-A5B1-0F94-DDE652C82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03B26CC-A9AD-7902-BF34-1D012DE87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D85DF41-19DB-A121-24EF-01FA7ABDB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CA6932F-3204-E848-1A2B-668AA07EE7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1F2D0AE-5B7F-3536-6A46-FD9474F3B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F5ACE77-74F6-3F54-E66E-BDFF732BA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625F7082-1B4C-394E-78C0-9EBA28C8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EDDE8F1-A843-2B8D-B916-5F215B599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AAEA0BA-2EEC-4D18-8307-674871121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89E1669-C99E-064D-C1EB-64086A10B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C17F4C9-F515-1469-A228-F14FBD3BE9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5CF41FC-DD98-150C-F194-A141BA54E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C8826FA-8688-D212-EA52-EF0A2FB7E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7120609" y="797789"/>
            <a:ext cx="304800" cy="429768"/>
            <a:chOff x="215328" y="-46937"/>
            <a:chExt cx="304800" cy="2773841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30D2021-6DA5-121E-9791-44CA06EE32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1897546-DF98-79E6-E685-9301DB30C1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8048400-860E-6DF2-8B8A-C12431BFC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2FA1026-6642-2A75-4CAE-A0FA49BF5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Gráfico 4">
            <a:extLst>
              <a:ext uri="{FF2B5EF4-FFF2-40B4-BE49-F238E27FC236}">
                <a16:creationId xmlns:a16="http://schemas.microsoft.com/office/drawing/2014/main" id="{DC16DA05-C103-30A6-5C5E-DAF288EC7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2388" y="-2575"/>
            <a:ext cx="1028772" cy="503155"/>
          </a:xfrm>
          <a:prstGeom prst="rect">
            <a:avLst/>
          </a:prstGeom>
        </p:spPr>
      </p:pic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3B401B90-0213-3CC5-5129-994354B1F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65" y="359513"/>
            <a:ext cx="8389564" cy="5820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9350750-47E5-A637-F41C-C34310AB36DF}"/>
              </a:ext>
            </a:extLst>
          </p:cNvPr>
          <p:cNvSpPr txBox="1"/>
          <p:nvPr/>
        </p:nvSpPr>
        <p:spPr>
          <a:xfrm>
            <a:off x="4560706" y="6539284"/>
            <a:ext cx="60975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sz="1200" dirty="0">
                <a:solidFill>
                  <a:schemeClr val="bg1"/>
                </a:solidFill>
                <a:cs typeface="Arial" panose="020B0604020202020204" pitchFamily="34" charset="0"/>
              </a:rPr>
              <a:t>Arq. Bras. </a:t>
            </a:r>
            <a:r>
              <a:rPr lang="pt-BR" sz="1200" dirty="0" err="1">
                <a:solidFill>
                  <a:schemeClr val="bg1"/>
                </a:solidFill>
                <a:cs typeface="Arial" panose="020B0604020202020204" pitchFamily="34" charset="0"/>
              </a:rPr>
              <a:t>Cardiol</a:t>
            </a:r>
            <a:r>
              <a:rPr lang="pt-BR" sz="1200" dirty="0">
                <a:solidFill>
                  <a:schemeClr val="bg1"/>
                </a:solidFill>
                <a:cs typeface="Arial" panose="020B0604020202020204" pitchFamily="34" charset="0"/>
              </a:rPr>
              <a:t>. 2024; 121(7): e20240478</a:t>
            </a:r>
          </a:p>
        </p:txBody>
      </p:sp>
      <p:pic>
        <p:nvPicPr>
          <p:cNvPr id="7" name="Imagem 6" descr="Texto&#10;&#10;O conteúdo gerado por IA pode estar incorreto.">
            <a:extLst>
              <a:ext uri="{FF2B5EF4-FFF2-40B4-BE49-F238E27FC236}">
                <a16:creationId xmlns:a16="http://schemas.microsoft.com/office/drawing/2014/main" id="{41E51EA9-8207-3093-3943-95ACA4EDE2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185" y="143476"/>
            <a:ext cx="965061" cy="96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86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CDD990-208E-4809-1B92-6C1259E40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9">
            <a:extLst>
              <a:ext uri="{FF2B5EF4-FFF2-40B4-BE49-F238E27FC236}">
                <a16:creationId xmlns:a16="http://schemas.microsoft.com/office/drawing/2014/main" id="{795356D2-F072-EAE6-F1CB-BD50464C7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" name="Rectangle 41">
            <a:extLst>
              <a:ext uri="{FF2B5EF4-FFF2-40B4-BE49-F238E27FC236}">
                <a16:creationId xmlns:a16="http://schemas.microsoft.com/office/drawing/2014/main" id="{DD1E52F3-8133-EBB2-F1AC-4D34217E6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98964CE-1E7B-FD00-EBCB-A5741B5A2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35DDE01-87A8-1407-C6DF-8AAB49AB5D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F6BFE0C-163D-BE6C-0332-696FB9594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7" name="Oval 46">
              <a:extLst>
                <a:ext uri="{FF2B5EF4-FFF2-40B4-BE49-F238E27FC236}">
                  <a16:creationId xmlns:a16="http://schemas.microsoft.com/office/drawing/2014/main" id="{1B911901-B689-3713-06DD-ED4D80726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3" name="Oval 47">
              <a:extLst>
                <a:ext uri="{FF2B5EF4-FFF2-40B4-BE49-F238E27FC236}">
                  <a16:creationId xmlns:a16="http://schemas.microsoft.com/office/drawing/2014/main" id="{C5F17DC6-DA10-2A68-2960-36D036E78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4" name="Oval 48">
              <a:extLst>
                <a:ext uri="{FF2B5EF4-FFF2-40B4-BE49-F238E27FC236}">
                  <a16:creationId xmlns:a16="http://schemas.microsoft.com/office/drawing/2014/main" id="{04EF8813-0397-6974-2C3D-2863A3DDB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5" name="Oval 49">
              <a:extLst>
                <a:ext uri="{FF2B5EF4-FFF2-40B4-BE49-F238E27FC236}">
                  <a16:creationId xmlns:a16="http://schemas.microsoft.com/office/drawing/2014/main" id="{E48788D4-A976-5340-37C2-AB1ED8598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76" name="Rectangle 51">
            <a:extLst>
              <a:ext uri="{FF2B5EF4-FFF2-40B4-BE49-F238E27FC236}">
                <a16:creationId xmlns:a16="http://schemas.microsoft.com/office/drawing/2014/main" id="{677E3A11-8CCC-CF72-E647-1426CC3BF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8E0F494-C109-454B-832F-ACBFDE32C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72C2CF6-20AC-D1C6-DE27-B44E149FE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3CAB4BD-C373-4B77-1346-17AAF6FBDA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AB898FC-1A2A-AD35-2C68-8278D4D89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F8930DF-5C75-CF41-9A50-B6166B3AF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C9AF40AF-3988-89CB-B95F-18CB0AB53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4EC4F6E-5DD6-DD23-2C28-5E2AB66D2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76EDE68-BCF3-DDA1-F589-580BA027A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2FAEB1B-DF0D-F847-CE82-FE15A7CE8D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7E9938D-102D-64DA-AA7B-D1BDC0D15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D736F01-95D5-B2D4-34A2-7054B6A170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F6DC244-5469-CD76-BCA4-0249B73FD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7120609" y="797789"/>
            <a:ext cx="304800" cy="429768"/>
            <a:chOff x="215328" y="-46937"/>
            <a:chExt cx="304800" cy="2773841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15E043E-ADC4-A22D-1CD0-65C9C949F9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D201594-46BE-67BA-889B-9D7F18BE2A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F44B96A-4206-B12C-B908-D188E1BAC2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414FA2C-0273-F99A-0801-AE0F86C61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Gráfico 4">
            <a:extLst>
              <a:ext uri="{FF2B5EF4-FFF2-40B4-BE49-F238E27FC236}">
                <a16:creationId xmlns:a16="http://schemas.microsoft.com/office/drawing/2014/main" id="{E6FA6ECD-ADBA-57D5-1099-83B8BA243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2388" y="-2575"/>
            <a:ext cx="1028772" cy="50315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56D029D-1284-9165-AC45-F758F4D247E6}"/>
              </a:ext>
            </a:extLst>
          </p:cNvPr>
          <p:cNvSpPr txBox="1"/>
          <p:nvPr/>
        </p:nvSpPr>
        <p:spPr>
          <a:xfrm>
            <a:off x="4560706" y="6539284"/>
            <a:ext cx="60975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sz="1200" dirty="0">
                <a:solidFill>
                  <a:schemeClr val="bg1"/>
                </a:solidFill>
                <a:cs typeface="Arial" panose="020B0604020202020204" pitchFamily="34" charset="0"/>
              </a:rPr>
              <a:t>Arq. Bras. </a:t>
            </a:r>
            <a:r>
              <a:rPr lang="pt-BR" sz="1200" dirty="0" err="1">
                <a:solidFill>
                  <a:schemeClr val="bg1"/>
                </a:solidFill>
                <a:cs typeface="Arial" panose="020B0604020202020204" pitchFamily="34" charset="0"/>
              </a:rPr>
              <a:t>Cardiol</a:t>
            </a:r>
            <a:r>
              <a:rPr lang="pt-BR" sz="1200" dirty="0">
                <a:solidFill>
                  <a:schemeClr val="bg1"/>
                </a:solidFill>
                <a:cs typeface="Arial" panose="020B0604020202020204" pitchFamily="34" charset="0"/>
              </a:rPr>
              <a:t>. 2024; 121(7): e20240478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82E16F5-DCFE-FE7B-306E-7508A1C46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4160"/>
            <a:ext cx="12192000" cy="6069680"/>
          </a:xfrm>
          <a:prstGeom prst="rect">
            <a:avLst/>
          </a:prstGeom>
        </p:spPr>
      </p:pic>
      <p:pic>
        <p:nvPicPr>
          <p:cNvPr id="9" name="Imagem 8" descr="Texto&#10;&#10;O conteúdo gerado por IA pode estar incorreto.">
            <a:extLst>
              <a:ext uri="{FF2B5EF4-FFF2-40B4-BE49-F238E27FC236}">
                <a16:creationId xmlns:a16="http://schemas.microsoft.com/office/drawing/2014/main" id="{386F0BC3-6974-C208-6EA7-7517935614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539" y="109551"/>
            <a:ext cx="965061" cy="96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41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4DB5E28E-6530-29A8-8379-35494D4FD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225" y="69413"/>
            <a:ext cx="1028772" cy="503155"/>
          </a:xfrm>
          <a:prstGeom prst="rect">
            <a:avLst/>
          </a:prstGeom>
        </p:spPr>
      </p:pic>
      <p:pic>
        <p:nvPicPr>
          <p:cNvPr id="2" name="Imagem 1" descr="Diagrama&#10;&#10;Descrição gerada automaticamente">
            <a:extLst>
              <a:ext uri="{FF2B5EF4-FFF2-40B4-BE49-F238E27FC236}">
                <a16:creationId xmlns:a16="http://schemas.microsoft.com/office/drawing/2014/main" id="{616600CA-4D40-E4BE-C835-144654E0F4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3730" y="324045"/>
            <a:ext cx="8763774" cy="5698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6DCBA4E-AE0D-7C57-89C0-EF37D708254B}"/>
              </a:ext>
            </a:extLst>
          </p:cNvPr>
          <p:cNvSpPr txBox="1"/>
          <p:nvPr/>
        </p:nvSpPr>
        <p:spPr>
          <a:xfrm>
            <a:off x="5064165" y="6442182"/>
            <a:ext cx="43640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Arq. Bras.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Cardiol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. 2022;119(5):815-82</a:t>
            </a:r>
          </a:p>
        </p:txBody>
      </p:sp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F61BFC19-B457-321A-7760-7053FD0A37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939" y="178786"/>
            <a:ext cx="965061" cy="96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51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D30193-A396-1BFD-4024-DEC0ED4F9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9">
            <a:extLst>
              <a:ext uri="{FF2B5EF4-FFF2-40B4-BE49-F238E27FC236}">
                <a16:creationId xmlns:a16="http://schemas.microsoft.com/office/drawing/2014/main" id="{44DA9B10-F511-B1D1-F62C-E20EF37F2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" name="Rectangle 41">
            <a:extLst>
              <a:ext uri="{FF2B5EF4-FFF2-40B4-BE49-F238E27FC236}">
                <a16:creationId xmlns:a16="http://schemas.microsoft.com/office/drawing/2014/main" id="{A03DBA44-6019-62FB-F981-654D20925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B0F2419-FBD9-5EA1-8ED7-ED228404F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06E7A0-0AE2-CA4C-867F-2FAD0DA99F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2E178A7-ADCA-4C29-E8BC-8A67EC6BD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7" name="Oval 46">
              <a:extLst>
                <a:ext uri="{FF2B5EF4-FFF2-40B4-BE49-F238E27FC236}">
                  <a16:creationId xmlns:a16="http://schemas.microsoft.com/office/drawing/2014/main" id="{6C1E3679-C6CE-01E3-6CDE-274886D07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3" name="Oval 47">
              <a:extLst>
                <a:ext uri="{FF2B5EF4-FFF2-40B4-BE49-F238E27FC236}">
                  <a16:creationId xmlns:a16="http://schemas.microsoft.com/office/drawing/2014/main" id="{5C4A1A28-E25B-48DC-9970-C5BB83C18D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4" name="Oval 48">
              <a:extLst>
                <a:ext uri="{FF2B5EF4-FFF2-40B4-BE49-F238E27FC236}">
                  <a16:creationId xmlns:a16="http://schemas.microsoft.com/office/drawing/2014/main" id="{6DCAD267-9611-F9C1-C75C-65B1216F6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5" name="Oval 49">
              <a:extLst>
                <a:ext uri="{FF2B5EF4-FFF2-40B4-BE49-F238E27FC236}">
                  <a16:creationId xmlns:a16="http://schemas.microsoft.com/office/drawing/2014/main" id="{2EE95D2F-38AC-9981-4970-EB6EB0337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76" name="Rectangle 51">
            <a:extLst>
              <a:ext uri="{FF2B5EF4-FFF2-40B4-BE49-F238E27FC236}">
                <a16:creationId xmlns:a16="http://schemas.microsoft.com/office/drawing/2014/main" id="{65D4F69D-8BB2-99F7-A2CA-FE6E58C43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E609508-5DB0-62C3-40EA-128311AE1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784B9F8-7C87-9EB8-74F3-04E32D49D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6AA5744-5683-FCE2-9A4A-1CBDFEEC5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9C6F7C7-04BF-A285-222E-AEE7F339F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8353DA3-EA4A-7C41-A7FA-1F597B37E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37738E0B-97E8-43DF-F20E-CC0CC0915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598B1BB-B6BF-D7C6-F5E0-ACFB8799D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87D2BFA-6CF0-0B89-D6D0-7A4FFE82E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2238246-23F4-32E0-9357-EE979179D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D042F0F-0AC5-6A98-A95C-B5ACFB942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E67446B-73F1-D30C-943A-6AE97DDFFE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08DD630-38DB-8494-5444-B394B0EE5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7120609" y="797789"/>
            <a:ext cx="304800" cy="429768"/>
            <a:chOff x="215328" y="-46937"/>
            <a:chExt cx="304800" cy="2773841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952D8B1-3D1C-4E55-D801-14FAF80D3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070780D-1E6A-BDA2-D781-17676344C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826E777-1399-5D3D-88DF-D3F2356F9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DBAA034-BB3F-61C8-2F2B-69E062665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Gráfico 4">
            <a:extLst>
              <a:ext uri="{FF2B5EF4-FFF2-40B4-BE49-F238E27FC236}">
                <a16:creationId xmlns:a16="http://schemas.microsoft.com/office/drawing/2014/main" id="{ADAB4562-9458-9692-F705-F2182F19B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2388" y="-2575"/>
            <a:ext cx="1028772" cy="50315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9CDD837-92EC-4375-B1A1-0407A5D07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268" y="616783"/>
            <a:ext cx="9753600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D770BD5-94AE-E54F-306C-D624C0B50D80}"/>
              </a:ext>
            </a:extLst>
          </p:cNvPr>
          <p:cNvSpPr txBox="1"/>
          <p:nvPr/>
        </p:nvSpPr>
        <p:spPr>
          <a:xfrm>
            <a:off x="4388640" y="6435505"/>
            <a:ext cx="39884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0" i="0" u="none" strike="noStrike" baseline="0" dirty="0">
                <a:solidFill>
                  <a:schemeClr val="bg1"/>
                </a:solidFill>
              </a:rPr>
              <a:t>Int J Cardiovasc Sci. 2023; 36:e20230101</a:t>
            </a:r>
            <a:endParaRPr lang="pt-BR" sz="1200" dirty="0">
              <a:solidFill>
                <a:schemeClr val="bg1"/>
              </a:solidFill>
            </a:endParaRPr>
          </a:p>
        </p:txBody>
      </p:sp>
      <p:pic>
        <p:nvPicPr>
          <p:cNvPr id="7" name="Imagem 6" descr="Texto&#10;&#10;O conteúdo gerado por IA pode estar incorreto.">
            <a:extLst>
              <a:ext uri="{FF2B5EF4-FFF2-40B4-BE49-F238E27FC236}">
                <a16:creationId xmlns:a16="http://schemas.microsoft.com/office/drawing/2014/main" id="{7AA8CFCB-1332-9FDE-F562-08D3EAD084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374" y="109551"/>
            <a:ext cx="965061" cy="96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63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7E2D1E-CB66-6D70-3A6F-782A1749C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9">
            <a:extLst>
              <a:ext uri="{FF2B5EF4-FFF2-40B4-BE49-F238E27FC236}">
                <a16:creationId xmlns:a16="http://schemas.microsoft.com/office/drawing/2014/main" id="{5E276BEB-2360-0631-E353-936582051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" name="Rectangle 41">
            <a:extLst>
              <a:ext uri="{FF2B5EF4-FFF2-40B4-BE49-F238E27FC236}">
                <a16:creationId xmlns:a16="http://schemas.microsoft.com/office/drawing/2014/main" id="{4F23319C-2EE6-C5B1-BBDC-BF6914C4B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DDEA517-DA81-ED2C-F097-960A1AD2D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8B41C84-3FAA-26FC-FBFD-FB909CC28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048ADF6-CE24-25CD-4463-9509B675C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7" name="Oval 46">
              <a:extLst>
                <a:ext uri="{FF2B5EF4-FFF2-40B4-BE49-F238E27FC236}">
                  <a16:creationId xmlns:a16="http://schemas.microsoft.com/office/drawing/2014/main" id="{3A992994-3C57-CFAA-6E32-A26617198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3" name="Oval 47">
              <a:extLst>
                <a:ext uri="{FF2B5EF4-FFF2-40B4-BE49-F238E27FC236}">
                  <a16:creationId xmlns:a16="http://schemas.microsoft.com/office/drawing/2014/main" id="{6ED49053-EC66-6E10-2D14-8A58A5B96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4" name="Oval 48">
              <a:extLst>
                <a:ext uri="{FF2B5EF4-FFF2-40B4-BE49-F238E27FC236}">
                  <a16:creationId xmlns:a16="http://schemas.microsoft.com/office/drawing/2014/main" id="{25708914-8218-D489-DB1D-2E339D870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5" name="Oval 49">
              <a:extLst>
                <a:ext uri="{FF2B5EF4-FFF2-40B4-BE49-F238E27FC236}">
                  <a16:creationId xmlns:a16="http://schemas.microsoft.com/office/drawing/2014/main" id="{8C66F26B-24CF-368F-25C2-12F8142E8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76" name="Rectangle 51">
            <a:extLst>
              <a:ext uri="{FF2B5EF4-FFF2-40B4-BE49-F238E27FC236}">
                <a16:creationId xmlns:a16="http://schemas.microsoft.com/office/drawing/2014/main" id="{E94E7713-647E-F471-029F-D35241F15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728B2FC-98F8-2FE7-562D-014368FFA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51B79D8-7EF7-F557-7E32-0D892310A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674922A-90E8-E602-4C56-05330B376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D031E66-3F00-A2BA-6CDE-C2851B4BFD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B2C15EA-DEFB-9640-1B33-25D7FF546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09A32DF7-EF1F-78DE-D0BE-F4BE9FD69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96F7469-54B2-B5CD-C094-A9F8DBA9D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4EE837E-4517-DE5E-8651-99C6E77C37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114F54E-E94D-99E2-EE25-EA5B2D885D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6776244-8C89-5D15-4812-6DBDB050C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4424E04-0924-CB88-96AF-1363B4389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3434A86-192B-5C7C-4A4F-58D265C4D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7120609" y="797789"/>
            <a:ext cx="304800" cy="429768"/>
            <a:chOff x="215328" y="-46937"/>
            <a:chExt cx="304800" cy="2773841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C3B9076-D1CF-4336-E77D-8BE46FF96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BCE5628-7A1A-6D38-DA7B-1AD0988CF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F84DEFA-30D2-38C6-7DFF-1CB1588C32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352A95D-0D78-85CD-9479-F8AF91D6E9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Gráfico 4">
            <a:extLst>
              <a:ext uri="{FF2B5EF4-FFF2-40B4-BE49-F238E27FC236}">
                <a16:creationId xmlns:a16="http://schemas.microsoft.com/office/drawing/2014/main" id="{CAC35AE7-D536-2C29-E285-E54BD4669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2388" y="-2575"/>
            <a:ext cx="1028772" cy="503155"/>
          </a:xfrm>
          <a:prstGeom prst="rect">
            <a:avLst/>
          </a:prstGeom>
        </p:spPr>
      </p:pic>
      <p:pic>
        <p:nvPicPr>
          <p:cNvPr id="7" name="Imagem 6" descr="Texto&#10;&#10;O conteúdo gerado por IA pode estar incorreto.">
            <a:extLst>
              <a:ext uri="{FF2B5EF4-FFF2-40B4-BE49-F238E27FC236}">
                <a16:creationId xmlns:a16="http://schemas.microsoft.com/office/drawing/2014/main" id="{A0C0EC9C-055C-7F23-F023-1A3A624AF9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374" y="109551"/>
            <a:ext cx="965061" cy="96506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A69BC1D-A0E4-3D5F-2E07-5CFC83C88A8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0023" t="42711" r="33672" b="18087"/>
          <a:stretch/>
        </p:blipFill>
        <p:spPr>
          <a:xfrm>
            <a:off x="1273612" y="603414"/>
            <a:ext cx="9384602" cy="5611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367A8FE-F49A-A68E-4E7D-06E87EF69D0F}"/>
              </a:ext>
            </a:extLst>
          </p:cNvPr>
          <p:cNvSpPr txBox="1"/>
          <p:nvPr/>
        </p:nvSpPr>
        <p:spPr>
          <a:xfrm>
            <a:off x="4719907" y="6364492"/>
            <a:ext cx="61370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 err="1">
                <a:solidFill>
                  <a:schemeClr val="bg1"/>
                </a:solidFill>
              </a:rPr>
              <a:t>Arq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200" dirty="0" err="1">
                <a:solidFill>
                  <a:schemeClr val="bg1"/>
                </a:solidFill>
              </a:rPr>
              <a:t>Bras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200" dirty="0" err="1">
                <a:solidFill>
                  <a:schemeClr val="bg1"/>
                </a:solidFill>
              </a:rPr>
              <a:t>Cardiol</a:t>
            </a:r>
            <a:r>
              <a:rPr lang="pt-BR" sz="1200" dirty="0">
                <a:solidFill>
                  <a:schemeClr val="bg1"/>
                </a:solidFill>
              </a:rPr>
              <a:t>. 2023; 120(5):e20230250</a:t>
            </a:r>
          </a:p>
        </p:txBody>
      </p:sp>
    </p:spTree>
    <p:extLst>
      <p:ext uri="{BB962C8B-B14F-4D97-AF65-F5344CB8AC3E}">
        <p14:creationId xmlns:p14="http://schemas.microsoft.com/office/powerpoint/2010/main" val="1059717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DA2210-1864-605A-5AF0-920618486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9">
            <a:extLst>
              <a:ext uri="{FF2B5EF4-FFF2-40B4-BE49-F238E27FC236}">
                <a16:creationId xmlns:a16="http://schemas.microsoft.com/office/drawing/2014/main" id="{2AB6503C-1243-A9D0-D0A3-A87DCE551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" name="Rectangle 41">
            <a:extLst>
              <a:ext uri="{FF2B5EF4-FFF2-40B4-BE49-F238E27FC236}">
                <a16:creationId xmlns:a16="http://schemas.microsoft.com/office/drawing/2014/main" id="{9535C92A-F59F-A195-B19F-549FA405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0DF41BA-9211-96F2-78B3-3E01AB585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C132818-F2A8-9A03-1B32-FE535CAF8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B9A318C-4E11-7A3A-E8EF-105447E36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7" name="Oval 46">
              <a:extLst>
                <a:ext uri="{FF2B5EF4-FFF2-40B4-BE49-F238E27FC236}">
                  <a16:creationId xmlns:a16="http://schemas.microsoft.com/office/drawing/2014/main" id="{F9F31A2F-720C-12AC-BAAA-83F8148AA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3" name="Oval 47">
              <a:extLst>
                <a:ext uri="{FF2B5EF4-FFF2-40B4-BE49-F238E27FC236}">
                  <a16:creationId xmlns:a16="http://schemas.microsoft.com/office/drawing/2014/main" id="{3D3300D3-2696-CA65-9FBC-DEFC81EC9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4" name="Oval 48">
              <a:extLst>
                <a:ext uri="{FF2B5EF4-FFF2-40B4-BE49-F238E27FC236}">
                  <a16:creationId xmlns:a16="http://schemas.microsoft.com/office/drawing/2014/main" id="{51871D4A-5C9C-4655-FE6E-86DE176F0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5" name="Oval 49">
              <a:extLst>
                <a:ext uri="{FF2B5EF4-FFF2-40B4-BE49-F238E27FC236}">
                  <a16:creationId xmlns:a16="http://schemas.microsoft.com/office/drawing/2014/main" id="{CFF6EB4E-6F9B-199A-C293-AF6856D590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76" name="Rectangle 51">
            <a:extLst>
              <a:ext uri="{FF2B5EF4-FFF2-40B4-BE49-F238E27FC236}">
                <a16:creationId xmlns:a16="http://schemas.microsoft.com/office/drawing/2014/main" id="{5A547D78-E6DB-F4C4-6229-A6D836C34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F2523C2-C264-7417-8930-D250A014D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AF4ED72-AB19-18EB-922B-38AA44AF0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DC9559E-1FAA-6810-AF07-D95696D33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A95CD7E-65C7-6210-4CDF-ECB6530EC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50E4A51-A879-E5F4-FA71-10432B881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E3E12BB3-4F95-0A74-03E0-DB223D0A6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5B22995-DB34-5037-9BE6-90F12CFCE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31702FA-FEF0-7740-1EDC-85AB07FE3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DC8A532-5BBD-6A78-4D9B-1BCC17A26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77FE77E-0966-AE1D-BE57-B53C96165E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BB0126C-819E-55B2-7100-3266314BA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F7B0082-C010-F605-80EA-C67C71624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7120609" y="797789"/>
            <a:ext cx="304800" cy="429768"/>
            <a:chOff x="215328" y="-46937"/>
            <a:chExt cx="304800" cy="2773841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BA67D6A-0852-6458-5388-DCD955D06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F69D73D-5E17-A935-7595-27EACA189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E8C0B59-F57E-587A-1054-4BC7CFD9A7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4918B72-2773-5834-42DC-D07F0C55A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Gráfico 4">
            <a:extLst>
              <a:ext uri="{FF2B5EF4-FFF2-40B4-BE49-F238E27FC236}">
                <a16:creationId xmlns:a16="http://schemas.microsoft.com/office/drawing/2014/main" id="{A9EE3FCB-2F3A-693F-AFC2-82125F03C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2388" y="-2575"/>
            <a:ext cx="1028772" cy="50315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0EBE110-D184-F5BA-ACB3-313C8A26F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10" y="1000665"/>
            <a:ext cx="10662812" cy="469038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E3E7EC2-18FF-7F5D-18D6-E245CAE6F009}"/>
              </a:ext>
            </a:extLst>
          </p:cNvPr>
          <p:cNvSpPr txBox="1"/>
          <p:nvPr/>
        </p:nvSpPr>
        <p:spPr>
          <a:xfrm>
            <a:off x="3613443" y="6333243"/>
            <a:ext cx="67585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Arq</a:t>
            </a:r>
            <a:r>
              <a:rPr lang="pt-BR" sz="12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t-BR" sz="12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Bras</a:t>
            </a:r>
            <a:r>
              <a:rPr lang="pt-BR" sz="12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t-BR" sz="12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Cardiol</a:t>
            </a:r>
            <a:r>
              <a:rPr lang="pt-BR" sz="12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 2019;112(6):713-4. </a:t>
            </a:r>
            <a:r>
              <a:rPr lang="pt-BR" sz="12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doi</a:t>
            </a:r>
            <a:r>
              <a:rPr lang="pt-BR" sz="12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: 10.5935/abc.20190111</a:t>
            </a:r>
            <a:endParaRPr lang="pt-BR" sz="1200" dirty="0">
              <a:solidFill>
                <a:schemeClr val="bg1"/>
              </a:solidFill>
            </a:endParaRPr>
          </a:p>
        </p:txBody>
      </p:sp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ADEA2A46-9A20-9E44-BEC0-78B738BCB5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882" y="84836"/>
            <a:ext cx="965061" cy="96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11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D691AD-DE52-B837-C7DA-A32531EC8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9">
            <a:extLst>
              <a:ext uri="{FF2B5EF4-FFF2-40B4-BE49-F238E27FC236}">
                <a16:creationId xmlns:a16="http://schemas.microsoft.com/office/drawing/2014/main" id="{4320EFB3-24E5-96F1-0FCC-305D34A2D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" name="Rectangle 41">
            <a:extLst>
              <a:ext uri="{FF2B5EF4-FFF2-40B4-BE49-F238E27FC236}">
                <a16:creationId xmlns:a16="http://schemas.microsoft.com/office/drawing/2014/main" id="{2BEA6F50-3083-6D7E-AADD-B36C653EE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B244A74-5ECB-D18F-9F1F-3567CDB5DA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7C5B196-DAC5-50D2-8959-211BA94AA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93D7953-CFD6-3B8C-5BAF-C584B0CFAF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7" name="Oval 46">
              <a:extLst>
                <a:ext uri="{FF2B5EF4-FFF2-40B4-BE49-F238E27FC236}">
                  <a16:creationId xmlns:a16="http://schemas.microsoft.com/office/drawing/2014/main" id="{769EE40B-408D-CB10-DCB6-BB276D4B9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3" name="Oval 47">
              <a:extLst>
                <a:ext uri="{FF2B5EF4-FFF2-40B4-BE49-F238E27FC236}">
                  <a16:creationId xmlns:a16="http://schemas.microsoft.com/office/drawing/2014/main" id="{14C92D4A-380A-6A87-FB3F-1626A654B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4" name="Oval 48">
              <a:extLst>
                <a:ext uri="{FF2B5EF4-FFF2-40B4-BE49-F238E27FC236}">
                  <a16:creationId xmlns:a16="http://schemas.microsoft.com/office/drawing/2014/main" id="{249CAEA6-DA51-09CF-8CF7-740E27B73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5" name="Oval 49">
              <a:extLst>
                <a:ext uri="{FF2B5EF4-FFF2-40B4-BE49-F238E27FC236}">
                  <a16:creationId xmlns:a16="http://schemas.microsoft.com/office/drawing/2014/main" id="{06CBA8F6-7861-52B3-8B69-15086FFA15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76" name="Rectangle 51">
            <a:extLst>
              <a:ext uri="{FF2B5EF4-FFF2-40B4-BE49-F238E27FC236}">
                <a16:creationId xmlns:a16="http://schemas.microsoft.com/office/drawing/2014/main" id="{816B9D13-94FC-2A5D-57E5-BADCC491C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0A4F765-A083-925C-2214-79CA07007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00333EF-AC89-137E-7F69-7324A6128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D38117D-BA5C-C49C-F5FB-C301734AF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367810D-9DFC-41B5-FD9D-A07FB379FD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B20D1A7-8FF4-2078-D581-3579E293F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9DE7FF36-7D5B-8F94-4EC1-AEA64B955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5EE007B-8378-7308-DA16-BF9DD55A0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7675B09-14F9-7636-9AC5-F3307C42C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B8DDBDC-3769-5F2C-60B9-C086FB344E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809FBCC-E412-86C2-AFA7-7FBA6243D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D3BE203-45C7-5EF6-BCC6-043EE2803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F430E17-3C86-7F49-90B3-02FF1A3C9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7120609" y="797789"/>
            <a:ext cx="304800" cy="429768"/>
            <a:chOff x="215328" y="-46937"/>
            <a:chExt cx="304800" cy="2773841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E9B58295-CE23-945B-6494-6F1C81E2A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C9FD7A6-55BA-E665-7AD6-5A270AC91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41B8FF2-E8F3-6989-C300-1F3193938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A547902-7616-9B6A-0E15-D940A31D4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Gráfico 4">
            <a:extLst>
              <a:ext uri="{FF2B5EF4-FFF2-40B4-BE49-F238E27FC236}">
                <a16:creationId xmlns:a16="http://schemas.microsoft.com/office/drawing/2014/main" id="{BCAFDBB8-7A31-16EF-0838-DF5870EE3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2388" y="-2575"/>
            <a:ext cx="1028772" cy="503155"/>
          </a:xfrm>
          <a:prstGeom prst="rect">
            <a:avLst/>
          </a:prstGeom>
        </p:spPr>
      </p:pic>
      <p:pic>
        <p:nvPicPr>
          <p:cNvPr id="2" name="Imagem 1" descr="Texto&#10;&#10;O conteúdo gerado por IA pode estar incorreto.">
            <a:extLst>
              <a:ext uri="{FF2B5EF4-FFF2-40B4-BE49-F238E27FC236}">
                <a16:creationId xmlns:a16="http://schemas.microsoft.com/office/drawing/2014/main" id="{7053D8E9-E522-72CD-54CB-40AB6C8B11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709" y="143476"/>
            <a:ext cx="965061" cy="96506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6C47313-2428-AD09-95C1-4D9BE2473A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1" r="12071"/>
          <a:stretch/>
        </p:blipFill>
        <p:spPr>
          <a:xfrm>
            <a:off x="2095045" y="196634"/>
            <a:ext cx="8048766" cy="6129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2535D74-6885-2401-7ABC-523C3A3D7BE6}"/>
              </a:ext>
            </a:extLst>
          </p:cNvPr>
          <p:cNvSpPr txBox="1"/>
          <p:nvPr/>
        </p:nvSpPr>
        <p:spPr>
          <a:xfrm>
            <a:off x="5064165" y="6442182"/>
            <a:ext cx="43640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71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Arq. Bras.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Cardiol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. 2022;119(5):815-82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E791962D-86A3-62CC-0CD5-6276BDCC3354}"/>
              </a:ext>
            </a:extLst>
          </p:cNvPr>
          <p:cNvCxnSpPr/>
          <p:nvPr/>
        </p:nvCxnSpPr>
        <p:spPr>
          <a:xfrm flipV="1">
            <a:off x="2095045" y="2403231"/>
            <a:ext cx="343355" cy="5386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9DB718F2-71FA-AF09-CC7A-DE3D9DE3BE2D}"/>
              </a:ext>
            </a:extLst>
          </p:cNvPr>
          <p:cNvCxnSpPr/>
          <p:nvPr/>
        </p:nvCxnSpPr>
        <p:spPr>
          <a:xfrm>
            <a:off x="2095045" y="2941901"/>
            <a:ext cx="659878" cy="4870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2039D6A6-DDE2-76D8-8E06-42E6E6FDBBAC}"/>
              </a:ext>
            </a:extLst>
          </p:cNvPr>
          <p:cNvCxnSpPr/>
          <p:nvPr/>
        </p:nvCxnSpPr>
        <p:spPr>
          <a:xfrm>
            <a:off x="2095045" y="2941901"/>
            <a:ext cx="952952" cy="2087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036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F413AA-3AB2-523D-6F8F-D874943B2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FB3B258-0B00-FB0B-DE4C-494FDB9350BE}"/>
              </a:ext>
            </a:extLst>
          </p:cNvPr>
          <p:cNvSpPr txBox="1"/>
          <p:nvPr/>
        </p:nvSpPr>
        <p:spPr>
          <a:xfrm>
            <a:off x="112464" y="207554"/>
            <a:ext cx="7917573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Expectativa</a:t>
            </a:r>
            <a:r>
              <a:rPr lang="en-US" sz="220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200" kern="1200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vida</a:t>
            </a:r>
            <a:r>
              <a:rPr lang="en-US" sz="220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ao</a:t>
            </a:r>
            <a:r>
              <a:rPr lang="en-US" sz="220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nascer</a:t>
            </a:r>
            <a:r>
              <a:rPr lang="en-US" sz="220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nas</a:t>
            </a:r>
            <a:r>
              <a:rPr lang="en-US" sz="220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super </a:t>
            </a:r>
            <a:r>
              <a:rPr lang="en-US" sz="2200" kern="1200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regiões</a:t>
            </a:r>
            <a:r>
              <a:rPr lang="en-US" sz="220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do GBD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</a:t>
            </a:r>
            <a:r>
              <a:rPr lang="en-US" sz="220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mulheres</a:t>
            </a:r>
            <a:r>
              <a:rPr lang="en-US" sz="220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2200" kern="1200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homens</a:t>
            </a:r>
            <a:r>
              <a:rPr lang="en-US" sz="220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1950–2021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5FA3EF2-222B-01A7-1588-87B50CA90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1" t="19087" r="4114" b="3907"/>
          <a:stretch/>
        </p:blipFill>
        <p:spPr>
          <a:xfrm>
            <a:off x="323572" y="1613222"/>
            <a:ext cx="11544851" cy="5204714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E0D3C78-70CC-3C9A-3CFE-B804D162871E}"/>
              </a:ext>
            </a:extLst>
          </p:cNvPr>
          <p:cNvSpPr txBox="1"/>
          <p:nvPr/>
        </p:nvSpPr>
        <p:spPr>
          <a:xfrm>
            <a:off x="8142501" y="998839"/>
            <a:ext cx="4833454" cy="873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10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Lancet, 2024 https://doi.org/10.1016/PII: S0140-6736(24)00476-8</a:t>
            </a:r>
            <a:endParaRPr lang="en-US" sz="11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5FDC3EA9-90AC-8BF8-15CD-2F3A60D30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58500" y="69413"/>
            <a:ext cx="1333497" cy="652191"/>
          </a:xfrm>
          <a:prstGeom prst="rect">
            <a:avLst/>
          </a:prstGeom>
        </p:spPr>
      </p:pic>
      <p:pic>
        <p:nvPicPr>
          <p:cNvPr id="6" name="Imagem 5" descr="Texto&#10;&#10;O conteúdo gerado por IA pode estar incorreto.">
            <a:extLst>
              <a:ext uri="{FF2B5EF4-FFF2-40B4-BE49-F238E27FC236}">
                <a16:creationId xmlns:a16="http://schemas.microsoft.com/office/drawing/2014/main" id="{D0274FE3-8967-5D1F-DCB1-3313A4C737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955" y="287256"/>
            <a:ext cx="1265042" cy="126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83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E50FD9-7E64-4120-9480-5DCD1D6B2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F2ABE29-7C49-02C2-4C73-B30CC558D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9816E3-7AFA-6E04-17C0-5D79306FC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1194E8-335A-2103-7F08-8FBAEA4F5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0AC644-596B-B714-E397-7D9B1CE89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D63F863-CE55-C698-B670-D0815700A864}"/>
              </a:ext>
            </a:extLst>
          </p:cNvPr>
          <p:cNvSpPr txBox="1"/>
          <p:nvPr/>
        </p:nvSpPr>
        <p:spPr>
          <a:xfrm>
            <a:off x="-77954" y="205070"/>
            <a:ext cx="8640840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kern="1200" cap="all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Estrutura etária da população Brasileira, 1990,2918  e estimativA para 2100</a:t>
            </a:r>
            <a:endParaRPr lang="en-US" sz="3000" kern="1200" cap="all" dirty="0">
              <a:solidFill>
                <a:srgbClr val="FFFFFF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515F304-3237-AA72-77AF-850DF50331D6}"/>
              </a:ext>
            </a:extLst>
          </p:cNvPr>
          <p:cNvSpPr txBox="1"/>
          <p:nvPr/>
        </p:nvSpPr>
        <p:spPr>
          <a:xfrm>
            <a:off x="8303337" y="784670"/>
            <a:ext cx="3233585" cy="721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t-BR" sz="1200">
                <a:solidFill>
                  <a:schemeClr val="bg1"/>
                </a:solidFill>
              </a:rPr>
              <a:t>Lancet 2020; 396: 1285–306, https://doi.org/10.1016/ S0140-6736(20)30677-2</a:t>
            </a:r>
            <a:endParaRPr lang="en-US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5F7DD5D7-2DA4-466E-A5E5-1C9C9FBEA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225" y="69413"/>
            <a:ext cx="1028772" cy="50315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30FA4A8-EF96-C082-C2F1-40FC901A74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063" t="45817" r="27421" b="2294"/>
          <a:stretch/>
        </p:blipFill>
        <p:spPr>
          <a:xfrm>
            <a:off x="1742757" y="1838178"/>
            <a:ext cx="8420418" cy="4878241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7D634032-294E-99D9-FA5D-A1DAA1F683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939" y="205070"/>
            <a:ext cx="965061" cy="96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89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B7CA68-1058-1433-A691-E7155E8C9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CCC0065-1875-19F9-0C2F-AAFE16320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47D306-639C-A8E4-8C32-D4E963672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682877-F1A1-48C6-342A-35D2BC141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444DDA-68F9-B7EF-9A8C-98412BCA0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B800F2D-338A-161B-2ED4-4004CE4D5EB9}"/>
              </a:ext>
            </a:extLst>
          </p:cNvPr>
          <p:cNvSpPr txBox="1"/>
          <p:nvPr/>
        </p:nvSpPr>
        <p:spPr>
          <a:xfrm>
            <a:off x="699713" y="248038"/>
            <a:ext cx="706372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 cap="all" dirty="0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10 </a:t>
            </a:r>
            <a:r>
              <a:rPr lang="en-US" sz="3700" kern="1200" cap="all" dirty="0" err="1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principais</a:t>
            </a:r>
            <a:r>
              <a:rPr lang="en-US" sz="3700" kern="1200" cap="all" dirty="0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</a:t>
            </a:r>
            <a:r>
              <a:rPr lang="en-US" sz="3700" kern="1200" cap="all" dirty="0" err="1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causas</a:t>
            </a:r>
            <a:r>
              <a:rPr lang="en-US" sz="3700" kern="1200" cap="all" dirty="0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de </a:t>
            </a:r>
            <a:r>
              <a:rPr lang="en-US" sz="3700" kern="1200" cap="all" dirty="0" err="1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morte</a:t>
            </a:r>
            <a:r>
              <a:rPr lang="en-US" sz="3700" kern="1200" cap="all" dirty="0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no </a:t>
            </a:r>
            <a:r>
              <a:rPr lang="en-US" sz="3700" kern="1200" cap="all" dirty="0" err="1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Brasil</a:t>
            </a:r>
            <a:r>
              <a:rPr lang="en-US" sz="3700" kern="1200" cap="all" dirty="0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</a:t>
            </a:r>
            <a:r>
              <a:rPr lang="en-US" sz="3700" kern="1200" cap="all" dirty="0" err="1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em</a:t>
            </a:r>
            <a:r>
              <a:rPr lang="en-US" sz="3700" kern="1200" cap="all" dirty="0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2021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CAE94A9-75C4-D617-026E-5C95AB45B0A0}"/>
              </a:ext>
            </a:extLst>
          </p:cNvPr>
          <p:cNvSpPr txBox="1"/>
          <p:nvPr/>
        </p:nvSpPr>
        <p:spPr>
          <a:xfrm>
            <a:off x="8303337" y="784670"/>
            <a:ext cx="3233585" cy="721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Arq</a:t>
            </a:r>
            <a:r>
              <a:rPr lang="en-US" sz="1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Bras </a:t>
            </a:r>
            <a:r>
              <a:rPr lang="en-US" sz="1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Cardiol</a:t>
            </a:r>
            <a:r>
              <a:rPr lang="en-US" sz="1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 2024; 121(2):e20240079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C1E6C083-D17A-DFA7-E0E1-AFBA75D67B8C}"/>
              </a:ext>
            </a:extLst>
          </p:cNvPr>
          <p:cNvGraphicFramePr>
            <a:graphicFrameLocks noGrp="1"/>
          </p:cNvGraphicFramePr>
          <p:nvPr/>
        </p:nvGraphicFramePr>
        <p:xfrm>
          <a:off x="655080" y="1966293"/>
          <a:ext cx="10881842" cy="445216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507095">
                  <a:extLst>
                    <a:ext uri="{9D8B030D-6E8A-4147-A177-3AD203B41FA5}">
                      <a16:colId xmlns:a16="http://schemas.microsoft.com/office/drawing/2014/main" val="2100976416"/>
                    </a:ext>
                  </a:extLst>
                </a:gridCol>
                <a:gridCol w="2819306">
                  <a:extLst>
                    <a:ext uri="{9D8B030D-6E8A-4147-A177-3AD203B41FA5}">
                      <a16:colId xmlns:a16="http://schemas.microsoft.com/office/drawing/2014/main" val="2398812027"/>
                    </a:ext>
                  </a:extLst>
                </a:gridCol>
                <a:gridCol w="998233">
                  <a:extLst>
                    <a:ext uri="{9D8B030D-6E8A-4147-A177-3AD203B41FA5}">
                      <a16:colId xmlns:a16="http://schemas.microsoft.com/office/drawing/2014/main" val="1642112462"/>
                    </a:ext>
                  </a:extLst>
                </a:gridCol>
                <a:gridCol w="1385834">
                  <a:extLst>
                    <a:ext uri="{9D8B030D-6E8A-4147-A177-3AD203B41FA5}">
                      <a16:colId xmlns:a16="http://schemas.microsoft.com/office/drawing/2014/main" val="655132276"/>
                    </a:ext>
                  </a:extLst>
                </a:gridCol>
                <a:gridCol w="3067689">
                  <a:extLst>
                    <a:ext uri="{9D8B030D-6E8A-4147-A177-3AD203B41FA5}">
                      <a16:colId xmlns:a16="http://schemas.microsoft.com/office/drawing/2014/main" val="3770855845"/>
                    </a:ext>
                  </a:extLst>
                </a:gridCol>
                <a:gridCol w="1103685">
                  <a:extLst>
                    <a:ext uri="{9D8B030D-6E8A-4147-A177-3AD203B41FA5}">
                      <a16:colId xmlns:a16="http://schemas.microsoft.com/office/drawing/2014/main" val="148755077"/>
                    </a:ext>
                  </a:extLst>
                </a:gridCol>
              </a:tblGrid>
              <a:tr h="428342">
                <a:tc>
                  <a:txBody>
                    <a:bodyPr/>
                    <a:lstStyle/>
                    <a:p>
                      <a:pPr algn="l"/>
                      <a:r>
                        <a:rPr lang="pt-BR" sz="1300" kern="50">
                          <a:effectLst/>
                        </a:rPr>
                        <a:t>Ranking masculino </a:t>
                      </a:r>
                      <a:endParaRPr lang="pt-BR" sz="13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300" kern="50">
                          <a:effectLst/>
                        </a:rPr>
                        <a:t>Causa</a:t>
                      </a:r>
                      <a:endParaRPr lang="pt-BR" sz="13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300" kern="50">
                          <a:effectLst/>
                        </a:rPr>
                        <a:t>%</a:t>
                      </a:r>
                      <a:endParaRPr lang="pt-BR" sz="13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300" kern="50">
                          <a:effectLst/>
                        </a:rPr>
                        <a:t>Ranking feminino</a:t>
                      </a:r>
                      <a:endParaRPr lang="pt-BR" sz="13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300" kern="50">
                          <a:effectLst/>
                        </a:rPr>
                        <a:t>Causa</a:t>
                      </a:r>
                      <a:endParaRPr lang="pt-BR" sz="13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300" kern="50">
                          <a:effectLst/>
                        </a:rPr>
                        <a:t>%</a:t>
                      </a:r>
                      <a:endParaRPr lang="pt-BR" sz="13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extLst>
                  <a:ext uri="{0D108BD9-81ED-4DB2-BD59-A6C34878D82A}">
                    <a16:rowId xmlns:a16="http://schemas.microsoft.com/office/drawing/2014/main" val="1844411949"/>
                  </a:ext>
                </a:extLst>
              </a:tr>
              <a:tr h="298542">
                <a:tc>
                  <a:txBody>
                    <a:bodyPr/>
                    <a:lstStyle/>
                    <a:p>
                      <a:pPr algn="l"/>
                      <a:r>
                        <a:rPr lang="pt-BR" sz="1700" kern="50">
                          <a:effectLst/>
                        </a:rPr>
                        <a:t>1</a:t>
                      </a:r>
                      <a:endParaRPr lang="pt-BR" sz="17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 dirty="0">
                          <a:solidFill>
                            <a:srgbClr val="C00000"/>
                          </a:solidFill>
                          <a:effectLst/>
                        </a:rPr>
                        <a:t>COVID-19</a:t>
                      </a:r>
                      <a:endParaRPr lang="pt-BR" sz="1700" b="1" kern="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 dirty="0">
                          <a:solidFill>
                            <a:srgbClr val="C00000"/>
                          </a:solidFill>
                          <a:effectLst/>
                        </a:rPr>
                        <a:t>24,3</a:t>
                      </a:r>
                      <a:endParaRPr lang="pt-BR" sz="1700" b="1" kern="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pt-BR" sz="1700" b="1" kern="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>
                          <a:solidFill>
                            <a:srgbClr val="C00000"/>
                          </a:solidFill>
                          <a:effectLst/>
                        </a:rPr>
                        <a:t>COVID-19</a:t>
                      </a:r>
                      <a:endParaRPr lang="pt-BR" sz="1700" b="1" kern="5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>
                          <a:solidFill>
                            <a:srgbClr val="C00000"/>
                          </a:solidFill>
                          <a:effectLst/>
                        </a:rPr>
                        <a:t>24,0</a:t>
                      </a:r>
                      <a:endParaRPr lang="pt-BR" sz="1700" b="1" kern="5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extLst>
                  <a:ext uri="{0D108BD9-81ED-4DB2-BD59-A6C34878D82A}">
                    <a16:rowId xmlns:a16="http://schemas.microsoft.com/office/drawing/2014/main" val="2957209989"/>
                  </a:ext>
                </a:extLst>
              </a:tr>
              <a:tr h="298542">
                <a:tc>
                  <a:txBody>
                    <a:bodyPr/>
                    <a:lstStyle/>
                    <a:p>
                      <a:pPr algn="l"/>
                      <a:r>
                        <a:rPr lang="pt-BR" sz="1700" kern="50">
                          <a:effectLst/>
                        </a:rPr>
                        <a:t>2</a:t>
                      </a:r>
                      <a:endParaRPr lang="pt-BR" sz="17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>
                          <a:solidFill>
                            <a:srgbClr val="C00000"/>
                          </a:solidFill>
                          <a:effectLst/>
                        </a:rPr>
                        <a:t>DAC</a:t>
                      </a:r>
                      <a:endParaRPr lang="pt-BR" sz="1700" b="1" kern="5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>
                          <a:solidFill>
                            <a:srgbClr val="C00000"/>
                          </a:solidFill>
                          <a:effectLst/>
                        </a:rPr>
                        <a:t>6,9</a:t>
                      </a:r>
                      <a:endParaRPr lang="pt-BR" sz="1700" b="1" kern="5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pt-BR" sz="1700" b="1" kern="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 dirty="0">
                          <a:solidFill>
                            <a:srgbClr val="C00000"/>
                          </a:solidFill>
                          <a:effectLst/>
                        </a:rPr>
                        <a:t>Doença cerebrovascular</a:t>
                      </a:r>
                      <a:endParaRPr lang="pt-BR" sz="1700" b="1" kern="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 dirty="0">
                          <a:solidFill>
                            <a:srgbClr val="C00000"/>
                          </a:solidFill>
                          <a:effectLst/>
                        </a:rPr>
                        <a:t>6,4</a:t>
                      </a:r>
                      <a:endParaRPr lang="pt-BR" sz="1700" b="1" kern="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extLst>
                  <a:ext uri="{0D108BD9-81ED-4DB2-BD59-A6C34878D82A}">
                    <a16:rowId xmlns:a16="http://schemas.microsoft.com/office/drawing/2014/main" val="696268858"/>
                  </a:ext>
                </a:extLst>
              </a:tr>
              <a:tr h="298542">
                <a:tc>
                  <a:txBody>
                    <a:bodyPr/>
                    <a:lstStyle/>
                    <a:p>
                      <a:pPr algn="l"/>
                      <a:r>
                        <a:rPr lang="pt-BR" sz="1700" kern="50">
                          <a:effectLst/>
                        </a:rPr>
                        <a:t>3</a:t>
                      </a:r>
                      <a:endParaRPr lang="pt-BR" sz="17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>
                          <a:solidFill>
                            <a:srgbClr val="C00000"/>
                          </a:solidFill>
                          <a:effectLst/>
                        </a:rPr>
                        <a:t>Doença cerebrovascular </a:t>
                      </a:r>
                      <a:endParaRPr lang="pt-BR" sz="1700" b="1" kern="5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>
                          <a:solidFill>
                            <a:srgbClr val="C00000"/>
                          </a:solidFill>
                          <a:effectLst/>
                        </a:rPr>
                        <a:t>5,3</a:t>
                      </a:r>
                      <a:endParaRPr lang="pt-BR" sz="1700" b="1" kern="5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pt-BR" sz="1700" b="1" kern="5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>
                          <a:solidFill>
                            <a:srgbClr val="C00000"/>
                          </a:solidFill>
                          <a:effectLst/>
                        </a:rPr>
                        <a:t>DAC</a:t>
                      </a:r>
                      <a:endParaRPr lang="pt-BR" sz="1700" b="1" kern="5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 dirty="0">
                          <a:solidFill>
                            <a:srgbClr val="C00000"/>
                          </a:solidFill>
                          <a:effectLst/>
                        </a:rPr>
                        <a:t>6,0</a:t>
                      </a:r>
                      <a:endParaRPr lang="pt-BR" sz="1700" b="1" kern="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extLst>
                  <a:ext uri="{0D108BD9-81ED-4DB2-BD59-A6C34878D82A}">
                    <a16:rowId xmlns:a16="http://schemas.microsoft.com/office/drawing/2014/main" val="856775286"/>
                  </a:ext>
                </a:extLst>
              </a:tr>
              <a:tr h="298542">
                <a:tc>
                  <a:txBody>
                    <a:bodyPr/>
                    <a:lstStyle/>
                    <a:p>
                      <a:pPr algn="l"/>
                      <a:r>
                        <a:rPr lang="pt-BR" sz="1700" kern="50">
                          <a:effectLst/>
                        </a:rPr>
                        <a:t>4</a:t>
                      </a:r>
                      <a:endParaRPr lang="pt-BR" sz="17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Homicídio</a:t>
                      </a:r>
                      <a:endParaRPr lang="pt-BR" sz="1700" b="1" kern="5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3,9</a:t>
                      </a:r>
                      <a:endParaRPr lang="pt-BR" sz="1700" b="1" kern="5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t-BR" sz="1700" b="1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Diabetes mellitus</a:t>
                      </a:r>
                      <a:endParaRPr lang="pt-BR" sz="1700" b="1" kern="5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5,2</a:t>
                      </a:r>
                      <a:endParaRPr lang="pt-BR" sz="1700" b="1" kern="5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extLst>
                  <a:ext uri="{0D108BD9-81ED-4DB2-BD59-A6C34878D82A}">
                    <a16:rowId xmlns:a16="http://schemas.microsoft.com/office/drawing/2014/main" val="2521960686"/>
                  </a:ext>
                </a:extLst>
              </a:tr>
              <a:tr h="558143">
                <a:tc>
                  <a:txBody>
                    <a:bodyPr/>
                    <a:lstStyle/>
                    <a:p>
                      <a:pPr algn="l"/>
                      <a:r>
                        <a:rPr lang="pt-BR" sz="1700" kern="50">
                          <a:effectLst/>
                        </a:rPr>
                        <a:t>5</a:t>
                      </a:r>
                      <a:endParaRPr lang="pt-BR" sz="17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 dirty="0">
                          <a:solidFill>
                            <a:schemeClr val="tx1"/>
                          </a:solidFill>
                          <a:effectLst/>
                        </a:rPr>
                        <a:t>Infecções respiratórias baixas</a:t>
                      </a:r>
                      <a:endParaRPr lang="pt-BR" sz="1700" b="1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 dirty="0">
                          <a:solidFill>
                            <a:schemeClr val="tx1"/>
                          </a:solidFill>
                          <a:effectLst/>
                        </a:rPr>
                        <a:t>3,8</a:t>
                      </a:r>
                      <a:endParaRPr lang="pt-BR" sz="1700" b="1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BR" sz="1700" b="1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>
                          <a:solidFill>
                            <a:schemeClr val="tx1"/>
                          </a:solidFill>
                          <a:effectLst/>
                        </a:rPr>
                        <a:t>Infecções respiratórias baixas</a:t>
                      </a:r>
                      <a:endParaRPr lang="pt-BR" sz="1700" b="1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>
                          <a:solidFill>
                            <a:schemeClr val="tx1"/>
                          </a:solidFill>
                          <a:effectLst/>
                        </a:rPr>
                        <a:t>4,4</a:t>
                      </a:r>
                      <a:endParaRPr lang="pt-BR" sz="1700" b="1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extLst>
                  <a:ext uri="{0D108BD9-81ED-4DB2-BD59-A6C34878D82A}">
                    <a16:rowId xmlns:a16="http://schemas.microsoft.com/office/drawing/2014/main" val="3215551574"/>
                  </a:ext>
                </a:extLst>
              </a:tr>
              <a:tr h="558143">
                <a:tc>
                  <a:txBody>
                    <a:bodyPr/>
                    <a:lstStyle/>
                    <a:p>
                      <a:pPr algn="l"/>
                      <a:r>
                        <a:rPr lang="pt-BR" sz="1700" kern="50">
                          <a:effectLst/>
                        </a:rPr>
                        <a:t>6</a:t>
                      </a:r>
                      <a:endParaRPr lang="pt-BR" sz="17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Diabetes mellitus</a:t>
                      </a:r>
                      <a:endParaRPr lang="pt-BR" sz="1700" b="1" kern="5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3,6</a:t>
                      </a:r>
                      <a:endParaRPr lang="pt-BR" sz="1700" b="1" kern="5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6</a:t>
                      </a:r>
                      <a:endParaRPr lang="pt-BR" sz="1700" b="1" kern="5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 dirty="0">
                          <a:solidFill>
                            <a:schemeClr val="tx1"/>
                          </a:solidFill>
                          <a:effectLst/>
                        </a:rPr>
                        <a:t>Alzheimer e outras demências</a:t>
                      </a:r>
                      <a:endParaRPr lang="pt-BR" sz="1700" b="1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>
                          <a:solidFill>
                            <a:schemeClr val="tx1"/>
                          </a:solidFill>
                          <a:effectLst/>
                        </a:rPr>
                        <a:t>2,7</a:t>
                      </a:r>
                      <a:endParaRPr lang="pt-BR" sz="1700" b="1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extLst>
                  <a:ext uri="{0D108BD9-81ED-4DB2-BD59-A6C34878D82A}">
                    <a16:rowId xmlns:a16="http://schemas.microsoft.com/office/drawing/2014/main" val="3168616887"/>
                  </a:ext>
                </a:extLst>
              </a:tr>
              <a:tr h="298542">
                <a:tc>
                  <a:txBody>
                    <a:bodyPr/>
                    <a:lstStyle/>
                    <a:p>
                      <a:pPr algn="l"/>
                      <a:r>
                        <a:rPr lang="pt-BR" sz="1700" kern="50">
                          <a:effectLst/>
                        </a:rPr>
                        <a:t>7</a:t>
                      </a:r>
                      <a:endParaRPr lang="pt-BR" sz="17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 dirty="0">
                          <a:solidFill>
                            <a:schemeClr val="tx1"/>
                          </a:solidFill>
                          <a:effectLst/>
                        </a:rPr>
                        <a:t>Acidentes de trânsito</a:t>
                      </a:r>
                      <a:endParaRPr lang="pt-BR" sz="1700" b="1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 dirty="0">
                          <a:solidFill>
                            <a:schemeClr val="tx1"/>
                          </a:solidFill>
                          <a:effectLst/>
                        </a:rPr>
                        <a:t>2,6</a:t>
                      </a:r>
                      <a:endParaRPr lang="pt-BR" sz="1700" b="1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pt-BR" sz="1700" b="1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 dirty="0">
                          <a:solidFill>
                            <a:schemeClr val="tx1"/>
                          </a:solidFill>
                          <a:effectLst/>
                        </a:rPr>
                        <a:t>Câncer de mama</a:t>
                      </a:r>
                      <a:endParaRPr lang="pt-BR" sz="1700" b="1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>
                          <a:solidFill>
                            <a:schemeClr val="tx1"/>
                          </a:solidFill>
                          <a:effectLst/>
                        </a:rPr>
                        <a:t>2,3</a:t>
                      </a:r>
                      <a:endParaRPr lang="pt-BR" sz="1700" b="1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extLst>
                  <a:ext uri="{0D108BD9-81ED-4DB2-BD59-A6C34878D82A}">
                    <a16:rowId xmlns:a16="http://schemas.microsoft.com/office/drawing/2014/main" val="2458939412"/>
                  </a:ext>
                </a:extLst>
              </a:tr>
              <a:tr h="558143">
                <a:tc>
                  <a:txBody>
                    <a:bodyPr/>
                    <a:lstStyle/>
                    <a:p>
                      <a:pPr algn="l"/>
                      <a:r>
                        <a:rPr lang="pt-BR" sz="1700" kern="50">
                          <a:effectLst/>
                        </a:rPr>
                        <a:t>8</a:t>
                      </a:r>
                      <a:endParaRPr lang="pt-BR" sz="17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>
                          <a:solidFill>
                            <a:schemeClr val="tx1"/>
                          </a:solidFill>
                          <a:effectLst/>
                        </a:rPr>
                        <a:t>Doença pulmonar obstrutiva crônica</a:t>
                      </a:r>
                      <a:endParaRPr lang="pt-BR" sz="1700" b="1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700" b="1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pt-BR" sz="1700" b="1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 dirty="0">
                          <a:solidFill>
                            <a:schemeClr val="tx1"/>
                          </a:solidFill>
                          <a:effectLst/>
                        </a:rPr>
                        <a:t>Doença pulmonar obstrutiva crônica</a:t>
                      </a:r>
                      <a:endParaRPr lang="pt-BR" sz="1700" b="1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  <a:endParaRPr lang="pt-BR" sz="1700" b="1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extLst>
                  <a:ext uri="{0D108BD9-81ED-4DB2-BD59-A6C34878D82A}">
                    <a16:rowId xmlns:a16="http://schemas.microsoft.com/office/drawing/2014/main" val="1432109693"/>
                  </a:ext>
                </a:extLst>
              </a:tr>
              <a:tr h="298542">
                <a:tc>
                  <a:txBody>
                    <a:bodyPr/>
                    <a:lstStyle/>
                    <a:p>
                      <a:pPr algn="l"/>
                      <a:r>
                        <a:rPr lang="pt-BR" sz="1700" kern="50">
                          <a:effectLst/>
                        </a:rPr>
                        <a:t>9</a:t>
                      </a:r>
                      <a:endParaRPr lang="pt-BR" sz="17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>
                          <a:solidFill>
                            <a:schemeClr val="tx1"/>
                          </a:solidFill>
                          <a:effectLst/>
                        </a:rPr>
                        <a:t>Cirrose hepática</a:t>
                      </a:r>
                      <a:endParaRPr lang="pt-BR" sz="1700" b="1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>
                          <a:solidFill>
                            <a:schemeClr val="tx1"/>
                          </a:solidFill>
                          <a:effectLst/>
                        </a:rPr>
                        <a:t>1,7</a:t>
                      </a:r>
                      <a:endParaRPr lang="pt-BR" sz="1700" b="1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pt-BR" sz="1700" b="1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 dirty="0">
                          <a:solidFill>
                            <a:srgbClr val="C00000"/>
                          </a:solidFill>
                          <a:effectLst/>
                        </a:rPr>
                        <a:t>Doença hipertensiva</a:t>
                      </a:r>
                      <a:endParaRPr lang="pt-BR" sz="1700" b="1" kern="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 dirty="0">
                          <a:solidFill>
                            <a:srgbClr val="C00000"/>
                          </a:solidFill>
                          <a:effectLst/>
                        </a:rPr>
                        <a:t>1,8</a:t>
                      </a:r>
                      <a:endParaRPr lang="pt-BR" sz="1700" b="1" kern="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extLst>
                  <a:ext uri="{0D108BD9-81ED-4DB2-BD59-A6C34878D82A}">
                    <a16:rowId xmlns:a16="http://schemas.microsoft.com/office/drawing/2014/main" val="3549790975"/>
                  </a:ext>
                </a:extLst>
              </a:tr>
              <a:tr h="558143">
                <a:tc>
                  <a:txBody>
                    <a:bodyPr/>
                    <a:lstStyle/>
                    <a:p>
                      <a:pPr algn="l"/>
                      <a:r>
                        <a:rPr lang="pt-BR" sz="1700" kern="50">
                          <a:effectLst/>
                        </a:rPr>
                        <a:t>10</a:t>
                      </a:r>
                      <a:endParaRPr lang="pt-BR" sz="17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>
                          <a:solidFill>
                            <a:schemeClr val="tx1"/>
                          </a:solidFill>
                          <a:effectLst/>
                        </a:rPr>
                        <a:t>Câncer de próstata</a:t>
                      </a:r>
                      <a:endParaRPr lang="pt-BR" sz="1700" b="1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>
                          <a:solidFill>
                            <a:schemeClr val="tx1"/>
                          </a:solidFill>
                          <a:effectLst/>
                        </a:rPr>
                        <a:t>1,6</a:t>
                      </a:r>
                      <a:endParaRPr lang="pt-BR" sz="1700" b="1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pt-BR" sz="1700" b="1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>
                          <a:solidFill>
                            <a:schemeClr val="tx1"/>
                          </a:solidFill>
                          <a:effectLst/>
                        </a:rPr>
                        <a:t>Cânceres de traqueia, brônquios e pulmão</a:t>
                      </a:r>
                      <a:endParaRPr lang="pt-BR" sz="1700" b="1" kern="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kern="50" dirty="0">
                          <a:solidFill>
                            <a:schemeClr val="tx1"/>
                          </a:solidFill>
                          <a:effectLst/>
                        </a:rPr>
                        <a:t>1,6</a:t>
                      </a:r>
                      <a:endParaRPr lang="pt-BR" sz="1700" b="1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73013" marR="73013" marT="0" marB="0"/>
                </a:tc>
                <a:extLst>
                  <a:ext uri="{0D108BD9-81ED-4DB2-BD59-A6C34878D82A}">
                    <a16:rowId xmlns:a16="http://schemas.microsoft.com/office/drawing/2014/main" val="2444145011"/>
                  </a:ext>
                </a:extLst>
              </a:tr>
            </a:tbl>
          </a:graphicData>
        </a:graphic>
      </p:graphicFrame>
      <p:pic>
        <p:nvPicPr>
          <p:cNvPr id="4" name="Gráfico 3">
            <a:extLst>
              <a:ext uri="{FF2B5EF4-FFF2-40B4-BE49-F238E27FC236}">
                <a16:creationId xmlns:a16="http://schemas.microsoft.com/office/drawing/2014/main" id="{68F4117B-58C7-97A2-9804-BEFF8B46F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225" y="69413"/>
            <a:ext cx="1028772" cy="503155"/>
          </a:xfrm>
          <a:prstGeom prst="rect">
            <a:avLst/>
          </a:prstGeom>
        </p:spPr>
      </p:pic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5036107A-7E7F-28E0-B9C9-98624E1710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939" y="205070"/>
            <a:ext cx="965061" cy="96506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7AB8623-64A7-8F68-A7A2-7C1C04BBA973}"/>
              </a:ext>
            </a:extLst>
          </p:cNvPr>
          <p:cNvSpPr txBox="1"/>
          <p:nvPr/>
        </p:nvSpPr>
        <p:spPr>
          <a:xfrm>
            <a:off x="1949168" y="6449072"/>
            <a:ext cx="97603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kern="0" dirty="0"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pt-BR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aior mortalidade proporcional das mulheres comparada aos homens, </a:t>
            </a:r>
            <a:r>
              <a:rPr lang="pt-BR" sz="1800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22,21% x 19,78%</a:t>
            </a:r>
            <a:r>
              <a:rPr lang="pt-BR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4905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C1CA4A-317D-D6CA-C73E-3352EED88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9">
            <a:extLst>
              <a:ext uri="{FF2B5EF4-FFF2-40B4-BE49-F238E27FC236}">
                <a16:creationId xmlns:a16="http://schemas.microsoft.com/office/drawing/2014/main" id="{E3F2736A-4EA7-CF4E-4465-56F9A2BC0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" name="Rectangle 41">
            <a:extLst>
              <a:ext uri="{FF2B5EF4-FFF2-40B4-BE49-F238E27FC236}">
                <a16:creationId xmlns:a16="http://schemas.microsoft.com/office/drawing/2014/main" id="{7101AA85-1BFF-0B7A-8F83-5FAEFA6C8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58C7BF4-3BF4-4B9A-9DC7-3CEFEF384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927FFB1-1CE9-4676-9E5F-B9385C8969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65B86D3-A4E6-F6A9-594E-4A49819DB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7" name="Oval 46">
              <a:extLst>
                <a:ext uri="{FF2B5EF4-FFF2-40B4-BE49-F238E27FC236}">
                  <a16:creationId xmlns:a16="http://schemas.microsoft.com/office/drawing/2014/main" id="{64846F59-9670-72E8-8353-00BA8D5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3" name="Oval 47">
              <a:extLst>
                <a:ext uri="{FF2B5EF4-FFF2-40B4-BE49-F238E27FC236}">
                  <a16:creationId xmlns:a16="http://schemas.microsoft.com/office/drawing/2014/main" id="{64413906-901D-7519-B8D4-BFCD914E62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4" name="Oval 48">
              <a:extLst>
                <a:ext uri="{FF2B5EF4-FFF2-40B4-BE49-F238E27FC236}">
                  <a16:creationId xmlns:a16="http://schemas.microsoft.com/office/drawing/2014/main" id="{5D964351-ED35-9A81-3BF3-506D59C4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5" name="Oval 49">
              <a:extLst>
                <a:ext uri="{FF2B5EF4-FFF2-40B4-BE49-F238E27FC236}">
                  <a16:creationId xmlns:a16="http://schemas.microsoft.com/office/drawing/2014/main" id="{4413DB9B-56F6-91BF-29AA-8D9358311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76" name="Rectangle 51">
            <a:extLst>
              <a:ext uri="{FF2B5EF4-FFF2-40B4-BE49-F238E27FC236}">
                <a16:creationId xmlns:a16="http://schemas.microsoft.com/office/drawing/2014/main" id="{B79E10BD-1990-582C-5A07-20DC5A15B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57E542A-BDA1-D8FE-D16D-A4AE9496F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2A1052D-80D8-E106-DEBA-FF1F7C280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87CF1C5-123C-E27A-A288-18AD84DF2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8B022AB-FBB3-8F87-F3D7-C19915A5B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F060EF6-48DC-0B1D-F7B0-FB13396C0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AAE3C4A6-4437-F5A5-8E5F-86AE70737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4F3FBFF-94BA-35C9-D7EF-AA6042B23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5C8521E-C2BF-2847-88D8-A7BA0A9B0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399C590-DFB9-9815-F91B-C8790A9E9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9EDDDBF-1DE8-29A8-CDBB-44DCB23E9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B494728-2141-40D8-7806-06DCF94484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F38CEF4-EF3F-5ED5-6EF7-8CC3B4FCB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7120609" y="797789"/>
            <a:ext cx="304800" cy="429768"/>
            <a:chOff x="215328" y="-46937"/>
            <a:chExt cx="304800" cy="2773841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46EA83C-4BF9-E841-B30E-96DABFD24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87D4292-0A0F-2CE8-0F2B-631633490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BD3E55C-7B54-1813-E942-D24E463CD2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D141CF0-4005-DF61-4365-2FDA3A058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Gráfico 4">
            <a:extLst>
              <a:ext uri="{FF2B5EF4-FFF2-40B4-BE49-F238E27FC236}">
                <a16:creationId xmlns:a16="http://schemas.microsoft.com/office/drawing/2014/main" id="{BC1C9A56-252C-7DF9-270A-85DE5C0A3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2388" y="-2575"/>
            <a:ext cx="1028772" cy="503155"/>
          </a:xfrm>
          <a:prstGeom prst="rect">
            <a:avLst/>
          </a:prstGeom>
        </p:spPr>
      </p:pic>
      <p:pic>
        <p:nvPicPr>
          <p:cNvPr id="2" name="Espaço Reservado para Conteúdo 3">
            <a:extLst>
              <a:ext uri="{FF2B5EF4-FFF2-40B4-BE49-F238E27FC236}">
                <a16:creationId xmlns:a16="http://schemas.microsoft.com/office/drawing/2014/main" id="{8EEE38C4-19D2-29D9-6A5E-19E098CD87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29" t="648" b="11359"/>
          <a:stretch/>
        </p:blipFill>
        <p:spPr>
          <a:xfrm>
            <a:off x="984776" y="791616"/>
            <a:ext cx="10419185" cy="5447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2E8942C-B2A4-47C0-6193-6C6C2DDD801C}"/>
              </a:ext>
            </a:extLst>
          </p:cNvPr>
          <p:cNvSpPr txBox="1"/>
          <p:nvPr/>
        </p:nvSpPr>
        <p:spPr>
          <a:xfrm>
            <a:off x="9141795" y="6377566"/>
            <a:ext cx="28667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Int J Cardiovasc Sci. 2024; 37:e20240027</a:t>
            </a:r>
            <a:endParaRPr lang="pt-BR" sz="1200" dirty="0">
              <a:solidFill>
                <a:schemeClr val="bg1"/>
              </a:solidFill>
            </a:endParaRPr>
          </a:p>
        </p:txBody>
      </p:sp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179D8688-2EDB-967D-50A0-127ACC2021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099" y="95978"/>
            <a:ext cx="965061" cy="965061"/>
          </a:xfrm>
          <a:prstGeom prst="rect">
            <a:avLst/>
          </a:prstGeom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EC5F62D6-C3E1-159C-3778-F457C0542AF2}"/>
              </a:ext>
            </a:extLst>
          </p:cNvPr>
          <p:cNvCxnSpPr/>
          <p:nvPr/>
        </p:nvCxnSpPr>
        <p:spPr>
          <a:xfrm flipV="1">
            <a:off x="4915947" y="3153508"/>
            <a:ext cx="722853" cy="3751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C3245C94-CA21-95FB-BFB6-A63149207F2E}"/>
              </a:ext>
            </a:extLst>
          </p:cNvPr>
          <p:cNvCxnSpPr/>
          <p:nvPr/>
        </p:nvCxnSpPr>
        <p:spPr>
          <a:xfrm>
            <a:off x="4915947" y="3575538"/>
            <a:ext cx="242207" cy="609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lipse 9">
            <a:extLst>
              <a:ext uri="{FF2B5EF4-FFF2-40B4-BE49-F238E27FC236}">
                <a16:creationId xmlns:a16="http://schemas.microsoft.com/office/drawing/2014/main" id="{AFB32B5B-E9AD-B22B-10F6-65E8BA1D3424}"/>
              </a:ext>
            </a:extLst>
          </p:cNvPr>
          <p:cNvSpPr/>
          <p:nvPr/>
        </p:nvSpPr>
        <p:spPr>
          <a:xfrm>
            <a:off x="7303477" y="1301261"/>
            <a:ext cx="1969477" cy="70666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B2B6A12-1A38-F11E-D2E8-C52D2D740825}"/>
              </a:ext>
            </a:extLst>
          </p:cNvPr>
          <p:cNvSpPr txBox="1"/>
          <p:nvPr/>
        </p:nvSpPr>
        <p:spPr>
          <a:xfrm>
            <a:off x="9519138" y="1606062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2"/>
                </a:solidFill>
              </a:rPr>
              <a:t>4,1%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0814092-3D38-EC05-514E-3D9437140715}"/>
              </a:ext>
            </a:extLst>
          </p:cNvPr>
          <p:cNvSpPr txBox="1"/>
          <p:nvPr/>
        </p:nvSpPr>
        <p:spPr>
          <a:xfrm>
            <a:off x="4534479" y="3011943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2"/>
                </a:solidFill>
              </a:rPr>
              <a:t>16,3%</a:t>
            </a:r>
          </a:p>
        </p:txBody>
      </p:sp>
    </p:spTree>
    <p:extLst>
      <p:ext uri="{BB962C8B-B14F-4D97-AF65-F5344CB8AC3E}">
        <p14:creationId xmlns:p14="http://schemas.microsoft.com/office/powerpoint/2010/main" val="283922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C1D280-C1AF-09B2-5783-D01E0C850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9">
            <a:extLst>
              <a:ext uri="{FF2B5EF4-FFF2-40B4-BE49-F238E27FC236}">
                <a16:creationId xmlns:a16="http://schemas.microsoft.com/office/drawing/2014/main" id="{30A97E3D-DB9B-16E4-9734-7C0228B83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" name="Rectangle 41">
            <a:extLst>
              <a:ext uri="{FF2B5EF4-FFF2-40B4-BE49-F238E27FC236}">
                <a16:creationId xmlns:a16="http://schemas.microsoft.com/office/drawing/2014/main" id="{BE2DC7D5-382A-1834-F9A4-17B785545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5F2AACE-4F8D-8747-9BCB-CC88DA515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7DAD8F8-81BD-7B10-B911-A8F391C95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273CDE4-AF36-4B9C-6F0E-B044C4D20F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7" name="Oval 46">
              <a:extLst>
                <a:ext uri="{FF2B5EF4-FFF2-40B4-BE49-F238E27FC236}">
                  <a16:creationId xmlns:a16="http://schemas.microsoft.com/office/drawing/2014/main" id="{BF830A58-F209-3998-3E1F-936D33586C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3" name="Oval 47">
              <a:extLst>
                <a:ext uri="{FF2B5EF4-FFF2-40B4-BE49-F238E27FC236}">
                  <a16:creationId xmlns:a16="http://schemas.microsoft.com/office/drawing/2014/main" id="{37BD9A2F-8F3E-B70B-0423-6A25F9E15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4" name="Oval 48">
              <a:extLst>
                <a:ext uri="{FF2B5EF4-FFF2-40B4-BE49-F238E27FC236}">
                  <a16:creationId xmlns:a16="http://schemas.microsoft.com/office/drawing/2014/main" id="{37CB6A9D-4D06-596E-B759-E4E6202EB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5" name="Oval 49">
              <a:extLst>
                <a:ext uri="{FF2B5EF4-FFF2-40B4-BE49-F238E27FC236}">
                  <a16:creationId xmlns:a16="http://schemas.microsoft.com/office/drawing/2014/main" id="{EFB7D3AF-9C93-A30D-3877-954E7F79A7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76" name="Rectangle 51">
            <a:extLst>
              <a:ext uri="{FF2B5EF4-FFF2-40B4-BE49-F238E27FC236}">
                <a16:creationId xmlns:a16="http://schemas.microsoft.com/office/drawing/2014/main" id="{AAD9C915-B8D0-AADC-4C6D-C9BCA3F1B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39473F4-C444-5EA1-937E-FFF7F10DD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2364C29-8605-87D2-43A0-200B629D8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5CA2E5B-B479-F1C8-287D-34564AB5F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A9FBCC9-F3D7-6585-B782-B95430316E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AA9B14C-A1AA-E298-F1A3-22733CC7EA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35942EB9-E3F3-0A81-2DC9-C319BF77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4EE99A6-E370-B219-8556-DFDA75C68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2610963-A8C1-C66E-6E38-AC1D42285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D8307C2-8D32-47DE-91AA-A9945BC56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7E9E9AD-448B-01C7-A241-E59B82881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513F331-E9E8-0913-BDC8-158EE1C398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3DAC908-B3FC-DB06-C839-4D1DA525A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7120609" y="797789"/>
            <a:ext cx="304800" cy="429768"/>
            <a:chOff x="215328" y="-46937"/>
            <a:chExt cx="304800" cy="2773841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CCA0C6F-0EB3-D997-9D66-E8FD25EF7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E398F81-32FF-241F-22FD-04B9E1560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4CC362D-C979-3586-2509-D786D35F02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475BA38-84A1-8565-45D9-BC7EB9E97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Gráfico 4">
            <a:extLst>
              <a:ext uri="{FF2B5EF4-FFF2-40B4-BE49-F238E27FC236}">
                <a16:creationId xmlns:a16="http://schemas.microsoft.com/office/drawing/2014/main" id="{75B3E4DA-DC9E-D5A6-E930-0D991AAFA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2388" y="-2575"/>
            <a:ext cx="1028772" cy="50315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A1F7F26-DCF7-6F33-A6C4-10E7AC2540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31" y="1240948"/>
            <a:ext cx="10272587" cy="5215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3554263-FF90-6B58-7A51-299BB448DE74}"/>
              </a:ext>
            </a:extLst>
          </p:cNvPr>
          <p:cNvSpPr txBox="1"/>
          <p:nvPr/>
        </p:nvSpPr>
        <p:spPr>
          <a:xfrm>
            <a:off x="4583061" y="6514031"/>
            <a:ext cx="32490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chemeClr val="bg1"/>
                </a:solidFill>
                <a:cs typeface="Arial" panose="020B0604020202020204" pitchFamily="34" charset="0"/>
              </a:rPr>
              <a:t>Arq. Bras. </a:t>
            </a:r>
            <a:r>
              <a:rPr lang="pt-BR" sz="1200" dirty="0" err="1">
                <a:solidFill>
                  <a:schemeClr val="bg1"/>
                </a:solidFill>
                <a:cs typeface="Arial" panose="020B0604020202020204" pitchFamily="34" charset="0"/>
              </a:rPr>
              <a:t>Cardiol</a:t>
            </a:r>
            <a:r>
              <a:rPr lang="pt-BR" sz="1200" dirty="0">
                <a:solidFill>
                  <a:schemeClr val="bg1"/>
                </a:solidFill>
                <a:cs typeface="Arial" panose="020B0604020202020204" pitchFamily="34" charset="0"/>
              </a:rPr>
              <a:t>. 2022;119(5):815-82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B9CA4E7-1484-B9F4-68DE-59C59D357544}"/>
              </a:ext>
            </a:extLst>
          </p:cNvPr>
          <p:cNvSpPr txBox="1"/>
          <p:nvPr/>
        </p:nvSpPr>
        <p:spPr>
          <a:xfrm>
            <a:off x="569174" y="152106"/>
            <a:ext cx="11050603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cap="all" dirty="0" err="1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causas</a:t>
            </a:r>
            <a:r>
              <a:rPr lang="en-US" sz="3600" kern="1200" cap="all" dirty="0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de </a:t>
            </a:r>
            <a:r>
              <a:rPr lang="en-US" sz="3600" kern="1200" cap="all" dirty="0" err="1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morte</a:t>
            </a:r>
            <a:r>
              <a:rPr lang="en-US" sz="3600" cap="all" dirty="0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, </a:t>
            </a:r>
            <a:r>
              <a:rPr lang="en-US" sz="3600" cap="all" dirty="0" err="1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mulheres</a:t>
            </a:r>
            <a:r>
              <a:rPr lang="en-US" sz="3600" cap="all" dirty="0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</a:t>
            </a:r>
            <a:r>
              <a:rPr lang="en-US" sz="3600" cap="all" dirty="0" err="1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jovens</a:t>
            </a:r>
            <a:r>
              <a:rPr lang="en-US" sz="3600" cap="all" dirty="0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, </a:t>
            </a:r>
            <a:r>
              <a:rPr lang="en-US" sz="3600" kern="1200" cap="all" dirty="0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</a:t>
            </a:r>
            <a:r>
              <a:rPr lang="en-US" sz="3600" kern="1200" cap="all" dirty="0" err="1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Brasil</a:t>
            </a:r>
            <a:r>
              <a:rPr lang="en-US" sz="3600" kern="1200" cap="all" dirty="0">
                <a:solidFill>
                  <a:srgbClr val="FFFFFF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, 2019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B4274D9-A134-5401-2D17-5F8B8BCCA93D}"/>
              </a:ext>
            </a:extLst>
          </p:cNvPr>
          <p:cNvSpPr/>
          <p:nvPr/>
        </p:nvSpPr>
        <p:spPr>
          <a:xfrm>
            <a:off x="9378669" y="2667320"/>
            <a:ext cx="1480843" cy="13816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6769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DB7014-4115-4C5E-19EA-23711267E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9">
            <a:extLst>
              <a:ext uri="{FF2B5EF4-FFF2-40B4-BE49-F238E27FC236}">
                <a16:creationId xmlns:a16="http://schemas.microsoft.com/office/drawing/2014/main" id="{3ADCE971-EACB-781A-73A2-F193F68CA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1" name="Rectangle 41">
            <a:extLst>
              <a:ext uri="{FF2B5EF4-FFF2-40B4-BE49-F238E27FC236}">
                <a16:creationId xmlns:a16="http://schemas.microsoft.com/office/drawing/2014/main" id="{C9E0DDD6-D980-BDFB-84B9-60FAB520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271D194-A4E5-BC97-4F83-CB5020FC6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F146F2C-1933-DD60-7B15-F18988648F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FD51AC1-CFB7-F0EC-59EE-EB490DDA25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7" name="Oval 46">
              <a:extLst>
                <a:ext uri="{FF2B5EF4-FFF2-40B4-BE49-F238E27FC236}">
                  <a16:creationId xmlns:a16="http://schemas.microsoft.com/office/drawing/2014/main" id="{437D7D90-13F8-A56F-7959-E484596A2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3" name="Oval 47">
              <a:extLst>
                <a:ext uri="{FF2B5EF4-FFF2-40B4-BE49-F238E27FC236}">
                  <a16:creationId xmlns:a16="http://schemas.microsoft.com/office/drawing/2014/main" id="{FC5EF80E-D272-D25C-3A19-6D11928F6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4" name="Oval 48">
              <a:extLst>
                <a:ext uri="{FF2B5EF4-FFF2-40B4-BE49-F238E27FC236}">
                  <a16:creationId xmlns:a16="http://schemas.microsoft.com/office/drawing/2014/main" id="{8D45E6D2-C5A5-4C66-8473-8382BA475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5" name="Oval 49">
              <a:extLst>
                <a:ext uri="{FF2B5EF4-FFF2-40B4-BE49-F238E27FC236}">
                  <a16:creationId xmlns:a16="http://schemas.microsoft.com/office/drawing/2014/main" id="{D2C3D5FD-EF3D-5C2F-4277-44F792ABE0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76" name="Rectangle 51">
            <a:extLst>
              <a:ext uri="{FF2B5EF4-FFF2-40B4-BE49-F238E27FC236}">
                <a16:creationId xmlns:a16="http://schemas.microsoft.com/office/drawing/2014/main" id="{EAEC9E48-9F5B-7CA5-0302-4FDE2B07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A026F9E-2126-5E7A-2A1B-E4239265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4F8A61C-7F72-D330-F175-B5D05AD23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FD54064-3A79-F21F-0D78-8C118B4DC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C0ADA90-2B8D-7F48-93F6-C66D1FBD1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02F48CC-FB02-0D93-EEC3-396AD4DB2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CD2739C4-3E1F-98F6-BAF2-0C9955CEB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1E271CD-A6DD-7785-8B2D-D63CB656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1808528-8F34-B7C4-A6FE-01A7E63303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49BDDE5-D31B-C66B-36B1-6D7108EEE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C04257C-ABCD-AB62-0106-2120FDEAAF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9AA3BC9-66CC-3519-0E8C-217AC8692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4DFF1F0-3086-BC49-B823-F0BB96020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7120609" y="797789"/>
            <a:ext cx="304800" cy="429768"/>
            <a:chOff x="215328" y="-46937"/>
            <a:chExt cx="304800" cy="2773841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0D3AA7E-F02C-E608-A6A0-A1CF9C39A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0CAE295-F66D-0038-9106-1C317AC629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1148BFF-42EF-C416-82CF-8A08A9FEB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E7FDFE8-CA98-EE43-6D0A-CF9E5D1C48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Gráfico 4">
            <a:extLst>
              <a:ext uri="{FF2B5EF4-FFF2-40B4-BE49-F238E27FC236}">
                <a16:creationId xmlns:a16="http://schemas.microsoft.com/office/drawing/2014/main" id="{6B73C43A-9F05-6405-A193-86A8DD32B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2388" y="-2575"/>
            <a:ext cx="1028772" cy="503155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970B2B1-3DEF-C44F-7EC8-6FB1E14A53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6336488"/>
              </p:ext>
            </p:extLst>
          </p:nvPr>
        </p:nvGraphicFramePr>
        <p:xfrm>
          <a:off x="1782618" y="20717"/>
          <a:ext cx="8185247" cy="5706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D208691C-9A6D-8B67-D9F2-4950C52F4F6D}"/>
              </a:ext>
            </a:extLst>
          </p:cNvPr>
          <p:cNvSpPr txBox="1"/>
          <p:nvPr/>
        </p:nvSpPr>
        <p:spPr>
          <a:xfrm>
            <a:off x="1601849" y="5648543"/>
            <a:ext cx="9475630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32104">
              <a:spcAft>
                <a:spcPts val="600"/>
              </a:spcAft>
              <a:defRPr/>
            </a:pPr>
            <a:r>
              <a:rPr lang="en-US" sz="2400" kern="1200" dirty="0" err="1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Prevalência</a:t>
            </a:r>
            <a:r>
              <a:rPr lang="en-US" sz="2400" kern="1200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 de </a:t>
            </a:r>
            <a:r>
              <a:rPr lang="en-US" sz="2400" kern="1200" dirty="0" err="1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doenças</a:t>
            </a:r>
            <a:r>
              <a:rPr lang="en-US" sz="2400" kern="1200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cardiovasculares</a:t>
            </a:r>
            <a:r>
              <a:rPr lang="en-US" sz="2400" kern="1200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 entre </a:t>
            </a:r>
            <a:r>
              <a:rPr lang="en-US" sz="2400" kern="1200" dirty="0" err="1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homens</a:t>
            </a:r>
            <a:r>
              <a:rPr lang="en-US" sz="2400" kern="1200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 e </a:t>
            </a:r>
            <a:r>
              <a:rPr lang="en-US" sz="2400" kern="1200" dirty="0" err="1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mulheres</a:t>
            </a:r>
            <a:r>
              <a:rPr lang="en-US" sz="2400" kern="1200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por</a:t>
            </a:r>
            <a:r>
              <a:rPr lang="en-US" sz="2400" kern="1200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faixa</a:t>
            </a:r>
            <a:r>
              <a:rPr lang="en-US" sz="2400" kern="1200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etária</a:t>
            </a:r>
            <a:r>
              <a:rPr lang="en-US" sz="2400" kern="1200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 e </a:t>
            </a:r>
            <a:r>
              <a:rPr lang="en-US" sz="2400" kern="1200" dirty="0" err="1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razão</a:t>
            </a:r>
            <a:r>
              <a:rPr lang="en-US" sz="2400" kern="1200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 de </a:t>
            </a:r>
            <a:r>
              <a:rPr lang="en-US" sz="2400" kern="1200" dirty="0" err="1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prevalência</a:t>
            </a:r>
            <a:r>
              <a:rPr lang="en-US" sz="2400" kern="1200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2400" kern="1200" dirty="0" err="1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Brasil</a:t>
            </a:r>
            <a:r>
              <a:rPr lang="en-US" sz="2400" kern="1200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, 2021 </a:t>
            </a:r>
            <a:r>
              <a:rPr lang="en-US" sz="1100" kern="1200" dirty="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Dados da Global Burden of Disease Collaborative Network, Global Burden of Disease (GBD) Cardiovascular Burden Estimates 1990 and 2021, 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C1EF8B4-F39B-63BE-FE3B-7509E7F2C6E3}"/>
              </a:ext>
            </a:extLst>
          </p:cNvPr>
          <p:cNvSpPr txBox="1"/>
          <p:nvPr/>
        </p:nvSpPr>
        <p:spPr>
          <a:xfrm>
            <a:off x="9460769" y="6596390"/>
            <a:ext cx="290163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 err="1">
                <a:solidFill>
                  <a:schemeClr val="bg1"/>
                </a:solidFill>
              </a:rPr>
              <a:t>Arq</a:t>
            </a:r>
            <a:r>
              <a:rPr lang="pt-BR" sz="1100" dirty="0">
                <a:solidFill>
                  <a:schemeClr val="bg1"/>
                </a:solidFill>
              </a:rPr>
              <a:t> </a:t>
            </a:r>
            <a:r>
              <a:rPr lang="pt-BR" sz="1100" dirty="0" err="1">
                <a:solidFill>
                  <a:schemeClr val="bg1"/>
                </a:solidFill>
              </a:rPr>
              <a:t>Bras</a:t>
            </a:r>
            <a:r>
              <a:rPr lang="pt-BR" sz="1100" dirty="0">
                <a:solidFill>
                  <a:schemeClr val="bg1"/>
                </a:solidFill>
              </a:rPr>
              <a:t> </a:t>
            </a:r>
            <a:r>
              <a:rPr lang="pt-BR" sz="1100" dirty="0" err="1">
                <a:solidFill>
                  <a:schemeClr val="bg1"/>
                </a:solidFill>
              </a:rPr>
              <a:t>Cardiol</a:t>
            </a:r>
            <a:r>
              <a:rPr lang="pt-BR" sz="1100" dirty="0">
                <a:solidFill>
                  <a:schemeClr val="bg1"/>
                </a:solidFill>
              </a:rPr>
              <a:t>. 2024; 121(2):e20240079</a:t>
            </a:r>
          </a:p>
        </p:txBody>
      </p:sp>
      <p:pic>
        <p:nvPicPr>
          <p:cNvPr id="2" name="Imagem 1" descr="Texto&#10;&#10;O conteúdo gerado por IA pode estar incorreto.">
            <a:extLst>
              <a:ext uri="{FF2B5EF4-FFF2-40B4-BE49-F238E27FC236}">
                <a16:creationId xmlns:a16="http://schemas.microsoft.com/office/drawing/2014/main" id="{D3310AEA-3951-DF18-1B2D-CBB51B8278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282" y="135734"/>
            <a:ext cx="965061" cy="96506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FE793C1-7B25-9A8F-B26E-5B56ECFAB384}"/>
              </a:ext>
            </a:extLst>
          </p:cNvPr>
          <p:cNvSpPr/>
          <p:nvPr/>
        </p:nvSpPr>
        <p:spPr>
          <a:xfrm>
            <a:off x="2435703" y="4167398"/>
            <a:ext cx="3511943" cy="92249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8917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2718</TotalTime>
  <Words>660</Words>
  <Application>Microsoft Office PowerPoint</Application>
  <PresentationFormat>Widescreen</PresentationFormat>
  <Paragraphs>114</Paragraphs>
  <Slides>18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Calibri Light</vt:lpstr>
      <vt:lpstr>Rawline-Regular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Karen Cristine</dc:creator>
  <cp:lastModifiedBy>glaucia oliveira</cp:lastModifiedBy>
  <cp:revision>142</cp:revision>
  <dcterms:created xsi:type="dcterms:W3CDTF">2020-08-10T20:24:52Z</dcterms:created>
  <dcterms:modified xsi:type="dcterms:W3CDTF">2025-05-14T01:24:53Z</dcterms:modified>
</cp:coreProperties>
</file>