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604" r:id="rId2"/>
    <p:sldId id="911" r:id="rId3"/>
    <p:sldId id="926" r:id="rId4"/>
    <p:sldId id="859" r:id="rId5"/>
    <p:sldId id="864" r:id="rId6"/>
    <p:sldId id="865" r:id="rId7"/>
    <p:sldId id="933" r:id="rId8"/>
    <p:sldId id="934" r:id="rId9"/>
    <p:sldId id="935" r:id="rId10"/>
    <p:sldId id="936" r:id="rId11"/>
    <p:sldId id="937" r:id="rId12"/>
    <p:sldId id="938" r:id="rId13"/>
    <p:sldId id="900" r:id="rId14"/>
    <p:sldId id="910" r:id="rId15"/>
    <p:sldId id="931" r:id="rId16"/>
    <p:sldId id="932" r:id="rId17"/>
    <p:sldId id="901" r:id="rId18"/>
    <p:sldId id="869" r:id="rId19"/>
    <p:sldId id="867" r:id="rId20"/>
    <p:sldId id="939" r:id="rId21"/>
    <p:sldId id="930" r:id="rId22"/>
    <p:sldId id="903" r:id="rId23"/>
    <p:sldId id="877" r:id="rId24"/>
    <p:sldId id="920" r:id="rId25"/>
    <p:sldId id="924" r:id="rId26"/>
    <p:sldId id="925" r:id="rId27"/>
    <p:sldId id="897" r:id="rId28"/>
  </p:sldIdLst>
  <p:sldSz cx="9144000" cy="6858000" type="screen4x3"/>
  <p:notesSz cx="6669088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B032"/>
    <a:srgbClr val="61B533"/>
    <a:srgbClr val="EE930C"/>
    <a:srgbClr val="A70932"/>
    <a:srgbClr val="61B333"/>
    <a:srgbClr val="F59405"/>
    <a:srgbClr val="F29102"/>
    <a:srgbClr val="F08F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61" autoAdjust="0"/>
    <p:restoredTop sz="93669" autoAdjust="0"/>
  </p:normalViewPr>
  <p:slideViewPr>
    <p:cSldViewPr>
      <p:cViewPr varScale="1">
        <p:scale>
          <a:sx n="92" d="100"/>
          <a:sy n="92" d="100"/>
        </p:scale>
        <p:origin x="1200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161B9A-3E75-418A-AED1-1EDB95C0D3B3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</dgm:pt>
    <dgm:pt modelId="{7E60F563-82E7-4C44-8DD1-C9DC8E6FD8A5}">
      <dgm:prSet phldrT="[Texto]" custT="1"/>
      <dgm:spPr/>
      <dgm:t>
        <a:bodyPr/>
        <a:lstStyle/>
        <a:p>
          <a:r>
            <a:rPr lang="pt-BR" sz="1400" b="1" dirty="0" smtClean="0">
              <a:latin typeface="Arial" panose="020B0604020202020204" pitchFamily="34" charset="0"/>
              <a:cs typeface="Arial" panose="020B0604020202020204" pitchFamily="34" charset="0"/>
            </a:rPr>
            <a:t>Formação de Bombeiros de Aeródromos</a:t>
          </a:r>
          <a:endParaRPr lang="pt-BR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7023506E-3022-4968-B729-5FB79EC8C59D}" type="parTrans" cxnId="{F27F8237-1BA6-43D1-BBFC-71245804BBF9}">
      <dgm:prSet/>
      <dgm:spPr/>
      <dgm:t>
        <a:bodyPr/>
        <a:lstStyle/>
        <a:p>
          <a:endParaRPr lang="pt-BR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C128AC-4A78-4685-AD14-621287E5B05F}" type="sibTrans" cxnId="{F27F8237-1BA6-43D1-BBFC-71245804BBF9}">
      <dgm:prSet/>
      <dgm:spPr/>
      <dgm:t>
        <a:bodyPr/>
        <a:lstStyle/>
        <a:p>
          <a:endParaRPr lang="pt-BR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DB26D5-7253-4A52-8C1C-2F4881FADA30}">
      <dgm:prSet phldrT="[Texto]" custT="1"/>
      <dgm:spPr/>
      <dgm:t>
        <a:bodyPr/>
        <a:lstStyle/>
        <a:p>
          <a:r>
            <a:rPr lang="pt-BR" sz="1400" b="1" dirty="0" smtClean="0">
              <a:latin typeface="Arial" panose="020B0604020202020204" pitchFamily="34" charset="0"/>
              <a:cs typeface="Arial" panose="020B0604020202020204" pitchFamily="34" charset="0"/>
            </a:rPr>
            <a:t>Capacitação Básica e Intermediária de Gestores Aeroportuários</a:t>
          </a:r>
          <a:endParaRPr lang="pt-BR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A99DC98F-8962-4C81-A215-76F26631D6BE}" type="parTrans" cxnId="{A73EBA75-8647-4215-8416-F5DA976493C7}">
      <dgm:prSet/>
      <dgm:spPr/>
      <dgm:t>
        <a:bodyPr/>
        <a:lstStyle/>
        <a:p>
          <a:endParaRPr lang="pt-BR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D0E9F3-51AB-49C1-B8F5-19588BF9A6AE}" type="sibTrans" cxnId="{A73EBA75-8647-4215-8416-F5DA976493C7}">
      <dgm:prSet/>
      <dgm:spPr/>
      <dgm:t>
        <a:bodyPr/>
        <a:lstStyle/>
        <a:p>
          <a:endParaRPr lang="pt-BR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EDEA33-E6CB-4697-8174-FE2499071072}">
      <dgm:prSet phldrT="[Texto]" custT="1"/>
      <dgm:spPr/>
      <dgm:t>
        <a:bodyPr/>
        <a:lstStyle/>
        <a:p>
          <a:r>
            <a:rPr lang="pt-BR" sz="1400" b="1" dirty="0" smtClean="0">
              <a:latin typeface="Arial" panose="020B0604020202020204" pitchFamily="34" charset="0"/>
              <a:cs typeface="Arial" panose="020B0604020202020204" pitchFamily="34" charset="0"/>
            </a:rPr>
            <a:t>Capacitação Básica para Gestores SESCINC</a:t>
          </a:r>
          <a:endParaRPr lang="pt-BR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A8872E4E-E87C-443D-AA05-4FEC3AED36F9}" type="parTrans" cxnId="{66F8A0CF-45C9-41F3-85A6-BBE701BA5FEC}">
      <dgm:prSet/>
      <dgm:spPr/>
      <dgm:t>
        <a:bodyPr/>
        <a:lstStyle/>
        <a:p>
          <a:endParaRPr lang="pt-BR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1EC230-930C-4656-B103-9CCB7AFD1A32}" type="sibTrans" cxnId="{66F8A0CF-45C9-41F3-85A6-BBE701BA5FEC}">
      <dgm:prSet/>
      <dgm:spPr/>
      <dgm:t>
        <a:bodyPr/>
        <a:lstStyle/>
        <a:p>
          <a:endParaRPr lang="pt-BR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4C3B6C-FF09-4AAC-BFB3-D04957DB0F62}">
      <dgm:prSet phldrT="[Texto]" custT="1"/>
      <dgm:spPr/>
      <dgm:t>
        <a:bodyPr/>
        <a:lstStyle/>
        <a:p>
          <a:r>
            <a:rPr lang="pt-BR" sz="1400" b="1" dirty="0" smtClean="0">
              <a:latin typeface="Arial" panose="020B0604020202020204" pitchFamily="34" charset="0"/>
              <a:cs typeface="Arial" panose="020B0604020202020204" pitchFamily="34" charset="0"/>
            </a:rPr>
            <a:t>Capacitação de Encarregados de Manutenção Aeroportuária</a:t>
          </a:r>
          <a:endParaRPr lang="pt-BR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2D9A37EC-B343-4560-90E0-11E38AFD4E23}" type="parTrans" cxnId="{B42ADA2C-8416-449C-95AD-54A0BF1756A7}">
      <dgm:prSet/>
      <dgm:spPr/>
      <dgm:t>
        <a:bodyPr/>
        <a:lstStyle/>
        <a:p>
          <a:endParaRPr lang="pt-BR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84F8E6-9305-468B-8830-6461F0DFCDB1}" type="sibTrans" cxnId="{B42ADA2C-8416-449C-95AD-54A0BF1756A7}">
      <dgm:prSet/>
      <dgm:spPr/>
      <dgm:t>
        <a:bodyPr/>
        <a:lstStyle/>
        <a:p>
          <a:endParaRPr lang="pt-BR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0CF7AD-BC14-468F-AF85-B8748A1DF43A}">
      <dgm:prSet phldrT="[Texto]" custT="1"/>
      <dgm:spPr/>
      <dgm:t>
        <a:bodyPr/>
        <a:lstStyle/>
        <a:p>
          <a:r>
            <a:rPr lang="pt-BR" sz="1400" b="1" dirty="0" smtClean="0">
              <a:latin typeface="Arial" panose="020B0604020202020204" pitchFamily="34" charset="0"/>
              <a:cs typeface="Arial" panose="020B0604020202020204" pitchFamily="34" charset="0"/>
            </a:rPr>
            <a:t>Capacitação de Encarregados de Operações Aeroportuárias</a:t>
          </a:r>
          <a:endParaRPr lang="pt-BR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D721F110-27D5-473F-A6B6-4CDAE5318CD4}" type="parTrans" cxnId="{5331DBB1-D8F1-46B3-A87E-D11C01049523}">
      <dgm:prSet/>
      <dgm:spPr/>
      <dgm:t>
        <a:bodyPr/>
        <a:lstStyle/>
        <a:p>
          <a:endParaRPr lang="pt-BR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035510-BC20-4E5E-8B75-75CE46A50127}" type="sibTrans" cxnId="{5331DBB1-D8F1-46B3-A87E-D11C01049523}">
      <dgm:prSet/>
      <dgm:spPr/>
      <dgm:t>
        <a:bodyPr/>
        <a:lstStyle/>
        <a:p>
          <a:endParaRPr lang="pt-BR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AB4F23-2097-4DC7-965F-455BCE82E3B6}">
      <dgm:prSet phldrT="[Texto]" custT="1"/>
      <dgm:spPr/>
      <dgm:t>
        <a:bodyPr/>
        <a:lstStyle/>
        <a:p>
          <a:r>
            <a:rPr lang="pt-BR" sz="1400" b="1" dirty="0" smtClean="0">
              <a:latin typeface="Arial" panose="020B0604020202020204" pitchFamily="34" charset="0"/>
              <a:cs typeface="Arial" panose="020B0604020202020204" pitchFamily="34" charset="0"/>
            </a:rPr>
            <a:t>Formação de Fiscal de Pátio e Pista</a:t>
          </a:r>
          <a:endParaRPr lang="pt-BR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EDF638AC-0722-4E83-AEF0-1DABF5BA22C5}" type="parTrans" cxnId="{DF403582-A748-4239-815B-8B21E2501B11}">
      <dgm:prSet/>
      <dgm:spPr/>
      <dgm:t>
        <a:bodyPr/>
        <a:lstStyle/>
        <a:p>
          <a:endParaRPr lang="pt-BR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EDAF3C-8A6A-4AB7-9E47-3F2C35451345}" type="sibTrans" cxnId="{DF403582-A748-4239-815B-8B21E2501B11}">
      <dgm:prSet/>
      <dgm:spPr/>
      <dgm:t>
        <a:bodyPr/>
        <a:lstStyle/>
        <a:p>
          <a:endParaRPr lang="pt-BR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1AE97D-816B-4B36-AC87-93C287F5BEE0}" type="pres">
      <dgm:prSet presAssocID="{E2161B9A-3E75-418A-AED1-1EDB95C0D3B3}" presName="linearFlow" presStyleCnt="0">
        <dgm:presLayoutVars>
          <dgm:dir/>
          <dgm:resizeHandles val="exact"/>
        </dgm:presLayoutVars>
      </dgm:prSet>
      <dgm:spPr/>
    </dgm:pt>
    <dgm:pt modelId="{26010661-8320-48C2-9242-715C6B44A35B}" type="pres">
      <dgm:prSet presAssocID="{7E60F563-82E7-4C44-8DD1-C9DC8E6FD8A5}" presName="composite" presStyleCnt="0"/>
      <dgm:spPr/>
    </dgm:pt>
    <dgm:pt modelId="{3E88FFF4-1FE6-415E-A965-E19C9F6C43DE}" type="pres">
      <dgm:prSet presAssocID="{7E60F563-82E7-4C44-8DD1-C9DC8E6FD8A5}" presName="imgShp" presStyleLbl="f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FC77E30-E370-484D-A6CB-A581474701E1}" type="pres">
      <dgm:prSet presAssocID="{7E60F563-82E7-4C44-8DD1-C9DC8E6FD8A5}" presName="txShp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B653F6A-C7EF-46DD-A6D0-A1A4639FC557}" type="pres">
      <dgm:prSet presAssocID="{0BC128AC-4A78-4685-AD14-621287E5B05F}" presName="spacing" presStyleCnt="0"/>
      <dgm:spPr/>
    </dgm:pt>
    <dgm:pt modelId="{91DE0EB0-D4B5-4AF5-AC1F-F4E42E7DEA44}" type="pres">
      <dgm:prSet presAssocID="{25DB26D5-7253-4A52-8C1C-2F4881FADA30}" presName="composite" presStyleCnt="0"/>
      <dgm:spPr/>
    </dgm:pt>
    <dgm:pt modelId="{9C12244D-10D9-4E97-92F2-574A25E1BA87}" type="pres">
      <dgm:prSet presAssocID="{25DB26D5-7253-4A52-8C1C-2F4881FADA30}" presName="imgShp" presStyleLbl="fgImgPlace1" presStyleIdx="1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860EEEE8-846F-4AC8-A94F-669753C0B2E6}" type="pres">
      <dgm:prSet presAssocID="{25DB26D5-7253-4A52-8C1C-2F4881FADA30}" presName="txShp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2BE1CD7-F936-4C27-B00E-5D3EFD61FED3}" type="pres">
      <dgm:prSet presAssocID="{D6D0E9F3-51AB-49C1-B8F5-19588BF9A6AE}" presName="spacing" presStyleCnt="0"/>
      <dgm:spPr/>
    </dgm:pt>
    <dgm:pt modelId="{6E1BA560-5262-48F9-9B41-5B06BD423681}" type="pres">
      <dgm:prSet presAssocID="{C3EDEA33-E6CB-4697-8174-FE2499071072}" presName="composite" presStyleCnt="0"/>
      <dgm:spPr/>
    </dgm:pt>
    <dgm:pt modelId="{A911F04D-0319-41EE-B519-A9A1A2E08C52}" type="pres">
      <dgm:prSet presAssocID="{C3EDEA33-E6CB-4697-8174-FE2499071072}" presName="imgShp" presStyleLbl="fgImgPlace1" presStyleIdx="2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DE68928-40E3-4B6F-A5A2-0C4136C3C0B9}" type="pres">
      <dgm:prSet presAssocID="{C3EDEA33-E6CB-4697-8174-FE2499071072}" presName="txShp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66E5B35-A5A4-4A20-93D3-602EF1CE4383}" type="pres">
      <dgm:prSet presAssocID="{121EC230-930C-4656-B103-9CCB7AFD1A32}" presName="spacing" presStyleCnt="0"/>
      <dgm:spPr/>
    </dgm:pt>
    <dgm:pt modelId="{AE033F33-4C08-4CEE-A422-318B29B550CF}" type="pres">
      <dgm:prSet presAssocID="{CB0CF7AD-BC14-468F-AF85-B8748A1DF43A}" presName="composite" presStyleCnt="0"/>
      <dgm:spPr/>
    </dgm:pt>
    <dgm:pt modelId="{2EC86450-2D47-4C48-BFB2-C501E9DEFBD9}" type="pres">
      <dgm:prSet presAssocID="{CB0CF7AD-BC14-468F-AF85-B8748A1DF43A}" presName="imgShp" presStyleLbl="fgImgPlace1" presStyleIdx="3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88D7F14-B9EC-458E-832F-5C35B187C322}" type="pres">
      <dgm:prSet presAssocID="{CB0CF7AD-BC14-468F-AF85-B8748A1DF43A}" presName="txShp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71BBAAF-4663-47E5-BA39-7D2C627EC374}" type="pres">
      <dgm:prSet presAssocID="{35035510-BC20-4E5E-8B75-75CE46A50127}" presName="spacing" presStyleCnt="0"/>
      <dgm:spPr/>
    </dgm:pt>
    <dgm:pt modelId="{8C3B9EC4-C07B-47C0-A4A7-FBBEC4DB921E}" type="pres">
      <dgm:prSet presAssocID="{874C3B6C-FF09-4AAC-BFB3-D04957DB0F62}" presName="composite" presStyleCnt="0"/>
      <dgm:spPr/>
    </dgm:pt>
    <dgm:pt modelId="{4506DBFD-E07C-44E5-8FD4-8781D9D280B3}" type="pres">
      <dgm:prSet presAssocID="{874C3B6C-FF09-4AAC-BFB3-D04957DB0F62}" presName="imgShp" presStyleLbl="fgImgPlace1" presStyleIdx="4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C5F485B-49A8-424C-96B4-57956BFA4B88}" type="pres">
      <dgm:prSet presAssocID="{874C3B6C-FF09-4AAC-BFB3-D04957DB0F62}" presName="txShp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7E68A75-EBCA-4EF1-8CFB-86D70C4E273A}" type="pres">
      <dgm:prSet presAssocID="{E184F8E6-9305-468B-8830-6461F0DFCDB1}" presName="spacing" presStyleCnt="0"/>
      <dgm:spPr/>
    </dgm:pt>
    <dgm:pt modelId="{A9549374-DE91-422D-B9F4-1B21FFAF9A9E}" type="pres">
      <dgm:prSet presAssocID="{64AB4F23-2097-4DC7-965F-455BCE82E3B6}" presName="composite" presStyleCnt="0"/>
      <dgm:spPr/>
    </dgm:pt>
    <dgm:pt modelId="{847733E5-87F3-47CD-8AE9-32BADF5BA040}" type="pres">
      <dgm:prSet presAssocID="{64AB4F23-2097-4DC7-965F-455BCE82E3B6}" presName="imgShp" presStyleLbl="fgImgPlace1" presStyleIdx="5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76B0BEE-E96B-4122-9FC9-3D2F0A81E526}" type="pres">
      <dgm:prSet presAssocID="{64AB4F23-2097-4DC7-965F-455BCE82E3B6}" presName="txShp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BF673364-2126-4EC9-971C-B9B1EA02CE0B}" type="presOf" srcId="{874C3B6C-FF09-4AAC-BFB3-D04957DB0F62}" destId="{6C5F485B-49A8-424C-96B4-57956BFA4B88}" srcOrd="0" destOrd="0" presId="urn:microsoft.com/office/officeart/2005/8/layout/vList3#1"/>
    <dgm:cxn modelId="{DF403582-A748-4239-815B-8B21E2501B11}" srcId="{E2161B9A-3E75-418A-AED1-1EDB95C0D3B3}" destId="{64AB4F23-2097-4DC7-965F-455BCE82E3B6}" srcOrd="5" destOrd="0" parTransId="{EDF638AC-0722-4E83-AEF0-1DABF5BA22C5}" sibTransId="{4AEDAF3C-8A6A-4AB7-9E47-3F2C35451345}"/>
    <dgm:cxn modelId="{6D624EA4-6F7A-42AB-A028-1272561122CB}" type="presOf" srcId="{E2161B9A-3E75-418A-AED1-1EDB95C0D3B3}" destId="{811AE97D-816B-4B36-AC87-93C287F5BEE0}" srcOrd="0" destOrd="0" presId="urn:microsoft.com/office/officeart/2005/8/layout/vList3#1"/>
    <dgm:cxn modelId="{F27F8237-1BA6-43D1-BBFC-71245804BBF9}" srcId="{E2161B9A-3E75-418A-AED1-1EDB95C0D3B3}" destId="{7E60F563-82E7-4C44-8DD1-C9DC8E6FD8A5}" srcOrd="0" destOrd="0" parTransId="{7023506E-3022-4968-B729-5FB79EC8C59D}" sibTransId="{0BC128AC-4A78-4685-AD14-621287E5B05F}"/>
    <dgm:cxn modelId="{5331DBB1-D8F1-46B3-A87E-D11C01049523}" srcId="{E2161B9A-3E75-418A-AED1-1EDB95C0D3B3}" destId="{CB0CF7AD-BC14-468F-AF85-B8748A1DF43A}" srcOrd="3" destOrd="0" parTransId="{D721F110-27D5-473F-A6B6-4CDAE5318CD4}" sibTransId="{35035510-BC20-4E5E-8B75-75CE46A50127}"/>
    <dgm:cxn modelId="{0AAE25EC-EF76-478A-A9B0-A24D53A0FC30}" type="presOf" srcId="{64AB4F23-2097-4DC7-965F-455BCE82E3B6}" destId="{376B0BEE-E96B-4122-9FC9-3D2F0A81E526}" srcOrd="0" destOrd="0" presId="urn:microsoft.com/office/officeart/2005/8/layout/vList3#1"/>
    <dgm:cxn modelId="{B42ADA2C-8416-449C-95AD-54A0BF1756A7}" srcId="{E2161B9A-3E75-418A-AED1-1EDB95C0D3B3}" destId="{874C3B6C-FF09-4AAC-BFB3-D04957DB0F62}" srcOrd="4" destOrd="0" parTransId="{2D9A37EC-B343-4560-90E0-11E38AFD4E23}" sibTransId="{E184F8E6-9305-468B-8830-6461F0DFCDB1}"/>
    <dgm:cxn modelId="{3553D918-D456-4E7C-9333-37C94CE934B5}" type="presOf" srcId="{C3EDEA33-E6CB-4697-8174-FE2499071072}" destId="{DDE68928-40E3-4B6F-A5A2-0C4136C3C0B9}" srcOrd="0" destOrd="0" presId="urn:microsoft.com/office/officeart/2005/8/layout/vList3#1"/>
    <dgm:cxn modelId="{66F8A0CF-45C9-41F3-85A6-BBE701BA5FEC}" srcId="{E2161B9A-3E75-418A-AED1-1EDB95C0D3B3}" destId="{C3EDEA33-E6CB-4697-8174-FE2499071072}" srcOrd="2" destOrd="0" parTransId="{A8872E4E-E87C-443D-AA05-4FEC3AED36F9}" sibTransId="{121EC230-930C-4656-B103-9CCB7AFD1A32}"/>
    <dgm:cxn modelId="{E59FCED5-B657-43C8-8542-5A6376F66B37}" type="presOf" srcId="{7E60F563-82E7-4C44-8DD1-C9DC8E6FD8A5}" destId="{2FC77E30-E370-484D-A6CB-A581474701E1}" srcOrd="0" destOrd="0" presId="urn:microsoft.com/office/officeart/2005/8/layout/vList3#1"/>
    <dgm:cxn modelId="{1521CE57-9522-40B4-906D-DFCCB852CBBD}" type="presOf" srcId="{25DB26D5-7253-4A52-8C1C-2F4881FADA30}" destId="{860EEEE8-846F-4AC8-A94F-669753C0B2E6}" srcOrd="0" destOrd="0" presId="urn:microsoft.com/office/officeart/2005/8/layout/vList3#1"/>
    <dgm:cxn modelId="{A73EBA75-8647-4215-8416-F5DA976493C7}" srcId="{E2161B9A-3E75-418A-AED1-1EDB95C0D3B3}" destId="{25DB26D5-7253-4A52-8C1C-2F4881FADA30}" srcOrd="1" destOrd="0" parTransId="{A99DC98F-8962-4C81-A215-76F26631D6BE}" sibTransId="{D6D0E9F3-51AB-49C1-B8F5-19588BF9A6AE}"/>
    <dgm:cxn modelId="{E42E386E-AA18-45AA-8763-90F9870D6F41}" type="presOf" srcId="{CB0CF7AD-BC14-468F-AF85-B8748A1DF43A}" destId="{688D7F14-B9EC-458E-832F-5C35B187C322}" srcOrd="0" destOrd="0" presId="urn:microsoft.com/office/officeart/2005/8/layout/vList3#1"/>
    <dgm:cxn modelId="{35552847-DD1B-4D1F-BDD2-20EBCF35012D}" type="presParOf" srcId="{811AE97D-816B-4B36-AC87-93C287F5BEE0}" destId="{26010661-8320-48C2-9242-715C6B44A35B}" srcOrd="0" destOrd="0" presId="urn:microsoft.com/office/officeart/2005/8/layout/vList3#1"/>
    <dgm:cxn modelId="{1652D1D7-6251-46B2-81A0-E23FB3B07595}" type="presParOf" srcId="{26010661-8320-48C2-9242-715C6B44A35B}" destId="{3E88FFF4-1FE6-415E-A965-E19C9F6C43DE}" srcOrd="0" destOrd="0" presId="urn:microsoft.com/office/officeart/2005/8/layout/vList3#1"/>
    <dgm:cxn modelId="{4ABA0357-CAEF-4F5C-B000-928ACEE9FAFE}" type="presParOf" srcId="{26010661-8320-48C2-9242-715C6B44A35B}" destId="{2FC77E30-E370-484D-A6CB-A581474701E1}" srcOrd="1" destOrd="0" presId="urn:microsoft.com/office/officeart/2005/8/layout/vList3#1"/>
    <dgm:cxn modelId="{F1B6B3C4-B231-4AFB-A9FA-3E0A1EB5FFFD}" type="presParOf" srcId="{811AE97D-816B-4B36-AC87-93C287F5BEE0}" destId="{BB653F6A-C7EF-46DD-A6D0-A1A4639FC557}" srcOrd="1" destOrd="0" presId="urn:microsoft.com/office/officeart/2005/8/layout/vList3#1"/>
    <dgm:cxn modelId="{AF38EAD2-02E2-43BF-A052-9340C9AA165B}" type="presParOf" srcId="{811AE97D-816B-4B36-AC87-93C287F5BEE0}" destId="{91DE0EB0-D4B5-4AF5-AC1F-F4E42E7DEA44}" srcOrd="2" destOrd="0" presId="urn:microsoft.com/office/officeart/2005/8/layout/vList3#1"/>
    <dgm:cxn modelId="{809DFDD9-9F20-43A2-A477-C798323D4A53}" type="presParOf" srcId="{91DE0EB0-D4B5-4AF5-AC1F-F4E42E7DEA44}" destId="{9C12244D-10D9-4E97-92F2-574A25E1BA87}" srcOrd="0" destOrd="0" presId="urn:microsoft.com/office/officeart/2005/8/layout/vList3#1"/>
    <dgm:cxn modelId="{36A8C595-C6C1-4FFF-A132-7B7E0EC6C064}" type="presParOf" srcId="{91DE0EB0-D4B5-4AF5-AC1F-F4E42E7DEA44}" destId="{860EEEE8-846F-4AC8-A94F-669753C0B2E6}" srcOrd="1" destOrd="0" presId="urn:microsoft.com/office/officeart/2005/8/layout/vList3#1"/>
    <dgm:cxn modelId="{89841F26-5085-46F5-8DA2-D287A49D80F5}" type="presParOf" srcId="{811AE97D-816B-4B36-AC87-93C287F5BEE0}" destId="{62BE1CD7-F936-4C27-B00E-5D3EFD61FED3}" srcOrd="3" destOrd="0" presId="urn:microsoft.com/office/officeart/2005/8/layout/vList3#1"/>
    <dgm:cxn modelId="{B45D7626-7B70-460A-8617-C737BBA92ECB}" type="presParOf" srcId="{811AE97D-816B-4B36-AC87-93C287F5BEE0}" destId="{6E1BA560-5262-48F9-9B41-5B06BD423681}" srcOrd="4" destOrd="0" presId="urn:microsoft.com/office/officeart/2005/8/layout/vList3#1"/>
    <dgm:cxn modelId="{D866100D-F326-4BA8-8E78-D2472F72C220}" type="presParOf" srcId="{6E1BA560-5262-48F9-9B41-5B06BD423681}" destId="{A911F04D-0319-41EE-B519-A9A1A2E08C52}" srcOrd="0" destOrd="0" presId="urn:microsoft.com/office/officeart/2005/8/layout/vList3#1"/>
    <dgm:cxn modelId="{352BEC89-A8B6-4F34-9281-3909E9389E0C}" type="presParOf" srcId="{6E1BA560-5262-48F9-9B41-5B06BD423681}" destId="{DDE68928-40E3-4B6F-A5A2-0C4136C3C0B9}" srcOrd="1" destOrd="0" presId="urn:microsoft.com/office/officeart/2005/8/layout/vList3#1"/>
    <dgm:cxn modelId="{74201A6E-5B93-4911-8BB8-373D95BAED91}" type="presParOf" srcId="{811AE97D-816B-4B36-AC87-93C287F5BEE0}" destId="{D66E5B35-A5A4-4A20-93D3-602EF1CE4383}" srcOrd="5" destOrd="0" presId="urn:microsoft.com/office/officeart/2005/8/layout/vList3#1"/>
    <dgm:cxn modelId="{6AFA7D83-5F9E-4E75-9CEB-F1073011B304}" type="presParOf" srcId="{811AE97D-816B-4B36-AC87-93C287F5BEE0}" destId="{AE033F33-4C08-4CEE-A422-318B29B550CF}" srcOrd="6" destOrd="0" presId="urn:microsoft.com/office/officeart/2005/8/layout/vList3#1"/>
    <dgm:cxn modelId="{BD71C9F4-513E-4C9F-BBE3-A4A0A2FB8C55}" type="presParOf" srcId="{AE033F33-4C08-4CEE-A422-318B29B550CF}" destId="{2EC86450-2D47-4C48-BFB2-C501E9DEFBD9}" srcOrd="0" destOrd="0" presId="urn:microsoft.com/office/officeart/2005/8/layout/vList3#1"/>
    <dgm:cxn modelId="{3E912463-0387-4137-B7B2-80ED51D965DF}" type="presParOf" srcId="{AE033F33-4C08-4CEE-A422-318B29B550CF}" destId="{688D7F14-B9EC-458E-832F-5C35B187C322}" srcOrd="1" destOrd="0" presId="urn:microsoft.com/office/officeart/2005/8/layout/vList3#1"/>
    <dgm:cxn modelId="{C41B45C9-8146-407B-8E6A-E0B0580170D8}" type="presParOf" srcId="{811AE97D-816B-4B36-AC87-93C287F5BEE0}" destId="{071BBAAF-4663-47E5-BA39-7D2C627EC374}" srcOrd="7" destOrd="0" presId="urn:microsoft.com/office/officeart/2005/8/layout/vList3#1"/>
    <dgm:cxn modelId="{42FC18C7-962D-4441-9013-B6FB0ACD5AD3}" type="presParOf" srcId="{811AE97D-816B-4B36-AC87-93C287F5BEE0}" destId="{8C3B9EC4-C07B-47C0-A4A7-FBBEC4DB921E}" srcOrd="8" destOrd="0" presId="urn:microsoft.com/office/officeart/2005/8/layout/vList3#1"/>
    <dgm:cxn modelId="{5D15982E-739D-49BB-93B6-E96BCE7EF453}" type="presParOf" srcId="{8C3B9EC4-C07B-47C0-A4A7-FBBEC4DB921E}" destId="{4506DBFD-E07C-44E5-8FD4-8781D9D280B3}" srcOrd="0" destOrd="0" presId="urn:microsoft.com/office/officeart/2005/8/layout/vList3#1"/>
    <dgm:cxn modelId="{37798824-FEB1-4A59-BD1A-9C91CD31CF4B}" type="presParOf" srcId="{8C3B9EC4-C07B-47C0-A4A7-FBBEC4DB921E}" destId="{6C5F485B-49A8-424C-96B4-57956BFA4B88}" srcOrd="1" destOrd="0" presId="urn:microsoft.com/office/officeart/2005/8/layout/vList3#1"/>
    <dgm:cxn modelId="{328A7C0D-B4A6-481E-98F7-5B1EB5BFD5BC}" type="presParOf" srcId="{811AE97D-816B-4B36-AC87-93C287F5BEE0}" destId="{D7E68A75-EBCA-4EF1-8CFB-86D70C4E273A}" srcOrd="9" destOrd="0" presId="urn:microsoft.com/office/officeart/2005/8/layout/vList3#1"/>
    <dgm:cxn modelId="{4953BDCF-053F-4816-B236-58AEEF23C9DC}" type="presParOf" srcId="{811AE97D-816B-4B36-AC87-93C287F5BEE0}" destId="{A9549374-DE91-422D-B9F4-1B21FFAF9A9E}" srcOrd="10" destOrd="0" presId="urn:microsoft.com/office/officeart/2005/8/layout/vList3#1"/>
    <dgm:cxn modelId="{23E7F888-4FDD-40AF-A0A5-CD242C772439}" type="presParOf" srcId="{A9549374-DE91-422D-B9F4-1B21FFAF9A9E}" destId="{847733E5-87F3-47CD-8AE9-32BADF5BA040}" srcOrd="0" destOrd="0" presId="urn:microsoft.com/office/officeart/2005/8/layout/vList3#1"/>
    <dgm:cxn modelId="{21269C97-B7D9-49B3-ACC8-949C7BFDA904}" type="presParOf" srcId="{A9549374-DE91-422D-B9F4-1B21FFAF9A9E}" destId="{376B0BEE-E96B-4122-9FC9-3D2F0A81E526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2161B9A-3E75-418A-AED1-1EDB95C0D3B3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</dgm:pt>
    <dgm:pt modelId="{7E60F563-82E7-4C44-8DD1-C9DC8E6FD8A5}">
      <dgm:prSet phldrT="[Texto]" custT="1"/>
      <dgm:spPr/>
      <dgm:t>
        <a:bodyPr/>
        <a:lstStyle/>
        <a:p>
          <a:r>
            <a:rPr lang="pt-BR" sz="1400" b="1" dirty="0" smtClean="0">
              <a:latin typeface="Arial" panose="020B0604020202020204" pitchFamily="34" charset="0"/>
              <a:cs typeface="Arial" panose="020B0604020202020204" pitchFamily="34" charset="0"/>
            </a:rPr>
            <a:t>Formação de Bombeiros de Aeródromos</a:t>
          </a:r>
          <a:endParaRPr lang="pt-BR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7023506E-3022-4968-B729-5FB79EC8C59D}" type="parTrans" cxnId="{F27F8237-1BA6-43D1-BBFC-71245804BBF9}">
      <dgm:prSet/>
      <dgm:spPr/>
      <dgm:t>
        <a:bodyPr/>
        <a:lstStyle/>
        <a:p>
          <a:endParaRPr lang="pt-BR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C128AC-4A78-4685-AD14-621287E5B05F}" type="sibTrans" cxnId="{F27F8237-1BA6-43D1-BBFC-71245804BBF9}">
      <dgm:prSet/>
      <dgm:spPr/>
      <dgm:t>
        <a:bodyPr/>
        <a:lstStyle/>
        <a:p>
          <a:endParaRPr lang="pt-BR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DB26D5-7253-4A52-8C1C-2F4881FADA30}">
      <dgm:prSet phldrT="[Texto]" custT="1"/>
      <dgm:spPr/>
      <dgm:t>
        <a:bodyPr/>
        <a:lstStyle/>
        <a:p>
          <a:r>
            <a:rPr lang="pt-BR" sz="1400" b="1" dirty="0" smtClean="0">
              <a:latin typeface="Arial" panose="020B0604020202020204" pitchFamily="34" charset="0"/>
              <a:cs typeface="Arial" panose="020B0604020202020204" pitchFamily="34" charset="0"/>
            </a:rPr>
            <a:t>Capacitação Básica e Intermediária de Gestores Aeroportuários</a:t>
          </a:r>
          <a:endParaRPr lang="pt-BR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A99DC98F-8962-4C81-A215-76F26631D6BE}" type="parTrans" cxnId="{A73EBA75-8647-4215-8416-F5DA976493C7}">
      <dgm:prSet/>
      <dgm:spPr/>
      <dgm:t>
        <a:bodyPr/>
        <a:lstStyle/>
        <a:p>
          <a:endParaRPr lang="pt-BR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D0E9F3-51AB-49C1-B8F5-19588BF9A6AE}" type="sibTrans" cxnId="{A73EBA75-8647-4215-8416-F5DA976493C7}">
      <dgm:prSet/>
      <dgm:spPr/>
      <dgm:t>
        <a:bodyPr/>
        <a:lstStyle/>
        <a:p>
          <a:endParaRPr lang="pt-BR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EDEA33-E6CB-4697-8174-FE2499071072}">
      <dgm:prSet phldrT="[Texto]" custT="1"/>
      <dgm:spPr/>
      <dgm:t>
        <a:bodyPr/>
        <a:lstStyle/>
        <a:p>
          <a:r>
            <a:rPr lang="pt-BR" sz="1400" b="1" dirty="0" smtClean="0">
              <a:latin typeface="Arial" panose="020B0604020202020204" pitchFamily="34" charset="0"/>
              <a:cs typeface="Arial" panose="020B0604020202020204" pitchFamily="34" charset="0"/>
            </a:rPr>
            <a:t>Capacitação Básica para Gestores SESCINC</a:t>
          </a:r>
          <a:endParaRPr lang="pt-BR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A8872E4E-E87C-443D-AA05-4FEC3AED36F9}" type="parTrans" cxnId="{66F8A0CF-45C9-41F3-85A6-BBE701BA5FEC}">
      <dgm:prSet/>
      <dgm:spPr/>
      <dgm:t>
        <a:bodyPr/>
        <a:lstStyle/>
        <a:p>
          <a:endParaRPr lang="pt-BR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1EC230-930C-4656-B103-9CCB7AFD1A32}" type="sibTrans" cxnId="{66F8A0CF-45C9-41F3-85A6-BBE701BA5FEC}">
      <dgm:prSet/>
      <dgm:spPr/>
      <dgm:t>
        <a:bodyPr/>
        <a:lstStyle/>
        <a:p>
          <a:endParaRPr lang="pt-BR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4C3B6C-FF09-4AAC-BFB3-D04957DB0F62}">
      <dgm:prSet phldrT="[Texto]" custT="1"/>
      <dgm:spPr/>
      <dgm:t>
        <a:bodyPr/>
        <a:lstStyle/>
        <a:p>
          <a:r>
            <a:rPr lang="pt-BR" sz="1400" b="1" dirty="0" smtClean="0">
              <a:latin typeface="Arial" panose="020B0604020202020204" pitchFamily="34" charset="0"/>
              <a:cs typeface="Arial" panose="020B0604020202020204" pitchFamily="34" charset="0"/>
            </a:rPr>
            <a:t>Capacitação de Encarregados de Manutenção Aeroportuária</a:t>
          </a:r>
          <a:endParaRPr lang="pt-BR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2D9A37EC-B343-4560-90E0-11E38AFD4E23}" type="parTrans" cxnId="{B42ADA2C-8416-449C-95AD-54A0BF1756A7}">
      <dgm:prSet/>
      <dgm:spPr/>
      <dgm:t>
        <a:bodyPr/>
        <a:lstStyle/>
        <a:p>
          <a:endParaRPr lang="pt-BR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84F8E6-9305-468B-8830-6461F0DFCDB1}" type="sibTrans" cxnId="{B42ADA2C-8416-449C-95AD-54A0BF1756A7}">
      <dgm:prSet/>
      <dgm:spPr/>
      <dgm:t>
        <a:bodyPr/>
        <a:lstStyle/>
        <a:p>
          <a:endParaRPr lang="pt-BR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0CF7AD-BC14-468F-AF85-B8748A1DF43A}">
      <dgm:prSet phldrT="[Texto]" custT="1"/>
      <dgm:spPr/>
      <dgm:t>
        <a:bodyPr/>
        <a:lstStyle/>
        <a:p>
          <a:r>
            <a:rPr lang="pt-BR" sz="1400" b="1" dirty="0" smtClean="0">
              <a:latin typeface="Arial" panose="020B0604020202020204" pitchFamily="34" charset="0"/>
              <a:cs typeface="Arial" panose="020B0604020202020204" pitchFamily="34" charset="0"/>
            </a:rPr>
            <a:t>Capacitação de Encarregados de Operações Aeroportuárias</a:t>
          </a:r>
          <a:endParaRPr lang="pt-BR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D721F110-27D5-473F-A6B6-4CDAE5318CD4}" type="parTrans" cxnId="{5331DBB1-D8F1-46B3-A87E-D11C01049523}">
      <dgm:prSet/>
      <dgm:spPr/>
      <dgm:t>
        <a:bodyPr/>
        <a:lstStyle/>
        <a:p>
          <a:endParaRPr lang="pt-BR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035510-BC20-4E5E-8B75-75CE46A50127}" type="sibTrans" cxnId="{5331DBB1-D8F1-46B3-A87E-D11C01049523}">
      <dgm:prSet/>
      <dgm:spPr/>
      <dgm:t>
        <a:bodyPr/>
        <a:lstStyle/>
        <a:p>
          <a:endParaRPr lang="pt-BR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AB4F23-2097-4DC7-965F-455BCE82E3B6}">
      <dgm:prSet phldrT="[Texto]" custT="1"/>
      <dgm:spPr/>
      <dgm:t>
        <a:bodyPr/>
        <a:lstStyle/>
        <a:p>
          <a:r>
            <a:rPr lang="pt-BR" sz="1400" b="1" dirty="0" smtClean="0">
              <a:latin typeface="Arial" panose="020B0604020202020204" pitchFamily="34" charset="0"/>
              <a:cs typeface="Arial" panose="020B0604020202020204" pitchFamily="34" charset="0"/>
            </a:rPr>
            <a:t>Formação de Fiscal de Pátio e Pista</a:t>
          </a:r>
          <a:endParaRPr lang="pt-BR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EDF638AC-0722-4E83-AEF0-1DABF5BA22C5}" type="parTrans" cxnId="{DF403582-A748-4239-815B-8B21E2501B11}">
      <dgm:prSet/>
      <dgm:spPr/>
      <dgm:t>
        <a:bodyPr/>
        <a:lstStyle/>
        <a:p>
          <a:endParaRPr lang="pt-BR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EDAF3C-8A6A-4AB7-9E47-3F2C35451345}" type="sibTrans" cxnId="{DF403582-A748-4239-815B-8B21E2501B11}">
      <dgm:prSet/>
      <dgm:spPr/>
      <dgm:t>
        <a:bodyPr/>
        <a:lstStyle/>
        <a:p>
          <a:endParaRPr lang="pt-BR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1AE97D-816B-4B36-AC87-93C287F5BEE0}" type="pres">
      <dgm:prSet presAssocID="{E2161B9A-3E75-418A-AED1-1EDB95C0D3B3}" presName="linearFlow" presStyleCnt="0">
        <dgm:presLayoutVars>
          <dgm:dir/>
          <dgm:resizeHandles val="exact"/>
        </dgm:presLayoutVars>
      </dgm:prSet>
      <dgm:spPr/>
    </dgm:pt>
    <dgm:pt modelId="{26010661-8320-48C2-9242-715C6B44A35B}" type="pres">
      <dgm:prSet presAssocID="{7E60F563-82E7-4C44-8DD1-C9DC8E6FD8A5}" presName="composite" presStyleCnt="0"/>
      <dgm:spPr/>
    </dgm:pt>
    <dgm:pt modelId="{3E88FFF4-1FE6-415E-A965-E19C9F6C43DE}" type="pres">
      <dgm:prSet presAssocID="{7E60F563-82E7-4C44-8DD1-C9DC8E6FD8A5}" presName="imgShp" presStyleLbl="f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FC77E30-E370-484D-A6CB-A581474701E1}" type="pres">
      <dgm:prSet presAssocID="{7E60F563-82E7-4C44-8DD1-C9DC8E6FD8A5}" presName="txShp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B653F6A-C7EF-46DD-A6D0-A1A4639FC557}" type="pres">
      <dgm:prSet presAssocID="{0BC128AC-4A78-4685-AD14-621287E5B05F}" presName="spacing" presStyleCnt="0"/>
      <dgm:spPr/>
    </dgm:pt>
    <dgm:pt modelId="{91DE0EB0-D4B5-4AF5-AC1F-F4E42E7DEA44}" type="pres">
      <dgm:prSet presAssocID="{25DB26D5-7253-4A52-8C1C-2F4881FADA30}" presName="composite" presStyleCnt="0"/>
      <dgm:spPr/>
    </dgm:pt>
    <dgm:pt modelId="{9C12244D-10D9-4E97-92F2-574A25E1BA87}" type="pres">
      <dgm:prSet presAssocID="{25DB26D5-7253-4A52-8C1C-2F4881FADA30}" presName="imgShp" presStyleLbl="fgImgPlace1" presStyleIdx="1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860EEEE8-846F-4AC8-A94F-669753C0B2E6}" type="pres">
      <dgm:prSet presAssocID="{25DB26D5-7253-4A52-8C1C-2F4881FADA30}" presName="txShp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2BE1CD7-F936-4C27-B00E-5D3EFD61FED3}" type="pres">
      <dgm:prSet presAssocID="{D6D0E9F3-51AB-49C1-B8F5-19588BF9A6AE}" presName="spacing" presStyleCnt="0"/>
      <dgm:spPr/>
    </dgm:pt>
    <dgm:pt modelId="{6E1BA560-5262-48F9-9B41-5B06BD423681}" type="pres">
      <dgm:prSet presAssocID="{C3EDEA33-E6CB-4697-8174-FE2499071072}" presName="composite" presStyleCnt="0"/>
      <dgm:spPr/>
    </dgm:pt>
    <dgm:pt modelId="{A911F04D-0319-41EE-B519-A9A1A2E08C52}" type="pres">
      <dgm:prSet presAssocID="{C3EDEA33-E6CB-4697-8174-FE2499071072}" presName="imgShp" presStyleLbl="fgImgPlace1" presStyleIdx="2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DE68928-40E3-4B6F-A5A2-0C4136C3C0B9}" type="pres">
      <dgm:prSet presAssocID="{C3EDEA33-E6CB-4697-8174-FE2499071072}" presName="txShp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66E5B35-A5A4-4A20-93D3-602EF1CE4383}" type="pres">
      <dgm:prSet presAssocID="{121EC230-930C-4656-B103-9CCB7AFD1A32}" presName="spacing" presStyleCnt="0"/>
      <dgm:spPr/>
    </dgm:pt>
    <dgm:pt modelId="{AE033F33-4C08-4CEE-A422-318B29B550CF}" type="pres">
      <dgm:prSet presAssocID="{CB0CF7AD-BC14-468F-AF85-B8748A1DF43A}" presName="composite" presStyleCnt="0"/>
      <dgm:spPr/>
    </dgm:pt>
    <dgm:pt modelId="{2EC86450-2D47-4C48-BFB2-C501E9DEFBD9}" type="pres">
      <dgm:prSet presAssocID="{CB0CF7AD-BC14-468F-AF85-B8748A1DF43A}" presName="imgShp" presStyleLbl="fgImgPlace1" presStyleIdx="3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88D7F14-B9EC-458E-832F-5C35B187C322}" type="pres">
      <dgm:prSet presAssocID="{CB0CF7AD-BC14-468F-AF85-B8748A1DF43A}" presName="txShp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71BBAAF-4663-47E5-BA39-7D2C627EC374}" type="pres">
      <dgm:prSet presAssocID="{35035510-BC20-4E5E-8B75-75CE46A50127}" presName="spacing" presStyleCnt="0"/>
      <dgm:spPr/>
    </dgm:pt>
    <dgm:pt modelId="{8C3B9EC4-C07B-47C0-A4A7-FBBEC4DB921E}" type="pres">
      <dgm:prSet presAssocID="{874C3B6C-FF09-4AAC-BFB3-D04957DB0F62}" presName="composite" presStyleCnt="0"/>
      <dgm:spPr/>
    </dgm:pt>
    <dgm:pt modelId="{4506DBFD-E07C-44E5-8FD4-8781D9D280B3}" type="pres">
      <dgm:prSet presAssocID="{874C3B6C-FF09-4AAC-BFB3-D04957DB0F62}" presName="imgShp" presStyleLbl="fgImgPlace1" presStyleIdx="4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C5F485B-49A8-424C-96B4-57956BFA4B88}" type="pres">
      <dgm:prSet presAssocID="{874C3B6C-FF09-4AAC-BFB3-D04957DB0F62}" presName="txShp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7E68A75-EBCA-4EF1-8CFB-86D70C4E273A}" type="pres">
      <dgm:prSet presAssocID="{E184F8E6-9305-468B-8830-6461F0DFCDB1}" presName="spacing" presStyleCnt="0"/>
      <dgm:spPr/>
    </dgm:pt>
    <dgm:pt modelId="{A9549374-DE91-422D-B9F4-1B21FFAF9A9E}" type="pres">
      <dgm:prSet presAssocID="{64AB4F23-2097-4DC7-965F-455BCE82E3B6}" presName="composite" presStyleCnt="0"/>
      <dgm:spPr/>
    </dgm:pt>
    <dgm:pt modelId="{847733E5-87F3-47CD-8AE9-32BADF5BA040}" type="pres">
      <dgm:prSet presAssocID="{64AB4F23-2097-4DC7-965F-455BCE82E3B6}" presName="imgShp" presStyleLbl="fgImgPlace1" presStyleIdx="5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76B0BEE-E96B-4122-9FC9-3D2F0A81E526}" type="pres">
      <dgm:prSet presAssocID="{64AB4F23-2097-4DC7-965F-455BCE82E3B6}" presName="txShp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DF403582-A748-4239-815B-8B21E2501B11}" srcId="{E2161B9A-3E75-418A-AED1-1EDB95C0D3B3}" destId="{64AB4F23-2097-4DC7-965F-455BCE82E3B6}" srcOrd="5" destOrd="0" parTransId="{EDF638AC-0722-4E83-AEF0-1DABF5BA22C5}" sibTransId="{4AEDAF3C-8A6A-4AB7-9E47-3F2C35451345}"/>
    <dgm:cxn modelId="{F27F8237-1BA6-43D1-BBFC-71245804BBF9}" srcId="{E2161B9A-3E75-418A-AED1-1EDB95C0D3B3}" destId="{7E60F563-82E7-4C44-8DD1-C9DC8E6FD8A5}" srcOrd="0" destOrd="0" parTransId="{7023506E-3022-4968-B729-5FB79EC8C59D}" sibTransId="{0BC128AC-4A78-4685-AD14-621287E5B05F}"/>
    <dgm:cxn modelId="{5331DBB1-D8F1-46B3-A87E-D11C01049523}" srcId="{E2161B9A-3E75-418A-AED1-1EDB95C0D3B3}" destId="{CB0CF7AD-BC14-468F-AF85-B8748A1DF43A}" srcOrd="3" destOrd="0" parTransId="{D721F110-27D5-473F-A6B6-4CDAE5318CD4}" sibTransId="{35035510-BC20-4E5E-8B75-75CE46A50127}"/>
    <dgm:cxn modelId="{FE731EAE-674E-43AC-88F2-06004E2EC723}" type="presOf" srcId="{CB0CF7AD-BC14-468F-AF85-B8748A1DF43A}" destId="{688D7F14-B9EC-458E-832F-5C35B187C322}" srcOrd="0" destOrd="0" presId="urn:microsoft.com/office/officeart/2005/8/layout/vList3#1"/>
    <dgm:cxn modelId="{B3903B7C-D926-4A04-8A4C-4DB837E75AC9}" type="presOf" srcId="{25DB26D5-7253-4A52-8C1C-2F4881FADA30}" destId="{860EEEE8-846F-4AC8-A94F-669753C0B2E6}" srcOrd="0" destOrd="0" presId="urn:microsoft.com/office/officeart/2005/8/layout/vList3#1"/>
    <dgm:cxn modelId="{B42ADA2C-8416-449C-95AD-54A0BF1756A7}" srcId="{E2161B9A-3E75-418A-AED1-1EDB95C0D3B3}" destId="{874C3B6C-FF09-4AAC-BFB3-D04957DB0F62}" srcOrd="4" destOrd="0" parTransId="{2D9A37EC-B343-4560-90E0-11E38AFD4E23}" sibTransId="{E184F8E6-9305-468B-8830-6461F0DFCDB1}"/>
    <dgm:cxn modelId="{FA31C6C6-89A3-468C-9239-547B01443B14}" type="presOf" srcId="{874C3B6C-FF09-4AAC-BFB3-D04957DB0F62}" destId="{6C5F485B-49A8-424C-96B4-57956BFA4B88}" srcOrd="0" destOrd="0" presId="urn:microsoft.com/office/officeart/2005/8/layout/vList3#1"/>
    <dgm:cxn modelId="{66F8A0CF-45C9-41F3-85A6-BBE701BA5FEC}" srcId="{E2161B9A-3E75-418A-AED1-1EDB95C0D3B3}" destId="{C3EDEA33-E6CB-4697-8174-FE2499071072}" srcOrd="2" destOrd="0" parTransId="{A8872E4E-E87C-443D-AA05-4FEC3AED36F9}" sibTransId="{121EC230-930C-4656-B103-9CCB7AFD1A32}"/>
    <dgm:cxn modelId="{74FCEFA1-0A01-4D99-82F5-0D6B8BBA0A98}" type="presOf" srcId="{7E60F563-82E7-4C44-8DD1-C9DC8E6FD8A5}" destId="{2FC77E30-E370-484D-A6CB-A581474701E1}" srcOrd="0" destOrd="0" presId="urn:microsoft.com/office/officeart/2005/8/layout/vList3#1"/>
    <dgm:cxn modelId="{EFFCEDC3-07AA-4097-9F66-03D914096815}" type="presOf" srcId="{C3EDEA33-E6CB-4697-8174-FE2499071072}" destId="{DDE68928-40E3-4B6F-A5A2-0C4136C3C0B9}" srcOrd="0" destOrd="0" presId="urn:microsoft.com/office/officeart/2005/8/layout/vList3#1"/>
    <dgm:cxn modelId="{4443B410-3459-446E-AA0F-F270D9E6DB4F}" type="presOf" srcId="{E2161B9A-3E75-418A-AED1-1EDB95C0D3B3}" destId="{811AE97D-816B-4B36-AC87-93C287F5BEE0}" srcOrd="0" destOrd="0" presId="urn:microsoft.com/office/officeart/2005/8/layout/vList3#1"/>
    <dgm:cxn modelId="{A73EBA75-8647-4215-8416-F5DA976493C7}" srcId="{E2161B9A-3E75-418A-AED1-1EDB95C0D3B3}" destId="{25DB26D5-7253-4A52-8C1C-2F4881FADA30}" srcOrd="1" destOrd="0" parTransId="{A99DC98F-8962-4C81-A215-76F26631D6BE}" sibTransId="{D6D0E9F3-51AB-49C1-B8F5-19588BF9A6AE}"/>
    <dgm:cxn modelId="{2671C9CF-D847-4F19-BA67-062AC68002B7}" type="presOf" srcId="{64AB4F23-2097-4DC7-965F-455BCE82E3B6}" destId="{376B0BEE-E96B-4122-9FC9-3D2F0A81E526}" srcOrd="0" destOrd="0" presId="urn:microsoft.com/office/officeart/2005/8/layout/vList3#1"/>
    <dgm:cxn modelId="{C13DDC25-59A6-4782-A12E-916F4089FEE2}" type="presParOf" srcId="{811AE97D-816B-4B36-AC87-93C287F5BEE0}" destId="{26010661-8320-48C2-9242-715C6B44A35B}" srcOrd="0" destOrd="0" presId="urn:microsoft.com/office/officeart/2005/8/layout/vList3#1"/>
    <dgm:cxn modelId="{8CD06006-2D54-401B-A908-A2B064B6C4FE}" type="presParOf" srcId="{26010661-8320-48C2-9242-715C6B44A35B}" destId="{3E88FFF4-1FE6-415E-A965-E19C9F6C43DE}" srcOrd="0" destOrd="0" presId="urn:microsoft.com/office/officeart/2005/8/layout/vList3#1"/>
    <dgm:cxn modelId="{2E0E6BE9-31CE-48FB-A974-5C6FAF214CB4}" type="presParOf" srcId="{26010661-8320-48C2-9242-715C6B44A35B}" destId="{2FC77E30-E370-484D-A6CB-A581474701E1}" srcOrd="1" destOrd="0" presId="urn:microsoft.com/office/officeart/2005/8/layout/vList3#1"/>
    <dgm:cxn modelId="{36626CC3-B971-4466-BAFC-F33AC7DBD1D6}" type="presParOf" srcId="{811AE97D-816B-4B36-AC87-93C287F5BEE0}" destId="{BB653F6A-C7EF-46DD-A6D0-A1A4639FC557}" srcOrd="1" destOrd="0" presId="urn:microsoft.com/office/officeart/2005/8/layout/vList3#1"/>
    <dgm:cxn modelId="{397BEC38-B343-4D32-9573-759EB0FD2242}" type="presParOf" srcId="{811AE97D-816B-4B36-AC87-93C287F5BEE0}" destId="{91DE0EB0-D4B5-4AF5-AC1F-F4E42E7DEA44}" srcOrd="2" destOrd="0" presId="urn:microsoft.com/office/officeart/2005/8/layout/vList3#1"/>
    <dgm:cxn modelId="{50F2E6CA-8DE2-4179-92FD-3F4EBE3063AF}" type="presParOf" srcId="{91DE0EB0-D4B5-4AF5-AC1F-F4E42E7DEA44}" destId="{9C12244D-10D9-4E97-92F2-574A25E1BA87}" srcOrd="0" destOrd="0" presId="urn:microsoft.com/office/officeart/2005/8/layout/vList3#1"/>
    <dgm:cxn modelId="{D4DA5AF5-6371-4BAE-B5BE-F8CD0EAFD674}" type="presParOf" srcId="{91DE0EB0-D4B5-4AF5-AC1F-F4E42E7DEA44}" destId="{860EEEE8-846F-4AC8-A94F-669753C0B2E6}" srcOrd="1" destOrd="0" presId="urn:microsoft.com/office/officeart/2005/8/layout/vList3#1"/>
    <dgm:cxn modelId="{8CCB183C-B116-48FF-9BE2-383EB7FAFAD8}" type="presParOf" srcId="{811AE97D-816B-4B36-AC87-93C287F5BEE0}" destId="{62BE1CD7-F936-4C27-B00E-5D3EFD61FED3}" srcOrd="3" destOrd="0" presId="urn:microsoft.com/office/officeart/2005/8/layout/vList3#1"/>
    <dgm:cxn modelId="{49ADB0F0-18AC-4DF2-A1FA-50C51E52F736}" type="presParOf" srcId="{811AE97D-816B-4B36-AC87-93C287F5BEE0}" destId="{6E1BA560-5262-48F9-9B41-5B06BD423681}" srcOrd="4" destOrd="0" presId="urn:microsoft.com/office/officeart/2005/8/layout/vList3#1"/>
    <dgm:cxn modelId="{05D001AA-1D17-4283-8302-EDAD763D0EAD}" type="presParOf" srcId="{6E1BA560-5262-48F9-9B41-5B06BD423681}" destId="{A911F04D-0319-41EE-B519-A9A1A2E08C52}" srcOrd="0" destOrd="0" presId="urn:microsoft.com/office/officeart/2005/8/layout/vList3#1"/>
    <dgm:cxn modelId="{1AFB4854-84ED-46F2-9EA2-F034146A6AEE}" type="presParOf" srcId="{6E1BA560-5262-48F9-9B41-5B06BD423681}" destId="{DDE68928-40E3-4B6F-A5A2-0C4136C3C0B9}" srcOrd="1" destOrd="0" presId="urn:microsoft.com/office/officeart/2005/8/layout/vList3#1"/>
    <dgm:cxn modelId="{55EAD035-C0C5-44E2-87AC-18B5E6C01A25}" type="presParOf" srcId="{811AE97D-816B-4B36-AC87-93C287F5BEE0}" destId="{D66E5B35-A5A4-4A20-93D3-602EF1CE4383}" srcOrd="5" destOrd="0" presId="urn:microsoft.com/office/officeart/2005/8/layout/vList3#1"/>
    <dgm:cxn modelId="{EF88E55F-CE32-4064-9A75-3A9C733254F2}" type="presParOf" srcId="{811AE97D-816B-4B36-AC87-93C287F5BEE0}" destId="{AE033F33-4C08-4CEE-A422-318B29B550CF}" srcOrd="6" destOrd="0" presId="urn:microsoft.com/office/officeart/2005/8/layout/vList3#1"/>
    <dgm:cxn modelId="{09BE8C4A-6491-4673-9459-B70350089822}" type="presParOf" srcId="{AE033F33-4C08-4CEE-A422-318B29B550CF}" destId="{2EC86450-2D47-4C48-BFB2-C501E9DEFBD9}" srcOrd="0" destOrd="0" presId="urn:microsoft.com/office/officeart/2005/8/layout/vList3#1"/>
    <dgm:cxn modelId="{0A53FD8D-96FA-4BE1-9EE2-46AB3672470D}" type="presParOf" srcId="{AE033F33-4C08-4CEE-A422-318B29B550CF}" destId="{688D7F14-B9EC-458E-832F-5C35B187C322}" srcOrd="1" destOrd="0" presId="urn:microsoft.com/office/officeart/2005/8/layout/vList3#1"/>
    <dgm:cxn modelId="{0DF48221-6CFD-463E-925C-D1C10D38806C}" type="presParOf" srcId="{811AE97D-816B-4B36-AC87-93C287F5BEE0}" destId="{071BBAAF-4663-47E5-BA39-7D2C627EC374}" srcOrd="7" destOrd="0" presId="urn:microsoft.com/office/officeart/2005/8/layout/vList3#1"/>
    <dgm:cxn modelId="{8B816737-1382-44F6-8B9F-2CF37A108042}" type="presParOf" srcId="{811AE97D-816B-4B36-AC87-93C287F5BEE0}" destId="{8C3B9EC4-C07B-47C0-A4A7-FBBEC4DB921E}" srcOrd="8" destOrd="0" presId="urn:microsoft.com/office/officeart/2005/8/layout/vList3#1"/>
    <dgm:cxn modelId="{D4DD316E-2DEE-459F-B70A-8D3E62EDA726}" type="presParOf" srcId="{8C3B9EC4-C07B-47C0-A4A7-FBBEC4DB921E}" destId="{4506DBFD-E07C-44E5-8FD4-8781D9D280B3}" srcOrd="0" destOrd="0" presId="urn:microsoft.com/office/officeart/2005/8/layout/vList3#1"/>
    <dgm:cxn modelId="{9837C8D4-6371-4E30-B3C8-5A7B51ECC121}" type="presParOf" srcId="{8C3B9EC4-C07B-47C0-A4A7-FBBEC4DB921E}" destId="{6C5F485B-49A8-424C-96B4-57956BFA4B88}" srcOrd="1" destOrd="0" presId="urn:microsoft.com/office/officeart/2005/8/layout/vList3#1"/>
    <dgm:cxn modelId="{A55F6A23-341C-448E-AFF8-0B213BD67C9E}" type="presParOf" srcId="{811AE97D-816B-4B36-AC87-93C287F5BEE0}" destId="{D7E68A75-EBCA-4EF1-8CFB-86D70C4E273A}" srcOrd="9" destOrd="0" presId="urn:microsoft.com/office/officeart/2005/8/layout/vList3#1"/>
    <dgm:cxn modelId="{2002C84B-8949-4829-B12B-1C5BE186F740}" type="presParOf" srcId="{811AE97D-816B-4B36-AC87-93C287F5BEE0}" destId="{A9549374-DE91-422D-B9F4-1B21FFAF9A9E}" srcOrd="10" destOrd="0" presId="urn:microsoft.com/office/officeart/2005/8/layout/vList3#1"/>
    <dgm:cxn modelId="{638878D6-91E5-4C91-9F91-D45882AD8673}" type="presParOf" srcId="{A9549374-DE91-422D-B9F4-1B21FFAF9A9E}" destId="{847733E5-87F3-47CD-8AE9-32BADF5BA040}" srcOrd="0" destOrd="0" presId="urn:microsoft.com/office/officeart/2005/8/layout/vList3#1"/>
    <dgm:cxn modelId="{B6DDDD77-4838-41EA-B0A2-3A4294F46789}" type="presParOf" srcId="{A9549374-DE91-422D-B9F4-1B21FFAF9A9E}" destId="{376B0BEE-E96B-4122-9FC9-3D2F0A81E526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2161B9A-3E75-418A-AED1-1EDB95C0D3B3}" type="doc">
      <dgm:prSet loTypeId="urn:microsoft.com/office/officeart/2005/8/layout/vList3#2" loCatId="list" qsTypeId="urn:microsoft.com/office/officeart/2005/8/quickstyle/simple1" qsCatId="simple" csTypeId="urn:microsoft.com/office/officeart/2005/8/colors/accent3_2" csCatId="accent3" phldr="1"/>
      <dgm:spPr/>
    </dgm:pt>
    <dgm:pt modelId="{7E60F563-82E7-4C44-8DD1-C9DC8E6FD8A5}">
      <dgm:prSet phldrT="[Texto]" custT="1"/>
      <dgm:spPr/>
      <dgm:t>
        <a:bodyPr/>
        <a:lstStyle/>
        <a:p>
          <a:r>
            <a:rPr lang="pt-BR" sz="1400" b="1" dirty="0" smtClean="0">
              <a:latin typeface="Arial" panose="020B0604020202020204" pitchFamily="34" charset="0"/>
              <a:cs typeface="Arial" panose="020B0604020202020204" pitchFamily="34" charset="0"/>
            </a:rPr>
            <a:t>Atualização de Bombeiros de Aeródromos</a:t>
          </a:r>
          <a:endParaRPr lang="pt-BR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23506E-3022-4968-B729-5FB79EC8C59D}" type="parTrans" cxnId="{F27F8237-1BA6-43D1-BBFC-71245804BBF9}">
      <dgm:prSet/>
      <dgm:spPr/>
      <dgm:t>
        <a:bodyPr/>
        <a:lstStyle/>
        <a:p>
          <a:endParaRPr lang="pt-BR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C128AC-4A78-4685-AD14-621287E5B05F}" type="sibTrans" cxnId="{F27F8237-1BA6-43D1-BBFC-71245804BBF9}">
      <dgm:prSet/>
      <dgm:spPr/>
      <dgm:t>
        <a:bodyPr/>
        <a:lstStyle/>
        <a:p>
          <a:endParaRPr lang="pt-BR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DB26D5-7253-4A52-8C1C-2F4881FADA30}">
      <dgm:prSet phldrT="[Texto]" custT="1"/>
      <dgm:spPr/>
      <dgm:t>
        <a:bodyPr/>
        <a:lstStyle/>
        <a:p>
          <a:r>
            <a:rPr lang="pt-BR" sz="1400" b="1" dirty="0" smtClean="0">
              <a:latin typeface="Arial" panose="020B0604020202020204" pitchFamily="34" charset="0"/>
              <a:cs typeface="Arial" panose="020B0604020202020204" pitchFamily="34" charset="0"/>
            </a:rPr>
            <a:t>Capacitação para </a:t>
          </a:r>
          <a:r>
            <a:rPr lang="pt-BR" sz="14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Operação de Carros </a:t>
          </a:r>
          <a:r>
            <a:rPr lang="pt-BR" sz="1400" b="1" dirty="0" err="1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Contraincêndio</a:t>
          </a:r>
          <a:r>
            <a:rPr lang="pt-BR" sz="14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– CCI</a:t>
          </a:r>
          <a:endParaRPr lang="pt-BR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9DC98F-8962-4C81-A215-76F26631D6BE}" type="parTrans" cxnId="{A73EBA75-8647-4215-8416-F5DA976493C7}">
      <dgm:prSet/>
      <dgm:spPr/>
      <dgm:t>
        <a:bodyPr/>
        <a:lstStyle/>
        <a:p>
          <a:endParaRPr lang="pt-BR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D0E9F3-51AB-49C1-B8F5-19588BF9A6AE}" type="sibTrans" cxnId="{A73EBA75-8647-4215-8416-F5DA976493C7}">
      <dgm:prSet/>
      <dgm:spPr/>
      <dgm:t>
        <a:bodyPr/>
        <a:lstStyle/>
        <a:p>
          <a:endParaRPr lang="pt-BR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D99D61-6F8C-4D4B-BFEB-1EC4477E3145}">
      <dgm:prSet phldrT="[Texto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pt-BR" sz="1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Bolsa-Piloto</a:t>
          </a:r>
          <a:endParaRPr lang="pt-BR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1159CB-0DE7-4347-8D4C-950B4C73359B}" type="parTrans" cxnId="{0C19AC6E-89E7-407F-A47E-6E4D4096ACEB}">
      <dgm:prSet/>
      <dgm:spPr/>
      <dgm:t>
        <a:bodyPr/>
        <a:lstStyle/>
        <a:p>
          <a:endParaRPr lang="pt-BR"/>
        </a:p>
      </dgm:t>
    </dgm:pt>
    <dgm:pt modelId="{69F8E196-BDB0-4D8A-8B33-960EF36F095F}" type="sibTrans" cxnId="{0C19AC6E-89E7-407F-A47E-6E4D4096ACEB}">
      <dgm:prSet/>
      <dgm:spPr/>
      <dgm:t>
        <a:bodyPr/>
        <a:lstStyle/>
        <a:p>
          <a:endParaRPr lang="pt-BR"/>
        </a:p>
      </dgm:t>
    </dgm:pt>
    <dgm:pt modelId="{811AE97D-816B-4B36-AC87-93C287F5BEE0}" type="pres">
      <dgm:prSet presAssocID="{E2161B9A-3E75-418A-AED1-1EDB95C0D3B3}" presName="linearFlow" presStyleCnt="0">
        <dgm:presLayoutVars>
          <dgm:dir/>
          <dgm:resizeHandles val="exact"/>
        </dgm:presLayoutVars>
      </dgm:prSet>
      <dgm:spPr/>
    </dgm:pt>
    <dgm:pt modelId="{B2671052-B7D3-4648-9DF0-052A09C10155}" type="pres">
      <dgm:prSet presAssocID="{31D99D61-6F8C-4D4B-BFEB-1EC4477E3145}" presName="composite" presStyleCnt="0"/>
      <dgm:spPr/>
    </dgm:pt>
    <dgm:pt modelId="{839A8CCA-F5A3-4AB5-97E3-1E9912307CC8}" type="pres">
      <dgm:prSet presAssocID="{31D99D61-6F8C-4D4B-BFEB-1EC4477E3145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525FB13-4D0B-4C31-AD3D-AAF708BF8C3C}" type="pres">
      <dgm:prSet presAssocID="{31D99D61-6F8C-4D4B-BFEB-1EC4477E3145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640D84D-6D74-437B-8724-7E2880A3277D}" type="pres">
      <dgm:prSet presAssocID="{69F8E196-BDB0-4D8A-8B33-960EF36F095F}" presName="spacing" presStyleCnt="0"/>
      <dgm:spPr/>
    </dgm:pt>
    <dgm:pt modelId="{26010661-8320-48C2-9242-715C6B44A35B}" type="pres">
      <dgm:prSet presAssocID="{7E60F563-82E7-4C44-8DD1-C9DC8E6FD8A5}" presName="composite" presStyleCnt="0"/>
      <dgm:spPr/>
    </dgm:pt>
    <dgm:pt modelId="{3E88FFF4-1FE6-415E-A965-E19C9F6C43DE}" type="pres">
      <dgm:prSet presAssocID="{7E60F563-82E7-4C44-8DD1-C9DC8E6FD8A5}" presName="imgShp" presStyleLbl="fgImgPlace1" presStyleIdx="1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FC77E30-E370-484D-A6CB-A581474701E1}" type="pres">
      <dgm:prSet presAssocID="{7E60F563-82E7-4C44-8DD1-C9DC8E6FD8A5}" presName="txShp" presStyleLbl="node1" presStyleIdx="1" presStyleCnt="3" custLinFactNeighborY="-1013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B653F6A-C7EF-46DD-A6D0-A1A4639FC557}" type="pres">
      <dgm:prSet presAssocID="{0BC128AC-4A78-4685-AD14-621287E5B05F}" presName="spacing" presStyleCnt="0"/>
      <dgm:spPr/>
    </dgm:pt>
    <dgm:pt modelId="{91DE0EB0-D4B5-4AF5-AC1F-F4E42E7DEA44}" type="pres">
      <dgm:prSet presAssocID="{25DB26D5-7253-4A52-8C1C-2F4881FADA30}" presName="composite" presStyleCnt="0"/>
      <dgm:spPr/>
    </dgm:pt>
    <dgm:pt modelId="{9C12244D-10D9-4E97-92F2-574A25E1BA87}" type="pres">
      <dgm:prSet presAssocID="{25DB26D5-7253-4A52-8C1C-2F4881FADA30}" presName="imgShp" presStyleLbl="fgImgPlace1" presStyleIdx="2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860EEEE8-846F-4AC8-A94F-669753C0B2E6}" type="pres">
      <dgm:prSet presAssocID="{25DB26D5-7253-4A52-8C1C-2F4881FADA30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F27F8237-1BA6-43D1-BBFC-71245804BBF9}" srcId="{E2161B9A-3E75-418A-AED1-1EDB95C0D3B3}" destId="{7E60F563-82E7-4C44-8DD1-C9DC8E6FD8A5}" srcOrd="1" destOrd="0" parTransId="{7023506E-3022-4968-B729-5FB79EC8C59D}" sibTransId="{0BC128AC-4A78-4685-AD14-621287E5B05F}"/>
    <dgm:cxn modelId="{B31066CC-7C84-47F2-90E7-392475E57F05}" type="presOf" srcId="{7E60F563-82E7-4C44-8DD1-C9DC8E6FD8A5}" destId="{2FC77E30-E370-484D-A6CB-A581474701E1}" srcOrd="0" destOrd="0" presId="urn:microsoft.com/office/officeart/2005/8/layout/vList3#2"/>
    <dgm:cxn modelId="{7BB60164-FEDC-49F6-A7E6-ADBB5518038F}" type="presOf" srcId="{E2161B9A-3E75-418A-AED1-1EDB95C0D3B3}" destId="{811AE97D-816B-4B36-AC87-93C287F5BEE0}" srcOrd="0" destOrd="0" presId="urn:microsoft.com/office/officeart/2005/8/layout/vList3#2"/>
    <dgm:cxn modelId="{0C19AC6E-89E7-407F-A47E-6E4D4096ACEB}" srcId="{E2161B9A-3E75-418A-AED1-1EDB95C0D3B3}" destId="{31D99D61-6F8C-4D4B-BFEB-1EC4477E3145}" srcOrd="0" destOrd="0" parTransId="{691159CB-0DE7-4347-8D4C-950B4C73359B}" sibTransId="{69F8E196-BDB0-4D8A-8B33-960EF36F095F}"/>
    <dgm:cxn modelId="{A73EBA75-8647-4215-8416-F5DA976493C7}" srcId="{E2161B9A-3E75-418A-AED1-1EDB95C0D3B3}" destId="{25DB26D5-7253-4A52-8C1C-2F4881FADA30}" srcOrd="2" destOrd="0" parTransId="{A99DC98F-8962-4C81-A215-76F26631D6BE}" sibTransId="{D6D0E9F3-51AB-49C1-B8F5-19588BF9A6AE}"/>
    <dgm:cxn modelId="{B7DAA7E9-8044-4C3B-B94D-11DE61672802}" type="presOf" srcId="{25DB26D5-7253-4A52-8C1C-2F4881FADA30}" destId="{860EEEE8-846F-4AC8-A94F-669753C0B2E6}" srcOrd="0" destOrd="0" presId="urn:microsoft.com/office/officeart/2005/8/layout/vList3#2"/>
    <dgm:cxn modelId="{0733B552-1A9F-457C-8E9C-50E5F4508D18}" type="presOf" srcId="{31D99D61-6F8C-4D4B-BFEB-1EC4477E3145}" destId="{5525FB13-4D0B-4C31-AD3D-AAF708BF8C3C}" srcOrd="0" destOrd="0" presId="urn:microsoft.com/office/officeart/2005/8/layout/vList3#2"/>
    <dgm:cxn modelId="{F5F10893-DB0D-41F1-ADFC-60341BA5A83D}" type="presParOf" srcId="{811AE97D-816B-4B36-AC87-93C287F5BEE0}" destId="{B2671052-B7D3-4648-9DF0-052A09C10155}" srcOrd="0" destOrd="0" presId="urn:microsoft.com/office/officeart/2005/8/layout/vList3#2"/>
    <dgm:cxn modelId="{87498B0E-08E4-440F-A081-D601C7105B00}" type="presParOf" srcId="{B2671052-B7D3-4648-9DF0-052A09C10155}" destId="{839A8CCA-F5A3-4AB5-97E3-1E9912307CC8}" srcOrd="0" destOrd="0" presId="urn:microsoft.com/office/officeart/2005/8/layout/vList3#2"/>
    <dgm:cxn modelId="{D26F8304-2BF0-4477-A8EE-EAFAEE2B3B6E}" type="presParOf" srcId="{B2671052-B7D3-4648-9DF0-052A09C10155}" destId="{5525FB13-4D0B-4C31-AD3D-AAF708BF8C3C}" srcOrd="1" destOrd="0" presId="urn:microsoft.com/office/officeart/2005/8/layout/vList3#2"/>
    <dgm:cxn modelId="{03FD09E7-C5DB-445C-BFE3-3E3B6958E92C}" type="presParOf" srcId="{811AE97D-816B-4B36-AC87-93C287F5BEE0}" destId="{5640D84D-6D74-437B-8724-7E2880A3277D}" srcOrd="1" destOrd="0" presId="urn:microsoft.com/office/officeart/2005/8/layout/vList3#2"/>
    <dgm:cxn modelId="{5CC1F579-51A5-41F9-9892-22426E7F541B}" type="presParOf" srcId="{811AE97D-816B-4B36-AC87-93C287F5BEE0}" destId="{26010661-8320-48C2-9242-715C6B44A35B}" srcOrd="2" destOrd="0" presId="urn:microsoft.com/office/officeart/2005/8/layout/vList3#2"/>
    <dgm:cxn modelId="{6905F002-729D-4C64-8EF1-3678AFABA20F}" type="presParOf" srcId="{26010661-8320-48C2-9242-715C6B44A35B}" destId="{3E88FFF4-1FE6-415E-A965-E19C9F6C43DE}" srcOrd="0" destOrd="0" presId="urn:microsoft.com/office/officeart/2005/8/layout/vList3#2"/>
    <dgm:cxn modelId="{90F3811C-849C-4B55-89C3-CCF1B4BA47F6}" type="presParOf" srcId="{26010661-8320-48C2-9242-715C6B44A35B}" destId="{2FC77E30-E370-484D-A6CB-A581474701E1}" srcOrd="1" destOrd="0" presId="urn:microsoft.com/office/officeart/2005/8/layout/vList3#2"/>
    <dgm:cxn modelId="{A80DBF59-2EDD-446E-94F7-5E3E65A4D2F8}" type="presParOf" srcId="{811AE97D-816B-4B36-AC87-93C287F5BEE0}" destId="{BB653F6A-C7EF-46DD-A6D0-A1A4639FC557}" srcOrd="3" destOrd="0" presId="urn:microsoft.com/office/officeart/2005/8/layout/vList3#2"/>
    <dgm:cxn modelId="{18BBA593-F1D2-4F59-879A-CB3EC6A631F9}" type="presParOf" srcId="{811AE97D-816B-4B36-AC87-93C287F5BEE0}" destId="{91DE0EB0-D4B5-4AF5-AC1F-F4E42E7DEA44}" srcOrd="4" destOrd="0" presId="urn:microsoft.com/office/officeart/2005/8/layout/vList3#2"/>
    <dgm:cxn modelId="{635F22BA-6716-4199-B260-90C44F101FBB}" type="presParOf" srcId="{91DE0EB0-D4B5-4AF5-AC1F-F4E42E7DEA44}" destId="{9C12244D-10D9-4E97-92F2-574A25E1BA87}" srcOrd="0" destOrd="0" presId="urn:microsoft.com/office/officeart/2005/8/layout/vList3#2"/>
    <dgm:cxn modelId="{B2973F3D-48C8-45C2-82D9-721480F685D8}" type="presParOf" srcId="{91DE0EB0-D4B5-4AF5-AC1F-F4E42E7DEA44}" destId="{860EEEE8-846F-4AC8-A94F-669753C0B2E6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66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776866" y="0"/>
            <a:ext cx="289066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969BB-8024-4D9E-B4A9-45ED3EA9759E}" type="datetimeFigureOut">
              <a:rPr lang="pt-BR" smtClean="0"/>
              <a:pPr/>
              <a:t>22/09/2015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164"/>
            <a:ext cx="289066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776866" y="9428164"/>
            <a:ext cx="289066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61253E-D320-4B9E-A62F-00212F7B34E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628117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CAC21F-4B8D-49A2-942D-B3999E7E4DE0}" type="datetimeFigureOut">
              <a:rPr lang="pt-BR" smtClean="0"/>
              <a:pPr/>
              <a:t>22/09/2015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66909" y="4715154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8E3B41-0685-44A6-A6E8-96444C7DCBF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719142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309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309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309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0483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309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309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309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2EA86-D0CB-4CEB-B9D4-0FF3AD463E4F}" type="datetime1">
              <a:rPr lang="pt-BR" smtClean="0"/>
              <a:pPr/>
              <a:t>22/09/2015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160B-B1A6-45A7-9B7F-73E25F2B105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1149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74DCD-BCA0-4FF3-9489-ED4838804278}" type="datetime1">
              <a:rPr lang="pt-BR" smtClean="0"/>
              <a:pPr/>
              <a:t>22/09/2015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160B-B1A6-45A7-9B7F-73E25F2B105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3192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AB85-7548-4158-9BAA-3EC14F3B254D}" type="datetime1">
              <a:rPr lang="pt-BR" smtClean="0"/>
              <a:pPr/>
              <a:t>22/09/2015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160B-B1A6-45A7-9B7F-73E25F2B105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0630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126630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84746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609600" y="1803400"/>
            <a:ext cx="8153400" cy="4368800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197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7D046-0CA5-4AD5-84DA-90F8975E5271}" type="datetime1">
              <a:rPr lang="pt-BR" smtClean="0"/>
              <a:pPr/>
              <a:t>22/09/2015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160B-B1A6-45A7-9B7F-73E25F2B105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0575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43CBA-1F81-42C7-B514-3097ECBDE0C9}" type="datetime1">
              <a:rPr lang="pt-BR" smtClean="0"/>
              <a:pPr/>
              <a:t>22/09/2015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160B-B1A6-45A7-9B7F-73E25F2B105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4934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80450-AC14-453F-8ABC-CE95FE78E8B4}" type="datetime1">
              <a:rPr lang="pt-BR" smtClean="0"/>
              <a:pPr/>
              <a:t>22/09/2015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160B-B1A6-45A7-9B7F-73E25F2B105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2661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3EC2D-5F78-48C1-BE15-E8E9DF249DF3}" type="datetime1">
              <a:rPr lang="pt-BR" smtClean="0"/>
              <a:pPr/>
              <a:t>22/09/2015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160B-B1A6-45A7-9B7F-73E25F2B105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0945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2EA39-BBCC-46A3-B2BC-85E79A380D28}" type="datetime1">
              <a:rPr lang="pt-BR" smtClean="0"/>
              <a:pPr/>
              <a:t>22/09/2015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160B-B1A6-45A7-9B7F-73E25F2B105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2801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A8845-6EB3-4B2B-9714-BB80535705AE}" type="datetime1">
              <a:rPr lang="pt-BR" smtClean="0"/>
              <a:pPr/>
              <a:t>22/09/2015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160B-B1A6-45A7-9B7F-73E25F2B105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7123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89888-6EDD-4BF5-B352-69920FCA037B}" type="datetime1">
              <a:rPr lang="pt-BR" smtClean="0"/>
              <a:pPr/>
              <a:t>22/09/2015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160B-B1A6-45A7-9B7F-73E25F2B105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2825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63721-5D4A-4DB7-B212-0002CC1BD287}" type="datetime1">
              <a:rPr lang="pt-BR" smtClean="0"/>
              <a:pPr/>
              <a:t>22/09/2015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160B-B1A6-45A7-9B7F-73E25F2B105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5217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6BC50-DF7A-43D3-AE99-8F30F45EA6A3}" type="datetime1">
              <a:rPr lang="pt-BR" smtClean="0"/>
              <a:pPr/>
              <a:t>22/09/2015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0160B-B1A6-45A7-9B7F-73E25F2B105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7921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98" r:id="rId13"/>
    <p:sldLayoutId id="2147483699" r:id="rId1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emf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9" t="-142"/>
          <a:stretch/>
        </p:blipFill>
        <p:spPr bwMode="auto">
          <a:xfrm>
            <a:off x="0" y="-15606"/>
            <a:ext cx="9153617" cy="6873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" name="Retângulo 56"/>
          <p:cNvSpPr/>
          <p:nvPr/>
        </p:nvSpPr>
        <p:spPr>
          <a:xfrm>
            <a:off x="64616" y="493391"/>
            <a:ext cx="8970249" cy="307777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 eaLnBrk="0" fontAlgn="base" hangingPunct="0">
              <a:spcBef>
                <a:spcPct val="0"/>
              </a:spcBef>
            </a:pPr>
            <a:r>
              <a:rPr lang="pt-BR" sz="1400" dirty="0">
                <a:latin typeface="Calibri" panose="020F050202020403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Secretaria de Aviação Civil – </a:t>
            </a:r>
            <a:r>
              <a:rPr lang="pt-BR" sz="1400" dirty="0" smtClean="0">
                <a:latin typeface="Calibri" panose="020F050202020403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PR</a:t>
            </a:r>
          </a:p>
        </p:txBody>
      </p:sp>
      <p:grpSp>
        <p:nvGrpSpPr>
          <p:cNvPr id="90" name="Group 5"/>
          <p:cNvGrpSpPr/>
          <p:nvPr/>
        </p:nvGrpSpPr>
        <p:grpSpPr>
          <a:xfrm>
            <a:off x="64616" y="2259129"/>
            <a:ext cx="8970249" cy="1593979"/>
            <a:chOff x="64616" y="1563638"/>
            <a:chExt cx="8970249" cy="1593979"/>
          </a:xfrm>
        </p:grpSpPr>
        <p:sp>
          <p:nvSpPr>
            <p:cNvPr id="96" name="Retângulo 56"/>
            <p:cNvSpPr/>
            <p:nvPr/>
          </p:nvSpPr>
          <p:spPr>
            <a:xfrm>
              <a:off x="64616" y="2029552"/>
              <a:ext cx="8970249" cy="628249"/>
            </a:xfrm>
            <a:prstGeom prst="rect">
              <a:avLst/>
            </a:prstGeom>
          </p:spPr>
          <p:txBody>
            <a:bodyPr wrap="square" anchor="ctr" anchorCtr="0">
              <a:spAutoFit/>
            </a:bodyPr>
            <a:lstStyle/>
            <a:p>
              <a:pPr algn="ctr" eaLnBrk="0" fontAlgn="base" hangingPunct="0">
                <a:lnSpc>
                  <a:spcPct val="75000"/>
                </a:lnSpc>
                <a:spcBef>
                  <a:spcPct val="0"/>
                </a:spcBef>
              </a:pPr>
              <a:r>
                <a:rPr lang="pt-BR" sz="4600" dirty="0" smtClean="0">
                  <a:solidFill>
                    <a:srgbClr val="FFFF00"/>
                  </a:solidFill>
                  <a:latin typeface="Rockwell" panose="02060603020205020403" pitchFamily="18" charset="0"/>
                  <a:ea typeface="Segoe UI" panose="020B0502040204020203" pitchFamily="34" charset="0"/>
                  <a:cs typeface="Arial" panose="020B0604020202020204" pitchFamily="34" charset="0"/>
                </a:rPr>
                <a:t>AVIAÇÃO CIVIL</a:t>
              </a:r>
              <a:endParaRPr lang="pt-BR" sz="4600" dirty="0"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etângulo 58"/>
            <p:cNvSpPr/>
            <p:nvPr/>
          </p:nvSpPr>
          <p:spPr>
            <a:xfrm>
              <a:off x="683538" y="2762381"/>
              <a:ext cx="7801912" cy="395236"/>
            </a:xfrm>
            <a:prstGeom prst="rect">
              <a:avLst/>
            </a:prstGeom>
          </p:spPr>
          <p:txBody>
            <a:bodyPr wrap="square" anchor="ctr" anchorCtr="0">
              <a:spAutoFit/>
            </a:bodyPr>
            <a:lstStyle/>
            <a:p>
              <a:pPr algn="ctr" eaLnBrk="0" fontAlgn="base" hangingPunct="0">
                <a:lnSpc>
                  <a:spcPct val="75000"/>
                </a:lnSpc>
                <a:spcBef>
                  <a:spcPct val="0"/>
                </a:spcBef>
              </a:pPr>
              <a:r>
                <a:rPr lang="pt-BR" sz="2600" dirty="0" smtClean="0">
                  <a:latin typeface="Rockwell" panose="02060603020205020403" pitchFamily="18" charset="0"/>
                  <a:ea typeface="Segoe UI" panose="020B0502040204020203" pitchFamily="34" charset="0"/>
                  <a:cs typeface="Arial" panose="020B0604020202020204" pitchFamily="34" charset="0"/>
                </a:rPr>
                <a:t>NA REGIÃO NORTE</a:t>
              </a:r>
              <a:endParaRPr lang="pt-BR" sz="2600" dirty="0"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8" name="Grupo 62"/>
            <p:cNvGrpSpPr/>
            <p:nvPr/>
          </p:nvGrpSpPr>
          <p:grpSpPr>
            <a:xfrm>
              <a:off x="6565787" y="2898148"/>
              <a:ext cx="1678622" cy="80210"/>
              <a:chOff x="-10662693" y="1631619"/>
              <a:chExt cx="21860082" cy="80210"/>
            </a:xfrm>
          </p:grpSpPr>
          <p:cxnSp>
            <p:nvCxnSpPr>
              <p:cNvPr id="175" name="Conector reto 63"/>
              <p:cNvCxnSpPr/>
              <p:nvPr/>
            </p:nvCxnSpPr>
            <p:spPr>
              <a:xfrm>
                <a:off x="-10662693" y="1631619"/>
                <a:ext cx="21860082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Conector reto 64"/>
              <p:cNvCxnSpPr/>
              <p:nvPr/>
            </p:nvCxnSpPr>
            <p:spPr>
              <a:xfrm>
                <a:off x="-10662693" y="1711829"/>
                <a:ext cx="21860082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9" name="Group 11"/>
            <p:cNvGrpSpPr/>
            <p:nvPr/>
          </p:nvGrpSpPr>
          <p:grpSpPr>
            <a:xfrm>
              <a:off x="808794" y="1563638"/>
              <a:ext cx="7435614" cy="165858"/>
              <a:chOff x="615744" y="2276872"/>
              <a:chExt cx="7969913" cy="177775"/>
            </a:xfrm>
          </p:grpSpPr>
          <p:grpSp>
            <p:nvGrpSpPr>
              <p:cNvPr id="103" name="Grupo 182"/>
              <p:cNvGrpSpPr/>
              <p:nvPr/>
            </p:nvGrpSpPr>
            <p:grpSpPr>
              <a:xfrm>
                <a:off x="4584494" y="2276872"/>
                <a:ext cx="4001163" cy="177775"/>
                <a:chOff x="6054047" y="1631156"/>
                <a:chExt cx="6137953" cy="272715"/>
              </a:xfrm>
            </p:grpSpPr>
            <p:cxnSp>
              <p:nvCxnSpPr>
                <p:cNvPr id="140" name="Conector reto 147"/>
                <p:cNvCxnSpPr/>
                <p:nvPr/>
              </p:nvCxnSpPr>
              <p:spPr>
                <a:xfrm flipH="1">
                  <a:off x="6054047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Conector reto 148"/>
                <p:cNvCxnSpPr/>
                <p:nvPr/>
              </p:nvCxnSpPr>
              <p:spPr>
                <a:xfrm flipH="1">
                  <a:off x="6226554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Conector reto 149"/>
                <p:cNvCxnSpPr/>
                <p:nvPr/>
              </p:nvCxnSpPr>
              <p:spPr>
                <a:xfrm flipH="1">
                  <a:off x="6399061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Conector reto 150"/>
                <p:cNvCxnSpPr/>
                <p:nvPr/>
              </p:nvCxnSpPr>
              <p:spPr>
                <a:xfrm flipH="1">
                  <a:off x="6571568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Conector reto 151"/>
                <p:cNvCxnSpPr/>
                <p:nvPr/>
              </p:nvCxnSpPr>
              <p:spPr>
                <a:xfrm flipH="1">
                  <a:off x="6744075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Conector reto 152"/>
                <p:cNvCxnSpPr/>
                <p:nvPr/>
              </p:nvCxnSpPr>
              <p:spPr>
                <a:xfrm flipH="1">
                  <a:off x="6916582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Conector reto 153"/>
                <p:cNvCxnSpPr/>
                <p:nvPr/>
              </p:nvCxnSpPr>
              <p:spPr>
                <a:xfrm flipH="1">
                  <a:off x="7089089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Conector reto 154"/>
                <p:cNvCxnSpPr/>
                <p:nvPr/>
              </p:nvCxnSpPr>
              <p:spPr>
                <a:xfrm flipH="1">
                  <a:off x="7261596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Conector reto 155"/>
                <p:cNvCxnSpPr/>
                <p:nvPr/>
              </p:nvCxnSpPr>
              <p:spPr>
                <a:xfrm flipH="1">
                  <a:off x="7434103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Conector reto 156"/>
                <p:cNvCxnSpPr/>
                <p:nvPr/>
              </p:nvCxnSpPr>
              <p:spPr>
                <a:xfrm flipH="1">
                  <a:off x="7606610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Conector reto 157"/>
                <p:cNvCxnSpPr/>
                <p:nvPr/>
              </p:nvCxnSpPr>
              <p:spPr>
                <a:xfrm flipH="1">
                  <a:off x="7779117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Conector reto 158"/>
                <p:cNvCxnSpPr/>
                <p:nvPr/>
              </p:nvCxnSpPr>
              <p:spPr>
                <a:xfrm flipH="1">
                  <a:off x="7951624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Conector reto 159"/>
                <p:cNvCxnSpPr/>
                <p:nvPr/>
              </p:nvCxnSpPr>
              <p:spPr>
                <a:xfrm flipH="1">
                  <a:off x="8124131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Conector reto 160"/>
                <p:cNvCxnSpPr/>
                <p:nvPr/>
              </p:nvCxnSpPr>
              <p:spPr>
                <a:xfrm flipH="1">
                  <a:off x="8296638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Conector reto 161"/>
                <p:cNvCxnSpPr/>
                <p:nvPr/>
              </p:nvCxnSpPr>
              <p:spPr>
                <a:xfrm flipH="1">
                  <a:off x="8469145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Conector reto 162"/>
                <p:cNvCxnSpPr/>
                <p:nvPr/>
              </p:nvCxnSpPr>
              <p:spPr>
                <a:xfrm flipH="1">
                  <a:off x="8641652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Conector reto 163"/>
                <p:cNvCxnSpPr/>
                <p:nvPr/>
              </p:nvCxnSpPr>
              <p:spPr>
                <a:xfrm flipH="1">
                  <a:off x="8814159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Conector reto 164"/>
                <p:cNvCxnSpPr/>
                <p:nvPr/>
              </p:nvCxnSpPr>
              <p:spPr>
                <a:xfrm flipH="1">
                  <a:off x="8986666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Conector reto 165"/>
                <p:cNvCxnSpPr/>
                <p:nvPr/>
              </p:nvCxnSpPr>
              <p:spPr>
                <a:xfrm flipH="1">
                  <a:off x="9159173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Conector reto 166"/>
                <p:cNvCxnSpPr/>
                <p:nvPr/>
              </p:nvCxnSpPr>
              <p:spPr>
                <a:xfrm flipH="1">
                  <a:off x="9331680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Conector reto 167"/>
                <p:cNvCxnSpPr/>
                <p:nvPr/>
              </p:nvCxnSpPr>
              <p:spPr>
                <a:xfrm flipH="1">
                  <a:off x="9504187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Conector reto 168"/>
                <p:cNvCxnSpPr/>
                <p:nvPr/>
              </p:nvCxnSpPr>
              <p:spPr>
                <a:xfrm flipH="1">
                  <a:off x="9676694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Conector reto 169"/>
                <p:cNvCxnSpPr/>
                <p:nvPr/>
              </p:nvCxnSpPr>
              <p:spPr>
                <a:xfrm flipH="1">
                  <a:off x="9849201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Conector reto 170"/>
                <p:cNvCxnSpPr/>
                <p:nvPr/>
              </p:nvCxnSpPr>
              <p:spPr>
                <a:xfrm flipH="1">
                  <a:off x="10021708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Conector reto 171"/>
                <p:cNvCxnSpPr/>
                <p:nvPr/>
              </p:nvCxnSpPr>
              <p:spPr>
                <a:xfrm flipH="1">
                  <a:off x="10194215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Conector reto 172"/>
                <p:cNvCxnSpPr/>
                <p:nvPr/>
              </p:nvCxnSpPr>
              <p:spPr>
                <a:xfrm flipH="1">
                  <a:off x="10366722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Conector reto 173"/>
                <p:cNvCxnSpPr/>
                <p:nvPr/>
              </p:nvCxnSpPr>
              <p:spPr>
                <a:xfrm flipH="1">
                  <a:off x="10539229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Conector reto 174"/>
                <p:cNvCxnSpPr/>
                <p:nvPr/>
              </p:nvCxnSpPr>
              <p:spPr>
                <a:xfrm flipH="1">
                  <a:off x="10711736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Conector reto 175"/>
                <p:cNvCxnSpPr/>
                <p:nvPr/>
              </p:nvCxnSpPr>
              <p:spPr>
                <a:xfrm flipH="1">
                  <a:off x="10884243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Conector reto 176"/>
                <p:cNvCxnSpPr/>
                <p:nvPr/>
              </p:nvCxnSpPr>
              <p:spPr>
                <a:xfrm flipH="1">
                  <a:off x="11056750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Conector reto 177"/>
                <p:cNvCxnSpPr/>
                <p:nvPr/>
              </p:nvCxnSpPr>
              <p:spPr>
                <a:xfrm flipH="1">
                  <a:off x="11229257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Conector reto 178"/>
                <p:cNvCxnSpPr/>
                <p:nvPr/>
              </p:nvCxnSpPr>
              <p:spPr>
                <a:xfrm flipH="1">
                  <a:off x="11401764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Conector reto 179"/>
                <p:cNvCxnSpPr/>
                <p:nvPr/>
              </p:nvCxnSpPr>
              <p:spPr>
                <a:xfrm flipH="1">
                  <a:off x="11574271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Conector reto 180"/>
                <p:cNvCxnSpPr/>
                <p:nvPr/>
              </p:nvCxnSpPr>
              <p:spPr>
                <a:xfrm flipH="1">
                  <a:off x="11746778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Conector reto 181"/>
                <p:cNvCxnSpPr/>
                <p:nvPr/>
              </p:nvCxnSpPr>
              <p:spPr>
                <a:xfrm flipH="1">
                  <a:off x="11919285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4" name="Grupo 182"/>
              <p:cNvGrpSpPr/>
              <p:nvPr/>
            </p:nvGrpSpPr>
            <p:grpSpPr>
              <a:xfrm>
                <a:off x="615744" y="2276872"/>
                <a:ext cx="4001163" cy="177775"/>
                <a:chOff x="6054047" y="1631156"/>
                <a:chExt cx="6137953" cy="272715"/>
              </a:xfrm>
            </p:grpSpPr>
            <p:cxnSp>
              <p:nvCxnSpPr>
                <p:cNvPr id="105" name="Conector reto 147"/>
                <p:cNvCxnSpPr/>
                <p:nvPr/>
              </p:nvCxnSpPr>
              <p:spPr>
                <a:xfrm flipH="1">
                  <a:off x="6054047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Conector reto 148"/>
                <p:cNvCxnSpPr/>
                <p:nvPr/>
              </p:nvCxnSpPr>
              <p:spPr>
                <a:xfrm flipH="1">
                  <a:off x="6226554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Conector reto 149"/>
                <p:cNvCxnSpPr/>
                <p:nvPr/>
              </p:nvCxnSpPr>
              <p:spPr>
                <a:xfrm flipH="1">
                  <a:off x="6399061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Conector reto 150"/>
                <p:cNvCxnSpPr/>
                <p:nvPr/>
              </p:nvCxnSpPr>
              <p:spPr>
                <a:xfrm flipH="1">
                  <a:off x="6571568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Conector reto 151"/>
                <p:cNvCxnSpPr/>
                <p:nvPr/>
              </p:nvCxnSpPr>
              <p:spPr>
                <a:xfrm flipH="1">
                  <a:off x="6744075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Conector reto 152"/>
                <p:cNvCxnSpPr/>
                <p:nvPr/>
              </p:nvCxnSpPr>
              <p:spPr>
                <a:xfrm flipH="1">
                  <a:off x="6916582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Conector reto 153"/>
                <p:cNvCxnSpPr/>
                <p:nvPr/>
              </p:nvCxnSpPr>
              <p:spPr>
                <a:xfrm flipH="1">
                  <a:off x="7089089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Conector reto 154"/>
                <p:cNvCxnSpPr/>
                <p:nvPr/>
              </p:nvCxnSpPr>
              <p:spPr>
                <a:xfrm flipH="1">
                  <a:off x="7261596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Conector reto 155"/>
                <p:cNvCxnSpPr/>
                <p:nvPr/>
              </p:nvCxnSpPr>
              <p:spPr>
                <a:xfrm flipH="1">
                  <a:off x="7434103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Conector reto 156"/>
                <p:cNvCxnSpPr/>
                <p:nvPr/>
              </p:nvCxnSpPr>
              <p:spPr>
                <a:xfrm flipH="1">
                  <a:off x="7606610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Conector reto 157"/>
                <p:cNvCxnSpPr/>
                <p:nvPr/>
              </p:nvCxnSpPr>
              <p:spPr>
                <a:xfrm flipH="1">
                  <a:off x="7779117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Conector reto 158"/>
                <p:cNvCxnSpPr/>
                <p:nvPr/>
              </p:nvCxnSpPr>
              <p:spPr>
                <a:xfrm flipH="1">
                  <a:off x="7951624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Conector reto 159"/>
                <p:cNvCxnSpPr/>
                <p:nvPr/>
              </p:nvCxnSpPr>
              <p:spPr>
                <a:xfrm flipH="1">
                  <a:off x="8124131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Conector reto 160"/>
                <p:cNvCxnSpPr/>
                <p:nvPr/>
              </p:nvCxnSpPr>
              <p:spPr>
                <a:xfrm flipH="1">
                  <a:off x="8296638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Conector reto 161"/>
                <p:cNvCxnSpPr/>
                <p:nvPr/>
              </p:nvCxnSpPr>
              <p:spPr>
                <a:xfrm flipH="1">
                  <a:off x="8469145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Conector reto 162"/>
                <p:cNvCxnSpPr/>
                <p:nvPr/>
              </p:nvCxnSpPr>
              <p:spPr>
                <a:xfrm flipH="1">
                  <a:off x="8641652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Conector reto 163"/>
                <p:cNvCxnSpPr/>
                <p:nvPr/>
              </p:nvCxnSpPr>
              <p:spPr>
                <a:xfrm flipH="1">
                  <a:off x="8814159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Conector reto 164"/>
                <p:cNvCxnSpPr/>
                <p:nvPr/>
              </p:nvCxnSpPr>
              <p:spPr>
                <a:xfrm flipH="1">
                  <a:off x="8986666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Conector reto 165"/>
                <p:cNvCxnSpPr/>
                <p:nvPr/>
              </p:nvCxnSpPr>
              <p:spPr>
                <a:xfrm flipH="1">
                  <a:off x="9159173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Conector reto 166"/>
                <p:cNvCxnSpPr/>
                <p:nvPr/>
              </p:nvCxnSpPr>
              <p:spPr>
                <a:xfrm flipH="1">
                  <a:off x="9331680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Conector reto 167"/>
                <p:cNvCxnSpPr/>
                <p:nvPr/>
              </p:nvCxnSpPr>
              <p:spPr>
                <a:xfrm flipH="1">
                  <a:off x="9504187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Conector reto 168"/>
                <p:cNvCxnSpPr/>
                <p:nvPr/>
              </p:nvCxnSpPr>
              <p:spPr>
                <a:xfrm flipH="1">
                  <a:off x="9676694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Conector reto 169"/>
                <p:cNvCxnSpPr/>
                <p:nvPr/>
              </p:nvCxnSpPr>
              <p:spPr>
                <a:xfrm flipH="1">
                  <a:off x="9849201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Conector reto 170"/>
                <p:cNvCxnSpPr/>
                <p:nvPr/>
              </p:nvCxnSpPr>
              <p:spPr>
                <a:xfrm flipH="1">
                  <a:off x="10021708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Conector reto 171"/>
                <p:cNvCxnSpPr/>
                <p:nvPr/>
              </p:nvCxnSpPr>
              <p:spPr>
                <a:xfrm flipH="1">
                  <a:off x="10194215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Conector reto 172"/>
                <p:cNvCxnSpPr/>
                <p:nvPr/>
              </p:nvCxnSpPr>
              <p:spPr>
                <a:xfrm flipH="1">
                  <a:off x="10366722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Conector reto 173"/>
                <p:cNvCxnSpPr/>
                <p:nvPr/>
              </p:nvCxnSpPr>
              <p:spPr>
                <a:xfrm flipH="1">
                  <a:off x="10539229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Conector reto 174"/>
                <p:cNvCxnSpPr/>
                <p:nvPr/>
              </p:nvCxnSpPr>
              <p:spPr>
                <a:xfrm flipH="1">
                  <a:off x="10711736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Conector reto 175"/>
                <p:cNvCxnSpPr/>
                <p:nvPr/>
              </p:nvCxnSpPr>
              <p:spPr>
                <a:xfrm flipH="1">
                  <a:off x="10884243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Conector reto 176"/>
                <p:cNvCxnSpPr/>
                <p:nvPr/>
              </p:nvCxnSpPr>
              <p:spPr>
                <a:xfrm flipH="1">
                  <a:off x="11056750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Conector reto 177"/>
                <p:cNvCxnSpPr/>
                <p:nvPr/>
              </p:nvCxnSpPr>
              <p:spPr>
                <a:xfrm flipH="1">
                  <a:off x="11229257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Conector reto 178"/>
                <p:cNvCxnSpPr/>
                <p:nvPr/>
              </p:nvCxnSpPr>
              <p:spPr>
                <a:xfrm flipH="1">
                  <a:off x="11401764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Conector reto 179"/>
                <p:cNvCxnSpPr/>
                <p:nvPr/>
              </p:nvCxnSpPr>
              <p:spPr>
                <a:xfrm flipH="1">
                  <a:off x="11574271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Conector reto 180"/>
                <p:cNvCxnSpPr/>
                <p:nvPr/>
              </p:nvCxnSpPr>
              <p:spPr>
                <a:xfrm flipH="1">
                  <a:off x="11746778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Conector reto 181"/>
                <p:cNvCxnSpPr/>
                <p:nvPr/>
              </p:nvCxnSpPr>
              <p:spPr>
                <a:xfrm flipH="1">
                  <a:off x="11919285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0" name="Grupo 62"/>
            <p:cNvGrpSpPr/>
            <p:nvPr/>
          </p:nvGrpSpPr>
          <p:grpSpPr>
            <a:xfrm>
              <a:off x="902434" y="2898148"/>
              <a:ext cx="1750838" cy="80210"/>
              <a:chOff x="882316" y="1631619"/>
              <a:chExt cx="22800524" cy="80210"/>
            </a:xfrm>
          </p:grpSpPr>
          <p:cxnSp>
            <p:nvCxnSpPr>
              <p:cNvPr id="101" name="Conector reto 63"/>
              <p:cNvCxnSpPr/>
              <p:nvPr/>
            </p:nvCxnSpPr>
            <p:spPr>
              <a:xfrm>
                <a:off x="882316" y="1631619"/>
                <a:ext cx="22800524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onector reto 64"/>
              <p:cNvCxnSpPr/>
              <p:nvPr/>
            </p:nvCxnSpPr>
            <p:spPr>
              <a:xfrm>
                <a:off x="882316" y="1711829"/>
                <a:ext cx="22800524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7" name="Retângulo 56"/>
          <p:cNvSpPr/>
          <p:nvPr/>
        </p:nvSpPr>
        <p:spPr>
          <a:xfrm>
            <a:off x="887180" y="6271832"/>
            <a:ext cx="3466698" cy="307777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eaLnBrk="0" fontAlgn="base" hangingPunct="0">
              <a:spcBef>
                <a:spcPct val="0"/>
              </a:spcBef>
            </a:pPr>
            <a:r>
              <a:rPr lang="en-US" sz="1400" dirty="0" smtClean="0">
                <a:latin typeface="Calibri" panose="020F050202020403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SETEMBRO DE 2015</a:t>
            </a:r>
            <a:endParaRPr lang="en-US" sz="1400" dirty="0">
              <a:latin typeface="Calibri" panose="020F050202020403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178" name="Picture 3" descr="C:\Users\Rafael Braga\Dropbox\SAC\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655" y="6254987"/>
            <a:ext cx="2193159" cy="44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37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17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Tabela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9422982"/>
              </p:ext>
            </p:extLst>
          </p:nvPr>
        </p:nvGraphicFramePr>
        <p:xfrm>
          <a:off x="3603204" y="1996244"/>
          <a:ext cx="5256584" cy="4113188"/>
        </p:xfrm>
        <a:graphic>
          <a:graphicData uri="http://schemas.openxmlformats.org/drawingml/2006/table">
            <a:tbl>
              <a:tblPr firstRow="1" bandRow="1"/>
              <a:tblGrid>
                <a:gridCol w="4535057"/>
                <a:gridCol w="721527"/>
              </a:tblGrid>
              <a:tr h="670981">
                <a:tc>
                  <a:txBody>
                    <a:bodyPr/>
                    <a:lstStyle>
                      <a:lvl1pPr marL="0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78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55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32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09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86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064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240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418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r"/>
                      <a:r>
                        <a:rPr kumimoji="0" lang="pt-BR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Rockwell" panose="02060603020205020403" pitchFamily="18" charset="0"/>
                          <a:ea typeface="+mn-ea"/>
                          <a:cs typeface="Arial" pitchFamily="34" charset="0"/>
                        </a:rPr>
                        <a:t>Total de aeroportos </a:t>
                      </a:r>
                      <a:br>
                        <a:rPr kumimoji="0" lang="pt-BR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Rockwell" panose="02060603020205020403" pitchFamily="18" charset="0"/>
                          <a:ea typeface="+mn-ea"/>
                          <a:cs typeface="Arial" pitchFamily="34" charset="0"/>
                        </a:rPr>
                      </a:br>
                      <a:r>
                        <a:rPr kumimoji="0" lang="pt-BR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Rockwell" panose="02060603020205020403" pitchFamily="18" charset="0"/>
                          <a:ea typeface="+mn-ea"/>
                          <a:cs typeface="Arial" pitchFamily="34" charset="0"/>
                        </a:rPr>
                        <a:t>na Amazônia Legal</a:t>
                      </a:r>
                      <a:endParaRPr kumimoji="0" lang="pt-BR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Rockwell" panose="02060603020205020403" pitchFamily="18" charset="0"/>
                        <a:ea typeface="+mn-ea"/>
                        <a:cs typeface="Arial" pitchFamily="34" charset="0"/>
                      </a:endParaRPr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78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55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32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09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86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064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240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418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lvl="1" indent="0" algn="ctr"/>
                      <a:r>
                        <a:rPr lang="pt-BR" sz="2000" b="1" kern="1200" dirty="0" smtClean="0">
                          <a:solidFill>
                            <a:schemeClr val="accent6"/>
                          </a:solidFill>
                          <a:latin typeface="Rockwell" panose="02060603020205020403" pitchFamily="18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67</a:t>
                      </a:r>
                      <a:endParaRPr lang="pt-BR" sz="2000" b="1" kern="1200" dirty="0">
                        <a:solidFill>
                          <a:schemeClr val="accent6"/>
                        </a:solidFill>
                        <a:latin typeface="Rockwell" panose="02060603020205020403" pitchFamily="18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45417">
                <a:tc>
                  <a:txBody>
                    <a:bodyPr/>
                    <a:lstStyle>
                      <a:lvl1pPr marL="0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78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55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32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09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86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064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240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418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kumimoji="0" lang="pt-BR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Rockwell" panose="02060603020205020403" pitchFamily="18" charset="0"/>
                          <a:ea typeface="+mn-ea"/>
                          <a:cs typeface="Arial" pitchFamily="34" charset="0"/>
                        </a:rPr>
                        <a:t>Estudos de Viabilidade Técnica (EVT): PIL</a:t>
                      </a:r>
                    </a:p>
                    <a:p>
                      <a:pPr marL="0" indent="3317875" algn="l"/>
                      <a:r>
                        <a:rPr lang="pt-BR" sz="1400" b="0" dirty="0" smtClean="0"/>
                        <a:t>Concluídos</a:t>
                      </a:r>
                      <a:endParaRPr lang="pt-BR" sz="1400" b="0" dirty="0"/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78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55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32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09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86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064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240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418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/>
                      <a:r>
                        <a:rPr lang="pt-BR" sz="1800" b="1" kern="1200" dirty="0" smtClean="0">
                          <a:solidFill>
                            <a:srgbClr val="00B0F0"/>
                          </a:solidFill>
                          <a:latin typeface="Rockwell" panose="02060603020205020403" pitchFamily="18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67</a:t>
                      </a:r>
                      <a:endParaRPr lang="pt-BR" sz="1800" b="1" kern="1200" dirty="0">
                        <a:solidFill>
                          <a:srgbClr val="00B0F0"/>
                        </a:solidFill>
                        <a:latin typeface="Rockwell" panose="02060603020205020403" pitchFamily="18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45417">
                <a:tc>
                  <a:txBody>
                    <a:bodyPr/>
                    <a:lstStyle>
                      <a:lvl1pPr marL="0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78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55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32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09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86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064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240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418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kumimoji="0" lang="pt-BR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Rockwell" panose="02060603020205020403" pitchFamily="18" charset="0"/>
                          <a:ea typeface="+mn-ea"/>
                          <a:cs typeface="Arial" pitchFamily="34" charset="0"/>
                        </a:rPr>
                        <a:t>Estudos Preliminares (EP): PIL</a:t>
                      </a:r>
                      <a:endParaRPr kumimoji="0" lang="pt-BR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Rockwell" panose="02060603020205020403" pitchFamily="18" charset="0"/>
                        <a:ea typeface="+mn-ea"/>
                        <a:cs typeface="Arial" pitchFamily="34" charset="0"/>
                      </a:endParaRPr>
                    </a:p>
                    <a:p>
                      <a:pPr algn="r"/>
                      <a:r>
                        <a:rPr lang="pt-BR" sz="1400" b="0" dirty="0" smtClean="0"/>
                        <a:t>Em andamento</a:t>
                      </a:r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78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55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32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09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86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064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240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418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/>
                      <a:r>
                        <a:rPr lang="pt-BR" sz="1800" b="1" kern="1200" dirty="0" smtClean="0">
                          <a:solidFill>
                            <a:srgbClr val="00B0F0"/>
                          </a:solidFill>
                          <a:latin typeface="Rockwell" panose="02060603020205020403" pitchFamily="18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pt-BR" sz="1800" b="1" kern="1200" dirty="0">
                        <a:solidFill>
                          <a:srgbClr val="00B0F0"/>
                        </a:solidFill>
                        <a:latin typeface="Rockwell" panose="02060603020205020403" pitchFamily="18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45417">
                <a:tc>
                  <a:txBody>
                    <a:bodyPr/>
                    <a:lstStyle>
                      <a:lvl1pPr marL="0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78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55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32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09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86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064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240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418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kumimoji="0" lang="pt-BR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Rockwell" panose="02060603020205020403" pitchFamily="18" charset="0"/>
                          <a:ea typeface="+mn-ea"/>
                          <a:cs typeface="Arial" pitchFamily="34" charset="0"/>
                        </a:rPr>
                        <a:t>Anteprojetos (AP): PIL</a:t>
                      </a:r>
                    </a:p>
                    <a:p>
                      <a:pPr algn="r"/>
                      <a:r>
                        <a:rPr lang="pt-BR" sz="1400" b="0" dirty="0" smtClean="0"/>
                        <a:t>Em andamento</a:t>
                      </a:r>
                      <a:endParaRPr lang="pt-BR" sz="1400" b="0" dirty="0"/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78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55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32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09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86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064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240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418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/>
                      <a:r>
                        <a:rPr lang="pt-BR" sz="1800" b="1" kern="1200" dirty="0" smtClean="0">
                          <a:solidFill>
                            <a:srgbClr val="00B0F0"/>
                          </a:solidFill>
                          <a:latin typeface="Rockwell" panose="02060603020205020403" pitchFamily="18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pt-BR" sz="1800" b="1" kern="1200" dirty="0">
                        <a:solidFill>
                          <a:srgbClr val="00B0F0"/>
                        </a:solidFill>
                        <a:latin typeface="Rockwell" panose="02060603020205020403" pitchFamily="18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45417">
                <a:tc>
                  <a:txBody>
                    <a:bodyPr/>
                    <a:lstStyle>
                      <a:lvl1pPr marL="0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78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55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32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09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86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064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240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418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kumimoji="0" lang="pt-BR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1B533"/>
                          </a:solidFill>
                          <a:effectLst/>
                          <a:latin typeface="Rockwell" panose="02060603020205020403" pitchFamily="18" charset="0"/>
                          <a:ea typeface="+mn-ea"/>
                          <a:cs typeface="Arial" pitchFamily="34" charset="0"/>
                        </a:rPr>
                        <a:t>Investimentos em obras da INFRAEO</a:t>
                      </a:r>
                      <a:r>
                        <a:rPr lang="pt-BR" sz="1400" b="0" baseline="0" dirty="0" smtClean="0"/>
                        <a:t/>
                      </a:r>
                      <a:br>
                        <a:rPr lang="pt-BR" sz="1400" b="0" baseline="0" dirty="0" smtClean="0"/>
                      </a:br>
                      <a:r>
                        <a:rPr lang="pt-BR" sz="1400" b="0" baseline="0" dirty="0" smtClean="0"/>
                        <a:t>Em andamento</a:t>
                      </a:r>
                      <a:endParaRPr lang="pt-BR" sz="1400" b="0" dirty="0"/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78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55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32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09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86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064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240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418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/>
                      <a:r>
                        <a:rPr lang="pt-BR" sz="1800" b="1" kern="1200" dirty="0" smtClean="0">
                          <a:solidFill>
                            <a:srgbClr val="61B533"/>
                          </a:solidFill>
                          <a:latin typeface="Rockwell" panose="02060603020205020403" pitchFamily="18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pt-BR" sz="1800" b="1" kern="1200" dirty="0">
                        <a:solidFill>
                          <a:srgbClr val="61B533"/>
                        </a:solidFill>
                        <a:latin typeface="Rockwell" panose="02060603020205020403" pitchFamily="18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Retângulo 56"/>
          <p:cNvSpPr/>
          <p:nvPr/>
        </p:nvSpPr>
        <p:spPr>
          <a:xfrm>
            <a:off x="64617" y="383758"/>
            <a:ext cx="8970249" cy="73866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 eaLnBrk="0" fontAlgn="base" hangingPunct="0">
              <a:spcBef>
                <a:spcPct val="0"/>
              </a:spcBef>
            </a:pPr>
            <a:r>
              <a:rPr lang="en-US" b="1" dirty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– </a:t>
            </a:r>
            <a:r>
              <a:rPr lang="en-US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ESTUDOS E INVESTIMENTOS – </a:t>
            </a:r>
          </a:p>
          <a:p>
            <a:pPr algn="ctr" eaLnBrk="0" fontAlgn="base" hangingPunct="0">
              <a:spcBef>
                <a:spcPct val="0"/>
              </a:spcBef>
            </a:pPr>
            <a:r>
              <a:rPr lang="en-US" sz="2400" b="1" dirty="0" smtClean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SITUAÇÃO ATUAL: PIL</a:t>
            </a:r>
            <a:r>
              <a:rPr lang="en-US" sz="2400" b="1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/</a:t>
            </a:r>
            <a:r>
              <a:rPr lang="en-US" sz="2400" b="1" dirty="0" smtClean="0">
                <a:solidFill>
                  <a:srgbClr val="92D05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INFRAERO</a:t>
            </a:r>
            <a:endParaRPr lang="pt-BR" sz="2400" b="1" dirty="0">
              <a:solidFill>
                <a:srgbClr val="92D050"/>
              </a:solidFill>
              <a:latin typeface="Rockwell" panose="02060603020205020403" pitchFamily="18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C:\Users\Rafael Braga\Dropbox\SAC\malas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66065" y="2077932"/>
            <a:ext cx="3437139" cy="343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540552" y="2780928"/>
            <a:ext cx="2459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4 + 7 (novos e inviáveis)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85238" y="4218148"/>
            <a:ext cx="1289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6 (AONDE?)</a:t>
            </a:r>
            <a:endParaRPr lang="pt-BR" dirty="0">
              <a:solidFill>
                <a:srgbClr val="FF0000"/>
              </a:solidFill>
            </a:endParaRPr>
          </a:p>
        </p:txBody>
      </p:sp>
      <p:grpSp>
        <p:nvGrpSpPr>
          <p:cNvPr id="22" name="Grupo 21"/>
          <p:cNvGrpSpPr/>
          <p:nvPr/>
        </p:nvGrpSpPr>
        <p:grpSpPr>
          <a:xfrm>
            <a:off x="6717962" y="3201263"/>
            <a:ext cx="196956" cy="2703178"/>
            <a:chOff x="6717962" y="3201263"/>
            <a:chExt cx="196956" cy="2703178"/>
          </a:xfrm>
        </p:grpSpPr>
        <p:pic>
          <p:nvPicPr>
            <p:cNvPr id="10" name="Imagem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17962" y="4871260"/>
              <a:ext cx="182554" cy="173486"/>
            </a:xfrm>
            <a:prstGeom prst="rect">
              <a:avLst/>
            </a:prstGeom>
            <a:noFill/>
            <a:ln>
              <a:noFill/>
            </a:ln>
            <a:effectLst/>
          </p:spPr>
        </p:pic>
        <p:grpSp>
          <p:nvGrpSpPr>
            <p:cNvPr id="11" name="Grupo 245"/>
            <p:cNvGrpSpPr/>
            <p:nvPr/>
          </p:nvGrpSpPr>
          <p:grpSpPr>
            <a:xfrm>
              <a:off x="6732738" y="4039254"/>
              <a:ext cx="172602" cy="172975"/>
              <a:chOff x="3521652" y="2060847"/>
              <a:chExt cx="495085" cy="496155"/>
            </a:xfrm>
            <a:effectLst/>
          </p:grpSpPr>
          <p:pic>
            <p:nvPicPr>
              <p:cNvPr id="16" name="Imagem 15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24683" y="2060848"/>
                <a:ext cx="492054" cy="49615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" name="Retângulo 16"/>
              <p:cNvSpPr/>
              <p:nvPr/>
            </p:nvSpPr>
            <p:spPr>
              <a:xfrm>
                <a:off x="3521652" y="2060847"/>
                <a:ext cx="114244" cy="216025"/>
              </a:xfrm>
              <a:prstGeom prst="rect">
                <a:avLst/>
              </a:prstGeom>
              <a:solidFill>
                <a:srgbClr val="EE93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12" name="Grupo 248"/>
            <p:cNvGrpSpPr/>
            <p:nvPr/>
          </p:nvGrpSpPr>
          <p:grpSpPr>
            <a:xfrm>
              <a:off x="6736148" y="3201263"/>
              <a:ext cx="172974" cy="172975"/>
              <a:chOff x="2128182" y="3284983"/>
              <a:chExt cx="496154" cy="496155"/>
            </a:xfrm>
            <a:effectLst/>
          </p:grpSpPr>
          <p:pic>
            <p:nvPicPr>
              <p:cNvPr id="14" name="Imagem 1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28182" y="3284983"/>
                <a:ext cx="496154" cy="49615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" name="Retângulo 14"/>
              <p:cNvSpPr/>
              <p:nvPr/>
            </p:nvSpPr>
            <p:spPr>
              <a:xfrm>
                <a:off x="2128182" y="3284983"/>
                <a:ext cx="85858" cy="127667"/>
              </a:xfrm>
              <a:prstGeom prst="rect">
                <a:avLst/>
              </a:prstGeom>
              <a:solidFill>
                <a:srgbClr val="A709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5" name="Grupo 4"/>
            <p:cNvGrpSpPr/>
            <p:nvPr/>
          </p:nvGrpSpPr>
          <p:grpSpPr>
            <a:xfrm>
              <a:off x="6732738" y="5733256"/>
              <a:ext cx="182180" cy="171185"/>
              <a:chOff x="6034912" y="2040202"/>
              <a:chExt cx="182180" cy="171185"/>
            </a:xfrm>
          </p:grpSpPr>
          <p:pic>
            <p:nvPicPr>
              <p:cNvPr id="19" name="Imagem 1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038948" y="2040202"/>
                <a:ext cx="178144" cy="17118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0" name="Retângulo 19"/>
              <p:cNvSpPr/>
              <p:nvPr/>
            </p:nvSpPr>
            <p:spPr>
              <a:xfrm>
                <a:off x="6034912" y="2040202"/>
                <a:ext cx="30579" cy="45469"/>
              </a:xfrm>
              <a:prstGeom prst="rect">
                <a:avLst/>
              </a:prstGeom>
              <a:solidFill>
                <a:srgbClr val="61B3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776760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norte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7584" y="0"/>
            <a:ext cx="9270104" cy="69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mapa_peq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886" y="299965"/>
            <a:ext cx="1411133" cy="147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Imagem 5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9440" y="3109189"/>
            <a:ext cx="290467" cy="27603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upo 55"/>
          <p:cNvGrpSpPr/>
          <p:nvPr/>
        </p:nvGrpSpPr>
        <p:grpSpPr>
          <a:xfrm>
            <a:off x="393667" y="4537377"/>
            <a:ext cx="274631" cy="275224"/>
            <a:chOff x="3521652" y="2060847"/>
            <a:chExt cx="495085" cy="49615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57" name="Imagem 5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24683" y="2060848"/>
              <a:ext cx="492054" cy="4961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" name="Retângulo 57"/>
            <p:cNvSpPr/>
            <p:nvPr/>
          </p:nvSpPr>
          <p:spPr>
            <a:xfrm>
              <a:off x="3521652" y="2060847"/>
              <a:ext cx="114244" cy="216025"/>
            </a:xfrm>
            <a:prstGeom prst="rect">
              <a:avLst/>
            </a:prstGeom>
            <a:solidFill>
              <a:srgbClr val="EE9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" name="Grupo 58"/>
          <p:cNvGrpSpPr/>
          <p:nvPr/>
        </p:nvGrpSpPr>
        <p:grpSpPr>
          <a:xfrm>
            <a:off x="3658963" y="3197113"/>
            <a:ext cx="275225" cy="275226"/>
            <a:chOff x="2128182" y="3284983"/>
            <a:chExt cx="496154" cy="49615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60" name="Imagem 5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28182" y="3284984"/>
              <a:ext cx="496154" cy="4961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" name="Retângulo 60"/>
            <p:cNvSpPr/>
            <p:nvPr/>
          </p:nvSpPr>
          <p:spPr>
            <a:xfrm>
              <a:off x="2128182" y="3284983"/>
              <a:ext cx="85858" cy="127667"/>
            </a:xfrm>
            <a:prstGeom prst="rect">
              <a:avLst/>
            </a:prstGeom>
            <a:solidFill>
              <a:srgbClr val="A709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62" name="Imagem 6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8154" y="2963272"/>
            <a:ext cx="290467" cy="27603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upo 62"/>
          <p:cNvGrpSpPr/>
          <p:nvPr/>
        </p:nvGrpSpPr>
        <p:grpSpPr>
          <a:xfrm>
            <a:off x="2152381" y="4346050"/>
            <a:ext cx="275225" cy="275226"/>
            <a:chOff x="2128182" y="3284983"/>
            <a:chExt cx="496154" cy="49615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64" name="Imagem 6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28182" y="3284984"/>
              <a:ext cx="496154" cy="4961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" name="Retângulo 64"/>
            <p:cNvSpPr/>
            <p:nvPr/>
          </p:nvSpPr>
          <p:spPr>
            <a:xfrm>
              <a:off x="2128182" y="3284983"/>
              <a:ext cx="85858" cy="127667"/>
            </a:xfrm>
            <a:prstGeom prst="rect">
              <a:avLst/>
            </a:prstGeom>
            <a:solidFill>
              <a:srgbClr val="A709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5" name="Grupo 65"/>
          <p:cNvGrpSpPr/>
          <p:nvPr/>
        </p:nvGrpSpPr>
        <p:grpSpPr>
          <a:xfrm>
            <a:off x="2150510" y="2937750"/>
            <a:ext cx="275225" cy="275226"/>
            <a:chOff x="2128182" y="3284983"/>
            <a:chExt cx="496154" cy="49615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67" name="Imagem 6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28182" y="3284984"/>
              <a:ext cx="496154" cy="4961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" name="Retângulo 67"/>
            <p:cNvSpPr/>
            <p:nvPr/>
          </p:nvSpPr>
          <p:spPr>
            <a:xfrm>
              <a:off x="2128182" y="3284983"/>
              <a:ext cx="85858" cy="127667"/>
            </a:xfrm>
            <a:prstGeom prst="rect">
              <a:avLst/>
            </a:prstGeom>
            <a:solidFill>
              <a:srgbClr val="A709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6" name="Grupo 68"/>
          <p:cNvGrpSpPr/>
          <p:nvPr/>
        </p:nvGrpSpPr>
        <p:grpSpPr>
          <a:xfrm>
            <a:off x="2174751" y="3563535"/>
            <a:ext cx="275225" cy="275226"/>
            <a:chOff x="2128182" y="3284983"/>
            <a:chExt cx="496154" cy="49615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70" name="Imagem 6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28182" y="3284984"/>
              <a:ext cx="496154" cy="4961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" name="Retângulo 70"/>
            <p:cNvSpPr/>
            <p:nvPr/>
          </p:nvSpPr>
          <p:spPr>
            <a:xfrm>
              <a:off x="2128182" y="3284983"/>
              <a:ext cx="85858" cy="127667"/>
            </a:xfrm>
            <a:prstGeom prst="rect">
              <a:avLst/>
            </a:prstGeom>
            <a:solidFill>
              <a:srgbClr val="A709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7" name="Grupo 71"/>
          <p:cNvGrpSpPr/>
          <p:nvPr/>
        </p:nvGrpSpPr>
        <p:grpSpPr>
          <a:xfrm>
            <a:off x="1791692" y="3107004"/>
            <a:ext cx="275225" cy="275226"/>
            <a:chOff x="2128182" y="3284983"/>
            <a:chExt cx="496154" cy="49615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73" name="Imagem 7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28182" y="3284984"/>
              <a:ext cx="496154" cy="4961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" name="Retângulo 73"/>
            <p:cNvSpPr/>
            <p:nvPr/>
          </p:nvSpPr>
          <p:spPr>
            <a:xfrm>
              <a:off x="2128182" y="3284983"/>
              <a:ext cx="85858" cy="127667"/>
            </a:xfrm>
            <a:prstGeom prst="rect">
              <a:avLst/>
            </a:prstGeom>
            <a:solidFill>
              <a:srgbClr val="A709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75" name="Imagem 7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7099" y="3410744"/>
            <a:ext cx="290467" cy="27603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6" name="Imagem 7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0324" y="4723978"/>
            <a:ext cx="290467" cy="27603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7" name="Imagem 7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9976" y="2836815"/>
            <a:ext cx="290467" cy="27603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8" name="Imagem 7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5082" y="2817359"/>
            <a:ext cx="290467" cy="27603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9" name="Imagem 7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1030" y="3838761"/>
            <a:ext cx="290467" cy="27603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0" name="Imagem 7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2741" y="2428250"/>
            <a:ext cx="290467" cy="27603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1" name="Imagem 8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8972" y="3264831"/>
            <a:ext cx="290467" cy="27603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2" name="Imagem 8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2077" y="2185059"/>
            <a:ext cx="290467" cy="27603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3" name="Imagem 8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8027" y="3021640"/>
            <a:ext cx="290467" cy="27603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0" name="Imagem 8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0265" y="5638380"/>
            <a:ext cx="290467" cy="27603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1" name="Imagem 9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206" y="4296363"/>
            <a:ext cx="290467" cy="27603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2" name="Imagem 9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9048" y="5939936"/>
            <a:ext cx="290467" cy="27603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3" name="Imagem 9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5934" y="5609195"/>
            <a:ext cx="290467" cy="27603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4" name="Imagem 9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5934" y="5278454"/>
            <a:ext cx="290467" cy="27603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5" name="Imagem 9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2393" y="2953946"/>
            <a:ext cx="290467" cy="27603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6" name="Imagem 9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6198" y="3420873"/>
            <a:ext cx="290467" cy="27603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upo 100"/>
          <p:cNvGrpSpPr/>
          <p:nvPr/>
        </p:nvGrpSpPr>
        <p:grpSpPr>
          <a:xfrm>
            <a:off x="383939" y="4226092"/>
            <a:ext cx="274631" cy="275224"/>
            <a:chOff x="3521652" y="2060847"/>
            <a:chExt cx="495085" cy="49615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02" name="Imagem 1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24683" y="2060848"/>
              <a:ext cx="492054" cy="4961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3" name="Retângulo 102"/>
            <p:cNvSpPr/>
            <p:nvPr/>
          </p:nvSpPr>
          <p:spPr>
            <a:xfrm>
              <a:off x="3521652" y="2060847"/>
              <a:ext cx="114244" cy="216025"/>
            </a:xfrm>
            <a:prstGeom prst="rect">
              <a:avLst/>
            </a:prstGeom>
            <a:solidFill>
              <a:srgbClr val="EE9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9" name="Grupo 103"/>
          <p:cNvGrpSpPr/>
          <p:nvPr/>
        </p:nvGrpSpPr>
        <p:grpSpPr>
          <a:xfrm>
            <a:off x="452033" y="4838935"/>
            <a:ext cx="274631" cy="275224"/>
            <a:chOff x="3521652" y="2060847"/>
            <a:chExt cx="495085" cy="49615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05" name="Imagem 1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24683" y="2060848"/>
              <a:ext cx="492054" cy="4961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" name="Retângulo 105"/>
            <p:cNvSpPr/>
            <p:nvPr/>
          </p:nvSpPr>
          <p:spPr>
            <a:xfrm>
              <a:off x="3521652" y="2060847"/>
              <a:ext cx="114244" cy="216025"/>
            </a:xfrm>
            <a:prstGeom prst="rect">
              <a:avLst/>
            </a:prstGeom>
            <a:solidFill>
              <a:srgbClr val="EE9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0" name="Grupo 106"/>
          <p:cNvGrpSpPr/>
          <p:nvPr/>
        </p:nvGrpSpPr>
        <p:grpSpPr>
          <a:xfrm>
            <a:off x="1035692" y="4498467"/>
            <a:ext cx="274631" cy="275224"/>
            <a:chOff x="3521652" y="2060847"/>
            <a:chExt cx="495085" cy="49615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08" name="Imagem 10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24683" y="2060848"/>
              <a:ext cx="492054" cy="4961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9" name="Retângulo 108"/>
            <p:cNvSpPr/>
            <p:nvPr/>
          </p:nvSpPr>
          <p:spPr>
            <a:xfrm>
              <a:off x="3521652" y="2060847"/>
              <a:ext cx="114244" cy="216025"/>
            </a:xfrm>
            <a:prstGeom prst="rect">
              <a:avLst/>
            </a:prstGeom>
            <a:solidFill>
              <a:srgbClr val="EE9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1" name="Grupo 109"/>
          <p:cNvGrpSpPr/>
          <p:nvPr/>
        </p:nvGrpSpPr>
        <p:grpSpPr>
          <a:xfrm>
            <a:off x="4294458" y="3399242"/>
            <a:ext cx="274631" cy="275224"/>
            <a:chOff x="3521652" y="2060847"/>
            <a:chExt cx="495085" cy="49615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11" name="Imagem 1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24683" y="2060848"/>
              <a:ext cx="492054" cy="4961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" name="Retângulo 111"/>
            <p:cNvSpPr/>
            <p:nvPr/>
          </p:nvSpPr>
          <p:spPr>
            <a:xfrm>
              <a:off x="3521652" y="2060847"/>
              <a:ext cx="114244" cy="216025"/>
            </a:xfrm>
            <a:prstGeom prst="rect">
              <a:avLst/>
            </a:prstGeom>
            <a:solidFill>
              <a:srgbClr val="EE9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2" name="Grupo 112"/>
          <p:cNvGrpSpPr/>
          <p:nvPr/>
        </p:nvGrpSpPr>
        <p:grpSpPr>
          <a:xfrm>
            <a:off x="2883948" y="3214416"/>
            <a:ext cx="274631" cy="275224"/>
            <a:chOff x="3521652" y="2060847"/>
            <a:chExt cx="495085" cy="49615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14" name="Imagem 1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24683" y="2060848"/>
              <a:ext cx="492054" cy="4961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5" name="Retângulo 114"/>
            <p:cNvSpPr/>
            <p:nvPr/>
          </p:nvSpPr>
          <p:spPr>
            <a:xfrm>
              <a:off x="3521652" y="2060847"/>
              <a:ext cx="114244" cy="216025"/>
            </a:xfrm>
            <a:prstGeom prst="rect">
              <a:avLst/>
            </a:prstGeom>
            <a:solidFill>
              <a:srgbClr val="EE9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3" name="Grupo 115"/>
          <p:cNvGrpSpPr/>
          <p:nvPr/>
        </p:nvGrpSpPr>
        <p:grpSpPr>
          <a:xfrm>
            <a:off x="1278884" y="4021812"/>
            <a:ext cx="274631" cy="275224"/>
            <a:chOff x="3521652" y="2060847"/>
            <a:chExt cx="495085" cy="49615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17" name="Imagem 11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24683" y="2060848"/>
              <a:ext cx="492054" cy="4961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" name="Retângulo 117"/>
            <p:cNvSpPr/>
            <p:nvPr/>
          </p:nvSpPr>
          <p:spPr>
            <a:xfrm>
              <a:off x="3521652" y="2060847"/>
              <a:ext cx="114244" cy="216025"/>
            </a:xfrm>
            <a:prstGeom prst="rect">
              <a:avLst/>
            </a:prstGeom>
            <a:solidFill>
              <a:srgbClr val="EE9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4" name="Grupo 118"/>
          <p:cNvGrpSpPr/>
          <p:nvPr/>
        </p:nvGrpSpPr>
        <p:grpSpPr>
          <a:xfrm>
            <a:off x="3302237" y="4303914"/>
            <a:ext cx="274631" cy="275224"/>
            <a:chOff x="3521652" y="2060847"/>
            <a:chExt cx="495085" cy="49615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20" name="Imagem 1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24683" y="2060848"/>
              <a:ext cx="492054" cy="4961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1" name="Retângulo 120"/>
            <p:cNvSpPr/>
            <p:nvPr/>
          </p:nvSpPr>
          <p:spPr>
            <a:xfrm>
              <a:off x="3521652" y="2060847"/>
              <a:ext cx="114244" cy="216025"/>
            </a:xfrm>
            <a:prstGeom prst="rect">
              <a:avLst/>
            </a:prstGeom>
            <a:solidFill>
              <a:srgbClr val="EE9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5" name="Grupo 121"/>
          <p:cNvGrpSpPr/>
          <p:nvPr/>
        </p:nvGrpSpPr>
        <p:grpSpPr>
          <a:xfrm>
            <a:off x="2810005" y="4226218"/>
            <a:ext cx="274631" cy="275224"/>
            <a:chOff x="3521652" y="2060847"/>
            <a:chExt cx="495085" cy="49615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23" name="Imagem 12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24683" y="2060848"/>
              <a:ext cx="492054" cy="4961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4" name="Retângulo 123"/>
            <p:cNvSpPr/>
            <p:nvPr/>
          </p:nvSpPr>
          <p:spPr>
            <a:xfrm>
              <a:off x="3521652" y="2060847"/>
              <a:ext cx="114244" cy="216025"/>
            </a:xfrm>
            <a:prstGeom prst="rect">
              <a:avLst/>
            </a:prstGeom>
            <a:solidFill>
              <a:srgbClr val="EE9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6" name="Grupo 124"/>
          <p:cNvGrpSpPr/>
          <p:nvPr/>
        </p:nvGrpSpPr>
        <p:grpSpPr>
          <a:xfrm>
            <a:off x="1298339" y="3379787"/>
            <a:ext cx="274631" cy="275224"/>
            <a:chOff x="3521652" y="2060847"/>
            <a:chExt cx="495085" cy="49615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26" name="Imagem 12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24683" y="2060848"/>
              <a:ext cx="492054" cy="4961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7" name="Retângulo 126"/>
            <p:cNvSpPr/>
            <p:nvPr/>
          </p:nvSpPr>
          <p:spPr>
            <a:xfrm>
              <a:off x="3521652" y="2060847"/>
              <a:ext cx="114244" cy="216025"/>
            </a:xfrm>
            <a:prstGeom prst="rect">
              <a:avLst/>
            </a:prstGeom>
            <a:solidFill>
              <a:srgbClr val="EE9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7" name="Grupo 127"/>
          <p:cNvGrpSpPr/>
          <p:nvPr/>
        </p:nvGrpSpPr>
        <p:grpSpPr>
          <a:xfrm>
            <a:off x="2144646" y="2115190"/>
            <a:ext cx="274631" cy="275224"/>
            <a:chOff x="3521652" y="2060847"/>
            <a:chExt cx="495085" cy="49615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29" name="Imagem 12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24683" y="2060848"/>
              <a:ext cx="492054" cy="4961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0" name="Retângulo 129"/>
            <p:cNvSpPr/>
            <p:nvPr/>
          </p:nvSpPr>
          <p:spPr>
            <a:xfrm>
              <a:off x="3521652" y="2060847"/>
              <a:ext cx="114244" cy="216025"/>
            </a:xfrm>
            <a:prstGeom prst="rect">
              <a:avLst/>
            </a:prstGeom>
            <a:solidFill>
              <a:srgbClr val="EE9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8" name="Grupo 130"/>
          <p:cNvGrpSpPr/>
          <p:nvPr/>
        </p:nvGrpSpPr>
        <p:grpSpPr>
          <a:xfrm>
            <a:off x="2783473" y="2895555"/>
            <a:ext cx="275225" cy="275226"/>
            <a:chOff x="2128182" y="3284983"/>
            <a:chExt cx="496154" cy="49615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32" name="Imagem 13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28182" y="3284984"/>
              <a:ext cx="496154" cy="4961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3" name="Retângulo 132"/>
            <p:cNvSpPr/>
            <p:nvPr/>
          </p:nvSpPr>
          <p:spPr>
            <a:xfrm>
              <a:off x="2128182" y="3284983"/>
              <a:ext cx="85858" cy="127667"/>
            </a:xfrm>
            <a:prstGeom prst="rect">
              <a:avLst/>
            </a:prstGeom>
            <a:solidFill>
              <a:srgbClr val="A709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9" name="Grupo 133"/>
          <p:cNvGrpSpPr/>
          <p:nvPr/>
        </p:nvGrpSpPr>
        <p:grpSpPr>
          <a:xfrm>
            <a:off x="2550009" y="2535632"/>
            <a:ext cx="275225" cy="275226"/>
            <a:chOff x="2128182" y="3284983"/>
            <a:chExt cx="496154" cy="49615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35" name="Imagem 13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28182" y="3284984"/>
              <a:ext cx="496154" cy="4961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6" name="Retângulo 135"/>
            <p:cNvSpPr/>
            <p:nvPr/>
          </p:nvSpPr>
          <p:spPr>
            <a:xfrm>
              <a:off x="2128182" y="3284983"/>
              <a:ext cx="85858" cy="127667"/>
            </a:xfrm>
            <a:prstGeom prst="rect">
              <a:avLst/>
            </a:prstGeom>
            <a:solidFill>
              <a:srgbClr val="A709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0" name="Grupo 140"/>
          <p:cNvGrpSpPr/>
          <p:nvPr/>
        </p:nvGrpSpPr>
        <p:grpSpPr>
          <a:xfrm>
            <a:off x="6952365" y="1460691"/>
            <a:ext cx="274631" cy="275224"/>
            <a:chOff x="3521652" y="2060847"/>
            <a:chExt cx="495085" cy="49615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42" name="Imagem 14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24683" y="2060848"/>
              <a:ext cx="492054" cy="4961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" name="Retângulo 142"/>
            <p:cNvSpPr/>
            <p:nvPr/>
          </p:nvSpPr>
          <p:spPr>
            <a:xfrm>
              <a:off x="3521652" y="2060847"/>
              <a:ext cx="114244" cy="216025"/>
            </a:xfrm>
            <a:prstGeom prst="rect">
              <a:avLst/>
            </a:prstGeom>
            <a:solidFill>
              <a:srgbClr val="EE9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1" name="Grupo 143"/>
          <p:cNvGrpSpPr/>
          <p:nvPr/>
        </p:nvGrpSpPr>
        <p:grpSpPr>
          <a:xfrm>
            <a:off x="6679990" y="935397"/>
            <a:ext cx="274631" cy="275224"/>
            <a:chOff x="3521652" y="2060847"/>
            <a:chExt cx="495085" cy="49615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45" name="Imagem 14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24683" y="2060848"/>
              <a:ext cx="492054" cy="4961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" name="Retângulo 145"/>
            <p:cNvSpPr/>
            <p:nvPr/>
          </p:nvSpPr>
          <p:spPr>
            <a:xfrm>
              <a:off x="3521652" y="2060847"/>
              <a:ext cx="114244" cy="216025"/>
            </a:xfrm>
            <a:prstGeom prst="rect">
              <a:avLst/>
            </a:prstGeom>
            <a:solidFill>
              <a:srgbClr val="EE9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2" name="Grupo 148"/>
          <p:cNvGrpSpPr/>
          <p:nvPr/>
        </p:nvGrpSpPr>
        <p:grpSpPr>
          <a:xfrm>
            <a:off x="6364798" y="2269181"/>
            <a:ext cx="274631" cy="275224"/>
            <a:chOff x="3521652" y="2060847"/>
            <a:chExt cx="495085" cy="49615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50" name="Imagem 14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24683" y="2060848"/>
              <a:ext cx="492054" cy="4961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1" name="Retângulo 150"/>
            <p:cNvSpPr/>
            <p:nvPr/>
          </p:nvSpPr>
          <p:spPr>
            <a:xfrm>
              <a:off x="3521652" y="2060847"/>
              <a:ext cx="114244" cy="216025"/>
            </a:xfrm>
            <a:prstGeom prst="rect">
              <a:avLst/>
            </a:prstGeom>
            <a:solidFill>
              <a:srgbClr val="EE9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3" name="Grupo 151"/>
          <p:cNvGrpSpPr/>
          <p:nvPr/>
        </p:nvGrpSpPr>
        <p:grpSpPr>
          <a:xfrm>
            <a:off x="6545953" y="3062811"/>
            <a:ext cx="274631" cy="275224"/>
            <a:chOff x="3521652" y="2060847"/>
            <a:chExt cx="495085" cy="49615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53" name="Imagem 15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24683" y="2060848"/>
              <a:ext cx="492054" cy="4961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4" name="Retângulo 153"/>
            <p:cNvSpPr/>
            <p:nvPr/>
          </p:nvSpPr>
          <p:spPr>
            <a:xfrm>
              <a:off x="3521652" y="2060847"/>
              <a:ext cx="114244" cy="216025"/>
            </a:xfrm>
            <a:prstGeom prst="rect">
              <a:avLst/>
            </a:prstGeom>
            <a:solidFill>
              <a:srgbClr val="EE9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4" name="Grupo 154"/>
          <p:cNvGrpSpPr/>
          <p:nvPr/>
        </p:nvGrpSpPr>
        <p:grpSpPr>
          <a:xfrm>
            <a:off x="7054911" y="2579732"/>
            <a:ext cx="274631" cy="275224"/>
            <a:chOff x="3521652" y="2060847"/>
            <a:chExt cx="495085" cy="49615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56" name="Imagem 15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24683" y="2060848"/>
              <a:ext cx="492054" cy="4961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7" name="Retângulo 156"/>
            <p:cNvSpPr/>
            <p:nvPr/>
          </p:nvSpPr>
          <p:spPr>
            <a:xfrm>
              <a:off x="3521652" y="2060847"/>
              <a:ext cx="114244" cy="216025"/>
            </a:xfrm>
            <a:prstGeom prst="rect">
              <a:avLst/>
            </a:prstGeom>
            <a:solidFill>
              <a:srgbClr val="EE9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5" name="Grupo 157"/>
          <p:cNvGrpSpPr/>
          <p:nvPr/>
        </p:nvGrpSpPr>
        <p:grpSpPr>
          <a:xfrm>
            <a:off x="7382715" y="2778139"/>
            <a:ext cx="274631" cy="275224"/>
            <a:chOff x="3521652" y="2060847"/>
            <a:chExt cx="495085" cy="49615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59" name="Imagem 15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24683" y="2060848"/>
              <a:ext cx="492054" cy="4961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0" name="Retângulo 159"/>
            <p:cNvSpPr/>
            <p:nvPr/>
          </p:nvSpPr>
          <p:spPr>
            <a:xfrm>
              <a:off x="3521652" y="2060847"/>
              <a:ext cx="114244" cy="216025"/>
            </a:xfrm>
            <a:prstGeom prst="rect">
              <a:avLst/>
            </a:prstGeom>
            <a:solidFill>
              <a:srgbClr val="EE9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6" name="Grupo 160"/>
          <p:cNvGrpSpPr/>
          <p:nvPr/>
        </p:nvGrpSpPr>
        <p:grpSpPr>
          <a:xfrm>
            <a:off x="7287824" y="3192207"/>
            <a:ext cx="274631" cy="275224"/>
            <a:chOff x="3521652" y="2060847"/>
            <a:chExt cx="495085" cy="49615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62" name="Imagem 16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24683" y="2060848"/>
              <a:ext cx="492054" cy="4961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3" name="Retângulo 162"/>
            <p:cNvSpPr/>
            <p:nvPr/>
          </p:nvSpPr>
          <p:spPr>
            <a:xfrm>
              <a:off x="3521652" y="2060847"/>
              <a:ext cx="114244" cy="216025"/>
            </a:xfrm>
            <a:prstGeom prst="rect">
              <a:avLst/>
            </a:prstGeom>
            <a:solidFill>
              <a:srgbClr val="EE9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7" name="Grupo 165"/>
          <p:cNvGrpSpPr/>
          <p:nvPr/>
        </p:nvGrpSpPr>
        <p:grpSpPr>
          <a:xfrm>
            <a:off x="7015738" y="4898851"/>
            <a:ext cx="274631" cy="275224"/>
            <a:chOff x="3521652" y="2060847"/>
            <a:chExt cx="495085" cy="49615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67" name="Imagem 16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24683" y="2060848"/>
              <a:ext cx="492054" cy="4961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8" name="Retângulo 167"/>
            <p:cNvSpPr/>
            <p:nvPr/>
          </p:nvSpPr>
          <p:spPr>
            <a:xfrm>
              <a:off x="3521652" y="2060847"/>
              <a:ext cx="114244" cy="216025"/>
            </a:xfrm>
            <a:prstGeom prst="rect">
              <a:avLst/>
            </a:prstGeom>
            <a:solidFill>
              <a:srgbClr val="EE9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8" name="Grupo 168"/>
          <p:cNvGrpSpPr/>
          <p:nvPr/>
        </p:nvGrpSpPr>
        <p:grpSpPr>
          <a:xfrm>
            <a:off x="5649530" y="4182133"/>
            <a:ext cx="274631" cy="275224"/>
            <a:chOff x="3521652" y="2060847"/>
            <a:chExt cx="495085" cy="49615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70" name="Imagem 16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24683" y="2060848"/>
              <a:ext cx="492054" cy="4961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1" name="Retângulo 170"/>
            <p:cNvSpPr/>
            <p:nvPr/>
          </p:nvSpPr>
          <p:spPr>
            <a:xfrm>
              <a:off x="3521652" y="2060847"/>
              <a:ext cx="114244" cy="216025"/>
            </a:xfrm>
            <a:prstGeom prst="rect">
              <a:avLst/>
            </a:prstGeom>
            <a:solidFill>
              <a:srgbClr val="EE9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9" name="Grupo 171"/>
          <p:cNvGrpSpPr/>
          <p:nvPr/>
        </p:nvGrpSpPr>
        <p:grpSpPr>
          <a:xfrm>
            <a:off x="4919439" y="3944116"/>
            <a:ext cx="274631" cy="275224"/>
            <a:chOff x="3521652" y="2060847"/>
            <a:chExt cx="495085" cy="49615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73" name="Imagem 1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24683" y="2060848"/>
              <a:ext cx="492054" cy="4961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4" name="Retângulo 173"/>
            <p:cNvSpPr/>
            <p:nvPr/>
          </p:nvSpPr>
          <p:spPr>
            <a:xfrm>
              <a:off x="3521652" y="2060847"/>
              <a:ext cx="114244" cy="216025"/>
            </a:xfrm>
            <a:prstGeom prst="rect">
              <a:avLst/>
            </a:prstGeom>
            <a:solidFill>
              <a:srgbClr val="EE9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0" name="Grupo 174"/>
          <p:cNvGrpSpPr/>
          <p:nvPr/>
        </p:nvGrpSpPr>
        <p:grpSpPr>
          <a:xfrm>
            <a:off x="5781655" y="2787587"/>
            <a:ext cx="274631" cy="275224"/>
            <a:chOff x="3521652" y="2060847"/>
            <a:chExt cx="495085" cy="49615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76" name="Imagem 17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24683" y="2060848"/>
              <a:ext cx="492054" cy="4961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7" name="Retângulo 176"/>
            <p:cNvSpPr/>
            <p:nvPr/>
          </p:nvSpPr>
          <p:spPr>
            <a:xfrm>
              <a:off x="3521652" y="2060847"/>
              <a:ext cx="114244" cy="216025"/>
            </a:xfrm>
            <a:prstGeom prst="rect">
              <a:avLst/>
            </a:prstGeom>
            <a:solidFill>
              <a:srgbClr val="EE9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1" name="Grupo 177"/>
          <p:cNvGrpSpPr/>
          <p:nvPr/>
        </p:nvGrpSpPr>
        <p:grpSpPr>
          <a:xfrm>
            <a:off x="5450284" y="2622863"/>
            <a:ext cx="274631" cy="275224"/>
            <a:chOff x="3521652" y="2060847"/>
            <a:chExt cx="495085" cy="49615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79" name="Imagem 17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24683" y="2060848"/>
              <a:ext cx="492054" cy="4961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0" name="Retângulo 179"/>
            <p:cNvSpPr/>
            <p:nvPr/>
          </p:nvSpPr>
          <p:spPr>
            <a:xfrm>
              <a:off x="3521652" y="2060847"/>
              <a:ext cx="114244" cy="216025"/>
            </a:xfrm>
            <a:prstGeom prst="rect">
              <a:avLst/>
            </a:prstGeom>
            <a:solidFill>
              <a:srgbClr val="EE9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26" name="Grupo 180"/>
          <p:cNvGrpSpPr/>
          <p:nvPr/>
        </p:nvGrpSpPr>
        <p:grpSpPr>
          <a:xfrm>
            <a:off x="6522164" y="4114799"/>
            <a:ext cx="274631" cy="275224"/>
            <a:chOff x="3521652" y="2060847"/>
            <a:chExt cx="495085" cy="49615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82" name="Imagem 1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24683" y="2060848"/>
              <a:ext cx="492054" cy="4961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3" name="Retângulo 182"/>
            <p:cNvSpPr/>
            <p:nvPr/>
          </p:nvSpPr>
          <p:spPr>
            <a:xfrm>
              <a:off x="3521652" y="2060847"/>
              <a:ext cx="114244" cy="216025"/>
            </a:xfrm>
            <a:prstGeom prst="rect">
              <a:avLst/>
            </a:prstGeom>
            <a:solidFill>
              <a:srgbClr val="EE9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29" name="Grupo 183"/>
          <p:cNvGrpSpPr/>
          <p:nvPr/>
        </p:nvGrpSpPr>
        <p:grpSpPr>
          <a:xfrm>
            <a:off x="7505409" y="3611984"/>
            <a:ext cx="274631" cy="275224"/>
            <a:chOff x="3521652" y="2060847"/>
            <a:chExt cx="495085" cy="49615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85" name="Imagem 18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24683" y="2060848"/>
              <a:ext cx="492054" cy="4961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6" name="Retângulo 185"/>
            <p:cNvSpPr/>
            <p:nvPr/>
          </p:nvSpPr>
          <p:spPr>
            <a:xfrm>
              <a:off x="3521652" y="2060847"/>
              <a:ext cx="114244" cy="216025"/>
            </a:xfrm>
            <a:prstGeom prst="rect">
              <a:avLst/>
            </a:prstGeom>
            <a:solidFill>
              <a:srgbClr val="EE9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32" name="Grupo 186"/>
          <p:cNvGrpSpPr/>
          <p:nvPr/>
        </p:nvGrpSpPr>
        <p:grpSpPr>
          <a:xfrm>
            <a:off x="6846735" y="4113886"/>
            <a:ext cx="274631" cy="275224"/>
            <a:chOff x="3521652" y="2060847"/>
            <a:chExt cx="495085" cy="49615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88" name="Imagem 18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24683" y="2060848"/>
              <a:ext cx="492054" cy="4961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9" name="Retângulo 188"/>
            <p:cNvSpPr/>
            <p:nvPr/>
          </p:nvSpPr>
          <p:spPr>
            <a:xfrm>
              <a:off x="3521652" y="2060847"/>
              <a:ext cx="114244" cy="216025"/>
            </a:xfrm>
            <a:prstGeom prst="rect">
              <a:avLst/>
            </a:prstGeom>
            <a:solidFill>
              <a:srgbClr val="EE9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35" name="Grupo 189"/>
          <p:cNvGrpSpPr/>
          <p:nvPr/>
        </p:nvGrpSpPr>
        <p:grpSpPr>
          <a:xfrm>
            <a:off x="6090167" y="2649975"/>
            <a:ext cx="274631" cy="275224"/>
            <a:chOff x="3521652" y="2060847"/>
            <a:chExt cx="495085" cy="49615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91" name="Imagem 19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24683" y="2060848"/>
              <a:ext cx="492054" cy="4961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2" name="Retângulo 191"/>
            <p:cNvSpPr/>
            <p:nvPr/>
          </p:nvSpPr>
          <p:spPr>
            <a:xfrm>
              <a:off x="3521652" y="2060847"/>
              <a:ext cx="114244" cy="216025"/>
            </a:xfrm>
            <a:prstGeom prst="rect">
              <a:avLst/>
            </a:prstGeom>
            <a:solidFill>
              <a:srgbClr val="EE9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38" name="Grupo 192"/>
          <p:cNvGrpSpPr/>
          <p:nvPr/>
        </p:nvGrpSpPr>
        <p:grpSpPr>
          <a:xfrm>
            <a:off x="7130751" y="4441526"/>
            <a:ext cx="274631" cy="275224"/>
            <a:chOff x="3521652" y="2060847"/>
            <a:chExt cx="495085" cy="49615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94" name="Imagem 19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24683" y="2060848"/>
              <a:ext cx="492054" cy="4961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5" name="Retângulo 194"/>
            <p:cNvSpPr/>
            <p:nvPr/>
          </p:nvSpPr>
          <p:spPr>
            <a:xfrm>
              <a:off x="3521652" y="2060847"/>
              <a:ext cx="114244" cy="216025"/>
            </a:xfrm>
            <a:prstGeom prst="rect">
              <a:avLst/>
            </a:prstGeom>
            <a:solidFill>
              <a:srgbClr val="EE9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41" name="Grupo 195"/>
          <p:cNvGrpSpPr/>
          <p:nvPr/>
        </p:nvGrpSpPr>
        <p:grpSpPr>
          <a:xfrm>
            <a:off x="7165440" y="3812667"/>
            <a:ext cx="274631" cy="275224"/>
            <a:chOff x="3521652" y="2060847"/>
            <a:chExt cx="495085" cy="49615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97" name="Imagem 19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24683" y="2060848"/>
              <a:ext cx="492054" cy="4961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8" name="Retângulo 197"/>
            <p:cNvSpPr/>
            <p:nvPr/>
          </p:nvSpPr>
          <p:spPr>
            <a:xfrm>
              <a:off x="3521652" y="2060847"/>
              <a:ext cx="114244" cy="216025"/>
            </a:xfrm>
            <a:prstGeom prst="rect">
              <a:avLst/>
            </a:prstGeom>
            <a:solidFill>
              <a:srgbClr val="EE9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46" name="Grupo 198"/>
          <p:cNvGrpSpPr/>
          <p:nvPr/>
        </p:nvGrpSpPr>
        <p:grpSpPr>
          <a:xfrm>
            <a:off x="5148359" y="2407203"/>
            <a:ext cx="274631" cy="275224"/>
            <a:chOff x="3521652" y="2060847"/>
            <a:chExt cx="495085" cy="49615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00" name="Imagem 19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24683" y="2060848"/>
              <a:ext cx="492054" cy="4961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1" name="Retângulo 200"/>
            <p:cNvSpPr/>
            <p:nvPr/>
          </p:nvSpPr>
          <p:spPr>
            <a:xfrm>
              <a:off x="3521652" y="2060847"/>
              <a:ext cx="114244" cy="216025"/>
            </a:xfrm>
            <a:prstGeom prst="rect">
              <a:avLst/>
            </a:prstGeom>
            <a:solidFill>
              <a:srgbClr val="EE9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49" name="Grupo 201"/>
          <p:cNvGrpSpPr/>
          <p:nvPr/>
        </p:nvGrpSpPr>
        <p:grpSpPr>
          <a:xfrm>
            <a:off x="5767451" y="3304059"/>
            <a:ext cx="275225" cy="275226"/>
            <a:chOff x="2128182" y="3284983"/>
            <a:chExt cx="496154" cy="49615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03" name="Imagem 20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28182" y="3284984"/>
              <a:ext cx="496154" cy="4961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4" name="Retângulo 203"/>
            <p:cNvSpPr/>
            <p:nvPr/>
          </p:nvSpPr>
          <p:spPr>
            <a:xfrm>
              <a:off x="2128182" y="3284983"/>
              <a:ext cx="85858" cy="127667"/>
            </a:xfrm>
            <a:prstGeom prst="rect">
              <a:avLst/>
            </a:prstGeom>
            <a:solidFill>
              <a:srgbClr val="A709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52" name="Grupo 210"/>
          <p:cNvGrpSpPr/>
          <p:nvPr/>
        </p:nvGrpSpPr>
        <p:grpSpPr>
          <a:xfrm>
            <a:off x="8292860" y="5264452"/>
            <a:ext cx="274631" cy="275224"/>
            <a:chOff x="3521652" y="2060847"/>
            <a:chExt cx="495085" cy="49615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12" name="Imagem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24683" y="2060848"/>
              <a:ext cx="492054" cy="4961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Retângulo 212"/>
            <p:cNvSpPr/>
            <p:nvPr/>
          </p:nvSpPr>
          <p:spPr>
            <a:xfrm>
              <a:off x="3521652" y="2060847"/>
              <a:ext cx="114244" cy="216025"/>
            </a:xfrm>
            <a:prstGeom prst="rect">
              <a:avLst/>
            </a:prstGeom>
            <a:solidFill>
              <a:srgbClr val="EE9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55" name="Grupo 213"/>
          <p:cNvGrpSpPr/>
          <p:nvPr/>
        </p:nvGrpSpPr>
        <p:grpSpPr>
          <a:xfrm>
            <a:off x="3819085" y="1520607"/>
            <a:ext cx="274631" cy="275224"/>
            <a:chOff x="3521652" y="2060847"/>
            <a:chExt cx="495085" cy="49615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15" name="Imagem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24683" y="2060848"/>
              <a:ext cx="492054" cy="4961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6" name="Retângulo 215"/>
            <p:cNvSpPr/>
            <p:nvPr/>
          </p:nvSpPr>
          <p:spPr>
            <a:xfrm>
              <a:off x="3521652" y="2060847"/>
              <a:ext cx="114244" cy="216025"/>
            </a:xfrm>
            <a:prstGeom prst="rect">
              <a:avLst/>
            </a:prstGeom>
            <a:solidFill>
              <a:srgbClr val="EE9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2" name="Grupo 216"/>
          <p:cNvGrpSpPr/>
          <p:nvPr/>
        </p:nvGrpSpPr>
        <p:grpSpPr>
          <a:xfrm>
            <a:off x="3323432" y="5027419"/>
            <a:ext cx="274631" cy="275224"/>
            <a:chOff x="3521652" y="2060847"/>
            <a:chExt cx="495085" cy="49615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18" name="Imagem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24683" y="2060848"/>
              <a:ext cx="492054" cy="4961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9" name="Retângulo 218"/>
            <p:cNvSpPr/>
            <p:nvPr/>
          </p:nvSpPr>
          <p:spPr>
            <a:xfrm>
              <a:off x="3521652" y="2060847"/>
              <a:ext cx="114244" cy="216025"/>
            </a:xfrm>
            <a:prstGeom prst="rect">
              <a:avLst/>
            </a:prstGeom>
            <a:solidFill>
              <a:srgbClr val="EE9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3" name="Grupo 219"/>
          <p:cNvGrpSpPr/>
          <p:nvPr/>
        </p:nvGrpSpPr>
        <p:grpSpPr>
          <a:xfrm>
            <a:off x="2641003" y="5335064"/>
            <a:ext cx="274631" cy="275224"/>
            <a:chOff x="3521652" y="2060847"/>
            <a:chExt cx="495085" cy="49615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21" name="Imagem 22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24683" y="2060848"/>
              <a:ext cx="492054" cy="4961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2" name="Retângulo 221"/>
            <p:cNvSpPr/>
            <p:nvPr/>
          </p:nvSpPr>
          <p:spPr>
            <a:xfrm>
              <a:off x="3521652" y="2060847"/>
              <a:ext cx="114244" cy="216025"/>
            </a:xfrm>
            <a:prstGeom prst="rect">
              <a:avLst/>
            </a:prstGeom>
            <a:solidFill>
              <a:srgbClr val="EE9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4" name="Grupo 222"/>
          <p:cNvGrpSpPr/>
          <p:nvPr/>
        </p:nvGrpSpPr>
        <p:grpSpPr>
          <a:xfrm>
            <a:off x="4008118" y="5554492"/>
            <a:ext cx="274631" cy="275224"/>
            <a:chOff x="3521652" y="2060847"/>
            <a:chExt cx="495085" cy="49615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24" name="Imagem 22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24683" y="2060848"/>
              <a:ext cx="492054" cy="4961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Retângulo 224"/>
            <p:cNvSpPr/>
            <p:nvPr/>
          </p:nvSpPr>
          <p:spPr>
            <a:xfrm>
              <a:off x="3521652" y="2060847"/>
              <a:ext cx="114244" cy="216025"/>
            </a:xfrm>
            <a:prstGeom prst="rect">
              <a:avLst/>
            </a:prstGeom>
            <a:solidFill>
              <a:srgbClr val="EE93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5" name="Grupo 225"/>
          <p:cNvGrpSpPr/>
          <p:nvPr/>
        </p:nvGrpSpPr>
        <p:grpSpPr>
          <a:xfrm>
            <a:off x="4220218" y="1025762"/>
            <a:ext cx="275225" cy="275226"/>
            <a:chOff x="2128182" y="3284983"/>
            <a:chExt cx="496154" cy="49615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27" name="Imagem 2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28182" y="3284984"/>
              <a:ext cx="496154" cy="4961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8" name="Retângulo 227"/>
            <p:cNvSpPr/>
            <p:nvPr/>
          </p:nvSpPr>
          <p:spPr>
            <a:xfrm>
              <a:off x="2128182" y="3284983"/>
              <a:ext cx="85858" cy="127667"/>
            </a:xfrm>
            <a:prstGeom prst="rect">
              <a:avLst/>
            </a:prstGeom>
            <a:solidFill>
              <a:srgbClr val="A709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6" name="Grupo 228"/>
          <p:cNvGrpSpPr/>
          <p:nvPr/>
        </p:nvGrpSpPr>
        <p:grpSpPr>
          <a:xfrm>
            <a:off x="4146274" y="1795831"/>
            <a:ext cx="275225" cy="275226"/>
            <a:chOff x="2128182" y="3284983"/>
            <a:chExt cx="496154" cy="49615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30" name="Imagem 22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28182" y="3284984"/>
              <a:ext cx="496154" cy="4961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1" name="Retângulo 230"/>
            <p:cNvSpPr/>
            <p:nvPr/>
          </p:nvSpPr>
          <p:spPr>
            <a:xfrm>
              <a:off x="2128182" y="3284983"/>
              <a:ext cx="85858" cy="127667"/>
            </a:xfrm>
            <a:prstGeom prst="rect">
              <a:avLst/>
            </a:prstGeom>
            <a:solidFill>
              <a:srgbClr val="A709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7" name="Grupo 231"/>
          <p:cNvGrpSpPr/>
          <p:nvPr/>
        </p:nvGrpSpPr>
        <p:grpSpPr>
          <a:xfrm>
            <a:off x="7165983" y="2097409"/>
            <a:ext cx="275225" cy="275226"/>
            <a:chOff x="2128182" y="3284983"/>
            <a:chExt cx="496154" cy="49615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33" name="Imagem 23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28182" y="3284984"/>
              <a:ext cx="496154" cy="4961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4" name="Retângulo 233"/>
            <p:cNvSpPr/>
            <p:nvPr/>
          </p:nvSpPr>
          <p:spPr>
            <a:xfrm>
              <a:off x="2128182" y="3284983"/>
              <a:ext cx="85858" cy="127667"/>
            </a:xfrm>
            <a:prstGeom prst="rect">
              <a:avLst/>
            </a:prstGeom>
            <a:solidFill>
              <a:srgbClr val="A709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8" name="Grupo 234"/>
          <p:cNvGrpSpPr/>
          <p:nvPr/>
        </p:nvGrpSpPr>
        <p:grpSpPr>
          <a:xfrm>
            <a:off x="7881448" y="2406792"/>
            <a:ext cx="275225" cy="275226"/>
            <a:chOff x="2128182" y="3284983"/>
            <a:chExt cx="496154" cy="49615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36" name="Imagem 23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28182" y="3284984"/>
              <a:ext cx="496154" cy="4961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7" name="Retângulo 236"/>
            <p:cNvSpPr/>
            <p:nvPr/>
          </p:nvSpPr>
          <p:spPr>
            <a:xfrm>
              <a:off x="2128182" y="3284983"/>
              <a:ext cx="85858" cy="127667"/>
            </a:xfrm>
            <a:prstGeom prst="rect">
              <a:avLst/>
            </a:prstGeom>
            <a:solidFill>
              <a:srgbClr val="A709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9" name="Grupo 237"/>
          <p:cNvGrpSpPr/>
          <p:nvPr/>
        </p:nvGrpSpPr>
        <p:grpSpPr>
          <a:xfrm>
            <a:off x="7883559" y="3352028"/>
            <a:ext cx="275225" cy="275226"/>
            <a:chOff x="2128182" y="3284983"/>
            <a:chExt cx="496154" cy="49615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39" name="Imagem 23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28182" y="3284984"/>
              <a:ext cx="496154" cy="4961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0" name="Retângulo 239"/>
            <p:cNvSpPr/>
            <p:nvPr/>
          </p:nvSpPr>
          <p:spPr>
            <a:xfrm>
              <a:off x="2128182" y="3284983"/>
              <a:ext cx="85858" cy="127667"/>
            </a:xfrm>
            <a:prstGeom prst="rect">
              <a:avLst/>
            </a:prstGeom>
            <a:solidFill>
              <a:srgbClr val="A709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0" name="Grupo 240"/>
          <p:cNvGrpSpPr/>
          <p:nvPr/>
        </p:nvGrpSpPr>
        <p:grpSpPr>
          <a:xfrm>
            <a:off x="7457782" y="4553875"/>
            <a:ext cx="275225" cy="275226"/>
            <a:chOff x="2128182" y="3284983"/>
            <a:chExt cx="496154" cy="49615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42" name="Imagem 24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28182" y="3284984"/>
              <a:ext cx="496154" cy="4961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3" name="Retângulo 242"/>
            <p:cNvSpPr/>
            <p:nvPr/>
          </p:nvSpPr>
          <p:spPr>
            <a:xfrm>
              <a:off x="2128182" y="3284983"/>
              <a:ext cx="85858" cy="127667"/>
            </a:xfrm>
            <a:prstGeom prst="rect">
              <a:avLst/>
            </a:prstGeom>
            <a:solidFill>
              <a:srgbClr val="A709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1" name="Grupo 15"/>
          <p:cNvGrpSpPr/>
          <p:nvPr/>
        </p:nvGrpSpPr>
        <p:grpSpPr>
          <a:xfrm>
            <a:off x="107504" y="116632"/>
            <a:ext cx="2734187" cy="1409663"/>
            <a:chOff x="107504" y="116632"/>
            <a:chExt cx="2734187" cy="1409663"/>
          </a:xfrm>
        </p:grpSpPr>
        <p:sp>
          <p:nvSpPr>
            <p:cNvPr id="244" name="Retângulo 243"/>
            <p:cNvSpPr/>
            <p:nvPr/>
          </p:nvSpPr>
          <p:spPr>
            <a:xfrm>
              <a:off x="107504" y="140643"/>
              <a:ext cx="2699782" cy="13715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 sz="1050" dirty="0">
                <a:solidFill>
                  <a:schemeClr val="tx1"/>
                </a:solidFill>
              </a:endParaRPr>
            </a:p>
          </p:txBody>
        </p:sp>
        <p:pic>
          <p:nvPicPr>
            <p:cNvPr id="245" name="Imagem 24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1788" y="1091367"/>
              <a:ext cx="343799" cy="326721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42" name="Grupo 245"/>
            <p:cNvGrpSpPr/>
            <p:nvPr/>
          </p:nvGrpSpPr>
          <p:grpSpPr>
            <a:xfrm>
              <a:off x="261511" y="657403"/>
              <a:ext cx="325056" cy="325758"/>
              <a:chOff x="3521652" y="2060847"/>
              <a:chExt cx="495085" cy="496155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247" name="Imagem 24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24683" y="2060848"/>
                <a:ext cx="492054" cy="49615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48" name="Retângulo 247"/>
              <p:cNvSpPr/>
              <p:nvPr/>
            </p:nvSpPr>
            <p:spPr>
              <a:xfrm>
                <a:off x="3521652" y="2060847"/>
                <a:ext cx="114244" cy="216025"/>
              </a:xfrm>
              <a:prstGeom prst="rect">
                <a:avLst/>
              </a:prstGeom>
              <a:solidFill>
                <a:srgbClr val="EE93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43" name="Grupo 248"/>
            <p:cNvGrpSpPr/>
            <p:nvPr/>
          </p:nvGrpSpPr>
          <p:grpSpPr>
            <a:xfrm>
              <a:off x="260809" y="268087"/>
              <a:ext cx="325758" cy="325759"/>
              <a:chOff x="2128182" y="3284983"/>
              <a:chExt cx="496154" cy="496155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250" name="Imagem 249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28182" y="3284984"/>
                <a:ext cx="496154" cy="49615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51" name="Retângulo 250"/>
              <p:cNvSpPr/>
              <p:nvPr/>
            </p:nvSpPr>
            <p:spPr>
              <a:xfrm>
                <a:off x="2128182" y="3284983"/>
                <a:ext cx="85858" cy="127667"/>
              </a:xfrm>
              <a:prstGeom prst="rect">
                <a:avLst/>
              </a:prstGeom>
              <a:solidFill>
                <a:srgbClr val="A709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53" name="Retângulo 252"/>
            <p:cNvSpPr/>
            <p:nvPr/>
          </p:nvSpPr>
          <p:spPr>
            <a:xfrm>
              <a:off x="611560" y="116632"/>
              <a:ext cx="2230131" cy="1409663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600" b="1" dirty="0" smtClean="0">
                  <a:solidFill>
                    <a:srgbClr val="A70932"/>
                  </a:solidFill>
                </a:rPr>
                <a:t>1.EVT </a:t>
              </a:r>
            </a:p>
            <a:p>
              <a:pPr>
                <a:spcAft>
                  <a:spcPts val="300"/>
                </a:spcAft>
              </a:pPr>
              <a:r>
                <a:rPr lang="pt-BR" sz="1050" b="1" dirty="0" smtClean="0">
                  <a:solidFill>
                    <a:schemeClr val="tx1"/>
                  </a:solidFill>
                </a:rPr>
                <a:t>ESTUDO DE VIABILIDADE TÉCNICA</a:t>
              </a:r>
            </a:p>
            <a:p>
              <a:r>
                <a:rPr lang="pt-BR" sz="1600" b="1" dirty="0" smtClean="0">
                  <a:solidFill>
                    <a:srgbClr val="EE930C"/>
                  </a:solidFill>
                </a:rPr>
                <a:t>2.EP</a:t>
              </a:r>
              <a:endParaRPr lang="pt-BR" sz="1600" b="1" dirty="0">
                <a:solidFill>
                  <a:srgbClr val="EE930C"/>
                </a:solidFill>
              </a:endParaRPr>
            </a:p>
            <a:p>
              <a:pPr>
                <a:spcAft>
                  <a:spcPts val="300"/>
                </a:spcAft>
              </a:pPr>
              <a:r>
                <a:rPr lang="pt-BR" sz="1050" b="1" dirty="0">
                  <a:solidFill>
                    <a:schemeClr val="tx1"/>
                  </a:solidFill>
                </a:rPr>
                <a:t>ESTUDO </a:t>
              </a:r>
              <a:r>
                <a:rPr lang="pt-BR" sz="1050" b="1" dirty="0" smtClean="0">
                  <a:solidFill>
                    <a:schemeClr val="tx1"/>
                  </a:solidFill>
                </a:rPr>
                <a:t>PRELIMINAR</a:t>
              </a:r>
              <a:endParaRPr lang="pt-BR" sz="1050" b="1" dirty="0">
                <a:solidFill>
                  <a:schemeClr val="tx1"/>
                </a:solidFill>
              </a:endParaRPr>
            </a:p>
            <a:p>
              <a:r>
                <a:rPr lang="pt-BR" sz="1600" b="1" dirty="0" smtClean="0">
                  <a:solidFill>
                    <a:srgbClr val="0070C0"/>
                  </a:solidFill>
                </a:rPr>
                <a:t>3.AP</a:t>
              </a:r>
              <a:endParaRPr lang="pt-BR" sz="1600" b="1" dirty="0">
                <a:solidFill>
                  <a:srgbClr val="0070C0"/>
                </a:solidFill>
              </a:endParaRPr>
            </a:p>
            <a:p>
              <a:r>
                <a:rPr lang="pt-BR" sz="1050" b="1" dirty="0" smtClean="0">
                  <a:solidFill>
                    <a:schemeClr val="tx1"/>
                  </a:solidFill>
                </a:rPr>
                <a:t>ANTEPROJETO</a:t>
              </a:r>
              <a:endParaRPr lang="pt-BR" sz="105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54" name="Retângulo 253"/>
          <p:cNvSpPr/>
          <p:nvPr/>
        </p:nvSpPr>
        <p:spPr>
          <a:xfrm>
            <a:off x="64972" y="6212451"/>
            <a:ext cx="4854467" cy="70483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b="1" dirty="0" smtClean="0">
                <a:solidFill>
                  <a:schemeClr val="accent5">
                    <a:lumMod val="50000"/>
                  </a:schemeClr>
                </a:solidFill>
              </a:rPr>
              <a:t>STATUS DO PIL</a:t>
            </a:r>
          </a:p>
        </p:txBody>
      </p:sp>
      <p:sp>
        <p:nvSpPr>
          <p:cNvPr id="181" name="CaixaDeTexto 1"/>
          <p:cNvSpPr txBox="1"/>
          <p:nvPr/>
        </p:nvSpPr>
        <p:spPr>
          <a:xfrm>
            <a:off x="7502050" y="34443"/>
            <a:ext cx="11843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solidFill>
                  <a:schemeClr val="accent5">
                    <a:lumMod val="75000"/>
                  </a:schemeClr>
                </a:solidFill>
              </a:rPr>
              <a:t>REGIÃO NORTE</a:t>
            </a:r>
            <a:endParaRPr lang="pt-BR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4" name="CaixaDeTexto 1"/>
          <p:cNvSpPr txBox="1"/>
          <p:nvPr/>
        </p:nvSpPr>
        <p:spPr>
          <a:xfrm>
            <a:off x="1999625" y="1196752"/>
            <a:ext cx="11843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rgbClr val="00B0F0"/>
                </a:solidFill>
              </a:rPr>
              <a:t>PIL</a:t>
            </a:r>
            <a:endParaRPr lang="pt-BR" sz="1600" dirty="0">
              <a:solidFill>
                <a:srgbClr val="00B0F0"/>
              </a:solidFill>
            </a:endParaRPr>
          </a:p>
        </p:txBody>
      </p:sp>
      <p:sp>
        <p:nvSpPr>
          <p:cNvPr id="187" name="Retângulo 47"/>
          <p:cNvSpPr/>
          <p:nvPr/>
        </p:nvSpPr>
        <p:spPr>
          <a:xfrm rot="21330917">
            <a:off x="5032614" y="5742532"/>
            <a:ext cx="3955518" cy="885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190" name="Grupo 21"/>
          <p:cNvGrpSpPr>
            <a:grpSpLocks/>
          </p:cNvGrpSpPr>
          <p:nvPr/>
        </p:nvGrpSpPr>
        <p:grpSpPr bwMode="auto">
          <a:xfrm>
            <a:off x="5147450" y="5722746"/>
            <a:ext cx="4105070" cy="919320"/>
            <a:chOff x="395536" y="3253966"/>
            <a:chExt cx="3271188" cy="664172"/>
          </a:xfrm>
        </p:grpSpPr>
        <p:sp>
          <p:nvSpPr>
            <p:cNvPr id="193" name="Retângulo 49"/>
            <p:cNvSpPr/>
            <p:nvPr/>
          </p:nvSpPr>
          <p:spPr>
            <a:xfrm>
              <a:off x="395536" y="3253966"/>
              <a:ext cx="3041176" cy="66417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96" name="Retângulo 54"/>
            <p:cNvSpPr/>
            <p:nvPr/>
          </p:nvSpPr>
          <p:spPr>
            <a:xfrm>
              <a:off x="437077" y="3268328"/>
              <a:ext cx="3229647" cy="5781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28675" lvl="1" indent="-828675" algn="just">
                <a:defRPr/>
              </a:pPr>
              <a:r>
                <a:rPr lang="pt-BR" altLang="pt-BR" sz="2500" b="1" i="1" dirty="0" smtClean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Investimento de R$ 1,7 bi </a:t>
              </a:r>
            </a:p>
            <a:p>
              <a:pPr eaLnBrk="0" hangingPunct="0">
                <a:defRPr/>
              </a:pPr>
              <a:r>
                <a:rPr lang="pt-BR" sz="21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67 AERÓDROMOS NA REGIÃO</a:t>
              </a:r>
              <a:endParaRPr lang="pt-BR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446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500"/>
                            </p:stCondLst>
                            <p:childTnLst>
                              <p:par>
                                <p:cTn id="2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8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3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/>
      <p:bldP spid="18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norte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7584" y="0"/>
            <a:ext cx="9270104" cy="69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" name="Retângulo 124"/>
          <p:cNvSpPr/>
          <p:nvPr/>
        </p:nvSpPr>
        <p:spPr>
          <a:xfrm>
            <a:off x="107503" y="140643"/>
            <a:ext cx="2911765" cy="60261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1050" dirty="0">
              <a:solidFill>
                <a:schemeClr val="tx1"/>
              </a:solidFill>
            </a:endParaRPr>
          </a:p>
        </p:txBody>
      </p:sp>
      <p:pic>
        <p:nvPicPr>
          <p:cNvPr id="1026" name="Picture 2" descr="F:\mapa_peq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886" y="299965"/>
            <a:ext cx="1411133" cy="147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9488227" y="3268069"/>
            <a:ext cx="468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b="1" dirty="0" smtClean="0"/>
              <a:t>INVESTIMENTO TOTAL:  </a:t>
            </a:r>
            <a:r>
              <a:rPr lang="pt-BR" sz="1400" b="1" dirty="0"/>
              <a:t>R$ 1.063.188.158,73 </a:t>
            </a:r>
            <a:endParaRPr lang="pt-BR" sz="1400" b="1" dirty="0" smtClean="0"/>
          </a:p>
          <a:p>
            <a:pPr algn="r"/>
            <a:r>
              <a:rPr lang="pt-BR" sz="1400" b="1" dirty="0" smtClean="0"/>
              <a:t>EXECUTADO ATÉ JUNHO DE 2015: R</a:t>
            </a:r>
            <a:r>
              <a:rPr lang="pt-BR" sz="1400" b="1" dirty="0"/>
              <a:t>$ 564.664.939,00</a:t>
            </a:r>
            <a:endParaRPr lang="pt-BR" sz="1400" dirty="0"/>
          </a:p>
        </p:txBody>
      </p:sp>
      <p:cxnSp>
        <p:nvCxnSpPr>
          <p:cNvPr id="52" name="Conector reto 51"/>
          <p:cNvCxnSpPr/>
          <p:nvPr/>
        </p:nvCxnSpPr>
        <p:spPr>
          <a:xfrm>
            <a:off x="2215912" y="2023315"/>
            <a:ext cx="555888" cy="1045645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to 52"/>
          <p:cNvCxnSpPr/>
          <p:nvPr/>
        </p:nvCxnSpPr>
        <p:spPr>
          <a:xfrm flipH="1">
            <a:off x="5971597" y="2162307"/>
            <a:ext cx="5007" cy="808675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to 59"/>
          <p:cNvCxnSpPr/>
          <p:nvPr/>
        </p:nvCxnSpPr>
        <p:spPr>
          <a:xfrm>
            <a:off x="6764843" y="1124744"/>
            <a:ext cx="0" cy="801209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to 67"/>
          <p:cNvCxnSpPr/>
          <p:nvPr/>
        </p:nvCxnSpPr>
        <p:spPr>
          <a:xfrm flipH="1">
            <a:off x="6675037" y="3791291"/>
            <a:ext cx="624438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ector reto 78"/>
          <p:cNvCxnSpPr/>
          <p:nvPr/>
        </p:nvCxnSpPr>
        <p:spPr>
          <a:xfrm>
            <a:off x="7987821" y="2841474"/>
            <a:ext cx="40615" cy="2315718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ector reto 83"/>
          <p:cNvCxnSpPr/>
          <p:nvPr/>
        </p:nvCxnSpPr>
        <p:spPr>
          <a:xfrm flipH="1">
            <a:off x="4361458" y="2162307"/>
            <a:ext cx="5007" cy="808675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196113" y="649512"/>
            <a:ext cx="8704834" cy="5063277"/>
            <a:chOff x="196113" y="649512"/>
            <a:chExt cx="8704834" cy="5063277"/>
          </a:xfrm>
        </p:grpSpPr>
        <p:grpSp>
          <p:nvGrpSpPr>
            <p:cNvPr id="15" name="Group 14"/>
            <p:cNvGrpSpPr/>
            <p:nvPr/>
          </p:nvGrpSpPr>
          <p:grpSpPr>
            <a:xfrm>
              <a:off x="196113" y="2720483"/>
              <a:ext cx="1800200" cy="500997"/>
              <a:chOff x="196113" y="2720483"/>
              <a:chExt cx="1800200" cy="500997"/>
            </a:xfrm>
          </p:grpSpPr>
          <p:sp>
            <p:nvSpPr>
              <p:cNvPr id="74" name="Retângulo 73"/>
              <p:cNvSpPr/>
              <p:nvPr/>
            </p:nvSpPr>
            <p:spPr>
              <a:xfrm>
                <a:off x="196113" y="2720483"/>
                <a:ext cx="1800200" cy="5009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pt-BR" sz="1050" b="1" dirty="0" smtClean="0">
                    <a:solidFill>
                      <a:schemeClr val="tx1"/>
                    </a:solidFill>
                  </a:rPr>
                  <a:t>TABATINGA</a:t>
                </a:r>
              </a:p>
              <a:p>
                <a:r>
                  <a:rPr lang="pt-BR" sz="1050" dirty="0" smtClean="0">
                    <a:solidFill>
                      <a:schemeClr val="tx1"/>
                    </a:solidFill>
                  </a:rPr>
                  <a:t>Reforma </a:t>
                </a:r>
                <a:r>
                  <a:rPr lang="pt-BR" sz="1050" dirty="0">
                    <a:solidFill>
                      <a:schemeClr val="tx1"/>
                    </a:solidFill>
                  </a:rPr>
                  <a:t>e Ampliação do TPS</a:t>
                </a:r>
              </a:p>
            </p:txBody>
          </p:sp>
          <p:grpSp>
            <p:nvGrpSpPr>
              <p:cNvPr id="3" name="Grupo 96"/>
              <p:cNvGrpSpPr/>
              <p:nvPr/>
            </p:nvGrpSpPr>
            <p:grpSpPr>
              <a:xfrm>
                <a:off x="1772315" y="2755881"/>
                <a:ext cx="180125" cy="171185"/>
                <a:chOff x="2948653" y="3438769"/>
                <a:chExt cx="505748" cy="480646"/>
              </a:xfrm>
              <a:effectLst/>
            </p:grpSpPr>
            <p:pic>
              <p:nvPicPr>
                <p:cNvPr id="98" name="Imagem 97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954215" y="3438769"/>
                  <a:ext cx="500186" cy="4806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9" name="Retângulo 98"/>
                <p:cNvSpPr/>
                <p:nvPr/>
              </p:nvSpPr>
              <p:spPr>
                <a:xfrm>
                  <a:off x="2948653" y="3438769"/>
                  <a:ext cx="85859" cy="127666"/>
                </a:xfrm>
                <a:prstGeom prst="rect">
                  <a:avLst/>
                </a:prstGeom>
                <a:solidFill>
                  <a:srgbClr val="61B3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grpSp>
          <p:nvGrpSpPr>
            <p:cNvPr id="16" name="Group 15"/>
            <p:cNvGrpSpPr/>
            <p:nvPr/>
          </p:nvGrpSpPr>
          <p:grpSpPr>
            <a:xfrm>
              <a:off x="611560" y="1844824"/>
              <a:ext cx="1800200" cy="500997"/>
              <a:chOff x="611560" y="1844824"/>
              <a:chExt cx="1800200" cy="500997"/>
            </a:xfrm>
          </p:grpSpPr>
          <p:sp>
            <p:nvSpPr>
              <p:cNvPr id="63" name="Retângulo 62"/>
              <p:cNvSpPr/>
              <p:nvPr/>
            </p:nvSpPr>
            <p:spPr>
              <a:xfrm>
                <a:off x="611560" y="1844824"/>
                <a:ext cx="1800200" cy="5009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pt-BR" sz="1050" b="1" dirty="0" smtClean="0">
                    <a:solidFill>
                      <a:schemeClr val="tx1"/>
                    </a:solidFill>
                  </a:rPr>
                  <a:t>TEFÉ</a:t>
                </a:r>
              </a:p>
              <a:p>
                <a:r>
                  <a:rPr lang="pt-BR" sz="1050" dirty="0" smtClean="0">
                    <a:solidFill>
                      <a:schemeClr val="tx1"/>
                    </a:solidFill>
                  </a:rPr>
                  <a:t>Reforma </a:t>
                </a:r>
                <a:r>
                  <a:rPr lang="pt-BR" sz="1050" dirty="0">
                    <a:solidFill>
                      <a:schemeClr val="tx1"/>
                    </a:solidFill>
                  </a:rPr>
                  <a:t>e Ampliação do TPS</a:t>
                </a:r>
              </a:p>
            </p:txBody>
          </p:sp>
          <p:grpSp>
            <p:nvGrpSpPr>
              <p:cNvPr id="4" name="Grupo 99"/>
              <p:cNvGrpSpPr/>
              <p:nvPr/>
            </p:nvGrpSpPr>
            <p:grpSpPr>
              <a:xfrm>
                <a:off x="2187858" y="1888215"/>
                <a:ext cx="178144" cy="171185"/>
                <a:chOff x="2954215" y="3438769"/>
                <a:chExt cx="500186" cy="480646"/>
              </a:xfrm>
              <a:effectLst/>
            </p:grpSpPr>
            <p:pic>
              <p:nvPicPr>
                <p:cNvPr id="101" name="Imagem 100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954215" y="3438769"/>
                  <a:ext cx="500186" cy="4806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02" name="Retângulo 101"/>
                <p:cNvSpPr/>
                <p:nvPr/>
              </p:nvSpPr>
              <p:spPr>
                <a:xfrm>
                  <a:off x="2956117" y="3438769"/>
                  <a:ext cx="85858" cy="127667"/>
                </a:xfrm>
                <a:prstGeom prst="rect">
                  <a:avLst/>
                </a:prstGeom>
                <a:solidFill>
                  <a:srgbClr val="61B3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grpSp>
          <p:nvGrpSpPr>
            <p:cNvPr id="17" name="Group 16"/>
            <p:cNvGrpSpPr/>
            <p:nvPr/>
          </p:nvGrpSpPr>
          <p:grpSpPr>
            <a:xfrm>
              <a:off x="2894495" y="1911808"/>
              <a:ext cx="1800200" cy="500997"/>
              <a:chOff x="2894495" y="1911808"/>
              <a:chExt cx="1800200" cy="500997"/>
            </a:xfrm>
          </p:grpSpPr>
          <p:sp>
            <p:nvSpPr>
              <p:cNvPr id="88" name="Retângulo 87"/>
              <p:cNvSpPr/>
              <p:nvPr/>
            </p:nvSpPr>
            <p:spPr>
              <a:xfrm>
                <a:off x="2894495" y="1911808"/>
                <a:ext cx="1800200" cy="5009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pt-BR" sz="1050" b="1" dirty="0" smtClean="0">
                    <a:solidFill>
                      <a:schemeClr val="tx1"/>
                    </a:solidFill>
                  </a:rPr>
                  <a:t>MANAUS</a:t>
                </a:r>
              </a:p>
              <a:p>
                <a:r>
                  <a:rPr lang="pt-BR" sz="1050" dirty="0" smtClean="0">
                    <a:solidFill>
                      <a:schemeClr val="tx1"/>
                    </a:solidFill>
                  </a:rPr>
                  <a:t>Reforma </a:t>
                </a:r>
                <a:r>
                  <a:rPr lang="pt-BR" sz="1050" dirty="0">
                    <a:solidFill>
                      <a:schemeClr val="tx1"/>
                    </a:solidFill>
                  </a:rPr>
                  <a:t>e Ampliação do TPS</a:t>
                </a:r>
              </a:p>
            </p:txBody>
          </p:sp>
          <p:grpSp>
            <p:nvGrpSpPr>
              <p:cNvPr id="5" name="Grupo 102"/>
              <p:cNvGrpSpPr/>
              <p:nvPr/>
            </p:nvGrpSpPr>
            <p:grpSpPr>
              <a:xfrm>
                <a:off x="4463067" y="1972109"/>
                <a:ext cx="178144" cy="171185"/>
                <a:chOff x="2954215" y="3438769"/>
                <a:chExt cx="500186" cy="480646"/>
              </a:xfrm>
              <a:effectLst/>
            </p:grpSpPr>
            <p:pic>
              <p:nvPicPr>
                <p:cNvPr id="104" name="Imagem 103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954215" y="3438769"/>
                  <a:ext cx="500186" cy="4806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05" name="Retângulo 104"/>
                <p:cNvSpPr/>
                <p:nvPr/>
              </p:nvSpPr>
              <p:spPr>
                <a:xfrm>
                  <a:off x="2956117" y="3438769"/>
                  <a:ext cx="85858" cy="127667"/>
                </a:xfrm>
                <a:prstGeom prst="rect">
                  <a:avLst/>
                </a:prstGeom>
                <a:solidFill>
                  <a:srgbClr val="61B3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grpSp>
          <p:nvGrpSpPr>
            <p:cNvPr id="18" name="Group 17"/>
            <p:cNvGrpSpPr/>
            <p:nvPr/>
          </p:nvGrpSpPr>
          <p:grpSpPr>
            <a:xfrm>
              <a:off x="5425977" y="649512"/>
              <a:ext cx="1548316" cy="590378"/>
              <a:chOff x="5425977" y="649512"/>
              <a:chExt cx="1548316" cy="590378"/>
            </a:xfrm>
          </p:grpSpPr>
          <p:sp>
            <p:nvSpPr>
              <p:cNvPr id="92" name="Retângulo 91"/>
              <p:cNvSpPr/>
              <p:nvPr/>
            </p:nvSpPr>
            <p:spPr>
              <a:xfrm>
                <a:off x="5425977" y="649512"/>
                <a:ext cx="1548316" cy="5903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pt-BR" sz="1050" b="1" dirty="0" smtClean="0">
                    <a:solidFill>
                      <a:schemeClr val="tx1"/>
                    </a:solidFill>
                  </a:rPr>
                  <a:t>MACAPÁ</a:t>
                </a:r>
              </a:p>
              <a:p>
                <a:r>
                  <a:rPr lang="pt-BR" sz="1050" dirty="0">
                    <a:solidFill>
                      <a:schemeClr val="tx1"/>
                    </a:solidFill>
                  </a:rPr>
                  <a:t>Construção do novo TPS e obras complementares</a:t>
                </a:r>
              </a:p>
            </p:txBody>
          </p:sp>
          <p:grpSp>
            <p:nvGrpSpPr>
              <p:cNvPr id="7" name="Grupo 105"/>
              <p:cNvGrpSpPr/>
              <p:nvPr/>
            </p:nvGrpSpPr>
            <p:grpSpPr>
              <a:xfrm>
                <a:off x="6749067" y="697785"/>
                <a:ext cx="178144" cy="171185"/>
                <a:chOff x="2954215" y="3438769"/>
                <a:chExt cx="500186" cy="480646"/>
              </a:xfrm>
              <a:effectLst/>
            </p:grpSpPr>
            <p:pic>
              <p:nvPicPr>
                <p:cNvPr id="107" name="Imagem 106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954215" y="3438769"/>
                  <a:ext cx="500186" cy="4806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08" name="Retângulo 107"/>
                <p:cNvSpPr/>
                <p:nvPr/>
              </p:nvSpPr>
              <p:spPr>
                <a:xfrm>
                  <a:off x="2956117" y="3438769"/>
                  <a:ext cx="85858" cy="127667"/>
                </a:xfrm>
                <a:prstGeom prst="rect">
                  <a:avLst/>
                </a:prstGeom>
                <a:solidFill>
                  <a:srgbClr val="61B3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grpSp>
          <p:nvGrpSpPr>
            <p:cNvPr id="20" name="Group 19"/>
            <p:cNvGrpSpPr/>
            <p:nvPr/>
          </p:nvGrpSpPr>
          <p:grpSpPr>
            <a:xfrm>
              <a:off x="7100747" y="4644669"/>
              <a:ext cx="1800200" cy="696256"/>
              <a:chOff x="7100747" y="4644669"/>
              <a:chExt cx="1800200" cy="696256"/>
            </a:xfrm>
          </p:grpSpPr>
          <p:sp>
            <p:nvSpPr>
              <p:cNvPr id="96" name="Retângulo 95"/>
              <p:cNvSpPr/>
              <p:nvPr/>
            </p:nvSpPr>
            <p:spPr>
              <a:xfrm>
                <a:off x="7100747" y="4644669"/>
                <a:ext cx="1800200" cy="6962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pt-BR" sz="1050" b="1" dirty="0" smtClean="0">
                    <a:solidFill>
                      <a:schemeClr val="tx1"/>
                    </a:solidFill>
                  </a:rPr>
                  <a:t>BELÉM </a:t>
                </a:r>
              </a:p>
              <a:p>
                <a:r>
                  <a:rPr lang="pt-BR" sz="1050" dirty="0">
                    <a:solidFill>
                      <a:schemeClr val="tx1"/>
                    </a:solidFill>
                  </a:rPr>
                  <a:t>Recuperação das Pistas de pouso e decolagem</a:t>
                </a:r>
              </a:p>
            </p:txBody>
          </p:sp>
          <p:grpSp>
            <p:nvGrpSpPr>
              <p:cNvPr id="8" name="Grupo 108"/>
              <p:cNvGrpSpPr/>
              <p:nvPr/>
            </p:nvGrpSpPr>
            <p:grpSpPr>
              <a:xfrm>
                <a:off x="8655688" y="4695853"/>
                <a:ext cx="178144" cy="171185"/>
                <a:chOff x="2954215" y="3438769"/>
                <a:chExt cx="500186" cy="480646"/>
              </a:xfrm>
              <a:effectLst/>
            </p:grpSpPr>
            <p:pic>
              <p:nvPicPr>
                <p:cNvPr id="110" name="Imagem 109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954215" y="3438769"/>
                  <a:ext cx="500186" cy="4806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11" name="Retângulo 110"/>
                <p:cNvSpPr/>
                <p:nvPr/>
              </p:nvSpPr>
              <p:spPr>
                <a:xfrm>
                  <a:off x="2956117" y="3438769"/>
                  <a:ext cx="85858" cy="127667"/>
                </a:xfrm>
                <a:prstGeom prst="rect">
                  <a:avLst/>
                </a:prstGeom>
                <a:solidFill>
                  <a:srgbClr val="61B3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grpSp>
          <p:nvGrpSpPr>
            <p:cNvPr id="21" name="Group 20"/>
            <p:cNvGrpSpPr/>
            <p:nvPr/>
          </p:nvGrpSpPr>
          <p:grpSpPr>
            <a:xfrm>
              <a:off x="5206288" y="3580274"/>
              <a:ext cx="1800200" cy="422031"/>
              <a:chOff x="5206288" y="3580274"/>
              <a:chExt cx="1800200" cy="422031"/>
            </a:xfrm>
          </p:grpSpPr>
          <p:sp>
            <p:nvSpPr>
              <p:cNvPr id="70" name="Retângulo 69"/>
              <p:cNvSpPr/>
              <p:nvPr/>
            </p:nvSpPr>
            <p:spPr>
              <a:xfrm>
                <a:off x="5206288" y="3580274"/>
                <a:ext cx="1800200" cy="4220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pt-BR" sz="1050" b="1" dirty="0" smtClean="0">
                    <a:solidFill>
                      <a:schemeClr val="tx1"/>
                    </a:solidFill>
                  </a:rPr>
                  <a:t>MARABÁ </a:t>
                </a:r>
              </a:p>
              <a:p>
                <a:r>
                  <a:rPr lang="pt-BR" sz="1050" dirty="0" smtClean="0">
                    <a:solidFill>
                      <a:schemeClr val="tx1"/>
                    </a:solidFill>
                  </a:rPr>
                  <a:t>Reforma </a:t>
                </a:r>
                <a:r>
                  <a:rPr lang="pt-BR" sz="1050" dirty="0">
                    <a:solidFill>
                      <a:schemeClr val="tx1"/>
                    </a:solidFill>
                  </a:rPr>
                  <a:t>e Ampliação do TPS</a:t>
                </a:r>
              </a:p>
            </p:txBody>
          </p:sp>
          <p:grpSp>
            <p:nvGrpSpPr>
              <p:cNvPr id="9" name="Grupo 111"/>
              <p:cNvGrpSpPr/>
              <p:nvPr/>
            </p:nvGrpSpPr>
            <p:grpSpPr>
              <a:xfrm>
                <a:off x="6787978" y="3616083"/>
                <a:ext cx="178144" cy="171185"/>
                <a:chOff x="2954215" y="3438769"/>
                <a:chExt cx="500186" cy="480646"/>
              </a:xfrm>
              <a:effectLst/>
            </p:grpSpPr>
            <p:pic>
              <p:nvPicPr>
                <p:cNvPr id="113" name="Imagem 112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954215" y="3438769"/>
                  <a:ext cx="500186" cy="4806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14" name="Retângulo 113"/>
                <p:cNvSpPr/>
                <p:nvPr/>
              </p:nvSpPr>
              <p:spPr>
                <a:xfrm>
                  <a:off x="2956117" y="3438769"/>
                  <a:ext cx="85858" cy="127667"/>
                </a:xfrm>
                <a:prstGeom prst="rect">
                  <a:avLst/>
                </a:prstGeom>
                <a:solidFill>
                  <a:srgbClr val="61B3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grpSp>
          <p:nvGrpSpPr>
            <p:cNvPr id="19" name="Group 18"/>
            <p:cNvGrpSpPr/>
            <p:nvPr/>
          </p:nvGrpSpPr>
          <p:grpSpPr>
            <a:xfrm>
              <a:off x="5156229" y="1990774"/>
              <a:ext cx="1094844" cy="422031"/>
              <a:chOff x="5156229" y="1990774"/>
              <a:chExt cx="1094844" cy="422031"/>
            </a:xfrm>
          </p:grpSpPr>
          <p:sp>
            <p:nvSpPr>
              <p:cNvPr id="86" name="Retângulo 85"/>
              <p:cNvSpPr/>
              <p:nvPr/>
            </p:nvSpPr>
            <p:spPr>
              <a:xfrm>
                <a:off x="5156229" y="1990774"/>
                <a:ext cx="1094844" cy="4220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pt-BR" sz="1050" b="1" dirty="0" smtClean="0">
                    <a:solidFill>
                      <a:schemeClr val="tx1"/>
                    </a:solidFill>
                  </a:rPr>
                  <a:t>SANTARÉM </a:t>
                </a:r>
              </a:p>
              <a:p>
                <a:r>
                  <a:rPr lang="pt-BR" sz="1050" dirty="0" smtClean="0">
                    <a:solidFill>
                      <a:schemeClr val="tx1"/>
                    </a:solidFill>
                  </a:rPr>
                  <a:t>Reforma do </a:t>
                </a:r>
                <a:r>
                  <a:rPr lang="pt-BR" sz="1050" dirty="0">
                    <a:solidFill>
                      <a:schemeClr val="tx1"/>
                    </a:solidFill>
                  </a:rPr>
                  <a:t>TPS</a:t>
                </a:r>
              </a:p>
            </p:txBody>
          </p:sp>
          <p:grpSp>
            <p:nvGrpSpPr>
              <p:cNvPr id="10" name="Grupo 114"/>
              <p:cNvGrpSpPr/>
              <p:nvPr/>
            </p:nvGrpSpPr>
            <p:grpSpPr>
              <a:xfrm>
                <a:off x="6038948" y="2040202"/>
                <a:ext cx="178144" cy="171185"/>
                <a:chOff x="2954215" y="3438769"/>
                <a:chExt cx="500186" cy="480646"/>
              </a:xfrm>
              <a:effectLst/>
            </p:grpSpPr>
            <p:pic>
              <p:nvPicPr>
                <p:cNvPr id="116" name="Imagem 115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954215" y="3438769"/>
                  <a:ext cx="500186" cy="4806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17" name="Retângulo 116"/>
                <p:cNvSpPr/>
                <p:nvPr/>
              </p:nvSpPr>
              <p:spPr>
                <a:xfrm>
                  <a:off x="2956117" y="3438769"/>
                  <a:ext cx="85858" cy="127667"/>
                </a:xfrm>
                <a:prstGeom prst="rect">
                  <a:avLst/>
                </a:prstGeom>
                <a:solidFill>
                  <a:srgbClr val="61B3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grpSp>
          <p:nvGrpSpPr>
            <p:cNvPr id="13" name="Group 12"/>
            <p:cNvGrpSpPr/>
            <p:nvPr/>
          </p:nvGrpSpPr>
          <p:grpSpPr>
            <a:xfrm>
              <a:off x="2442909" y="5016533"/>
              <a:ext cx="1800200" cy="696256"/>
              <a:chOff x="2442909" y="5016533"/>
              <a:chExt cx="1800200" cy="696256"/>
            </a:xfrm>
          </p:grpSpPr>
          <p:sp>
            <p:nvSpPr>
              <p:cNvPr id="6" name="Retângulo 5"/>
              <p:cNvSpPr/>
              <p:nvPr/>
            </p:nvSpPr>
            <p:spPr>
              <a:xfrm>
                <a:off x="2442909" y="5016533"/>
                <a:ext cx="1800200" cy="6962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pt-BR" sz="1050" b="1" dirty="0" smtClean="0">
                    <a:solidFill>
                      <a:schemeClr val="tx1"/>
                    </a:solidFill>
                  </a:rPr>
                  <a:t>RIO BRANCO </a:t>
                </a:r>
              </a:p>
              <a:p>
                <a:r>
                  <a:rPr lang="pt-BR" sz="1050" dirty="0" smtClean="0">
                    <a:solidFill>
                      <a:schemeClr val="tx1"/>
                    </a:solidFill>
                  </a:rPr>
                  <a:t>Recuperação </a:t>
                </a:r>
                <a:r>
                  <a:rPr lang="pt-BR" sz="1050" dirty="0">
                    <a:solidFill>
                      <a:schemeClr val="tx1"/>
                    </a:solidFill>
                  </a:rPr>
                  <a:t>da 1ª PPD</a:t>
                </a:r>
              </a:p>
              <a:p>
                <a:r>
                  <a:rPr lang="pt-BR" sz="1050" dirty="0" smtClean="0">
                    <a:solidFill>
                      <a:schemeClr val="tx1"/>
                    </a:solidFill>
                  </a:rPr>
                  <a:t>Reforma </a:t>
                </a:r>
                <a:r>
                  <a:rPr lang="pt-BR" sz="1050" dirty="0">
                    <a:solidFill>
                      <a:schemeClr val="tx1"/>
                    </a:solidFill>
                  </a:rPr>
                  <a:t>e Ampliação do TPS</a:t>
                </a:r>
              </a:p>
            </p:txBody>
          </p:sp>
          <p:grpSp>
            <p:nvGrpSpPr>
              <p:cNvPr id="11" name="Grupo 117"/>
              <p:cNvGrpSpPr/>
              <p:nvPr/>
            </p:nvGrpSpPr>
            <p:grpSpPr>
              <a:xfrm>
                <a:off x="4012949" y="5076457"/>
                <a:ext cx="178144" cy="171185"/>
                <a:chOff x="2954215" y="3438769"/>
                <a:chExt cx="500186" cy="480646"/>
              </a:xfrm>
              <a:effectLst/>
            </p:grpSpPr>
            <p:pic>
              <p:nvPicPr>
                <p:cNvPr id="119" name="Imagem 118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954215" y="3438769"/>
                  <a:ext cx="500186" cy="4806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20" name="Retângulo 119"/>
                <p:cNvSpPr/>
                <p:nvPr/>
              </p:nvSpPr>
              <p:spPr>
                <a:xfrm>
                  <a:off x="2956117" y="3438769"/>
                  <a:ext cx="85858" cy="127667"/>
                </a:xfrm>
                <a:prstGeom prst="rect">
                  <a:avLst/>
                </a:prstGeom>
                <a:solidFill>
                  <a:srgbClr val="61B3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</p:grpSp>
      <p:grpSp>
        <p:nvGrpSpPr>
          <p:cNvPr id="12" name="Grupo 120"/>
          <p:cNvGrpSpPr/>
          <p:nvPr/>
        </p:nvGrpSpPr>
        <p:grpSpPr>
          <a:xfrm>
            <a:off x="237634" y="268824"/>
            <a:ext cx="357951" cy="342369"/>
            <a:chOff x="2951880" y="3438769"/>
            <a:chExt cx="502521" cy="48064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22" name="Imagem 1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54215" y="3438769"/>
              <a:ext cx="500186" cy="4806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Retângulo 122"/>
            <p:cNvSpPr/>
            <p:nvPr/>
          </p:nvSpPr>
          <p:spPr>
            <a:xfrm>
              <a:off x="2951880" y="3438769"/>
              <a:ext cx="85859" cy="127666"/>
            </a:xfrm>
            <a:prstGeom prst="rect">
              <a:avLst/>
            </a:prstGeom>
            <a:solidFill>
              <a:srgbClr val="61B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24" name="Retângulo 123"/>
          <p:cNvSpPr/>
          <p:nvPr/>
        </p:nvSpPr>
        <p:spPr>
          <a:xfrm>
            <a:off x="64972" y="6212451"/>
            <a:ext cx="4487167" cy="70483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b="1" dirty="0">
                <a:solidFill>
                  <a:schemeClr val="accent5">
                    <a:lumMod val="50000"/>
                  </a:schemeClr>
                </a:solidFill>
              </a:rPr>
              <a:t>INVESTIMENTOS DA </a:t>
            </a:r>
            <a:r>
              <a:rPr lang="pt-BR" sz="2400" b="1" dirty="0" smtClean="0">
                <a:solidFill>
                  <a:schemeClr val="accent5">
                    <a:lumMod val="50000"/>
                  </a:schemeClr>
                </a:solidFill>
              </a:rPr>
              <a:t>INFRAERO</a:t>
            </a:r>
          </a:p>
        </p:txBody>
      </p:sp>
      <p:sp>
        <p:nvSpPr>
          <p:cNvPr id="133" name="Retângulo 132"/>
          <p:cNvSpPr/>
          <p:nvPr/>
        </p:nvSpPr>
        <p:spPr>
          <a:xfrm>
            <a:off x="611560" y="116632"/>
            <a:ext cx="2407709" cy="62662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 smtClean="0">
                <a:solidFill>
                  <a:srgbClr val="61B533"/>
                </a:solidFill>
              </a:rPr>
              <a:t>EM OBRAS - INFRAERO</a:t>
            </a:r>
            <a:r>
              <a:rPr lang="pt-BR" sz="1600" b="1" dirty="0" smtClean="0">
                <a:solidFill>
                  <a:srgbClr val="A70932"/>
                </a:solidFill>
              </a:rPr>
              <a:t> </a:t>
            </a:r>
          </a:p>
          <a:p>
            <a:pPr>
              <a:spcAft>
                <a:spcPts val="300"/>
              </a:spcAft>
            </a:pPr>
            <a:r>
              <a:rPr lang="pt-BR" sz="1050" b="1" dirty="0" smtClean="0">
                <a:solidFill>
                  <a:schemeClr val="tx1"/>
                </a:solidFill>
              </a:rPr>
              <a:t>INVESTIMENTOS ATÉ JUNHO DE 2015</a:t>
            </a:r>
          </a:p>
        </p:txBody>
      </p:sp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4664" y="1844824"/>
            <a:ext cx="629911" cy="463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5" descr="C:\Users\rafaelwb\Dropbox\SAC\imagens\Infraero_NE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7049" y="2484127"/>
            <a:ext cx="638954" cy="47271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288646" y="3266589"/>
            <a:ext cx="707667" cy="535541"/>
            <a:chOff x="551964" y="3843604"/>
            <a:chExt cx="707667" cy="535541"/>
          </a:xfrm>
        </p:grpSpPr>
        <p:sp>
          <p:nvSpPr>
            <p:cNvPr id="83" name="Retângulo 73"/>
            <p:cNvSpPr/>
            <p:nvPr/>
          </p:nvSpPr>
          <p:spPr>
            <a:xfrm>
              <a:off x="551964" y="3843604"/>
              <a:ext cx="707667" cy="5355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 sz="1050" dirty="0">
                <a:solidFill>
                  <a:schemeClr val="tx1"/>
                </a:solidFill>
              </a:endParaRPr>
            </a:p>
          </p:txBody>
        </p:sp>
        <p:pic>
          <p:nvPicPr>
            <p:cNvPr id="89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500" y="3881191"/>
              <a:ext cx="629911" cy="463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4" name="Group 93"/>
          <p:cNvGrpSpPr/>
          <p:nvPr/>
        </p:nvGrpSpPr>
        <p:grpSpPr>
          <a:xfrm>
            <a:off x="2660246" y="2978354"/>
            <a:ext cx="707667" cy="535541"/>
            <a:chOff x="551964" y="3843604"/>
            <a:chExt cx="707667" cy="535541"/>
          </a:xfrm>
        </p:grpSpPr>
        <p:sp>
          <p:nvSpPr>
            <p:cNvPr id="95" name="Retângulo 73"/>
            <p:cNvSpPr/>
            <p:nvPr/>
          </p:nvSpPr>
          <p:spPr>
            <a:xfrm>
              <a:off x="551964" y="3843604"/>
              <a:ext cx="707667" cy="5355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 sz="1050" dirty="0">
                <a:solidFill>
                  <a:schemeClr val="tx1"/>
                </a:solidFill>
              </a:endParaRPr>
            </a:p>
          </p:txBody>
        </p:sp>
        <p:pic>
          <p:nvPicPr>
            <p:cNvPr id="9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500" y="3881191"/>
              <a:ext cx="629911" cy="463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9" name="Group 108"/>
          <p:cNvGrpSpPr/>
          <p:nvPr/>
        </p:nvGrpSpPr>
        <p:grpSpPr>
          <a:xfrm>
            <a:off x="4002029" y="2958476"/>
            <a:ext cx="707667" cy="535541"/>
            <a:chOff x="551964" y="3843604"/>
            <a:chExt cx="707667" cy="535541"/>
          </a:xfrm>
        </p:grpSpPr>
        <p:sp>
          <p:nvSpPr>
            <p:cNvPr id="112" name="Retângulo 73"/>
            <p:cNvSpPr/>
            <p:nvPr/>
          </p:nvSpPr>
          <p:spPr>
            <a:xfrm>
              <a:off x="551964" y="3843604"/>
              <a:ext cx="707667" cy="5355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 sz="1050" dirty="0">
                <a:solidFill>
                  <a:schemeClr val="tx1"/>
                </a:solidFill>
              </a:endParaRPr>
            </a:p>
          </p:txBody>
        </p:sp>
        <p:pic>
          <p:nvPicPr>
            <p:cNvPr id="11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500" y="3881191"/>
              <a:ext cx="629911" cy="463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8" name="Group 117"/>
          <p:cNvGrpSpPr/>
          <p:nvPr/>
        </p:nvGrpSpPr>
        <p:grpSpPr>
          <a:xfrm>
            <a:off x="1684215" y="5015132"/>
            <a:ext cx="707667" cy="535541"/>
            <a:chOff x="551964" y="3843604"/>
            <a:chExt cx="707667" cy="535541"/>
          </a:xfrm>
        </p:grpSpPr>
        <p:sp>
          <p:nvSpPr>
            <p:cNvPr id="121" name="Retângulo 73"/>
            <p:cNvSpPr/>
            <p:nvPr/>
          </p:nvSpPr>
          <p:spPr>
            <a:xfrm>
              <a:off x="551964" y="3843604"/>
              <a:ext cx="707667" cy="5355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 sz="1050" dirty="0">
                <a:solidFill>
                  <a:schemeClr val="tx1"/>
                </a:solidFill>
              </a:endParaRPr>
            </a:p>
          </p:txBody>
        </p:sp>
        <p:pic>
          <p:nvPicPr>
            <p:cNvPr id="12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500" y="3881191"/>
              <a:ext cx="629911" cy="463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0" name="Group 129"/>
          <p:cNvGrpSpPr/>
          <p:nvPr/>
        </p:nvGrpSpPr>
        <p:grpSpPr>
          <a:xfrm>
            <a:off x="5620111" y="2739071"/>
            <a:ext cx="707667" cy="535541"/>
            <a:chOff x="551964" y="3843604"/>
            <a:chExt cx="707667" cy="535541"/>
          </a:xfrm>
        </p:grpSpPr>
        <p:sp>
          <p:nvSpPr>
            <p:cNvPr id="131" name="Retângulo 73"/>
            <p:cNvSpPr/>
            <p:nvPr/>
          </p:nvSpPr>
          <p:spPr>
            <a:xfrm>
              <a:off x="551964" y="3843604"/>
              <a:ext cx="707667" cy="5355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 sz="1050" dirty="0">
                <a:solidFill>
                  <a:schemeClr val="tx1"/>
                </a:solidFill>
              </a:endParaRPr>
            </a:p>
          </p:txBody>
        </p:sp>
        <p:pic>
          <p:nvPicPr>
            <p:cNvPr id="13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500" y="3881191"/>
              <a:ext cx="629911" cy="463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7" name="Group 136"/>
          <p:cNvGrpSpPr/>
          <p:nvPr/>
        </p:nvGrpSpPr>
        <p:grpSpPr>
          <a:xfrm>
            <a:off x="6653780" y="1884306"/>
            <a:ext cx="707667" cy="535541"/>
            <a:chOff x="551964" y="3843604"/>
            <a:chExt cx="707667" cy="535541"/>
          </a:xfrm>
        </p:grpSpPr>
        <p:sp>
          <p:nvSpPr>
            <p:cNvPr id="138" name="Retângulo 73"/>
            <p:cNvSpPr/>
            <p:nvPr/>
          </p:nvSpPr>
          <p:spPr>
            <a:xfrm>
              <a:off x="551964" y="3843604"/>
              <a:ext cx="707667" cy="5355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 sz="1050" dirty="0">
                <a:solidFill>
                  <a:schemeClr val="tx1"/>
                </a:solidFill>
              </a:endParaRPr>
            </a:p>
          </p:txBody>
        </p:sp>
        <p:pic>
          <p:nvPicPr>
            <p:cNvPr id="139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500" y="3881191"/>
              <a:ext cx="629911" cy="463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3" name="Group 142"/>
          <p:cNvGrpSpPr/>
          <p:nvPr/>
        </p:nvGrpSpPr>
        <p:grpSpPr>
          <a:xfrm>
            <a:off x="7200432" y="3564019"/>
            <a:ext cx="707667" cy="535541"/>
            <a:chOff x="551964" y="3843604"/>
            <a:chExt cx="707667" cy="535541"/>
          </a:xfrm>
        </p:grpSpPr>
        <p:sp>
          <p:nvSpPr>
            <p:cNvPr id="144" name="Retângulo 73"/>
            <p:cNvSpPr/>
            <p:nvPr/>
          </p:nvSpPr>
          <p:spPr>
            <a:xfrm>
              <a:off x="551964" y="3843604"/>
              <a:ext cx="707667" cy="5355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 sz="1050" dirty="0">
                <a:solidFill>
                  <a:schemeClr val="tx1"/>
                </a:solidFill>
              </a:endParaRPr>
            </a:p>
          </p:txBody>
        </p:sp>
        <p:pic>
          <p:nvPicPr>
            <p:cNvPr id="14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500" y="3881191"/>
              <a:ext cx="629911" cy="463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9" name="Group 148"/>
          <p:cNvGrpSpPr/>
          <p:nvPr/>
        </p:nvGrpSpPr>
        <p:grpSpPr>
          <a:xfrm>
            <a:off x="7647693" y="2401140"/>
            <a:ext cx="707667" cy="535541"/>
            <a:chOff x="551964" y="3843604"/>
            <a:chExt cx="707667" cy="535541"/>
          </a:xfrm>
        </p:grpSpPr>
        <p:sp>
          <p:nvSpPr>
            <p:cNvPr id="150" name="Retângulo 73"/>
            <p:cNvSpPr/>
            <p:nvPr/>
          </p:nvSpPr>
          <p:spPr>
            <a:xfrm>
              <a:off x="551964" y="3843604"/>
              <a:ext cx="707667" cy="5355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 sz="1050" dirty="0">
                <a:solidFill>
                  <a:schemeClr val="tx1"/>
                </a:solidFill>
              </a:endParaRPr>
            </a:p>
          </p:txBody>
        </p:sp>
        <p:pic>
          <p:nvPicPr>
            <p:cNvPr id="15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500" y="3881191"/>
              <a:ext cx="629911" cy="463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2" name="CaixaDeTexto 1"/>
          <p:cNvSpPr txBox="1"/>
          <p:nvPr/>
        </p:nvSpPr>
        <p:spPr>
          <a:xfrm>
            <a:off x="7502050" y="34443"/>
            <a:ext cx="11843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solidFill>
                  <a:schemeClr val="accent5">
                    <a:lumMod val="75000"/>
                  </a:schemeClr>
                </a:solidFill>
              </a:rPr>
              <a:t>REGIÃO NORTE</a:t>
            </a:r>
            <a:endParaRPr lang="pt-BR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0" name="Retângulo 47"/>
          <p:cNvSpPr/>
          <p:nvPr/>
        </p:nvSpPr>
        <p:spPr>
          <a:xfrm rot="21330917">
            <a:off x="5032614" y="5742532"/>
            <a:ext cx="3955518" cy="885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81" name="Grupo 21"/>
          <p:cNvGrpSpPr>
            <a:grpSpLocks/>
          </p:cNvGrpSpPr>
          <p:nvPr/>
        </p:nvGrpSpPr>
        <p:grpSpPr bwMode="auto">
          <a:xfrm>
            <a:off x="5147450" y="5722746"/>
            <a:ext cx="4105070" cy="919320"/>
            <a:chOff x="395536" y="3253966"/>
            <a:chExt cx="3271188" cy="664172"/>
          </a:xfrm>
        </p:grpSpPr>
        <p:sp>
          <p:nvSpPr>
            <p:cNvPr id="82" name="Retângulo 49"/>
            <p:cNvSpPr/>
            <p:nvPr/>
          </p:nvSpPr>
          <p:spPr>
            <a:xfrm>
              <a:off x="395536" y="3253966"/>
              <a:ext cx="3041176" cy="66417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5" name="Retângulo 54"/>
            <p:cNvSpPr/>
            <p:nvPr/>
          </p:nvSpPr>
          <p:spPr>
            <a:xfrm>
              <a:off x="437077" y="3268328"/>
              <a:ext cx="3229647" cy="5670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28675" lvl="1" indent="-828675" algn="just">
                <a:defRPr/>
              </a:pPr>
              <a:r>
                <a:rPr lang="pt-BR" altLang="pt-BR" sz="2500" b="1" i="1" dirty="0" smtClean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Investimento de R$ 1,06 bi </a:t>
              </a:r>
            </a:p>
            <a:p>
              <a:pPr eaLnBrk="0" hangingPunct="0">
                <a:defRPr/>
              </a:pPr>
              <a:r>
                <a:rPr lang="pt-BR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R$ 564.664.939,00 </a:t>
              </a:r>
              <a:r>
                <a:rPr lang="pt-BR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EXECUTADOS</a:t>
              </a:r>
              <a:endPara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784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9" t="-142"/>
          <a:stretch/>
        </p:blipFill>
        <p:spPr bwMode="auto">
          <a:xfrm>
            <a:off x="0" y="-15606"/>
            <a:ext cx="9153617" cy="6873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5"/>
          <p:cNvGrpSpPr/>
          <p:nvPr/>
        </p:nvGrpSpPr>
        <p:grpSpPr>
          <a:xfrm>
            <a:off x="64616" y="2259129"/>
            <a:ext cx="8970249" cy="1582341"/>
            <a:chOff x="64616" y="1563638"/>
            <a:chExt cx="8970249" cy="1582341"/>
          </a:xfrm>
        </p:grpSpPr>
        <p:sp>
          <p:nvSpPr>
            <p:cNvPr id="96" name="Retângulo 56"/>
            <p:cNvSpPr/>
            <p:nvPr/>
          </p:nvSpPr>
          <p:spPr>
            <a:xfrm>
              <a:off x="64616" y="2029552"/>
              <a:ext cx="8970249" cy="628249"/>
            </a:xfrm>
            <a:prstGeom prst="rect">
              <a:avLst/>
            </a:prstGeom>
          </p:spPr>
          <p:txBody>
            <a:bodyPr wrap="square" anchor="ctr" anchorCtr="0">
              <a:spAutoFit/>
            </a:bodyPr>
            <a:lstStyle/>
            <a:p>
              <a:pPr algn="ctr" eaLnBrk="0" fontAlgn="base" hangingPunct="0">
                <a:lnSpc>
                  <a:spcPct val="75000"/>
                </a:lnSpc>
                <a:spcBef>
                  <a:spcPct val="0"/>
                </a:spcBef>
              </a:pPr>
              <a:r>
                <a:rPr lang="pt-BR" sz="4600" b="1" dirty="0" smtClean="0">
                  <a:solidFill>
                    <a:srgbClr val="FFFF00"/>
                  </a:solidFill>
                  <a:latin typeface="Rockwell" panose="02060603020205020403" pitchFamily="18" charset="0"/>
                  <a:ea typeface="Segoe UI" panose="020B0502040204020203" pitchFamily="34" charset="0"/>
                  <a:cs typeface="Arial" panose="020B0604020202020204" pitchFamily="34" charset="0"/>
                </a:rPr>
                <a:t>2. </a:t>
              </a:r>
              <a:r>
                <a:rPr lang="pt-BR" sz="4600" dirty="0" smtClean="0">
                  <a:solidFill>
                    <a:srgbClr val="FFFF00"/>
                  </a:solidFill>
                  <a:latin typeface="Rockwell" panose="02060603020205020403" pitchFamily="18" charset="0"/>
                  <a:ea typeface="Segoe UI" panose="020B0502040204020203" pitchFamily="34" charset="0"/>
                  <a:cs typeface="Arial" panose="020B0604020202020204" pitchFamily="34" charset="0"/>
                </a:rPr>
                <a:t>SUBSÍDIOS</a:t>
              </a:r>
              <a:endParaRPr lang="pt-BR" sz="4600" dirty="0"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etângulo 58"/>
            <p:cNvSpPr/>
            <p:nvPr/>
          </p:nvSpPr>
          <p:spPr>
            <a:xfrm>
              <a:off x="683538" y="2774018"/>
              <a:ext cx="7801912" cy="371961"/>
            </a:xfrm>
            <a:prstGeom prst="rect">
              <a:avLst/>
            </a:prstGeom>
          </p:spPr>
          <p:txBody>
            <a:bodyPr wrap="square" anchor="ctr" anchorCtr="0">
              <a:spAutoFit/>
            </a:bodyPr>
            <a:lstStyle/>
            <a:p>
              <a:pPr algn="ctr" eaLnBrk="0" fontAlgn="base" hangingPunct="0">
                <a:lnSpc>
                  <a:spcPct val="75000"/>
                </a:lnSpc>
                <a:spcBef>
                  <a:spcPct val="0"/>
                </a:spcBef>
              </a:pPr>
              <a:r>
                <a:rPr lang="pt-BR" sz="2400" dirty="0" smtClean="0">
                  <a:latin typeface="Rockwell" panose="02060603020205020403" pitchFamily="18" charset="0"/>
                  <a:ea typeface="Segoe UI" panose="020B0502040204020203" pitchFamily="34" charset="0"/>
                  <a:cs typeface="Arial" panose="020B0604020202020204" pitchFamily="34" charset="0"/>
                </a:rPr>
                <a:t>AVIAÇÃO REGIONAL</a:t>
              </a:r>
              <a:endParaRPr lang="pt-BR" sz="2400" dirty="0"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" name="Grupo 62"/>
            <p:cNvGrpSpPr/>
            <p:nvPr/>
          </p:nvGrpSpPr>
          <p:grpSpPr>
            <a:xfrm>
              <a:off x="6565787" y="2898148"/>
              <a:ext cx="1678622" cy="80210"/>
              <a:chOff x="-10662693" y="1631619"/>
              <a:chExt cx="21860082" cy="80210"/>
            </a:xfrm>
          </p:grpSpPr>
          <p:cxnSp>
            <p:nvCxnSpPr>
              <p:cNvPr id="175" name="Conector reto 63"/>
              <p:cNvCxnSpPr/>
              <p:nvPr/>
            </p:nvCxnSpPr>
            <p:spPr>
              <a:xfrm>
                <a:off x="-10662693" y="1631619"/>
                <a:ext cx="21860082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Conector reto 64"/>
              <p:cNvCxnSpPr/>
              <p:nvPr/>
            </p:nvCxnSpPr>
            <p:spPr>
              <a:xfrm>
                <a:off x="-10662693" y="1711829"/>
                <a:ext cx="21860082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 11"/>
            <p:cNvGrpSpPr/>
            <p:nvPr/>
          </p:nvGrpSpPr>
          <p:grpSpPr>
            <a:xfrm>
              <a:off x="808794" y="1563638"/>
              <a:ext cx="7435614" cy="165858"/>
              <a:chOff x="615744" y="2276872"/>
              <a:chExt cx="7969913" cy="177775"/>
            </a:xfrm>
          </p:grpSpPr>
          <p:grpSp>
            <p:nvGrpSpPr>
              <p:cNvPr id="5" name="Grupo 182"/>
              <p:cNvGrpSpPr/>
              <p:nvPr/>
            </p:nvGrpSpPr>
            <p:grpSpPr>
              <a:xfrm>
                <a:off x="4584494" y="2276872"/>
                <a:ext cx="4001163" cy="177775"/>
                <a:chOff x="6054047" y="1631156"/>
                <a:chExt cx="6137953" cy="272715"/>
              </a:xfrm>
            </p:grpSpPr>
            <p:cxnSp>
              <p:nvCxnSpPr>
                <p:cNvPr id="140" name="Conector reto 147"/>
                <p:cNvCxnSpPr/>
                <p:nvPr/>
              </p:nvCxnSpPr>
              <p:spPr>
                <a:xfrm flipH="1">
                  <a:off x="6054047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Conector reto 148"/>
                <p:cNvCxnSpPr/>
                <p:nvPr/>
              </p:nvCxnSpPr>
              <p:spPr>
                <a:xfrm flipH="1">
                  <a:off x="6226554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Conector reto 149"/>
                <p:cNvCxnSpPr/>
                <p:nvPr/>
              </p:nvCxnSpPr>
              <p:spPr>
                <a:xfrm flipH="1">
                  <a:off x="6399061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Conector reto 150"/>
                <p:cNvCxnSpPr/>
                <p:nvPr/>
              </p:nvCxnSpPr>
              <p:spPr>
                <a:xfrm flipH="1">
                  <a:off x="6571568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Conector reto 151"/>
                <p:cNvCxnSpPr/>
                <p:nvPr/>
              </p:nvCxnSpPr>
              <p:spPr>
                <a:xfrm flipH="1">
                  <a:off x="6744075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Conector reto 152"/>
                <p:cNvCxnSpPr/>
                <p:nvPr/>
              </p:nvCxnSpPr>
              <p:spPr>
                <a:xfrm flipH="1">
                  <a:off x="6916582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Conector reto 153"/>
                <p:cNvCxnSpPr/>
                <p:nvPr/>
              </p:nvCxnSpPr>
              <p:spPr>
                <a:xfrm flipH="1">
                  <a:off x="7089089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Conector reto 154"/>
                <p:cNvCxnSpPr/>
                <p:nvPr/>
              </p:nvCxnSpPr>
              <p:spPr>
                <a:xfrm flipH="1">
                  <a:off x="7261596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Conector reto 155"/>
                <p:cNvCxnSpPr/>
                <p:nvPr/>
              </p:nvCxnSpPr>
              <p:spPr>
                <a:xfrm flipH="1">
                  <a:off x="7434103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Conector reto 156"/>
                <p:cNvCxnSpPr/>
                <p:nvPr/>
              </p:nvCxnSpPr>
              <p:spPr>
                <a:xfrm flipH="1">
                  <a:off x="7606610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Conector reto 157"/>
                <p:cNvCxnSpPr/>
                <p:nvPr/>
              </p:nvCxnSpPr>
              <p:spPr>
                <a:xfrm flipH="1">
                  <a:off x="7779117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Conector reto 158"/>
                <p:cNvCxnSpPr/>
                <p:nvPr/>
              </p:nvCxnSpPr>
              <p:spPr>
                <a:xfrm flipH="1">
                  <a:off x="7951624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Conector reto 159"/>
                <p:cNvCxnSpPr/>
                <p:nvPr/>
              </p:nvCxnSpPr>
              <p:spPr>
                <a:xfrm flipH="1">
                  <a:off x="8124131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Conector reto 160"/>
                <p:cNvCxnSpPr/>
                <p:nvPr/>
              </p:nvCxnSpPr>
              <p:spPr>
                <a:xfrm flipH="1">
                  <a:off x="8296638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Conector reto 161"/>
                <p:cNvCxnSpPr/>
                <p:nvPr/>
              </p:nvCxnSpPr>
              <p:spPr>
                <a:xfrm flipH="1">
                  <a:off x="8469145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Conector reto 162"/>
                <p:cNvCxnSpPr/>
                <p:nvPr/>
              </p:nvCxnSpPr>
              <p:spPr>
                <a:xfrm flipH="1">
                  <a:off x="8641652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Conector reto 163"/>
                <p:cNvCxnSpPr/>
                <p:nvPr/>
              </p:nvCxnSpPr>
              <p:spPr>
                <a:xfrm flipH="1">
                  <a:off x="8814159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Conector reto 164"/>
                <p:cNvCxnSpPr/>
                <p:nvPr/>
              </p:nvCxnSpPr>
              <p:spPr>
                <a:xfrm flipH="1">
                  <a:off x="8986666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Conector reto 165"/>
                <p:cNvCxnSpPr/>
                <p:nvPr/>
              </p:nvCxnSpPr>
              <p:spPr>
                <a:xfrm flipH="1">
                  <a:off x="9159173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Conector reto 166"/>
                <p:cNvCxnSpPr/>
                <p:nvPr/>
              </p:nvCxnSpPr>
              <p:spPr>
                <a:xfrm flipH="1">
                  <a:off x="9331680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Conector reto 167"/>
                <p:cNvCxnSpPr/>
                <p:nvPr/>
              </p:nvCxnSpPr>
              <p:spPr>
                <a:xfrm flipH="1">
                  <a:off x="9504187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Conector reto 168"/>
                <p:cNvCxnSpPr/>
                <p:nvPr/>
              </p:nvCxnSpPr>
              <p:spPr>
                <a:xfrm flipH="1">
                  <a:off x="9676694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Conector reto 169"/>
                <p:cNvCxnSpPr/>
                <p:nvPr/>
              </p:nvCxnSpPr>
              <p:spPr>
                <a:xfrm flipH="1">
                  <a:off x="9849201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Conector reto 170"/>
                <p:cNvCxnSpPr/>
                <p:nvPr/>
              </p:nvCxnSpPr>
              <p:spPr>
                <a:xfrm flipH="1">
                  <a:off x="10021708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Conector reto 171"/>
                <p:cNvCxnSpPr/>
                <p:nvPr/>
              </p:nvCxnSpPr>
              <p:spPr>
                <a:xfrm flipH="1">
                  <a:off x="10194215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Conector reto 172"/>
                <p:cNvCxnSpPr/>
                <p:nvPr/>
              </p:nvCxnSpPr>
              <p:spPr>
                <a:xfrm flipH="1">
                  <a:off x="10366722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Conector reto 173"/>
                <p:cNvCxnSpPr/>
                <p:nvPr/>
              </p:nvCxnSpPr>
              <p:spPr>
                <a:xfrm flipH="1">
                  <a:off x="10539229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Conector reto 174"/>
                <p:cNvCxnSpPr/>
                <p:nvPr/>
              </p:nvCxnSpPr>
              <p:spPr>
                <a:xfrm flipH="1">
                  <a:off x="10711736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Conector reto 175"/>
                <p:cNvCxnSpPr/>
                <p:nvPr/>
              </p:nvCxnSpPr>
              <p:spPr>
                <a:xfrm flipH="1">
                  <a:off x="10884243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Conector reto 176"/>
                <p:cNvCxnSpPr/>
                <p:nvPr/>
              </p:nvCxnSpPr>
              <p:spPr>
                <a:xfrm flipH="1">
                  <a:off x="11056750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Conector reto 177"/>
                <p:cNvCxnSpPr/>
                <p:nvPr/>
              </p:nvCxnSpPr>
              <p:spPr>
                <a:xfrm flipH="1">
                  <a:off x="11229257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Conector reto 178"/>
                <p:cNvCxnSpPr/>
                <p:nvPr/>
              </p:nvCxnSpPr>
              <p:spPr>
                <a:xfrm flipH="1">
                  <a:off x="11401764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Conector reto 179"/>
                <p:cNvCxnSpPr/>
                <p:nvPr/>
              </p:nvCxnSpPr>
              <p:spPr>
                <a:xfrm flipH="1">
                  <a:off x="11574271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Conector reto 180"/>
                <p:cNvCxnSpPr/>
                <p:nvPr/>
              </p:nvCxnSpPr>
              <p:spPr>
                <a:xfrm flipH="1">
                  <a:off x="11746778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Conector reto 181"/>
                <p:cNvCxnSpPr/>
                <p:nvPr/>
              </p:nvCxnSpPr>
              <p:spPr>
                <a:xfrm flipH="1">
                  <a:off x="11919285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" name="Grupo 182"/>
              <p:cNvGrpSpPr/>
              <p:nvPr/>
            </p:nvGrpSpPr>
            <p:grpSpPr>
              <a:xfrm>
                <a:off x="615744" y="2276872"/>
                <a:ext cx="4001163" cy="177775"/>
                <a:chOff x="6054047" y="1631156"/>
                <a:chExt cx="6137953" cy="272715"/>
              </a:xfrm>
            </p:grpSpPr>
            <p:cxnSp>
              <p:nvCxnSpPr>
                <p:cNvPr id="105" name="Conector reto 147"/>
                <p:cNvCxnSpPr/>
                <p:nvPr/>
              </p:nvCxnSpPr>
              <p:spPr>
                <a:xfrm flipH="1">
                  <a:off x="6054047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Conector reto 148"/>
                <p:cNvCxnSpPr/>
                <p:nvPr/>
              </p:nvCxnSpPr>
              <p:spPr>
                <a:xfrm flipH="1">
                  <a:off x="6226554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Conector reto 149"/>
                <p:cNvCxnSpPr/>
                <p:nvPr/>
              </p:nvCxnSpPr>
              <p:spPr>
                <a:xfrm flipH="1">
                  <a:off x="6399061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Conector reto 150"/>
                <p:cNvCxnSpPr/>
                <p:nvPr/>
              </p:nvCxnSpPr>
              <p:spPr>
                <a:xfrm flipH="1">
                  <a:off x="6571568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Conector reto 151"/>
                <p:cNvCxnSpPr/>
                <p:nvPr/>
              </p:nvCxnSpPr>
              <p:spPr>
                <a:xfrm flipH="1">
                  <a:off x="6744075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Conector reto 152"/>
                <p:cNvCxnSpPr/>
                <p:nvPr/>
              </p:nvCxnSpPr>
              <p:spPr>
                <a:xfrm flipH="1">
                  <a:off x="6916582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Conector reto 153"/>
                <p:cNvCxnSpPr/>
                <p:nvPr/>
              </p:nvCxnSpPr>
              <p:spPr>
                <a:xfrm flipH="1">
                  <a:off x="7089089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Conector reto 154"/>
                <p:cNvCxnSpPr/>
                <p:nvPr/>
              </p:nvCxnSpPr>
              <p:spPr>
                <a:xfrm flipH="1">
                  <a:off x="7261596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Conector reto 155"/>
                <p:cNvCxnSpPr/>
                <p:nvPr/>
              </p:nvCxnSpPr>
              <p:spPr>
                <a:xfrm flipH="1">
                  <a:off x="7434103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Conector reto 156"/>
                <p:cNvCxnSpPr/>
                <p:nvPr/>
              </p:nvCxnSpPr>
              <p:spPr>
                <a:xfrm flipH="1">
                  <a:off x="7606610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Conector reto 157"/>
                <p:cNvCxnSpPr/>
                <p:nvPr/>
              </p:nvCxnSpPr>
              <p:spPr>
                <a:xfrm flipH="1">
                  <a:off x="7779117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Conector reto 158"/>
                <p:cNvCxnSpPr/>
                <p:nvPr/>
              </p:nvCxnSpPr>
              <p:spPr>
                <a:xfrm flipH="1">
                  <a:off x="7951624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Conector reto 159"/>
                <p:cNvCxnSpPr/>
                <p:nvPr/>
              </p:nvCxnSpPr>
              <p:spPr>
                <a:xfrm flipH="1">
                  <a:off x="8124131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Conector reto 160"/>
                <p:cNvCxnSpPr/>
                <p:nvPr/>
              </p:nvCxnSpPr>
              <p:spPr>
                <a:xfrm flipH="1">
                  <a:off x="8296638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Conector reto 161"/>
                <p:cNvCxnSpPr/>
                <p:nvPr/>
              </p:nvCxnSpPr>
              <p:spPr>
                <a:xfrm flipH="1">
                  <a:off x="8469145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Conector reto 162"/>
                <p:cNvCxnSpPr/>
                <p:nvPr/>
              </p:nvCxnSpPr>
              <p:spPr>
                <a:xfrm flipH="1">
                  <a:off x="8641652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Conector reto 163"/>
                <p:cNvCxnSpPr/>
                <p:nvPr/>
              </p:nvCxnSpPr>
              <p:spPr>
                <a:xfrm flipH="1">
                  <a:off x="8814159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Conector reto 164"/>
                <p:cNvCxnSpPr/>
                <p:nvPr/>
              </p:nvCxnSpPr>
              <p:spPr>
                <a:xfrm flipH="1">
                  <a:off x="8986666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Conector reto 165"/>
                <p:cNvCxnSpPr/>
                <p:nvPr/>
              </p:nvCxnSpPr>
              <p:spPr>
                <a:xfrm flipH="1">
                  <a:off x="9159173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Conector reto 166"/>
                <p:cNvCxnSpPr/>
                <p:nvPr/>
              </p:nvCxnSpPr>
              <p:spPr>
                <a:xfrm flipH="1">
                  <a:off x="9331680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Conector reto 167"/>
                <p:cNvCxnSpPr/>
                <p:nvPr/>
              </p:nvCxnSpPr>
              <p:spPr>
                <a:xfrm flipH="1">
                  <a:off x="9504187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Conector reto 168"/>
                <p:cNvCxnSpPr/>
                <p:nvPr/>
              </p:nvCxnSpPr>
              <p:spPr>
                <a:xfrm flipH="1">
                  <a:off x="9676694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Conector reto 169"/>
                <p:cNvCxnSpPr/>
                <p:nvPr/>
              </p:nvCxnSpPr>
              <p:spPr>
                <a:xfrm flipH="1">
                  <a:off x="9849201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Conector reto 170"/>
                <p:cNvCxnSpPr/>
                <p:nvPr/>
              </p:nvCxnSpPr>
              <p:spPr>
                <a:xfrm flipH="1">
                  <a:off x="10021708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Conector reto 171"/>
                <p:cNvCxnSpPr/>
                <p:nvPr/>
              </p:nvCxnSpPr>
              <p:spPr>
                <a:xfrm flipH="1">
                  <a:off x="10194215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Conector reto 172"/>
                <p:cNvCxnSpPr/>
                <p:nvPr/>
              </p:nvCxnSpPr>
              <p:spPr>
                <a:xfrm flipH="1">
                  <a:off x="10366722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Conector reto 173"/>
                <p:cNvCxnSpPr/>
                <p:nvPr/>
              </p:nvCxnSpPr>
              <p:spPr>
                <a:xfrm flipH="1">
                  <a:off x="10539229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Conector reto 174"/>
                <p:cNvCxnSpPr/>
                <p:nvPr/>
              </p:nvCxnSpPr>
              <p:spPr>
                <a:xfrm flipH="1">
                  <a:off x="10711736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Conector reto 175"/>
                <p:cNvCxnSpPr/>
                <p:nvPr/>
              </p:nvCxnSpPr>
              <p:spPr>
                <a:xfrm flipH="1">
                  <a:off x="10884243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Conector reto 176"/>
                <p:cNvCxnSpPr/>
                <p:nvPr/>
              </p:nvCxnSpPr>
              <p:spPr>
                <a:xfrm flipH="1">
                  <a:off x="11056750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Conector reto 177"/>
                <p:cNvCxnSpPr/>
                <p:nvPr/>
              </p:nvCxnSpPr>
              <p:spPr>
                <a:xfrm flipH="1">
                  <a:off x="11229257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Conector reto 178"/>
                <p:cNvCxnSpPr/>
                <p:nvPr/>
              </p:nvCxnSpPr>
              <p:spPr>
                <a:xfrm flipH="1">
                  <a:off x="11401764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Conector reto 179"/>
                <p:cNvCxnSpPr/>
                <p:nvPr/>
              </p:nvCxnSpPr>
              <p:spPr>
                <a:xfrm flipH="1">
                  <a:off x="11574271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Conector reto 180"/>
                <p:cNvCxnSpPr/>
                <p:nvPr/>
              </p:nvCxnSpPr>
              <p:spPr>
                <a:xfrm flipH="1">
                  <a:off x="11746778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Conector reto 181"/>
                <p:cNvCxnSpPr/>
                <p:nvPr/>
              </p:nvCxnSpPr>
              <p:spPr>
                <a:xfrm flipH="1">
                  <a:off x="11919285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" name="Grupo 62"/>
            <p:cNvGrpSpPr/>
            <p:nvPr/>
          </p:nvGrpSpPr>
          <p:grpSpPr>
            <a:xfrm>
              <a:off x="902434" y="2898148"/>
              <a:ext cx="1750838" cy="80210"/>
              <a:chOff x="882316" y="1631619"/>
              <a:chExt cx="22800524" cy="80210"/>
            </a:xfrm>
          </p:grpSpPr>
          <p:cxnSp>
            <p:nvCxnSpPr>
              <p:cNvPr id="101" name="Conector reto 63"/>
              <p:cNvCxnSpPr/>
              <p:nvPr/>
            </p:nvCxnSpPr>
            <p:spPr>
              <a:xfrm>
                <a:off x="882316" y="1631619"/>
                <a:ext cx="22800524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onector reto 64"/>
              <p:cNvCxnSpPr/>
              <p:nvPr/>
            </p:nvCxnSpPr>
            <p:spPr>
              <a:xfrm>
                <a:off x="882316" y="1711829"/>
                <a:ext cx="22800524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24945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/>
          <p:nvPr/>
        </p:nvGrpSpPr>
        <p:grpSpPr>
          <a:xfrm>
            <a:off x="3851920" y="2138258"/>
            <a:ext cx="4935287" cy="3231654"/>
            <a:chOff x="4766982" y="1131590"/>
            <a:chExt cx="3837466" cy="3231654"/>
          </a:xfrm>
        </p:grpSpPr>
        <p:sp>
          <p:nvSpPr>
            <p:cNvPr id="5" name="CaixaDeTexto 13"/>
            <p:cNvSpPr txBox="1">
              <a:spLocks noChangeArrowheads="1"/>
            </p:cNvSpPr>
            <p:nvPr/>
          </p:nvSpPr>
          <p:spPr bwMode="auto">
            <a:xfrm>
              <a:off x="4766982" y="1134894"/>
              <a:ext cx="121716" cy="2970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lvl="0" fontAlgn="base">
                <a:spcBef>
                  <a:spcPct val="0"/>
                </a:spcBef>
                <a:spcAft>
                  <a:spcPct val="0"/>
                </a:spcAft>
                <a:defRPr kumimoji="0" sz="1600" b="1" i="0" u="none" strike="noStrike" cap="none" normalizeH="0" baseline="0">
                  <a:ln>
                    <a:noFill/>
                  </a:ln>
                  <a:solidFill>
                    <a:srgbClr val="00B0F0"/>
                  </a:solidFill>
                  <a:effectLst/>
                  <a:latin typeface="Rockwell" panose="02060603020205020403" pitchFamily="18" charset="0"/>
                  <a:cs typeface="Arial" pitchFamily="34" charset="0"/>
                </a:defRPr>
              </a:lvl1pPr>
              <a:extLst/>
            </a:lstStyle>
            <a:p>
              <a:pPr algn="r">
                <a:spcBef>
                  <a:spcPts val="1200"/>
                </a:spcBef>
              </a:pPr>
              <a:r>
                <a:rPr lang="pt-BR" sz="1800" dirty="0" smtClean="0"/>
                <a:t>•</a:t>
              </a:r>
              <a:br>
                <a:rPr lang="pt-BR" sz="1800" dirty="0" smtClean="0"/>
              </a:br>
              <a:r>
                <a:rPr lang="pt-BR" sz="1800" dirty="0" smtClean="0"/>
                <a:t/>
              </a:r>
              <a:br>
                <a:rPr lang="pt-BR" sz="1800" dirty="0" smtClean="0"/>
              </a:br>
              <a:endParaRPr lang="pt-BR" sz="100" dirty="0" smtClean="0"/>
            </a:p>
            <a:p>
              <a:pPr algn="r">
                <a:spcBef>
                  <a:spcPts val="1200"/>
                </a:spcBef>
              </a:pPr>
              <a:r>
                <a:rPr lang="pt-BR" sz="1800" dirty="0" smtClean="0"/>
                <a:t/>
              </a:r>
              <a:br>
                <a:rPr lang="pt-BR" sz="1800" dirty="0" smtClean="0"/>
              </a:br>
              <a:r>
                <a:rPr lang="pt-BR" sz="1800" dirty="0" smtClean="0"/>
                <a:t>•</a:t>
              </a:r>
              <a:br>
                <a:rPr lang="pt-BR" sz="1800" dirty="0" smtClean="0"/>
              </a:br>
              <a:r>
                <a:rPr lang="pt-BR" sz="1800" dirty="0" smtClean="0"/>
                <a:t/>
              </a:r>
              <a:br>
                <a:rPr lang="pt-BR" sz="1800" dirty="0" smtClean="0"/>
              </a:br>
              <a:endParaRPr lang="pt-BR" sz="1800" dirty="0" smtClean="0"/>
            </a:p>
            <a:p>
              <a:pPr algn="r">
                <a:spcBef>
                  <a:spcPts val="1200"/>
                </a:spcBef>
              </a:pPr>
              <a:r>
                <a:rPr lang="pt-BR" sz="1800" dirty="0" smtClean="0"/>
                <a:t>•</a:t>
              </a:r>
              <a:br>
                <a:rPr lang="pt-BR" sz="1800" dirty="0" smtClean="0"/>
              </a:br>
              <a:endParaRPr lang="pt-BR" sz="1800" dirty="0" smtClean="0"/>
            </a:p>
            <a:p>
              <a:pPr algn="r">
                <a:spcBef>
                  <a:spcPts val="1200"/>
                </a:spcBef>
              </a:pPr>
              <a:r>
                <a:rPr lang="pt-BR" sz="1800" dirty="0" smtClean="0"/>
                <a:t>•</a:t>
              </a:r>
            </a:p>
          </p:txBody>
        </p:sp>
        <p:sp>
          <p:nvSpPr>
            <p:cNvPr id="6" name="CaixaDeTexto 13"/>
            <p:cNvSpPr txBox="1">
              <a:spLocks noChangeArrowheads="1"/>
            </p:cNvSpPr>
            <p:nvPr/>
          </p:nvSpPr>
          <p:spPr bwMode="auto">
            <a:xfrm>
              <a:off x="4956927" y="1131590"/>
              <a:ext cx="3647521" cy="323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lvl="0" fontAlgn="base">
                <a:spcBef>
                  <a:spcPct val="0"/>
                </a:spcBef>
                <a:spcAft>
                  <a:spcPct val="0"/>
                </a:spcAft>
                <a:defRPr kumimoji="0" sz="1600" b="1" i="0" u="none" strike="noStrike" cap="none" normalizeH="0" baseline="0">
                  <a:ln>
                    <a:noFill/>
                  </a:ln>
                  <a:solidFill>
                    <a:srgbClr val="00B0F0"/>
                  </a:solidFill>
                  <a:effectLst/>
                  <a:latin typeface="Rockwell" panose="02060603020205020403" pitchFamily="18" charset="0"/>
                  <a:cs typeface="Arial" pitchFamily="34" charset="0"/>
                </a:defRPr>
              </a:lvl1pPr>
              <a:extLst/>
            </a:lstStyle>
            <a:p>
              <a:pPr>
                <a:spcBef>
                  <a:spcPts val="1200"/>
                </a:spcBef>
              </a:pPr>
              <a:r>
                <a:rPr lang="pt-BR" sz="1800" b="0" dirty="0" smtClean="0">
                  <a:solidFill>
                    <a:schemeClr val="tx1"/>
                  </a:solidFill>
                  <a:latin typeface="+mn-lt"/>
                </a:rPr>
                <a:t>Para </a:t>
              </a:r>
              <a:r>
                <a:rPr lang="pt-BR" sz="1800" dirty="0"/>
                <a:t>tarifas aeroportuárias </a:t>
              </a:r>
              <a:r>
                <a:rPr lang="pt-BR" sz="1800" b="0" dirty="0" smtClean="0">
                  <a:solidFill>
                    <a:schemeClr val="tx1"/>
                  </a:solidFill>
                  <a:latin typeface="+mn-lt"/>
                </a:rPr>
                <a:t>e </a:t>
              </a:r>
              <a:r>
                <a:rPr lang="pt-BR" sz="1800" dirty="0"/>
                <a:t>passagens aéreas </a:t>
              </a:r>
              <a:r>
                <a:rPr lang="pt-BR" sz="1800" b="0" dirty="0" smtClean="0">
                  <a:solidFill>
                    <a:schemeClr val="tx1"/>
                  </a:solidFill>
                  <a:latin typeface="+mn-lt"/>
                </a:rPr>
                <a:t>em voos regionais –  aeroportos com até 600 mil passageiros/ano (800 mil na Amazônia Legal)</a:t>
              </a:r>
            </a:p>
            <a:p>
              <a:pPr>
                <a:spcBef>
                  <a:spcPts val="1200"/>
                </a:spcBef>
              </a:pPr>
              <a:r>
                <a:rPr lang="pt-BR" sz="1800" dirty="0"/>
                <a:t>Condicionado aos assentos ocupados</a:t>
              </a:r>
              <a:r>
                <a:rPr lang="pt-BR" sz="1800" b="0" dirty="0" smtClean="0">
                  <a:solidFill>
                    <a:schemeClr val="tx1"/>
                  </a:solidFill>
                  <a:latin typeface="+mn-lt"/>
                </a:rPr>
                <a:t>, limitados a 50% da aeronave e até 60 assentos </a:t>
              </a:r>
              <a:br>
                <a:rPr lang="pt-BR" sz="1800" b="0" dirty="0" smtClean="0">
                  <a:solidFill>
                    <a:schemeClr val="tx1"/>
                  </a:solidFill>
                  <a:latin typeface="+mn-lt"/>
                </a:rPr>
              </a:br>
              <a:r>
                <a:rPr lang="pt-BR" sz="1800" b="0" dirty="0" smtClean="0">
                  <a:solidFill>
                    <a:schemeClr val="tx1"/>
                  </a:solidFill>
                  <a:latin typeface="+mn-lt"/>
                </a:rPr>
                <a:t>(à exceção da Amazônia Legal)</a:t>
              </a:r>
            </a:p>
            <a:p>
              <a:pPr>
                <a:spcBef>
                  <a:spcPts val="1200"/>
                </a:spcBef>
              </a:pPr>
              <a:r>
                <a:rPr lang="pt-BR" sz="1800" dirty="0"/>
                <a:t>Reduzirá </a:t>
              </a:r>
              <a:r>
                <a:rPr lang="pt-BR" sz="1800" dirty="0" smtClean="0"/>
                <a:t>a diferença entre as passagens  </a:t>
              </a:r>
              <a:r>
                <a:rPr lang="pt-BR" sz="1800" b="0" dirty="0" smtClean="0">
                  <a:solidFill>
                    <a:schemeClr val="tx1"/>
                  </a:solidFill>
                  <a:latin typeface="+mn-lt"/>
                </a:rPr>
                <a:t>aérea  e rodoviária – Popularização</a:t>
              </a:r>
            </a:p>
            <a:p>
              <a:pPr>
                <a:spcBef>
                  <a:spcPts val="1200"/>
                </a:spcBef>
              </a:pPr>
              <a:r>
                <a:rPr lang="pt-BR" sz="1800" b="0" dirty="0" smtClean="0">
                  <a:solidFill>
                    <a:schemeClr val="tx1"/>
                  </a:solidFill>
                  <a:latin typeface="+mn-lt"/>
                </a:rPr>
                <a:t>Estimulará </a:t>
              </a:r>
              <a:r>
                <a:rPr lang="pt-BR" sz="1800" dirty="0"/>
                <a:t>novas rotas regionais</a:t>
              </a:r>
            </a:p>
          </p:txBody>
        </p:sp>
      </p:grpSp>
      <p:sp>
        <p:nvSpPr>
          <p:cNvPr id="7" name="Retângulo 56"/>
          <p:cNvSpPr/>
          <p:nvPr/>
        </p:nvSpPr>
        <p:spPr>
          <a:xfrm>
            <a:off x="64616" y="195486"/>
            <a:ext cx="8970249" cy="73866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 eaLnBrk="0" fontAlgn="base" hangingPunct="0">
              <a:spcBef>
                <a:spcPct val="0"/>
              </a:spcBef>
            </a:pPr>
            <a:r>
              <a:rPr lang="en-US" b="1" dirty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– </a:t>
            </a:r>
            <a:r>
              <a:rPr lang="en-US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AVIAÇÃO REGIONAL – </a:t>
            </a:r>
          </a:p>
          <a:p>
            <a:pPr algn="ctr" eaLnBrk="0" fontAlgn="base" hangingPunct="0">
              <a:spcBef>
                <a:spcPct val="0"/>
              </a:spcBef>
            </a:pPr>
            <a:r>
              <a:rPr lang="en-US" sz="2400" b="1" dirty="0" smtClean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SUBSÍDIOS - PDAR</a:t>
            </a:r>
            <a:endParaRPr lang="pt-BR" sz="2400" b="1" dirty="0">
              <a:solidFill>
                <a:srgbClr val="00B0F0"/>
              </a:solidFill>
              <a:latin typeface="Rockwell" panose="02060603020205020403" pitchFamily="18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Rafael Braga\Dropbox\SAC\malas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79512" y="2060848"/>
            <a:ext cx="3437139" cy="343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3727782" y="2149837"/>
            <a:ext cx="5184576" cy="3439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900"/>
              </a:spcAft>
              <a:buClr>
                <a:srgbClr val="00B0F0"/>
              </a:buClr>
              <a:buSzPct val="130000"/>
              <a:buFont typeface="Arial" pitchFamily="34" charset="0"/>
              <a:buChar char="•"/>
            </a:pPr>
            <a:r>
              <a:rPr lang="pt-BR" dirty="0" smtClean="0"/>
              <a:t>Atendimento </a:t>
            </a:r>
            <a:r>
              <a:rPr lang="pt-BR" dirty="0"/>
              <a:t>às localidades da Amazônia Legal definidas;</a:t>
            </a:r>
          </a:p>
          <a:p>
            <a:pPr marL="285750" indent="-285750">
              <a:spcAft>
                <a:spcPts val="900"/>
              </a:spcAft>
              <a:buClr>
                <a:srgbClr val="00B0F0"/>
              </a:buClr>
              <a:buSzPct val="130000"/>
              <a:buFont typeface="Arial" pitchFamily="34" charset="0"/>
              <a:buChar char="•"/>
            </a:pPr>
            <a:r>
              <a:rPr lang="pt-BR" dirty="0"/>
              <a:t>Exigências prévias de número de voos semanais; regularidade e pontualidade;</a:t>
            </a:r>
          </a:p>
          <a:p>
            <a:pPr marL="285750" indent="-285750">
              <a:spcAft>
                <a:spcPts val="900"/>
              </a:spcAft>
              <a:buClr>
                <a:srgbClr val="00B0F0"/>
              </a:buClr>
              <a:buSzPct val="130000"/>
              <a:buFont typeface="Arial" pitchFamily="34" charset="0"/>
              <a:buChar char="•"/>
            </a:pPr>
            <a:r>
              <a:rPr lang="pt-BR" dirty="0"/>
              <a:t>Prazo: 2 a 3 anos;</a:t>
            </a:r>
          </a:p>
          <a:p>
            <a:pPr marL="285750" indent="-285750">
              <a:spcAft>
                <a:spcPts val="900"/>
              </a:spcAft>
              <a:buClr>
                <a:srgbClr val="00B0F0"/>
              </a:buClr>
              <a:buSzPct val="130000"/>
              <a:buFont typeface="Arial" pitchFamily="34" charset="0"/>
              <a:buChar char="•"/>
            </a:pPr>
            <a:r>
              <a:rPr lang="pt-BR" dirty="0"/>
              <a:t>Multa em caso de descontinuidade dos serviços;</a:t>
            </a:r>
          </a:p>
          <a:p>
            <a:pPr marL="285750" indent="-285750">
              <a:spcAft>
                <a:spcPts val="900"/>
              </a:spcAft>
              <a:buClr>
                <a:srgbClr val="00B0F0"/>
              </a:buClr>
              <a:buSzPct val="130000"/>
              <a:buFont typeface="Arial" pitchFamily="34" charset="0"/>
              <a:buChar char="•"/>
            </a:pPr>
            <a:r>
              <a:rPr lang="pt-BR" dirty="0" smtClean="0"/>
              <a:t>Sem </a:t>
            </a:r>
            <a:r>
              <a:rPr lang="pt-BR" dirty="0"/>
              <a:t>exclusividade na operação da rota;</a:t>
            </a:r>
          </a:p>
          <a:p>
            <a:pPr marL="285750" indent="-285750">
              <a:spcAft>
                <a:spcPts val="900"/>
              </a:spcAft>
              <a:buClr>
                <a:srgbClr val="00B0F0"/>
              </a:buClr>
              <a:buSzPct val="130000"/>
              <a:buFont typeface="Arial" pitchFamily="34" charset="0"/>
              <a:buChar char="•"/>
            </a:pPr>
            <a:r>
              <a:rPr lang="pt-BR" dirty="0"/>
              <a:t>Elegibilidade: aeroportos do PIL, com prioridade para aqueles sem voos regulares ou não atendidos satisfatoriamente;</a:t>
            </a:r>
          </a:p>
        </p:txBody>
      </p:sp>
      <p:sp>
        <p:nvSpPr>
          <p:cNvPr id="13" name="Retângulo 56"/>
          <p:cNvSpPr/>
          <p:nvPr/>
        </p:nvSpPr>
        <p:spPr>
          <a:xfrm>
            <a:off x="64616" y="195486"/>
            <a:ext cx="8970249" cy="73866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 eaLnBrk="0" fontAlgn="base" hangingPunct="0">
              <a:spcBef>
                <a:spcPct val="0"/>
              </a:spcBef>
            </a:pPr>
            <a:r>
              <a:rPr lang="en-US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– PDAR: SUBSÍDIOS – </a:t>
            </a:r>
          </a:p>
          <a:p>
            <a:pPr algn="ctr" eaLnBrk="0" fontAlgn="base" hangingPunct="0">
              <a:spcBef>
                <a:spcPct val="0"/>
              </a:spcBef>
            </a:pPr>
            <a:r>
              <a:rPr lang="en-US" sz="2400" b="1" dirty="0" smtClean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PROPOSTA</a:t>
            </a:r>
            <a:endParaRPr lang="pt-BR" sz="2400" b="1" dirty="0">
              <a:solidFill>
                <a:srgbClr val="00B0F0"/>
              </a:solidFill>
              <a:latin typeface="Rockwell" panose="02060603020205020403" pitchFamily="18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6065" y="2060848"/>
            <a:ext cx="3437139" cy="343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12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3727781" y="2224896"/>
            <a:ext cx="530708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900"/>
              </a:spcAft>
              <a:buClr>
                <a:srgbClr val="00B0F0"/>
              </a:buClr>
              <a:buSzPct val="130000"/>
              <a:buFont typeface="Arial" pitchFamily="34" charset="0"/>
              <a:buChar char="•"/>
            </a:pPr>
            <a:r>
              <a:rPr lang="pt-BR" dirty="0"/>
              <a:t>Possibilidade de implementação em blocos, de acordo com disponibilidade orçamentária.</a:t>
            </a:r>
          </a:p>
          <a:p>
            <a:pPr marL="285750" indent="-285750">
              <a:spcAft>
                <a:spcPts val="900"/>
              </a:spcAft>
              <a:buClr>
                <a:srgbClr val="00B0F0"/>
              </a:buClr>
              <a:buSzPct val="130000"/>
              <a:buFont typeface="Arial" pitchFamily="34" charset="0"/>
              <a:buChar char="•"/>
            </a:pPr>
            <a:r>
              <a:rPr lang="pt-BR" dirty="0" smtClean="0"/>
              <a:t>Maior </a:t>
            </a:r>
            <a:r>
              <a:rPr lang="pt-BR" dirty="0"/>
              <a:t>capacidade de controle dos resultados.</a:t>
            </a:r>
          </a:p>
          <a:p>
            <a:pPr marL="285750" indent="-285750">
              <a:spcAft>
                <a:spcPts val="900"/>
              </a:spcAft>
              <a:buClr>
                <a:srgbClr val="00B0F0"/>
              </a:buClr>
              <a:buSzPct val="130000"/>
              <a:buFont typeface="Arial" pitchFamily="34" charset="0"/>
              <a:buChar char="•"/>
            </a:pPr>
            <a:r>
              <a:rPr lang="pt-BR" dirty="0" smtClean="0"/>
              <a:t>Possibilidade </a:t>
            </a:r>
            <a:r>
              <a:rPr lang="pt-BR" dirty="0"/>
              <a:t>de alcançar resultados expressivos com poucos </a:t>
            </a:r>
            <a:r>
              <a:rPr lang="pt-BR" dirty="0" smtClean="0"/>
              <a:t>recursos</a:t>
            </a:r>
            <a:r>
              <a:rPr lang="pt-BR" dirty="0"/>
              <a:t> </a:t>
            </a:r>
            <a:r>
              <a:rPr lang="pt-BR" dirty="0" smtClean="0"/>
              <a:t>(3 </a:t>
            </a:r>
            <a:r>
              <a:rPr lang="pt-BR" dirty="0"/>
              <a:t>voos semanais ida e volta). </a:t>
            </a:r>
          </a:p>
        </p:txBody>
      </p:sp>
      <p:sp>
        <p:nvSpPr>
          <p:cNvPr id="13" name="Retângulo 56"/>
          <p:cNvSpPr/>
          <p:nvPr/>
        </p:nvSpPr>
        <p:spPr>
          <a:xfrm>
            <a:off x="64616" y="195486"/>
            <a:ext cx="8970249" cy="73866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 eaLnBrk="0" fontAlgn="base" hangingPunct="0">
              <a:spcBef>
                <a:spcPct val="0"/>
              </a:spcBef>
            </a:pPr>
            <a:r>
              <a:rPr lang="en-US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– PDAR: SUBSÍDIOS – </a:t>
            </a:r>
          </a:p>
          <a:p>
            <a:pPr algn="ctr" eaLnBrk="0" fontAlgn="base" hangingPunct="0">
              <a:spcBef>
                <a:spcPct val="0"/>
              </a:spcBef>
            </a:pPr>
            <a:r>
              <a:rPr lang="en-US" sz="2400" b="1" dirty="0" smtClean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PROPOSTA</a:t>
            </a:r>
            <a:endParaRPr lang="pt-BR" sz="2400" b="1" dirty="0">
              <a:solidFill>
                <a:srgbClr val="00B0F0"/>
              </a:solidFill>
              <a:latin typeface="Rockwell" panose="02060603020205020403" pitchFamily="18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6065" y="2060848"/>
            <a:ext cx="3437139" cy="343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7537434"/>
              </p:ext>
            </p:extLst>
          </p:nvPr>
        </p:nvGraphicFramePr>
        <p:xfrm>
          <a:off x="3890680" y="5085184"/>
          <a:ext cx="4857784" cy="785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3237"/>
                <a:gridCol w="3074547"/>
              </a:tblGrid>
              <a:tr h="7858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700" baseline="0" dirty="0" smtClean="0">
                          <a:solidFill>
                            <a:schemeClr val="bg1"/>
                          </a:solidFill>
                        </a:rPr>
                        <a:t>30  cidades atendidas</a:t>
                      </a:r>
                      <a:endParaRPr lang="pt-BR" sz="1700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700" dirty="0" smtClean="0"/>
                        <a:t>Subsídios</a:t>
                      </a:r>
                      <a:r>
                        <a:rPr lang="pt-BR" sz="1700" baseline="0" dirty="0" smtClean="0"/>
                        <a:t> de</a:t>
                      </a:r>
                      <a:endParaRPr lang="pt-BR" sz="17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/>
                        <a:t>≈</a:t>
                      </a:r>
                      <a:r>
                        <a:rPr lang="pt-BR" sz="1700" dirty="0" smtClean="0"/>
                        <a:t>R$ 50</a:t>
                      </a:r>
                      <a:r>
                        <a:rPr lang="pt-BR" sz="1700" baseline="0" dirty="0" smtClean="0"/>
                        <a:t> milhões/ano</a:t>
                      </a:r>
                      <a:endParaRPr lang="pt-BR" sz="17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" t="19179" r="3380" b="4973"/>
          <a:stretch/>
        </p:blipFill>
        <p:spPr bwMode="auto">
          <a:xfrm>
            <a:off x="9468544" y="214355"/>
            <a:ext cx="1785950" cy="14395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8728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9" t="-142"/>
          <a:stretch/>
        </p:blipFill>
        <p:spPr bwMode="auto">
          <a:xfrm>
            <a:off x="0" y="-15606"/>
            <a:ext cx="9153617" cy="6873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5"/>
          <p:cNvGrpSpPr/>
          <p:nvPr/>
        </p:nvGrpSpPr>
        <p:grpSpPr>
          <a:xfrm>
            <a:off x="64616" y="2259129"/>
            <a:ext cx="8970249" cy="1582341"/>
            <a:chOff x="64616" y="1563638"/>
            <a:chExt cx="8970249" cy="1582341"/>
          </a:xfrm>
        </p:grpSpPr>
        <p:sp>
          <p:nvSpPr>
            <p:cNvPr id="96" name="Retângulo 56"/>
            <p:cNvSpPr/>
            <p:nvPr/>
          </p:nvSpPr>
          <p:spPr>
            <a:xfrm>
              <a:off x="64616" y="2029552"/>
              <a:ext cx="8970249" cy="628249"/>
            </a:xfrm>
            <a:prstGeom prst="rect">
              <a:avLst/>
            </a:prstGeom>
          </p:spPr>
          <p:txBody>
            <a:bodyPr wrap="square" anchor="ctr" anchorCtr="0">
              <a:spAutoFit/>
            </a:bodyPr>
            <a:lstStyle/>
            <a:p>
              <a:pPr algn="ctr" eaLnBrk="0" fontAlgn="base" hangingPunct="0">
                <a:lnSpc>
                  <a:spcPct val="75000"/>
                </a:lnSpc>
                <a:spcBef>
                  <a:spcPct val="0"/>
                </a:spcBef>
              </a:pPr>
              <a:r>
                <a:rPr lang="pt-BR" sz="4600" b="1" dirty="0">
                  <a:solidFill>
                    <a:srgbClr val="FFFF00"/>
                  </a:solidFill>
                  <a:latin typeface="Rockwell" panose="02060603020205020403" pitchFamily="18" charset="0"/>
                  <a:ea typeface="Segoe UI" panose="020B0502040204020203" pitchFamily="34" charset="0"/>
                  <a:cs typeface="Arial" panose="020B0604020202020204" pitchFamily="34" charset="0"/>
                </a:rPr>
                <a:t>3</a:t>
              </a:r>
              <a:r>
                <a:rPr lang="pt-BR" sz="4600" b="1" dirty="0" smtClean="0">
                  <a:solidFill>
                    <a:srgbClr val="FFFF00"/>
                  </a:solidFill>
                  <a:latin typeface="Rockwell" panose="02060603020205020403" pitchFamily="18" charset="0"/>
                  <a:ea typeface="Segoe UI" panose="020B0502040204020203" pitchFamily="34" charset="0"/>
                  <a:cs typeface="Arial" panose="020B0604020202020204" pitchFamily="34" charset="0"/>
                </a:rPr>
                <a:t>. </a:t>
              </a:r>
              <a:r>
                <a:rPr lang="pt-BR" sz="4600" dirty="0" smtClean="0">
                  <a:solidFill>
                    <a:srgbClr val="FFFF00"/>
                  </a:solidFill>
                  <a:latin typeface="Rockwell" panose="02060603020205020403" pitchFamily="18" charset="0"/>
                  <a:ea typeface="Segoe UI" panose="020B0502040204020203" pitchFamily="34" charset="0"/>
                  <a:cs typeface="Arial" panose="020B0604020202020204" pitchFamily="34" charset="0"/>
                </a:rPr>
                <a:t>GESTÃO</a:t>
              </a:r>
              <a:endParaRPr lang="pt-BR" sz="4600" dirty="0"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etângulo 58"/>
            <p:cNvSpPr/>
            <p:nvPr/>
          </p:nvSpPr>
          <p:spPr>
            <a:xfrm>
              <a:off x="683538" y="2774018"/>
              <a:ext cx="7801912" cy="371961"/>
            </a:xfrm>
            <a:prstGeom prst="rect">
              <a:avLst/>
            </a:prstGeom>
          </p:spPr>
          <p:txBody>
            <a:bodyPr wrap="square" anchor="ctr" anchorCtr="0">
              <a:spAutoFit/>
            </a:bodyPr>
            <a:lstStyle/>
            <a:p>
              <a:pPr algn="ctr" eaLnBrk="0" fontAlgn="base" hangingPunct="0">
                <a:lnSpc>
                  <a:spcPct val="75000"/>
                </a:lnSpc>
                <a:spcBef>
                  <a:spcPct val="0"/>
                </a:spcBef>
              </a:pPr>
              <a:r>
                <a:rPr lang="pt-BR" sz="2400" dirty="0" smtClean="0">
                  <a:latin typeface="Rockwell" panose="02060603020205020403" pitchFamily="18" charset="0"/>
                  <a:ea typeface="Segoe UI" panose="020B0502040204020203" pitchFamily="34" charset="0"/>
                  <a:cs typeface="Arial" panose="020B0604020202020204" pitchFamily="34" charset="0"/>
                </a:rPr>
                <a:t>AVIAÇÃO REGIONAL</a:t>
              </a:r>
              <a:endParaRPr lang="pt-BR" sz="2400" dirty="0"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" name="Grupo 62"/>
            <p:cNvGrpSpPr/>
            <p:nvPr/>
          </p:nvGrpSpPr>
          <p:grpSpPr>
            <a:xfrm>
              <a:off x="6565787" y="2898148"/>
              <a:ext cx="1678622" cy="80210"/>
              <a:chOff x="-10662693" y="1631619"/>
              <a:chExt cx="21860082" cy="80210"/>
            </a:xfrm>
          </p:grpSpPr>
          <p:cxnSp>
            <p:nvCxnSpPr>
              <p:cNvPr id="175" name="Conector reto 63"/>
              <p:cNvCxnSpPr/>
              <p:nvPr/>
            </p:nvCxnSpPr>
            <p:spPr>
              <a:xfrm>
                <a:off x="-10662693" y="1631619"/>
                <a:ext cx="21860082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Conector reto 64"/>
              <p:cNvCxnSpPr/>
              <p:nvPr/>
            </p:nvCxnSpPr>
            <p:spPr>
              <a:xfrm>
                <a:off x="-10662693" y="1711829"/>
                <a:ext cx="21860082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 11"/>
            <p:cNvGrpSpPr/>
            <p:nvPr/>
          </p:nvGrpSpPr>
          <p:grpSpPr>
            <a:xfrm>
              <a:off x="808794" y="1563638"/>
              <a:ext cx="7435614" cy="165858"/>
              <a:chOff x="615744" y="2276872"/>
              <a:chExt cx="7969913" cy="177775"/>
            </a:xfrm>
          </p:grpSpPr>
          <p:grpSp>
            <p:nvGrpSpPr>
              <p:cNvPr id="5" name="Grupo 182"/>
              <p:cNvGrpSpPr/>
              <p:nvPr/>
            </p:nvGrpSpPr>
            <p:grpSpPr>
              <a:xfrm>
                <a:off x="4584494" y="2276872"/>
                <a:ext cx="4001163" cy="177775"/>
                <a:chOff x="6054047" y="1631156"/>
                <a:chExt cx="6137953" cy="272715"/>
              </a:xfrm>
            </p:grpSpPr>
            <p:cxnSp>
              <p:nvCxnSpPr>
                <p:cNvPr id="140" name="Conector reto 147"/>
                <p:cNvCxnSpPr/>
                <p:nvPr/>
              </p:nvCxnSpPr>
              <p:spPr>
                <a:xfrm flipH="1">
                  <a:off x="6054047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Conector reto 148"/>
                <p:cNvCxnSpPr/>
                <p:nvPr/>
              </p:nvCxnSpPr>
              <p:spPr>
                <a:xfrm flipH="1">
                  <a:off x="6226554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Conector reto 149"/>
                <p:cNvCxnSpPr/>
                <p:nvPr/>
              </p:nvCxnSpPr>
              <p:spPr>
                <a:xfrm flipH="1">
                  <a:off x="6399061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Conector reto 150"/>
                <p:cNvCxnSpPr/>
                <p:nvPr/>
              </p:nvCxnSpPr>
              <p:spPr>
                <a:xfrm flipH="1">
                  <a:off x="6571568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Conector reto 151"/>
                <p:cNvCxnSpPr/>
                <p:nvPr/>
              </p:nvCxnSpPr>
              <p:spPr>
                <a:xfrm flipH="1">
                  <a:off x="6744075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Conector reto 152"/>
                <p:cNvCxnSpPr/>
                <p:nvPr/>
              </p:nvCxnSpPr>
              <p:spPr>
                <a:xfrm flipH="1">
                  <a:off x="6916582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Conector reto 153"/>
                <p:cNvCxnSpPr/>
                <p:nvPr/>
              </p:nvCxnSpPr>
              <p:spPr>
                <a:xfrm flipH="1">
                  <a:off x="7089089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Conector reto 154"/>
                <p:cNvCxnSpPr/>
                <p:nvPr/>
              </p:nvCxnSpPr>
              <p:spPr>
                <a:xfrm flipH="1">
                  <a:off x="7261596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Conector reto 155"/>
                <p:cNvCxnSpPr/>
                <p:nvPr/>
              </p:nvCxnSpPr>
              <p:spPr>
                <a:xfrm flipH="1">
                  <a:off x="7434103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Conector reto 156"/>
                <p:cNvCxnSpPr/>
                <p:nvPr/>
              </p:nvCxnSpPr>
              <p:spPr>
                <a:xfrm flipH="1">
                  <a:off x="7606610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Conector reto 157"/>
                <p:cNvCxnSpPr/>
                <p:nvPr/>
              </p:nvCxnSpPr>
              <p:spPr>
                <a:xfrm flipH="1">
                  <a:off x="7779117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Conector reto 158"/>
                <p:cNvCxnSpPr/>
                <p:nvPr/>
              </p:nvCxnSpPr>
              <p:spPr>
                <a:xfrm flipH="1">
                  <a:off x="7951624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Conector reto 159"/>
                <p:cNvCxnSpPr/>
                <p:nvPr/>
              </p:nvCxnSpPr>
              <p:spPr>
                <a:xfrm flipH="1">
                  <a:off x="8124131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Conector reto 160"/>
                <p:cNvCxnSpPr/>
                <p:nvPr/>
              </p:nvCxnSpPr>
              <p:spPr>
                <a:xfrm flipH="1">
                  <a:off x="8296638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Conector reto 161"/>
                <p:cNvCxnSpPr/>
                <p:nvPr/>
              </p:nvCxnSpPr>
              <p:spPr>
                <a:xfrm flipH="1">
                  <a:off x="8469145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Conector reto 162"/>
                <p:cNvCxnSpPr/>
                <p:nvPr/>
              </p:nvCxnSpPr>
              <p:spPr>
                <a:xfrm flipH="1">
                  <a:off x="8641652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Conector reto 163"/>
                <p:cNvCxnSpPr/>
                <p:nvPr/>
              </p:nvCxnSpPr>
              <p:spPr>
                <a:xfrm flipH="1">
                  <a:off x="8814159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Conector reto 164"/>
                <p:cNvCxnSpPr/>
                <p:nvPr/>
              </p:nvCxnSpPr>
              <p:spPr>
                <a:xfrm flipH="1">
                  <a:off x="8986666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Conector reto 165"/>
                <p:cNvCxnSpPr/>
                <p:nvPr/>
              </p:nvCxnSpPr>
              <p:spPr>
                <a:xfrm flipH="1">
                  <a:off x="9159173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Conector reto 166"/>
                <p:cNvCxnSpPr/>
                <p:nvPr/>
              </p:nvCxnSpPr>
              <p:spPr>
                <a:xfrm flipH="1">
                  <a:off x="9331680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Conector reto 167"/>
                <p:cNvCxnSpPr/>
                <p:nvPr/>
              </p:nvCxnSpPr>
              <p:spPr>
                <a:xfrm flipH="1">
                  <a:off x="9504187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Conector reto 168"/>
                <p:cNvCxnSpPr/>
                <p:nvPr/>
              </p:nvCxnSpPr>
              <p:spPr>
                <a:xfrm flipH="1">
                  <a:off x="9676694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Conector reto 169"/>
                <p:cNvCxnSpPr/>
                <p:nvPr/>
              </p:nvCxnSpPr>
              <p:spPr>
                <a:xfrm flipH="1">
                  <a:off x="9849201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Conector reto 170"/>
                <p:cNvCxnSpPr/>
                <p:nvPr/>
              </p:nvCxnSpPr>
              <p:spPr>
                <a:xfrm flipH="1">
                  <a:off x="10021708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Conector reto 171"/>
                <p:cNvCxnSpPr/>
                <p:nvPr/>
              </p:nvCxnSpPr>
              <p:spPr>
                <a:xfrm flipH="1">
                  <a:off x="10194215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Conector reto 172"/>
                <p:cNvCxnSpPr/>
                <p:nvPr/>
              </p:nvCxnSpPr>
              <p:spPr>
                <a:xfrm flipH="1">
                  <a:off x="10366722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Conector reto 173"/>
                <p:cNvCxnSpPr/>
                <p:nvPr/>
              </p:nvCxnSpPr>
              <p:spPr>
                <a:xfrm flipH="1">
                  <a:off x="10539229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Conector reto 174"/>
                <p:cNvCxnSpPr/>
                <p:nvPr/>
              </p:nvCxnSpPr>
              <p:spPr>
                <a:xfrm flipH="1">
                  <a:off x="10711736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Conector reto 175"/>
                <p:cNvCxnSpPr/>
                <p:nvPr/>
              </p:nvCxnSpPr>
              <p:spPr>
                <a:xfrm flipH="1">
                  <a:off x="10884243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Conector reto 176"/>
                <p:cNvCxnSpPr/>
                <p:nvPr/>
              </p:nvCxnSpPr>
              <p:spPr>
                <a:xfrm flipH="1">
                  <a:off x="11056750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Conector reto 177"/>
                <p:cNvCxnSpPr/>
                <p:nvPr/>
              </p:nvCxnSpPr>
              <p:spPr>
                <a:xfrm flipH="1">
                  <a:off x="11229257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Conector reto 178"/>
                <p:cNvCxnSpPr/>
                <p:nvPr/>
              </p:nvCxnSpPr>
              <p:spPr>
                <a:xfrm flipH="1">
                  <a:off x="11401764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Conector reto 179"/>
                <p:cNvCxnSpPr/>
                <p:nvPr/>
              </p:nvCxnSpPr>
              <p:spPr>
                <a:xfrm flipH="1">
                  <a:off x="11574271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Conector reto 180"/>
                <p:cNvCxnSpPr/>
                <p:nvPr/>
              </p:nvCxnSpPr>
              <p:spPr>
                <a:xfrm flipH="1">
                  <a:off x="11746778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Conector reto 181"/>
                <p:cNvCxnSpPr/>
                <p:nvPr/>
              </p:nvCxnSpPr>
              <p:spPr>
                <a:xfrm flipH="1">
                  <a:off x="11919285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" name="Grupo 182"/>
              <p:cNvGrpSpPr/>
              <p:nvPr/>
            </p:nvGrpSpPr>
            <p:grpSpPr>
              <a:xfrm>
                <a:off x="615744" y="2276872"/>
                <a:ext cx="4001163" cy="177775"/>
                <a:chOff x="6054047" y="1631156"/>
                <a:chExt cx="6137953" cy="272715"/>
              </a:xfrm>
            </p:grpSpPr>
            <p:cxnSp>
              <p:nvCxnSpPr>
                <p:cNvPr id="105" name="Conector reto 147"/>
                <p:cNvCxnSpPr/>
                <p:nvPr/>
              </p:nvCxnSpPr>
              <p:spPr>
                <a:xfrm flipH="1">
                  <a:off x="6054047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Conector reto 148"/>
                <p:cNvCxnSpPr/>
                <p:nvPr/>
              </p:nvCxnSpPr>
              <p:spPr>
                <a:xfrm flipH="1">
                  <a:off x="6226554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Conector reto 149"/>
                <p:cNvCxnSpPr/>
                <p:nvPr/>
              </p:nvCxnSpPr>
              <p:spPr>
                <a:xfrm flipH="1">
                  <a:off x="6399061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Conector reto 150"/>
                <p:cNvCxnSpPr/>
                <p:nvPr/>
              </p:nvCxnSpPr>
              <p:spPr>
                <a:xfrm flipH="1">
                  <a:off x="6571568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Conector reto 151"/>
                <p:cNvCxnSpPr/>
                <p:nvPr/>
              </p:nvCxnSpPr>
              <p:spPr>
                <a:xfrm flipH="1">
                  <a:off x="6744075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Conector reto 152"/>
                <p:cNvCxnSpPr/>
                <p:nvPr/>
              </p:nvCxnSpPr>
              <p:spPr>
                <a:xfrm flipH="1">
                  <a:off x="6916582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Conector reto 153"/>
                <p:cNvCxnSpPr/>
                <p:nvPr/>
              </p:nvCxnSpPr>
              <p:spPr>
                <a:xfrm flipH="1">
                  <a:off x="7089089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Conector reto 154"/>
                <p:cNvCxnSpPr/>
                <p:nvPr/>
              </p:nvCxnSpPr>
              <p:spPr>
                <a:xfrm flipH="1">
                  <a:off x="7261596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Conector reto 155"/>
                <p:cNvCxnSpPr/>
                <p:nvPr/>
              </p:nvCxnSpPr>
              <p:spPr>
                <a:xfrm flipH="1">
                  <a:off x="7434103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Conector reto 156"/>
                <p:cNvCxnSpPr/>
                <p:nvPr/>
              </p:nvCxnSpPr>
              <p:spPr>
                <a:xfrm flipH="1">
                  <a:off x="7606610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Conector reto 157"/>
                <p:cNvCxnSpPr/>
                <p:nvPr/>
              </p:nvCxnSpPr>
              <p:spPr>
                <a:xfrm flipH="1">
                  <a:off x="7779117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Conector reto 158"/>
                <p:cNvCxnSpPr/>
                <p:nvPr/>
              </p:nvCxnSpPr>
              <p:spPr>
                <a:xfrm flipH="1">
                  <a:off x="7951624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Conector reto 159"/>
                <p:cNvCxnSpPr/>
                <p:nvPr/>
              </p:nvCxnSpPr>
              <p:spPr>
                <a:xfrm flipH="1">
                  <a:off x="8124131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Conector reto 160"/>
                <p:cNvCxnSpPr/>
                <p:nvPr/>
              </p:nvCxnSpPr>
              <p:spPr>
                <a:xfrm flipH="1">
                  <a:off x="8296638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Conector reto 161"/>
                <p:cNvCxnSpPr/>
                <p:nvPr/>
              </p:nvCxnSpPr>
              <p:spPr>
                <a:xfrm flipH="1">
                  <a:off x="8469145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Conector reto 162"/>
                <p:cNvCxnSpPr/>
                <p:nvPr/>
              </p:nvCxnSpPr>
              <p:spPr>
                <a:xfrm flipH="1">
                  <a:off x="8641652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Conector reto 163"/>
                <p:cNvCxnSpPr/>
                <p:nvPr/>
              </p:nvCxnSpPr>
              <p:spPr>
                <a:xfrm flipH="1">
                  <a:off x="8814159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Conector reto 164"/>
                <p:cNvCxnSpPr/>
                <p:nvPr/>
              </p:nvCxnSpPr>
              <p:spPr>
                <a:xfrm flipH="1">
                  <a:off x="8986666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Conector reto 165"/>
                <p:cNvCxnSpPr/>
                <p:nvPr/>
              </p:nvCxnSpPr>
              <p:spPr>
                <a:xfrm flipH="1">
                  <a:off x="9159173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Conector reto 166"/>
                <p:cNvCxnSpPr/>
                <p:nvPr/>
              </p:nvCxnSpPr>
              <p:spPr>
                <a:xfrm flipH="1">
                  <a:off x="9331680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Conector reto 167"/>
                <p:cNvCxnSpPr/>
                <p:nvPr/>
              </p:nvCxnSpPr>
              <p:spPr>
                <a:xfrm flipH="1">
                  <a:off x="9504187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Conector reto 168"/>
                <p:cNvCxnSpPr/>
                <p:nvPr/>
              </p:nvCxnSpPr>
              <p:spPr>
                <a:xfrm flipH="1">
                  <a:off x="9676694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Conector reto 169"/>
                <p:cNvCxnSpPr/>
                <p:nvPr/>
              </p:nvCxnSpPr>
              <p:spPr>
                <a:xfrm flipH="1">
                  <a:off x="9849201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Conector reto 170"/>
                <p:cNvCxnSpPr/>
                <p:nvPr/>
              </p:nvCxnSpPr>
              <p:spPr>
                <a:xfrm flipH="1">
                  <a:off x="10021708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Conector reto 171"/>
                <p:cNvCxnSpPr/>
                <p:nvPr/>
              </p:nvCxnSpPr>
              <p:spPr>
                <a:xfrm flipH="1">
                  <a:off x="10194215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Conector reto 172"/>
                <p:cNvCxnSpPr/>
                <p:nvPr/>
              </p:nvCxnSpPr>
              <p:spPr>
                <a:xfrm flipH="1">
                  <a:off x="10366722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Conector reto 173"/>
                <p:cNvCxnSpPr/>
                <p:nvPr/>
              </p:nvCxnSpPr>
              <p:spPr>
                <a:xfrm flipH="1">
                  <a:off x="10539229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Conector reto 174"/>
                <p:cNvCxnSpPr/>
                <p:nvPr/>
              </p:nvCxnSpPr>
              <p:spPr>
                <a:xfrm flipH="1">
                  <a:off x="10711736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Conector reto 175"/>
                <p:cNvCxnSpPr/>
                <p:nvPr/>
              </p:nvCxnSpPr>
              <p:spPr>
                <a:xfrm flipH="1">
                  <a:off x="10884243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Conector reto 176"/>
                <p:cNvCxnSpPr/>
                <p:nvPr/>
              </p:nvCxnSpPr>
              <p:spPr>
                <a:xfrm flipH="1">
                  <a:off x="11056750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Conector reto 177"/>
                <p:cNvCxnSpPr/>
                <p:nvPr/>
              </p:nvCxnSpPr>
              <p:spPr>
                <a:xfrm flipH="1">
                  <a:off x="11229257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Conector reto 178"/>
                <p:cNvCxnSpPr/>
                <p:nvPr/>
              </p:nvCxnSpPr>
              <p:spPr>
                <a:xfrm flipH="1">
                  <a:off x="11401764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Conector reto 179"/>
                <p:cNvCxnSpPr/>
                <p:nvPr/>
              </p:nvCxnSpPr>
              <p:spPr>
                <a:xfrm flipH="1">
                  <a:off x="11574271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Conector reto 180"/>
                <p:cNvCxnSpPr/>
                <p:nvPr/>
              </p:nvCxnSpPr>
              <p:spPr>
                <a:xfrm flipH="1">
                  <a:off x="11746778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Conector reto 181"/>
                <p:cNvCxnSpPr/>
                <p:nvPr/>
              </p:nvCxnSpPr>
              <p:spPr>
                <a:xfrm flipH="1">
                  <a:off x="11919285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" name="Grupo 62"/>
            <p:cNvGrpSpPr/>
            <p:nvPr/>
          </p:nvGrpSpPr>
          <p:grpSpPr>
            <a:xfrm>
              <a:off x="902434" y="2898148"/>
              <a:ext cx="1750838" cy="80210"/>
              <a:chOff x="882316" y="1631619"/>
              <a:chExt cx="22800524" cy="80210"/>
            </a:xfrm>
          </p:grpSpPr>
          <p:cxnSp>
            <p:nvCxnSpPr>
              <p:cNvPr id="101" name="Conector reto 63"/>
              <p:cNvCxnSpPr/>
              <p:nvPr/>
            </p:nvCxnSpPr>
            <p:spPr>
              <a:xfrm>
                <a:off x="882316" y="1631619"/>
                <a:ext cx="22800524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onector reto 64"/>
              <p:cNvCxnSpPr/>
              <p:nvPr/>
            </p:nvCxnSpPr>
            <p:spPr>
              <a:xfrm>
                <a:off x="882316" y="1711829"/>
                <a:ext cx="22800524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08514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56"/>
          <p:cNvSpPr/>
          <p:nvPr/>
        </p:nvSpPr>
        <p:spPr>
          <a:xfrm>
            <a:off x="64616" y="195486"/>
            <a:ext cx="8970249" cy="73866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 eaLnBrk="0" fontAlgn="base" hangingPunct="0">
              <a:spcBef>
                <a:spcPct val="0"/>
              </a:spcBef>
            </a:pPr>
            <a:r>
              <a:rPr lang="en-US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– O PLANO GERAL DE OUTORGAS – </a:t>
            </a:r>
          </a:p>
          <a:p>
            <a:pPr algn="ctr" eaLnBrk="0" fontAlgn="base" hangingPunct="0">
              <a:spcBef>
                <a:spcPct val="0"/>
              </a:spcBef>
            </a:pPr>
            <a:r>
              <a:rPr lang="en-US" sz="2400" b="1" dirty="0" smtClean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MELHORIA DA GESTÃO DOS AEROPORTOS</a:t>
            </a:r>
            <a:endParaRPr lang="pt-BR" sz="2400" b="1" dirty="0">
              <a:solidFill>
                <a:srgbClr val="00B0F0"/>
              </a:solidFill>
              <a:latin typeface="Rockwell" panose="02060603020205020403" pitchFamily="18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2" descr="C:\Users\Rafael Braga\Dropbox\SAC\malas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66065" y="2077932"/>
            <a:ext cx="3437139" cy="343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6"/>
          <p:cNvGrpSpPr/>
          <p:nvPr/>
        </p:nvGrpSpPr>
        <p:grpSpPr>
          <a:xfrm>
            <a:off x="3779912" y="1844824"/>
            <a:ext cx="5182945" cy="3508653"/>
            <a:chOff x="4766982" y="1131590"/>
            <a:chExt cx="3837466" cy="3508653"/>
          </a:xfrm>
        </p:grpSpPr>
        <p:sp>
          <p:nvSpPr>
            <p:cNvPr id="38" name="CaixaDeTexto 13"/>
            <p:cNvSpPr txBox="1">
              <a:spLocks noChangeArrowheads="1"/>
            </p:cNvSpPr>
            <p:nvPr/>
          </p:nvSpPr>
          <p:spPr bwMode="auto">
            <a:xfrm>
              <a:off x="4766982" y="1134894"/>
              <a:ext cx="121716" cy="2985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lvl="0" fontAlgn="base">
                <a:spcBef>
                  <a:spcPct val="0"/>
                </a:spcBef>
                <a:spcAft>
                  <a:spcPct val="0"/>
                </a:spcAft>
                <a:defRPr kumimoji="0" sz="1600" b="1" i="0" u="none" strike="noStrike" cap="none" normalizeH="0" baseline="0">
                  <a:ln>
                    <a:noFill/>
                  </a:ln>
                  <a:solidFill>
                    <a:srgbClr val="00B0F0"/>
                  </a:solidFill>
                  <a:effectLst/>
                  <a:latin typeface="Rockwell" panose="02060603020205020403" pitchFamily="18" charset="0"/>
                  <a:cs typeface="Arial" pitchFamily="34" charset="0"/>
                </a:defRPr>
              </a:lvl1pPr>
              <a:extLst/>
            </a:lstStyle>
            <a:p>
              <a:pPr algn="r">
                <a:spcBef>
                  <a:spcPts val="1200"/>
                </a:spcBef>
              </a:pPr>
              <a:r>
                <a:rPr lang="pt-BR" sz="1800" dirty="0" smtClean="0"/>
                <a:t>•</a:t>
              </a:r>
              <a:br>
                <a:rPr lang="pt-BR" sz="1800" dirty="0" smtClean="0"/>
              </a:br>
              <a:endParaRPr lang="pt-BR" sz="1800" dirty="0" smtClean="0"/>
            </a:p>
            <a:p>
              <a:pPr algn="r">
                <a:spcBef>
                  <a:spcPts val="1200"/>
                </a:spcBef>
              </a:pPr>
              <a:r>
                <a:rPr lang="pt-BR" sz="1800" dirty="0" smtClean="0"/>
                <a:t/>
              </a:r>
              <a:br>
                <a:rPr lang="pt-BR" sz="1800" dirty="0" smtClean="0"/>
              </a:br>
              <a:r>
                <a:rPr lang="pt-BR" sz="1800" dirty="0" smtClean="0"/>
                <a:t>•</a:t>
              </a:r>
              <a:br>
                <a:rPr lang="pt-BR" sz="1800" dirty="0" smtClean="0"/>
              </a:br>
              <a:endParaRPr lang="pt-BR" sz="1800" dirty="0" smtClean="0"/>
            </a:p>
            <a:p>
              <a:pPr algn="r">
                <a:spcBef>
                  <a:spcPts val="1200"/>
                </a:spcBef>
              </a:pPr>
              <a:r>
                <a:rPr lang="pt-BR" sz="1800" dirty="0" smtClean="0"/>
                <a:t>•</a:t>
              </a:r>
              <a:br>
                <a:rPr lang="pt-BR" sz="1800" dirty="0" smtClean="0"/>
              </a:br>
              <a:endParaRPr lang="pt-BR" sz="1800" dirty="0" smtClean="0"/>
            </a:p>
            <a:p>
              <a:pPr algn="r">
                <a:spcBef>
                  <a:spcPts val="1200"/>
                </a:spcBef>
              </a:pPr>
              <a:endParaRPr lang="pt-BR" sz="1000" dirty="0" smtClean="0"/>
            </a:p>
            <a:p>
              <a:pPr algn="r">
                <a:spcBef>
                  <a:spcPts val="1200"/>
                </a:spcBef>
              </a:pPr>
              <a:r>
                <a:rPr lang="pt-BR" sz="1800" dirty="0" smtClean="0"/>
                <a:t>•</a:t>
              </a:r>
            </a:p>
          </p:txBody>
        </p:sp>
        <p:sp>
          <p:nvSpPr>
            <p:cNvPr id="39" name="CaixaDeTexto 13"/>
            <p:cNvSpPr txBox="1">
              <a:spLocks noChangeArrowheads="1"/>
            </p:cNvSpPr>
            <p:nvPr/>
          </p:nvSpPr>
          <p:spPr bwMode="auto">
            <a:xfrm>
              <a:off x="4956927" y="1131590"/>
              <a:ext cx="3647521" cy="3508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lvl="0" fontAlgn="base">
                <a:spcBef>
                  <a:spcPct val="0"/>
                </a:spcBef>
                <a:spcAft>
                  <a:spcPct val="0"/>
                </a:spcAft>
                <a:defRPr kumimoji="0" sz="1600" b="1" i="0" u="none" strike="noStrike" cap="none" normalizeH="0" baseline="0">
                  <a:ln>
                    <a:noFill/>
                  </a:ln>
                  <a:solidFill>
                    <a:srgbClr val="00B0F0"/>
                  </a:solidFill>
                  <a:effectLst/>
                  <a:latin typeface="Rockwell" panose="02060603020205020403" pitchFamily="18" charset="0"/>
                  <a:cs typeface="Arial" pitchFamily="34" charset="0"/>
                </a:defRPr>
              </a:lvl1pPr>
              <a:extLst/>
            </a:lstStyle>
            <a:p>
              <a:pPr>
                <a:spcBef>
                  <a:spcPts val="1200"/>
                </a:spcBef>
              </a:pPr>
              <a:r>
                <a:rPr lang="pt-BR" sz="1800" b="0" dirty="0" smtClean="0">
                  <a:solidFill>
                    <a:schemeClr val="tx1"/>
                  </a:solidFill>
                  <a:latin typeface="+mn-lt"/>
                </a:rPr>
                <a:t>O </a:t>
              </a:r>
              <a:r>
                <a:rPr lang="pt-BR" sz="1800" dirty="0" smtClean="0"/>
                <a:t>Plano </a:t>
              </a:r>
              <a:r>
                <a:rPr lang="pt-BR" sz="1800" dirty="0"/>
                <a:t>Geral de Outorgas – PGO</a:t>
              </a:r>
              <a:r>
                <a:rPr lang="pt-BR" sz="1800" b="0" dirty="0" smtClean="0">
                  <a:solidFill>
                    <a:schemeClr val="tx1"/>
                  </a:solidFill>
                  <a:latin typeface="+mn-lt"/>
                </a:rPr>
                <a:t>, publicado em 14 </a:t>
              </a:r>
              <a:r>
                <a:rPr lang="pt-BR" sz="1800" b="0" dirty="0">
                  <a:solidFill>
                    <a:schemeClr val="tx1"/>
                  </a:solidFill>
                  <a:latin typeface="+mn-lt"/>
                </a:rPr>
                <a:t>de agosto de 2014, </a:t>
              </a:r>
              <a:r>
                <a:rPr lang="pt-BR" sz="1800" b="0" dirty="0" smtClean="0">
                  <a:solidFill>
                    <a:schemeClr val="tx1"/>
                  </a:solidFill>
                  <a:latin typeface="+mn-lt"/>
                </a:rPr>
                <a:t>estabeleceu novas </a:t>
              </a:r>
              <a:r>
                <a:rPr lang="pt-BR" sz="1800" b="0" dirty="0">
                  <a:solidFill>
                    <a:schemeClr val="tx1"/>
                  </a:solidFill>
                  <a:latin typeface="+mn-lt"/>
                </a:rPr>
                <a:t>diretrizes </a:t>
              </a:r>
              <a:r>
                <a:rPr lang="pt-BR" sz="1800" b="0" dirty="0" smtClean="0">
                  <a:solidFill>
                    <a:schemeClr val="tx1"/>
                  </a:solidFill>
                  <a:latin typeface="+mn-lt"/>
                </a:rPr>
                <a:t>para </a:t>
              </a:r>
              <a:r>
                <a:rPr lang="pt-BR" sz="1800" b="0" dirty="0">
                  <a:solidFill>
                    <a:schemeClr val="tx1"/>
                  </a:solidFill>
                  <a:latin typeface="+mn-lt"/>
                </a:rPr>
                <a:t>a exploração de </a:t>
              </a:r>
              <a:r>
                <a:rPr lang="pt-BR" sz="1800" b="0" dirty="0" smtClean="0">
                  <a:solidFill>
                    <a:schemeClr val="tx1"/>
                  </a:solidFill>
                  <a:latin typeface="+mn-lt"/>
                </a:rPr>
                <a:t>aeródromos</a:t>
              </a:r>
            </a:p>
            <a:p>
              <a:pPr>
                <a:spcBef>
                  <a:spcPts val="1200"/>
                </a:spcBef>
              </a:pPr>
              <a:r>
                <a:rPr lang="pt-BR" sz="1800" b="0" dirty="0" smtClean="0">
                  <a:solidFill>
                    <a:schemeClr val="tx1"/>
                  </a:solidFill>
                  <a:latin typeface="+mn-lt"/>
                </a:rPr>
                <a:t>Priorizadas as </a:t>
              </a:r>
              <a:r>
                <a:rPr lang="pt-BR" sz="1800" dirty="0" smtClean="0"/>
                <a:t>delegações de aeródromos a </a:t>
              </a:r>
              <a:r>
                <a:rPr lang="pt-BR" sz="1800" dirty="0"/>
                <a:t>Estados</a:t>
              </a:r>
              <a:r>
                <a:rPr lang="pt-BR" sz="1800" b="0" dirty="0" smtClean="0">
                  <a:solidFill>
                    <a:schemeClr val="tx1"/>
                  </a:solidFill>
                  <a:latin typeface="+mn-lt"/>
                </a:rPr>
                <a:t>, entes federativos com maior capacidade de gestão</a:t>
              </a:r>
            </a:p>
            <a:p>
              <a:pPr>
                <a:spcBef>
                  <a:spcPts val="1200"/>
                </a:spcBef>
              </a:pPr>
              <a:r>
                <a:rPr lang="pt-BR" sz="1800" dirty="0"/>
                <a:t>Critérios objetivos </a:t>
              </a:r>
              <a:r>
                <a:rPr lang="pt-BR" sz="1800" b="0" dirty="0">
                  <a:solidFill>
                    <a:schemeClr val="tx1"/>
                  </a:solidFill>
                  <a:latin typeface="+mn-lt"/>
                </a:rPr>
                <a:t>para outorgas aos Municípios: </a:t>
              </a:r>
              <a:r>
                <a:rPr lang="pt-BR" sz="1800" dirty="0"/>
                <a:t>PIB superior a R$ 1 bi e capacidade técnica</a:t>
              </a:r>
              <a:r>
                <a:rPr lang="pt-BR" sz="1800" b="0" dirty="0">
                  <a:solidFill>
                    <a:schemeClr val="tx1"/>
                  </a:solidFill>
                  <a:latin typeface="+mn-lt"/>
                </a:rPr>
                <a:t>, administrativa e orçamentária compatível.</a:t>
              </a:r>
            </a:p>
            <a:p>
              <a:pPr>
                <a:spcBef>
                  <a:spcPts val="1200"/>
                </a:spcBef>
              </a:pPr>
              <a:r>
                <a:rPr lang="pt-BR" sz="1800" dirty="0"/>
                <a:t>Fomento às parcerias privadas </a:t>
              </a:r>
              <a:r>
                <a:rPr lang="pt-BR" sz="1800" b="0" dirty="0" smtClean="0">
                  <a:solidFill>
                    <a:schemeClr val="tx1"/>
                  </a:solidFill>
                  <a:latin typeface="+mn-lt"/>
                </a:rPr>
                <a:t>dos aeródromos delegados a Estados e Municípios: apoio da SAC para a estruturação dos projetos.</a:t>
              </a:r>
              <a:endParaRPr lang="pt-BR" sz="1800" dirty="0"/>
            </a:p>
          </p:txBody>
        </p:sp>
      </p:grpSp>
      <p:sp>
        <p:nvSpPr>
          <p:cNvPr id="7" name="Retângulo de cantos arredondados 6"/>
          <p:cNvSpPr/>
          <p:nvPr/>
        </p:nvSpPr>
        <p:spPr>
          <a:xfrm>
            <a:off x="3779911" y="5877272"/>
            <a:ext cx="5182945" cy="72008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smtClean="0"/>
              <a:t>Fortalece parcerias entre a União e Estados e Municípios para gestão adequada dos aeroportos regionais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163255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6065" y="2060848"/>
            <a:ext cx="3437139" cy="343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ângulo 56"/>
          <p:cNvSpPr/>
          <p:nvPr/>
        </p:nvSpPr>
        <p:spPr>
          <a:xfrm>
            <a:off x="64616" y="195486"/>
            <a:ext cx="8970249" cy="73866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 eaLnBrk="0" fontAlgn="base" hangingPunct="0">
              <a:spcBef>
                <a:spcPct val="0"/>
              </a:spcBef>
            </a:pPr>
            <a:r>
              <a:rPr lang="en-US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– PROGRAMA DE – </a:t>
            </a:r>
          </a:p>
          <a:p>
            <a:pPr algn="ctr" eaLnBrk="0" fontAlgn="base" hangingPunct="0">
              <a:spcBef>
                <a:spcPct val="0"/>
              </a:spcBef>
            </a:pPr>
            <a:r>
              <a:rPr lang="en-US" sz="2400" b="1" dirty="0" smtClean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CAPACITAÇÃO</a:t>
            </a:r>
            <a:endParaRPr lang="pt-BR" sz="2400" b="1" dirty="0">
              <a:solidFill>
                <a:srgbClr val="00B0F0"/>
              </a:solidFill>
              <a:latin typeface="Rockwell" panose="02060603020205020403" pitchFamily="18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6"/>
          <p:cNvGrpSpPr/>
          <p:nvPr/>
        </p:nvGrpSpPr>
        <p:grpSpPr>
          <a:xfrm>
            <a:off x="3923928" y="4012034"/>
            <a:ext cx="4706327" cy="1107996"/>
            <a:chOff x="4766982" y="1131590"/>
            <a:chExt cx="3837467" cy="1107996"/>
          </a:xfrm>
        </p:grpSpPr>
        <p:sp>
          <p:nvSpPr>
            <p:cNvPr id="11" name="CaixaDeTexto 13"/>
            <p:cNvSpPr txBox="1">
              <a:spLocks noChangeArrowheads="1"/>
            </p:cNvSpPr>
            <p:nvPr/>
          </p:nvSpPr>
          <p:spPr bwMode="auto">
            <a:xfrm>
              <a:off x="4766982" y="1134894"/>
              <a:ext cx="12171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lvl="0" fontAlgn="base">
                <a:spcBef>
                  <a:spcPct val="0"/>
                </a:spcBef>
                <a:spcAft>
                  <a:spcPct val="0"/>
                </a:spcAft>
                <a:defRPr kumimoji="0" sz="1600" b="1" i="0" u="none" strike="noStrike" cap="none" normalizeH="0" baseline="0">
                  <a:ln>
                    <a:noFill/>
                  </a:ln>
                  <a:solidFill>
                    <a:srgbClr val="00B0F0"/>
                  </a:solidFill>
                  <a:effectLst/>
                  <a:latin typeface="Rockwell" panose="02060603020205020403" pitchFamily="18" charset="0"/>
                  <a:cs typeface="Arial" pitchFamily="34" charset="0"/>
                </a:defRPr>
              </a:lvl1pPr>
              <a:extLst/>
            </a:lstStyle>
            <a:p>
              <a:pPr algn="r">
                <a:spcBef>
                  <a:spcPts val="1800"/>
                </a:spcBef>
              </a:pPr>
              <a:r>
                <a:rPr lang="pt-BR" sz="1800" dirty="0" smtClean="0"/>
                <a:t>•</a:t>
              </a:r>
            </a:p>
          </p:txBody>
        </p:sp>
        <p:sp>
          <p:nvSpPr>
            <p:cNvPr id="12" name="CaixaDeTexto 13"/>
            <p:cNvSpPr txBox="1">
              <a:spLocks noChangeArrowheads="1"/>
            </p:cNvSpPr>
            <p:nvPr/>
          </p:nvSpPr>
          <p:spPr bwMode="auto">
            <a:xfrm>
              <a:off x="4956927" y="1131590"/>
              <a:ext cx="3647522" cy="1107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lvl="0" fontAlgn="base">
                <a:spcBef>
                  <a:spcPct val="0"/>
                </a:spcBef>
                <a:spcAft>
                  <a:spcPct val="0"/>
                </a:spcAft>
                <a:defRPr kumimoji="0" sz="1600" b="1" i="0" u="none" strike="noStrike" cap="none" normalizeH="0" baseline="0">
                  <a:ln>
                    <a:noFill/>
                  </a:ln>
                  <a:solidFill>
                    <a:srgbClr val="00B0F0"/>
                  </a:solidFill>
                  <a:effectLst/>
                  <a:latin typeface="Rockwell" panose="02060603020205020403" pitchFamily="18" charset="0"/>
                  <a:cs typeface="Arial" pitchFamily="34" charset="0"/>
                </a:defRPr>
              </a:lvl1pPr>
              <a:extLst/>
            </a:lstStyle>
            <a:p>
              <a:pPr>
                <a:spcBef>
                  <a:spcPts val="1800"/>
                </a:spcBef>
              </a:pPr>
              <a:r>
                <a:rPr lang="pt-BR" sz="1800" b="0" dirty="0">
                  <a:solidFill>
                    <a:schemeClr val="tx1"/>
                  </a:solidFill>
                  <a:latin typeface="+mn-lt"/>
                </a:rPr>
                <a:t>Formar e capacitar profissionais envolvidos com a gestão e a operação de </a:t>
              </a:r>
              <a:r>
                <a:rPr lang="pt-BR" sz="1800" dirty="0"/>
                <a:t>aeroportos regionais </a:t>
              </a:r>
              <a:r>
                <a:rPr lang="pt-BR" sz="1800" b="0" dirty="0">
                  <a:solidFill>
                    <a:schemeClr val="tx1"/>
                  </a:solidFill>
                  <a:latin typeface="+mn-lt"/>
                </a:rPr>
                <a:t>de médio e pequeno porte, situados fora dos grandes centros urbanos</a:t>
              </a:r>
              <a:r>
                <a:rPr lang="pt-BR" sz="1800" b="0" dirty="0" smtClean="0">
                  <a:solidFill>
                    <a:schemeClr val="tx1"/>
                  </a:solidFill>
                  <a:latin typeface="+mn-lt"/>
                </a:rPr>
                <a:t>.</a:t>
              </a:r>
              <a:endParaRPr lang="pt-BR" sz="1800" b="0" dirty="0">
                <a:solidFill>
                  <a:schemeClr val="tx1"/>
                </a:solidFill>
                <a:latin typeface="+mn-lt"/>
              </a:endParaRPr>
            </a:p>
          </p:txBody>
        </p:sp>
      </p:grpSp>
      <p:sp>
        <p:nvSpPr>
          <p:cNvPr id="13" name="CaixaDeTexto 12"/>
          <p:cNvSpPr txBox="1"/>
          <p:nvPr/>
        </p:nvSpPr>
        <p:spPr>
          <a:xfrm>
            <a:off x="3949734" y="3395613"/>
            <a:ext cx="4248472" cy="438511"/>
          </a:xfrm>
          <a:prstGeom prst="rect">
            <a:avLst/>
          </a:prstGeom>
          <a:noFill/>
        </p:spPr>
        <p:txBody>
          <a:bodyPr wrap="square" lIns="68512" tIns="34255" rIns="68512" bIns="34255" rtlCol="0">
            <a:spAutoFit/>
          </a:bodyPr>
          <a:lstStyle>
            <a:defPPr>
              <a:defRPr lang="pt-BR"/>
            </a:defPPr>
            <a:lvl1pPr algn="just" eaLnBrk="0" fontAlgn="base" hangingPunct="0">
              <a:spcAft>
                <a:spcPts val="2400"/>
              </a:spcAft>
              <a:buClr>
                <a:srgbClr val="002060"/>
              </a:buClr>
              <a:buSzPct val="85000"/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l">
              <a:spcAft>
                <a:spcPts val="450"/>
              </a:spcAft>
            </a:pPr>
            <a:r>
              <a:rPr lang="pt-BR" sz="2400" b="1" dirty="0" smtClean="0">
                <a:solidFill>
                  <a:srgbClr val="00B0F0"/>
                </a:solidFill>
                <a:latin typeface="Rockwell" panose="02060603020205020403" pitchFamily="18" charset="0"/>
              </a:rPr>
              <a:t>Objetivo</a:t>
            </a:r>
          </a:p>
        </p:txBody>
      </p:sp>
      <p:pic>
        <p:nvPicPr>
          <p:cNvPr id="8" name="Imagem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2420888"/>
            <a:ext cx="4680522" cy="66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27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93360" cy="685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E:\REGIÕES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8904" y="838200"/>
            <a:ext cx="5697078" cy="597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0"/>
          <a:stretch/>
        </p:blipFill>
        <p:spPr bwMode="auto">
          <a:xfrm>
            <a:off x="0" y="0"/>
            <a:ext cx="9193360" cy="685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" r="23056" b="35915"/>
          <a:stretch/>
        </p:blipFill>
        <p:spPr>
          <a:xfrm>
            <a:off x="0" y="811033"/>
            <a:ext cx="9252520" cy="3705308"/>
          </a:xfrm>
          <a:prstGeom prst="rect">
            <a:avLst/>
          </a:prstGeom>
          <a:ln>
            <a:noFill/>
          </a:ln>
        </p:spPr>
      </p:pic>
      <p:sp>
        <p:nvSpPr>
          <p:cNvPr id="7" name="CaixaDeTexto 6"/>
          <p:cNvSpPr txBox="1"/>
          <p:nvPr/>
        </p:nvSpPr>
        <p:spPr>
          <a:xfrm>
            <a:off x="4154418" y="2268829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AMAZÔNIA LEGAL</a:t>
            </a:r>
            <a:endParaRPr lang="pt-BR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Retângulo de cantos arredondados 2"/>
          <p:cNvSpPr/>
          <p:nvPr/>
        </p:nvSpPr>
        <p:spPr>
          <a:xfrm>
            <a:off x="143044" y="1340767"/>
            <a:ext cx="2324078" cy="94180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 smtClean="0">
                <a:solidFill>
                  <a:srgbClr val="5FB032"/>
                </a:solidFill>
              </a:rPr>
              <a:t>Norte</a:t>
            </a:r>
          </a:p>
          <a:p>
            <a:r>
              <a:rPr lang="pt-BR" sz="1100" dirty="0" smtClean="0">
                <a:solidFill>
                  <a:schemeClr val="tx1"/>
                </a:solidFill>
              </a:rPr>
              <a:t>Área: </a:t>
            </a:r>
            <a:r>
              <a:rPr lang="pt-BR" sz="1100" b="1" dirty="0" smtClean="0">
                <a:solidFill>
                  <a:schemeClr val="tx1"/>
                </a:solidFill>
              </a:rPr>
              <a:t>45,3%</a:t>
            </a:r>
          </a:p>
          <a:p>
            <a:r>
              <a:rPr lang="pt-BR" sz="1100" dirty="0" smtClean="0">
                <a:solidFill>
                  <a:schemeClr val="tx1"/>
                </a:solidFill>
              </a:rPr>
              <a:t>População: </a:t>
            </a:r>
            <a:r>
              <a:rPr lang="pt-BR" sz="1100" b="1" dirty="0" smtClean="0">
                <a:solidFill>
                  <a:schemeClr val="tx1"/>
                </a:solidFill>
              </a:rPr>
              <a:t>8,3%</a:t>
            </a:r>
          </a:p>
          <a:p>
            <a:r>
              <a:rPr lang="pt-BR" sz="1100" dirty="0">
                <a:solidFill>
                  <a:schemeClr val="tx1"/>
                </a:solidFill>
              </a:rPr>
              <a:t>Densidade pop.: </a:t>
            </a:r>
            <a:r>
              <a:rPr lang="pt-BR" sz="1100" b="1" dirty="0" smtClean="0">
                <a:solidFill>
                  <a:schemeClr val="tx1"/>
                </a:solidFill>
              </a:rPr>
              <a:t>4,1 </a:t>
            </a:r>
            <a:r>
              <a:rPr lang="pt-BR" sz="1100" b="1" dirty="0">
                <a:solidFill>
                  <a:schemeClr val="tx1"/>
                </a:solidFill>
              </a:rPr>
              <a:t>hab./</a:t>
            </a:r>
            <a:r>
              <a:rPr lang="pt-BR" sz="1100" b="1" dirty="0" smtClean="0">
                <a:solidFill>
                  <a:schemeClr val="tx1"/>
                </a:solidFill>
              </a:rPr>
              <a:t>km²</a:t>
            </a:r>
            <a:endParaRPr lang="pt-BR" sz="1100" b="1" dirty="0">
              <a:solidFill>
                <a:schemeClr val="tx1"/>
              </a:solidFill>
            </a:endParaRPr>
          </a:p>
        </p:txBody>
      </p:sp>
      <p:sp>
        <p:nvSpPr>
          <p:cNvPr id="9" name="Retângulo de cantos arredondados 3"/>
          <p:cNvSpPr/>
          <p:nvPr/>
        </p:nvSpPr>
        <p:spPr>
          <a:xfrm>
            <a:off x="153791" y="3566223"/>
            <a:ext cx="2303161" cy="94180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Centro-Oeste</a:t>
            </a:r>
            <a:endParaRPr lang="pt-BR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pt-BR" sz="1100" dirty="0">
                <a:solidFill>
                  <a:schemeClr val="tx1"/>
                </a:solidFill>
              </a:rPr>
              <a:t>Á</a:t>
            </a:r>
            <a:r>
              <a:rPr lang="pt-BR" sz="1100" dirty="0" smtClean="0">
                <a:solidFill>
                  <a:schemeClr val="tx1"/>
                </a:solidFill>
              </a:rPr>
              <a:t>rea: </a:t>
            </a:r>
            <a:r>
              <a:rPr lang="pt-BR" sz="1100" b="1" dirty="0" smtClean="0">
                <a:solidFill>
                  <a:schemeClr val="tx1"/>
                </a:solidFill>
              </a:rPr>
              <a:t>18,9%</a:t>
            </a:r>
            <a:endParaRPr lang="pt-BR" sz="1100" b="1" dirty="0">
              <a:solidFill>
                <a:schemeClr val="tx1"/>
              </a:solidFill>
            </a:endParaRPr>
          </a:p>
          <a:p>
            <a:r>
              <a:rPr lang="pt-BR" sz="1100" dirty="0" smtClean="0">
                <a:solidFill>
                  <a:schemeClr val="tx1"/>
                </a:solidFill>
              </a:rPr>
              <a:t>População: </a:t>
            </a:r>
            <a:r>
              <a:rPr lang="pt-BR" sz="1100" b="1" dirty="0" smtClean="0">
                <a:solidFill>
                  <a:schemeClr val="tx1"/>
                </a:solidFill>
              </a:rPr>
              <a:t>7,4%</a:t>
            </a:r>
            <a:endParaRPr lang="pt-BR" sz="1100" b="1" dirty="0">
              <a:solidFill>
                <a:schemeClr val="tx1"/>
              </a:solidFill>
            </a:endParaRPr>
          </a:p>
          <a:p>
            <a:r>
              <a:rPr lang="pt-BR" sz="1100" dirty="0">
                <a:solidFill>
                  <a:schemeClr val="tx1"/>
                </a:solidFill>
              </a:rPr>
              <a:t>Densidade pop.: </a:t>
            </a:r>
            <a:r>
              <a:rPr lang="pt-BR" sz="1100" b="1" dirty="0" smtClean="0">
                <a:solidFill>
                  <a:schemeClr val="tx1"/>
                </a:solidFill>
              </a:rPr>
              <a:t>8,8 </a:t>
            </a:r>
            <a:r>
              <a:rPr lang="pt-BR" sz="1100" b="1" dirty="0">
                <a:solidFill>
                  <a:schemeClr val="tx1"/>
                </a:solidFill>
              </a:rPr>
              <a:t>hab./</a:t>
            </a:r>
            <a:r>
              <a:rPr lang="pt-BR" sz="1100" b="1" dirty="0" smtClean="0">
                <a:solidFill>
                  <a:schemeClr val="tx1"/>
                </a:solidFill>
              </a:rPr>
              <a:t>km²</a:t>
            </a:r>
            <a:endParaRPr lang="pt-BR" sz="1100" b="1" dirty="0">
              <a:solidFill>
                <a:schemeClr val="tx1"/>
              </a:solidFill>
            </a:endParaRPr>
          </a:p>
        </p:txBody>
      </p:sp>
      <p:sp>
        <p:nvSpPr>
          <p:cNvPr id="10" name="Retângulo de cantos arredondados 7"/>
          <p:cNvSpPr/>
          <p:nvPr/>
        </p:nvSpPr>
        <p:spPr>
          <a:xfrm>
            <a:off x="153792" y="2453495"/>
            <a:ext cx="2303161" cy="94180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 smtClean="0">
                <a:solidFill>
                  <a:schemeClr val="accent6"/>
                </a:solidFill>
              </a:rPr>
              <a:t>Nordeste</a:t>
            </a:r>
          </a:p>
          <a:p>
            <a:r>
              <a:rPr lang="pt-BR" sz="1100" dirty="0" smtClean="0">
                <a:solidFill>
                  <a:schemeClr val="tx1"/>
                </a:solidFill>
              </a:rPr>
              <a:t>Área: </a:t>
            </a:r>
            <a:r>
              <a:rPr lang="pt-BR" sz="1100" b="1" dirty="0" smtClean="0">
                <a:solidFill>
                  <a:schemeClr val="tx1"/>
                </a:solidFill>
              </a:rPr>
              <a:t>18,3%</a:t>
            </a:r>
            <a:endParaRPr lang="pt-BR" sz="1100" b="1" dirty="0">
              <a:solidFill>
                <a:schemeClr val="tx1"/>
              </a:solidFill>
            </a:endParaRPr>
          </a:p>
          <a:p>
            <a:r>
              <a:rPr lang="pt-BR" sz="1100" dirty="0" smtClean="0">
                <a:solidFill>
                  <a:schemeClr val="tx1"/>
                </a:solidFill>
              </a:rPr>
              <a:t>População: </a:t>
            </a:r>
            <a:r>
              <a:rPr lang="pt-BR" sz="1100" b="1" dirty="0" smtClean="0">
                <a:solidFill>
                  <a:schemeClr val="tx1"/>
                </a:solidFill>
              </a:rPr>
              <a:t>27,8%</a:t>
            </a:r>
          </a:p>
          <a:p>
            <a:r>
              <a:rPr lang="pt-BR" sz="1100" dirty="0" smtClean="0">
                <a:solidFill>
                  <a:schemeClr val="tx1"/>
                </a:solidFill>
              </a:rPr>
              <a:t>Densidade pop.: </a:t>
            </a:r>
            <a:r>
              <a:rPr lang="pt-BR" sz="1100" b="1" dirty="0" smtClean="0">
                <a:solidFill>
                  <a:schemeClr val="tx1"/>
                </a:solidFill>
              </a:rPr>
              <a:t>34,2 hab./km²</a:t>
            </a:r>
          </a:p>
        </p:txBody>
      </p:sp>
      <p:sp>
        <p:nvSpPr>
          <p:cNvPr id="11" name="Retângulo de cantos arredondados 8"/>
          <p:cNvSpPr/>
          <p:nvPr/>
        </p:nvSpPr>
        <p:spPr>
          <a:xfrm>
            <a:off x="153790" y="4679557"/>
            <a:ext cx="2303161" cy="94908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 smtClean="0">
                <a:solidFill>
                  <a:srgbClr val="FF0000"/>
                </a:solidFill>
              </a:rPr>
              <a:t>Sudeste</a:t>
            </a:r>
          </a:p>
          <a:p>
            <a:r>
              <a:rPr lang="pt-BR" sz="1100" dirty="0" smtClean="0">
                <a:solidFill>
                  <a:schemeClr val="tx1"/>
                </a:solidFill>
              </a:rPr>
              <a:t>Área: </a:t>
            </a:r>
            <a:r>
              <a:rPr lang="pt-BR" sz="1100" b="1" dirty="0" smtClean="0">
                <a:solidFill>
                  <a:schemeClr val="tx1"/>
                </a:solidFill>
              </a:rPr>
              <a:t>10,9%</a:t>
            </a:r>
          </a:p>
          <a:p>
            <a:r>
              <a:rPr lang="pt-BR" sz="1100" dirty="0" smtClean="0">
                <a:solidFill>
                  <a:schemeClr val="tx1"/>
                </a:solidFill>
              </a:rPr>
              <a:t>População: </a:t>
            </a:r>
            <a:r>
              <a:rPr lang="pt-BR" sz="1100" b="1" dirty="0" smtClean="0">
                <a:solidFill>
                  <a:schemeClr val="tx1"/>
                </a:solidFill>
              </a:rPr>
              <a:t>42,1%</a:t>
            </a:r>
          </a:p>
          <a:p>
            <a:r>
              <a:rPr lang="pt-BR" sz="1100" dirty="0">
                <a:solidFill>
                  <a:schemeClr val="tx1"/>
                </a:solidFill>
              </a:rPr>
              <a:t>Densidade pop.: </a:t>
            </a:r>
            <a:r>
              <a:rPr lang="pt-BR" sz="1100" b="1" dirty="0" smtClean="0">
                <a:solidFill>
                  <a:schemeClr val="tx1"/>
                </a:solidFill>
              </a:rPr>
              <a:t>86,9 </a:t>
            </a:r>
            <a:r>
              <a:rPr lang="pt-BR" sz="1100" b="1" dirty="0">
                <a:solidFill>
                  <a:schemeClr val="tx1"/>
                </a:solidFill>
              </a:rPr>
              <a:t>hab./</a:t>
            </a:r>
            <a:r>
              <a:rPr lang="pt-BR" sz="1100" b="1" dirty="0" smtClean="0">
                <a:solidFill>
                  <a:schemeClr val="tx1"/>
                </a:solidFill>
              </a:rPr>
              <a:t>km²</a:t>
            </a:r>
            <a:endParaRPr lang="pt-BR" sz="1100" b="1" dirty="0">
              <a:solidFill>
                <a:schemeClr val="tx1"/>
              </a:solidFill>
            </a:endParaRPr>
          </a:p>
        </p:txBody>
      </p:sp>
      <p:sp>
        <p:nvSpPr>
          <p:cNvPr id="12" name="Retângulo de cantos arredondados 9"/>
          <p:cNvSpPr/>
          <p:nvPr/>
        </p:nvSpPr>
        <p:spPr>
          <a:xfrm>
            <a:off x="153789" y="5799566"/>
            <a:ext cx="2303161" cy="94180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 smtClean="0">
                <a:solidFill>
                  <a:srgbClr val="00B0F0"/>
                </a:solidFill>
              </a:rPr>
              <a:t>Sul</a:t>
            </a:r>
            <a:endParaRPr lang="pt-BR" b="1" dirty="0">
              <a:solidFill>
                <a:srgbClr val="00B0F0"/>
              </a:solidFill>
            </a:endParaRPr>
          </a:p>
          <a:p>
            <a:r>
              <a:rPr lang="pt-BR" sz="1100" dirty="0">
                <a:solidFill>
                  <a:schemeClr val="tx1"/>
                </a:solidFill>
              </a:rPr>
              <a:t>Á</a:t>
            </a:r>
            <a:r>
              <a:rPr lang="pt-BR" sz="1100" dirty="0" smtClean="0">
                <a:solidFill>
                  <a:schemeClr val="tx1"/>
                </a:solidFill>
              </a:rPr>
              <a:t>rea: </a:t>
            </a:r>
            <a:r>
              <a:rPr lang="pt-BR" sz="1100" b="1" dirty="0" smtClean="0">
                <a:solidFill>
                  <a:schemeClr val="tx1"/>
                </a:solidFill>
              </a:rPr>
              <a:t>6,8%</a:t>
            </a:r>
            <a:endParaRPr lang="pt-BR" sz="1100" b="1" dirty="0">
              <a:solidFill>
                <a:schemeClr val="tx1"/>
              </a:solidFill>
            </a:endParaRPr>
          </a:p>
          <a:p>
            <a:r>
              <a:rPr lang="pt-BR" sz="1100" dirty="0" smtClean="0">
                <a:solidFill>
                  <a:schemeClr val="tx1"/>
                </a:solidFill>
              </a:rPr>
              <a:t>População: </a:t>
            </a:r>
            <a:r>
              <a:rPr lang="pt-BR" sz="1100" b="1" dirty="0" smtClean="0">
                <a:solidFill>
                  <a:schemeClr val="tx1"/>
                </a:solidFill>
              </a:rPr>
              <a:t>14,4%</a:t>
            </a:r>
            <a:endParaRPr lang="pt-BR" sz="1100" b="1" dirty="0">
              <a:solidFill>
                <a:schemeClr val="tx1"/>
              </a:solidFill>
            </a:endParaRPr>
          </a:p>
          <a:p>
            <a:r>
              <a:rPr lang="pt-BR" sz="1100" dirty="0" smtClean="0">
                <a:solidFill>
                  <a:schemeClr val="tx1"/>
                </a:solidFill>
              </a:rPr>
              <a:t>Densidade pop.: </a:t>
            </a:r>
            <a:r>
              <a:rPr lang="pt-BR" sz="1100" b="1" dirty="0" smtClean="0">
                <a:solidFill>
                  <a:schemeClr val="tx1"/>
                </a:solidFill>
              </a:rPr>
              <a:t>47,5 </a:t>
            </a:r>
            <a:r>
              <a:rPr lang="pt-BR" sz="1100" b="1" dirty="0">
                <a:solidFill>
                  <a:schemeClr val="tx1"/>
                </a:solidFill>
              </a:rPr>
              <a:t>hab./</a:t>
            </a:r>
            <a:r>
              <a:rPr lang="pt-BR" sz="1100" b="1" dirty="0" smtClean="0">
                <a:solidFill>
                  <a:schemeClr val="tx1"/>
                </a:solidFill>
              </a:rPr>
              <a:t>km²</a:t>
            </a:r>
            <a:endParaRPr lang="pt-BR" sz="1100" b="1" dirty="0">
              <a:solidFill>
                <a:schemeClr val="tx1"/>
              </a:solidFill>
            </a:endParaRPr>
          </a:p>
        </p:txBody>
      </p:sp>
      <p:sp>
        <p:nvSpPr>
          <p:cNvPr id="18" name="Retângulo de cantos arredondados 9"/>
          <p:cNvSpPr/>
          <p:nvPr/>
        </p:nvSpPr>
        <p:spPr>
          <a:xfrm>
            <a:off x="6809278" y="5784993"/>
            <a:ext cx="2303161" cy="94180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 smtClean="0">
                <a:solidFill>
                  <a:schemeClr val="accent5">
                    <a:lumMod val="75000"/>
                  </a:schemeClr>
                </a:solidFill>
              </a:rPr>
              <a:t>BRASIL</a:t>
            </a:r>
            <a:endParaRPr lang="pt-BR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pt-BR" sz="1100" dirty="0">
                <a:solidFill>
                  <a:schemeClr val="tx1"/>
                </a:solidFill>
              </a:rPr>
              <a:t>Á</a:t>
            </a:r>
            <a:r>
              <a:rPr lang="pt-BR" sz="1100" dirty="0" smtClean="0">
                <a:solidFill>
                  <a:schemeClr val="tx1"/>
                </a:solidFill>
              </a:rPr>
              <a:t>rea: </a:t>
            </a:r>
            <a:r>
              <a:rPr lang="pt-BR" sz="1100" b="1" dirty="0" smtClean="0">
                <a:solidFill>
                  <a:schemeClr val="tx1"/>
                </a:solidFill>
              </a:rPr>
              <a:t>8,52 milhões de km²</a:t>
            </a:r>
            <a:endParaRPr lang="pt-BR" sz="1100" b="1" dirty="0">
              <a:solidFill>
                <a:schemeClr val="tx1"/>
              </a:solidFill>
            </a:endParaRPr>
          </a:p>
          <a:p>
            <a:r>
              <a:rPr lang="pt-BR" sz="1100" dirty="0" smtClean="0">
                <a:solidFill>
                  <a:schemeClr val="tx1"/>
                </a:solidFill>
              </a:rPr>
              <a:t>População: </a:t>
            </a:r>
            <a:r>
              <a:rPr lang="pt-BR" sz="1100" b="1" dirty="0" smtClean="0">
                <a:solidFill>
                  <a:schemeClr val="tx1"/>
                </a:solidFill>
              </a:rPr>
              <a:t>202,7 milões de hab.</a:t>
            </a:r>
          </a:p>
          <a:p>
            <a:pPr algn="r"/>
            <a:r>
              <a:rPr lang="pt-BR" sz="1000" dirty="0" smtClean="0">
                <a:solidFill>
                  <a:schemeClr val="bg1">
                    <a:lumMod val="50000"/>
                  </a:schemeClr>
                </a:solidFill>
              </a:rPr>
              <a:t>2014</a:t>
            </a:r>
            <a:endParaRPr lang="pt-BR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Retângulo 56"/>
          <p:cNvSpPr/>
          <p:nvPr/>
        </p:nvSpPr>
        <p:spPr>
          <a:xfrm>
            <a:off x="5796136" y="195486"/>
            <a:ext cx="3238729" cy="73866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 eaLnBrk="0" fontAlgn="base" hangingPunct="0">
              <a:spcBef>
                <a:spcPct val="0"/>
              </a:spcBef>
            </a:pP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– AVIAÇÃO CIVÍL – </a:t>
            </a:r>
          </a:p>
          <a:p>
            <a:pPr algn="ctr" eaLnBrk="0" fontAlgn="base" hangingPunct="0">
              <a:spcBef>
                <a:spcPct val="0"/>
              </a:spcBef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BRASIL</a:t>
            </a:r>
            <a:endParaRPr lang="pt-B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anose="02060603020205020403" pitchFamily="18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4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8" grpId="0" animBg="1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o 27"/>
          <p:cNvGrpSpPr/>
          <p:nvPr/>
        </p:nvGrpSpPr>
        <p:grpSpPr>
          <a:xfrm>
            <a:off x="3203848" y="1360693"/>
            <a:ext cx="2448272" cy="5146984"/>
            <a:chOff x="3203848" y="1360693"/>
            <a:chExt cx="2448272" cy="5146984"/>
          </a:xfrm>
        </p:grpSpPr>
        <p:sp>
          <p:nvSpPr>
            <p:cNvPr id="20" name="Retângulo 19"/>
            <p:cNvSpPr/>
            <p:nvPr/>
          </p:nvSpPr>
          <p:spPr>
            <a:xfrm>
              <a:off x="3203848" y="2275093"/>
              <a:ext cx="2448272" cy="63878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</a:schemeClr>
                </a:gs>
                <a:gs pos="50000">
                  <a:schemeClr val="accent1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/>
            <p:cNvSpPr/>
            <p:nvPr/>
          </p:nvSpPr>
          <p:spPr>
            <a:xfrm>
              <a:off x="3203848" y="3157595"/>
              <a:ext cx="2448272" cy="63878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</a:schemeClr>
                </a:gs>
                <a:gs pos="50000">
                  <a:schemeClr val="accent1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 21"/>
            <p:cNvSpPr/>
            <p:nvPr/>
          </p:nvSpPr>
          <p:spPr>
            <a:xfrm>
              <a:off x="3203848" y="4061362"/>
              <a:ext cx="2448272" cy="63878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</a:schemeClr>
                </a:gs>
                <a:gs pos="50000">
                  <a:schemeClr val="accent1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Retângulo 22"/>
            <p:cNvSpPr/>
            <p:nvPr/>
          </p:nvSpPr>
          <p:spPr>
            <a:xfrm>
              <a:off x="3203848" y="4965130"/>
              <a:ext cx="2448272" cy="63878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</a:schemeClr>
                </a:gs>
                <a:gs pos="50000">
                  <a:schemeClr val="accent1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Retângulo 23"/>
            <p:cNvSpPr/>
            <p:nvPr/>
          </p:nvSpPr>
          <p:spPr>
            <a:xfrm>
              <a:off x="3203848" y="5868897"/>
              <a:ext cx="2448272" cy="63878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</a:schemeClr>
                </a:gs>
                <a:gs pos="50000">
                  <a:schemeClr val="accent1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Retângulo 15"/>
            <p:cNvSpPr/>
            <p:nvPr/>
          </p:nvSpPr>
          <p:spPr>
            <a:xfrm>
              <a:off x="3203848" y="1360693"/>
              <a:ext cx="2448272" cy="63878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</a:schemeClr>
                </a:gs>
                <a:gs pos="50000">
                  <a:schemeClr val="accent1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8" name="Retângulo 56"/>
          <p:cNvSpPr/>
          <p:nvPr/>
        </p:nvSpPr>
        <p:spPr>
          <a:xfrm>
            <a:off x="64616" y="195486"/>
            <a:ext cx="8970249" cy="73866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 eaLnBrk="0" fontAlgn="base" hangingPunct="0">
              <a:spcBef>
                <a:spcPct val="0"/>
              </a:spcBef>
            </a:pPr>
            <a:r>
              <a:rPr lang="en-US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– PROJETOS – </a:t>
            </a:r>
          </a:p>
          <a:p>
            <a:pPr algn="ctr" eaLnBrk="0" fontAlgn="base" hangingPunct="0">
              <a:spcBef>
                <a:spcPct val="0"/>
              </a:spcBef>
            </a:pPr>
            <a:r>
              <a:rPr lang="en-US" sz="2400" b="1" dirty="0" smtClean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CURSOS REALIZADOS 2013/2014</a:t>
            </a:r>
            <a:endParaRPr lang="pt-BR" sz="2400" b="1" dirty="0">
              <a:solidFill>
                <a:srgbClr val="00B0F0"/>
              </a:solidFill>
              <a:latin typeface="Rockwell" panose="02060603020205020403" pitchFamily="18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Diagrama 1"/>
          <p:cNvGraphicFramePr/>
          <p:nvPr>
            <p:extLst>
              <p:ext uri="{D42A27DB-BD31-4B8C-83A1-F6EECF244321}">
                <p14:modId xmlns:p14="http://schemas.microsoft.com/office/powerpoint/2010/main" val="2789937365"/>
              </p:ext>
            </p:extLst>
          </p:nvPr>
        </p:nvGraphicFramePr>
        <p:xfrm>
          <a:off x="-684584" y="1340768"/>
          <a:ext cx="5904656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tângulo 1"/>
          <p:cNvSpPr/>
          <p:nvPr/>
        </p:nvSpPr>
        <p:spPr>
          <a:xfrm>
            <a:off x="4726525" y="1463518"/>
            <a:ext cx="6944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00B0F0"/>
                </a:solidFill>
                <a:latin typeface="Rockwell" panose="02060603020205020403" pitchFamily="18" charset="0"/>
                <a:cs typeface="Arial" pitchFamily="34" charset="0"/>
              </a:rPr>
              <a:t>819</a:t>
            </a:r>
            <a:endParaRPr lang="pt-BR" sz="2400" dirty="0"/>
          </a:p>
        </p:txBody>
      </p:sp>
      <p:sp>
        <p:nvSpPr>
          <p:cNvPr id="4" name="Retângulo 3"/>
          <p:cNvSpPr/>
          <p:nvPr/>
        </p:nvSpPr>
        <p:spPr>
          <a:xfrm>
            <a:off x="4726525" y="2452246"/>
            <a:ext cx="6944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00B0F0"/>
                </a:solidFill>
                <a:latin typeface="Rockwell" panose="02060603020205020403" pitchFamily="18" charset="0"/>
                <a:cs typeface="Arial" pitchFamily="34" charset="0"/>
              </a:rPr>
              <a:t>233</a:t>
            </a:r>
            <a:endParaRPr lang="pt-BR" sz="2400" dirty="0"/>
          </a:p>
        </p:txBody>
      </p:sp>
      <p:sp>
        <p:nvSpPr>
          <p:cNvPr id="5" name="Retângulo 4"/>
          <p:cNvSpPr/>
          <p:nvPr/>
        </p:nvSpPr>
        <p:spPr>
          <a:xfrm>
            <a:off x="4811484" y="4159713"/>
            <a:ext cx="5245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00B0F0"/>
                </a:solidFill>
                <a:latin typeface="Rockwell" panose="02060603020205020403" pitchFamily="18" charset="0"/>
                <a:cs typeface="Arial" pitchFamily="34" charset="0"/>
              </a:rPr>
              <a:t>96</a:t>
            </a:r>
            <a:endParaRPr lang="pt-BR" sz="2400" dirty="0"/>
          </a:p>
        </p:txBody>
      </p:sp>
      <p:sp>
        <p:nvSpPr>
          <p:cNvPr id="12" name="Retângulo 11"/>
          <p:cNvSpPr/>
          <p:nvPr/>
        </p:nvSpPr>
        <p:spPr>
          <a:xfrm>
            <a:off x="4726525" y="3254077"/>
            <a:ext cx="6944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00B0F0"/>
                </a:solidFill>
                <a:latin typeface="Rockwell" panose="02060603020205020403" pitchFamily="18" charset="0"/>
                <a:cs typeface="Arial" pitchFamily="34" charset="0"/>
              </a:rPr>
              <a:t>102</a:t>
            </a:r>
            <a:endParaRPr lang="pt-BR" sz="2400" dirty="0"/>
          </a:p>
        </p:txBody>
      </p:sp>
      <p:sp>
        <p:nvSpPr>
          <p:cNvPr id="13" name="Retângulo 12"/>
          <p:cNvSpPr/>
          <p:nvPr/>
        </p:nvSpPr>
        <p:spPr>
          <a:xfrm>
            <a:off x="4811484" y="5055567"/>
            <a:ext cx="5245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00B0F0"/>
                </a:solidFill>
                <a:latin typeface="Rockwell" panose="02060603020205020403" pitchFamily="18" charset="0"/>
                <a:cs typeface="Arial" pitchFamily="34" charset="0"/>
              </a:rPr>
              <a:t>32</a:t>
            </a:r>
            <a:endParaRPr lang="pt-BR" sz="2400" dirty="0"/>
          </a:p>
        </p:txBody>
      </p:sp>
      <p:sp>
        <p:nvSpPr>
          <p:cNvPr id="14" name="Retângulo 13"/>
          <p:cNvSpPr/>
          <p:nvPr/>
        </p:nvSpPr>
        <p:spPr>
          <a:xfrm>
            <a:off x="4811484" y="5949280"/>
            <a:ext cx="5245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00B0F0"/>
                </a:solidFill>
                <a:latin typeface="Rockwell" panose="02060603020205020403" pitchFamily="18" charset="0"/>
                <a:cs typeface="Arial" pitchFamily="34" charset="0"/>
              </a:rPr>
              <a:t>38</a:t>
            </a:r>
            <a:endParaRPr lang="pt-BR" sz="2400" dirty="0"/>
          </a:p>
        </p:txBody>
      </p:sp>
      <p:sp>
        <p:nvSpPr>
          <p:cNvPr id="17" name="Retângulo 16"/>
          <p:cNvSpPr/>
          <p:nvPr/>
        </p:nvSpPr>
        <p:spPr>
          <a:xfrm>
            <a:off x="4427984" y="980728"/>
            <a:ext cx="1317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00B0F0"/>
                </a:solidFill>
                <a:latin typeface="Rockwell" panose="02060603020205020403" pitchFamily="18" charset="0"/>
                <a:cs typeface="Arial" pitchFamily="34" charset="0"/>
              </a:rPr>
              <a:t>Formados</a:t>
            </a:r>
            <a:endParaRPr lang="pt-BR" dirty="0"/>
          </a:p>
        </p:txBody>
      </p:sp>
      <p:grpSp>
        <p:nvGrpSpPr>
          <p:cNvPr id="27" name="Grupo 26"/>
          <p:cNvGrpSpPr/>
          <p:nvPr/>
        </p:nvGrpSpPr>
        <p:grpSpPr>
          <a:xfrm>
            <a:off x="6293583" y="1557342"/>
            <a:ext cx="2251472" cy="2251472"/>
            <a:chOff x="6286474" y="2579373"/>
            <a:chExt cx="2251472" cy="2251472"/>
          </a:xfrm>
        </p:grpSpPr>
        <p:sp>
          <p:nvSpPr>
            <p:cNvPr id="25" name="Elipse 24"/>
            <p:cNvSpPr/>
            <p:nvPr/>
          </p:nvSpPr>
          <p:spPr>
            <a:xfrm>
              <a:off x="6286474" y="2579373"/>
              <a:ext cx="2251472" cy="225147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 14"/>
            <p:cNvSpPr/>
            <p:nvPr/>
          </p:nvSpPr>
          <p:spPr>
            <a:xfrm>
              <a:off x="6728527" y="2951056"/>
              <a:ext cx="136768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ckwell" panose="02060603020205020403" pitchFamily="18" charset="0"/>
                  <a:cs typeface="Arial" pitchFamily="34" charset="0"/>
                </a:rPr>
                <a:t>1.340</a:t>
              </a:r>
              <a:endPara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Retângulo 25"/>
            <p:cNvSpPr/>
            <p:nvPr/>
          </p:nvSpPr>
          <p:spPr>
            <a:xfrm>
              <a:off x="6532322" y="3535831"/>
              <a:ext cx="169597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pt-BR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ckwell" panose="02060603020205020403" pitchFamily="18" charset="0"/>
                  <a:cs typeface="Arial" pitchFamily="34" charset="0"/>
                </a:rPr>
                <a:t> </a:t>
              </a:r>
              <a:r>
                <a:rPr lang="pt-BR" sz="28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ckwell" panose="02060603020205020403" pitchFamily="18" charset="0"/>
                  <a:cs typeface="Arial" pitchFamily="34" charset="0"/>
                </a:rPr>
                <a:t>+</a:t>
              </a:r>
              <a:r>
                <a:rPr lang="pt-BR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ckwell" panose="02060603020205020403" pitchFamily="18" charset="0"/>
                  <a:cs typeface="Arial" pitchFamily="34" charset="0"/>
                </a:rPr>
                <a:t> pessoas</a:t>
              </a:r>
            </a:p>
            <a:p>
              <a:pPr algn="ctr"/>
              <a:r>
                <a:rPr lang="pt-BR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ckwell" panose="02060603020205020403" pitchFamily="18" charset="0"/>
                  <a:cs typeface="Arial" pitchFamily="34" charset="0"/>
                </a:rPr>
                <a:t>capacitadas</a:t>
              </a:r>
              <a:endPara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9" name="CaixaDeTexto 2"/>
          <p:cNvSpPr txBox="1"/>
          <p:nvPr/>
        </p:nvSpPr>
        <p:spPr>
          <a:xfrm>
            <a:off x="9936214" y="1129422"/>
            <a:ext cx="27726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B0F0"/>
                </a:solidFill>
                <a:latin typeface="Rockwell" panose="02060603020205020403" pitchFamily="18" charset="0"/>
                <a:cs typeface="Arial" pitchFamily="34" charset="0"/>
              </a:rPr>
              <a:t>Foram atendidos </a:t>
            </a:r>
            <a:r>
              <a:rPr lang="pt-BR" b="1" dirty="0" smtClean="0">
                <a:solidFill>
                  <a:srgbClr val="00B0F0"/>
                </a:solidFill>
                <a:latin typeface="Rockwell" panose="02060603020205020403" pitchFamily="18" charset="0"/>
                <a:cs typeface="Arial" pitchFamily="34" charset="0"/>
              </a:rPr>
              <a:t>123 dos 270 aeroportos contemplados </a:t>
            </a:r>
            <a:br>
              <a:rPr lang="pt-BR" b="1" dirty="0" smtClean="0">
                <a:solidFill>
                  <a:srgbClr val="00B0F0"/>
                </a:solidFill>
                <a:latin typeface="Rockwell" panose="02060603020205020403" pitchFamily="18" charset="0"/>
                <a:cs typeface="Arial" pitchFamily="34" charset="0"/>
              </a:rPr>
            </a:br>
            <a:r>
              <a:rPr lang="pt-BR" b="1" dirty="0" smtClean="0">
                <a:solidFill>
                  <a:srgbClr val="00B0F0"/>
                </a:solidFill>
                <a:latin typeface="Rockwell" panose="02060603020205020403" pitchFamily="18" charset="0"/>
                <a:cs typeface="Arial" pitchFamily="34" charset="0"/>
              </a:rPr>
              <a:t>no Programa </a:t>
            </a:r>
            <a:br>
              <a:rPr lang="pt-BR" b="1" dirty="0" smtClean="0">
                <a:solidFill>
                  <a:srgbClr val="00B0F0"/>
                </a:solidFill>
                <a:latin typeface="Rockwell" panose="02060603020205020403" pitchFamily="18" charset="0"/>
                <a:cs typeface="Arial" pitchFamily="34" charset="0"/>
              </a:rPr>
            </a:br>
            <a:r>
              <a:rPr lang="pt-BR" b="1" dirty="0" smtClean="0">
                <a:solidFill>
                  <a:srgbClr val="00B0F0"/>
                </a:solidFill>
                <a:latin typeface="Rockwell" panose="02060603020205020403" pitchFamily="18" charset="0"/>
                <a:cs typeface="Arial" pitchFamily="34" charset="0"/>
              </a:rPr>
              <a:t>de </a:t>
            </a:r>
            <a:r>
              <a:rPr lang="pt-BR" b="1" dirty="0">
                <a:solidFill>
                  <a:srgbClr val="00B0F0"/>
                </a:solidFill>
                <a:latin typeface="Rockwell" panose="02060603020205020403" pitchFamily="18" charset="0"/>
                <a:cs typeface="Arial" pitchFamily="34" charset="0"/>
              </a:rPr>
              <a:t>Aviação Regional</a:t>
            </a:r>
          </a:p>
        </p:txBody>
      </p:sp>
      <p:sp>
        <p:nvSpPr>
          <p:cNvPr id="30" name="Rectangle 2"/>
          <p:cNvSpPr/>
          <p:nvPr/>
        </p:nvSpPr>
        <p:spPr>
          <a:xfrm>
            <a:off x="9756576" y="793482"/>
            <a:ext cx="3003659" cy="2364113"/>
          </a:xfrm>
          <a:prstGeom prst="rect">
            <a:avLst/>
          </a:prstGeom>
          <a:noFill/>
          <a:ln w="28575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 30"/>
          <p:cNvSpPr/>
          <p:nvPr/>
        </p:nvSpPr>
        <p:spPr>
          <a:xfrm>
            <a:off x="9540552" y="3876696"/>
            <a:ext cx="4264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00B0F0"/>
                </a:solidFill>
                <a:latin typeface="Rockwell" panose="02060603020205020403" pitchFamily="18" charset="0"/>
                <a:cs typeface="Arial" pitchFamily="34" charset="0"/>
              </a:rPr>
              <a:t>160 aeroportos regionais, sendo que</a:t>
            </a:r>
            <a:endParaRPr lang="pt-BR" dirty="0"/>
          </a:p>
        </p:txBody>
      </p:sp>
      <p:grpSp>
        <p:nvGrpSpPr>
          <p:cNvPr id="32" name="Grupo 31"/>
          <p:cNvGrpSpPr/>
          <p:nvPr/>
        </p:nvGrpSpPr>
        <p:grpSpPr>
          <a:xfrm>
            <a:off x="6293583" y="4130421"/>
            <a:ext cx="2251472" cy="2251472"/>
            <a:chOff x="6286474" y="2579373"/>
            <a:chExt cx="2251472" cy="2251472"/>
          </a:xfrm>
        </p:grpSpPr>
        <p:sp>
          <p:nvSpPr>
            <p:cNvPr id="33" name="Elipse 32"/>
            <p:cNvSpPr/>
            <p:nvPr/>
          </p:nvSpPr>
          <p:spPr>
            <a:xfrm>
              <a:off x="6286474" y="2579373"/>
              <a:ext cx="2251472" cy="225147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/>
          </p:nvSpPr>
          <p:spPr>
            <a:xfrm>
              <a:off x="6898852" y="2814056"/>
              <a:ext cx="112242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ckwell" panose="02060603020205020403" pitchFamily="18" charset="0"/>
                  <a:cs typeface="Arial" pitchFamily="34" charset="0"/>
                </a:rPr>
                <a:t>45%</a:t>
              </a:r>
              <a:endPara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" name="Retângulo 34"/>
            <p:cNvSpPr/>
            <p:nvPr/>
          </p:nvSpPr>
          <p:spPr>
            <a:xfrm>
              <a:off x="6384327" y="3413127"/>
              <a:ext cx="211628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pt-BR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ckwell" panose="02060603020205020403" pitchFamily="18" charset="0"/>
                  <a:cs typeface="Arial" pitchFamily="34" charset="0"/>
                </a:rPr>
                <a:t>Aeroportos</a:t>
              </a:r>
            </a:p>
            <a:p>
              <a:pPr algn="ctr"/>
              <a:r>
                <a:rPr lang="pt-BR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ckwell" panose="02060603020205020403" pitchFamily="18" charset="0"/>
                  <a:cs typeface="Arial" pitchFamily="34" charset="0"/>
                </a:rPr>
                <a:t>Regionais do </a:t>
              </a:r>
              <a:r>
                <a:rPr lang="pt-BR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ckwell" panose="02060603020205020403" pitchFamily="18" charset="0"/>
                  <a:cs typeface="Arial" pitchFamily="34" charset="0"/>
                </a:rPr>
                <a:t>PIL</a:t>
              </a:r>
              <a:endPara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655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2" grpId="0"/>
      <p:bldP spid="4" grpId="0"/>
      <p:bldP spid="5" grpId="0"/>
      <p:bldP spid="12" grpId="0"/>
      <p:bldP spid="13" grpId="0"/>
      <p:bldP spid="14" grpId="0"/>
      <p:bldP spid="17" grpId="0"/>
      <p:bldP spid="29" grpId="0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56"/>
          <p:cNvSpPr/>
          <p:nvPr/>
        </p:nvSpPr>
        <p:spPr>
          <a:xfrm>
            <a:off x="64616" y="195486"/>
            <a:ext cx="8970249" cy="73866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 eaLnBrk="0" fontAlgn="base" hangingPunct="0">
              <a:spcBef>
                <a:spcPct val="0"/>
              </a:spcBef>
            </a:pPr>
            <a:r>
              <a:rPr lang="en-US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– PROJETOS – </a:t>
            </a:r>
          </a:p>
          <a:p>
            <a:pPr algn="ctr" eaLnBrk="0" fontAlgn="base" hangingPunct="0">
              <a:spcBef>
                <a:spcPct val="0"/>
              </a:spcBef>
            </a:pPr>
            <a:r>
              <a:rPr lang="en-US" sz="2400" b="1" dirty="0" smtClean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PREVISÃO 2015</a:t>
            </a:r>
            <a:endParaRPr lang="pt-BR" sz="2400" b="1" dirty="0">
              <a:solidFill>
                <a:srgbClr val="00B0F0"/>
              </a:solidFill>
              <a:latin typeface="Rockwell" panose="02060603020205020403" pitchFamily="18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Diagrama 1"/>
          <p:cNvGraphicFramePr/>
          <p:nvPr>
            <p:extLst>
              <p:ext uri="{D42A27DB-BD31-4B8C-83A1-F6EECF244321}">
                <p14:modId xmlns:p14="http://schemas.microsoft.com/office/powerpoint/2010/main" val="4029676868"/>
              </p:ext>
            </p:extLst>
          </p:nvPr>
        </p:nvGraphicFramePr>
        <p:xfrm>
          <a:off x="-684584" y="1340768"/>
          <a:ext cx="5904656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a 3"/>
          <p:cNvGraphicFramePr/>
          <p:nvPr>
            <p:extLst>
              <p:ext uri="{D42A27DB-BD31-4B8C-83A1-F6EECF244321}">
                <p14:modId xmlns:p14="http://schemas.microsoft.com/office/powerpoint/2010/main" val="4114147513"/>
              </p:ext>
            </p:extLst>
          </p:nvPr>
        </p:nvGraphicFramePr>
        <p:xfrm>
          <a:off x="3879215" y="1434354"/>
          <a:ext cx="5760640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CaixaDeTexto 5"/>
          <p:cNvSpPr txBox="1"/>
          <p:nvPr/>
        </p:nvSpPr>
        <p:spPr>
          <a:xfrm>
            <a:off x="5436096" y="893894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B0F0"/>
                </a:solidFill>
                <a:latin typeface="Rockwell" panose="02060603020205020403" pitchFamily="18" charset="0"/>
                <a:cs typeface="Arial" pitchFamily="34" charset="0"/>
              </a:rPr>
              <a:t>Ampliação dos projetos:</a:t>
            </a:r>
          </a:p>
        </p:txBody>
      </p:sp>
      <p:sp>
        <p:nvSpPr>
          <p:cNvPr id="12" name="CaixaDeTexto 5"/>
          <p:cNvSpPr txBox="1"/>
          <p:nvPr/>
        </p:nvSpPr>
        <p:spPr>
          <a:xfrm>
            <a:off x="827584" y="893894"/>
            <a:ext cx="3248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00B0F0"/>
                </a:solidFill>
                <a:latin typeface="Rockwell" panose="02060603020205020403" pitchFamily="18" charset="0"/>
                <a:cs typeface="Arial" pitchFamily="34" charset="0"/>
              </a:rPr>
              <a:t>Continuidade dos projetos:</a:t>
            </a:r>
            <a:endParaRPr lang="pt-BR" b="1" dirty="0">
              <a:solidFill>
                <a:srgbClr val="00B0F0"/>
              </a:solidFill>
              <a:latin typeface="Rockwell" panose="02060603020205020403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99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9" t="-142"/>
          <a:stretch/>
        </p:blipFill>
        <p:spPr bwMode="auto">
          <a:xfrm>
            <a:off x="0" y="-15606"/>
            <a:ext cx="9153617" cy="6873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5"/>
          <p:cNvGrpSpPr/>
          <p:nvPr/>
        </p:nvGrpSpPr>
        <p:grpSpPr>
          <a:xfrm>
            <a:off x="64616" y="2259129"/>
            <a:ext cx="8970249" cy="1582341"/>
            <a:chOff x="64616" y="1563638"/>
            <a:chExt cx="8970249" cy="1582341"/>
          </a:xfrm>
        </p:grpSpPr>
        <p:sp>
          <p:nvSpPr>
            <p:cNvPr id="96" name="Retângulo 56"/>
            <p:cNvSpPr/>
            <p:nvPr/>
          </p:nvSpPr>
          <p:spPr>
            <a:xfrm>
              <a:off x="64616" y="2029552"/>
              <a:ext cx="8970249" cy="628249"/>
            </a:xfrm>
            <a:prstGeom prst="rect">
              <a:avLst/>
            </a:prstGeom>
          </p:spPr>
          <p:txBody>
            <a:bodyPr wrap="square" anchor="ctr" anchorCtr="0">
              <a:spAutoFit/>
            </a:bodyPr>
            <a:lstStyle/>
            <a:p>
              <a:pPr algn="ctr" eaLnBrk="0" fontAlgn="base" hangingPunct="0">
                <a:lnSpc>
                  <a:spcPct val="75000"/>
                </a:lnSpc>
                <a:spcBef>
                  <a:spcPct val="0"/>
                </a:spcBef>
              </a:pPr>
              <a:r>
                <a:rPr lang="pt-BR" sz="4500" dirty="0" smtClean="0">
                  <a:solidFill>
                    <a:srgbClr val="FFFF00"/>
                  </a:solidFill>
                  <a:latin typeface="Rockwell" panose="02060603020205020403" pitchFamily="18" charset="0"/>
                  <a:ea typeface="Segoe UI" panose="020B0502040204020203" pitchFamily="34" charset="0"/>
                  <a:cs typeface="Arial" panose="020B0604020202020204" pitchFamily="34" charset="0"/>
                </a:rPr>
                <a:t>INVESTIMENTOS: MACAPÁ</a:t>
              </a:r>
              <a:endParaRPr lang="pt-BR" sz="4500" dirty="0"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etângulo 58"/>
            <p:cNvSpPr/>
            <p:nvPr/>
          </p:nvSpPr>
          <p:spPr>
            <a:xfrm>
              <a:off x="683538" y="2774018"/>
              <a:ext cx="7801912" cy="371961"/>
            </a:xfrm>
            <a:prstGeom prst="rect">
              <a:avLst/>
            </a:prstGeom>
          </p:spPr>
          <p:txBody>
            <a:bodyPr wrap="square" anchor="ctr" anchorCtr="0">
              <a:spAutoFit/>
            </a:bodyPr>
            <a:lstStyle/>
            <a:p>
              <a:pPr algn="ctr" eaLnBrk="0" fontAlgn="base" hangingPunct="0">
                <a:lnSpc>
                  <a:spcPct val="75000"/>
                </a:lnSpc>
                <a:spcBef>
                  <a:spcPct val="0"/>
                </a:spcBef>
              </a:pPr>
              <a:r>
                <a:rPr lang="pt-BR" sz="2400" dirty="0" smtClean="0">
                  <a:latin typeface="Rockwell" panose="02060603020205020403" pitchFamily="18" charset="0"/>
                  <a:ea typeface="Segoe UI" panose="020B0502040204020203" pitchFamily="34" charset="0"/>
                  <a:cs typeface="Arial" panose="020B0604020202020204" pitchFamily="34" charset="0"/>
                </a:rPr>
                <a:t>AVIAÇÃO CIVIL</a:t>
              </a:r>
              <a:endParaRPr lang="pt-BR" sz="2400" dirty="0"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" name="Grupo 62"/>
            <p:cNvGrpSpPr/>
            <p:nvPr/>
          </p:nvGrpSpPr>
          <p:grpSpPr>
            <a:xfrm>
              <a:off x="6565787" y="2898148"/>
              <a:ext cx="1678622" cy="80210"/>
              <a:chOff x="-10662693" y="1631619"/>
              <a:chExt cx="21860082" cy="80210"/>
            </a:xfrm>
          </p:grpSpPr>
          <p:cxnSp>
            <p:nvCxnSpPr>
              <p:cNvPr id="175" name="Conector reto 63"/>
              <p:cNvCxnSpPr/>
              <p:nvPr/>
            </p:nvCxnSpPr>
            <p:spPr>
              <a:xfrm>
                <a:off x="-10662693" y="1631619"/>
                <a:ext cx="21860082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Conector reto 64"/>
              <p:cNvCxnSpPr/>
              <p:nvPr/>
            </p:nvCxnSpPr>
            <p:spPr>
              <a:xfrm>
                <a:off x="-10662693" y="1711829"/>
                <a:ext cx="21860082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 11"/>
            <p:cNvGrpSpPr/>
            <p:nvPr/>
          </p:nvGrpSpPr>
          <p:grpSpPr>
            <a:xfrm>
              <a:off x="808794" y="1563638"/>
              <a:ext cx="7435614" cy="165858"/>
              <a:chOff x="615744" y="2276872"/>
              <a:chExt cx="7969913" cy="177775"/>
            </a:xfrm>
          </p:grpSpPr>
          <p:grpSp>
            <p:nvGrpSpPr>
              <p:cNvPr id="5" name="Grupo 182"/>
              <p:cNvGrpSpPr/>
              <p:nvPr/>
            </p:nvGrpSpPr>
            <p:grpSpPr>
              <a:xfrm>
                <a:off x="4584494" y="2276872"/>
                <a:ext cx="4001163" cy="177775"/>
                <a:chOff x="6054047" y="1631156"/>
                <a:chExt cx="6137953" cy="272715"/>
              </a:xfrm>
            </p:grpSpPr>
            <p:cxnSp>
              <p:nvCxnSpPr>
                <p:cNvPr id="140" name="Conector reto 147"/>
                <p:cNvCxnSpPr/>
                <p:nvPr/>
              </p:nvCxnSpPr>
              <p:spPr>
                <a:xfrm flipH="1">
                  <a:off x="6054047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Conector reto 148"/>
                <p:cNvCxnSpPr/>
                <p:nvPr/>
              </p:nvCxnSpPr>
              <p:spPr>
                <a:xfrm flipH="1">
                  <a:off x="6226554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Conector reto 149"/>
                <p:cNvCxnSpPr/>
                <p:nvPr/>
              </p:nvCxnSpPr>
              <p:spPr>
                <a:xfrm flipH="1">
                  <a:off x="6399061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Conector reto 150"/>
                <p:cNvCxnSpPr/>
                <p:nvPr/>
              </p:nvCxnSpPr>
              <p:spPr>
                <a:xfrm flipH="1">
                  <a:off x="6571568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Conector reto 151"/>
                <p:cNvCxnSpPr/>
                <p:nvPr/>
              </p:nvCxnSpPr>
              <p:spPr>
                <a:xfrm flipH="1">
                  <a:off x="6744075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Conector reto 152"/>
                <p:cNvCxnSpPr/>
                <p:nvPr/>
              </p:nvCxnSpPr>
              <p:spPr>
                <a:xfrm flipH="1">
                  <a:off x="6916582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Conector reto 153"/>
                <p:cNvCxnSpPr/>
                <p:nvPr/>
              </p:nvCxnSpPr>
              <p:spPr>
                <a:xfrm flipH="1">
                  <a:off x="7089089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Conector reto 154"/>
                <p:cNvCxnSpPr/>
                <p:nvPr/>
              </p:nvCxnSpPr>
              <p:spPr>
                <a:xfrm flipH="1">
                  <a:off x="7261596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Conector reto 155"/>
                <p:cNvCxnSpPr/>
                <p:nvPr/>
              </p:nvCxnSpPr>
              <p:spPr>
                <a:xfrm flipH="1">
                  <a:off x="7434103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Conector reto 156"/>
                <p:cNvCxnSpPr/>
                <p:nvPr/>
              </p:nvCxnSpPr>
              <p:spPr>
                <a:xfrm flipH="1">
                  <a:off x="7606610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Conector reto 157"/>
                <p:cNvCxnSpPr/>
                <p:nvPr/>
              </p:nvCxnSpPr>
              <p:spPr>
                <a:xfrm flipH="1">
                  <a:off x="7779117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Conector reto 158"/>
                <p:cNvCxnSpPr/>
                <p:nvPr/>
              </p:nvCxnSpPr>
              <p:spPr>
                <a:xfrm flipH="1">
                  <a:off x="7951624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Conector reto 159"/>
                <p:cNvCxnSpPr/>
                <p:nvPr/>
              </p:nvCxnSpPr>
              <p:spPr>
                <a:xfrm flipH="1">
                  <a:off x="8124131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Conector reto 160"/>
                <p:cNvCxnSpPr/>
                <p:nvPr/>
              </p:nvCxnSpPr>
              <p:spPr>
                <a:xfrm flipH="1">
                  <a:off x="8296638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Conector reto 161"/>
                <p:cNvCxnSpPr/>
                <p:nvPr/>
              </p:nvCxnSpPr>
              <p:spPr>
                <a:xfrm flipH="1">
                  <a:off x="8469145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Conector reto 162"/>
                <p:cNvCxnSpPr/>
                <p:nvPr/>
              </p:nvCxnSpPr>
              <p:spPr>
                <a:xfrm flipH="1">
                  <a:off x="8641652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Conector reto 163"/>
                <p:cNvCxnSpPr/>
                <p:nvPr/>
              </p:nvCxnSpPr>
              <p:spPr>
                <a:xfrm flipH="1">
                  <a:off x="8814159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Conector reto 164"/>
                <p:cNvCxnSpPr/>
                <p:nvPr/>
              </p:nvCxnSpPr>
              <p:spPr>
                <a:xfrm flipH="1">
                  <a:off x="8986666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Conector reto 165"/>
                <p:cNvCxnSpPr/>
                <p:nvPr/>
              </p:nvCxnSpPr>
              <p:spPr>
                <a:xfrm flipH="1">
                  <a:off x="9159173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Conector reto 166"/>
                <p:cNvCxnSpPr/>
                <p:nvPr/>
              </p:nvCxnSpPr>
              <p:spPr>
                <a:xfrm flipH="1">
                  <a:off x="9331680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Conector reto 167"/>
                <p:cNvCxnSpPr/>
                <p:nvPr/>
              </p:nvCxnSpPr>
              <p:spPr>
                <a:xfrm flipH="1">
                  <a:off x="9504187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Conector reto 168"/>
                <p:cNvCxnSpPr/>
                <p:nvPr/>
              </p:nvCxnSpPr>
              <p:spPr>
                <a:xfrm flipH="1">
                  <a:off x="9676694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Conector reto 169"/>
                <p:cNvCxnSpPr/>
                <p:nvPr/>
              </p:nvCxnSpPr>
              <p:spPr>
                <a:xfrm flipH="1">
                  <a:off x="9849201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Conector reto 170"/>
                <p:cNvCxnSpPr/>
                <p:nvPr/>
              </p:nvCxnSpPr>
              <p:spPr>
                <a:xfrm flipH="1">
                  <a:off x="10021708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Conector reto 171"/>
                <p:cNvCxnSpPr/>
                <p:nvPr/>
              </p:nvCxnSpPr>
              <p:spPr>
                <a:xfrm flipH="1">
                  <a:off x="10194215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Conector reto 172"/>
                <p:cNvCxnSpPr/>
                <p:nvPr/>
              </p:nvCxnSpPr>
              <p:spPr>
                <a:xfrm flipH="1">
                  <a:off x="10366722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Conector reto 173"/>
                <p:cNvCxnSpPr/>
                <p:nvPr/>
              </p:nvCxnSpPr>
              <p:spPr>
                <a:xfrm flipH="1">
                  <a:off x="10539229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Conector reto 174"/>
                <p:cNvCxnSpPr/>
                <p:nvPr/>
              </p:nvCxnSpPr>
              <p:spPr>
                <a:xfrm flipH="1">
                  <a:off x="10711736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Conector reto 175"/>
                <p:cNvCxnSpPr/>
                <p:nvPr/>
              </p:nvCxnSpPr>
              <p:spPr>
                <a:xfrm flipH="1">
                  <a:off x="10884243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Conector reto 176"/>
                <p:cNvCxnSpPr/>
                <p:nvPr/>
              </p:nvCxnSpPr>
              <p:spPr>
                <a:xfrm flipH="1">
                  <a:off x="11056750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Conector reto 177"/>
                <p:cNvCxnSpPr/>
                <p:nvPr/>
              </p:nvCxnSpPr>
              <p:spPr>
                <a:xfrm flipH="1">
                  <a:off x="11229257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Conector reto 178"/>
                <p:cNvCxnSpPr/>
                <p:nvPr/>
              </p:nvCxnSpPr>
              <p:spPr>
                <a:xfrm flipH="1">
                  <a:off x="11401764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Conector reto 179"/>
                <p:cNvCxnSpPr/>
                <p:nvPr/>
              </p:nvCxnSpPr>
              <p:spPr>
                <a:xfrm flipH="1">
                  <a:off x="11574271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Conector reto 180"/>
                <p:cNvCxnSpPr/>
                <p:nvPr/>
              </p:nvCxnSpPr>
              <p:spPr>
                <a:xfrm flipH="1">
                  <a:off x="11746778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Conector reto 181"/>
                <p:cNvCxnSpPr/>
                <p:nvPr/>
              </p:nvCxnSpPr>
              <p:spPr>
                <a:xfrm flipH="1">
                  <a:off x="11919285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" name="Grupo 182"/>
              <p:cNvGrpSpPr/>
              <p:nvPr/>
            </p:nvGrpSpPr>
            <p:grpSpPr>
              <a:xfrm>
                <a:off x="615744" y="2276872"/>
                <a:ext cx="4001163" cy="177775"/>
                <a:chOff x="6054047" y="1631156"/>
                <a:chExt cx="6137953" cy="272715"/>
              </a:xfrm>
            </p:grpSpPr>
            <p:cxnSp>
              <p:nvCxnSpPr>
                <p:cNvPr id="105" name="Conector reto 147"/>
                <p:cNvCxnSpPr/>
                <p:nvPr/>
              </p:nvCxnSpPr>
              <p:spPr>
                <a:xfrm flipH="1">
                  <a:off x="6054047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Conector reto 148"/>
                <p:cNvCxnSpPr/>
                <p:nvPr/>
              </p:nvCxnSpPr>
              <p:spPr>
                <a:xfrm flipH="1">
                  <a:off x="6226554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Conector reto 149"/>
                <p:cNvCxnSpPr/>
                <p:nvPr/>
              </p:nvCxnSpPr>
              <p:spPr>
                <a:xfrm flipH="1">
                  <a:off x="6399061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Conector reto 150"/>
                <p:cNvCxnSpPr/>
                <p:nvPr/>
              </p:nvCxnSpPr>
              <p:spPr>
                <a:xfrm flipH="1">
                  <a:off x="6571568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Conector reto 151"/>
                <p:cNvCxnSpPr/>
                <p:nvPr/>
              </p:nvCxnSpPr>
              <p:spPr>
                <a:xfrm flipH="1">
                  <a:off x="6744075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Conector reto 152"/>
                <p:cNvCxnSpPr/>
                <p:nvPr/>
              </p:nvCxnSpPr>
              <p:spPr>
                <a:xfrm flipH="1">
                  <a:off x="6916582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Conector reto 153"/>
                <p:cNvCxnSpPr/>
                <p:nvPr/>
              </p:nvCxnSpPr>
              <p:spPr>
                <a:xfrm flipH="1">
                  <a:off x="7089089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Conector reto 154"/>
                <p:cNvCxnSpPr/>
                <p:nvPr/>
              </p:nvCxnSpPr>
              <p:spPr>
                <a:xfrm flipH="1">
                  <a:off x="7261596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Conector reto 155"/>
                <p:cNvCxnSpPr/>
                <p:nvPr/>
              </p:nvCxnSpPr>
              <p:spPr>
                <a:xfrm flipH="1">
                  <a:off x="7434103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Conector reto 156"/>
                <p:cNvCxnSpPr/>
                <p:nvPr/>
              </p:nvCxnSpPr>
              <p:spPr>
                <a:xfrm flipH="1">
                  <a:off x="7606610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Conector reto 157"/>
                <p:cNvCxnSpPr/>
                <p:nvPr/>
              </p:nvCxnSpPr>
              <p:spPr>
                <a:xfrm flipH="1">
                  <a:off x="7779117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Conector reto 158"/>
                <p:cNvCxnSpPr/>
                <p:nvPr/>
              </p:nvCxnSpPr>
              <p:spPr>
                <a:xfrm flipH="1">
                  <a:off x="7951624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Conector reto 159"/>
                <p:cNvCxnSpPr/>
                <p:nvPr/>
              </p:nvCxnSpPr>
              <p:spPr>
                <a:xfrm flipH="1">
                  <a:off x="8124131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Conector reto 160"/>
                <p:cNvCxnSpPr/>
                <p:nvPr/>
              </p:nvCxnSpPr>
              <p:spPr>
                <a:xfrm flipH="1">
                  <a:off x="8296638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Conector reto 161"/>
                <p:cNvCxnSpPr/>
                <p:nvPr/>
              </p:nvCxnSpPr>
              <p:spPr>
                <a:xfrm flipH="1">
                  <a:off x="8469145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Conector reto 162"/>
                <p:cNvCxnSpPr/>
                <p:nvPr/>
              </p:nvCxnSpPr>
              <p:spPr>
                <a:xfrm flipH="1">
                  <a:off x="8641652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Conector reto 163"/>
                <p:cNvCxnSpPr/>
                <p:nvPr/>
              </p:nvCxnSpPr>
              <p:spPr>
                <a:xfrm flipH="1">
                  <a:off x="8814159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Conector reto 164"/>
                <p:cNvCxnSpPr/>
                <p:nvPr/>
              </p:nvCxnSpPr>
              <p:spPr>
                <a:xfrm flipH="1">
                  <a:off x="8986666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Conector reto 165"/>
                <p:cNvCxnSpPr/>
                <p:nvPr/>
              </p:nvCxnSpPr>
              <p:spPr>
                <a:xfrm flipH="1">
                  <a:off x="9159173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Conector reto 166"/>
                <p:cNvCxnSpPr/>
                <p:nvPr/>
              </p:nvCxnSpPr>
              <p:spPr>
                <a:xfrm flipH="1">
                  <a:off x="9331680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Conector reto 167"/>
                <p:cNvCxnSpPr/>
                <p:nvPr/>
              </p:nvCxnSpPr>
              <p:spPr>
                <a:xfrm flipH="1">
                  <a:off x="9504187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Conector reto 168"/>
                <p:cNvCxnSpPr/>
                <p:nvPr/>
              </p:nvCxnSpPr>
              <p:spPr>
                <a:xfrm flipH="1">
                  <a:off x="9676694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Conector reto 169"/>
                <p:cNvCxnSpPr/>
                <p:nvPr/>
              </p:nvCxnSpPr>
              <p:spPr>
                <a:xfrm flipH="1">
                  <a:off x="9849201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Conector reto 170"/>
                <p:cNvCxnSpPr/>
                <p:nvPr/>
              </p:nvCxnSpPr>
              <p:spPr>
                <a:xfrm flipH="1">
                  <a:off x="10021708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Conector reto 171"/>
                <p:cNvCxnSpPr/>
                <p:nvPr/>
              </p:nvCxnSpPr>
              <p:spPr>
                <a:xfrm flipH="1">
                  <a:off x="10194215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Conector reto 172"/>
                <p:cNvCxnSpPr/>
                <p:nvPr/>
              </p:nvCxnSpPr>
              <p:spPr>
                <a:xfrm flipH="1">
                  <a:off x="10366722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Conector reto 173"/>
                <p:cNvCxnSpPr/>
                <p:nvPr/>
              </p:nvCxnSpPr>
              <p:spPr>
                <a:xfrm flipH="1">
                  <a:off x="10539229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Conector reto 174"/>
                <p:cNvCxnSpPr/>
                <p:nvPr/>
              </p:nvCxnSpPr>
              <p:spPr>
                <a:xfrm flipH="1">
                  <a:off x="10711736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Conector reto 175"/>
                <p:cNvCxnSpPr/>
                <p:nvPr/>
              </p:nvCxnSpPr>
              <p:spPr>
                <a:xfrm flipH="1">
                  <a:off x="10884243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Conector reto 176"/>
                <p:cNvCxnSpPr/>
                <p:nvPr/>
              </p:nvCxnSpPr>
              <p:spPr>
                <a:xfrm flipH="1">
                  <a:off x="11056750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Conector reto 177"/>
                <p:cNvCxnSpPr/>
                <p:nvPr/>
              </p:nvCxnSpPr>
              <p:spPr>
                <a:xfrm flipH="1">
                  <a:off x="11229257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Conector reto 178"/>
                <p:cNvCxnSpPr/>
                <p:nvPr/>
              </p:nvCxnSpPr>
              <p:spPr>
                <a:xfrm flipH="1">
                  <a:off x="11401764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Conector reto 179"/>
                <p:cNvCxnSpPr/>
                <p:nvPr/>
              </p:nvCxnSpPr>
              <p:spPr>
                <a:xfrm flipH="1">
                  <a:off x="11574271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Conector reto 180"/>
                <p:cNvCxnSpPr/>
                <p:nvPr/>
              </p:nvCxnSpPr>
              <p:spPr>
                <a:xfrm flipH="1">
                  <a:off x="11746778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Conector reto 181"/>
                <p:cNvCxnSpPr/>
                <p:nvPr/>
              </p:nvCxnSpPr>
              <p:spPr>
                <a:xfrm flipH="1">
                  <a:off x="11919285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" name="Grupo 62"/>
            <p:cNvGrpSpPr/>
            <p:nvPr/>
          </p:nvGrpSpPr>
          <p:grpSpPr>
            <a:xfrm>
              <a:off x="902434" y="2898148"/>
              <a:ext cx="1750838" cy="80210"/>
              <a:chOff x="882316" y="1631619"/>
              <a:chExt cx="22800524" cy="80210"/>
            </a:xfrm>
          </p:grpSpPr>
          <p:cxnSp>
            <p:nvCxnSpPr>
              <p:cNvPr id="101" name="Conector reto 63"/>
              <p:cNvCxnSpPr/>
              <p:nvPr/>
            </p:nvCxnSpPr>
            <p:spPr>
              <a:xfrm>
                <a:off x="882316" y="1631619"/>
                <a:ext cx="22800524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onector reto 64"/>
              <p:cNvCxnSpPr/>
              <p:nvPr/>
            </p:nvCxnSpPr>
            <p:spPr>
              <a:xfrm>
                <a:off x="882316" y="1711829"/>
                <a:ext cx="22800524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5" name="Retângulo 4"/>
          <p:cNvSpPr/>
          <p:nvPr/>
        </p:nvSpPr>
        <p:spPr>
          <a:xfrm>
            <a:off x="207382" y="5949280"/>
            <a:ext cx="2880320" cy="72008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MACAPÁ </a:t>
            </a:r>
          </a:p>
          <a:p>
            <a:pPr>
              <a:spcAft>
                <a:spcPts val="300"/>
              </a:spcAft>
            </a:pPr>
            <a:r>
              <a:rPr lang="pt-BR" sz="10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NOVO TERMINAL DE PASSAGEIROS DO AEROPORTO INTERNACIONAL ALBERTO ALCOLUMBRE, EM MACAPÁ/AP</a:t>
            </a:r>
            <a:endParaRPr lang="pt-BR" sz="105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6" name="Picture 3" descr="C:\Users\Rafael Braga\Dropbox\SAC\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655" y="6254987"/>
            <a:ext cx="2193159" cy="44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" name="Group 17"/>
          <p:cNvGrpSpPr/>
          <p:nvPr/>
        </p:nvGrpSpPr>
        <p:grpSpPr>
          <a:xfrm>
            <a:off x="-2412776" y="145203"/>
            <a:ext cx="1548316" cy="590378"/>
            <a:chOff x="5425977" y="649512"/>
            <a:chExt cx="1548316" cy="590378"/>
          </a:xfrm>
        </p:grpSpPr>
        <p:sp>
          <p:nvSpPr>
            <p:cNvPr id="93" name="Retângulo 92"/>
            <p:cNvSpPr/>
            <p:nvPr/>
          </p:nvSpPr>
          <p:spPr>
            <a:xfrm>
              <a:off x="5425977" y="649512"/>
              <a:ext cx="1548316" cy="59037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050" b="1" dirty="0" smtClean="0">
                  <a:solidFill>
                    <a:schemeClr val="bg1"/>
                  </a:solidFill>
                </a:rPr>
                <a:t>MACAPÁ</a:t>
              </a:r>
            </a:p>
            <a:p>
              <a:r>
                <a:rPr lang="pt-BR" sz="1050" dirty="0">
                  <a:solidFill>
                    <a:schemeClr val="bg1"/>
                  </a:solidFill>
                </a:rPr>
                <a:t>Construção do novo TPS e obras complementares</a:t>
              </a:r>
            </a:p>
          </p:txBody>
        </p:sp>
        <p:grpSp>
          <p:nvGrpSpPr>
            <p:cNvPr id="94" name="Grupo 105"/>
            <p:cNvGrpSpPr/>
            <p:nvPr/>
          </p:nvGrpSpPr>
          <p:grpSpPr>
            <a:xfrm>
              <a:off x="6749067" y="697785"/>
              <a:ext cx="178144" cy="171185"/>
              <a:chOff x="2954215" y="3438769"/>
              <a:chExt cx="500186" cy="480646"/>
            </a:xfrm>
            <a:effectLst/>
          </p:grpSpPr>
          <p:pic>
            <p:nvPicPr>
              <p:cNvPr id="95" name="Imagem 9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954215" y="3438769"/>
                <a:ext cx="500186" cy="48064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8" name="Retângulo 97"/>
              <p:cNvSpPr/>
              <p:nvPr/>
            </p:nvSpPr>
            <p:spPr>
              <a:xfrm>
                <a:off x="2956117" y="3438769"/>
                <a:ext cx="85858" cy="127667"/>
              </a:xfrm>
              <a:prstGeom prst="rect">
                <a:avLst/>
              </a:prstGeom>
              <a:solidFill>
                <a:srgbClr val="61B3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043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r="12200"/>
          <a:stretch/>
        </p:blipFill>
        <p:spPr>
          <a:xfrm>
            <a:off x="2902" y="-8922"/>
            <a:ext cx="9213864" cy="6919388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3" name="Grupo 2"/>
          <p:cNvGrpSpPr/>
          <p:nvPr/>
        </p:nvGrpSpPr>
        <p:grpSpPr>
          <a:xfrm>
            <a:off x="-380007" y="28331"/>
            <a:ext cx="10294181" cy="5019376"/>
            <a:chOff x="-380007" y="28331"/>
            <a:chExt cx="10294181" cy="5019376"/>
          </a:xfrm>
        </p:grpSpPr>
        <p:sp>
          <p:nvSpPr>
            <p:cNvPr id="8" name="CaixaDeTexto 7"/>
            <p:cNvSpPr txBox="1"/>
            <p:nvPr/>
          </p:nvSpPr>
          <p:spPr>
            <a:xfrm>
              <a:off x="3409583" y="598198"/>
              <a:ext cx="2214175" cy="360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000" b="1" dirty="0" smtClean="0">
                  <a:ln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ras Light ITC" pitchFamily="34" charset="0"/>
                  <a:cs typeface="Arial" pitchFamily="34" charset="0"/>
                </a:rPr>
                <a:t>NOVO TPS</a:t>
              </a:r>
              <a:endParaRPr lang="pt-BR" sz="1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Light ITC" pitchFamily="34" charset="0"/>
                <a:cs typeface="Arial" pitchFamily="34" charset="0"/>
              </a:endParaRP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4206498" y="2165805"/>
              <a:ext cx="2319612" cy="360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000" b="1" dirty="0" smtClean="0">
                  <a:ln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ras Light ITC" pitchFamily="34" charset="0"/>
                  <a:cs typeface="Arial" pitchFamily="34" charset="0"/>
                </a:rPr>
                <a:t>TPS ATUAL</a:t>
              </a:r>
              <a:endParaRPr lang="pt-BR" sz="1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Light ITC" pitchFamily="34" charset="0"/>
                <a:cs typeface="Arial" pitchFamily="34" charset="0"/>
              </a:endParaRPr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41741" y="1322310"/>
              <a:ext cx="2319612" cy="360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000" b="1" dirty="0" smtClean="0">
                  <a:ln w="3175">
                    <a:solidFill>
                      <a:srgbClr val="FFFF00"/>
                    </a:solidFill>
                  </a:ln>
                  <a:solidFill>
                    <a:srgbClr val="FFFF00"/>
                  </a:solidFill>
                  <a:latin typeface="Eras Light ITC" pitchFamily="34" charset="0"/>
                  <a:cs typeface="Arial" pitchFamily="34" charset="0"/>
                </a:rPr>
                <a:t>NOVO PÁTIO</a:t>
              </a:r>
              <a:endParaRPr lang="pt-BR" sz="1000" b="1" dirty="0">
                <a:ln w="3175">
                  <a:solidFill>
                    <a:srgbClr val="FFFF00"/>
                  </a:solidFill>
                </a:ln>
                <a:solidFill>
                  <a:srgbClr val="FFFF00"/>
                </a:solidFill>
                <a:latin typeface="Eras Light ITC" pitchFamily="34" charset="0"/>
                <a:cs typeface="Arial" pitchFamily="34" charset="0"/>
              </a:endParaRPr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779799" y="3431048"/>
              <a:ext cx="2319612" cy="360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000" b="1" dirty="0" smtClean="0">
                  <a:ln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ras Light ITC" pitchFamily="34" charset="0"/>
                  <a:cs typeface="Arial" pitchFamily="34" charset="0"/>
                </a:rPr>
                <a:t>PÁTIO ATUAL</a:t>
              </a:r>
              <a:endParaRPr lang="pt-BR" sz="1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Light ITC" pitchFamily="34" charset="0"/>
                <a:cs typeface="Arial" pitchFamily="34" charset="0"/>
              </a:endParaRPr>
            </a:p>
          </p:txBody>
        </p:sp>
        <p:sp>
          <p:nvSpPr>
            <p:cNvPr id="12" name="Seta para baixo 11"/>
            <p:cNvSpPr/>
            <p:nvPr/>
          </p:nvSpPr>
          <p:spPr>
            <a:xfrm>
              <a:off x="4364654" y="900562"/>
              <a:ext cx="369029" cy="316311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Seta para baixo 12"/>
            <p:cNvSpPr/>
            <p:nvPr/>
          </p:nvSpPr>
          <p:spPr>
            <a:xfrm>
              <a:off x="5181790" y="2490942"/>
              <a:ext cx="369029" cy="316311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Seta para baixo 13"/>
            <p:cNvSpPr/>
            <p:nvPr/>
          </p:nvSpPr>
          <p:spPr>
            <a:xfrm>
              <a:off x="7738634" y="2877164"/>
              <a:ext cx="369029" cy="316311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Seta para baixo 14"/>
            <p:cNvSpPr/>
            <p:nvPr/>
          </p:nvSpPr>
          <p:spPr>
            <a:xfrm>
              <a:off x="7369605" y="1322310"/>
              <a:ext cx="369029" cy="316311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Seta para baixo 15"/>
            <p:cNvSpPr/>
            <p:nvPr/>
          </p:nvSpPr>
          <p:spPr>
            <a:xfrm>
              <a:off x="1755090" y="3881707"/>
              <a:ext cx="369029" cy="316311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Seta para baixo 16"/>
            <p:cNvSpPr/>
            <p:nvPr/>
          </p:nvSpPr>
          <p:spPr>
            <a:xfrm>
              <a:off x="1017032" y="1677866"/>
              <a:ext cx="369029" cy="316311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CaixaDeTexto 17"/>
            <p:cNvSpPr txBox="1"/>
            <p:nvPr/>
          </p:nvSpPr>
          <p:spPr>
            <a:xfrm>
              <a:off x="5967963" y="972505"/>
              <a:ext cx="3163107" cy="360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000" b="1" dirty="0" smtClean="0">
                  <a:ln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ras Light ITC" pitchFamily="34" charset="0"/>
                  <a:cs typeface="Arial" pitchFamily="34" charset="0"/>
                </a:rPr>
                <a:t>NOVO ESTACIONAMENTO</a:t>
              </a:r>
              <a:endParaRPr lang="pt-BR" sz="1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Light ITC" pitchFamily="34" charset="0"/>
                <a:cs typeface="Arial" pitchFamily="34" charset="0"/>
              </a:endParaRPr>
            </a:p>
          </p:txBody>
        </p:sp>
        <p:sp>
          <p:nvSpPr>
            <p:cNvPr id="19" name="CaixaDeTexto 18"/>
            <p:cNvSpPr txBox="1"/>
            <p:nvPr/>
          </p:nvSpPr>
          <p:spPr>
            <a:xfrm>
              <a:off x="5933931" y="2538080"/>
              <a:ext cx="3980243" cy="360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000" b="1" dirty="0" smtClean="0">
                  <a:ln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ras Light ITC" pitchFamily="34" charset="0"/>
                  <a:cs typeface="Arial" pitchFamily="34" charset="0"/>
                </a:rPr>
                <a:t>ESTACIONAMENTO ATUAL</a:t>
              </a:r>
              <a:endParaRPr lang="pt-BR" sz="1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Light ITC" pitchFamily="34" charset="0"/>
                <a:cs typeface="Arial" pitchFamily="34" charset="0"/>
              </a:endParaRPr>
            </a:p>
          </p:txBody>
        </p:sp>
        <p:sp>
          <p:nvSpPr>
            <p:cNvPr id="20" name="Seta para baixo 19"/>
            <p:cNvSpPr/>
            <p:nvPr/>
          </p:nvSpPr>
          <p:spPr>
            <a:xfrm>
              <a:off x="574791" y="373378"/>
              <a:ext cx="369029" cy="316311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CaixaDeTexto 20"/>
            <p:cNvSpPr txBox="1"/>
            <p:nvPr/>
          </p:nvSpPr>
          <p:spPr>
            <a:xfrm>
              <a:off x="-380007" y="28331"/>
              <a:ext cx="2319612" cy="360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000" b="1" dirty="0" smtClean="0">
                  <a:ln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ras Light ITC" pitchFamily="34" charset="0"/>
                  <a:cs typeface="Arial" pitchFamily="34" charset="0"/>
                </a:rPr>
                <a:t>NOVA CUT</a:t>
              </a:r>
              <a:endParaRPr lang="pt-BR" sz="1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Light ITC" pitchFamily="34" charset="0"/>
                <a:cs typeface="Arial" pitchFamily="34" charset="0"/>
              </a:endParaRPr>
            </a:p>
          </p:txBody>
        </p:sp>
        <p:sp>
          <p:nvSpPr>
            <p:cNvPr id="22" name="Forma livre 21"/>
            <p:cNvSpPr/>
            <p:nvPr/>
          </p:nvSpPr>
          <p:spPr>
            <a:xfrm>
              <a:off x="2709737" y="3204467"/>
              <a:ext cx="2053381" cy="744501"/>
            </a:xfrm>
            <a:custGeom>
              <a:avLst/>
              <a:gdLst>
                <a:gd name="connsiteX0" fmla="*/ 1057916 w 1402354"/>
                <a:gd name="connsiteY0" fmla="*/ 508456 h 508456"/>
                <a:gd name="connsiteX1" fmla="*/ 0 w 1402354"/>
                <a:gd name="connsiteY1" fmla="*/ 86109 h 508456"/>
                <a:gd name="connsiteX2" fmla="*/ 348538 w 1402354"/>
                <a:gd name="connsiteY2" fmla="*/ 0 h 508456"/>
                <a:gd name="connsiteX3" fmla="*/ 1402354 w 1402354"/>
                <a:gd name="connsiteY3" fmla="*/ 426447 h 508456"/>
                <a:gd name="connsiteX4" fmla="*/ 1057916 w 1402354"/>
                <a:gd name="connsiteY4" fmla="*/ 508456 h 508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2354" h="508456">
                  <a:moveTo>
                    <a:pt x="1057916" y="508456"/>
                  </a:moveTo>
                  <a:lnTo>
                    <a:pt x="0" y="86109"/>
                  </a:lnTo>
                  <a:lnTo>
                    <a:pt x="348538" y="0"/>
                  </a:lnTo>
                  <a:lnTo>
                    <a:pt x="1402354" y="426447"/>
                  </a:lnTo>
                  <a:lnTo>
                    <a:pt x="1057916" y="508456"/>
                  </a:lnTo>
                  <a:close/>
                </a:path>
              </a:pathLst>
            </a:custGeom>
            <a:solidFill>
              <a:srgbClr val="FF0000">
                <a:alpha val="48000"/>
              </a:srgbClr>
            </a:solidFill>
            <a:ln w="635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Forma livre 22"/>
            <p:cNvSpPr/>
            <p:nvPr/>
          </p:nvSpPr>
          <p:spPr>
            <a:xfrm>
              <a:off x="4997275" y="4009008"/>
              <a:ext cx="2683803" cy="1038699"/>
            </a:xfrm>
            <a:custGeom>
              <a:avLst/>
              <a:gdLst>
                <a:gd name="connsiteX0" fmla="*/ 0 w 1832900"/>
                <a:gd name="connsiteY0" fmla="*/ 86110 h 709378"/>
                <a:gd name="connsiteX1" fmla="*/ 1476161 w 1832900"/>
                <a:gd name="connsiteY1" fmla="*/ 709378 h 709378"/>
                <a:gd name="connsiteX2" fmla="*/ 1832900 w 1832900"/>
                <a:gd name="connsiteY2" fmla="*/ 610967 h 709378"/>
                <a:gd name="connsiteX3" fmla="*/ 336237 w 1832900"/>
                <a:gd name="connsiteY3" fmla="*/ 0 h 709378"/>
                <a:gd name="connsiteX4" fmla="*/ 0 w 1832900"/>
                <a:gd name="connsiteY4" fmla="*/ 86110 h 70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2900" h="709378">
                  <a:moveTo>
                    <a:pt x="0" y="86110"/>
                  </a:moveTo>
                  <a:lnTo>
                    <a:pt x="1476161" y="709378"/>
                  </a:lnTo>
                  <a:lnTo>
                    <a:pt x="1832900" y="610967"/>
                  </a:lnTo>
                  <a:lnTo>
                    <a:pt x="336237" y="0"/>
                  </a:lnTo>
                  <a:lnTo>
                    <a:pt x="0" y="86110"/>
                  </a:lnTo>
                  <a:close/>
                </a:path>
              </a:pathLst>
            </a:custGeom>
            <a:solidFill>
              <a:srgbClr val="FF0000">
                <a:alpha val="48000"/>
              </a:srgbClr>
            </a:solidFill>
            <a:ln w="635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CaixaDeTexto 23"/>
            <p:cNvSpPr txBox="1"/>
            <p:nvPr/>
          </p:nvSpPr>
          <p:spPr>
            <a:xfrm>
              <a:off x="2361352" y="2709145"/>
              <a:ext cx="2319612" cy="360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000" b="1" dirty="0" smtClean="0">
                  <a:ln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ras Light ITC" pitchFamily="34" charset="0"/>
                  <a:cs typeface="Arial" pitchFamily="34" charset="0"/>
                </a:rPr>
                <a:t>MOP EMBARQUE</a:t>
              </a:r>
              <a:endParaRPr lang="pt-BR" sz="1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Light ITC" pitchFamily="34" charset="0"/>
                <a:cs typeface="Arial" pitchFamily="34" charset="0"/>
              </a:endParaRPr>
            </a:p>
          </p:txBody>
        </p:sp>
        <p:sp>
          <p:nvSpPr>
            <p:cNvPr id="25" name="Seta para baixo 24"/>
            <p:cNvSpPr/>
            <p:nvPr/>
          </p:nvSpPr>
          <p:spPr>
            <a:xfrm>
              <a:off x="3468440" y="3114737"/>
              <a:ext cx="369029" cy="316311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CaixaDeTexto 25"/>
            <p:cNvSpPr txBox="1"/>
            <p:nvPr/>
          </p:nvSpPr>
          <p:spPr>
            <a:xfrm>
              <a:off x="5311777" y="3868951"/>
              <a:ext cx="2861783" cy="360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000" b="1" dirty="0" smtClean="0">
                  <a:ln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ras Light ITC" pitchFamily="34" charset="0"/>
                  <a:cs typeface="Arial" pitchFamily="34" charset="0"/>
                </a:rPr>
                <a:t>MOP DESEMBARQUE</a:t>
              </a:r>
              <a:endParaRPr lang="pt-BR" sz="1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Light ITC" pitchFamily="34" charset="0"/>
                <a:cs typeface="Arial" pitchFamily="34" charset="0"/>
              </a:endParaRPr>
            </a:p>
          </p:txBody>
        </p:sp>
        <p:sp>
          <p:nvSpPr>
            <p:cNvPr id="27" name="Seta para baixo 26"/>
            <p:cNvSpPr/>
            <p:nvPr/>
          </p:nvSpPr>
          <p:spPr>
            <a:xfrm>
              <a:off x="6418866" y="4274543"/>
              <a:ext cx="369029" cy="316311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8" name="Título 1"/>
          <p:cNvSpPr txBox="1">
            <a:spLocks/>
          </p:cNvSpPr>
          <p:nvPr/>
        </p:nvSpPr>
        <p:spPr>
          <a:xfrm>
            <a:off x="2105726" y="-1035496"/>
            <a:ext cx="7772400" cy="584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noProof="0" dirty="0">
                <a:latin typeface="+mj-lt"/>
                <a:ea typeface="+mj-ea"/>
                <a:cs typeface="+mj-cs"/>
              </a:rPr>
              <a:t>1</a:t>
            </a:r>
            <a:r>
              <a:rPr kumimoji="0" lang="pt-BR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VISTA GERAL DO </a:t>
            </a:r>
            <a:r>
              <a:rPr lang="pt-BR" b="1" dirty="0" smtClean="0">
                <a:latin typeface="+mj-lt"/>
                <a:ea typeface="+mj-ea"/>
                <a:cs typeface="+mj-cs"/>
              </a:rPr>
              <a:t>EMPREENDIMENTO</a:t>
            </a:r>
            <a:endParaRPr kumimoji="0" lang="pt-BR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9" name="Título 1"/>
          <p:cNvSpPr>
            <a:spLocks noGrp="1"/>
          </p:cNvSpPr>
          <p:nvPr>
            <p:ph type="title"/>
          </p:nvPr>
        </p:nvSpPr>
        <p:spPr>
          <a:xfrm>
            <a:off x="6852" y="6216036"/>
            <a:ext cx="9175025" cy="694430"/>
          </a:xfrm>
        </p:spPr>
        <p:txBody>
          <a:bodyPr/>
          <a:lstStyle/>
          <a:p>
            <a:r>
              <a:rPr lang="pt-BR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NOVO TERMINAL DE PASSAGEIROS DO AEROPORTO INTERNACIONAL ALBERTO ALCOLUMBRE, EM MACAPÁ/AP</a:t>
            </a:r>
            <a:endParaRPr lang="pt-BR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Retângulo 56"/>
          <p:cNvSpPr/>
          <p:nvPr/>
        </p:nvSpPr>
        <p:spPr>
          <a:xfrm>
            <a:off x="64616" y="195486"/>
            <a:ext cx="8970249" cy="73866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 eaLnBrk="0" fontAlgn="base" hangingPunct="0">
              <a:spcBef>
                <a:spcPct val="0"/>
              </a:spcBef>
            </a:pPr>
            <a:r>
              <a:rPr lang="en-US" b="1" dirty="0" smtClean="0">
                <a:solidFill>
                  <a:schemeClr val="bg1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– VISÃO GERAL DO EMPREENDIMENTO – </a:t>
            </a:r>
          </a:p>
          <a:p>
            <a:pPr algn="ctr" eaLnBrk="0" fontAlgn="base" hangingPunct="0">
              <a:spcBef>
                <a:spcPct val="0"/>
              </a:spcBef>
            </a:pPr>
            <a:r>
              <a:rPr lang="en-US" sz="2400" b="1" dirty="0" smtClean="0">
                <a:solidFill>
                  <a:schemeClr val="bg1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endParaRPr lang="pt-BR" sz="2400" b="1" dirty="0">
              <a:solidFill>
                <a:schemeClr val="bg1"/>
              </a:solidFill>
              <a:latin typeface="Rockwell" panose="02060603020205020403" pitchFamily="18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31" name="Retângulo 47"/>
          <p:cNvSpPr/>
          <p:nvPr/>
        </p:nvSpPr>
        <p:spPr>
          <a:xfrm rot="21330917">
            <a:off x="251959" y="5436296"/>
            <a:ext cx="4165442" cy="885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32" name="Grupo 21"/>
          <p:cNvGrpSpPr>
            <a:grpSpLocks/>
          </p:cNvGrpSpPr>
          <p:nvPr/>
        </p:nvGrpSpPr>
        <p:grpSpPr bwMode="auto">
          <a:xfrm>
            <a:off x="367116" y="5394737"/>
            <a:ext cx="4105070" cy="919320"/>
            <a:chOff x="395536" y="3253966"/>
            <a:chExt cx="3271188" cy="664172"/>
          </a:xfrm>
        </p:grpSpPr>
        <p:sp>
          <p:nvSpPr>
            <p:cNvPr id="33" name="Retângulo 49"/>
            <p:cNvSpPr/>
            <p:nvPr/>
          </p:nvSpPr>
          <p:spPr>
            <a:xfrm>
              <a:off x="395536" y="3253966"/>
              <a:ext cx="3185499" cy="66417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4" name="Retângulo 54"/>
            <p:cNvSpPr/>
            <p:nvPr/>
          </p:nvSpPr>
          <p:spPr>
            <a:xfrm>
              <a:off x="437077" y="3268328"/>
              <a:ext cx="3229647" cy="5670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28675" lvl="1" indent="-828675" algn="just">
                <a:defRPr/>
              </a:pPr>
              <a:r>
                <a:rPr lang="pt-BR" altLang="pt-BR" sz="2400" b="1" i="1" dirty="0" smtClean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Investimento de R$ 186,3 mi </a:t>
              </a:r>
            </a:p>
            <a:p>
              <a:pPr eaLnBrk="0" hangingPunct="0">
                <a:defRPr/>
              </a:pPr>
              <a:r>
                <a:rPr lang="pt-BR" sz="21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R$ 24,6 mi executados </a:t>
              </a:r>
              <a:r>
                <a:rPr lang="pt-BR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(agosto/2015)</a:t>
              </a:r>
              <a:endParaRPr lang="pt-B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:\Users\i1280345\Desktop\DSC024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276"/>
          <a:stretch/>
        </p:blipFill>
        <p:spPr bwMode="auto">
          <a:xfrm>
            <a:off x="-38719" y="-29126"/>
            <a:ext cx="9221438" cy="693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6"/>
          <p:cNvSpPr/>
          <p:nvPr/>
        </p:nvSpPr>
        <p:spPr>
          <a:xfrm>
            <a:off x="64616" y="195486"/>
            <a:ext cx="8970249" cy="73866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 eaLnBrk="0" fontAlgn="base" hangingPunct="0">
              <a:spcBef>
                <a:spcPct val="0"/>
              </a:spcBef>
            </a:pPr>
            <a:r>
              <a:rPr lang="en-US" b="1" dirty="0">
                <a:solidFill>
                  <a:schemeClr val="bg1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– AEROPORTO INTERNACIONAL ALBERTO </a:t>
            </a:r>
            <a:r>
              <a:rPr lang="en-US" b="1" dirty="0" smtClean="0">
                <a:solidFill>
                  <a:schemeClr val="bg1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ALCOLUMBRE – </a:t>
            </a:r>
          </a:p>
          <a:p>
            <a:pPr algn="ctr" eaLnBrk="0" fontAlgn="base" hangingPunct="0">
              <a:spcBef>
                <a:spcPct val="0"/>
              </a:spcBef>
            </a:pPr>
            <a:r>
              <a:rPr lang="en-US" sz="2400" b="1" dirty="0" smtClean="0">
                <a:solidFill>
                  <a:schemeClr val="bg1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MÓDULOS OPERACIONAIS</a:t>
            </a:r>
            <a:endParaRPr lang="pt-BR" sz="2400" b="1" dirty="0">
              <a:solidFill>
                <a:schemeClr val="bg1"/>
              </a:solidFill>
              <a:latin typeface="Rockwell" panose="02060603020205020403" pitchFamily="18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7"/>
          <p:cNvGrpSpPr/>
          <p:nvPr/>
        </p:nvGrpSpPr>
        <p:grpSpPr>
          <a:xfrm>
            <a:off x="251520" y="4365103"/>
            <a:ext cx="2434466" cy="2604107"/>
            <a:chOff x="4539827" y="649510"/>
            <a:chExt cx="2434466" cy="2604107"/>
          </a:xfrm>
        </p:grpSpPr>
        <p:sp>
          <p:nvSpPr>
            <p:cNvPr id="13" name="Retângulo 12"/>
            <p:cNvSpPr/>
            <p:nvPr/>
          </p:nvSpPr>
          <p:spPr>
            <a:xfrm>
              <a:off x="4539827" y="649510"/>
              <a:ext cx="2434466" cy="26041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t-BR" sz="1050" b="1" dirty="0">
                  <a:solidFill>
                    <a:schemeClr val="tx1"/>
                  </a:solidFill>
                </a:rPr>
                <a:t/>
              </a:r>
              <a:br>
                <a:rPr lang="pt-BR" sz="1050" b="1" dirty="0">
                  <a:solidFill>
                    <a:schemeClr val="tx1"/>
                  </a:solidFill>
                </a:rPr>
              </a:br>
              <a:r>
                <a:rPr lang="pt-BR" sz="1050" b="1" dirty="0" smtClean="0">
                  <a:solidFill>
                    <a:schemeClr val="tx1"/>
                  </a:solidFill>
                </a:rPr>
                <a:t>ALBERTO ALCOLUMBRE - MACAPÁ</a:t>
              </a:r>
              <a:br>
                <a:rPr lang="pt-BR" sz="1050" b="1" dirty="0" smtClean="0">
                  <a:solidFill>
                    <a:schemeClr val="tx1"/>
                  </a:solidFill>
                </a:rPr>
              </a:br>
              <a:endParaRPr lang="pt-BR" sz="800" b="1" dirty="0" smtClean="0">
                <a:solidFill>
                  <a:schemeClr val="tx1"/>
                </a:solidFill>
              </a:endParaRPr>
            </a:p>
            <a:p>
              <a:r>
                <a:rPr lang="pt-BR" sz="1050" b="1" dirty="0" smtClean="0">
                  <a:solidFill>
                    <a:schemeClr val="tx1"/>
                  </a:solidFill>
                </a:rPr>
                <a:t>Descrição</a:t>
              </a:r>
              <a:r>
                <a:rPr lang="pt-BR" sz="1050" b="1" dirty="0">
                  <a:solidFill>
                    <a:schemeClr val="tx1"/>
                  </a:solidFill>
                </a:rPr>
                <a:t>: </a:t>
              </a:r>
              <a:r>
                <a:rPr lang="pt-BR" sz="1050" dirty="0">
                  <a:solidFill>
                    <a:schemeClr val="tx1"/>
                  </a:solidFill>
                </a:rPr>
                <a:t>02 Módulos Operacionais: </a:t>
              </a:r>
              <a:r>
                <a:rPr lang="pt-BR" sz="1050" dirty="0" smtClean="0">
                  <a:solidFill>
                    <a:schemeClr val="tx1"/>
                  </a:solidFill>
                </a:rPr>
                <a:t>Embarque </a:t>
              </a:r>
              <a:r>
                <a:rPr lang="pt-BR" sz="1050" dirty="0">
                  <a:solidFill>
                    <a:schemeClr val="tx1"/>
                  </a:solidFill>
                </a:rPr>
                <a:t>e </a:t>
              </a:r>
              <a:r>
                <a:rPr lang="pt-BR" sz="1050" dirty="0" smtClean="0">
                  <a:solidFill>
                    <a:schemeClr val="tx1"/>
                  </a:solidFill>
                </a:rPr>
                <a:t>Desembarque </a:t>
              </a:r>
              <a:endParaRPr lang="pt-BR" sz="1050" dirty="0">
                <a:solidFill>
                  <a:schemeClr val="tx1"/>
                </a:solidFill>
              </a:endParaRPr>
            </a:p>
            <a:p>
              <a:r>
                <a:rPr lang="pt-BR" sz="1050" dirty="0">
                  <a:solidFill>
                    <a:schemeClr val="tx1"/>
                  </a:solidFill>
                </a:rPr>
                <a:t> </a:t>
              </a:r>
            </a:p>
            <a:p>
              <a:r>
                <a:rPr lang="pt-BR" sz="1050" dirty="0">
                  <a:solidFill>
                    <a:schemeClr val="tx1"/>
                  </a:solidFill>
                </a:rPr>
                <a:t>Valor do empreendimento: </a:t>
              </a:r>
              <a:r>
                <a:rPr lang="pt-BR" sz="1050" b="1" dirty="0">
                  <a:solidFill>
                    <a:schemeClr val="tx1"/>
                  </a:solidFill>
                </a:rPr>
                <a:t>R$ 8,25 mi</a:t>
              </a:r>
            </a:p>
            <a:p>
              <a:r>
                <a:rPr lang="pt-BR" sz="1050" dirty="0">
                  <a:solidFill>
                    <a:schemeClr val="tx1"/>
                  </a:solidFill>
                </a:rPr>
                <a:t> </a:t>
              </a:r>
            </a:p>
            <a:p>
              <a:r>
                <a:rPr lang="pt-BR" sz="1050" dirty="0">
                  <a:solidFill>
                    <a:schemeClr val="tx1"/>
                  </a:solidFill>
                </a:rPr>
                <a:t>Capacidade de TPS: de 0,9 milhões </a:t>
              </a:r>
              <a:r>
                <a:rPr lang="pt-BR" sz="1050" dirty="0" err="1">
                  <a:solidFill>
                    <a:schemeClr val="tx1"/>
                  </a:solidFill>
                </a:rPr>
                <a:t>pax</a:t>
              </a:r>
              <a:r>
                <a:rPr lang="pt-BR" sz="1050" dirty="0">
                  <a:solidFill>
                    <a:schemeClr val="tx1"/>
                  </a:solidFill>
                </a:rPr>
                <a:t>/ano para 2,1 milhões </a:t>
              </a:r>
              <a:r>
                <a:rPr lang="pt-BR" sz="1050" dirty="0" err="1">
                  <a:solidFill>
                    <a:schemeClr val="tx1"/>
                  </a:solidFill>
                </a:rPr>
                <a:t>pax</a:t>
              </a:r>
              <a:r>
                <a:rPr lang="pt-BR" sz="1050" dirty="0">
                  <a:solidFill>
                    <a:schemeClr val="tx1"/>
                  </a:solidFill>
                </a:rPr>
                <a:t>/ano </a:t>
              </a:r>
              <a:endParaRPr lang="pt-BR" sz="1050" dirty="0" smtClean="0">
                <a:solidFill>
                  <a:schemeClr val="tx1"/>
                </a:solidFill>
              </a:endParaRPr>
            </a:p>
            <a:p>
              <a:r>
                <a:rPr lang="pt-BR" sz="1050" b="1" dirty="0">
                  <a:solidFill>
                    <a:schemeClr val="tx1"/>
                  </a:solidFill>
                </a:rPr>
                <a:t/>
              </a:r>
              <a:br>
                <a:rPr lang="pt-BR" sz="1050" b="1" dirty="0">
                  <a:solidFill>
                    <a:schemeClr val="tx1"/>
                  </a:solidFill>
                </a:rPr>
              </a:br>
              <a:r>
                <a:rPr lang="pt-BR" sz="1200" b="1" dirty="0" smtClean="0">
                  <a:solidFill>
                    <a:schemeClr val="accent6">
                      <a:lumMod val="75000"/>
                    </a:schemeClr>
                  </a:solidFill>
                </a:rPr>
                <a:t>DOBROU A CAPACIDADE DE PROCESSAMENTO DE PASSAGEIROS</a:t>
              </a:r>
              <a:endParaRPr lang="pt-BR" sz="1200" b="1" dirty="0">
                <a:solidFill>
                  <a:schemeClr val="accent6">
                    <a:lumMod val="75000"/>
                  </a:schemeClr>
                </a:solidFill>
              </a:endParaRPr>
            </a:p>
            <a:p>
              <a:endParaRPr lang="pt-BR" sz="1050" dirty="0">
                <a:solidFill>
                  <a:schemeClr val="tx1"/>
                </a:solidFill>
              </a:endParaRPr>
            </a:p>
          </p:txBody>
        </p:sp>
        <p:grpSp>
          <p:nvGrpSpPr>
            <p:cNvPr id="14" name="Grupo 105"/>
            <p:cNvGrpSpPr/>
            <p:nvPr/>
          </p:nvGrpSpPr>
          <p:grpSpPr>
            <a:xfrm>
              <a:off x="6749067" y="697785"/>
              <a:ext cx="178144" cy="171185"/>
              <a:chOff x="2954215" y="3438769"/>
              <a:chExt cx="500186" cy="480646"/>
            </a:xfrm>
            <a:effectLst/>
          </p:grpSpPr>
          <p:pic>
            <p:nvPicPr>
              <p:cNvPr id="15" name="Imagem 1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954215" y="3438769"/>
                <a:ext cx="500186" cy="48064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" name="Retângulo 15"/>
              <p:cNvSpPr/>
              <p:nvPr/>
            </p:nvSpPr>
            <p:spPr>
              <a:xfrm>
                <a:off x="2956117" y="3438769"/>
                <a:ext cx="85858" cy="127667"/>
              </a:xfrm>
              <a:prstGeom prst="rect">
                <a:avLst/>
              </a:prstGeom>
              <a:solidFill>
                <a:srgbClr val="61B3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grpSp>
        <p:nvGrpSpPr>
          <p:cNvPr id="20" name="Grupo 19"/>
          <p:cNvGrpSpPr/>
          <p:nvPr/>
        </p:nvGrpSpPr>
        <p:grpSpPr>
          <a:xfrm>
            <a:off x="5823268" y="5752388"/>
            <a:ext cx="3096344" cy="792088"/>
            <a:chOff x="5823268" y="5752388"/>
            <a:chExt cx="3096344" cy="792088"/>
          </a:xfrm>
        </p:grpSpPr>
        <p:sp>
          <p:nvSpPr>
            <p:cNvPr id="18" name="CaixaDeTexto 17"/>
            <p:cNvSpPr txBox="1"/>
            <p:nvPr/>
          </p:nvSpPr>
          <p:spPr>
            <a:xfrm rot="21319456">
              <a:off x="5934918" y="5837624"/>
              <a:ext cx="2903359" cy="646331"/>
            </a:xfrm>
            <a:prstGeom prst="rect">
              <a:avLst/>
            </a:prstGeom>
            <a:noFill/>
            <a:ln w="57150">
              <a:noFill/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pt-BR" sz="3600" dirty="0" smtClean="0">
                  <a:solidFill>
                    <a:srgbClr val="92D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CONCLUÍDO</a:t>
              </a:r>
              <a:endParaRPr lang="pt-BR" sz="36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tângulo de cantos arredondados 18"/>
            <p:cNvSpPr/>
            <p:nvPr/>
          </p:nvSpPr>
          <p:spPr>
            <a:xfrm rot="21319456">
              <a:off x="5823268" y="5752388"/>
              <a:ext cx="3096344" cy="792088"/>
            </a:xfrm>
            <a:prstGeom prst="roundRect">
              <a:avLst/>
            </a:prstGeom>
            <a:noFill/>
            <a:ln w="57150"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56417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8" r="25899"/>
          <a:stretch/>
        </p:blipFill>
        <p:spPr bwMode="auto">
          <a:xfrm>
            <a:off x="0" y="-39442"/>
            <a:ext cx="9144000" cy="692482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9612560" y="4405754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b="1" dirty="0" smtClean="0">
                <a:solidFill>
                  <a:schemeClr val="bg1"/>
                </a:solidFill>
              </a:rPr>
              <a:t>Ampliação </a:t>
            </a:r>
            <a:r>
              <a:rPr lang="pt-BR" b="1" dirty="0">
                <a:solidFill>
                  <a:schemeClr val="bg1"/>
                </a:solidFill>
              </a:rPr>
              <a:t>da pistas de táxi e pátio de aeronaves;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6" name="Retângulo 56"/>
          <p:cNvSpPr/>
          <p:nvPr/>
        </p:nvSpPr>
        <p:spPr>
          <a:xfrm>
            <a:off x="64616" y="195486"/>
            <a:ext cx="8970249" cy="73866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 eaLnBrk="0" fontAlgn="base" hangingPunct="0">
              <a:spcBef>
                <a:spcPct val="0"/>
              </a:spcBef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– AEROPORTO INTERNACIONAL ALBERTO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ALCOLUMBRE – </a:t>
            </a:r>
          </a:p>
          <a:p>
            <a:pPr algn="ctr" eaLnBrk="0" fontAlgn="base" hangingPunct="0">
              <a:spcBef>
                <a:spcPct val="0"/>
              </a:spcBef>
            </a:pP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AMPLIAÇÃO DO PÁTIO</a:t>
            </a:r>
            <a:endParaRPr lang="pt-BR" sz="2400" b="1" dirty="0">
              <a:solidFill>
                <a:schemeClr val="accent5">
                  <a:lumMod val="50000"/>
                </a:schemeClr>
              </a:solidFill>
              <a:latin typeface="Rockwell" panose="02060603020205020403" pitchFamily="18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7"/>
          <p:cNvGrpSpPr/>
          <p:nvPr/>
        </p:nvGrpSpPr>
        <p:grpSpPr>
          <a:xfrm>
            <a:off x="251520" y="4365103"/>
            <a:ext cx="2434466" cy="2604107"/>
            <a:chOff x="4539827" y="649510"/>
            <a:chExt cx="2434466" cy="2604107"/>
          </a:xfrm>
        </p:grpSpPr>
        <p:sp>
          <p:nvSpPr>
            <p:cNvPr id="13" name="Retângulo 12"/>
            <p:cNvSpPr/>
            <p:nvPr/>
          </p:nvSpPr>
          <p:spPr>
            <a:xfrm>
              <a:off x="4539827" y="649510"/>
              <a:ext cx="2434466" cy="26041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t-BR" sz="1050" b="1" dirty="0">
                  <a:solidFill>
                    <a:schemeClr val="tx1"/>
                  </a:solidFill>
                </a:rPr>
                <a:t/>
              </a:r>
              <a:br>
                <a:rPr lang="pt-BR" sz="1050" b="1" dirty="0">
                  <a:solidFill>
                    <a:schemeClr val="tx1"/>
                  </a:solidFill>
                </a:rPr>
              </a:br>
              <a:r>
                <a:rPr lang="pt-BR" sz="1050" b="1" dirty="0" smtClean="0">
                  <a:solidFill>
                    <a:schemeClr val="tx1"/>
                  </a:solidFill>
                </a:rPr>
                <a:t>ALBERTO ALCOLUMBRE - MACAPÁ</a:t>
              </a:r>
              <a:br>
                <a:rPr lang="pt-BR" sz="1050" b="1" dirty="0" smtClean="0">
                  <a:solidFill>
                    <a:schemeClr val="tx1"/>
                  </a:solidFill>
                </a:rPr>
              </a:br>
              <a:endParaRPr lang="pt-BR" sz="800" b="1" dirty="0" smtClean="0">
                <a:solidFill>
                  <a:schemeClr val="tx1"/>
                </a:solidFill>
              </a:endParaRPr>
            </a:p>
            <a:p>
              <a:r>
                <a:rPr lang="pt-BR" sz="1050" b="1" dirty="0" smtClean="0">
                  <a:solidFill>
                    <a:schemeClr val="tx1"/>
                  </a:solidFill>
                </a:rPr>
                <a:t>Descrição: </a:t>
              </a:r>
              <a:r>
                <a:rPr lang="pt-BR" sz="1050" dirty="0" smtClean="0">
                  <a:solidFill>
                    <a:schemeClr val="tx1"/>
                  </a:solidFill>
                </a:rPr>
                <a:t> Ampliação do </a:t>
              </a:r>
              <a:r>
                <a:rPr lang="pt-BR" sz="1050" dirty="0">
                  <a:solidFill>
                    <a:schemeClr val="tx1"/>
                  </a:solidFill>
                </a:rPr>
                <a:t>pátio de aeronaves;</a:t>
              </a:r>
            </a:p>
            <a:p>
              <a:r>
                <a:rPr lang="pt-BR" sz="1050" dirty="0">
                  <a:solidFill>
                    <a:schemeClr val="tx1"/>
                  </a:solidFill>
                </a:rPr>
                <a:t> </a:t>
              </a:r>
            </a:p>
            <a:p>
              <a:r>
                <a:rPr lang="pt-BR" sz="1050" dirty="0" smtClean="0">
                  <a:solidFill>
                    <a:schemeClr val="tx1"/>
                  </a:solidFill>
                </a:rPr>
                <a:t>Valor </a:t>
              </a:r>
              <a:r>
                <a:rPr lang="pt-BR" sz="1050" dirty="0">
                  <a:solidFill>
                    <a:schemeClr val="tx1"/>
                  </a:solidFill>
                </a:rPr>
                <a:t>do empreendimento:  </a:t>
              </a:r>
              <a:r>
                <a:rPr lang="pt-BR" sz="1050" dirty="0" smtClean="0">
                  <a:solidFill>
                    <a:schemeClr val="tx1"/>
                  </a:solidFill>
                </a:rPr>
                <a:t/>
              </a:r>
              <a:br>
                <a:rPr lang="pt-BR" sz="1050" dirty="0" smtClean="0">
                  <a:solidFill>
                    <a:schemeClr val="tx1"/>
                  </a:solidFill>
                </a:rPr>
              </a:br>
              <a:r>
                <a:rPr lang="pt-BR" sz="1050" b="1" dirty="0" smtClean="0">
                  <a:solidFill>
                    <a:schemeClr val="tx1"/>
                  </a:solidFill>
                </a:rPr>
                <a:t>R</a:t>
              </a:r>
              <a:r>
                <a:rPr lang="pt-BR" sz="1050" b="1" dirty="0">
                  <a:solidFill>
                    <a:schemeClr val="tx1"/>
                  </a:solidFill>
                </a:rPr>
                <a:t>$ </a:t>
              </a:r>
              <a:r>
                <a:rPr lang="pt-BR" sz="1050" b="1" dirty="0" smtClean="0">
                  <a:solidFill>
                    <a:schemeClr val="tx1"/>
                  </a:solidFill>
                </a:rPr>
                <a:t>7,9 </a:t>
              </a:r>
              <a:r>
                <a:rPr lang="pt-BR" sz="1050" b="1" dirty="0">
                  <a:solidFill>
                    <a:schemeClr val="tx1"/>
                  </a:solidFill>
                </a:rPr>
                <a:t>milhões</a:t>
              </a:r>
            </a:p>
            <a:p>
              <a:r>
                <a:rPr lang="pt-BR" sz="1050" dirty="0">
                  <a:solidFill>
                    <a:schemeClr val="tx1"/>
                  </a:solidFill>
                </a:rPr>
                <a:t> </a:t>
              </a:r>
            </a:p>
            <a:p>
              <a:r>
                <a:rPr lang="pt-BR" sz="1050" dirty="0">
                  <a:solidFill>
                    <a:schemeClr val="tx1"/>
                  </a:solidFill>
                </a:rPr>
                <a:t>Ampliação do Pátio: </a:t>
              </a:r>
              <a:r>
                <a:rPr lang="pt-BR" sz="1050" dirty="0" smtClean="0">
                  <a:solidFill>
                    <a:schemeClr val="tx1"/>
                  </a:solidFill>
                </a:rPr>
                <a:t/>
              </a:r>
              <a:br>
                <a:rPr lang="pt-BR" sz="1050" dirty="0" smtClean="0">
                  <a:solidFill>
                    <a:schemeClr val="tx1"/>
                  </a:solidFill>
                </a:rPr>
              </a:br>
              <a:r>
                <a:rPr lang="pt-BR" sz="1050" dirty="0" smtClean="0">
                  <a:solidFill>
                    <a:schemeClr val="tx1"/>
                  </a:solidFill>
                </a:rPr>
                <a:t>10.976 m² </a:t>
              </a:r>
            </a:p>
            <a:p>
              <a:r>
                <a:rPr lang="pt-BR" sz="1050" dirty="0" smtClean="0">
                  <a:solidFill>
                    <a:schemeClr val="tx1"/>
                  </a:solidFill>
                </a:rPr>
                <a:t>5 posições de aeronaves de grande porte</a:t>
              </a:r>
              <a:endParaRPr lang="pt-BR" sz="1050" dirty="0">
                <a:solidFill>
                  <a:schemeClr val="tx1"/>
                </a:solidFill>
              </a:endParaRPr>
            </a:p>
          </p:txBody>
        </p:sp>
        <p:grpSp>
          <p:nvGrpSpPr>
            <p:cNvPr id="14" name="Grupo 105"/>
            <p:cNvGrpSpPr/>
            <p:nvPr/>
          </p:nvGrpSpPr>
          <p:grpSpPr>
            <a:xfrm>
              <a:off x="6749067" y="697785"/>
              <a:ext cx="178144" cy="171185"/>
              <a:chOff x="2954215" y="3438769"/>
              <a:chExt cx="500186" cy="480646"/>
            </a:xfrm>
            <a:effectLst/>
          </p:grpSpPr>
          <p:pic>
            <p:nvPicPr>
              <p:cNvPr id="15" name="Imagem 1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954215" y="3438769"/>
                <a:ext cx="500186" cy="48064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" name="Retângulo 15"/>
              <p:cNvSpPr/>
              <p:nvPr/>
            </p:nvSpPr>
            <p:spPr>
              <a:xfrm>
                <a:off x="2956117" y="3438769"/>
                <a:ext cx="85858" cy="127667"/>
              </a:xfrm>
              <a:prstGeom prst="rect">
                <a:avLst/>
              </a:prstGeom>
              <a:solidFill>
                <a:srgbClr val="61B3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grpSp>
        <p:nvGrpSpPr>
          <p:cNvPr id="20" name="Grupo 19"/>
          <p:cNvGrpSpPr/>
          <p:nvPr/>
        </p:nvGrpSpPr>
        <p:grpSpPr>
          <a:xfrm>
            <a:off x="5823268" y="5752388"/>
            <a:ext cx="3096344" cy="792088"/>
            <a:chOff x="5823268" y="5752388"/>
            <a:chExt cx="3096344" cy="792088"/>
          </a:xfrm>
        </p:grpSpPr>
        <p:sp>
          <p:nvSpPr>
            <p:cNvPr id="18" name="CaixaDeTexto 17"/>
            <p:cNvSpPr txBox="1"/>
            <p:nvPr/>
          </p:nvSpPr>
          <p:spPr>
            <a:xfrm rot="21319456">
              <a:off x="5934918" y="5837624"/>
              <a:ext cx="2903359" cy="646331"/>
            </a:xfrm>
            <a:prstGeom prst="rect">
              <a:avLst/>
            </a:prstGeom>
            <a:noFill/>
            <a:ln w="57150">
              <a:noFill/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pt-BR" sz="3600" dirty="0" smtClean="0">
                  <a:solidFill>
                    <a:srgbClr val="92D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CONCLUÍDO</a:t>
              </a:r>
              <a:endParaRPr lang="pt-BR" sz="36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tângulo de cantos arredondados 18"/>
            <p:cNvSpPr/>
            <p:nvPr/>
          </p:nvSpPr>
          <p:spPr>
            <a:xfrm rot="21319456">
              <a:off x="5823268" y="5752388"/>
              <a:ext cx="3096344" cy="792088"/>
            </a:xfrm>
            <a:prstGeom prst="roundRect">
              <a:avLst/>
            </a:prstGeom>
            <a:noFill/>
            <a:ln w="57150"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69645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" r="11890"/>
          <a:stretch/>
        </p:blipFill>
        <p:spPr bwMode="auto">
          <a:xfrm>
            <a:off x="-111212" y="-47314"/>
            <a:ext cx="9255211" cy="690531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-252536" y="-747464"/>
            <a:ext cx="9505056" cy="2088232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6"/>
          <p:cNvSpPr/>
          <p:nvPr/>
        </p:nvSpPr>
        <p:spPr>
          <a:xfrm>
            <a:off x="64616" y="195486"/>
            <a:ext cx="8970249" cy="73866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 eaLnBrk="0" fontAlgn="base" hangingPunct="0">
              <a:spcBef>
                <a:spcPct val="0"/>
              </a:spcBef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– AEROPORTO INTERNACIONAL ALBERTO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ALCOLUMBRE – </a:t>
            </a:r>
          </a:p>
          <a:p>
            <a:pPr algn="ctr" eaLnBrk="0" fontAlgn="base" hangingPunct="0">
              <a:spcBef>
                <a:spcPct val="0"/>
              </a:spcBef>
            </a:pP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NOVO DO TERMINAL DE PASSAGEIROS </a:t>
            </a:r>
            <a:endParaRPr lang="pt-B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anose="02060603020205020403" pitchFamily="18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7"/>
          <p:cNvGrpSpPr/>
          <p:nvPr/>
        </p:nvGrpSpPr>
        <p:grpSpPr>
          <a:xfrm>
            <a:off x="251520" y="4365103"/>
            <a:ext cx="2434466" cy="2604107"/>
            <a:chOff x="4539827" y="649510"/>
            <a:chExt cx="2434466" cy="2604107"/>
          </a:xfrm>
        </p:grpSpPr>
        <p:sp>
          <p:nvSpPr>
            <p:cNvPr id="13" name="Retângulo 12"/>
            <p:cNvSpPr/>
            <p:nvPr/>
          </p:nvSpPr>
          <p:spPr>
            <a:xfrm>
              <a:off x="4539827" y="649510"/>
              <a:ext cx="2434466" cy="26041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t-BR" sz="1050" b="1" dirty="0">
                  <a:solidFill>
                    <a:schemeClr val="tx1"/>
                  </a:solidFill>
                </a:rPr>
                <a:t/>
              </a:r>
              <a:br>
                <a:rPr lang="pt-BR" sz="1050" b="1" dirty="0">
                  <a:solidFill>
                    <a:schemeClr val="tx1"/>
                  </a:solidFill>
                </a:rPr>
              </a:br>
              <a:r>
                <a:rPr lang="pt-BR" sz="1050" b="1" dirty="0" smtClean="0">
                  <a:solidFill>
                    <a:schemeClr val="tx1"/>
                  </a:solidFill>
                </a:rPr>
                <a:t>ALBERTO ALCOLUMBRE - MACAPÁ</a:t>
              </a:r>
              <a:br>
                <a:rPr lang="pt-BR" sz="1050" b="1" dirty="0" smtClean="0">
                  <a:solidFill>
                    <a:schemeClr val="tx1"/>
                  </a:solidFill>
                </a:rPr>
              </a:br>
              <a:endParaRPr lang="pt-BR" sz="800" b="1" dirty="0" smtClean="0">
                <a:solidFill>
                  <a:schemeClr val="tx1"/>
                </a:solidFill>
              </a:endParaRPr>
            </a:p>
            <a:p>
              <a:r>
                <a:rPr lang="pt-BR" sz="1050" b="1" dirty="0" smtClean="0">
                  <a:solidFill>
                    <a:schemeClr val="tx1"/>
                  </a:solidFill>
                </a:rPr>
                <a:t>Descrição: </a:t>
              </a:r>
              <a:r>
                <a:rPr lang="pt-BR" sz="1050" dirty="0">
                  <a:solidFill>
                    <a:schemeClr val="tx1"/>
                  </a:solidFill>
                </a:rPr>
                <a:t> </a:t>
              </a:r>
              <a:r>
                <a:rPr lang="pt-BR" sz="1050" dirty="0" smtClean="0">
                  <a:solidFill>
                    <a:schemeClr val="tx1"/>
                  </a:solidFill>
                </a:rPr>
                <a:t>Construção </a:t>
              </a:r>
              <a:r>
                <a:rPr lang="pt-BR" sz="1050" dirty="0">
                  <a:solidFill>
                    <a:schemeClr val="tx1"/>
                  </a:solidFill>
                </a:rPr>
                <a:t>do novo do Terminal de Passageiros </a:t>
              </a:r>
              <a:r>
                <a:rPr lang="pt-BR" sz="1050" dirty="0" smtClean="0">
                  <a:solidFill>
                    <a:schemeClr val="tx1"/>
                  </a:solidFill>
                </a:rPr>
                <a:t>– TPS</a:t>
              </a:r>
            </a:p>
            <a:p>
              <a:endParaRPr lang="pt-BR" sz="1050" dirty="0">
                <a:solidFill>
                  <a:schemeClr val="tx1"/>
                </a:solidFill>
              </a:endParaRPr>
            </a:p>
            <a:p>
              <a:r>
                <a:rPr lang="pt-BR" sz="1050" b="1" dirty="0" smtClean="0">
                  <a:solidFill>
                    <a:schemeClr val="tx1"/>
                  </a:solidFill>
                </a:rPr>
                <a:t>Valor </a:t>
              </a:r>
              <a:r>
                <a:rPr lang="pt-BR" sz="1050" b="1" dirty="0">
                  <a:solidFill>
                    <a:schemeClr val="tx1"/>
                  </a:solidFill>
                </a:rPr>
                <a:t>do empreendimento:  </a:t>
              </a:r>
              <a:r>
                <a:rPr lang="pt-BR" sz="1050" b="1" dirty="0" smtClean="0">
                  <a:solidFill>
                    <a:schemeClr val="tx1"/>
                  </a:solidFill>
                </a:rPr>
                <a:t/>
              </a:r>
              <a:br>
                <a:rPr lang="pt-BR" sz="1050" b="1" dirty="0" smtClean="0">
                  <a:solidFill>
                    <a:schemeClr val="tx1"/>
                  </a:solidFill>
                </a:rPr>
              </a:br>
              <a:r>
                <a:rPr lang="pt-BR" sz="1050" dirty="0" smtClean="0">
                  <a:solidFill>
                    <a:schemeClr val="tx1"/>
                  </a:solidFill>
                </a:rPr>
                <a:t>R</a:t>
              </a:r>
              <a:r>
                <a:rPr lang="pt-BR" sz="1050" dirty="0">
                  <a:solidFill>
                    <a:schemeClr val="tx1"/>
                  </a:solidFill>
                </a:rPr>
                <a:t>$ </a:t>
              </a:r>
              <a:r>
                <a:rPr lang="pt-BR" sz="1050" dirty="0" smtClean="0">
                  <a:solidFill>
                    <a:schemeClr val="tx1"/>
                  </a:solidFill>
                </a:rPr>
                <a:t>163,2 milhões (R$1,5 executado)</a:t>
              </a:r>
              <a:endParaRPr lang="pt-BR" sz="1050" dirty="0">
                <a:solidFill>
                  <a:schemeClr val="tx1"/>
                </a:solidFill>
              </a:endParaRPr>
            </a:p>
            <a:p>
              <a:r>
                <a:rPr lang="pt-BR" sz="1050" dirty="0">
                  <a:solidFill>
                    <a:schemeClr val="tx1"/>
                  </a:solidFill>
                </a:rPr>
                <a:t>                                         </a:t>
              </a:r>
            </a:p>
            <a:p>
              <a:r>
                <a:rPr lang="pt-BR" sz="1050" b="1" dirty="0">
                  <a:solidFill>
                    <a:schemeClr val="tx1"/>
                  </a:solidFill>
                </a:rPr>
                <a:t>Início </a:t>
              </a:r>
              <a:r>
                <a:rPr lang="pt-BR" sz="1050" b="1" dirty="0" smtClean="0">
                  <a:solidFill>
                    <a:schemeClr val="tx1"/>
                  </a:solidFill>
                </a:rPr>
                <a:t>das obras:</a:t>
              </a:r>
              <a:r>
                <a:rPr lang="pt-BR" sz="1050" dirty="0" smtClean="0">
                  <a:solidFill>
                    <a:schemeClr val="tx1"/>
                  </a:solidFill>
                </a:rPr>
                <a:t/>
              </a:r>
              <a:br>
                <a:rPr lang="pt-BR" sz="1050" dirty="0" smtClean="0">
                  <a:solidFill>
                    <a:schemeClr val="tx1"/>
                  </a:solidFill>
                </a:rPr>
              </a:br>
              <a:r>
                <a:rPr lang="pt-BR" sz="1050" dirty="0" smtClean="0">
                  <a:solidFill>
                    <a:schemeClr val="tx1"/>
                  </a:solidFill>
                </a:rPr>
                <a:t> 02/07/2015</a:t>
              </a:r>
              <a:endParaRPr lang="pt-BR" sz="1050" dirty="0">
                <a:solidFill>
                  <a:schemeClr val="tx1"/>
                </a:solidFill>
              </a:endParaRPr>
            </a:p>
            <a:p>
              <a:r>
                <a:rPr lang="pt-BR" sz="1050" dirty="0">
                  <a:solidFill>
                    <a:schemeClr val="tx1"/>
                  </a:solidFill>
                </a:rPr>
                <a:t> </a:t>
              </a:r>
            </a:p>
            <a:p>
              <a:r>
                <a:rPr lang="pt-BR" sz="1050" b="1" dirty="0">
                  <a:solidFill>
                    <a:schemeClr val="tx1"/>
                  </a:solidFill>
                </a:rPr>
                <a:t>Capacidade do novo TPS: </a:t>
              </a:r>
              <a:endParaRPr lang="pt-BR" sz="1050" b="1" dirty="0" smtClean="0">
                <a:solidFill>
                  <a:schemeClr val="tx1"/>
                </a:solidFill>
              </a:endParaRPr>
            </a:p>
            <a:p>
              <a:r>
                <a:rPr lang="pt-BR" sz="1050" dirty="0" smtClean="0">
                  <a:solidFill>
                    <a:schemeClr val="tx1"/>
                  </a:solidFill>
                </a:rPr>
                <a:t>4,5 </a:t>
              </a:r>
              <a:r>
                <a:rPr lang="pt-BR" sz="1050" dirty="0">
                  <a:solidFill>
                    <a:schemeClr val="tx1"/>
                  </a:solidFill>
                </a:rPr>
                <a:t>milhões </a:t>
              </a:r>
              <a:r>
                <a:rPr lang="pt-BR" sz="1050" dirty="0" err="1">
                  <a:solidFill>
                    <a:schemeClr val="tx1"/>
                  </a:solidFill>
                </a:rPr>
                <a:t>pax</a:t>
              </a:r>
              <a:r>
                <a:rPr lang="pt-BR" sz="1050" dirty="0">
                  <a:solidFill>
                    <a:schemeClr val="tx1"/>
                  </a:solidFill>
                </a:rPr>
                <a:t>/ano </a:t>
              </a:r>
              <a:endParaRPr lang="pt-BR" sz="1050" dirty="0" smtClean="0">
                <a:solidFill>
                  <a:schemeClr val="tx1"/>
                </a:solidFill>
              </a:endParaRPr>
            </a:p>
            <a:p>
              <a:endParaRPr lang="pt-BR" sz="1050" dirty="0">
                <a:solidFill>
                  <a:schemeClr val="tx1"/>
                </a:solidFill>
              </a:endParaRPr>
            </a:p>
          </p:txBody>
        </p:sp>
        <p:grpSp>
          <p:nvGrpSpPr>
            <p:cNvPr id="14" name="Grupo 105"/>
            <p:cNvGrpSpPr/>
            <p:nvPr/>
          </p:nvGrpSpPr>
          <p:grpSpPr>
            <a:xfrm>
              <a:off x="6749067" y="697785"/>
              <a:ext cx="178144" cy="171185"/>
              <a:chOff x="2954215" y="3438769"/>
              <a:chExt cx="500186" cy="480646"/>
            </a:xfrm>
            <a:effectLst/>
          </p:grpSpPr>
          <p:pic>
            <p:nvPicPr>
              <p:cNvPr id="15" name="Imagem 1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954215" y="3438769"/>
                <a:ext cx="500186" cy="48064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" name="Retângulo 15"/>
              <p:cNvSpPr/>
              <p:nvPr/>
            </p:nvSpPr>
            <p:spPr>
              <a:xfrm>
                <a:off x="2956117" y="3438769"/>
                <a:ext cx="85858" cy="127667"/>
              </a:xfrm>
              <a:prstGeom prst="rect">
                <a:avLst/>
              </a:prstGeom>
              <a:solidFill>
                <a:srgbClr val="61B3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grpSp>
        <p:nvGrpSpPr>
          <p:cNvPr id="20" name="Grupo 19"/>
          <p:cNvGrpSpPr/>
          <p:nvPr/>
        </p:nvGrpSpPr>
        <p:grpSpPr>
          <a:xfrm>
            <a:off x="5076057" y="5766808"/>
            <a:ext cx="3877398" cy="1252053"/>
            <a:chOff x="5470067" y="5766808"/>
            <a:chExt cx="3483387" cy="1252053"/>
          </a:xfrm>
        </p:grpSpPr>
        <p:sp>
          <p:nvSpPr>
            <p:cNvPr id="18" name="CaixaDeTexto 17"/>
            <p:cNvSpPr txBox="1"/>
            <p:nvPr/>
          </p:nvSpPr>
          <p:spPr>
            <a:xfrm rot="21319456">
              <a:off x="5502777" y="5818532"/>
              <a:ext cx="3450677" cy="1200329"/>
            </a:xfrm>
            <a:prstGeom prst="rect">
              <a:avLst/>
            </a:prstGeom>
            <a:noFill/>
            <a:ln w="57150"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EXECUÇÃO</a:t>
              </a:r>
              <a:endParaRPr lang="pt-BR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tângulo de cantos arredondados 18"/>
            <p:cNvSpPr/>
            <p:nvPr/>
          </p:nvSpPr>
          <p:spPr>
            <a:xfrm rot="21319456">
              <a:off x="5470067" y="5766808"/>
              <a:ext cx="3450134" cy="792088"/>
            </a:xfrm>
            <a:prstGeom prst="roundRect">
              <a:avLst/>
            </a:prstGeom>
            <a:noFill/>
            <a:ln w="57150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96696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7"/>
          <a:stretch/>
        </p:blipFill>
        <p:spPr>
          <a:xfrm>
            <a:off x="-38674" y="0"/>
            <a:ext cx="9182674" cy="6858000"/>
          </a:xfrm>
        </p:spPr>
      </p:pic>
      <p:sp>
        <p:nvSpPr>
          <p:cNvPr id="5" name="Retângulo 4"/>
          <p:cNvSpPr/>
          <p:nvPr/>
        </p:nvSpPr>
        <p:spPr>
          <a:xfrm rot="10800000">
            <a:off x="-252536" y="5792907"/>
            <a:ext cx="9505056" cy="1728192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0" y="6165304"/>
            <a:ext cx="9144000" cy="584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AEROPORTO INTERNACIONAL ALBERTO ALCOLUMBRE, EM </a:t>
            </a:r>
            <a:r>
              <a:rPr lang="pt-B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MACAPÁ/AP- ANTES DO INÍCIO DA CONSTRUÇÃO DO NOVO TPS</a:t>
            </a:r>
            <a:endParaRPr kumimoji="0" lang="pt-BR" sz="1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39552" y="332656"/>
            <a:ext cx="84969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“Nas </a:t>
            </a:r>
            <a:r>
              <a:rPr lang="pt-BR" dirty="0"/>
              <a:t>grandes batalhas da vida, o primeiro passo para a vitória é o desejo de </a:t>
            </a:r>
            <a:r>
              <a:rPr lang="pt-BR" dirty="0" smtClean="0"/>
              <a:t>vencer.”</a:t>
            </a:r>
          </a:p>
          <a:p>
            <a:pPr algn="r"/>
            <a:endParaRPr lang="pt-BR" sz="16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r"/>
            <a:r>
              <a:rPr lang="pt-BR" sz="1600" i="1" dirty="0" smtClean="0">
                <a:solidFill>
                  <a:schemeClr val="bg1">
                    <a:lumMod val="50000"/>
                  </a:schemeClr>
                </a:solidFill>
              </a:rPr>
              <a:t>Mahatma Gandhi</a:t>
            </a:r>
            <a:endParaRPr lang="pt-BR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80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0"/>
          <a:stretch/>
        </p:blipFill>
        <p:spPr bwMode="auto">
          <a:xfrm>
            <a:off x="0" y="0"/>
            <a:ext cx="9193360" cy="685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56"/>
          <p:cNvSpPr/>
          <p:nvPr/>
        </p:nvSpPr>
        <p:spPr>
          <a:xfrm>
            <a:off x="5796136" y="195701"/>
            <a:ext cx="3238729" cy="1107996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 eaLnBrk="0" fontAlgn="base" hangingPunct="0">
              <a:spcBef>
                <a:spcPct val="0"/>
              </a:spcBef>
            </a:pP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– AVIAÇÃO CIVÍL – </a:t>
            </a:r>
          </a:p>
          <a:p>
            <a:pPr algn="ctr" eaLnBrk="0" fontAlgn="base" hangingPunct="0">
              <a:spcBef>
                <a:spcPct val="0"/>
              </a:spcBef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AEROPORTOS </a:t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</a:b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E ROTAS</a:t>
            </a:r>
            <a:endParaRPr lang="pt-B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anose="02060603020205020403" pitchFamily="18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" r="19903"/>
          <a:stretch/>
        </p:blipFill>
        <p:spPr>
          <a:xfrm>
            <a:off x="-58181" y="745888"/>
            <a:ext cx="9665641" cy="5991669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" r="19903"/>
          <a:stretch/>
        </p:blipFill>
        <p:spPr>
          <a:xfrm>
            <a:off x="-58181" y="745888"/>
            <a:ext cx="9665641" cy="5991669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1" r="21094"/>
          <a:stretch/>
        </p:blipFill>
        <p:spPr>
          <a:xfrm>
            <a:off x="-112329" y="745888"/>
            <a:ext cx="9575644" cy="5991669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97281" y="1628800"/>
            <a:ext cx="2761396" cy="547260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3" r="19905"/>
          <a:stretch/>
        </p:blipFill>
        <p:spPr>
          <a:xfrm>
            <a:off x="-112330" y="745888"/>
            <a:ext cx="9719790" cy="5991669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179512" y="1700808"/>
            <a:ext cx="259228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AGOSTO DE </a:t>
            </a:r>
            <a:r>
              <a:rPr lang="pt-BR" b="1" dirty="0" smtClean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2015</a:t>
            </a:r>
            <a:br>
              <a:rPr lang="pt-BR" b="1" dirty="0" smtClean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</a:br>
            <a:endParaRPr lang="pt-BR" sz="600" b="1" dirty="0">
              <a:solidFill>
                <a:srgbClr val="00B0F0"/>
              </a:solidFill>
              <a:latin typeface="Rockwell" panose="02060603020205020403" pitchFamily="18" charset="0"/>
              <a:ea typeface="Segoe UI" panose="020B0502040204020203" pitchFamily="34" charset="0"/>
              <a:cs typeface="Arial" panose="020B0604020202020204" pitchFamily="34" charset="0"/>
            </a:endParaRPr>
          </a:p>
          <a:p>
            <a:pPr marL="273050" indent="-177800">
              <a:buFont typeface="Arial" pitchFamily="34" charset="0"/>
              <a:buChar char="•"/>
            </a:pPr>
            <a:r>
              <a:rPr lang="pt-BR" sz="1600" b="1" dirty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Total de 111 </a:t>
            </a:r>
            <a:r>
              <a:rPr lang="pt-BR" sz="1600" dirty="0" smtClean="0"/>
              <a:t>aeroportos com voos regulares em todo o Brasil (31 em capitais)...</a:t>
            </a:r>
          </a:p>
          <a:p>
            <a:pPr marL="273050" indent="-177800">
              <a:buFont typeface="Arial" pitchFamily="34" charset="0"/>
              <a:buChar char="•"/>
            </a:pPr>
            <a:r>
              <a:rPr lang="pt-BR" sz="1600" b="1" dirty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...dos quais 38 </a:t>
            </a:r>
            <a:r>
              <a:rPr lang="pt-BR" sz="1600" dirty="0" smtClean="0"/>
              <a:t>são aeroportos com voos regulares na Amazônia Legal (9 em capitais), ou 34,2% do total.</a:t>
            </a:r>
          </a:p>
          <a:p>
            <a:pPr marL="273050" indent="-177800">
              <a:buFont typeface="Arial" pitchFamily="34" charset="0"/>
              <a:buChar char="•"/>
            </a:pPr>
            <a:endParaRPr lang="pt-BR" sz="1600" dirty="0" smtClean="0"/>
          </a:p>
          <a:p>
            <a:pPr marL="273050" indent="-177800">
              <a:buFont typeface="Arial" pitchFamily="34" charset="0"/>
              <a:buChar char="•"/>
            </a:pPr>
            <a:r>
              <a:rPr lang="pt-BR" sz="1600" b="1" dirty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Há </a:t>
            </a:r>
            <a:r>
              <a:rPr lang="pt-BR" sz="1600" b="1" dirty="0">
                <a:solidFill>
                  <a:srgbClr val="0070C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731</a:t>
            </a:r>
            <a:r>
              <a:rPr lang="pt-BR" sz="1600" b="1" dirty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pt-BR" sz="1600" dirty="0" smtClean="0"/>
              <a:t>rotas com voos regulares...</a:t>
            </a:r>
          </a:p>
          <a:p>
            <a:pPr marL="273050" indent="-177800">
              <a:buFont typeface="Arial" pitchFamily="34" charset="0"/>
              <a:buChar char="•"/>
            </a:pPr>
            <a:r>
              <a:rPr lang="pt-BR" sz="1600" dirty="0" smtClean="0"/>
              <a:t>...sendo </a:t>
            </a:r>
            <a:r>
              <a:rPr lang="pt-BR" sz="1600" b="1" dirty="0">
                <a:solidFill>
                  <a:srgbClr val="C0000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276</a:t>
            </a:r>
            <a:r>
              <a:rPr lang="pt-BR" sz="1600" b="1" dirty="0" smtClean="0">
                <a:solidFill>
                  <a:srgbClr val="C00000"/>
                </a:solidFill>
              </a:rPr>
              <a:t> </a:t>
            </a:r>
            <a:r>
              <a:rPr lang="pt-BR" sz="1600" dirty="0" smtClean="0"/>
              <a:t>com ao menos um aeroporto na Amazônia Legal (37,8%)...</a:t>
            </a:r>
          </a:p>
          <a:p>
            <a:pPr marL="273050" indent="-177800">
              <a:buFont typeface="Arial" pitchFamily="34" charset="0"/>
              <a:buChar char="•"/>
            </a:pPr>
            <a:r>
              <a:rPr lang="pt-BR" sz="1600" dirty="0" smtClean="0"/>
              <a:t>...e </a:t>
            </a:r>
            <a:r>
              <a:rPr lang="pt-BR" sz="1600" b="1" dirty="0">
                <a:solidFill>
                  <a:schemeClr val="accent6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85</a:t>
            </a:r>
            <a:r>
              <a:rPr lang="pt-BR" sz="1600" b="1" dirty="0" smtClean="0">
                <a:solidFill>
                  <a:schemeClr val="accent6"/>
                </a:solidFill>
              </a:rPr>
              <a:t> </a:t>
            </a:r>
            <a:r>
              <a:rPr lang="pt-BR" sz="1600" dirty="0" smtClean="0"/>
              <a:t>com origem e destino na Amazônia Legal (11,6%).</a:t>
            </a:r>
          </a:p>
        </p:txBody>
      </p:sp>
    </p:spTree>
    <p:extLst>
      <p:ext uri="{BB962C8B-B14F-4D97-AF65-F5344CB8AC3E}">
        <p14:creationId xmlns:p14="http://schemas.microsoft.com/office/powerpoint/2010/main" val="258796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9" t="-142"/>
          <a:stretch/>
        </p:blipFill>
        <p:spPr bwMode="auto">
          <a:xfrm>
            <a:off x="0" y="-15606"/>
            <a:ext cx="9153617" cy="6873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5"/>
          <p:cNvGrpSpPr/>
          <p:nvPr/>
        </p:nvGrpSpPr>
        <p:grpSpPr>
          <a:xfrm>
            <a:off x="64616" y="2259129"/>
            <a:ext cx="8970249" cy="1582341"/>
            <a:chOff x="64616" y="1563638"/>
            <a:chExt cx="8970249" cy="1582341"/>
          </a:xfrm>
        </p:grpSpPr>
        <p:sp>
          <p:nvSpPr>
            <p:cNvPr id="96" name="Retângulo 56"/>
            <p:cNvSpPr/>
            <p:nvPr/>
          </p:nvSpPr>
          <p:spPr>
            <a:xfrm>
              <a:off x="64616" y="2029552"/>
              <a:ext cx="8970249" cy="628249"/>
            </a:xfrm>
            <a:prstGeom prst="rect">
              <a:avLst/>
            </a:prstGeom>
          </p:spPr>
          <p:txBody>
            <a:bodyPr wrap="square" anchor="ctr" anchorCtr="0">
              <a:spAutoFit/>
            </a:bodyPr>
            <a:lstStyle/>
            <a:p>
              <a:pPr algn="ctr" eaLnBrk="0" fontAlgn="base" hangingPunct="0">
                <a:lnSpc>
                  <a:spcPct val="75000"/>
                </a:lnSpc>
                <a:spcBef>
                  <a:spcPct val="0"/>
                </a:spcBef>
              </a:pPr>
              <a:r>
                <a:rPr lang="pt-BR" sz="4600" dirty="0" smtClean="0">
                  <a:solidFill>
                    <a:srgbClr val="FFFF00"/>
                  </a:solidFill>
                  <a:latin typeface="Rockwell" panose="02060603020205020403" pitchFamily="18" charset="0"/>
                  <a:ea typeface="Segoe UI" panose="020B0502040204020203" pitchFamily="34" charset="0"/>
                  <a:cs typeface="Arial" panose="020B0604020202020204" pitchFamily="34" charset="0"/>
                </a:rPr>
                <a:t>PROGRAMAS NACIONAIS</a:t>
              </a:r>
              <a:endParaRPr lang="pt-BR" sz="4600" dirty="0"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etângulo 58"/>
            <p:cNvSpPr/>
            <p:nvPr/>
          </p:nvSpPr>
          <p:spPr>
            <a:xfrm>
              <a:off x="683538" y="2774018"/>
              <a:ext cx="7801912" cy="371961"/>
            </a:xfrm>
            <a:prstGeom prst="rect">
              <a:avLst/>
            </a:prstGeom>
          </p:spPr>
          <p:txBody>
            <a:bodyPr wrap="square" anchor="ctr" anchorCtr="0">
              <a:spAutoFit/>
            </a:bodyPr>
            <a:lstStyle/>
            <a:p>
              <a:pPr algn="ctr" eaLnBrk="0" fontAlgn="base" hangingPunct="0">
                <a:lnSpc>
                  <a:spcPct val="75000"/>
                </a:lnSpc>
                <a:spcBef>
                  <a:spcPct val="0"/>
                </a:spcBef>
              </a:pPr>
              <a:r>
                <a:rPr lang="pt-BR" sz="2400" dirty="0" smtClean="0">
                  <a:latin typeface="Rockwell" panose="02060603020205020403" pitchFamily="18" charset="0"/>
                  <a:ea typeface="Segoe UI" panose="020B0502040204020203" pitchFamily="34" charset="0"/>
                  <a:cs typeface="Arial" panose="020B0604020202020204" pitchFamily="34" charset="0"/>
                </a:rPr>
                <a:t>AVIAÇÃO REGIONAL</a:t>
              </a:r>
              <a:endParaRPr lang="pt-BR" sz="2400" dirty="0"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" name="Grupo 62"/>
            <p:cNvGrpSpPr/>
            <p:nvPr/>
          </p:nvGrpSpPr>
          <p:grpSpPr>
            <a:xfrm>
              <a:off x="6565787" y="2898148"/>
              <a:ext cx="1678622" cy="80210"/>
              <a:chOff x="-10662693" y="1631619"/>
              <a:chExt cx="21860082" cy="80210"/>
            </a:xfrm>
          </p:grpSpPr>
          <p:cxnSp>
            <p:nvCxnSpPr>
              <p:cNvPr id="175" name="Conector reto 63"/>
              <p:cNvCxnSpPr/>
              <p:nvPr/>
            </p:nvCxnSpPr>
            <p:spPr>
              <a:xfrm>
                <a:off x="-10662693" y="1631619"/>
                <a:ext cx="21860082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Conector reto 64"/>
              <p:cNvCxnSpPr/>
              <p:nvPr/>
            </p:nvCxnSpPr>
            <p:spPr>
              <a:xfrm>
                <a:off x="-10662693" y="1711829"/>
                <a:ext cx="21860082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 11"/>
            <p:cNvGrpSpPr/>
            <p:nvPr/>
          </p:nvGrpSpPr>
          <p:grpSpPr>
            <a:xfrm>
              <a:off x="808794" y="1563638"/>
              <a:ext cx="7435614" cy="165858"/>
              <a:chOff x="615744" y="2276872"/>
              <a:chExt cx="7969913" cy="177775"/>
            </a:xfrm>
          </p:grpSpPr>
          <p:grpSp>
            <p:nvGrpSpPr>
              <p:cNvPr id="5" name="Grupo 182"/>
              <p:cNvGrpSpPr/>
              <p:nvPr/>
            </p:nvGrpSpPr>
            <p:grpSpPr>
              <a:xfrm>
                <a:off x="4584494" y="2276872"/>
                <a:ext cx="4001163" cy="177775"/>
                <a:chOff x="6054047" y="1631156"/>
                <a:chExt cx="6137953" cy="272715"/>
              </a:xfrm>
            </p:grpSpPr>
            <p:cxnSp>
              <p:nvCxnSpPr>
                <p:cNvPr id="140" name="Conector reto 147"/>
                <p:cNvCxnSpPr/>
                <p:nvPr/>
              </p:nvCxnSpPr>
              <p:spPr>
                <a:xfrm flipH="1">
                  <a:off x="6054047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Conector reto 148"/>
                <p:cNvCxnSpPr/>
                <p:nvPr/>
              </p:nvCxnSpPr>
              <p:spPr>
                <a:xfrm flipH="1">
                  <a:off x="6226554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Conector reto 149"/>
                <p:cNvCxnSpPr/>
                <p:nvPr/>
              </p:nvCxnSpPr>
              <p:spPr>
                <a:xfrm flipH="1">
                  <a:off x="6399061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Conector reto 150"/>
                <p:cNvCxnSpPr/>
                <p:nvPr/>
              </p:nvCxnSpPr>
              <p:spPr>
                <a:xfrm flipH="1">
                  <a:off x="6571568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Conector reto 151"/>
                <p:cNvCxnSpPr/>
                <p:nvPr/>
              </p:nvCxnSpPr>
              <p:spPr>
                <a:xfrm flipH="1">
                  <a:off x="6744075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Conector reto 152"/>
                <p:cNvCxnSpPr/>
                <p:nvPr/>
              </p:nvCxnSpPr>
              <p:spPr>
                <a:xfrm flipH="1">
                  <a:off x="6916582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Conector reto 153"/>
                <p:cNvCxnSpPr/>
                <p:nvPr/>
              </p:nvCxnSpPr>
              <p:spPr>
                <a:xfrm flipH="1">
                  <a:off x="7089089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Conector reto 154"/>
                <p:cNvCxnSpPr/>
                <p:nvPr/>
              </p:nvCxnSpPr>
              <p:spPr>
                <a:xfrm flipH="1">
                  <a:off x="7261596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Conector reto 155"/>
                <p:cNvCxnSpPr/>
                <p:nvPr/>
              </p:nvCxnSpPr>
              <p:spPr>
                <a:xfrm flipH="1">
                  <a:off x="7434103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Conector reto 156"/>
                <p:cNvCxnSpPr/>
                <p:nvPr/>
              </p:nvCxnSpPr>
              <p:spPr>
                <a:xfrm flipH="1">
                  <a:off x="7606610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Conector reto 157"/>
                <p:cNvCxnSpPr/>
                <p:nvPr/>
              </p:nvCxnSpPr>
              <p:spPr>
                <a:xfrm flipH="1">
                  <a:off x="7779117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Conector reto 158"/>
                <p:cNvCxnSpPr/>
                <p:nvPr/>
              </p:nvCxnSpPr>
              <p:spPr>
                <a:xfrm flipH="1">
                  <a:off x="7951624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Conector reto 159"/>
                <p:cNvCxnSpPr/>
                <p:nvPr/>
              </p:nvCxnSpPr>
              <p:spPr>
                <a:xfrm flipH="1">
                  <a:off x="8124131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Conector reto 160"/>
                <p:cNvCxnSpPr/>
                <p:nvPr/>
              </p:nvCxnSpPr>
              <p:spPr>
                <a:xfrm flipH="1">
                  <a:off x="8296638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Conector reto 161"/>
                <p:cNvCxnSpPr/>
                <p:nvPr/>
              </p:nvCxnSpPr>
              <p:spPr>
                <a:xfrm flipH="1">
                  <a:off x="8469145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Conector reto 162"/>
                <p:cNvCxnSpPr/>
                <p:nvPr/>
              </p:nvCxnSpPr>
              <p:spPr>
                <a:xfrm flipH="1">
                  <a:off x="8641652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Conector reto 163"/>
                <p:cNvCxnSpPr/>
                <p:nvPr/>
              </p:nvCxnSpPr>
              <p:spPr>
                <a:xfrm flipH="1">
                  <a:off x="8814159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Conector reto 164"/>
                <p:cNvCxnSpPr/>
                <p:nvPr/>
              </p:nvCxnSpPr>
              <p:spPr>
                <a:xfrm flipH="1">
                  <a:off x="8986666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Conector reto 165"/>
                <p:cNvCxnSpPr/>
                <p:nvPr/>
              </p:nvCxnSpPr>
              <p:spPr>
                <a:xfrm flipH="1">
                  <a:off x="9159173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Conector reto 166"/>
                <p:cNvCxnSpPr/>
                <p:nvPr/>
              </p:nvCxnSpPr>
              <p:spPr>
                <a:xfrm flipH="1">
                  <a:off x="9331680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Conector reto 167"/>
                <p:cNvCxnSpPr/>
                <p:nvPr/>
              </p:nvCxnSpPr>
              <p:spPr>
                <a:xfrm flipH="1">
                  <a:off x="9504187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Conector reto 168"/>
                <p:cNvCxnSpPr/>
                <p:nvPr/>
              </p:nvCxnSpPr>
              <p:spPr>
                <a:xfrm flipH="1">
                  <a:off x="9676694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Conector reto 169"/>
                <p:cNvCxnSpPr/>
                <p:nvPr/>
              </p:nvCxnSpPr>
              <p:spPr>
                <a:xfrm flipH="1">
                  <a:off x="9849201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Conector reto 170"/>
                <p:cNvCxnSpPr/>
                <p:nvPr/>
              </p:nvCxnSpPr>
              <p:spPr>
                <a:xfrm flipH="1">
                  <a:off x="10021708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Conector reto 171"/>
                <p:cNvCxnSpPr/>
                <p:nvPr/>
              </p:nvCxnSpPr>
              <p:spPr>
                <a:xfrm flipH="1">
                  <a:off x="10194215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Conector reto 172"/>
                <p:cNvCxnSpPr/>
                <p:nvPr/>
              </p:nvCxnSpPr>
              <p:spPr>
                <a:xfrm flipH="1">
                  <a:off x="10366722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Conector reto 173"/>
                <p:cNvCxnSpPr/>
                <p:nvPr/>
              </p:nvCxnSpPr>
              <p:spPr>
                <a:xfrm flipH="1">
                  <a:off x="10539229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Conector reto 174"/>
                <p:cNvCxnSpPr/>
                <p:nvPr/>
              </p:nvCxnSpPr>
              <p:spPr>
                <a:xfrm flipH="1">
                  <a:off x="10711736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Conector reto 175"/>
                <p:cNvCxnSpPr/>
                <p:nvPr/>
              </p:nvCxnSpPr>
              <p:spPr>
                <a:xfrm flipH="1">
                  <a:off x="10884243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Conector reto 176"/>
                <p:cNvCxnSpPr/>
                <p:nvPr/>
              </p:nvCxnSpPr>
              <p:spPr>
                <a:xfrm flipH="1">
                  <a:off x="11056750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Conector reto 177"/>
                <p:cNvCxnSpPr/>
                <p:nvPr/>
              </p:nvCxnSpPr>
              <p:spPr>
                <a:xfrm flipH="1">
                  <a:off x="11229257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Conector reto 178"/>
                <p:cNvCxnSpPr/>
                <p:nvPr/>
              </p:nvCxnSpPr>
              <p:spPr>
                <a:xfrm flipH="1">
                  <a:off x="11401764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Conector reto 179"/>
                <p:cNvCxnSpPr/>
                <p:nvPr/>
              </p:nvCxnSpPr>
              <p:spPr>
                <a:xfrm flipH="1">
                  <a:off x="11574271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Conector reto 180"/>
                <p:cNvCxnSpPr/>
                <p:nvPr/>
              </p:nvCxnSpPr>
              <p:spPr>
                <a:xfrm flipH="1">
                  <a:off x="11746778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Conector reto 181"/>
                <p:cNvCxnSpPr/>
                <p:nvPr/>
              </p:nvCxnSpPr>
              <p:spPr>
                <a:xfrm flipH="1">
                  <a:off x="11919285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" name="Grupo 182"/>
              <p:cNvGrpSpPr/>
              <p:nvPr/>
            </p:nvGrpSpPr>
            <p:grpSpPr>
              <a:xfrm>
                <a:off x="615744" y="2276872"/>
                <a:ext cx="4001163" cy="177775"/>
                <a:chOff x="6054047" y="1631156"/>
                <a:chExt cx="6137953" cy="272715"/>
              </a:xfrm>
            </p:grpSpPr>
            <p:cxnSp>
              <p:nvCxnSpPr>
                <p:cNvPr id="105" name="Conector reto 147"/>
                <p:cNvCxnSpPr/>
                <p:nvPr/>
              </p:nvCxnSpPr>
              <p:spPr>
                <a:xfrm flipH="1">
                  <a:off x="6054047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Conector reto 148"/>
                <p:cNvCxnSpPr/>
                <p:nvPr/>
              </p:nvCxnSpPr>
              <p:spPr>
                <a:xfrm flipH="1">
                  <a:off x="6226554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Conector reto 149"/>
                <p:cNvCxnSpPr/>
                <p:nvPr/>
              </p:nvCxnSpPr>
              <p:spPr>
                <a:xfrm flipH="1">
                  <a:off x="6399061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Conector reto 150"/>
                <p:cNvCxnSpPr/>
                <p:nvPr/>
              </p:nvCxnSpPr>
              <p:spPr>
                <a:xfrm flipH="1">
                  <a:off x="6571568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Conector reto 151"/>
                <p:cNvCxnSpPr/>
                <p:nvPr/>
              </p:nvCxnSpPr>
              <p:spPr>
                <a:xfrm flipH="1">
                  <a:off x="6744075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Conector reto 152"/>
                <p:cNvCxnSpPr/>
                <p:nvPr/>
              </p:nvCxnSpPr>
              <p:spPr>
                <a:xfrm flipH="1">
                  <a:off x="6916582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Conector reto 153"/>
                <p:cNvCxnSpPr/>
                <p:nvPr/>
              </p:nvCxnSpPr>
              <p:spPr>
                <a:xfrm flipH="1">
                  <a:off x="7089089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Conector reto 154"/>
                <p:cNvCxnSpPr/>
                <p:nvPr/>
              </p:nvCxnSpPr>
              <p:spPr>
                <a:xfrm flipH="1">
                  <a:off x="7261596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Conector reto 155"/>
                <p:cNvCxnSpPr/>
                <p:nvPr/>
              </p:nvCxnSpPr>
              <p:spPr>
                <a:xfrm flipH="1">
                  <a:off x="7434103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Conector reto 156"/>
                <p:cNvCxnSpPr/>
                <p:nvPr/>
              </p:nvCxnSpPr>
              <p:spPr>
                <a:xfrm flipH="1">
                  <a:off x="7606610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Conector reto 157"/>
                <p:cNvCxnSpPr/>
                <p:nvPr/>
              </p:nvCxnSpPr>
              <p:spPr>
                <a:xfrm flipH="1">
                  <a:off x="7779117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Conector reto 158"/>
                <p:cNvCxnSpPr/>
                <p:nvPr/>
              </p:nvCxnSpPr>
              <p:spPr>
                <a:xfrm flipH="1">
                  <a:off x="7951624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Conector reto 159"/>
                <p:cNvCxnSpPr/>
                <p:nvPr/>
              </p:nvCxnSpPr>
              <p:spPr>
                <a:xfrm flipH="1">
                  <a:off x="8124131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Conector reto 160"/>
                <p:cNvCxnSpPr/>
                <p:nvPr/>
              </p:nvCxnSpPr>
              <p:spPr>
                <a:xfrm flipH="1">
                  <a:off x="8296638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Conector reto 161"/>
                <p:cNvCxnSpPr/>
                <p:nvPr/>
              </p:nvCxnSpPr>
              <p:spPr>
                <a:xfrm flipH="1">
                  <a:off x="8469145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Conector reto 162"/>
                <p:cNvCxnSpPr/>
                <p:nvPr/>
              </p:nvCxnSpPr>
              <p:spPr>
                <a:xfrm flipH="1">
                  <a:off x="8641652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Conector reto 163"/>
                <p:cNvCxnSpPr/>
                <p:nvPr/>
              </p:nvCxnSpPr>
              <p:spPr>
                <a:xfrm flipH="1">
                  <a:off x="8814159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Conector reto 164"/>
                <p:cNvCxnSpPr/>
                <p:nvPr/>
              </p:nvCxnSpPr>
              <p:spPr>
                <a:xfrm flipH="1">
                  <a:off x="8986666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Conector reto 165"/>
                <p:cNvCxnSpPr/>
                <p:nvPr/>
              </p:nvCxnSpPr>
              <p:spPr>
                <a:xfrm flipH="1">
                  <a:off x="9159173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Conector reto 166"/>
                <p:cNvCxnSpPr/>
                <p:nvPr/>
              </p:nvCxnSpPr>
              <p:spPr>
                <a:xfrm flipH="1">
                  <a:off x="9331680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Conector reto 167"/>
                <p:cNvCxnSpPr/>
                <p:nvPr/>
              </p:nvCxnSpPr>
              <p:spPr>
                <a:xfrm flipH="1">
                  <a:off x="9504187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Conector reto 168"/>
                <p:cNvCxnSpPr/>
                <p:nvPr/>
              </p:nvCxnSpPr>
              <p:spPr>
                <a:xfrm flipH="1">
                  <a:off x="9676694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Conector reto 169"/>
                <p:cNvCxnSpPr/>
                <p:nvPr/>
              </p:nvCxnSpPr>
              <p:spPr>
                <a:xfrm flipH="1">
                  <a:off x="9849201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Conector reto 170"/>
                <p:cNvCxnSpPr/>
                <p:nvPr/>
              </p:nvCxnSpPr>
              <p:spPr>
                <a:xfrm flipH="1">
                  <a:off x="10021708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Conector reto 171"/>
                <p:cNvCxnSpPr/>
                <p:nvPr/>
              </p:nvCxnSpPr>
              <p:spPr>
                <a:xfrm flipH="1">
                  <a:off x="10194215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Conector reto 172"/>
                <p:cNvCxnSpPr/>
                <p:nvPr/>
              </p:nvCxnSpPr>
              <p:spPr>
                <a:xfrm flipH="1">
                  <a:off x="10366722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Conector reto 173"/>
                <p:cNvCxnSpPr/>
                <p:nvPr/>
              </p:nvCxnSpPr>
              <p:spPr>
                <a:xfrm flipH="1">
                  <a:off x="10539229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Conector reto 174"/>
                <p:cNvCxnSpPr/>
                <p:nvPr/>
              </p:nvCxnSpPr>
              <p:spPr>
                <a:xfrm flipH="1">
                  <a:off x="10711736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Conector reto 175"/>
                <p:cNvCxnSpPr/>
                <p:nvPr/>
              </p:nvCxnSpPr>
              <p:spPr>
                <a:xfrm flipH="1">
                  <a:off x="10884243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Conector reto 176"/>
                <p:cNvCxnSpPr/>
                <p:nvPr/>
              </p:nvCxnSpPr>
              <p:spPr>
                <a:xfrm flipH="1">
                  <a:off x="11056750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Conector reto 177"/>
                <p:cNvCxnSpPr/>
                <p:nvPr/>
              </p:nvCxnSpPr>
              <p:spPr>
                <a:xfrm flipH="1">
                  <a:off x="11229257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Conector reto 178"/>
                <p:cNvCxnSpPr/>
                <p:nvPr/>
              </p:nvCxnSpPr>
              <p:spPr>
                <a:xfrm flipH="1">
                  <a:off x="11401764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Conector reto 179"/>
                <p:cNvCxnSpPr/>
                <p:nvPr/>
              </p:nvCxnSpPr>
              <p:spPr>
                <a:xfrm flipH="1">
                  <a:off x="11574271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Conector reto 180"/>
                <p:cNvCxnSpPr/>
                <p:nvPr/>
              </p:nvCxnSpPr>
              <p:spPr>
                <a:xfrm flipH="1">
                  <a:off x="11746778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Conector reto 181"/>
                <p:cNvCxnSpPr/>
                <p:nvPr/>
              </p:nvCxnSpPr>
              <p:spPr>
                <a:xfrm flipH="1">
                  <a:off x="11919285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" name="Grupo 62"/>
            <p:cNvGrpSpPr/>
            <p:nvPr/>
          </p:nvGrpSpPr>
          <p:grpSpPr>
            <a:xfrm>
              <a:off x="902434" y="2898148"/>
              <a:ext cx="1750838" cy="80210"/>
              <a:chOff x="882316" y="1631619"/>
              <a:chExt cx="22800524" cy="80210"/>
            </a:xfrm>
          </p:grpSpPr>
          <p:cxnSp>
            <p:nvCxnSpPr>
              <p:cNvPr id="101" name="Conector reto 63"/>
              <p:cNvCxnSpPr/>
              <p:nvPr/>
            </p:nvCxnSpPr>
            <p:spPr>
              <a:xfrm>
                <a:off x="882316" y="1631619"/>
                <a:ext cx="22800524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onector reto 64"/>
              <p:cNvCxnSpPr/>
              <p:nvPr/>
            </p:nvCxnSpPr>
            <p:spPr>
              <a:xfrm>
                <a:off x="882316" y="1711829"/>
                <a:ext cx="22800524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85737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Rafael Braga\Dropbox\SAC\malas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66065" y="2060848"/>
            <a:ext cx="3437139" cy="343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Tabe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748349"/>
              </p:ext>
            </p:extLst>
          </p:nvPr>
        </p:nvGraphicFramePr>
        <p:xfrm>
          <a:off x="3851920" y="2708920"/>
          <a:ext cx="4833247" cy="2449994"/>
        </p:xfrm>
        <a:graphic>
          <a:graphicData uri="http://schemas.openxmlformats.org/drawingml/2006/table">
            <a:tbl>
              <a:tblPr firstRow="1" bandRow="1"/>
              <a:tblGrid>
                <a:gridCol w="2520280"/>
                <a:gridCol w="2312967"/>
              </a:tblGrid>
              <a:tr h="813517">
                <a:tc>
                  <a:txBody>
                    <a:bodyPr/>
                    <a:lstStyle>
                      <a:lvl1pPr marL="0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78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55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32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09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86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064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240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418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buAutoNum type="arabicPeriod"/>
                      </a:pPr>
                      <a:r>
                        <a:rPr kumimoji="0" lang="pt-BR" sz="3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Rockwell" panose="02060603020205020403" pitchFamily="18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pt-BR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Rockwell" panose="02060603020205020403" pitchFamily="18" charset="0"/>
                          <a:ea typeface="+mn-ea"/>
                          <a:cs typeface="Arial" pitchFamily="34" charset="0"/>
                        </a:rPr>
                        <a:t>INFRAESTRUTURA</a:t>
                      </a:r>
                      <a:endParaRPr lang="pt-BR" sz="1500" b="0" dirty="0" smtClean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78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55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32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09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86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064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240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418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kern="1200" dirty="0" smtClean="0">
                          <a:solidFill>
                            <a:srgbClr val="00B0F0"/>
                          </a:solidFill>
                          <a:latin typeface="Rockwell" panose="02060603020205020403" pitchFamily="18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270</a:t>
                      </a:r>
                      <a:r>
                        <a:rPr lang="pt-BR" sz="1800" b="1" kern="1200" dirty="0" smtClean="0">
                          <a:solidFill>
                            <a:srgbClr val="00B0F0"/>
                          </a:solidFill>
                          <a:latin typeface="Rockwell" panose="02060603020205020403" pitchFamily="18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pt-BR" sz="1800" b="1" kern="1200" dirty="0" smtClean="0">
                          <a:solidFill>
                            <a:srgbClr val="00B0F0"/>
                          </a:solidFill>
                          <a:latin typeface="Rockwell" panose="02060603020205020403" pitchFamily="18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AEROPORTOS</a:t>
                      </a:r>
                      <a:endParaRPr lang="pt-BR" sz="1800" b="0" kern="1200" dirty="0" smtClean="0">
                        <a:solidFill>
                          <a:schemeClr val="tx1"/>
                        </a:solidFill>
                        <a:latin typeface="+mn-lt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13517">
                <a:tc>
                  <a:txBody>
                    <a:bodyPr/>
                    <a:lstStyle>
                      <a:lvl1pPr marL="0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78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55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32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09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86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064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240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418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kumimoji="0" lang="pt-BR" sz="3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Rockwell" panose="02060603020205020403" pitchFamily="18" charset="0"/>
                          <a:ea typeface="+mn-ea"/>
                          <a:cs typeface="Arial" pitchFamily="34" charset="0"/>
                        </a:rPr>
                        <a:t>2.</a:t>
                      </a:r>
                      <a:r>
                        <a:rPr kumimoji="0" lang="pt-BR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Rockwell" panose="02060603020205020403" pitchFamily="18" charset="0"/>
                          <a:ea typeface="+mn-ea"/>
                          <a:cs typeface="Arial" pitchFamily="34" charset="0"/>
                        </a:rPr>
                        <a:t> SUBSÍDIOS</a:t>
                      </a:r>
                      <a:endParaRPr kumimoji="0" lang="pt-BR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Rockwell" panose="02060603020205020403" pitchFamily="18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78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55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32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09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86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064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240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418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lvl="1" indent="0" algn="ctr"/>
                      <a:r>
                        <a:rPr lang="pt-BR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PDAR</a:t>
                      </a:r>
                      <a:endParaRPr lang="pt-BR" sz="1600" b="0" kern="1200" dirty="0">
                        <a:solidFill>
                          <a:schemeClr val="tx1"/>
                        </a:solidFill>
                        <a:latin typeface="+mn-lt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13517">
                <a:tc>
                  <a:txBody>
                    <a:bodyPr/>
                    <a:lstStyle>
                      <a:lvl1pPr marL="0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78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55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32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09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86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064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240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418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kumimoji="0" lang="pt-BR" sz="3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Rockwell" panose="02060603020205020403" pitchFamily="18" charset="0"/>
                          <a:ea typeface="+mn-ea"/>
                          <a:cs typeface="Arial" pitchFamily="34" charset="0"/>
                        </a:rPr>
                        <a:t>3. </a:t>
                      </a:r>
                      <a:r>
                        <a:rPr kumimoji="0" lang="pt-BR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Rockwell" panose="02060603020205020403" pitchFamily="18" charset="0"/>
                          <a:ea typeface="+mn-ea"/>
                          <a:cs typeface="Arial" pitchFamily="34" charset="0"/>
                        </a:rPr>
                        <a:t>GESTÃO</a:t>
                      </a:r>
                      <a:endParaRPr kumimoji="0" lang="pt-BR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Rockwell" panose="02060603020205020403" pitchFamily="18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78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55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32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09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86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064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240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418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/>
                      <a:r>
                        <a:rPr lang="pt-BR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PLANO GERAL </a:t>
                      </a:r>
                      <a:br>
                        <a:rPr lang="pt-BR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DE OUTORGAS</a:t>
                      </a:r>
                      <a:endParaRPr lang="pt-BR" sz="2000" b="0" kern="1200" dirty="0">
                        <a:solidFill>
                          <a:schemeClr val="tx1"/>
                        </a:solidFill>
                        <a:latin typeface="+mn-lt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" name="Retângulo 56"/>
          <p:cNvSpPr/>
          <p:nvPr/>
        </p:nvSpPr>
        <p:spPr>
          <a:xfrm>
            <a:off x="64616" y="195486"/>
            <a:ext cx="8970249" cy="73866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 eaLnBrk="0" fontAlgn="base" hangingPunct="0">
              <a:spcBef>
                <a:spcPct val="0"/>
              </a:spcBef>
            </a:pPr>
            <a:r>
              <a:rPr lang="en-US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– PROGRAMA DE – </a:t>
            </a:r>
          </a:p>
          <a:p>
            <a:pPr algn="ctr" eaLnBrk="0" fontAlgn="base" hangingPunct="0">
              <a:spcBef>
                <a:spcPct val="0"/>
              </a:spcBef>
            </a:pPr>
            <a:r>
              <a:rPr lang="en-US" sz="2400" b="1" dirty="0" smtClean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AVIAÇÃO REGIONAL</a:t>
            </a:r>
            <a:endParaRPr lang="pt-BR" sz="2400" b="1" dirty="0">
              <a:solidFill>
                <a:srgbClr val="00B0F0"/>
              </a:solidFill>
              <a:latin typeface="Rockwell" panose="02060603020205020403" pitchFamily="18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3995936" y="2087620"/>
            <a:ext cx="4248472" cy="469289"/>
          </a:xfrm>
          <a:prstGeom prst="rect">
            <a:avLst/>
          </a:prstGeom>
          <a:noFill/>
        </p:spPr>
        <p:txBody>
          <a:bodyPr wrap="square" lIns="68512" tIns="34255" rIns="68512" bIns="34255" rtlCol="0">
            <a:spAutoFit/>
          </a:bodyPr>
          <a:lstStyle>
            <a:defPPr>
              <a:defRPr lang="pt-BR"/>
            </a:defPPr>
            <a:lvl1pPr algn="just" eaLnBrk="0" fontAlgn="base" hangingPunct="0">
              <a:spcAft>
                <a:spcPts val="2400"/>
              </a:spcAft>
              <a:buClr>
                <a:srgbClr val="002060"/>
              </a:buClr>
              <a:buSzPct val="85000"/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l">
              <a:spcAft>
                <a:spcPts val="450"/>
              </a:spcAft>
            </a:pPr>
            <a:r>
              <a:rPr lang="pt-BR" sz="2600" b="1" dirty="0" smtClean="0">
                <a:solidFill>
                  <a:srgbClr val="00B0F0"/>
                </a:solidFill>
                <a:latin typeface="Rockwell" panose="02060603020205020403" pitchFamily="18" charset="0"/>
              </a:rPr>
              <a:t>Pilares do Programa</a:t>
            </a:r>
          </a:p>
        </p:txBody>
      </p:sp>
    </p:spTree>
    <p:extLst>
      <p:ext uri="{BB962C8B-B14F-4D97-AF65-F5344CB8AC3E}">
        <p14:creationId xmlns:p14="http://schemas.microsoft.com/office/powerpoint/2010/main" val="358100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Rafael Braga\Dropbox\SAC\malas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66065" y="2060848"/>
            <a:ext cx="3437139" cy="343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ângulo 56"/>
          <p:cNvSpPr/>
          <p:nvPr/>
        </p:nvSpPr>
        <p:spPr>
          <a:xfrm>
            <a:off x="64616" y="195486"/>
            <a:ext cx="8970249" cy="73866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 eaLnBrk="0" fontAlgn="base" hangingPunct="0">
              <a:spcBef>
                <a:spcPct val="0"/>
              </a:spcBef>
            </a:pPr>
            <a:r>
              <a:rPr lang="en-US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– PROGRAMA DE – </a:t>
            </a:r>
          </a:p>
          <a:p>
            <a:pPr algn="ctr" eaLnBrk="0" fontAlgn="base" hangingPunct="0">
              <a:spcBef>
                <a:spcPct val="0"/>
              </a:spcBef>
            </a:pPr>
            <a:r>
              <a:rPr lang="en-US" sz="2400" b="1" dirty="0" smtClean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AVIAÇÃO REGIONAL</a:t>
            </a:r>
            <a:endParaRPr lang="pt-BR" sz="2400" b="1" dirty="0">
              <a:solidFill>
                <a:srgbClr val="00B0F0"/>
              </a:solidFill>
              <a:latin typeface="Rockwell" panose="02060603020205020403" pitchFamily="18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6"/>
          <p:cNvGrpSpPr/>
          <p:nvPr/>
        </p:nvGrpSpPr>
        <p:grpSpPr>
          <a:xfrm>
            <a:off x="3923928" y="2859906"/>
            <a:ext cx="4706327" cy="2077492"/>
            <a:chOff x="4766982" y="1131590"/>
            <a:chExt cx="3837467" cy="2077492"/>
          </a:xfrm>
        </p:grpSpPr>
        <p:sp>
          <p:nvSpPr>
            <p:cNvPr id="11" name="CaixaDeTexto 13"/>
            <p:cNvSpPr txBox="1">
              <a:spLocks noChangeArrowheads="1"/>
            </p:cNvSpPr>
            <p:nvPr/>
          </p:nvSpPr>
          <p:spPr bwMode="auto">
            <a:xfrm>
              <a:off x="4766982" y="1134894"/>
              <a:ext cx="121716" cy="1800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lvl="0" fontAlgn="base">
                <a:spcBef>
                  <a:spcPct val="0"/>
                </a:spcBef>
                <a:spcAft>
                  <a:spcPct val="0"/>
                </a:spcAft>
                <a:defRPr kumimoji="0" sz="1600" b="1" i="0" u="none" strike="noStrike" cap="none" normalizeH="0" baseline="0">
                  <a:ln>
                    <a:noFill/>
                  </a:ln>
                  <a:solidFill>
                    <a:srgbClr val="00B0F0"/>
                  </a:solidFill>
                  <a:effectLst/>
                  <a:latin typeface="Rockwell" panose="02060603020205020403" pitchFamily="18" charset="0"/>
                  <a:cs typeface="Arial" pitchFamily="34" charset="0"/>
                </a:defRPr>
              </a:lvl1pPr>
              <a:extLst/>
            </a:lstStyle>
            <a:p>
              <a:pPr algn="r">
                <a:spcBef>
                  <a:spcPts val="1800"/>
                </a:spcBef>
              </a:pPr>
              <a:r>
                <a:rPr lang="pt-BR" sz="1800" dirty="0" smtClean="0"/>
                <a:t>•</a:t>
              </a:r>
            </a:p>
            <a:p>
              <a:pPr algn="r">
                <a:spcBef>
                  <a:spcPts val="1800"/>
                </a:spcBef>
              </a:pPr>
              <a:r>
                <a:rPr lang="pt-BR" sz="1800" dirty="0" smtClean="0"/>
                <a:t>•</a:t>
              </a:r>
            </a:p>
            <a:p>
              <a:pPr algn="r">
                <a:spcBef>
                  <a:spcPts val="1800"/>
                </a:spcBef>
              </a:pPr>
              <a:r>
                <a:rPr lang="pt-BR" sz="1800" dirty="0" smtClean="0"/>
                <a:t>•</a:t>
              </a:r>
            </a:p>
            <a:p>
              <a:pPr algn="r">
                <a:spcBef>
                  <a:spcPts val="1800"/>
                </a:spcBef>
              </a:pPr>
              <a:r>
                <a:rPr lang="pt-BR" sz="1800" dirty="0" smtClean="0"/>
                <a:t>•</a:t>
              </a:r>
            </a:p>
          </p:txBody>
        </p:sp>
        <p:sp>
          <p:nvSpPr>
            <p:cNvPr id="12" name="CaixaDeTexto 13"/>
            <p:cNvSpPr txBox="1">
              <a:spLocks noChangeArrowheads="1"/>
            </p:cNvSpPr>
            <p:nvPr/>
          </p:nvSpPr>
          <p:spPr bwMode="auto">
            <a:xfrm>
              <a:off x="4956927" y="1131590"/>
              <a:ext cx="3647522" cy="2077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lvl="0" fontAlgn="base">
                <a:spcBef>
                  <a:spcPct val="0"/>
                </a:spcBef>
                <a:spcAft>
                  <a:spcPct val="0"/>
                </a:spcAft>
                <a:defRPr kumimoji="0" sz="1600" b="1" i="0" u="none" strike="noStrike" cap="none" normalizeH="0" baseline="0">
                  <a:ln>
                    <a:noFill/>
                  </a:ln>
                  <a:solidFill>
                    <a:srgbClr val="00B0F0"/>
                  </a:solidFill>
                  <a:effectLst/>
                  <a:latin typeface="Rockwell" panose="02060603020205020403" pitchFamily="18" charset="0"/>
                  <a:cs typeface="Arial" pitchFamily="34" charset="0"/>
                </a:defRPr>
              </a:lvl1pPr>
              <a:extLst/>
            </a:lstStyle>
            <a:p>
              <a:pPr>
                <a:spcBef>
                  <a:spcPts val="1800"/>
                </a:spcBef>
              </a:pPr>
              <a:r>
                <a:rPr lang="pt-BR" sz="1800" dirty="0"/>
                <a:t>Integração</a:t>
              </a:r>
              <a:r>
                <a:rPr lang="pt-BR" sz="1800" b="0" dirty="0" smtClean="0">
                  <a:solidFill>
                    <a:schemeClr val="tx1"/>
                  </a:solidFill>
                  <a:latin typeface="+mn-lt"/>
                </a:rPr>
                <a:t> do território nacional</a:t>
              </a:r>
            </a:p>
            <a:p>
              <a:pPr>
                <a:spcBef>
                  <a:spcPts val="1800"/>
                </a:spcBef>
              </a:pPr>
              <a:r>
                <a:rPr lang="pt-BR" sz="1800" b="0" dirty="0" smtClean="0">
                  <a:solidFill>
                    <a:schemeClr val="tx1"/>
                  </a:solidFill>
                  <a:latin typeface="+mn-lt"/>
                </a:rPr>
                <a:t>Desenvolvimento dos </a:t>
              </a:r>
              <a:r>
                <a:rPr lang="pt-BR" sz="1800" dirty="0"/>
                <a:t>polos regionais</a:t>
              </a:r>
            </a:p>
            <a:p>
              <a:pPr>
                <a:spcBef>
                  <a:spcPts val="1800"/>
                </a:spcBef>
              </a:pPr>
              <a:r>
                <a:rPr lang="pt-BR" sz="1800" b="0" dirty="0" smtClean="0">
                  <a:solidFill>
                    <a:schemeClr val="tx1"/>
                  </a:solidFill>
                  <a:latin typeface="+mn-lt"/>
                </a:rPr>
                <a:t>Fortalecimento dos </a:t>
              </a:r>
              <a:r>
                <a:rPr lang="pt-BR" sz="1800" dirty="0"/>
                <a:t>centros de turismo</a:t>
              </a:r>
            </a:p>
            <a:p>
              <a:pPr>
                <a:spcBef>
                  <a:spcPts val="1800"/>
                </a:spcBef>
              </a:pPr>
              <a:r>
                <a:rPr lang="pt-BR" sz="1800" b="0" dirty="0" smtClean="0">
                  <a:solidFill>
                    <a:schemeClr val="tx1"/>
                  </a:solidFill>
                  <a:latin typeface="+mn-lt"/>
                </a:rPr>
                <a:t>Garantia de </a:t>
              </a:r>
              <a:r>
                <a:rPr lang="pt-BR" sz="1800" dirty="0"/>
                <a:t>acesso às comunidades </a:t>
              </a:r>
              <a:r>
                <a:rPr lang="pt-BR" sz="1800" b="0" dirty="0" smtClean="0">
                  <a:solidFill>
                    <a:schemeClr val="tx1"/>
                  </a:solidFill>
                  <a:latin typeface="+mn-lt"/>
                </a:rPr>
                <a:t>da </a:t>
              </a:r>
              <a:br>
                <a:rPr lang="pt-BR" sz="1800" b="0" dirty="0" smtClean="0">
                  <a:solidFill>
                    <a:schemeClr val="tx1"/>
                  </a:solidFill>
                  <a:latin typeface="+mn-lt"/>
                </a:rPr>
              </a:br>
              <a:r>
                <a:rPr lang="pt-BR" sz="1800" b="0" dirty="0" smtClean="0">
                  <a:solidFill>
                    <a:schemeClr val="tx1"/>
                  </a:solidFill>
                  <a:latin typeface="+mn-lt"/>
                </a:rPr>
                <a:t>Amazônia Legal – Saúde e Inclusão Social </a:t>
              </a:r>
            </a:p>
          </p:txBody>
        </p:sp>
      </p:grpSp>
      <p:sp>
        <p:nvSpPr>
          <p:cNvPr id="13" name="CaixaDeTexto 12"/>
          <p:cNvSpPr txBox="1"/>
          <p:nvPr/>
        </p:nvSpPr>
        <p:spPr>
          <a:xfrm>
            <a:off x="3949734" y="2132856"/>
            <a:ext cx="4248472" cy="438511"/>
          </a:xfrm>
          <a:prstGeom prst="rect">
            <a:avLst/>
          </a:prstGeom>
          <a:noFill/>
        </p:spPr>
        <p:txBody>
          <a:bodyPr wrap="square" lIns="68512" tIns="34255" rIns="68512" bIns="34255" rtlCol="0">
            <a:spAutoFit/>
          </a:bodyPr>
          <a:lstStyle>
            <a:defPPr>
              <a:defRPr lang="pt-BR"/>
            </a:defPPr>
            <a:lvl1pPr algn="just" eaLnBrk="0" fontAlgn="base" hangingPunct="0">
              <a:spcAft>
                <a:spcPts val="2400"/>
              </a:spcAft>
              <a:buClr>
                <a:srgbClr val="002060"/>
              </a:buClr>
              <a:buSzPct val="85000"/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l">
              <a:spcAft>
                <a:spcPts val="450"/>
              </a:spcAft>
            </a:pPr>
            <a:r>
              <a:rPr lang="pt-BR" sz="2400" b="1" dirty="0" smtClean="0">
                <a:solidFill>
                  <a:srgbClr val="00B0F0"/>
                </a:solidFill>
                <a:latin typeface="Rockwell" panose="02060603020205020403" pitchFamily="18" charset="0"/>
              </a:rPr>
              <a:t>Expansão da malha para</a:t>
            </a:r>
          </a:p>
        </p:txBody>
      </p:sp>
    </p:spTree>
    <p:extLst>
      <p:ext uri="{BB962C8B-B14F-4D97-AF65-F5344CB8AC3E}">
        <p14:creationId xmlns:p14="http://schemas.microsoft.com/office/powerpoint/2010/main" val="117144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9" t="-142"/>
          <a:stretch/>
        </p:blipFill>
        <p:spPr bwMode="auto">
          <a:xfrm>
            <a:off x="0" y="-15606"/>
            <a:ext cx="9153617" cy="6873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5"/>
          <p:cNvGrpSpPr/>
          <p:nvPr/>
        </p:nvGrpSpPr>
        <p:grpSpPr>
          <a:xfrm>
            <a:off x="64616" y="2259129"/>
            <a:ext cx="8970249" cy="1582341"/>
            <a:chOff x="64616" y="1563638"/>
            <a:chExt cx="8970249" cy="1582341"/>
          </a:xfrm>
        </p:grpSpPr>
        <p:sp>
          <p:nvSpPr>
            <p:cNvPr id="96" name="Retângulo 56"/>
            <p:cNvSpPr/>
            <p:nvPr/>
          </p:nvSpPr>
          <p:spPr>
            <a:xfrm>
              <a:off x="64616" y="2029552"/>
              <a:ext cx="8970249" cy="628249"/>
            </a:xfrm>
            <a:prstGeom prst="rect">
              <a:avLst/>
            </a:prstGeom>
          </p:spPr>
          <p:txBody>
            <a:bodyPr wrap="square" anchor="ctr" anchorCtr="0">
              <a:spAutoFit/>
            </a:bodyPr>
            <a:lstStyle/>
            <a:p>
              <a:pPr algn="ctr" eaLnBrk="0" fontAlgn="base" hangingPunct="0">
                <a:lnSpc>
                  <a:spcPct val="75000"/>
                </a:lnSpc>
                <a:spcBef>
                  <a:spcPct val="0"/>
                </a:spcBef>
              </a:pPr>
              <a:r>
                <a:rPr lang="pt-BR" sz="4600" b="1" dirty="0" smtClean="0">
                  <a:solidFill>
                    <a:srgbClr val="FFFF00"/>
                  </a:solidFill>
                  <a:latin typeface="Rockwell" panose="02060603020205020403" pitchFamily="18" charset="0"/>
                  <a:ea typeface="Segoe UI" panose="020B0502040204020203" pitchFamily="34" charset="0"/>
                  <a:cs typeface="Arial" panose="020B0604020202020204" pitchFamily="34" charset="0"/>
                </a:rPr>
                <a:t>1. </a:t>
              </a:r>
              <a:r>
                <a:rPr lang="pt-BR" sz="4600" dirty="0" smtClean="0">
                  <a:solidFill>
                    <a:srgbClr val="FFFF00"/>
                  </a:solidFill>
                  <a:latin typeface="Rockwell" panose="02060603020205020403" pitchFamily="18" charset="0"/>
                  <a:ea typeface="Segoe UI" panose="020B0502040204020203" pitchFamily="34" charset="0"/>
                  <a:cs typeface="Arial" panose="020B0604020202020204" pitchFamily="34" charset="0"/>
                </a:rPr>
                <a:t>INFRAESTRUTURA</a:t>
              </a:r>
              <a:endParaRPr lang="pt-BR" sz="4600" dirty="0"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etângulo 58"/>
            <p:cNvSpPr/>
            <p:nvPr/>
          </p:nvSpPr>
          <p:spPr>
            <a:xfrm>
              <a:off x="683538" y="2774018"/>
              <a:ext cx="7801912" cy="371961"/>
            </a:xfrm>
            <a:prstGeom prst="rect">
              <a:avLst/>
            </a:prstGeom>
          </p:spPr>
          <p:txBody>
            <a:bodyPr wrap="square" anchor="ctr" anchorCtr="0">
              <a:spAutoFit/>
            </a:bodyPr>
            <a:lstStyle/>
            <a:p>
              <a:pPr algn="ctr" eaLnBrk="0" fontAlgn="base" hangingPunct="0">
                <a:lnSpc>
                  <a:spcPct val="75000"/>
                </a:lnSpc>
                <a:spcBef>
                  <a:spcPct val="0"/>
                </a:spcBef>
              </a:pPr>
              <a:r>
                <a:rPr lang="pt-BR" sz="2400" dirty="0" smtClean="0">
                  <a:latin typeface="Rockwell" panose="02060603020205020403" pitchFamily="18" charset="0"/>
                  <a:ea typeface="Segoe UI" panose="020B0502040204020203" pitchFamily="34" charset="0"/>
                  <a:cs typeface="Arial" panose="020B0604020202020204" pitchFamily="34" charset="0"/>
                </a:rPr>
                <a:t>AVIAÇÃO REGIONAL</a:t>
              </a:r>
              <a:endParaRPr lang="pt-BR" sz="2400" dirty="0"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" name="Grupo 62"/>
            <p:cNvGrpSpPr/>
            <p:nvPr/>
          </p:nvGrpSpPr>
          <p:grpSpPr>
            <a:xfrm>
              <a:off x="6565787" y="2898148"/>
              <a:ext cx="1678622" cy="80210"/>
              <a:chOff x="-10662693" y="1631619"/>
              <a:chExt cx="21860082" cy="80210"/>
            </a:xfrm>
          </p:grpSpPr>
          <p:cxnSp>
            <p:nvCxnSpPr>
              <p:cNvPr id="175" name="Conector reto 63"/>
              <p:cNvCxnSpPr/>
              <p:nvPr/>
            </p:nvCxnSpPr>
            <p:spPr>
              <a:xfrm>
                <a:off x="-10662693" y="1631619"/>
                <a:ext cx="21860082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Conector reto 64"/>
              <p:cNvCxnSpPr/>
              <p:nvPr/>
            </p:nvCxnSpPr>
            <p:spPr>
              <a:xfrm>
                <a:off x="-10662693" y="1711829"/>
                <a:ext cx="21860082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 11"/>
            <p:cNvGrpSpPr/>
            <p:nvPr/>
          </p:nvGrpSpPr>
          <p:grpSpPr>
            <a:xfrm>
              <a:off x="808794" y="1563638"/>
              <a:ext cx="7435614" cy="165858"/>
              <a:chOff x="615744" y="2276872"/>
              <a:chExt cx="7969913" cy="177775"/>
            </a:xfrm>
          </p:grpSpPr>
          <p:grpSp>
            <p:nvGrpSpPr>
              <p:cNvPr id="5" name="Grupo 182"/>
              <p:cNvGrpSpPr/>
              <p:nvPr/>
            </p:nvGrpSpPr>
            <p:grpSpPr>
              <a:xfrm>
                <a:off x="4584494" y="2276872"/>
                <a:ext cx="4001163" cy="177775"/>
                <a:chOff x="6054047" y="1631156"/>
                <a:chExt cx="6137953" cy="272715"/>
              </a:xfrm>
            </p:grpSpPr>
            <p:cxnSp>
              <p:nvCxnSpPr>
                <p:cNvPr id="140" name="Conector reto 147"/>
                <p:cNvCxnSpPr/>
                <p:nvPr/>
              </p:nvCxnSpPr>
              <p:spPr>
                <a:xfrm flipH="1">
                  <a:off x="6054047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Conector reto 148"/>
                <p:cNvCxnSpPr/>
                <p:nvPr/>
              </p:nvCxnSpPr>
              <p:spPr>
                <a:xfrm flipH="1">
                  <a:off x="6226554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Conector reto 149"/>
                <p:cNvCxnSpPr/>
                <p:nvPr/>
              </p:nvCxnSpPr>
              <p:spPr>
                <a:xfrm flipH="1">
                  <a:off x="6399061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Conector reto 150"/>
                <p:cNvCxnSpPr/>
                <p:nvPr/>
              </p:nvCxnSpPr>
              <p:spPr>
                <a:xfrm flipH="1">
                  <a:off x="6571568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Conector reto 151"/>
                <p:cNvCxnSpPr/>
                <p:nvPr/>
              </p:nvCxnSpPr>
              <p:spPr>
                <a:xfrm flipH="1">
                  <a:off x="6744075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Conector reto 152"/>
                <p:cNvCxnSpPr/>
                <p:nvPr/>
              </p:nvCxnSpPr>
              <p:spPr>
                <a:xfrm flipH="1">
                  <a:off x="6916582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Conector reto 153"/>
                <p:cNvCxnSpPr/>
                <p:nvPr/>
              </p:nvCxnSpPr>
              <p:spPr>
                <a:xfrm flipH="1">
                  <a:off x="7089089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Conector reto 154"/>
                <p:cNvCxnSpPr/>
                <p:nvPr/>
              </p:nvCxnSpPr>
              <p:spPr>
                <a:xfrm flipH="1">
                  <a:off x="7261596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Conector reto 155"/>
                <p:cNvCxnSpPr/>
                <p:nvPr/>
              </p:nvCxnSpPr>
              <p:spPr>
                <a:xfrm flipH="1">
                  <a:off x="7434103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Conector reto 156"/>
                <p:cNvCxnSpPr/>
                <p:nvPr/>
              </p:nvCxnSpPr>
              <p:spPr>
                <a:xfrm flipH="1">
                  <a:off x="7606610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Conector reto 157"/>
                <p:cNvCxnSpPr/>
                <p:nvPr/>
              </p:nvCxnSpPr>
              <p:spPr>
                <a:xfrm flipH="1">
                  <a:off x="7779117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Conector reto 158"/>
                <p:cNvCxnSpPr/>
                <p:nvPr/>
              </p:nvCxnSpPr>
              <p:spPr>
                <a:xfrm flipH="1">
                  <a:off x="7951624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Conector reto 159"/>
                <p:cNvCxnSpPr/>
                <p:nvPr/>
              </p:nvCxnSpPr>
              <p:spPr>
                <a:xfrm flipH="1">
                  <a:off x="8124131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Conector reto 160"/>
                <p:cNvCxnSpPr/>
                <p:nvPr/>
              </p:nvCxnSpPr>
              <p:spPr>
                <a:xfrm flipH="1">
                  <a:off x="8296638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Conector reto 161"/>
                <p:cNvCxnSpPr/>
                <p:nvPr/>
              </p:nvCxnSpPr>
              <p:spPr>
                <a:xfrm flipH="1">
                  <a:off x="8469145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Conector reto 162"/>
                <p:cNvCxnSpPr/>
                <p:nvPr/>
              </p:nvCxnSpPr>
              <p:spPr>
                <a:xfrm flipH="1">
                  <a:off x="8641652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Conector reto 163"/>
                <p:cNvCxnSpPr/>
                <p:nvPr/>
              </p:nvCxnSpPr>
              <p:spPr>
                <a:xfrm flipH="1">
                  <a:off x="8814159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Conector reto 164"/>
                <p:cNvCxnSpPr/>
                <p:nvPr/>
              </p:nvCxnSpPr>
              <p:spPr>
                <a:xfrm flipH="1">
                  <a:off x="8986666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Conector reto 165"/>
                <p:cNvCxnSpPr/>
                <p:nvPr/>
              </p:nvCxnSpPr>
              <p:spPr>
                <a:xfrm flipH="1">
                  <a:off x="9159173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Conector reto 166"/>
                <p:cNvCxnSpPr/>
                <p:nvPr/>
              </p:nvCxnSpPr>
              <p:spPr>
                <a:xfrm flipH="1">
                  <a:off x="9331680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Conector reto 167"/>
                <p:cNvCxnSpPr/>
                <p:nvPr/>
              </p:nvCxnSpPr>
              <p:spPr>
                <a:xfrm flipH="1">
                  <a:off x="9504187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Conector reto 168"/>
                <p:cNvCxnSpPr/>
                <p:nvPr/>
              </p:nvCxnSpPr>
              <p:spPr>
                <a:xfrm flipH="1">
                  <a:off x="9676694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Conector reto 169"/>
                <p:cNvCxnSpPr/>
                <p:nvPr/>
              </p:nvCxnSpPr>
              <p:spPr>
                <a:xfrm flipH="1">
                  <a:off x="9849201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Conector reto 170"/>
                <p:cNvCxnSpPr/>
                <p:nvPr/>
              </p:nvCxnSpPr>
              <p:spPr>
                <a:xfrm flipH="1">
                  <a:off x="10021708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Conector reto 171"/>
                <p:cNvCxnSpPr/>
                <p:nvPr/>
              </p:nvCxnSpPr>
              <p:spPr>
                <a:xfrm flipH="1">
                  <a:off x="10194215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Conector reto 172"/>
                <p:cNvCxnSpPr/>
                <p:nvPr/>
              </p:nvCxnSpPr>
              <p:spPr>
                <a:xfrm flipH="1">
                  <a:off x="10366722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Conector reto 173"/>
                <p:cNvCxnSpPr/>
                <p:nvPr/>
              </p:nvCxnSpPr>
              <p:spPr>
                <a:xfrm flipH="1">
                  <a:off x="10539229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Conector reto 174"/>
                <p:cNvCxnSpPr/>
                <p:nvPr/>
              </p:nvCxnSpPr>
              <p:spPr>
                <a:xfrm flipH="1">
                  <a:off x="10711736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Conector reto 175"/>
                <p:cNvCxnSpPr/>
                <p:nvPr/>
              </p:nvCxnSpPr>
              <p:spPr>
                <a:xfrm flipH="1">
                  <a:off x="10884243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Conector reto 176"/>
                <p:cNvCxnSpPr/>
                <p:nvPr/>
              </p:nvCxnSpPr>
              <p:spPr>
                <a:xfrm flipH="1">
                  <a:off x="11056750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Conector reto 177"/>
                <p:cNvCxnSpPr/>
                <p:nvPr/>
              </p:nvCxnSpPr>
              <p:spPr>
                <a:xfrm flipH="1">
                  <a:off x="11229257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Conector reto 178"/>
                <p:cNvCxnSpPr/>
                <p:nvPr/>
              </p:nvCxnSpPr>
              <p:spPr>
                <a:xfrm flipH="1">
                  <a:off x="11401764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Conector reto 179"/>
                <p:cNvCxnSpPr/>
                <p:nvPr/>
              </p:nvCxnSpPr>
              <p:spPr>
                <a:xfrm flipH="1">
                  <a:off x="11574271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Conector reto 180"/>
                <p:cNvCxnSpPr/>
                <p:nvPr/>
              </p:nvCxnSpPr>
              <p:spPr>
                <a:xfrm flipH="1">
                  <a:off x="11746778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Conector reto 181"/>
                <p:cNvCxnSpPr/>
                <p:nvPr/>
              </p:nvCxnSpPr>
              <p:spPr>
                <a:xfrm flipH="1">
                  <a:off x="11919285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" name="Grupo 182"/>
              <p:cNvGrpSpPr/>
              <p:nvPr/>
            </p:nvGrpSpPr>
            <p:grpSpPr>
              <a:xfrm>
                <a:off x="615744" y="2276872"/>
                <a:ext cx="4001163" cy="177775"/>
                <a:chOff x="6054047" y="1631156"/>
                <a:chExt cx="6137953" cy="272715"/>
              </a:xfrm>
            </p:grpSpPr>
            <p:cxnSp>
              <p:nvCxnSpPr>
                <p:cNvPr id="105" name="Conector reto 147"/>
                <p:cNvCxnSpPr/>
                <p:nvPr/>
              </p:nvCxnSpPr>
              <p:spPr>
                <a:xfrm flipH="1">
                  <a:off x="6054047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Conector reto 148"/>
                <p:cNvCxnSpPr/>
                <p:nvPr/>
              </p:nvCxnSpPr>
              <p:spPr>
                <a:xfrm flipH="1">
                  <a:off x="6226554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Conector reto 149"/>
                <p:cNvCxnSpPr/>
                <p:nvPr/>
              </p:nvCxnSpPr>
              <p:spPr>
                <a:xfrm flipH="1">
                  <a:off x="6399061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Conector reto 150"/>
                <p:cNvCxnSpPr/>
                <p:nvPr/>
              </p:nvCxnSpPr>
              <p:spPr>
                <a:xfrm flipH="1">
                  <a:off x="6571568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Conector reto 151"/>
                <p:cNvCxnSpPr/>
                <p:nvPr/>
              </p:nvCxnSpPr>
              <p:spPr>
                <a:xfrm flipH="1">
                  <a:off x="6744075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Conector reto 152"/>
                <p:cNvCxnSpPr/>
                <p:nvPr/>
              </p:nvCxnSpPr>
              <p:spPr>
                <a:xfrm flipH="1">
                  <a:off x="6916582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Conector reto 153"/>
                <p:cNvCxnSpPr/>
                <p:nvPr/>
              </p:nvCxnSpPr>
              <p:spPr>
                <a:xfrm flipH="1">
                  <a:off x="7089089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Conector reto 154"/>
                <p:cNvCxnSpPr/>
                <p:nvPr/>
              </p:nvCxnSpPr>
              <p:spPr>
                <a:xfrm flipH="1">
                  <a:off x="7261596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Conector reto 155"/>
                <p:cNvCxnSpPr/>
                <p:nvPr/>
              </p:nvCxnSpPr>
              <p:spPr>
                <a:xfrm flipH="1">
                  <a:off x="7434103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Conector reto 156"/>
                <p:cNvCxnSpPr/>
                <p:nvPr/>
              </p:nvCxnSpPr>
              <p:spPr>
                <a:xfrm flipH="1">
                  <a:off x="7606610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Conector reto 157"/>
                <p:cNvCxnSpPr/>
                <p:nvPr/>
              </p:nvCxnSpPr>
              <p:spPr>
                <a:xfrm flipH="1">
                  <a:off x="7779117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Conector reto 158"/>
                <p:cNvCxnSpPr/>
                <p:nvPr/>
              </p:nvCxnSpPr>
              <p:spPr>
                <a:xfrm flipH="1">
                  <a:off x="7951624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Conector reto 159"/>
                <p:cNvCxnSpPr/>
                <p:nvPr/>
              </p:nvCxnSpPr>
              <p:spPr>
                <a:xfrm flipH="1">
                  <a:off x="8124131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Conector reto 160"/>
                <p:cNvCxnSpPr/>
                <p:nvPr/>
              </p:nvCxnSpPr>
              <p:spPr>
                <a:xfrm flipH="1">
                  <a:off x="8296638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Conector reto 161"/>
                <p:cNvCxnSpPr/>
                <p:nvPr/>
              </p:nvCxnSpPr>
              <p:spPr>
                <a:xfrm flipH="1">
                  <a:off x="8469145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Conector reto 162"/>
                <p:cNvCxnSpPr/>
                <p:nvPr/>
              </p:nvCxnSpPr>
              <p:spPr>
                <a:xfrm flipH="1">
                  <a:off x="8641652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Conector reto 163"/>
                <p:cNvCxnSpPr/>
                <p:nvPr/>
              </p:nvCxnSpPr>
              <p:spPr>
                <a:xfrm flipH="1">
                  <a:off x="8814159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Conector reto 164"/>
                <p:cNvCxnSpPr/>
                <p:nvPr/>
              </p:nvCxnSpPr>
              <p:spPr>
                <a:xfrm flipH="1">
                  <a:off x="8986666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Conector reto 165"/>
                <p:cNvCxnSpPr/>
                <p:nvPr/>
              </p:nvCxnSpPr>
              <p:spPr>
                <a:xfrm flipH="1">
                  <a:off x="9159173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Conector reto 166"/>
                <p:cNvCxnSpPr/>
                <p:nvPr/>
              </p:nvCxnSpPr>
              <p:spPr>
                <a:xfrm flipH="1">
                  <a:off x="9331680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Conector reto 167"/>
                <p:cNvCxnSpPr/>
                <p:nvPr/>
              </p:nvCxnSpPr>
              <p:spPr>
                <a:xfrm flipH="1">
                  <a:off x="9504187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Conector reto 168"/>
                <p:cNvCxnSpPr/>
                <p:nvPr/>
              </p:nvCxnSpPr>
              <p:spPr>
                <a:xfrm flipH="1">
                  <a:off x="9676694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Conector reto 169"/>
                <p:cNvCxnSpPr/>
                <p:nvPr/>
              </p:nvCxnSpPr>
              <p:spPr>
                <a:xfrm flipH="1">
                  <a:off x="9849201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Conector reto 170"/>
                <p:cNvCxnSpPr/>
                <p:nvPr/>
              </p:nvCxnSpPr>
              <p:spPr>
                <a:xfrm flipH="1">
                  <a:off x="10021708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Conector reto 171"/>
                <p:cNvCxnSpPr/>
                <p:nvPr/>
              </p:nvCxnSpPr>
              <p:spPr>
                <a:xfrm flipH="1">
                  <a:off x="10194215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Conector reto 172"/>
                <p:cNvCxnSpPr/>
                <p:nvPr/>
              </p:nvCxnSpPr>
              <p:spPr>
                <a:xfrm flipH="1">
                  <a:off x="10366722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Conector reto 173"/>
                <p:cNvCxnSpPr/>
                <p:nvPr/>
              </p:nvCxnSpPr>
              <p:spPr>
                <a:xfrm flipH="1">
                  <a:off x="10539229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Conector reto 174"/>
                <p:cNvCxnSpPr/>
                <p:nvPr/>
              </p:nvCxnSpPr>
              <p:spPr>
                <a:xfrm flipH="1">
                  <a:off x="10711736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Conector reto 175"/>
                <p:cNvCxnSpPr/>
                <p:nvPr/>
              </p:nvCxnSpPr>
              <p:spPr>
                <a:xfrm flipH="1">
                  <a:off x="10884243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Conector reto 176"/>
                <p:cNvCxnSpPr/>
                <p:nvPr/>
              </p:nvCxnSpPr>
              <p:spPr>
                <a:xfrm flipH="1">
                  <a:off x="11056750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Conector reto 177"/>
                <p:cNvCxnSpPr/>
                <p:nvPr/>
              </p:nvCxnSpPr>
              <p:spPr>
                <a:xfrm flipH="1">
                  <a:off x="11229257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Conector reto 178"/>
                <p:cNvCxnSpPr/>
                <p:nvPr/>
              </p:nvCxnSpPr>
              <p:spPr>
                <a:xfrm flipH="1">
                  <a:off x="11401764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Conector reto 179"/>
                <p:cNvCxnSpPr/>
                <p:nvPr/>
              </p:nvCxnSpPr>
              <p:spPr>
                <a:xfrm flipH="1">
                  <a:off x="11574271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Conector reto 180"/>
                <p:cNvCxnSpPr/>
                <p:nvPr/>
              </p:nvCxnSpPr>
              <p:spPr>
                <a:xfrm flipH="1">
                  <a:off x="11746778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Conector reto 181"/>
                <p:cNvCxnSpPr/>
                <p:nvPr/>
              </p:nvCxnSpPr>
              <p:spPr>
                <a:xfrm flipH="1">
                  <a:off x="11919285" y="1631156"/>
                  <a:ext cx="272715" cy="2727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" name="Grupo 62"/>
            <p:cNvGrpSpPr/>
            <p:nvPr/>
          </p:nvGrpSpPr>
          <p:grpSpPr>
            <a:xfrm>
              <a:off x="902434" y="2898148"/>
              <a:ext cx="1750838" cy="80210"/>
              <a:chOff x="882316" y="1631619"/>
              <a:chExt cx="22800524" cy="80210"/>
            </a:xfrm>
          </p:grpSpPr>
          <p:cxnSp>
            <p:nvCxnSpPr>
              <p:cNvPr id="101" name="Conector reto 63"/>
              <p:cNvCxnSpPr/>
              <p:nvPr/>
            </p:nvCxnSpPr>
            <p:spPr>
              <a:xfrm>
                <a:off x="882316" y="1631619"/>
                <a:ext cx="22800524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onector reto 64"/>
              <p:cNvCxnSpPr/>
              <p:nvPr/>
            </p:nvCxnSpPr>
            <p:spPr>
              <a:xfrm>
                <a:off x="882316" y="1711829"/>
                <a:ext cx="22800524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89243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56"/>
          <p:cNvSpPr/>
          <p:nvPr/>
        </p:nvSpPr>
        <p:spPr>
          <a:xfrm>
            <a:off x="64616" y="195486"/>
            <a:ext cx="8970249" cy="73866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 eaLnBrk="0" fontAlgn="base" hangingPunct="0">
              <a:spcBef>
                <a:spcPct val="0"/>
              </a:spcBef>
            </a:pPr>
            <a:r>
              <a:rPr lang="en-US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– AVIAÇÃO REGIONAL – </a:t>
            </a:r>
          </a:p>
          <a:p>
            <a:pPr algn="ctr" eaLnBrk="0" fontAlgn="base" hangingPunct="0">
              <a:spcBef>
                <a:spcPct val="0"/>
              </a:spcBef>
            </a:pPr>
            <a:r>
              <a:rPr lang="en-US" sz="2400" b="1" dirty="0" smtClean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INFRAESTRUTURA</a:t>
            </a:r>
            <a:endParaRPr lang="pt-BR" sz="2400" b="1" dirty="0">
              <a:solidFill>
                <a:srgbClr val="00B0F0"/>
              </a:solidFill>
              <a:latin typeface="Rockwell" panose="02060603020205020403" pitchFamily="18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4300" y="1125810"/>
            <a:ext cx="5791200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admin\Downloads\mapa_01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619" y="1136923"/>
            <a:ext cx="5770562" cy="552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upo 51"/>
          <p:cNvGrpSpPr/>
          <p:nvPr/>
        </p:nvGrpSpPr>
        <p:grpSpPr>
          <a:xfrm>
            <a:off x="323529" y="3485080"/>
            <a:ext cx="4104456" cy="3112272"/>
            <a:chOff x="250825" y="3357563"/>
            <a:chExt cx="4176713" cy="3167062"/>
          </a:xfrm>
        </p:grpSpPr>
        <p:grpSp>
          <p:nvGrpSpPr>
            <p:cNvPr id="15" name="Group 10"/>
            <p:cNvGrpSpPr>
              <a:grpSpLocks/>
            </p:cNvGrpSpPr>
            <p:nvPr/>
          </p:nvGrpSpPr>
          <p:grpSpPr bwMode="auto">
            <a:xfrm>
              <a:off x="250825" y="3357563"/>
              <a:ext cx="4105275" cy="3167062"/>
              <a:chOff x="251521" y="476672"/>
              <a:chExt cx="4203232" cy="3168352"/>
            </a:xfrm>
          </p:grpSpPr>
          <p:sp>
            <p:nvSpPr>
              <p:cNvPr id="28" name="AutoShape 39"/>
              <p:cNvSpPr>
                <a:spLocks/>
              </p:cNvSpPr>
              <p:nvPr/>
            </p:nvSpPr>
            <p:spPr bwMode="auto">
              <a:xfrm>
                <a:off x="251521" y="476672"/>
                <a:ext cx="4203232" cy="3168352"/>
              </a:xfrm>
              <a:prstGeom prst="roundRect">
                <a:avLst>
                  <a:gd name="adj" fmla="val 2074"/>
                </a:avLst>
              </a:prstGeom>
              <a:gradFill rotWithShape="0">
                <a:gsLst>
                  <a:gs pos="0">
                    <a:srgbClr val="2BC0FF">
                      <a:alpha val="89998"/>
                    </a:srgbClr>
                  </a:gs>
                  <a:gs pos="100000">
                    <a:srgbClr val="124FBA">
                      <a:alpha val="89998"/>
                    </a:srgbClr>
                  </a:gs>
                </a:gsLst>
                <a:lin ang="5400000" scaled="1"/>
              </a:gradFill>
              <a:ln w="25400">
                <a:solidFill>
                  <a:schemeClr val="tx1">
                    <a:alpha val="0"/>
                  </a:schemeClr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AutoShape 37"/>
              <p:cNvSpPr>
                <a:spLocks/>
              </p:cNvSpPr>
              <p:nvPr/>
            </p:nvSpPr>
            <p:spPr bwMode="auto">
              <a:xfrm>
                <a:off x="323529" y="3130494"/>
                <a:ext cx="1224136" cy="442522"/>
              </a:xfrm>
              <a:prstGeom prst="roundRect">
                <a:avLst>
                  <a:gd name="adj" fmla="val 1283"/>
                </a:avLst>
              </a:prstGeom>
              <a:gradFill rotWithShape="0">
                <a:gsLst>
                  <a:gs pos="14000">
                    <a:srgbClr val="00205E">
                      <a:alpha val="90000"/>
                    </a:srgbClr>
                  </a:gs>
                  <a:gs pos="100000">
                    <a:srgbClr val="0E58B5">
                      <a:alpha val="89999"/>
                    </a:srgbClr>
                  </a:gs>
                </a:gsLst>
                <a:lin ang="16200000" scaled="0"/>
              </a:gradFill>
              <a:ln w="25400" cap="flat">
                <a:solidFill>
                  <a:schemeClr val="tx1"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 anchor="ctr"/>
              <a:lstStyle/>
              <a:p>
                <a:pPr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  </a:t>
                </a:r>
              </a:p>
            </p:txBody>
          </p:sp>
          <p:sp>
            <p:nvSpPr>
              <p:cNvPr id="30" name="AutoShape 37"/>
              <p:cNvSpPr>
                <a:spLocks/>
              </p:cNvSpPr>
              <p:nvPr/>
            </p:nvSpPr>
            <p:spPr bwMode="auto">
              <a:xfrm>
                <a:off x="323528" y="548680"/>
                <a:ext cx="1224136" cy="514530"/>
              </a:xfrm>
              <a:prstGeom prst="roundRect">
                <a:avLst>
                  <a:gd name="adj" fmla="val 1283"/>
                </a:avLst>
              </a:prstGeom>
              <a:gradFill rotWithShape="0">
                <a:gsLst>
                  <a:gs pos="14000">
                    <a:srgbClr val="00205E">
                      <a:alpha val="90000"/>
                    </a:srgbClr>
                  </a:gs>
                  <a:gs pos="100000">
                    <a:srgbClr val="0E58B5">
                      <a:alpha val="89999"/>
                    </a:srgbClr>
                  </a:gs>
                </a:gsLst>
                <a:lin ang="16200000" scaled="0"/>
              </a:gradFill>
              <a:ln w="25400" cap="flat">
                <a:solidFill>
                  <a:schemeClr val="tx1"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 anchor="ctr"/>
              <a:lstStyle/>
              <a:p>
                <a:pPr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  </a:t>
                </a:r>
              </a:p>
            </p:txBody>
          </p:sp>
          <p:sp>
            <p:nvSpPr>
              <p:cNvPr id="31" name="Rectangle 55"/>
              <p:cNvSpPr>
                <a:spLocks/>
              </p:cNvSpPr>
              <p:nvPr/>
            </p:nvSpPr>
            <p:spPr bwMode="auto">
              <a:xfrm>
                <a:off x="323528" y="2712848"/>
                <a:ext cx="1224136" cy="366586"/>
              </a:xfrm>
              <a:prstGeom prst="rect">
                <a:avLst/>
              </a:prstGeom>
              <a:solidFill>
                <a:srgbClr val="002978">
                  <a:alpha val="20000"/>
                </a:srgbClr>
              </a:solidFill>
              <a:ln w="25400">
                <a:solidFill>
                  <a:schemeClr val="tx1">
                    <a:alpha val="0"/>
                  </a:schemeClr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Rectangle 55"/>
              <p:cNvSpPr>
                <a:spLocks/>
              </p:cNvSpPr>
              <p:nvPr/>
            </p:nvSpPr>
            <p:spPr bwMode="auto">
              <a:xfrm>
                <a:off x="323528" y="2309603"/>
                <a:ext cx="1224136" cy="366586"/>
              </a:xfrm>
              <a:prstGeom prst="rect">
                <a:avLst/>
              </a:prstGeom>
              <a:solidFill>
                <a:srgbClr val="002978">
                  <a:alpha val="20000"/>
                </a:srgbClr>
              </a:solidFill>
              <a:ln w="25400">
                <a:solidFill>
                  <a:schemeClr val="tx1">
                    <a:alpha val="0"/>
                  </a:schemeClr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Rectangle 55"/>
              <p:cNvSpPr>
                <a:spLocks/>
              </p:cNvSpPr>
              <p:nvPr/>
            </p:nvSpPr>
            <p:spPr bwMode="auto">
              <a:xfrm>
                <a:off x="323528" y="1906358"/>
                <a:ext cx="1224136" cy="366586"/>
              </a:xfrm>
              <a:prstGeom prst="rect">
                <a:avLst/>
              </a:prstGeom>
              <a:solidFill>
                <a:srgbClr val="002978">
                  <a:alpha val="20000"/>
                </a:srgbClr>
              </a:solidFill>
              <a:ln w="25400">
                <a:solidFill>
                  <a:schemeClr val="tx1">
                    <a:alpha val="0"/>
                  </a:schemeClr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Rectangle 55"/>
              <p:cNvSpPr>
                <a:spLocks/>
              </p:cNvSpPr>
              <p:nvPr/>
            </p:nvSpPr>
            <p:spPr bwMode="auto">
              <a:xfrm>
                <a:off x="323528" y="1503113"/>
                <a:ext cx="1224136" cy="366586"/>
              </a:xfrm>
              <a:prstGeom prst="rect">
                <a:avLst/>
              </a:prstGeom>
              <a:solidFill>
                <a:srgbClr val="002978">
                  <a:alpha val="20000"/>
                </a:srgbClr>
              </a:solidFill>
              <a:ln w="25400">
                <a:solidFill>
                  <a:schemeClr val="tx1">
                    <a:alpha val="0"/>
                  </a:schemeClr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Rectangle 55"/>
              <p:cNvSpPr>
                <a:spLocks/>
              </p:cNvSpPr>
              <p:nvPr/>
            </p:nvSpPr>
            <p:spPr bwMode="auto">
              <a:xfrm>
                <a:off x="323528" y="1099869"/>
                <a:ext cx="1224136" cy="366586"/>
              </a:xfrm>
              <a:prstGeom prst="rect">
                <a:avLst/>
              </a:prstGeom>
              <a:solidFill>
                <a:srgbClr val="002978">
                  <a:alpha val="20000"/>
                </a:srgbClr>
              </a:solidFill>
              <a:ln w="25400">
                <a:solidFill>
                  <a:schemeClr val="tx1">
                    <a:alpha val="0"/>
                  </a:schemeClr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Retângulo 7"/>
              <p:cNvSpPr>
                <a:spLocks noChangeArrowheads="1"/>
              </p:cNvSpPr>
              <p:nvPr/>
            </p:nvSpPr>
            <p:spPr bwMode="auto">
              <a:xfrm>
                <a:off x="323038" y="764126"/>
                <a:ext cx="1297053" cy="27681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2700" dir="54000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fontAlgn="ctr">
                  <a:lnSpc>
                    <a:spcPct val="94000"/>
                  </a:lnSpc>
                  <a:defRPr/>
                </a:pPr>
                <a:r>
                  <a:rPr lang="pt-BR" sz="1400" b="1" dirty="0">
                    <a:solidFill>
                      <a:prstClr val="white"/>
                    </a:solidFill>
                    <a:cs typeface="Helvetica"/>
                  </a:rPr>
                  <a:t>Região</a:t>
                </a:r>
              </a:p>
              <a:p>
                <a:pPr fontAlgn="ctr">
                  <a:lnSpc>
                    <a:spcPct val="94000"/>
                  </a:lnSpc>
                  <a:defRPr/>
                </a:pPr>
                <a:endParaRPr lang="pt-BR" sz="1400" b="1" dirty="0">
                  <a:solidFill>
                    <a:prstClr val="white"/>
                  </a:solidFill>
                  <a:cs typeface="Helvetica"/>
                </a:endParaRPr>
              </a:p>
              <a:p>
                <a:pPr>
                  <a:lnSpc>
                    <a:spcPct val="94000"/>
                  </a:lnSpc>
                  <a:defRPr/>
                </a:pPr>
                <a:r>
                  <a:rPr lang="pt-BR" sz="1400" b="1" dirty="0">
                    <a:solidFill>
                      <a:prstClr val="white"/>
                    </a:solidFill>
                    <a:cs typeface="Helvetica"/>
                  </a:rPr>
                  <a:t>Norte</a:t>
                </a:r>
              </a:p>
              <a:p>
                <a:pPr fontAlgn="ctr">
                  <a:lnSpc>
                    <a:spcPct val="94000"/>
                  </a:lnSpc>
                  <a:defRPr/>
                </a:pPr>
                <a:endParaRPr lang="pt-BR" sz="1400" b="1" dirty="0">
                  <a:solidFill>
                    <a:prstClr val="white"/>
                  </a:solidFill>
                  <a:cs typeface="Helvetica"/>
                </a:endParaRPr>
              </a:p>
              <a:p>
                <a:pPr fontAlgn="ctr">
                  <a:lnSpc>
                    <a:spcPct val="94000"/>
                  </a:lnSpc>
                  <a:defRPr/>
                </a:pPr>
                <a:r>
                  <a:rPr lang="pt-BR" sz="1400" b="1" dirty="0">
                    <a:solidFill>
                      <a:prstClr val="white"/>
                    </a:solidFill>
                    <a:cs typeface="Helvetica"/>
                  </a:rPr>
                  <a:t>Nordeste</a:t>
                </a:r>
              </a:p>
              <a:p>
                <a:pPr fontAlgn="ctr">
                  <a:lnSpc>
                    <a:spcPct val="94000"/>
                  </a:lnSpc>
                  <a:defRPr/>
                </a:pPr>
                <a:endParaRPr lang="pt-BR" sz="1400" b="1" dirty="0">
                  <a:solidFill>
                    <a:prstClr val="white"/>
                  </a:solidFill>
                  <a:cs typeface="Helvetica"/>
                </a:endParaRPr>
              </a:p>
              <a:p>
                <a:pPr fontAlgn="ctr">
                  <a:lnSpc>
                    <a:spcPct val="94000"/>
                  </a:lnSpc>
                  <a:defRPr/>
                </a:pPr>
                <a:r>
                  <a:rPr lang="pt-BR" sz="1300" b="1" dirty="0">
                    <a:solidFill>
                      <a:prstClr val="white"/>
                    </a:solidFill>
                    <a:cs typeface="Helvetica"/>
                  </a:rPr>
                  <a:t>Centro-Oeste</a:t>
                </a:r>
              </a:p>
              <a:p>
                <a:pPr fontAlgn="ctr">
                  <a:lnSpc>
                    <a:spcPct val="94000"/>
                  </a:lnSpc>
                  <a:defRPr/>
                </a:pPr>
                <a:endParaRPr lang="pt-BR" sz="1400" b="1" dirty="0">
                  <a:solidFill>
                    <a:prstClr val="white"/>
                  </a:solidFill>
                  <a:cs typeface="Helvetica"/>
                </a:endParaRPr>
              </a:p>
              <a:p>
                <a:pPr fontAlgn="ctr">
                  <a:lnSpc>
                    <a:spcPct val="94000"/>
                  </a:lnSpc>
                  <a:defRPr/>
                </a:pPr>
                <a:r>
                  <a:rPr lang="pt-BR" sz="1400" b="1" dirty="0">
                    <a:solidFill>
                      <a:prstClr val="white"/>
                    </a:solidFill>
                    <a:cs typeface="Helvetica"/>
                  </a:rPr>
                  <a:t>Sudeste</a:t>
                </a:r>
              </a:p>
              <a:p>
                <a:pPr fontAlgn="ctr">
                  <a:lnSpc>
                    <a:spcPct val="94000"/>
                  </a:lnSpc>
                  <a:defRPr/>
                </a:pPr>
                <a:endParaRPr lang="pt-BR" sz="1400" b="1" dirty="0">
                  <a:solidFill>
                    <a:prstClr val="white"/>
                  </a:solidFill>
                  <a:cs typeface="Helvetica"/>
                </a:endParaRPr>
              </a:p>
              <a:p>
                <a:pPr fontAlgn="ctr">
                  <a:lnSpc>
                    <a:spcPct val="94000"/>
                  </a:lnSpc>
                  <a:defRPr/>
                </a:pPr>
                <a:r>
                  <a:rPr lang="pt-BR" sz="1400" b="1" dirty="0">
                    <a:solidFill>
                      <a:prstClr val="white"/>
                    </a:solidFill>
                    <a:cs typeface="Helvetica"/>
                  </a:rPr>
                  <a:t>Sul</a:t>
                </a:r>
              </a:p>
              <a:p>
                <a:pPr fontAlgn="ctr">
                  <a:lnSpc>
                    <a:spcPct val="94000"/>
                  </a:lnSpc>
                  <a:defRPr/>
                </a:pPr>
                <a:endParaRPr lang="pt-BR" sz="1400" b="1" dirty="0">
                  <a:solidFill>
                    <a:prstClr val="white"/>
                  </a:solidFill>
                  <a:cs typeface="Helvetica"/>
                </a:endParaRPr>
              </a:p>
              <a:p>
                <a:pPr fontAlgn="ctr">
                  <a:lnSpc>
                    <a:spcPct val="94000"/>
                  </a:lnSpc>
                  <a:defRPr/>
                </a:pPr>
                <a:r>
                  <a:rPr lang="pt-BR" b="1" dirty="0">
                    <a:solidFill>
                      <a:prstClr val="white"/>
                    </a:solidFill>
                    <a:cs typeface="Helvetica"/>
                  </a:rPr>
                  <a:t>Total:</a:t>
                </a:r>
              </a:p>
            </p:txBody>
          </p:sp>
          <p:sp>
            <p:nvSpPr>
              <p:cNvPr id="37" name="AutoShape 37"/>
              <p:cNvSpPr>
                <a:spLocks/>
              </p:cNvSpPr>
              <p:nvPr/>
            </p:nvSpPr>
            <p:spPr bwMode="auto">
              <a:xfrm>
                <a:off x="1578857" y="3130494"/>
                <a:ext cx="1242240" cy="442522"/>
              </a:xfrm>
              <a:prstGeom prst="roundRect">
                <a:avLst>
                  <a:gd name="adj" fmla="val 1283"/>
                </a:avLst>
              </a:prstGeom>
              <a:gradFill rotWithShape="0">
                <a:gsLst>
                  <a:gs pos="14000">
                    <a:srgbClr val="00205E">
                      <a:alpha val="90000"/>
                    </a:srgbClr>
                  </a:gs>
                  <a:gs pos="100000">
                    <a:srgbClr val="0E58B5">
                      <a:alpha val="89999"/>
                    </a:srgbClr>
                  </a:gs>
                </a:gsLst>
                <a:lin ang="16200000" scaled="0"/>
              </a:gradFill>
              <a:ln w="25400" cap="flat">
                <a:solidFill>
                  <a:schemeClr val="tx1"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  </a:t>
                </a:r>
              </a:p>
            </p:txBody>
          </p:sp>
          <p:sp>
            <p:nvSpPr>
              <p:cNvPr id="38" name="AutoShape 37"/>
              <p:cNvSpPr>
                <a:spLocks/>
              </p:cNvSpPr>
              <p:nvPr/>
            </p:nvSpPr>
            <p:spPr bwMode="auto">
              <a:xfrm>
                <a:off x="1578857" y="548680"/>
                <a:ext cx="1242240" cy="514530"/>
              </a:xfrm>
              <a:prstGeom prst="roundRect">
                <a:avLst>
                  <a:gd name="adj" fmla="val 1283"/>
                </a:avLst>
              </a:prstGeom>
              <a:gradFill rotWithShape="0">
                <a:gsLst>
                  <a:gs pos="14000">
                    <a:srgbClr val="00205E">
                      <a:alpha val="90000"/>
                    </a:srgbClr>
                  </a:gs>
                  <a:gs pos="100000">
                    <a:srgbClr val="0E58B5">
                      <a:alpha val="89999"/>
                    </a:srgbClr>
                  </a:gs>
                </a:gsLst>
                <a:lin ang="16200000" scaled="0"/>
              </a:gradFill>
              <a:ln w="25400" cap="flat">
                <a:solidFill>
                  <a:schemeClr val="tx1"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  </a:t>
                </a:r>
              </a:p>
            </p:txBody>
          </p:sp>
          <p:sp>
            <p:nvSpPr>
              <p:cNvPr id="39" name="Rectangle 55"/>
              <p:cNvSpPr>
                <a:spLocks/>
              </p:cNvSpPr>
              <p:nvPr/>
            </p:nvSpPr>
            <p:spPr bwMode="auto">
              <a:xfrm>
                <a:off x="1578857" y="2712848"/>
                <a:ext cx="1242240" cy="366586"/>
              </a:xfrm>
              <a:prstGeom prst="rect">
                <a:avLst/>
              </a:prstGeom>
              <a:solidFill>
                <a:srgbClr val="002978">
                  <a:alpha val="20000"/>
                </a:srgbClr>
              </a:solidFill>
              <a:ln w="25400">
                <a:solidFill>
                  <a:schemeClr val="tx1">
                    <a:alpha val="0"/>
                  </a:schemeClr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Rectangle 55"/>
              <p:cNvSpPr>
                <a:spLocks/>
              </p:cNvSpPr>
              <p:nvPr/>
            </p:nvSpPr>
            <p:spPr bwMode="auto">
              <a:xfrm>
                <a:off x="1578857" y="2309603"/>
                <a:ext cx="1242240" cy="366586"/>
              </a:xfrm>
              <a:prstGeom prst="rect">
                <a:avLst/>
              </a:prstGeom>
              <a:solidFill>
                <a:srgbClr val="002978">
                  <a:alpha val="20000"/>
                </a:srgbClr>
              </a:solidFill>
              <a:ln w="25400">
                <a:solidFill>
                  <a:schemeClr val="tx1">
                    <a:alpha val="0"/>
                  </a:schemeClr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Rectangle 55"/>
              <p:cNvSpPr>
                <a:spLocks/>
              </p:cNvSpPr>
              <p:nvPr/>
            </p:nvSpPr>
            <p:spPr bwMode="auto">
              <a:xfrm>
                <a:off x="1578857" y="1906358"/>
                <a:ext cx="1242240" cy="366586"/>
              </a:xfrm>
              <a:prstGeom prst="rect">
                <a:avLst/>
              </a:prstGeom>
              <a:solidFill>
                <a:srgbClr val="002978">
                  <a:alpha val="20000"/>
                </a:srgbClr>
              </a:solidFill>
              <a:ln w="25400">
                <a:solidFill>
                  <a:schemeClr val="tx1">
                    <a:alpha val="0"/>
                  </a:schemeClr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Rectangle 55"/>
              <p:cNvSpPr>
                <a:spLocks/>
              </p:cNvSpPr>
              <p:nvPr/>
            </p:nvSpPr>
            <p:spPr bwMode="auto">
              <a:xfrm>
                <a:off x="1578857" y="1503113"/>
                <a:ext cx="1242240" cy="366586"/>
              </a:xfrm>
              <a:prstGeom prst="rect">
                <a:avLst/>
              </a:prstGeom>
              <a:solidFill>
                <a:srgbClr val="002978">
                  <a:alpha val="20000"/>
                </a:srgbClr>
              </a:solidFill>
              <a:ln w="25400">
                <a:solidFill>
                  <a:schemeClr val="tx1">
                    <a:alpha val="0"/>
                  </a:schemeClr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Rectangle 55"/>
              <p:cNvSpPr>
                <a:spLocks/>
              </p:cNvSpPr>
              <p:nvPr/>
            </p:nvSpPr>
            <p:spPr bwMode="auto">
              <a:xfrm>
                <a:off x="1578857" y="1099869"/>
                <a:ext cx="1242240" cy="366586"/>
              </a:xfrm>
              <a:prstGeom prst="rect">
                <a:avLst/>
              </a:prstGeom>
              <a:solidFill>
                <a:srgbClr val="002978">
                  <a:alpha val="20000"/>
                </a:srgbClr>
              </a:solidFill>
              <a:ln w="25400">
                <a:solidFill>
                  <a:schemeClr val="tx1">
                    <a:alpha val="0"/>
                  </a:schemeClr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AutoShape 37"/>
            <p:cNvSpPr>
              <a:spLocks/>
            </p:cNvSpPr>
            <p:nvPr/>
          </p:nvSpPr>
          <p:spPr bwMode="auto">
            <a:xfrm>
              <a:off x="2771800" y="6009413"/>
              <a:ext cx="1512168" cy="442522"/>
            </a:xfrm>
            <a:prstGeom prst="roundRect">
              <a:avLst>
                <a:gd name="adj" fmla="val 1283"/>
              </a:avLst>
            </a:prstGeom>
            <a:gradFill rotWithShape="0">
              <a:gsLst>
                <a:gs pos="14000">
                  <a:srgbClr val="00205E">
                    <a:alpha val="90000"/>
                  </a:srgbClr>
                </a:gs>
                <a:gs pos="100000">
                  <a:srgbClr val="0E58B5">
                    <a:alpha val="89999"/>
                  </a:srgbClr>
                </a:gs>
              </a:gsLst>
              <a:lin ang="16200000" scaled="0"/>
            </a:gra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</a:rPr>
                <a:t>  </a:t>
              </a:r>
            </a:p>
          </p:txBody>
        </p:sp>
        <p:sp>
          <p:nvSpPr>
            <p:cNvPr id="17" name="Rectangle 55"/>
            <p:cNvSpPr>
              <a:spLocks/>
            </p:cNvSpPr>
            <p:nvPr/>
          </p:nvSpPr>
          <p:spPr bwMode="auto">
            <a:xfrm>
              <a:off x="2771775" y="6086475"/>
              <a:ext cx="1512888" cy="366713"/>
            </a:xfrm>
            <a:prstGeom prst="rect">
              <a:avLst/>
            </a:prstGeom>
            <a:solidFill>
              <a:srgbClr val="002978">
                <a:alpha val="20000"/>
              </a:srgbClr>
            </a:solidFill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AutoShape 37"/>
            <p:cNvSpPr>
              <a:spLocks/>
            </p:cNvSpPr>
            <p:nvPr/>
          </p:nvSpPr>
          <p:spPr bwMode="auto">
            <a:xfrm>
              <a:off x="2771800" y="3429000"/>
              <a:ext cx="1512168" cy="514530"/>
            </a:xfrm>
            <a:prstGeom prst="roundRect">
              <a:avLst>
                <a:gd name="adj" fmla="val 1283"/>
              </a:avLst>
            </a:prstGeom>
            <a:gradFill rotWithShape="0">
              <a:gsLst>
                <a:gs pos="14000">
                  <a:srgbClr val="00205E">
                    <a:alpha val="90000"/>
                  </a:srgbClr>
                </a:gs>
                <a:gs pos="100000">
                  <a:srgbClr val="0E58B5">
                    <a:alpha val="89999"/>
                  </a:srgbClr>
                </a:gs>
              </a:gsLst>
              <a:lin ang="16200000" scaled="0"/>
            </a:gra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</a:rPr>
                <a:t>  </a:t>
              </a:r>
            </a:p>
          </p:txBody>
        </p:sp>
        <p:sp>
          <p:nvSpPr>
            <p:cNvPr id="20" name="Rectangle 55"/>
            <p:cNvSpPr>
              <a:spLocks/>
            </p:cNvSpPr>
            <p:nvPr/>
          </p:nvSpPr>
          <p:spPr bwMode="auto">
            <a:xfrm>
              <a:off x="2771775" y="5592763"/>
              <a:ext cx="1512888" cy="366712"/>
            </a:xfrm>
            <a:prstGeom prst="rect">
              <a:avLst/>
            </a:prstGeom>
            <a:solidFill>
              <a:srgbClr val="002978">
                <a:alpha val="20000"/>
              </a:srgbClr>
            </a:solidFill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" name="Rectangle 55"/>
            <p:cNvSpPr>
              <a:spLocks/>
            </p:cNvSpPr>
            <p:nvPr/>
          </p:nvSpPr>
          <p:spPr bwMode="auto">
            <a:xfrm>
              <a:off x="2771775" y="5189538"/>
              <a:ext cx="1512888" cy="366712"/>
            </a:xfrm>
            <a:prstGeom prst="rect">
              <a:avLst/>
            </a:prstGeom>
            <a:solidFill>
              <a:srgbClr val="002978">
                <a:alpha val="20000"/>
              </a:srgbClr>
            </a:solidFill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" name="Rectangle 55"/>
            <p:cNvSpPr>
              <a:spLocks/>
            </p:cNvSpPr>
            <p:nvPr/>
          </p:nvSpPr>
          <p:spPr bwMode="auto">
            <a:xfrm>
              <a:off x="2771775" y="4786313"/>
              <a:ext cx="1512888" cy="366712"/>
            </a:xfrm>
            <a:prstGeom prst="rect">
              <a:avLst/>
            </a:prstGeom>
            <a:solidFill>
              <a:srgbClr val="002978">
                <a:alpha val="20000"/>
              </a:srgbClr>
            </a:solidFill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" name="Rectangle 55"/>
            <p:cNvSpPr>
              <a:spLocks/>
            </p:cNvSpPr>
            <p:nvPr/>
          </p:nvSpPr>
          <p:spPr bwMode="auto">
            <a:xfrm>
              <a:off x="2771775" y="4383088"/>
              <a:ext cx="1512888" cy="366712"/>
            </a:xfrm>
            <a:prstGeom prst="rect">
              <a:avLst/>
            </a:prstGeom>
            <a:solidFill>
              <a:srgbClr val="002978">
                <a:alpha val="20000"/>
              </a:srgbClr>
            </a:solidFill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" name="Rectangle 55"/>
            <p:cNvSpPr>
              <a:spLocks/>
            </p:cNvSpPr>
            <p:nvPr/>
          </p:nvSpPr>
          <p:spPr bwMode="auto">
            <a:xfrm>
              <a:off x="2771775" y="3979863"/>
              <a:ext cx="1512888" cy="366712"/>
            </a:xfrm>
            <a:prstGeom prst="rect">
              <a:avLst/>
            </a:prstGeom>
            <a:solidFill>
              <a:srgbClr val="002978">
                <a:alpha val="20000"/>
              </a:srgbClr>
            </a:solidFill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Retângulo 7"/>
            <p:cNvSpPr>
              <a:spLocks noChangeArrowheads="1"/>
            </p:cNvSpPr>
            <p:nvPr/>
          </p:nvSpPr>
          <p:spPr bwMode="auto">
            <a:xfrm>
              <a:off x="2771775" y="3429000"/>
              <a:ext cx="1655763" cy="298450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700" dir="54000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fontAlgn="ctr">
                <a:lnSpc>
                  <a:spcPct val="94000"/>
                </a:lnSpc>
                <a:defRPr/>
              </a:pPr>
              <a:r>
                <a:rPr lang="pt-BR" sz="1400" b="1" dirty="0">
                  <a:solidFill>
                    <a:prstClr val="white"/>
                  </a:solidFill>
                  <a:cs typeface="Helvetica"/>
                </a:rPr>
                <a:t>Investimento Previsto (R$ bi)</a:t>
              </a:r>
            </a:p>
            <a:p>
              <a:pPr algn="ctr" fontAlgn="ctr">
                <a:lnSpc>
                  <a:spcPct val="94000"/>
                </a:lnSpc>
                <a:defRPr/>
              </a:pPr>
              <a:endParaRPr lang="pt-BR" sz="1400" b="1" dirty="0">
                <a:solidFill>
                  <a:prstClr val="white"/>
                </a:solidFill>
                <a:cs typeface="Helvetica"/>
              </a:endParaRPr>
            </a:p>
            <a:p>
              <a:pPr algn="ctr" fontAlgn="ctr">
                <a:lnSpc>
                  <a:spcPct val="94000"/>
                </a:lnSpc>
                <a:defRPr/>
              </a:pPr>
              <a:r>
                <a:rPr lang="pt-BR" sz="1400" b="1" dirty="0">
                  <a:solidFill>
                    <a:prstClr val="white"/>
                  </a:solidFill>
                  <a:cs typeface="Helvetica"/>
                </a:rPr>
                <a:t>1,7</a:t>
              </a:r>
            </a:p>
            <a:p>
              <a:pPr algn="ctr" fontAlgn="ctr">
                <a:lnSpc>
                  <a:spcPct val="94000"/>
                </a:lnSpc>
                <a:defRPr/>
              </a:pPr>
              <a:endParaRPr lang="pt-BR" sz="1400" b="1" dirty="0">
                <a:solidFill>
                  <a:prstClr val="white"/>
                </a:solidFill>
                <a:cs typeface="Helvetica"/>
              </a:endParaRPr>
            </a:p>
            <a:p>
              <a:pPr algn="ctr" fontAlgn="ctr">
                <a:lnSpc>
                  <a:spcPct val="94000"/>
                </a:lnSpc>
                <a:defRPr/>
              </a:pPr>
              <a:r>
                <a:rPr lang="pt-BR" sz="1400" b="1" dirty="0">
                  <a:solidFill>
                    <a:prstClr val="white"/>
                  </a:solidFill>
                  <a:cs typeface="Helvetica"/>
                </a:rPr>
                <a:t>2,1</a:t>
              </a:r>
            </a:p>
            <a:p>
              <a:pPr algn="ctr" fontAlgn="ctr">
                <a:lnSpc>
                  <a:spcPct val="94000"/>
                </a:lnSpc>
                <a:defRPr/>
              </a:pPr>
              <a:endParaRPr lang="pt-BR" sz="1400" b="1" dirty="0">
                <a:solidFill>
                  <a:prstClr val="white"/>
                </a:solidFill>
                <a:cs typeface="Helvetica"/>
              </a:endParaRPr>
            </a:p>
            <a:p>
              <a:pPr algn="ctr" fontAlgn="ctr">
                <a:lnSpc>
                  <a:spcPct val="94000"/>
                </a:lnSpc>
                <a:defRPr/>
              </a:pPr>
              <a:r>
                <a:rPr lang="pt-BR" sz="1400" b="1" dirty="0">
                  <a:solidFill>
                    <a:prstClr val="white"/>
                  </a:solidFill>
                  <a:cs typeface="Helvetica"/>
                </a:rPr>
                <a:t>0,9</a:t>
              </a:r>
            </a:p>
            <a:p>
              <a:pPr algn="ctr" fontAlgn="ctr">
                <a:lnSpc>
                  <a:spcPct val="94000"/>
                </a:lnSpc>
                <a:defRPr/>
              </a:pPr>
              <a:endParaRPr lang="pt-BR" sz="1400" b="1" dirty="0">
                <a:solidFill>
                  <a:prstClr val="white"/>
                </a:solidFill>
                <a:cs typeface="Helvetica"/>
              </a:endParaRPr>
            </a:p>
            <a:p>
              <a:pPr algn="ctr" fontAlgn="ctr">
                <a:lnSpc>
                  <a:spcPct val="94000"/>
                </a:lnSpc>
                <a:defRPr/>
              </a:pPr>
              <a:r>
                <a:rPr lang="pt-BR" sz="1400" b="1" dirty="0">
                  <a:solidFill>
                    <a:prstClr val="white"/>
                  </a:solidFill>
                  <a:cs typeface="Helvetica"/>
                </a:rPr>
                <a:t>1,6</a:t>
              </a:r>
            </a:p>
            <a:p>
              <a:pPr algn="ctr" fontAlgn="ctr">
                <a:lnSpc>
                  <a:spcPct val="94000"/>
                </a:lnSpc>
                <a:defRPr/>
              </a:pPr>
              <a:endParaRPr lang="pt-BR" sz="1400" b="1" dirty="0">
                <a:solidFill>
                  <a:prstClr val="white"/>
                </a:solidFill>
                <a:cs typeface="Helvetica"/>
              </a:endParaRPr>
            </a:p>
            <a:p>
              <a:pPr algn="ctr" fontAlgn="ctr">
                <a:lnSpc>
                  <a:spcPct val="94000"/>
                </a:lnSpc>
                <a:defRPr/>
              </a:pPr>
              <a:r>
                <a:rPr lang="pt-BR" sz="1400" b="1" dirty="0">
                  <a:solidFill>
                    <a:prstClr val="white"/>
                  </a:solidFill>
                  <a:cs typeface="Helvetica"/>
                </a:rPr>
                <a:t>1,0</a:t>
              </a:r>
            </a:p>
            <a:p>
              <a:pPr algn="ctr" fontAlgn="ctr">
                <a:lnSpc>
                  <a:spcPct val="94000"/>
                </a:lnSpc>
                <a:defRPr/>
              </a:pPr>
              <a:endParaRPr lang="pt-BR" sz="1400" b="1" dirty="0">
                <a:solidFill>
                  <a:prstClr val="white"/>
                </a:solidFill>
                <a:latin typeface="Helvetica"/>
                <a:cs typeface="Helvetica"/>
              </a:endParaRPr>
            </a:p>
            <a:p>
              <a:pPr algn="ctr" fontAlgn="ctr">
                <a:lnSpc>
                  <a:spcPct val="94000"/>
                </a:lnSpc>
                <a:defRPr/>
              </a:pPr>
              <a:r>
                <a:rPr lang="pt-BR" b="1" dirty="0">
                  <a:solidFill>
                    <a:srgbClr val="FFD70F"/>
                  </a:solidFill>
                  <a:latin typeface="Helvetica"/>
                  <a:cs typeface="Helvetica"/>
                </a:rPr>
                <a:t>7,3</a:t>
              </a:r>
            </a:p>
          </p:txBody>
        </p:sp>
        <p:sp>
          <p:nvSpPr>
            <p:cNvPr id="27" name="Retângulo 7"/>
            <p:cNvSpPr>
              <a:spLocks noChangeArrowheads="1"/>
            </p:cNvSpPr>
            <p:nvPr/>
          </p:nvSpPr>
          <p:spPr bwMode="auto">
            <a:xfrm>
              <a:off x="1520698" y="3643313"/>
              <a:ext cx="1295400" cy="278288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700" dir="54000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fontAlgn="ctr">
                <a:lnSpc>
                  <a:spcPct val="94000"/>
                </a:lnSpc>
                <a:defRPr/>
              </a:pPr>
              <a:r>
                <a:rPr lang="pt-BR" sz="1400" b="1" dirty="0" smtClean="0">
                  <a:solidFill>
                    <a:prstClr val="white"/>
                  </a:solidFill>
                </a:rPr>
                <a:t>Aeroportos</a:t>
              </a:r>
              <a:endParaRPr lang="pt-BR" sz="1400" b="1" dirty="0">
                <a:solidFill>
                  <a:prstClr val="white"/>
                </a:solidFill>
              </a:endParaRPr>
            </a:p>
            <a:p>
              <a:pPr algn="ctr" fontAlgn="ctr">
                <a:lnSpc>
                  <a:spcPct val="94000"/>
                </a:lnSpc>
                <a:defRPr/>
              </a:pPr>
              <a:endParaRPr lang="pt-BR" sz="1400" b="1" dirty="0">
                <a:solidFill>
                  <a:prstClr val="white"/>
                </a:solidFill>
              </a:endParaRPr>
            </a:p>
            <a:p>
              <a:pPr algn="ctr" fontAlgn="ctr">
                <a:lnSpc>
                  <a:spcPct val="94000"/>
                </a:lnSpc>
                <a:defRPr/>
              </a:pPr>
              <a:r>
                <a:rPr lang="pt-BR" sz="1400" b="1" dirty="0">
                  <a:solidFill>
                    <a:prstClr val="white"/>
                  </a:solidFill>
                </a:rPr>
                <a:t>67</a:t>
              </a:r>
            </a:p>
            <a:p>
              <a:pPr algn="ctr">
                <a:lnSpc>
                  <a:spcPct val="94000"/>
                </a:lnSpc>
                <a:defRPr/>
              </a:pPr>
              <a:endParaRPr lang="pt-BR" sz="1400" b="1" dirty="0">
                <a:solidFill>
                  <a:prstClr val="white"/>
                </a:solidFill>
              </a:endParaRPr>
            </a:p>
            <a:p>
              <a:pPr algn="ctr">
                <a:lnSpc>
                  <a:spcPct val="94000"/>
                </a:lnSpc>
                <a:defRPr/>
              </a:pPr>
              <a:r>
                <a:rPr lang="pt-BR" sz="1400" b="1" dirty="0">
                  <a:solidFill>
                    <a:prstClr val="white"/>
                  </a:solidFill>
                </a:rPr>
                <a:t>64</a:t>
              </a:r>
            </a:p>
            <a:p>
              <a:pPr algn="ctr" fontAlgn="ctr">
                <a:lnSpc>
                  <a:spcPct val="94000"/>
                </a:lnSpc>
                <a:defRPr/>
              </a:pPr>
              <a:endParaRPr lang="pt-BR" sz="1400" b="1" dirty="0">
                <a:solidFill>
                  <a:prstClr val="white"/>
                </a:solidFill>
              </a:endParaRPr>
            </a:p>
            <a:p>
              <a:pPr algn="ctr" fontAlgn="ctr">
                <a:lnSpc>
                  <a:spcPct val="94000"/>
                </a:lnSpc>
                <a:defRPr/>
              </a:pPr>
              <a:r>
                <a:rPr lang="pt-BR" sz="1400" b="1" dirty="0">
                  <a:solidFill>
                    <a:prstClr val="white"/>
                  </a:solidFill>
                </a:rPr>
                <a:t>31</a:t>
              </a:r>
            </a:p>
            <a:p>
              <a:pPr algn="ctr" fontAlgn="ctr">
                <a:lnSpc>
                  <a:spcPct val="94000"/>
                </a:lnSpc>
                <a:defRPr/>
              </a:pPr>
              <a:endParaRPr lang="pt-BR" sz="1400" b="1" dirty="0">
                <a:solidFill>
                  <a:prstClr val="white"/>
                </a:solidFill>
              </a:endParaRPr>
            </a:p>
            <a:p>
              <a:pPr algn="ctr" fontAlgn="ctr">
                <a:lnSpc>
                  <a:spcPct val="94000"/>
                </a:lnSpc>
                <a:defRPr/>
              </a:pPr>
              <a:r>
                <a:rPr lang="pt-BR" sz="1400" b="1" dirty="0">
                  <a:solidFill>
                    <a:prstClr val="white"/>
                  </a:solidFill>
                </a:rPr>
                <a:t>65</a:t>
              </a:r>
            </a:p>
            <a:p>
              <a:pPr algn="ctr" fontAlgn="ctr">
                <a:lnSpc>
                  <a:spcPct val="94000"/>
                </a:lnSpc>
                <a:defRPr/>
              </a:pPr>
              <a:endParaRPr lang="pt-BR" sz="1400" b="1" dirty="0">
                <a:solidFill>
                  <a:prstClr val="white"/>
                </a:solidFill>
              </a:endParaRPr>
            </a:p>
            <a:p>
              <a:pPr algn="ctr" fontAlgn="ctr">
                <a:lnSpc>
                  <a:spcPct val="94000"/>
                </a:lnSpc>
                <a:defRPr/>
              </a:pPr>
              <a:r>
                <a:rPr lang="pt-BR" sz="1400" b="1" dirty="0">
                  <a:solidFill>
                    <a:prstClr val="white"/>
                  </a:solidFill>
                </a:rPr>
                <a:t>43</a:t>
              </a:r>
            </a:p>
            <a:p>
              <a:pPr algn="ctr" fontAlgn="ctr">
                <a:lnSpc>
                  <a:spcPct val="94000"/>
                </a:lnSpc>
                <a:defRPr/>
              </a:pPr>
              <a:endParaRPr lang="pt-BR" sz="1400" b="1" dirty="0">
                <a:solidFill>
                  <a:srgbClr val="FFFF00"/>
                </a:solidFill>
              </a:endParaRPr>
            </a:p>
            <a:p>
              <a:pPr algn="ctr" fontAlgn="ctr">
                <a:lnSpc>
                  <a:spcPct val="94000"/>
                </a:lnSpc>
                <a:defRPr/>
              </a:pPr>
              <a:r>
                <a:rPr lang="pt-BR" b="1" dirty="0">
                  <a:solidFill>
                    <a:srgbClr val="FFD70F"/>
                  </a:solidFill>
                </a:rPr>
                <a:t>270</a:t>
              </a:r>
            </a:p>
          </p:txBody>
        </p:sp>
      </p:grpSp>
      <p:grpSp>
        <p:nvGrpSpPr>
          <p:cNvPr id="44" name="Grupo 54"/>
          <p:cNvGrpSpPr/>
          <p:nvPr/>
        </p:nvGrpSpPr>
        <p:grpSpPr>
          <a:xfrm>
            <a:off x="1042993" y="2420888"/>
            <a:ext cx="1666874" cy="762000"/>
            <a:chOff x="1653631" y="2306960"/>
            <a:chExt cx="1666874" cy="762000"/>
          </a:xfrm>
        </p:grpSpPr>
        <p:pic>
          <p:nvPicPr>
            <p:cNvPr id="45" name="Picture 2" descr="G:\SAC\imgs\ap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53631" y="2306960"/>
              <a:ext cx="1666874" cy="762000"/>
            </a:xfrm>
            <a:prstGeom prst="rect">
              <a:avLst/>
            </a:prstGeom>
            <a:noFill/>
          </p:spPr>
        </p:pic>
        <p:sp>
          <p:nvSpPr>
            <p:cNvPr id="46" name="Retângulo 7"/>
            <p:cNvSpPr>
              <a:spLocks noChangeArrowheads="1"/>
            </p:cNvSpPr>
            <p:nvPr/>
          </p:nvSpPr>
          <p:spPr bwMode="auto">
            <a:xfrm>
              <a:off x="1835696" y="2484584"/>
              <a:ext cx="1295400" cy="5078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700" dir="54000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fontAlgn="ctr">
                <a:lnSpc>
                  <a:spcPct val="50000"/>
                </a:lnSpc>
                <a:defRPr/>
              </a:pPr>
              <a:r>
                <a:rPr lang="pt-BR" sz="3600" b="1" dirty="0" smtClean="0">
                  <a:solidFill>
                    <a:srgbClr val="FFD70F"/>
                  </a:solidFill>
                  <a:cs typeface="Helvetica"/>
                </a:rPr>
                <a:t>270</a:t>
              </a:r>
              <a:r>
                <a:rPr lang="pt-BR" b="1" dirty="0" smtClean="0">
                  <a:solidFill>
                    <a:prstClr val="white"/>
                  </a:solidFill>
                  <a:cs typeface="Helvetica"/>
                </a:rPr>
                <a:t> </a:t>
              </a:r>
              <a:r>
                <a:rPr lang="pt-BR" dirty="0" smtClean="0">
                  <a:solidFill>
                    <a:prstClr val="white"/>
                  </a:solidFill>
                  <a:cs typeface="Helvetica"/>
                </a:rPr>
                <a:t>aeroportos</a:t>
              </a:r>
              <a:endParaRPr lang="pt-BR" dirty="0">
                <a:solidFill>
                  <a:prstClr val="white"/>
                </a:solidFill>
                <a:cs typeface="Helvetica"/>
              </a:endParaRPr>
            </a:p>
          </p:txBody>
        </p:sp>
      </p:grpSp>
      <p:grpSp>
        <p:nvGrpSpPr>
          <p:cNvPr id="47" name="Grupo 55"/>
          <p:cNvGrpSpPr/>
          <p:nvPr/>
        </p:nvGrpSpPr>
        <p:grpSpPr>
          <a:xfrm>
            <a:off x="56750" y="1127850"/>
            <a:ext cx="4083201" cy="944071"/>
            <a:chOff x="255388" y="1004295"/>
            <a:chExt cx="3632771" cy="944071"/>
          </a:xfrm>
        </p:grpSpPr>
        <p:pic>
          <p:nvPicPr>
            <p:cNvPr id="48" name="Picture 3" descr="G:\SAC\imgs\am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5388" y="1004295"/>
              <a:ext cx="3632771" cy="762000"/>
            </a:xfrm>
            <a:prstGeom prst="rect">
              <a:avLst/>
            </a:prstGeom>
            <a:noFill/>
          </p:spPr>
        </p:pic>
        <p:sp>
          <p:nvSpPr>
            <p:cNvPr id="49" name="Retângulo 7"/>
            <p:cNvSpPr>
              <a:spLocks noChangeArrowheads="1"/>
            </p:cNvSpPr>
            <p:nvPr/>
          </p:nvSpPr>
          <p:spPr bwMode="auto">
            <a:xfrm>
              <a:off x="467544" y="1052736"/>
              <a:ext cx="3204592" cy="8956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700" dir="54000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fontAlgn="ctr">
                <a:lnSpc>
                  <a:spcPct val="90000"/>
                </a:lnSpc>
                <a:defRPr/>
              </a:pPr>
              <a:r>
                <a:rPr lang="pt-BR" dirty="0" smtClean="0">
                  <a:solidFill>
                    <a:prstClr val="white"/>
                  </a:solidFill>
                  <a:cs typeface="Helvetica"/>
                </a:rPr>
                <a:t>Investimento Inicial de R$ </a:t>
              </a:r>
              <a:r>
                <a:rPr lang="pt-BR" sz="4000" b="1" dirty="0" smtClean="0">
                  <a:solidFill>
                    <a:srgbClr val="FFD70F"/>
                  </a:solidFill>
                  <a:cs typeface="Helvetica"/>
                </a:rPr>
                <a:t>7,3</a:t>
              </a:r>
              <a:r>
                <a:rPr lang="pt-BR" dirty="0" smtClean="0">
                  <a:solidFill>
                    <a:srgbClr val="FFD70F"/>
                  </a:solidFill>
                  <a:cs typeface="Helvetica"/>
                </a:rPr>
                <a:t> bi </a:t>
              </a:r>
            </a:p>
          </p:txBody>
        </p:sp>
      </p:grpSp>
      <p:sp>
        <p:nvSpPr>
          <p:cNvPr id="50" name="Retângulo 49"/>
          <p:cNvSpPr/>
          <p:nvPr/>
        </p:nvSpPr>
        <p:spPr>
          <a:xfrm>
            <a:off x="970985" y="2090936"/>
            <a:ext cx="20888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i="1" dirty="0" smtClean="0">
                <a:solidFill>
                  <a:srgbClr val="1F497D">
                    <a:lumMod val="60000"/>
                    <a:lumOff val="40000"/>
                  </a:srgbClr>
                </a:solidFill>
                <a:cs typeface="Arial" pitchFamily="34" charset="0"/>
              </a:rPr>
              <a:t>Para a adequação de</a:t>
            </a:r>
            <a:endParaRPr lang="pt-BR" sz="16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80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22" b="6832"/>
          <a:stretch/>
        </p:blipFill>
        <p:spPr>
          <a:xfrm>
            <a:off x="997903" y="1151069"/>
            <a:ext cx="7390521" cy="5446283"/>
          </a:xfrm>
          <a:prstGeom prst="rect">
            <a:avLst/>
          </a:prstGeom>
        </p:spPr>
      </p:pic>
      <p:sp>
        <p:nvSpPr>
          <p:cNvPr id="5" name="Retângulo 56"/>
          <p:cNvSpPr/>
          <p:nvPr/>
        </p:nvSpPr>
        <p:spPr>
          <a:xfrm>
            <a:off x="64617" y="383758"/>
            <a:ext cx="8970249" cy="73866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 eaLnBrk="0" fontAlgn="base" hangingPunct="0">
              <a:spcBef>
                <a:spcPct val="0"/>
              </a:spcBef>
            </a:pPr>
            <a:r>
              <a:rPr lang="en-US" b="1" dirty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– </a:t>
            </a:r>
            <a:r>
              <a:rPr lang="en-US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PROGRAMA DE AVIAÇÃO REGIONAL – </a:t>
            </a:r>
          </a:p>
          <a:p>
            <a:pPr algn="ctr" eaLnBrk="0" fontAlgn="base" hangingPunct="0">
              <a:spcBef>
                <a:spcPct val="0"/>
              </a:spcBef>
            </a:pPr>
            <a:r>
              <a:rPr lang="en-US" sz="2400" b="1" dirty="0" smtClean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FASES</a:t>
            </a:r>
            <a:endParaRPr lang="pt-BR" sz="2400" b="1" dirty="0">
              <a:solidFill>
                <a:srgbClr val="00B0F0"/>
              </a:solidFill>
              <a:latin typeface="Rockwell" panose="02060603020205020403" pitchFamily="18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7585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3439</TotalTime>
  <Words>1045</Words>
  <Application>Microsoft Office PowerPoint</Application>
  <PresentationFormat>Apresentação na tela (4:3)</PresentationFormat>
  <Paragraphs>316</Paragraphs>
  <Slides>27</Slides>
  <Notes>7</Notes>
  <HiddenSlides>6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7" baseType="lpstr">
      <vt:lpstr>ＭＳ Ｐゴシック</vt:lpstr>
      <vt:lpstr>Arial</vt:lpstr>
      <vt:lpstr>Arial Black</vt:lpstr>
      <vt:lpstr>Calibri</vt:lpstr>
      <vt:lpstr>Eras Light ITC</vt:lpstr>
      <vt:lpstr>Helvetica</vt:lpstr>
      <vt:lpstr>Rockwell</vt:lpstr>
      <vt:lpstr>Segoe UI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NOVO TERMINAL DE PASSAGEIROS DO AEROPORTO INTERNACIONAL ALBERTO ALCOLUMBRE, EM MACAPÁ/AP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Bruno Fonseca Reis</dc:creator>
  <cp:lastModifiedBy>Thatiana de Oliveira Souza Macial</cp:lastModifiedBy>
  <cp:revision>380</cp:revision>
  <cp:lastPrinted>2015-09-18T19:14:54Z</cp:lastPrinted>
  <dcterms:created xsi:type="dcterms:W3CDTF">2015-02-10T16:26:05Z</dcterms:created>
  <dcterms:modified xsi:type="dcterms:W3CDTF">2015-09-22T12:31:01Z</dcterms:modified>
</cp:coreProperties>
</file>