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497" r:id="rId2"/>
    <p:sldId id="417" r:id="rId3"/>
    <p:sldId id="534" r:id="rId4"/>
    <p:sldId id="532" r:id="rId5"/>
    <p:sldId id="266" r:id="rId6"/>
    <p:sldId id="536" r:id="rId7"/>
    <p:sldId id="288" r:id="rId8"/>
    <p:sldId id="517" r:id="rId9"/>
    <p:sldId id="496" r:id="rId10"/>
    <p:sldId id="519" r:id="rId11"/>
    <p:sldId id="290" r:id="rId12"/>
    <p:sldId id="291" r:id="rId13"/>
    <p:sldId id="522" r:id="rId14"/>
    <p:sldId id="525" r:id="rId15"/>
    <p:sldId id="526" r:id="rId16"/>
    <p:sldId id="527" r:id="rId17"/>
    <p:sldId id="537" r:id="rId18"/>
    <p:sldId id="279" r:id="rId19"/>
    <p:sldId id="434" r:id="rId20"/>
    <p:sldId id="433" r:id="rId21"/>
    <p:sldId id="277" r:id="rId22"/>
    <p:sldId id="545" r:id="rId23"/>
    <p:sldId id="538" r:id="rId24"/>
    <p:sldId id="539" r:id="rId25"/>
    <p:sldId id="540" r:id="rId26"/>
    <p:sldId id="546" r:id="rId27"/>
    <p:sldId id="531" r:id="rId28"/>
    <p:sldId id="533" r:id="rId29"/>
    <p:sldId id="481" r:id="rId30"/>
    <p:sldId id="482" r:id="rId31"/>
    <p:sldId id="483" r:id="rId32"/>
    <p:sldId id="513" r:id="rId33"/>
    <p:sldId id="541" r:id="rId34"/>
    <p:sldId id="52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e" initials="A" lastIdx="4" clrIdx="0"/>
  <p:cmAuthor id="2" name="Ratsuo Uehara" initials="RU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2C0A"/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289" autoAdjust="0"/>
  </p:normalViewPr>
  <p:slideViewPr>
    <p:cSldViewPr snapToGrid="0">
      <p:cViewPr varScale="1">
        <p:scale>
          <a:sx n="65" d="100"/>
          <a:sy n="65" d="100"/>
        </p:scale>
        <p:origin x="8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UEHARA\Documents\AR_Uehara\Material%20de%20Consulta\Economia_Internacional\PIB_1980_2022_World_Economic_Outlook_Database_April_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/>
              <a:t>PIB US</a:t>
            </a:r>
            <a:r>
              <a:rPr lang="pt-BR" sz="2000" baseline="0"/>
              <a:t> Bilhões</a:t>
            </a:r>
            <a:endParaRPr lang="pt-BR" sz="2000"/>
          </a:p>
        </c:rich>
      </c:tx>
      <c:layout>
        <c:manualLayout>
          <c:xMode val="edge"/>
          <c:yMode val="edge"/>
          <c:x val="0.37092928609401526"/>
          <c:y val="2.8119771083317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weoreptc!$B$12</c:f>
              <c:strCache>
                <c:ptCount val="1"/>
                <c:pt idx="0">
                  <c:v>Estados Unidos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AD-4E57-9220-471AA82736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33CC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weoreptc!$C$11:$AN$11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weoreptc!$C$12:$AN$12</c:f>
              <c:numCache>
                <c:formatCode>#,##0.0</c:formatCode>
                <c:ptCount val="28"/>
                <c:pt idx="0">
                  <c:v>5979.5749999999998</c:v>
                </c:pt>
                <c:pt idx="1">
                  <c:v>6174.05</c:v>
                </c:pt>
                <c:pt idx="2">
                  <c:v>6539.3</c:v>
                </c:pt>
                <c:pt idx="3">
                  <c:v>6878.7</c:v>
                </c:pt>
                <c:pt idx="4">
                  <c:v>7308.7749999999996</c:v>
                </c:pt>
                <c:pt idx="5">
                  <c:v>7664.05</c:v>
                </c:pt>
                <c:pt idx="6">
                  <c:v>8100.1750000000002</c:v>
                </c:pt>
                <c:pt idx="7">
                  <c:v>8608.5249999999996</c:v>
                </c:pt>
                <c:pt idx="8">
                  <c:v>9089.15</c:v>
                </c:pt>
                <c:pt idx="9">
                  <c:v>9660.625</c:v>
                </c:pt>
                <c:pt idx="10">
                  <c:v>10284.75</c:v>
                </c:pt>
                <c:pt idx="11">
                  <c:v>10621.825000000001</c:v>
                </c:pt>
                <c:pt idx="12">
                  <c:v>10977.525</c:v>
                </c:pt>
                <c:pt idx="13">
                  <c:v>11510.674999999999</c:v>
                </c:pt>
                <c:pt idx="14">
                  <c:v>12274.924999999999</c:v>
                </c:pt>
                <c:pt idx="15">
                  <c:v>13093.7</c:v>
                </c:pt>
                <c:pt idx="16">
                  <c:v>13855.9</c:v>
                </c:pt>
                <c:pt idx="17">
                  <c:v>14477.625</c:v>
                </c:pt>
                <c:pt idx="18">
                  <c:v>14718.575000000001</c:v>
                </c:pt>
                <c:pt idx="19">
                  <c:v>14418.725</c:v>
                </c:pt>
                <c:pt idx="20">
                  <c:v>14964.4</c:v>
                </c:pt>
                <c:pt idx="21">
                  <c:v>15517.924999999999</c:v>
                </c:pt>
                <c:pt idx="22">
                  <c:v>16155.25</c:v>
                </c:pt>
                <c:pt idx="23">
                  <c:v>16691.5</c:v>
                </c:pt>
                <c:pt idx="24">
                  <c:v>17393.099999999999</c:v>
                </c:pt>
                <c:pt idx="25">
                  <c:v>18036.650000000001</c:v>
                </c:pt>
                <c:pt idx="26">
                  <c:v>18569.099999999999</c:v>
                </c:pt>
                <c:pt idx="27">
                  <c:v>19417.144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D-4E57-9220-471AA8273620}"/>
            </c:ext>
          </c:extLst>
        </c:ser>
        <c:ser>
          <c:idx val="1"/>
          <c:order val="1"/>
          <c:tx>
            <c:strRef>
              <c:f>weoreptc!$B$13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0"/>
              <c:layout>
                <c:manualLayout>
                  <c:x val="0"/>
                  <c:y val="-9.9787889064957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AD-4E57-9220-471AA8273620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weoreptc!$C$11:$AN$11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weoreptc!$C$13:$AN$13</c:f>
              <c:numCache>
                <c:formatCode>#,##0.0</c:formatCode>
                <c:ptCount val="28"/>
                <c:pt idx="0">
                  <c:v>398.62299999999999</c:v>
                </c:pt>
                <c:pt idx="1">
                  <c:v>415.60399999999998</c:v>
                </c:pt>
                <c:pt idx="2">
                  <c:v>495.67099999999999</c:v>
                </c:pt>
                <c:pt idx="3">
                  <c:v>623.05399999999997</c:v>
                </c:pt>
                <c:pt idx="4">
                  <c:v>566.471</c:v>
                </c:pt>
                <c:pt idx="5">
                  <c:v>736.87</c:v>
                </c:pt>
                <c:pt idx="6">
                  <c:v>867.22400000000005</c:v>
                </c:pt>
                <c:pt idx="7">
                  <c:v>965.32</c:v>
                </c:pt>
                <c:pt idx="8">
                  <c:v>1032.576</c:v>
                </c:pt>
                <c:pt idx="9">
                  <c:v>1097.133</c:v>
                </c:pt>
                <c:pt idx="10">
                  <c:v>1214.912</c:v>
                </c:pt>
                <c:pt idx="11">
                  <c:v>1344.097</c:v>
                </c:pt>
                <c:pt idx="12">
                  <c:v>1477.4829999999999</c:v>
                </c:pt>
                <c:pt idx="13">
                  <c:v>1671.0719999999999</c:v>
                </c:pt>
                <c:pt idx="14">
                  <c:v>1966.223</c:v>
                </c:pt>
                <c:pt idx="15">
                  <c:v>2308.7860000000001</c:v>
                </c:pt>
                <c:pt idx="16">
                  <c:v>2774.308</c:v>
                </c:pt>
                <c:pt idx="17">
                  <c:v>3571.451</c:v>
                </c:pt>
                <c:pt idx="18">
                  <c:v>4604.2849999999999</c:v>
                </c:pt>
                <c:pt idx="19">
                  <c:v>5121.6809999999996</c:v>
                </c:pt>
                <c:pt idx="20">
                  <c:v>6066.3509999999997</c:v>
                </c:pt>
                <c:pt idx="21">
                  <c:v>7522.1030000000001</c:v>
                </c:pt>
                <c:pt idx="22">
                  <c:v>8570.348</c:v>
                </c:pt>
                <c:pt idx="23">
                  <c:v>9635.0249999999996</c:v>
                </c:pt>
                <c:pt idx="24">
                  <c:v>10534.526</c:v>
                </c:pt>
                <c:pt idx="25">
                  <c:v>11226.186</c:v>
                </c:pt>
                <c:pt idx="26">
                  <c:v>11218.281000000001</c:v>
                </c:pt>
                <c:pt idx="27">
                  <c:v>11795.297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D-4E57-9220-471AA8273620}"/>
            </c:ext>
          </c:extLst>
        </c:ser>
        <c:ser>
          <c:idx val="2"/>
          <c:order val="2"/>
          <c:tx>
            <c:strRef>
              <c:f>weoreptc!$B$14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AD-4E57-9220-471AA8273620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weoreptc!$C$11:$AN$11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weoreptc!$C$14:$AN$14</c:f>
              <c:numCache>
                <c:formatCode>#,##0.0</c:formatCode>
                <c:ptCount val="28"/>
                <c:pt idx="0">
                  <c:v>3140.6689999999999</c:v>
                </c:pt>
                <c:pt idx="1">
                  <c:v>3582.8020000000001</c:v>
                </c:pt>
                <c:pt idx="2">
                  <c:v>3898.1379999999999</c:v>
                </c:pt>
                <c:pt idx="3">
                  <c:v>4467.1229999999996</c:v>
                </c:pt>
                <c:pt idx="4">
                  <c:v>4907.5820000000003</c:v>
                </c:pt>
                <c:pt idx="5">
                  <c:v>5450.8050000000003</c:v>
                </c:pt>
                <c:pt idx="6">
                  <c:v>4834.0190000000002</c:v>
                </c:pt>
                <c:pt idx="7">
                  <c:v>4415.7150000000001</c:v>
                </c:pt>
                <c:pt idx="8">
                  <c:v>4034.4479999999999</c:v>
                </c:pt>
                <c:pt idx="9">
                  <c:v>4546.05</c:v>
                </c:pt>
                <c:pt idx="10">
                  <c:v>4887.3010000000004</c:v>
                </c:pt>
                <c:pt idx="11">
                  <c:v>4304.7579999999998</c:v>
                </c:pt>
                <c:pt idx="12">
                  <c:v>4115.1970000000001</c:v>
                </c:pt>
                <c:pt idx="13">
                  <c:v>4447.3779999999997</c:v>
                </c:pt>
                <c:pt idx="14">
                  <c:v>4815.7719999999999</c:v>
                </c:pt>
                <c:pt idx="15">
                  <c:v>4755.9799999999996</c:v>
                </c:pt>
                <c:pt idx="16">
                  <c:v>4530.4750000000004</c:v>
                </c:pt>
                <c:pt idx="17">
                  <c:v>4515.2640000000001</c:v>
                </c:pt>
                <c:pt idx="18">
                  <c:v>5037.91</c:v>
                </c:pt>
                <c:pt idx="19">
                  <c:v>5231.384</c:v>
                </c:pt>
                <c:pt idx="20">
                  <c:v>5700.0990000000002</c:v>
                </c:pt>
                <c:pt idx="21">
                  <c:v>6157.46</c:v>
                </c:pt>
                <c:pt idx="22">
                  <c:v>6203.2129999999997</c:v>
                </c:pt>
                <c:pt idx="23">
                  <c:v>5155.7160000000003</c:v>
                </c:pt>
                <c:pt idx="24">
                  <c:v>4848.7330000000002</c:v>
                </c:pt>
                <c:pt idx="25">
                  <c:v>4382.42</c:v>
                </c:pt>
                <c:pt idx="26">
                  <c:v>4938.6440000000002</c:v>
                </c:pt>
                <c:pt idx="27">
                  <c:v>4841.2209999999995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AD-4E57-9220-471AA8273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13344"/>
        <c:axId val="121914880"/>
      </c:barChart>
      <c:catAx>
        <c:axId val="121913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914880"/>
        <c:crosses val="autoZero"/>
        <c:auto val="0"/>
        <c:lblAlgn val="ctr"/>
        <c:lblOffset val="100"/>
        <c:noMultiLvlLbl val="0"/>
      </c:catAx>
      <c:valAx>
        <c:axId val="12191488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1913344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5-23T21:25:08.099" idx="2">
    <p:pos x="5760" y="646"/>
    <p:text>Fonte: Bunkerist - Trading &amp; Brokering http://www.bunkerist.com/en/?p=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5-02T04:52:52.738" idx="1">
    <p:pos x="2290" y="2482"/>
    <p:text>Foto: http://www1.folha.uol.com.br/mundo/2017/01/1852303-trump-retirara-eua-do-tpp-nesta-segunda-diz-emissora.shtml</p:text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6DE3-7AE2-4CD9-B946-679B4ADCC712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6A220-3C2B-4BAA-BF8E-EC0103DDEF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666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282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786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Reuters. Aliados do G7 confrontam Trump com números comerciais em cúpula tensa. Notícias de Negócios, 8 de Junho de 2018. Disponível em: </a:t>
            </a:r>
            <a:r>
              <a:rPr lang="pt-BR" dirty="0"/>
              <a:t>https://br.reuters.com/article/businessNews/idBRKCN1J5001-OBRBS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405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147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http://www1.folha.uol.com.br/asmais/2015/10/1690329-7-pontos-para-entender-a-parceria-transpacifico-acordo-entre-eua-japao-e-mais-dez-paises.shtml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6327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A2CC701-D80A-463B-8415-A85485312088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165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08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5095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1995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1835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057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309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391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84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1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7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25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https://brasil.elpais.com/brasil/2014/07/25/economia/1406308313_205201.html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218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182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555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0000" contrast="-32000"/>
                    </a14:imgEffect>
                  </a14:imgLayer>
                </a14:imgProps>
              </a:ext>
            </a:extLst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36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747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37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27" y="727975"/>
            <a:ext cx="8499945" cy="54452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94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B3B6ABFB-8309-4C50-8106-D8CC7D436D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" y="15164"/>
            <a:ext cx="9134217" cy="6827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713F908-7495-42D7-B728-16C8486661FB}"/>
              </a:ext>
            </a:extLst>
          </p:cNvPr>
          <p:cNvSpPr/>
          <p:nvPr userDrawn="1"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5CD2401-3030-40F3-96F3-262026D631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2C47D6-7A17-495D-BF14-F3394B177319}"/>
              </a:ext>
            </a:extLst>
          </p:cNvPr>
          <p:cNvSpPr txBox="1">
            <a:spLocks/>
          </p:cNvSpPr>
          <p:nvPr userDrawn="1"/>
        </p:nvSpPr>
        <p:spPr>
          <a:xfrm>
            <a:off x="2393343" y="81264"/>
            <a:ext cx="6631766" cy="382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8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18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77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71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97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98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EC7C-5E90-4F68-AB95-1F5DCF6CA793}" type="datetimeFigureOut">
              <a:rPr lang="pt-BR" smtClean="0"/>
              <a:t>11/06/2018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79F2-286B-4441-AAFD-E31147A13A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96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uters.com/article/us-g7-summit-mood/one-rant-rough-talks-sour-g7-mood-in-confrontations-with-trump-idUSKCN1J50X6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@mauriciosantoro1978/a-geopol%C3%ADtica-do-mar-do-sul-da-china-10b20c70e750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www.geomapas.com.br/nossos-produtos/ref.216-07-asia-politico-216-esc.07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external/pubs/ft/weo/2018/01/weodata/index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769045" y="2139469"/>
            <a:ext cx="7605909" cy="4028944"/>
          </a:xfrm>
          <a:ln w="76200">
            <a:solidFill>
              <a:srgbClr val="0070C0"/>
            </a:solidFill>
          </a:ln>
          <a:effectLst>
            <a:glow rad="228600">
              <a:schemeClr val="accent1">
                <a:lumMod val="40000"/>
                <a:lumOff val="60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pt-BR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6">
                      <a:lumMod val="50000"/>
                    </a:schemeClr>
                  </a:outerShdw>
                </a:effectLst>
              </a:rPr>
              <a:t>7º Painel do Ciclo de Debates </a:t>
            </a:r>
            <a:br>
              <a:rPr lang="pt-BR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600" b="1" dirty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6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Brasil e a Ordem Internacional: Estender Pontes ou Erguer Barreiras? </a:t>
            </a:r>
            <a:br>
              <a:rPr lang="pt-BR" sz="49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2D4B31AA-D6A8-477F-BA75-B181B34F2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6529" y="593903"/>
            <a:ext cx="3610940" cy="9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B192EBF-D15F-4CEE-BFF2-2DF269BF2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10604"/>
              </p:ext>
            </p:extLst>
          </p:nvPr>
        </p:nvGraphicFramePr>
        <p:xfrm>
          <a:off x="755576" y="980728"/>
          <a:ext cx="7848872" cy="5413940"/>
        </p:xfrm>
        <a:graphic>
          <a:graphicData uri="http://schemas.openxmlformats.org/drawingml/2006/table">
            <a:tbl>
              <a:tblPr/>
              <a:tblGrid>
                <a:gridCol w="2300123">
                  <a:extLst>
                    <a:ext uri="{9D8B030D-6E8A-4147-A177-3AD203B41FA5}">
                      <a16:colId xmlns:a16="http://schemas.microsoft.com/office/drawing/2014/main" val="689581582"/>
                    </a:ext>
                  </a:extLst>
                </a:gridCol>
                <a:gridCol w="1138205">
                  <a:extLst>
                    <a:ext uri="{9D8B030D-6E8A-4147-A177-3AD203B41FA5}">
                      <a16:colId xmlns:a16="http://schemas.microsoft.com/office/drawing/2014/main" val="2067006396"/>
                    </a:ext>
                  </a:extLst>
                </a:gridCol>
                <a:gridCol w="1138205">
                  <a:extLst>
                    <a:ext uri="{9D8B030D-6E8A-4147-A177-3AD203B41FA5}">
                      <a16:colId xmlns:a16="http://schemas.microsoft.com/office/drawing/2014/main" val="3875525159"/>
                    </a:ext>
                  </a:extLst>
                </a:gridCol>
                <a:gridCol w="2134134">
                  <a:extLst>
                    <a:ext uri="{9D8B030D-6E8A-4147-A177-3AD203B41FA5}">
                      <a16:colId xmlns:a16="http://schemas.microsoft.com/office/drawing/2014/main" val="831774484"/>
                    </a:ext>
                  </a:extLst>
                </a:gridCol>
                <a:gridCol w="1138205">
                  <a:extLst>
                    <a:ext uri="{9D8B030D-6E8A-4147-A177-3AD203B41FA5}">
                      <a16:colId xmlns:a16="http://schemas.microsoft.com/office/drawing/2014/main" val="2252005426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2693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Unidos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Unidos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19.417,1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84174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3052,896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11.795,3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00455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Alemanha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1252,915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Japão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2911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1031,314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Alemanha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30236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999,357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Reino Unido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7195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939,875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55548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565,077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2.454,5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5238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461,066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Itália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78449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458,527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5279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Espanha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411,571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69678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Irã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Coreia do Sul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1.498,1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55995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Austrália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Rússia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01697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Índia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Austrália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52476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Holanda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254,538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Espanha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886103"/>
                  </a:ext>
                </a:extLst>
              </a:tr>
            </a:tbl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449ED3E1-6690-458A-96FF-1B5D910E8A99}"/>
              </a:ext>
            </a:extLst>
          </p:cNvPr>
          <p:cNvSpPr/>
          <p:nvPr/>
        </p:nvSpPr>
        <p:spPr>
          <a:xfrm>
            <a:off x="1048110" y="6395679"/>
            <a:ext cx="7867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Monetary</a:t>
            </a:r>
            <a:r>
              <a:rPr lang="pt-BR" sz="1400" dirty="0"/>
              <a:t> </a:t>
            </a:r>
            <a:r>
              <a:rPr lang="pt-BR" sz="1400" dirty="0" err="1"/>
              <a:t>Fund</a:t>
            </a:r>
            <a:r>
              <a:rPr lang="pt-BR" sz="1400" dirty="0"/>
              <a:t>, World </a:t>
            </a:r>
            <a:r>
              <a:rPr lang="pt-BR" sz="1400" dirty="0" err="1"/>
              <a:t>Economic</a:t>
            </a:r>
            <a:r>
              <a:rPr lang="pt-BR" sz="1400" dirty="0"/>
              <a:t> Outlook </a:t>
            </a:r>
            <a:r>
              <a:rPr lang="pt-BR" sz="1400" dirty="0" err="1"/>
              <a:t>Database</a:t>
            </a:r>
            <a:r>
              <a:rPr lang="pt-BR" sz="1400" dirty="0"/>
              <a:t>, </a:t>
            </a:r>
            <a:r>
              <a:rPr lang="pt-BR" sz="1400" dirty="0" err="1"/>
              <a:t>April</a:t>
            </a:r>
            <a:r>
              <a:rPr lang="pt-BR" sz="1400" dirty="0"/>
              <a:t> 2018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BADB5E-0802-4F2E-A97B-B75E5ECCE722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C962B6-4DD3-43A6-BAAF-FB0D20D8429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Ascensão da China, Asia e Oceania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6F739D78-6110-4101-8BB3-EAEA6F4AC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6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CBCB3E2-C91C-4BCD-935D-2A1961150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717567"/>
              </p:ext>
            </p:extLst>
          </p:nvPr>
        </p:nvGraphicFramePr>
        <p:xfrm>
          <a:off x="0" y="1071358"/>
          <a:ext cx="9050477" cy="5484490"/>
        </p:xfrm>
        <a:graphic>
          <a:graphicData uri="http://schemas.openxmlformats.org/drawingml/2006/table">
            <a:tbl>
              <a:tblPr/>
              <a:tblGrid>
                <a:gridCol w="590309">
                  <a:extLst>
                    <a:ext uri="{9D8B030D-6E8A-4147-A177-3AD203B41FA5}">
                      <a16:colId xmlns:a16="http://schemas.microsoft.com/office/drawing/2014/main" val="3087008574"/>
                    </a:ext>
                  </a:extLst>
                </a:gridCol>
                <a:gridCol w="1284790">
                  <a:extLst>
                    <a:ext uri="{9D8B030D-6E8A-4147-A177-3AD203B41FA5}">
                      <a16:colId xmlns:a16="http://schemas.microsoft.com/office/drawing/2014/main" val="2114316157"/>
                    </a:ext>
                  </a:extLst>
                </a:gridCol>
                <a:gridCol w="584134">
                  <a:extLst>
                    <a:ext uri="{9D8B030D-6E8A-4147-A177-3AD203B41FA5}">
                      <a16:colId xmlns:a16="http://schemas.microsoft.com/office/drawing/2014/main" val="277674260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3496510238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348253028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2056199903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934095934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1667717937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1696713652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2788140130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4192901438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4258935861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3139583344"/>
                    </a:ext>
                  </a:extLst>
                </a:gridCol>
                <a:gridCol w="599204">
                  <a:extLst>
                    <a:ext uri="{9D8B030D-6E8A-4147-A177-3AD203B41FA5}">
                      <a16:colId xmlns:a16="http://schemas.microsoft.com/office/drawing/2014/main" val="1682488932"/>
                    </a:ext>
                  </a:extLst>
                </a:gridCol>
              </a:tblGrid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País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Média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20279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-66,66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124,71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-36,83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-53,02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-13,02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-7,39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70,80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31309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Etiopia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20,45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135170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do Marfim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9,67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21404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22,51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793098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Ruanda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16,41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91962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Butão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26,20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707929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12,67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46849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18,45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99595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Macau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-21,59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13,44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969631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Mianmar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17,25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410309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Camboja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20,15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33478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Laos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23,53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640314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Djibouti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6,62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61640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Filipinas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6,67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13,61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905974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Vietnã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6,60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22,60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89787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6,56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33,69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740228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Tanzânia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17,27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292675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Gana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16,48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55642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Turquimenistão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14,72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17,63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414119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2,10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13,54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648441"/>
                  </a:ext>
                </a:extLst>
              </a:tr>
              <a:tr h="2441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7,54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3,99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-3,47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0,98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2,26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1,65</a:t>
                      </a:r>
                    </a:p>
                  </a:txBody>
                  <a:tcPr marL="5455" marR="5455" marT="54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58108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6AD9376C-546A-416F-AC99-9CDF93ADA33C}"/>
              </a:ext>
            </a:extLst>
          </p:cNvPr>
          <p:cNvSpPr/>
          <p:nvPr/>
        </p:nvSpPr>
        <p:spPr>
          <a:xfrm>
            <a:off x="1048110" y="6581207"/>
            <a:ext cx="7867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Monetary</a:t>
            </a:r>
            <a:r>
              <a:rPr lang="pt-BR" sz="1400" dirty="0"/>
              <a:t> </a:t>
            </a:r>
            <a:r>
              <a:rPr lang="pt-BR" sz="1400" dirty="0" err="1"/>
              <a:t>Fund</a:t>
            </a:r>
            <a:r>
              <a:rPr lang="pt-BR" sz="1400" dirty="0"/>
              <a:t>, World </a:t>
            </a:r>
            <a:r>
              <a:rPr lang="pt-BR" sz="1400" dirty="0" err="1"/>
              <a:t>Economic</a:t>
            </a:r>
            <a:r>
              <a:rPr lang="pt-BR" sz="1400" dirty="0"/>
              <a:t> Outlook </a:t>
            </a:r>
            <a:r>
              <a:rPr lang="pt-BR" sz="1400" dirty="0" err="1"/>
              <a:t>Database</a:t>
            </a:r>
            <a:r>
              <a:rPr lang="pt-BR" sz="1400" dirty="0"/>
              <a:t>, </a:t>
            </a:r>
            <a:r>
              <a:rPr lang="pt-BR" sz="1400" dirty="0" err="1"/>
              <a:t>April</a:t>
            </a:r>
            <a:r>
              <a:rPr lang="pt-BR" sz="1400" dirty="0"/>
              <a:t> 2018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F7CA393-208D-459C-8997-F2258FED7DF7}"/>
              </a:ext>
            </a:extLst>
          </p:cNvPr>
          <p:cNvSpPr/>
          <p:nvPr/>
        </p:nvSpPr>
        <p:spPr>
          <a:xfrm>
            <a:off x="3201202" y="673208"/>
            <a:ext cx="258936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BR" b="1" dirty="0"/>
              <a:t>12 Asiáticos / 8 Africanos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56222B3-044E-461C-ADDE-05D401776AEA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F1E483B-9EA1-4E03-9884-D01C59363BBF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Dinamismo Econômico Ásia e África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C7A9390-83B9-4550-AED6-270262556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F7CA393-208D-459C-8997-F2258FED7DF7}"/>
              </a:ext>
            </a:extLst>
          </p:cNvPr>
          <p:cNvSpPr>
            <a:spLocks/>
          </p:cNvSpPr>
          <p:nvPr/>
        </p:nvSpPr>
        <p:spPr>
          <a:xfrm>
            <a:off x="64395" y="746894"/>
            <a:ext cx="8748464" cy="357845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14300" h="1143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r>
              <a:rPr lang="pt-BR" sz="2000" b="1" dirty="0"/>
              <a:t>8 Africanos </a:t>
            </a:r>
          </a:p>
          <a:p>
            <a:r>
              <a:rPr lang="pt-BR" sz="2000" b="1" u="sng" dirty="0"/>
              <a:t>Justificativas </a:t>
            </a:r>
            <a:r>
              <a:rPr lang="pt-BR" sz="2000" dirty="0"/>
              <a:t>(</a:t>
            </a:r>
            <a:r>
              <a:rPr lang="pt-BR" sz="2000" dirty="0" err="1"/>
              <a:t>Luis</a:t>
            </a:r>
            <a:r>
              <a:rPr lang="pt-BR" sz="2000" dirty="0"/>
              <a:t> </a:t>
            </a:r>
            <a:r>
              <a:rPr lang="pt-BR" sz="2000" dirty="0" err="1"/>
              <a:t>Padilla</a:t>
            </a:r>
            <a:r>
              <a:rPr lang="pt-BR" sz="2000" dirty="0"/>
              <a:t> / OECD):</a:t>
            </a:r>
          </a:p>
          <a:p>
            <a:pPr marL="400050" indent="-400050">
              <a:buAutoNum type="romanLcParenR"/>
            </a:pPr>
            <a:r>
              <a:rPr lang="pt-BR" sz="2000" dirty="0"/>
              <a:t>Demanda países emergentes por matérias-primas (Petróleo. Cobre, cobalto)</a:t>
            </a:r>
          </a:p>
          <a:p>
            <a:pPr marL="400050" indent="-400050">
              <a:buAutoNum type="romanLcParenR"/>
            </a:pPr>
            <a:r>
              <a:rPr lang="pt-BR" sz="2000" dirty="0"/>
              <a:t>Boom demográfico  </a:t>
            </a:r>
          </a:p>
          <a:p>
            <a:r>
              <a:rPr lang="pt-BR" sz="2000" dirty="0"/>
              <a:t>	* Maior população jovem do mundo (200 milhões – 14-24 anos)</a:t>
            </a:r>
          </a:p>
          <a:p>
            <a:pPr marL="400050" indent="-400050">
              <a:buAutoNum type="romanLcParenR"/>
            </a:pPr>
            <a:r>
              <a:rPr lang="pt-BR" sz="2000" dirty="0"/>
              <a:t>Classe média em ascensão – ascensão pelo cresc. econômico</a:t>
            </a:r>
          </a:p>
          <a:p>
            <a:pPr marL="400050" indent="-400050">
              <a:buAutoNum type="romanLcParenR"/>
            </a:pPr>
            <a:r>
              <a:rPr lang="pt-BR" sz="2000" dirty="0"/>
              <a:t>Mercado interno mais dinâmico – reformas pelo FMI</a:t>
            </a:r>
          </a:p>
          <a:p>
            <a:pPr marL="400050" indent="-400050">
              <a:buAutoNum type="romanLcParenR"/>
            </a:pPr>
            <a:r>
              <a:rPr lang="pt-BR" sz="2000" dirty="0"/>
              <a:t>Crescimento do investimento estrangeiro</a:t>
            </a:r>
            <a:endParaRPr lang="pt-BR" sz="2000" b="1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pt-BR" sz="2000" dirty="0"/>
              <a:t>A partir de 2000 com os chineses, seguem EU. Índia BR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pt-BR" sz="2000" dirty="0"/>
              <a:t>Investimento em infraestrutura, exploração minerais e petróleo</a:t>
            </a:r>
          </a:p>
          <a:p>
            <a:endParaRPr lang="pt-BR" sz="2000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F7CA393-208D-459C-8997-F2258FED7DF7}"/>
              </a:ext>
            </a:extLst>
          </p:cNvPr>
          <p:cNvSpPr>
            <a:spLocks/>
          </p:cNvSpPr>
          <p:nvPr/>
        </p:nvSpPr>
        <p:spPr>
          <a:xfrm>
            <a:off x="575841" y="3966694"/>
            <a:ext cx="8748464" cy="2917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pt-BR" sz="2000" b="1" dirty="0"/>
              <a:t>Banco Mundial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pt-BR" sz="2000" dirty="0"/>
              <a:t>Etiópia</a:t>
            </a:r>
          </a:p>
          <a:p>
            <a:pPr marL="468000" indent="-612000"/>
            <a:r>
              <a:rPr lang="pt-BR" sz="2000" dirty="0"/>
              <a:t>	- Resultado de grandes investimentos em irrigação, transporte e energia</a:t>
            </a:r>
          </a:p>
          <a:p>
            <a:pPr marL="468000" indent="-612000"/>
            <a:r>
              <a:rPr lang="pt-BR" sz="2000" dirty="0"/>
              <a:t>	- Ganhos de produtividade na produção agrícola, (importante para as exportações) </a:t>
            </a:r>
          </a:p>
          <a:p>
            <a:pPr marL="468000" indent="-612000">
              <a:buFont typeface="Symbol" panose="05050102010706020507" pitchFamily="18" charset="2"/>
              <a:buChar char="Þ"/>
            </a:pPr>
            <a:r>
              <a:rPr lang="pt-BR" sz="2000" dirty="0"/>
              <a:t>Costa do Marfim</a:t>
            </a:r>
          </a:p>
          <a:p>
            <a:pPr lvl="1"/>
            <a:r>
              <a:rPr lang="pt-BR" sz="2000" dirty="0"/>
              <a:t>- Crescimento baseado em gastos do governo. </a:t>
            </a:r>
          </a:p>
          <a:p>
            <a:pPr marL="468000" indent="-612000">
              <a:buFont typeface="Symbol" panose="05050102010706020507" pitchFamily="18" charset="2"/>
              <a:buChar char="Þ"/>
            </a:pPr>
            <a:r>
              <a:rPr lang="pt-BR" sz="2000" dirty="0"/>
              <a:t>Djibouti </a:t>
            </a:r>
          </a:p>
          <a:p>
            <a:pPr marL="468000" indent="-612000">
              <a:buFont typeface="Symbol" panose="05050102010706020507" pitchFamily="18" charset="2"/>
              <a:buChar char="Þ"/>
            </a:pPr>
            <a:r>
              <a:rPr lang="pt-BR" sz="2000" dirty="0"/>
              <a:t>Atrai IDE principal chineses em infraestrutura.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B58F34D-D5B8-4653-86BF-EADEA9DB956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9C8EF4-07B2-49CE-9606-7561D3D27411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Dinamismo Econômico Ásia e África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8DE0D403-B0E1-48DD-B688-A25032EE9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1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4BF3B6E-2CB1-45F3-B6F3-2140B9576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24489"/>
              </p:ext>
            </p:extLst>
          </p:nvPr>
        </p:nvGraphicFramePr>
        <p:xfrm>
          <a:off x="1123950" y="6538"/>
          <a:ext cx="7825204" cy="6868621"/>
        </p:xfrm>
        <a:graphic>
          <a:graphicData uri="http://schemas.openxmlformats.org/drawingml/2006/table">
            <a:tbl>
              <a:tblPr/>
              <a:tblGrid>
                <a:gridCol w="2808484">
                  <a:extLst>
                    <a:ext uri="{9D8B030D-6E8A-4147-A177-3AD203B41FA5}">
                      <a16:colId xmlns:a16="http://schemas.microsoft.com/office/drawing/2014/main" val="1529498561"/>
                    </a:ext>
                  </a:extLst>
                </a:gridCol>
                <a:gridCol w="1054239">
                  <a:extLst>
                    <a:ext uri="{9D8B030D-6E8A-4147-A177-3AD203B41FA5}">
                      <a16:colId xmlns:a16="http://schemas.microsoft.com/office/drawing/2014/main" val="3270026622"/>
                    </a:ext>
                  </a:extLst>
                </a:gridCol>
                <a:gridCol w="199941">
                  <a:extLst>
                    <a:ext uri="{9D8B030D-6E8A-4147-A177-3AD203B41FA5}">
                      <a16:colId xmlns:a16="http://schemas.microsoft.com/office/drawing/2014/main" val="4103801895"/>
                    </a:ext>
                  </a:extLst>
                </a:gridCol>
                <a:gridCol w="2708301">
                  <a:extLst>
                    <a:ext uri="{9D8B030D-6E8A-4147-A177-3AD203B41FA5}">
                      <a16:colId xmlns:a16="http://schemas.microsoft.com/office/drawing/2014/main" val="719960269"/>
                    </a:ext>
                  </a:extLst>
                </a:gridCol>
                <a:gridCol w="1054239">
                  <a:extLst>
                    <a:ext uri="{9D8B030D-6E8A-4147-A177-3AD203B41FA5}">
                      <a16:colId xmlns:a16="http://schemas.microsoft.com/office/drawing/2014/main" val="4263574785"/>
                    </a:ext>
                  </a:extLst>
                </a:gridCol>
              </a:tblGrid>
              <a:tr h="1229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main destination</a:t>
                      </a:r>
                    </a:p>
                  </a:txBody>
                  <a:tcPr marL="4553" marR="4553" marT="4553" marB="0" anchor="b">
                    <a:lnL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main origin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7636"/>
                  </a:ext>
                </a:extLst>
              </a:tr>
              <a:tr h="11838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States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6337223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main destination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 main origin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064035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Canada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China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18.4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953189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European Union (27)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European Union (27)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16.6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428793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Mexico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Canada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14.1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267879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China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Mexico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7174727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Japan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Japan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568199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348874"/>
                  </a:ext>
                </a:extLst>
              </a:tr>
              <a:tr h="11838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Japan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709469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China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19.7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China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75720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United States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European Union (27)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426673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European Union (27)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11.7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United States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210691"/>
                  </a:ext>
                </a:extLst>
              </a:tr>
              <a:tr h="35205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Korea, Republic of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Australia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6.6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294806"/>
                  </a:ext>
                </a:extLst>
              </a:tr>
              <a:tr h="2231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Taipei, Chinese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Saudi Arabia, Kingdom of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90540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432010"/>
                  </a:ext>
                </a:extLst>
              </a:tr>
              <a:tr h="11838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776212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European Union (27)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58.2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European Union (27)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54.8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977071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United States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China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94734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China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United States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060769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Switzerland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Switzerland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384029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Russian Federation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Russian Federation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237478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Unspecified destinations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Unspecified origins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473018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 w="6350" cap="flat" cmpd="sng" algn="ctr">
                      <a:solidFill>
                        <a:srgbClr val="008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222702"/>
                  </a:ext>
                </a:extLst>
              </a:tr>
              <a:tr h="11838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059215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European Union (27)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European Union (27)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343438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United States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China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929799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China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United States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8251852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Switzerland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Russian Federation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069064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Russian Federation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Switzerland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5992759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253345"/>
                  </a:ext>
                </a:extLst>
              </a:tr>
              <a:tr h="6492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Brazil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282511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pt-BR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European</a:t>
                      </a:r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Union (27)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20,7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European Union (27)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20,5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812867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China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17,3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United States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15,1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726762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United States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10,1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China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14,5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11301"/>
                  </a:ext>
                </a:extLst>
              </a:tr>
              <a:tr h="118385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Argentina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8,9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pt-BR" sz="11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3" marR="4553" marT="4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Argentina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7,5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756943"/>
                  </a:ext>
                </a:extLst>
              </a:tr>
              <a:tr h="122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Japan</a:t>
                      </a:r>
                    </a:p>
                  </a:txBody>
                  <a:tcPr marL="4553" marR="4553" marT="455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3,7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553" marR="4553" marT="455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Korea, Republic of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4,5</a:t>
                      </a:r>
                    </a:p>
                  </a:txBody>
                  <a:tcPr marL="4553" marR="4553" marT="455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095814"/>
                  </a:ext>
                </a:extLst>
              </a:tr>
            </a:tbl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B19B46B2-78D2-4196-BBA8-0D3AFF6D680D}"/>
              </a:ext>
            </a:extLst>
          </p:cNvPr>
          <p:cNvSpPr/>
          <p:nvPr/>
        </p:nvSpPr>
        <p:spPr>
          <a:xfrm rot="16200000">
            <a:off x="-2887593" y="2911036"/>
            <a:ext cx="6858001" cy="10359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B59877E-7C5F-4F6C-BB89-6677E67A4C44}"/>
              </a:ext>
            </a:extLst>
          </p:cNvPr>
          <p:cNvSpPr/>
          <p:nvPr/>
        </p:nvSpPr>
        <p:spPr>
          <a:xfrm rot="16200000">
            <a:off x="-1391963" y="1827007"/>
            <a:ext cx="39088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Posição da China no Comércio dos países (%)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DFF2D82-94B1-49B4-B934-CA85123F8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-571067" y="5433866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uário&#10;&#10;Descrição gerada com muito alta confiança">
            <a:extLst>
              <a:ext uri="{FF2B5EF4-FFF2-40B4-BE49-F238E27FC236}">
                <a16:creationId xmlns:a16="http://schemas.microsoft.com/office/drawing/2014/main" id="{28B5FFF1-6B39-43F5-89AF-853DB80B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" y="0"/>
            <a:ext cx="3061454" cy="1700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916832"/>
            <a:ext cx="7605909" cy="4028944"/>
          </a:xfrm>
          <a:ln w="76200">
            <a:solidFill>
              <a:srgbClr val="FA2C0A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Impactos ambientais</a:t>
            </a:r>
          </a:p>
        </p:txBody>
      </p:sp>
    </p:spTree>
    <p:extLst>
      <p:ext uri="{BB962C8B-B14F-4D97-AF65-F5344CB8AC3E}">
        <p14:creationId xmlns:p14="http://schemas.microsoft.com/office/powerpoint/2010/main" val="18017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 rot="16200000">
            <a:off x="-1490036" y="3505558"/>
            <a:ext cx="4442991" cy="111978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t-BR" sz="2000" b="1" dirty="0">
                <a:cs typeface="Arial" panose="020B0604020202020204" pitchFamily="34" charset="0"/>
              </a:rPr>
              <a:t>Tropical e equatorial</a:t>
            </a:r>
          </a:p>
          <a:p>
            <a:pPr marL="0" indent="0">
              <a:buNone/>
            </a:pPr>
            <a:r>
              <a:rPr lang="pt-BR" sz="2000" dirty="0">
                <a:cs typeface="Arial" panose="020B0604020202020204" pitchFamily="34" charset="0"/>
              </a:rPr>
              <a:t>– Vegetação variada – 70% desmatada</a:t>
            </a:r>
          </a:p>
          <a:p>
            <a:pPr marL="0" indent="0">
              <a:buNone/>
            </a:pPr>
            <a:r>
              <a:rPr lang="pt-BR" sz="2000" dirty="0"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F68CEA26-A987-45D1-9464-55D22BDFE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8" y="1336576"/>
            <a:ext cx="6845300" cy="53975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0B6A52A-C715-4CD9-BD5F-265B04485FB5}"/>
              </a:ext>
            </a:extLst>
          </p:cNvPr>
          <p:cNvSpPr/>
          <p:nvPr/>
        </p:nvSpPr>
        <p:spPr>
          <a:xfrm rot="16200000">
            <a:off x="5807256" y="3857146"/>
            <a:ext cx="5541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>
                <a:solidFill>
                  <a:schemeClr val="bg1">
                    <a:lumMod val="50000"/>
                  </a:schemeClr>
                </a:solidFill>
              </a:rPr>
              <a:t>Source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: https://serc.carleton.edu/eslabs/carbon/4a.html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DEBE517E-3B6D-4F47-8335-BAD55CE4690B}"/>
              </a:ext>
            </a:extLst>
          </p:cNvPr>
          <p:cNvSpPr/>
          <p:nvPr/>
        </p:nvSpPr>
        <p:spPr>
          <a:xfrm>
            <a:off x="6105128" y="4504928"/>
            <a:ext cx="1440160" cy="1119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AD5A7E7-DB5D-4657-8FBC-C59AF50DE025}"/>
              </a:ext>
            </a:extLst>
          </p:cNvPr>
          <p:cNvSpPr/>
          <p:nvPr/>
        </p:nvSpPr>
        <p:spPr>
          <a:xfrm>
            <a:off x="6074816" y="1843952"/>
            <a:ext cx="1440160" cy="1119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061E89C-FE7E-4205-ACA2-8EF79DCD37C5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F9537E3-230D-456D-8CD1-492E005DF49D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ASIA E MEIO AMBIENTE</a:t>
            </a:r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EE7BB254-1EC5-4286-8FD5-523E2D866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371061" y="1292116"/>
            <a:ext cx="8018859" cy="515839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Tropical e equatorial</a:t>
            </a: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Vegetação variada – 70% desmatada </a:t>
            </a: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Sudeste </a:t>
            </a:r>
          </a:p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5" name="Imagem 4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14E70FD0-80BE-427A-BA67-3BB24A36F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0" y="2248284"/>
            <a:ext cx="6281532" cy="43990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9BF125F-FD91-4CF1-AE03-CD5BE8E89180}"/>
              </a:ext>
            </a:extLst>
          </p:cNvPr>
          <p:cNvSpPr/>
          <p:nvPr/>
        </p:nvSpPr>
        <p:spPr>
          <a:xfrm>
            <a:off x="371061" y="5257562"/>
            <a:ext cx="23191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err="1"/>
              <a:t>Source</a:t>
            </a:r>
            <a:r>
              <a:rPr lang="pt-BR" sz="1400" dirty="0"/>
              <a:t>: https://www.thailande-fr.com/societe/environnement/17305-deforestation-corruption-inondation-le-mal-thailandais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2FB72E7-4851-42E4-860D-CD45F601A04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55F511A-7DFF-46FA-8E79-36BA7F75FCDE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ASIA E MEIO AMBIENTE</a:t>
            </a:r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FF4C28B0-A86B-4E94-865C-75BED56E1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1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Reunião G-7, Canadá (8 e 9/Junho)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  <p:pic>
        <p:nvPicPr>
          <p:cNvPr id="1026" name="Picture 2" descr="Chanceler alemã, Angela Merkel fala com o presidente dos EUA, Donald Trump, durante cúpula do G7 (Foto: Bundesregierung/Jesco Denzel/Handout via REUTERS)">
            <a:extLst>
              <a:ext uri="{FF2B5EF4-FFF2-40B4-BE49-F238E27FC236}">
                <a16:creationId xmlns:a16="http://schemas.microsoft.com/office/drawing/2014/main" id="{51FF8CF2-1033-4DB9-8A94-D933CA4A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4" y="1657349"/>
            <a:ext cx="5997038" cy="399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1B95DEF-C68A-42B3-B9AA-5DF2E27824B0}"/>
              </a:ext>
            </a:extLst>
          </p:cNvPr>
          <p:cNvSpPr/>
          <p:nvPr/>
        </p:nvSpPr>
        <p:spPr>
          <a:xfrm>
            <a:off x="234604" y="5739260"/>
            <a:ext cx="68023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Chanceler alemã, </a:t>
            </a:r>
            <a:r>
              <a:rPr lang="pt-BR" sz="1100" dirty="0" err="1">
                <a:solidFill>
                  <a:schemeClr val="bg2">
                    <a:lumMod val="50000"/>
                  </a:schemeClr>
                </a:solidFill>
              </a:rPr>
              <a:t>Angela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 Merkel fala com o presidente dos EUA, Donald Trump, durante segundo dia da cúpula do G7 em (Foto: </a:t>
            </a:r>
            <a:r>
              <a:rPr lang="pt-BR" sz="1100" dirty="0" err="1">
                <a:solidFill>
                  <a:schemeClr val="bg2">
                    <a:lumMod val="50000"/>
                  </a:schemeClr>
                </a:solidFill>
              </a:rPr>
              <a:t>Bundesregierung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pt-BR" sz="1100" dirty="0" err="1">
                <a:solidFill>
                  <a:schemeClr val="bg2">
                    <a:lumMod val="50000"/>
                  </a:schemeClr>
                </a:solidFill>
              </a:rPr>
              <a:t>Jesco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 Denzel/</a:t>
            </a:r>
            <a:r>
              <a:rPr lang="pt-BR" sz="1100" dirty="0" err="1">
                <a:solidFill>
                  <a:schemeClr val="bg2">
                    <a:lumMod val="50000"/>
                  </a:schemeClr>
                </a:solidFill>
              </a:rPr>
              <a:t>Handout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 via REUTERS). Disponível em: 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  <a:hlinkClick r:id="rId6"/>
              </a:rPr>
              <a:t>https://www.reuters.com/article/us-g7-summit-mood/one-rant-rough-talks-sour-g7-mood-in-confrontations-with-trump-idUSKCN1J50X6</a:t>
            </a:r>
            <a:r>
              <a:rPr lang="pt-BR" sz="11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62768CB-22BC-4769-9D9D-52684E837C04}"/>
              </a:ext>
            </a:extLst>
          </p:cNvPr>
          <p:cNvSpPr/>
          <p:nvPr/>
        </p:nvSpPr>
        <p:spPr>
          <a:xfrm>
            <a:off x="234604" y="734019"/>
            <a:ext cx="8909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313132"/>
                </a:solidFill>
                <a:latin typeface="freight-book"/>
              </a:rPr>
              <a:t>Agenda </a:t>
            </a:r>
            <a:r>
              <a:rPr lang="pt-BR" b="1" dirty="0" err="1">
                <a:solidFill>
                  <a:srgbClr val="313132"/>
                </a:solidFill>
                <a:latin typeface="freight-book"/>
              </a:rPr>
              <a:t>America</a:t>
            </a:r>
            <a:r>
              <a:rPr lang="pt-BR" b="1" dirty="0">
                <a:solidFill>
                  <a:srgbClr val="313132"/>
                </a:solidFill>
                <a:latin typeface="freight-book"/>
              </a:rPr>
              <a:t> </a:t>
            </a:r>
            <a:r>
              <a:rPr lang="pt-BR" b="1" dirty="0" err="1">
                <a:solidFill>
                  <a:srgbClr val="313132"/>
                </a:solidFill>
                <a:latin typeface="freight-book"/>
              </a:rPr>
              <a:t>First</a:t>
            </a:r>
            <a:r>
              <a:rPr lang="pt-BR" b="1" dirty="0">
                <a:solidFill>
                  <a:srgbClr val="313132"/>
                </a:solidFill>
                <a:latin typeface="freight-book"/>
              </a:rPr>
              <a:t> =&gt; </a:t>
            </a:r>
            <a:r>
              <a:rPr lang="pt-BR" b="1" dirty="0" err="1">
                <a:solidFill>
                  <a:srgbClr val="313132"/>
                </a:solidFill>
                <a:latin typeface="freight-book"/>
              </a:rPr>
              <a:t>America</a:t>
            </a:r>
            <a:r>
              <a:rPr lang="pt-BR" b="1" dirty="0">
                <a:solidFill>
                  <a:srgbClr val="313132"/>
                </a:solidFill>
                <a:latin typeface="freight-book"/>
              </a:rPr>
              <a:t> </a:t>
            </a:r>
            <a:r>
              <a:rPr lang="pt-BR" b="1" dirty="0" err="1">
                <a:solidFill>
                  <a:srgbClr val="313132"/>
                </a:solidFill>
                <a:latin typeface="freight-book"/>
              </a:rPr>
              <a:t>Alone</a:t>
            </a:r>
            <a:endParaRPr lang="pt-BR" b="1" dirty="0">
              <a:solidFill>
                <a:srgbClr val="313132"/>
              </a:solidFill>
              <a:latin typeface="freight-book"/>
            </a:endParaRPr>
          </a:p>
          <a:p>
            <a:r>
              <a:rPr lang="pt-BR" dirty="0">
                <a:solidFill>
                  <a:srgbClr val="313132"/>
                </a:solidFill>
                <a:latin typeface="freight-book"/>
              </a:rPr>
              <a:t>=&gt; Parceiros comerciais dos EUA insatisfeitos com a imposição de tarifas sobre importações de aço (25%) e alumínio (10%) (Canadá, da União Europeia e México, além da China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2672C60-4A97-4D3A-B923-A05FC9B42A44}"/>
              </a:ext>
            </a:extLst>
          </p:cNvPr>
          <p:cNvSpPr/>
          <p:nvPr/>
        </p:nvSpPr>
        <p:spPr>
          <a:xfrm>
            <a:off x="6494804" y="1933952"/>
            <a:ext cx="2257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484848"/>
                </a:solidFill>
                <a:latin typeface="opensans"/>
              </a:rPr>
              <a:t>Reunião do G7 (Alemanha, Canadá, Estados Unidos, França, Itália, Japão e Reino </a:t>
            </a:r>
            <a:r>
              <a:rPr lang="pt-BR">
                <a:solidFill>
                  <a:srgbClr val="484848"/>
                </a:solidFill>
                <a:latin typeface="opensans"/>
              </a:rPr>
              <a:t>Unido)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224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4287539" cy="78876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400" b="1" dirty="0"/>
              <a:t>Parceria </a:t>
            </a:r>
            <a:r>
              <a:rPr lang="pt-BR" sz="2400" b="1" dirty="0" err="1"/>
              <a:t>transpacífico</a:t>
            </a:r>
            <a:r>
              <a:rPr lang="pt-BR" sz="2400" b="1" dirty="0"/>
              <a:t> (TTPP)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251520" y="1895129"/>
            <a:ext cx="4287539" cy="4688232"/>
          </a:xfrm>
        </p:spPr>
        <p:txBody>
          <a:bodyPr rtlCol="0">
            <a:normAutofit/>
          </a:bodyPr>
          <a:lstStyle/>
          <a:p>
            <a:pPr marL="34299" indent="0" rtl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2017 -  23/Janeiro</a:t>
            </a:r>
          </a:p>
          <a:p>
            <a:pPr marL="34299" indent="0" rtl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=&gt; Assinatura do decreto de retirada do TTPP (3 dias da posse)</a:t>
            </a:r>
          </a:p>
          <a:p>
            <a:pPr rtl="0"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Assinado em 2015 – 11 países (40% do PIB global)</a:t>
            </a:r>
          </a:p>
          <a:p>
            <a:pPr rtl="0"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Estratégia importante para Barack Obama</a:t>
            </a:r>
          </a:p>
          <a:p>
            <a:pPr rtl="0"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Inviabiliza acordo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(85% PIB mínimo</a:t>
            </a:r>
            <a:b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signatários)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604107" y="980728"/>
            <a:ext cx="4287539" cy="788763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400" b="1" dirty="0"/>
              <a:t>Resultados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>
          <a:xfrm>
            <a:off x="4604107" y="1895129"/>
            <a:ext cx="4287540" cy="4688232"/>
          </a:xfrm>
        </p:spPr>
        <p:txBody>
          <a:bodyPr rtlCol="0">
            <a:normAutofit/>
          </a:bodyPr>
          <a:lstStyle/>
          <a:p>
            <a:pPr rtl="0"/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</a:rPr>
              <a:t>Argumentos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Defesa dos trabalhadores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Desequilíbrio no câmbio</a:t>
            </a:r>
          </a:p>
          <a:p>
            <a:pPr>
              <a:buFont typeface="Symbol" panose="05050102010706020507" pitchFamily="18" charset="2"/>
              <a:buChar char="Þ"/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Consequências</a:t>
            </a:r>
            <a:endParaRPr lang="pt-BR" sz="2000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Desconstrói politica de contrapeso à China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Japão ganha possibilidade de liderança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Abre espaço para influência chinesa </a:t>
            </a:r>
          </a:p>
        </p:txBody>
      </p:sp>
      <p:pic>
        <p:nvPicPr>
          <p:cNvPr id="3" name="Imagem 2" descr="Presidente Donald Trump dos Estados Unidos, de terno, exibe acordo que assinou retirando o pais do TTPP">
            <a:extLst>
              <a:ext uri="{FF2B5EF4-FFF2-40B4-BE49-F238E27FC236}">
                <a16:creationId xmlns:a16="http://schemas.microsoft.com/office/drawing/2014/main" id="{7DF140C2-2F4A-4C7C-87BE-02439FBE00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82" y="4509120"/>
            <a:ext cx="1799077" cy="1262255"/>
          </a:xfrm>
          <a:prstGeom prst="rect">
            <a:avLst/>
          </a:prstGeom>
        </p:spPr>
      </p:pic>
      <p:sp>
        <p:nvSpPr>
          <p:cNvPr id="6" name="Retângulo 5" descr="Presidente Donald Trump dos Estados Unidos, de terno, exibe acordo que assinou retirando o pais do TTPP">
            <a:extLst>
              <a:ext uri="{FF2B5EF4-FFF2-40B4-BE49-F238E27FC236}">
                <a16:creationId xmlns:a16="http://schemas.microsoft.com/office/drawing/2014/main" id="{EB61B1E8-A0C0-4DCF-A2DA-073C7BC8D049}"/>
              </a:ext>
            </a:extLst>
          </p:cNvPr>
          <p:cNvSpPr/>
          <p:nvPr/>
        </p:nvSpPr>
        <p:spPr>
          <a:xfrm>
            <a:off x="251520" y="612422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/>
              <a:t>Presidente Donald Trump exibe acordo retirando o pais do TTPP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73992C-EC7A-4C11-A6C3-FEFC5A054EDF}"/>
              </a:ext>
            </a:extLst>
          </p:cNvPr>
          <p:cNvSpPr/>
          <p:nvPr/>
        </p:nvSpPr>
        <p:spPr>
          <a:xfrm>
            <a:off x="2225004" y="879225"/>
            <a:ext cx="5450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importa mais que estratégia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B3F9FD5-4612-438D-A869-C8765D09462A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45D82FE-BE38-4928-B93A-36E64FCF9C1C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ISOLAMENTO DOS EUA DE TRUMP</a:t>
            </a: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0A2C21C5-743C-43EB-A6B4-E9BCAEDE9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3B51A672-C49C-440C-838A-524097340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940643"/>
            <a:ext cx="7839075" cy="5800725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E763A6F-7DFA-485A-9432-DE1D6A6ED20E}"/>
              </a:ext>
            </a:extLst>
          </p:cNvPr>
          <p:cNvSpPr/>
          <p:nvPr/>
        </p:nvSpPr>
        <p:spPr>
          <a:xfrm>
            <a:off x="3059832" y="3068960"/>
            <a:ext cx="3811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Desconstrói politica de contrapeso à China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Japão ganha possibilidade de liderança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Abre espaço para influência chinesa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Padrões trabalhistas e ambientais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fora do acordo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1EC89E-496F-4DB8-B699-0F69B0338C3A}"/>
              </a:ext>
            </a:extLst>
          </p:cNvPr>
          <p:cNvSpPr/>
          <p:nvPr/>
        </p:nvSpPr>
        <p:spPr>
          <a:xfrm>
            <a:off x="1654656" y="3841005"/>
            <a:ext cx="6163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Vietnã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C016198-E755-4512-A162-99A0B9A8EF99}"/>
              </a:ext>
            </a:extLst>
          </p:cNvPr>
          <p:cNvSpPr/>
          <p:nvPr/>
        </p:nvSpPr>
        <p:spPr>
          <a:xfrm>
            <a:off x="683568" y="4314966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Cingapura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36E27BF-234C-4A3B-9FFB-78C5AEC048C3}"/>
              </a:ext>
            </a:extLst>
          </p:cNvPr>
          <p:cNvSpPr/>
          <p:nvPr/>
        </p:nvSpPr>
        <p:spPr>
          <a:xfrm>
            <a:off x="1962817" y="4223121"/>
            <a:ext cx="627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Brunei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A87968B-4560-4E76-B953-C30511F4439D}"/>
              </a:ext>
            </a:extLst>
          </p:cNvPr>
          <p:cNvSpPr/>
          <p:nvPr/>
        </p:nvSpPr>
        <p:spPr>
          <a:xfrm>
            <a:off x="1962817" y="5172517"/>
            <a:ext cx="7809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Austrália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16F312F-977A-4D20-90B5-D08530DE0AE9}"/>
              </a:ext>
            </a:extLst>
          </p:cNvPr>
          <p:cNvSpPr/>
          <p:nvPr/>
        </p:nvSpPr>
        <p:spPr>
          <a:xfrm>
            <a:off x="3682012" y="5963279"/>
            <a:ext cx="1215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Zelândia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95B4C60-4AE9-412A-941E-7E20FD24446B}"/>
              </a:ext>
            </a:extLst>
          </p:cNvPr>
          <p:cNvSpPr/>
          <p:nvPr/>
        </p:nvSpPr>
        <p:spPr>
          <a:xfrm>
            <a:off x="2795158" y="2862382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Japão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BE1102B-8EEB-4CD7-9EA6-4BC42D4C51C8}"/>
              </a:ext>
            </a:extLst>
          </p:cNvPr>
          <p:cNvSpPr/>
          <p:nvPr/>
        </p:nvSpPr>
        <p:spPr>
          <a:xfrm>
            <a:off x="6617318" y="4656818"/>
            <a:ext cx="5084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</a:t>
            </a:r>
            <a:endParaRPr lang="pt-BR" dirty="0">
              <a:solidFill>
                <a:srgbClr val="7030A0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B7CF46E-4E06-4649-963C-8C72849E5082}"/>
              </a:ext>
            </a:extLst>
          </p:cNvPr>
          <p:cNvSpPr/>
          <p:nvPr/>
        </p:nvSpPr>
        <p:spPr>
          <a:xfrm>
            <a:off x="6693050" y="5686280"/>
            <a:ext cx="5325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Chile</a:t>
            </a:r>
            <a:endParaRPr lang="pt-B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9AE131AB-BB17-400A-977F-E85F301AA1BE}"/>
              </a:ext>
            </a:extLst>
          </p:cNvPr>
          <p:cNvSpPr/>
          <p:nvPr/>
        </p:nvSpPr>
        <p:spPr>
          <a:xfrm>
            <a:off x="5580112" y="2348880"/>
            <a:ext cx="720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Canadá</a:t>
            </a:r>
            <a:endParaRPr lang="pt-B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C88C50CA-3EE3-4690-AF6A-0389C7DD8420}"/>
              </a:ext>
            </a:extLst>
          </p:cNvPr>
          <p:cNvSpPr/>
          <p:nvPr/>
        </p:nvSpPr>
        <p:spPr>
          <a:xfrm>
            <a:off x="6769718" y="3717032"/>
            <a:ext cx="670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endParaRPr lang="pt-B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D7C9BCF3-0AB3-45D9-A1F9-DD381442988C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B599106-B337-4891-AEFC-A4091D84035B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Acordo de parceria </a:t>
            </a:r>
            <a:r>
              <a:rPr lang="pt-BR" sz="2800" b="0" cap="none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Transpacífico</a:t>
            </a:r>
            <a:endParaRPr lang="pt-BR" sz="2800" b="0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7" name="Gráfico 26">
            <a:extLst>
              <a:ext uri="{FF2B5EF4-FFF2-40B4-BE49-F238E27FC236}">
                <a16:creationId xmlns:a16="http://schemas.microsoft.com/office/drawing/2014/main" id="{1FD75BB7-9351-4BA4-836C-591F33FD9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A47FF87-7876-49B9-9BD3-FAD47A6DC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048"/>
            <a:ext cx="9144000" cy="596074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CC753DF-18F0-4992-BFE3-5ED85C00261B}"/>
              </a:ext>
            </a:extLst>
          </p:cNvPr>
          <p:cNvSpPr/>
          <p:nvPr/>
        </p:nvSpPr>
        <p:spPr>
          <a:xfrm>
            <a:off x="0" y="0"/>
            <a:ext cx="9144000" cy="19083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Protagonismo Chinês </a:t>
            </a:r>
          </a:p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instabilidade no Mar da China</a:t>
            </a:r>
          </a:p>
        </p:txBody>
      </p:sp>
    </p:spTree>
    <p:extLst>
      <p:ext uri="{BB962C8B-B14F-4D97-AF65-F5344CB8AC3E}">
        <p14:creationId xmlns:p14="http://schemas.microsoft.com/office/powerpoint/2010/main" val="2734248447"/>
      </p:ext>
    </p:extLst>
  </p:cSld>
  <p:clrMapOvr>
    <a:masterClrMapping/>
  </p:clrMapOvr>
  <p:transition spd="slow"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572000" y="1141791"/>
            <a:ext cx="4287539" cy="70932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400" b="1" dirty="0"/>
              <a:t>Resultados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>
          <a:xfrm>
            <a:off x="4604107" y="1895129"/>
            <a:ext cx="4287540" cy="4688232"/>
          </a:xfrm>
        </p:spPr>
        <p:txBody>
          <a:bodyPr rtlCol="0">
            <a:normAutofit/>
          </a:bodyPr>
          <a:lstStyle/>
          <a:p>
            <a:pPr rtl="0"/>
            <a:r>
              <a:rPr lang="pt-BR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Argumentos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Energia limpa ameaça emprego dos americanos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Aquecimento global é inventada pelos chineses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Defende energia nuclear e do carvão</a:t>
            </a:r>
          </a:p>
          <a:p>
            <a:r>
              <a:rPr lang="pt-BR" sz="20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Aumento da poluição e aquecimento global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Falta com liderança internacional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509FCDE9-285E-495C-86AF-5C1137F8B300}"/>
              </a:ext>
            </a:extLst>
          </p:cNvPr>
          <p:cNvSpPr txBox="1">
            <a:spLocks/>
          </p:cNvSpPr>
          <p:nvPr/>
        </p:nvSpPr>
        <p:spPr>
          <a:xfrm>
            <a:off x="323528" y="1052736"/>
            <a:ext cx="4287539" cy="1146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b="0" kern="1200" cap="all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91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983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974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966" indent="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957" indent="0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949" indent="0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40" indent="0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932" indent="0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None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/>
              <a:t>Acordo do clima </a:t>
            </a:r>
          </a:p>
          <a:p>
            <a:pPr algn="ctr"/>
            <a:r>
              <a:rPr lang="pt-BR" sz="2400" b="1"/>
              <a:t>de Paris</a:t>
            </a:r>
            <a:endParaRPr lang="pt-BR" sz="2400" b="1" dirty="0"/>
          </a:p>
        </p:txBody>
      </p:sp>
      <p:sp>
        <p:nvSpPr>
          <p:cNvPr id="14" name="Espaço reservado para conteúdo 9">
            <a:extLst>
              <a:ext uri="{FF2B5EF4-FFF2-40B4-BE49-F238E27FC236}">
                <a16:creationId xmlns:a16="http://schemas.microsoft.com/office/drawing/2014/main" id="{5806B5AD-9263-493A-BB70-10849685DE57}"/>
              </a:ext>
            </a:extLst>
          </p:cNvPr>
          <p:cNvSpPr txBox="1">
            <a:spLocks/>
          </p:cNvSpPr>
          <p:nvPr/>
        </p:nvSpPr>
        <p:spPr>
          <a:xfrm>
            <a:off x="323528" y="1967137"/>
            <a:ext cx="4287540" cy="46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95" indent="-171496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291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786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282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1778" indent="-171496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63273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34769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06265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77761" indent="-171496" algn="l" defTabSz="685983" rtl="0" eaLnBrk="1" latinLnBrk="0" hangingPunct="1">
              <a:spcBef>
                <a:spcPts val="450"/>
              </a:spcBef>
              <a:buSzPct val="80000"/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(1/Junho)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Ratificado por mais de 130 países</a:t>
            </a:r>
          </a:p>
          <a:p>
            <a:pPr marL="34299" indent="0">
              <a:buFont typeface="Arial" pitchFamily="34" charset="0"/>
              <a:buNone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Reduzir poluição emitida por fábricas, veículos e desmatamento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Limitar o aumento da temperatura do planeta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DBD522-A782-43E8-BF6D-6695F8110FBD}"/>
              </a:ext>
            </a:extLst>
          </p:cNvPr>
          <p:cNvSpPr/>
          <p:nvPr/>
        </p:nvSpPr>
        <p:spPr>
          <a:xfrm>
            <a:off x="2467297" y="832067"/>
            <a:ext cx="413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 importa mais que estratégia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86E3B02-FDB6-475F-995E-53737C5E7A0F}"/>
              </a:ext>
            </a:extLst>
          </p:cNvPr>
          <p:cNvSpPr/>
          <p:nvPr/>
        </p:nvSpPr>
        <p:spPr>
          <a:xfrm>
            <a:off x="210436" y="5518101"/>
            <a:ext cx="4572000" cy="132343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para eleitorado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Transferência de embaixada </a:t>
            </a:r>
            <a:r>
              <a:rPr lang="pt-B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</a:t>
            </a: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Aviv para Jerusalém</a:t>
            </a:r>
          </a:p>
          <a:p>
            <a:pPr marL="342900" indent="-342900">
              <a:buFontTx/>
              <a:buChar char="-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 na fronteira com México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66613C-C041-449B-9276-BB7C0018C735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8B5A97-E3F0-4D14-B088-6B5720F49D0E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ISOLAMENTO DE TRUP</a:t>
            </a: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7CE1DCF4-66CD-4312-90B9-9A7497EA7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5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251520" y="819696"/>
            <a:ext cx="4287539" cy="70609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000" b="1" dirty="0"/>
              <a:t>Reforma fiscal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251520" y="1323752"/>
            <a:ext cx="4287539" cy="5386609"/>
          </a:xfrm>
        </p:spPr>
        <p:txBody>
          <a:bodyPr rtlCol="0">
            <a:noAutofit/>
          </a:bodyPr>
          <a:lstStyle/>
          <a:p>
            <a:pPr marL="34299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(20/Dezembro)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Reforma fiscal e da redução de impostos por 51 votos contra 48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permanente 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impostos cobrados das empresas de 35% para 21%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até 2025</a:t>
            </a: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nos impostos das famílias, em quatro faixas de cobrança: 12%, 25%, 35% e 39,6% — outras três alíquotas intermediárias serão eliminadas.</a:t>
            </a:r>
          </a:p>
          <a:p>
            <a:pPr marL="34299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t-BR" sz="1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Consequência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o déficit fiscal americano em US$ 1,5 trilhão (R$ 4,935 trilhões) em dez anos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da taxa de juros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recursos para 	seguridade social (13 milhões pessoas)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604107" y="819696"/>
            <a:ext cx="4287539" cy="706090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2000" b="1" dirty="0"/>
              <a:t>Aumento de Tarifas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quarter" idx="4"/>
          </p:nvPr>
        </p:nvSpPr>
        <p:spPr>
          <a:xfrm>
            <a:off x="4604107" y="2022129"/>
            <a:ext cx="4287540" cy="4688232"/>
          </a:xfrm>
        </p:spPr>
        <p:txBody>
          <a:bodyPr rtlCol="0">
            <a:normAutofit/>
          </a:bodyPr>
          <a:lstStyle/>
          <a:p>
            <a:pPr>
              <a:buFont typeface="Symbol" panose="05050102010706020507" pitchFamily="18" charset="2"/>
              <a:buChar char="Þ"/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9" indent="0">
              <a:buNone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(8/março)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Imposição de tarifas 25% sobre aço e 10% alumínio</a:t>
            </a:r>
          </a:p>
          <a:p>
            <a:pPr marL="34299" indent="0">
              <a:buNone/>
            </a:pPr>
            <a:endParaRPr lang="pt-BR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9" indent="0">
              <a:buNone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(5/abril)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 bilhões em tarifas contra China </a:t>
            </a:r>
          </a:p>
          <a:p>
            <a:pPr marL="34299" indent="0">
              <a:buNone/>
            </a:pPr>
            <a:r>
              <a:rPr lang="pt-B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C0A3D2-43C6-4FCF-8D62-77C76E6A710C}"/>
              </a:ext>
            </a:extLst>
          </p:cNvPr>
          <p:cNvSpPr/>
          <p:nvPr/>
        </p:nvSpPr>
        <p:spPr>
          <a:xfrm>
            <a:off x="5302608" y="853121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em primeiro lugar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0BAA5E7-0994-49E5-904A-7E837DCD2DF5}"/>
              </a:ext>
            </a:extLst>
          </p:cNvPr>
          <p:cNvSpPr/>
          <p:nvPr/>
        </p:nvSpPr>
        <p:spPr>
          <a:xfrm>
            <a:off x="415343" y="891953"/>
            <a:ext cx="383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 importa mais que estratégia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D598FF9-04AF-45F6-A939-3699F5F161D0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84A4672-B683-4305-9D09-63F35E7CA1D4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ISOLAMENTO DE TRUP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8BC8A223-C64A-4144-BFD9-81DB55C36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5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uário&#10;&#10;Descrição gerada com muito alta confiança">
            <a:extLst>
              <a:ext uri="{FF2B5EF4-FFF2-40B4-BE49-F238E27FC236}">
                <a16:creationId xmlns:a16="http://schemas.microsoft.com/office/drawing/2014/main" id="{28B5FFF1-6B39-43F5-89AF-853DB80B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8" y="333955"/>
            <a:ext cx="3061454" cy="1700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 rot="20545548">
            <a:off x="769046" y="2263042"/>
            <a:ext cx="7605909" cy="2981739"/>
          </a:xfrm>
          <a:ln w="76200">
            <a:solidFill>
              <a:srgbClr val="FA2C0A"/>
            </a:solidFill>
          </a:ln>
          <a:effectLst>
            <a:glow rad="228600">
              <a:srgbClr val="FF505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Disputas no Mar do Sul da China</a:t>
            </a:r>
          </a:p>
        </p:txBody>
      </p:sp>
    </p:spTree>
    <p:extLst>
      <p:ext uri="{BB962C8B-B14F-4D97-AF65-F5344CB8AC3E}">
        <p14:creationId xmlns:p14="http://schemas.microsoft.com/office/powerpoint/2010/main" val="17331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Ásia: maior e mais populoso continente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17DEA64-216E-421C-B696-4B9108B7C36A}"/>
              </a:ext>
            </a:extLst>
          </p:cNvPr>
          <p:cNvSpPr/>
          <p:nvPr/>
        </p:nvSpPr>
        <p:spPr>
          <a:xfrm>
            <a:off x="277792" y="1245102"/>
            <a:ext cx="8411144" cy="23083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pt-BR" sz="2400" dirty="0">
              <a:solidFill>
                <a:srgbClr val="444444"/>
              </a:solidFill>
              <a:latin typeface="Open San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444444"/>
                </a:solidFill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Visita de Deng Xiaoping as Filipinas</a:t>
            </a:r>
          </a:p>
          <a:p>
            <a:endParaRPr lang="pt-BR" sz="2400" dirty="0">
              <a:solidFill>
                <a:srgbClr val="444444"/>
              </a:solidFill>
              <a:latin typeface="Open San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400" u="sng" dirty="0">
                <a:solidFill>
                  <a:srgbClr val="444444"/>
                </a:solidFill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Presidente local</a:t>
            </a:r>
            <a:endParaRPr lang="pt-BR" sz="2400" dirty="0">
              <a:solidFill>
                <a:srgbClr val="444444"/>
              </a:solidFill>
              <a:latin typeface="Open San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b="1" dirty="0">
                <a:solidFill>
                  <a:srgbClr val="444444"/>
                </a:solidFill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“Se você olhar o mapa, as ilhas em disputa são mais perto das Filipinas do que da China”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444444"/>
              </a:solidFill>
              <a:latin typeface="Open Sans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5A70BDB-7F32-4D52-893A-8F341C7E3AB6}"/>
              </a:ext>
            </a:extLst>
          </p:cNvPr>
          <p:cNvSpPr/>
          <p:nvPr/>
        </p:nvSpPr>
        <p:spPr>
          <a:xfrm>
            <a:off x="277792" y="4110483"/>
            <a:ext cx="83221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u="sng" dirty="0">
                <a:solidFill>
                  <a:srgbClr val="444444"/>
                </a:solidFill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Reposta de Deng</a:t>
            </a:r>
          </a:p>
          <a:p>
            <a:r>
              <a:rPr lang="pt-BR" sz="2400" dirty="0">
                <a:solidFill>
                  <a:srgbClr val="444444"/>
                </a:solidFill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Após uma pitadinha no cigarro</a:t>
            </a:r>
          </a:p>
          <a:p>
            <a:endParaRPr lang="pt-BR" sz="2400" dirty="0">
              <a:solidFill>
                <a:srgbClr val="444444"/>
              </a:solidFill>
              <a:latin typeface="Open San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b="1" dirty="0">
                <a:solidFill>
                  <a:srgbClr val="444444"/>
                </a:solidFill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“Se você olhar o mapa, as Filipinas são uma ilha perto da China”</a:t>
            </a:r>
          </a:p>
          <a:p>
            <a:pPr marL="342900" indent="-342900">
              <a:buFontTx/>
              <a:buChar char="-"/>
            </a:pPr>
            <a:endParaRPr lang="pt-BR" sz="2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6942D3E-EA3B-4CAF-94F3-592C4429E355}"/>
              </a:ext>
            </a:extLst>
          </p:cNvPr>
          <p:cNvSpPr/>
          <p:nvPr/>
        </p:nvSpPr>
        <p:spPr>
          <a:xfrm>
            <a:off x="498985" y="875770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>
                <a:solidFill>
                  <a:srgbClr val="444444"/>
                </a:solidFill>
                <a:latin typeface="Open Sans"/>
                <a:ea typeface="Times New Roman" panose="02020603050405020304" pitchFamily="18" charset="0"/>
                <a:cs typeface="Arial" panose="020B0604020202020204" pitchFamily="34" charset="0"/>
              </a:rPr>
              <a:t>História de Disputas é antiga</a:t>
            </a:r>
          </a:p>
        </p:txBody>
      </p:sp>
    </p:spTree>
    <p:extLst>
      <p:ext uri="{BB962C8B-B14F-4D97-AF65-F5344CB8AC3E}">
        <p14:creationId xmlns:p14="http://schemas.microsoft.com/office/powerpoint/2010/main" val="5131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Disputas no mar do Sul da China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  <p:pic>
        <p:nvPicPr>
          <p:cNvPr id="1026" name="Picture 2" descr="https://cdn-images-1.medium.com/max/1600/1*8_VUQiYS2FQpui8B6orTrQ.png">
            <a:extLst>
              <a:ext uri="{FF2B5EF4-FFF2-40B4-BE49-F238E27FC236}">
                <a16:creationId xmlns:a16="http://schemas.microsoft.com/office/drawing/2014/main" id="{A7336B31-C8F8-416F-8AFC-1D1306AD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0" y="708041"/>
            <a:ext cx="8101012" cy="59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D488E4E-9B48-4634-8B87-35F83AC3222A}"/>
              </a:ext>
            </a:extLst>
          </p:cNvPr>
          <p:cNvSpPr/>
          <p:nvPr/>
        </p:nvSpPr>
        <p:spPr>
          <a:xfrm rot="16200000">
            <a:off x="5693681" y="3419695"/>
            <a:ext cx="59773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SANTORO, Maurício. A Geopolítica do Mar do Sul da China. </a:t>
            </a:r>
            <a:r>
              <a:rPr lang="pt-BR" sz="1000" dirty="0" err="1"/>
              <a:t>Medium</a:t>
            </a:r>
            <a:r>
              <a:rPr lang="pt-BR" sz="1000" dirty="0"/>
              <a:t>, 14 Julho, 2016. Disponível em: </a:t>
            </a:r>
            <a:r>
              <a:rPr lang="pt-BR" sz="1000" u="sng" dirty="0">
                <a:hlinkClick r:id="rId6"/>
              </a:rPr>
              <a:t>https://medium.com/@mauriciosantoro1978/a-geopol%C3%ADtica-do-mar-do-sul-da-china-10b20c70e750</a:t>
            </a:r>
            <a:r>
              <a:rPr lang="pt-BR" sz="1000" dirty="0"/>
              <a:t>. Acessado em 10.Jun.18</a:t>
            </a:r>
          </a:p>
        </p:txBody>
      </p:sp>
    </p:spTree>
    <p:extLst>
      <p:ext uri="{BB962C8B-B14F-4D97-AF65-F5344CB8AC3E}">
        <p14:creationId xmlns:p14="http://schemas.microsoft.com/office/powerpoint/2010/main" val="2866148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Disputas no Mar do Sul da China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2E8DDC1-4F62-4D59-877A-B3639AED0540}"/>
              </a:ext>
            </a:extLst>
          </p:cNvPr>
          <p:cNvSpPr/>
          <p:nvPr/>
        </p:nvSpPr>
        <p:spPr>
          <a:xfrm>
            <a:off x="460762" y="754478"/>
            <a:ext cx="8378438" cy="5580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Disputas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China, Brunei, Indonésia, Malásia, Taiwan e Vietnã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333333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2013 - China -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presença mais assertiva</a:t>
            </a:r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Instalações militares chineses  (ilhas </a:t>
            </a:r>
            <a:r>
              <a:rPr lang="pt-BR" sz="2000" dirty="0" err="1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Spratly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– 6 </a:t>
            </a:r>
            <a:r>
              <a:rPr lang="pt-BR" sz="2000" dirty="0" err="1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paises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mísseis de cruzeiro </a:t>
            </a:r>
            <a:r>
              <a:rPr lang="pt-BR" sz="2000" dirty="0" err="1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antinavio</a:t>
            </a: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sistemas de mísseis </a:t>
            </a:r>
            <a:r>
              <a:rPr lang="pt-BR" sz="2000" dirty="0" err="1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terra-ar</a:t>
            </a:r>
            <a:endParaRPr lang="it-IT" sz="2000" dirty="0">
              <a:solidFill>
                <a:srgbClr val="333333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333333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Outras estruturas já construídas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29 pelo Vietnã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 pela Malásia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8 pelas Filipinas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1 por Taiwan”</a:t>
            </a:r>
            <a:endParaRPr lang="pt-BR" sz="2000" dirty="0">
              <a:solidFill>
                <a:srgbClr val="333333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0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Disputas no Mar do Sul da China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2E8DDC1-4F62-4D59-877A-B3639AED0540}"/>
              </a:ext>
            </a:extLst>
          </p:cNvPr>
          <p:cNvSpPr/>
          <p:nvPr/>
        </p:nvSpPr>
        <p:spPr>
          <a:xfrm>
            <a:off x="382781" y="1059278"/>
            <a:ext cx="8378438" cy="404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2016 (Julho) </a:t>
            </a: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- “Corte Permanente de Arbitragem (Haia, Holanda)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Decidiu contra maior parte das reivindicações chinesas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Þ"/>
            </a:pPr>
            <a:r>
              <a:rPr lang="pt-BR" sz="2200" dirty="0">
                <a:solidFill>
                  <a:srgbClr val="333333"/>
                </a:solidFill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Pequim não possui autoridade histórica sobre a região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200" dirty="0">
              <a:solidFill>
                <a:srgbClr val="333333"/>
              </a:solidFill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Situação no mar do Sul da China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=&gt; Contra interesses dos EUA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Presença militar americana e influência na Ásia Oriental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China alcançando  suas pretensões territoriais nesta região = fraqueza dos EUA</a:t>
            </a:r>
            <a:endParaRPr lang="pt-BR" sz="2200" dirty="0">
              <a:latin typeface="Arial" panose="020B0604020202020204" pitchFamily="34" charset="0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108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uário&#10;&#10;Descrição gerada com muito alta confiança">
            <a:extLst>
              <a:ext uri="{FF2B5EF4-FFF2-40B4-BE49-F238E27FC236}">
                <a16:creationId xmlns:a16="http://schemas.microsoft.com/office/drawing/2014/main" id="{28B5FFF1-6B39-43F5-89AF-853DB80B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" y="0"/>
            <a:ext cx="3061454" cy="1700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916832"/>
            <a:ext cx="7605909" cy="4028944"/>
          </a:xfrm>
          <a:ln w="76200">
            <a:solidFill>
              <a:srgbClr val="FF99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Considerações finais 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Olhar para o Século XXI</a:t>
            </a:r>
          </a:p>
        </p:txBody>
      </p:sp>
    </p:spTree>
    <p:extLst>
      <p:ext uri="{BB962C8B-B14F-4D97-AF65-F5344CB8AC3E}">
        <p14:creationId xmlns:p14="http://schemas.microsoft.com/office/powerpoint/2010/main" val="934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uário&#10;&#10;Descrição gerada com muito alta confiança">
            <a:extLst>
              <a:ext uri="{FF2B5EF4-FFF2-40B4-BE49-F238E27FC236}">
                <a16:creationId xmlns:a16="http://schemas.microsoft.com/office/drawing/2014/main" id="{28B5FFF1-6B39-43F5-89AF-853DB80B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" y="0"/>
            <a:ext cx="3061454" cy="1700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455313"/>
            <a:ext cx="7605909" cy="5048517"/>
          </a:xfrm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 da China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Demográfica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Econômica</a:t>
            </a:r>
            <a:b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Ambiental</a:t>
            </a:r>
            <a:b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Político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4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01600">
                  <a:schemeClr val="bg1">
                    <a:lumMod val="95000"/>
                  </a:schemeClr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3B438-7C95-4F0E-8C13-17C9FC189DB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89090" name="Picture 2" descr="http://www.worldpress.org/images/maps/world_6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44" y="1418543"/>
            <a:ext cx="8430141" cy="529694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059832" y="83671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Calibri" pitchFamily="34" charset="0"/>
              </a:rPr>
              <a:t>EUROPA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8C98ACB-B9FB-4A8E-99D1-79B2CFAE3FE8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706D20-F6C4-4CCB-B606-59C065E6EE7C}"/>
              </a:ext>
            </a:extLst>
          </p:cNvPr>
          <p:cNvSpPr/>
          <p:nvPr/>
        </p:nvSpPr>
        <p:spPr>
          <a:xfrm>
            <a:off x="2346481" y="61330"/>
            <a:ext cx="66285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ONDE PODE ESTAR O CENTRO DO MUNDO?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C842EED-77E4-46C5-A63B-C2EA9B6C6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uário&#10;&#10;Descrição gerada com muito alta confiança">
            <a:extLst>
              <a:ext uri="{FF2B5EF4-FFF2-40B4-BE49-F238E27FC236}">
                <a16:creationId xmlns:a16="http://schemas.microsoft.com/office/drawing/2014/main" id="{28B5FFF1-6B39-43F5-89AF-853DB80B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8" y="333955"/>
            <a:ext cx="3061454" cy="1700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 rot="20545548">
            <a:off x="769046" y="2263042"/>
            <a:ext cx="7605909" cy="2981739"/>
          </a:xfrm>
          <a:ln w="76200">
            <a:solidFill>
              <a:srgbClr val="FA2C0A"/>
            </a:solidFill>
          </a:ln>
          <a:effectLst>
            <a:glow rad="228600">
              <a:srgbClr val="FF505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Protagonismo da China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  região</a:t>
            </a:r>
          </a:p>
        </p:txBody>
      </p:sp>
    </p:spTree>
    <p:extLst>
      <p:ext uri="{BB962C8B-B14F-4D97-AF65-F5344CB8AC3E}">
        <p14:creationId xmlns:p14="http://schemas.microsoft.com/office/powerpoint/2010/main" val="150437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3B438-7C95-4F0E-8C13-17C9FC189DB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60" y="1680135"/>
            <a:ext cx="8892480" cy="485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99522" y="836713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i="0" dirty="0">
                <a:ln/>
                <a:solidFill>
                  <a:srgbClr val="00B050"/>
                </a:solidFill>
                <a:latin typeface="Calibri" pitchFamily="34" charset="0"/>
              </a:rPr>
              <a:t>ÁSIA – CHINA?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5BC2680-DBEC-4182-A0AD-E90570D7774E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484F853-498D-442B-80EF-EBAA12103987}"/>
              </a:ext>
            </a:extLst>
          </p:cNvPr>
          <p:cNvSpPr/>
          <p:nvPr/>
        </p:nvSpPr>
        <p:spPr>
          <a:xfrm>
            <a:off x="2346481" y="61330"/>
            <a:ext cx="66285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ONDE PODE ESTAR O CENTRO DO MUNDO?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50330951-E3F2-421C-ACDF-957B3FF9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20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3B438-7C95-4F0E-8C13-17C9FC189DB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86018" name="Picture 2" descr="http://www.world-atlas.us/world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75" y="1520291"/>
            <a:ext cx="8606050" cy="513728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8245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dirty="0">
                <a:ln/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AMÉRICAS – BRASIL?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C35B3B6-ACD4-4588-8A61-110DFA23A902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66B898C-E585-46D0-8105-5B9C1ADCA429}"/>
              </a:ext>
            </a:extLst>
          </p:cNvPr>
          <p:cNvSpPr/>
          <p:nvPr/>
        </p:nvSpPr>
        <p:spPr>
          <a:xfrm>
            <a:off x="2346481" y="61330"/>
            <a:ext cx="66285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ONDE PODE ESTAR O CENTRO DO MUNDO?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7B00EB4-1EA9-4585-ADAF-8DD21AB3E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27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B0B74E54-9DEB-44C0-B9F6-A19FBC63D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72" y="1222556"/>
            <a:ext cx="9144000" cy="5457826"/>
          </a:xfrm>
          <a:prstGeom prst="rect">
            <a:avLst/>
          </a:prstGeom>
        </p:spPr>
      </p:pic>
      <p:sp>
        <p:nvSpPr>
          <p:cNvPr id="1229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3B438-7C95-4F0E-8C13-17C9FC189DB0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-17372" y="858296"/>
            <a:ext cx="9117496" cy="646331"/>
          </a:xfrm>
          <a:prstGeom prst="rect">
            <a:avLst/>
          </a:prstGeom>
          <a:solidFill>
            <a:srgbClr val="66FFFF">
              <a:alpha val="42000"/>
            </a:srgbClr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3600" b="1" dirty="0">
                <a:ln/>
                <a:solidFill>
                  <a:srgbClr val="0033CC"/>
                </a:solidFill>
                <a:latin typeface="Calibri" pitchFamily="34" charset="0"/>
              </a:rPr>
              <a:t>BRASIL em cima ?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A9DB516-23D8-4E7C-BF40-DB4B3D284FC9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D4A4EC9-43DB-45EA-8CAA-64614B8B2F7A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OLHAR COM OUTROS OLHOS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F3942C07-E02D-4414-91C4-426DA74E6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Bibliografia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  <p:sp>
        <p:nvSpPr>
          <p:cNvPr id="5" name="Espaço reservado para conteúdo 13">
            <a:extLst>
              <a:ext uri="{FF2B5EF4-FFF2-40B4-BE49-F238E27FC236}">
                <a16:creationId xmlns:a16="http://schemas.microsoft.com/office/drawing/2014/main" id="{5A51D8C6-AE98-418F-87A1-8861B842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70" y="1275008"/>
            <a:ext cx="8018859" cy="4378817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t-BR" sz="2000" dirty="0"/>
              <a:t> </a:t>
            </a:r>
          </a:p>
          <a:p>
            <a:r>
              <a:rPr lang="pt-BR" sz="2000" dirty="0"/>
              <a:t>ALTEMANI, Henrique. </a:t>
            </a:r>
            <a:r>
              <a:rPr lang="pt-BR" sz="2000" i="1" dirty="0"/>
              <a:t>Brasil e China: Cooperação Sul-Sul e parceria estratégica</a:t>
            </a:r>
            <a:r>
              <a:rPr lang="pt-BR" sz="2000" dirty="0"/>
              <a:t>. Belo Horizonte: Fino Traço, 2012.  </a:t>
            </a:r>
          </a:p>
          <a:p>
            <a:r>
              <a:rPr lang="pt-BR" sz="2000" dirty="0"/>
              <a:t>KISSINGER, Henry. </a:t>
            </a:r>
            <a:r>
              <a:rPr lang="pt-BR" sz="2000" i="1" dirty="0" err="1"/>
              <a:t>On</a:t>
            </a:r>
            <a:r>
              <a:rPr lang="pt-BR" sz="2000" i="1" dirty="0"/>
              <a:t> China</a:t>
            </a:r>
            <a:r>
              <a:rPr lang="pt-BR" sz="2000" dirty="0"/>
              <a:t>. New York: The </a:t>
            </a:r>
            <a:r>
              <a:rPr lang="pt-BR" sz="2000" dirty="0" err="1"/>
              <a:t>Penguin</a:t>
            </a:r>
            <a:r>
              <a:rPr lang="pt-BR" sz="2000" dirty="0"/>
              <a:t> Press, 2011.</a:t>
            </a:r>
          </a:p>
          <a:p>
            <a:r>
              <a:rPr lang="pt-BR" sz="2000" dirty="0"/>
              <a:t>PAULINO, </a:t>
            </a:r>
            <a:r>
              <a:rPr lang="pt-BR" sz="2000" dirty="0" err="1"/>
              <a:t>Luis</a:t>
            </a:r>
            <a:r>
              <a:rPr lang="pt-BR" sz="2000" dirty="0"/>
              <a:t> </a:t>
            </a:r>
            <a:r>
              <a:rPr lang="pt-BR" sz="2000" dirty="0" err="1"/>
              <a:t>Antonio</a:t>
            </a:r>
            <a:r>
              <a:rPr lang="pt-BR" sz="2000" dirty="0"/>
              <a:t> ;· PIRES, Marcos (</a:t>
            </a:r>
            <a:r>
              <a:rPr lang="pt-BR" sz="2000" dirty="0" err="1"/>
              <a:t>Organ</a:t>
            </a:r>
            <a:r>
              <a:rPr lang="pt-BR" sz="2000" dirty="0"/>
              <a:t> ). </a:t>
            </a:r>
            <a:r>
              <a:rPr lang="pt-BR" sz="2000" i="1" dirty="0"/>
              <a:t>Nos e a China - O Impacto da Presença Chinesa no Brasil e na América do Sul</a:t>
            </a:r>
            <a:r>
              <a:rPr lang="pt-BR" sz="2000" dirty="0"/>
              <a:t>. São Paulo: </a:t>
            </a:r>
            <a:br>
              <a:rPr lang="pt-BR" sz="2000" dirty="0"/>
            </a:br>
            <a:r>
              <a:rPr lang="pt-BR" sz="2000" dirty="0"/>
              <a:t>LCTE, 2009. </a:t>
            </a:r>
          </a:p>
          <a:p>
            <a:r>
              <a:rPr lang="en-US" sz="2000" dirty="0"/>
              <a:t> SHAMBAUGH, David. </a:t>
            </a:r>
            <a:r>
              <a:rPr lang="en-US" sz="2000" i="1" dirty="0"/>
              <a:t>China Goes Global</a:t>
            </a:r>
            <a:r>
              <a:rPr lang="en-US" sz="2000" dirty="0"/>
              <a:t>. The Partial Power. New York: Oxford University  Press. 2013</a:t>
            </a:r>
            <a:endParaRPr lang="pt-BR" sz="2000" dirty="0"/>
          </a:p>
          <a:p>
            <a:r>
              <a:rPr lang="en-US" sz="2000" dirty="0"/>
              <a:t>YUAN, </a:t>
            </a:r>
            <a:r>
              <a:rPr lang="en-US" sz="2000" dirty="0" err="1"/>
              <a:t>Haiwang</a:t>
            </a:r>
            <a:r>
              <a:rPr lang="en-US" sz="2000" dirty="0"/>
              <a:t>; KNAPP, Ronald G.; LANDMAN, Margot E.; VEECK , Gregory (Editors). </a:t>
            </a:r>
            <a:r>
              <a:rPr lang="en-US" sz="2000" i="1" dirty="0"/>
              <a:t>This is China : the first 5,000 years</a:t>
            </a:r>
            <a:r>
              <a:rPr lang="en-US" sz="2000" dirty="0"/>
              <a:t>. Great Barrington, Mass., Berkshire Pub. Group,  2010.</a:t>
            </a:r>
            <a:endParaRPr lang="pt-BR" sz="2000" dirty="0"/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1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 rot="20570570">
            <a:off x="786962" y="1460985"/>
            <a:ext cx="7605909" cy="4028944"/>
          </a:xfrm>
          <a:ln w="76200">
            <a:solidFill>
              <a:srgbClr val="FF99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Obrigado !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Alexandre Uehara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/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aruehara@usp.br</a:t>
            </a:r>
            <a:endParaRPr lang="pt-BR" sz="44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6"/>
              </a:solidFill>
              <a:effectLst>
                <a:glow rad="101600">
                  <a:schemeClr val="bg1">
                    <a:lumMod val="95000"/>
                  </a:schemeClr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uário&#10;&#10;Descrição gerada com muito alta confiança">
            <a:extLst>
              <a:ext uri="{FF2B5EF4-FFF2-40B4-BE49-F238E27FC236}">
                <a16:creationId xmlns:a16="http://schemas.microsoft.com/office/drawing/2014/main" id="{28B5FFF1-6B39-43F5-89AF-853DB80B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" y="0"/>
            <a:ext cx="3061454" cy="1700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700808"/>
            <a:ext cx="7605909" cy="4803022"/>
          </a:xfrm>
          <a:ln w="76200">
            <a:solidFill>
              <a:srgbClr val="FA2C0A"/>
            </a:solidFill>
          </a:ln>
          <a:effectLst>
            <a:glow rad="228600">
              <a:srgbClr val="FF5050">
                <a:alpha val="40000"/>
              </a:srgbClr>
            </a:glow>
            <a:outerShdw blurRad="44450" dist="27940" dir="5400000" algn="ctr">
              <a:srgbClr val="00B05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Importância: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Demográfica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Econômica</a:t>
            </a:r>
            <a:b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Ambiental</a:t>
            </a:r>
            <a:b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Político</a:t>
            </a:r>
            <a:b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440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glow rad="101600">
                  <a:schemeClr val="bg1">
                    <a:lumMod val="95000"/>
                  </a:schemeClr>
                </a:glow>
                <a:outerShdw blurRad="50800" dist="38100" dir="5400000" algn="t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5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80EF797D-DDF1-4DA6-B7BF-461AC35DA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8" y="597463"/>
            <a:ext cx="8408803" cy="638643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9D4ECE8-7189-4F63-9AD0-E2F4AD113D79}"/>
              </a:ext>
            </a:extLst>
          </p:cNvPr>
          <p:cNvSpPr/>
          <p:nvPr/>
        </p:nvSpPr>
        <p:spPr>
          <a:xfrm rot="16200000">
            <a:off x="-2605588" y="3646027"/>
            <a:ext cx="5750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/>
              <a:t>Fonte: </a:t>
            </a:r>
            <a:r>
              <a:rPr lang="pt-BR" sz="800" dirty="0" err="1"/>
              <a:t>Geomapas</a:t>
            </a:r>
            <a:r>
              <a:rPr lang="pt-BR" sz="800" dirty="0"/>
              <a:t>. Ref.216-07 Ásia Político. </a:t>
            </a:r>
            <a:r>
              <a:rPr lang="pt-BR" sz="800" dirty="0" err="1"/>
              <a:t>Disponivel</a:t>
            </a:r>
            <a:r>
              <a:rPr lang="pt-BR" sz="800" dirty="0"/>
              <a:t> em: </a:t>
            </a:r>
            <a:r>
              <a:rPr lang="pt-BR" sz="800" dirty="0">
                <a:hlinkClick r:id="rId4"/>
              </a:rPr>
              <a:t>http://www.geomapas.com.br/nossos-produtos/ref.216-07-asia-politico-216-esc.07.html</a:t>
            </a:r>
            <a:r>
              <a:rPr lang="pt-BR" sz="800" dirty="0"/>
              <a:t>. 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06CDF0F-3656-4012-8D01-C7E1BB8A5D56}"/>
              </a:ext>
            </a:extLst>
          </p:cNvPr>
          <p:cNvSpPr txBox="1">
            <a:spLocks/>
          </p:cNvSpPr>
          <p:nvPr/>
        </p:nvSpPr>
        <p:spPr>
          <a:xfrm>
            <a:off x="6753225" y="3429000"/>
            <a:ext cx="2390775" cy="287023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ÁSIA </a:t>
            </a:r>
          </a:p>
          <a:p>
            <a:pPr>
              <a:buFontTx/>
              <a:buChar char="-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Oriente Médio</a:t>
            </a:r>
          </a:p>
          <a:p>
            <a:pPr>
              <a:buFontTx/>
              <a:buChar char="-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Ásia Central</a:t>
            </a:r>
          </a:p>
          <a:p>
            <a:pPr>
              <a:buFontTx/>
              <a:buChar char="-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Subcontinente Indiano</a:t>
            </a:r>
          </a:p>
          <a:p>
            <a:pPr>
              <a:buFontTx/>
              <a:buChar char="-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Sudeste Asiático</a:t>
            </a:r>
          </a:p>
          <a:p>
            <a:pPr>
              <a:buFontTx/>
              <a:buChar char="-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Nordeste Asiático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Ásia: maior e mais populoso continente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7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8295477-938B-48C5-8DD2-585743D1B323}"/>
              </a:ext>
            </a:extLst>
          </p:cNvPr>
          <p:cNvSpPr/>
          <p:nvPr/>
        </p:nvSpPr>
        <p:spPr>
          <a:xfrm>
            <a:off x="0" y="1"/>
            <a:ext cx="3698279" cy="2250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2300DC-D3EF-4AF4-8218-5558CAA311C2}"/>
              </a:ext>
            </a:extLst>
          </p:cNvPr>
          <p:cNvSpPr/>
          <p:nvPr/>
        </p:nvSpPr>
        <p:spPr>
          <a:xfrm>
            <a:off x="-104063" y="834911"/>
            <a:ext cx="38023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Ásia: maior e mais populoso continente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330AA4AE-DED9-4C2B-A614-92315464A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590" y="219358"/>
            <a:ext cx="2267036" cy="6155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9560468-36E7-40AE-A452-AC0C16028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9" y="0"/>
            <a:ext cx="5529734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F11F8D6-0FDE-46FF-BE4D-92CDA82AAB59}"/>
              </a:ext>
            </a:extLst>
          </p:cNvPr>
          <p:cNvSpPr/>
          <p:nvPr/>
        </p:nvSpPr>
        <p:spPr>
          <a:xfrm>
            <a:off x="268801" y="5715833"/>
            <a:ext cx="34294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Fonte: Geo. Banco de Dados Mundial. Disponível em: https://geobancodedados.wordpress.com/2014/04/21/</a:t>
            </a:r>
            <a:r>
              <a:rPr lang="pt-BR" sz="1400" dirty="0" err="1">
                <a:solidFill>
                  <a:schemeClr val="bg1">
                    <a:lumMod val="50000"/>
                  </a:schemeClr>
                </a:solidFill>
              </a:rPr>
              <a:t>populacao</a:t>
            </a:r>
            <a:r>
              <a:rPr lang="pt-BR" sz="1400" dirty="0">
                <a:solidFill>
                  <a:schemeClr val="bg1">
                    <a:lumMod val="50000"/>
                  </a:schemeClr>
                </a:solidFill>
              </a:rPr>
              <a:t>/.  Acesso em 10.MAR;18</a:t>
            </a:r>
          </a:p>
        </p:txBody>
      </p:sp>
      <p:sp>
        <p:nvSpPr>
          <p:cNvPr id="7" name="Espaço reservado para conteúdo 9">
            <a:extLst>
              <a:ext uri="{FF2B5EF4-FFF2-40B4-BE49-F238E27FC236}">
                <a16:creationId xmlns:a16="http://schemas.microsoft.com/office/drawing/2014/main" id="{118082BC-ED07-421E-A08A-95CC73FC6CD7}"/>
              </a:ext>
            </a:extLst>
          </p:cNvPr>
          <p:cNvSpPr txBox="1">
            <a:spLocks/>
          </p:cNvSpPr>
          <p:nvPr/>
        </p:nvSpPr>
        <p:spPr>
          <a:xfrm>
            <a:off x="134401" y="2434852"/>
            <a:ext cx="3429477" cy="3246256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Asia        =  59,87%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África      = 15,92%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b="1" dirty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	          75,79%</a:t>
            </a:r>
          </a:p>
          <a:p>
            <a:pPr marL="0" indent="0"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Europa    = 10,14%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Américas = 13,53%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Total........... 23,67%</a:t>
            </a:r>
          </a:p>
        </p:txBody>
      </p:sp>
    </p:spTree>
    <p:extLst>
      <p:ext uri="{BB962C8B-B14F-4D97-AF65-F5344CB8AC3E}">
        <p14:creationId xmlns:p14="http://schemas.microsoft.com/office/powerpoint/2010/main" val="87167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8AB63EE-DD79-4A3A-A781-7339E4FB76A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2457" y="1252627"/>
          <a:ext cx="8052952" cy="495667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866995">
                  <a:extLst>
                    <a:ext uri="{9D8B030D-6E8A-4147-A177-3AD203B41FA5}">
                      <a16:colId xmlns:a16="http://schemas.microsoft.com/office/drawing/2014/main" val="1585286919"/>
                    </a:ext>
                  </a:extLst>
                </a:gridCol>
                <a:gridCol w="2456897">
                  <a:extLst>
                    <a:ext uri="{9D8B030D-6E8A-4147-A177-3AD203B41FA5}">
                      <a16:colId xmlns:a16="http://schemas.microsoft.com/office/drawing/2014/main" val="2687328386"/>
                    </a:ext>
                  </a:extLst>
                </a:gridCol>
                <a:gridCol w="1182265">
                  <a:extLst>
                    <a:ext uri="{9D8B030D-6E8A-4147-A177-3AD203B41FA5}">
                      <a16:colId xmlns:a16="http://schemas.microsoft.com/office/drawing/2014/main" val="2098150861"/>
                    </a:ext>
                  </a:extLst>
                </a:gridCol>
                <a:gridCol w="1182265">
                  <a:extLst>
                    <a:ext uri="{9D8B030D-6E8A-4147-A177-3AD203B41FA5}">
                      <a16:colId xmlns:a16="http://schemas.microsoft.com/office/drawing/2014/main" val="4204008217"/>
                    </a:ext>
                  </a:extLst>
                </a:gridCol>
                <a:gridCol w="1182265">
                  <a:extLst>
                    <a:ext uri="{9D8B030D-6E8A-4147-A177-3AD203B41FA5}">
                      <a16:colId xmlns:a16="http://schemas.microsoft.com/office/drawing/2014/main" val="718529026"/>
                    </a:ext>
                  </a:extLst>
                </a:gridCol>
                <a:gridCol w="1182265">
                  <a:extLst>
                    <a:ext uri="{9D8B030D-6E8A-4147-A177-3AD203B41FA5}">
                      <a16:colId xmlns:a16="http://schemas.microsoft.com/office/drawing/2014/main" val="490105469"/>
                    </a:ext>
                  </a:extLst>
                </a:gridCol>
              </a:tblGrid>
              <a:tr h="771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effectLst/>
                        </a:rPr>
                        <a:t>Classif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País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2018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2020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2022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2023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97516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9900"/>
                          </a:solidFill>
                          <a:effectLst/>
                        </a:rPr>
                        <a:t>China</a:t>
                      </a:r>
                      <a:endParaRPr lang="pt-BR" sz="1800" b="1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1.397,0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1.409,3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1.419,5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1.420,9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4991648"/>
                  </a:ext>
                </a:extLst>
              </a:tr>
              <a:tr h="366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9900"/>
                          </a:solidFill>
                          <a:effectLst/>
                        </a:rPr>
                        <a:t>Índia</a:t>
                      </a:r>
                      <a:endParaRPr lang="pt-BR" sz="1800" b="1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1.334,2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1.369,6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1.405,8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1.424,3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1491776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Estados Unidos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328,4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333,7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339,0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341,7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18376598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9900"/>
                          </a:solidFill>
                          <a:effectLst/>
                        </a:rPr>
                        <a:t>Indonésia</a:t>
                      </a:r>
                      <a:endParaRPr lang="pt-BR" sz="1800" b="1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265,3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272,1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279,0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282,6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35254068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Brasil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209,2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212,1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214,8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216,0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37551560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9900"/>
                          </a:solidFill>
                          <a:effectLst/>
                        </a:rPr>
                        <a:t>Paquistão</a:t>
                      </a:r>
                      <a:endParaRPr lang="pt-BR" sz="1800" b="1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201,0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208,8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216,8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221,0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4709571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Nigéria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193,9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204,7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216,1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222,0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2407780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9900"/>
                          </a:solidFill>
                          <a:effectLst/>
                        </a:rPr>
                        <a:t>Bangladesh</a:t>
                      </a:r>
                      <a:endParaRPr lang="pt-BR" sz="1800" b="1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164,9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168,3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171,8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173,6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5666289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9900"/>
                          </a:solidFill>
                          <a:effectLst/>
                        </a:rPr>
                        <a:t>Rússia</a:t>
                      </a:r>
                      <a:endParaRPr lang="pt-BR" sz="1800" b="1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144,0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143,8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143,4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143,2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67292747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FF9900"/>
                          </a:solidFill>
                          <a:effectLst/>
                        </a:rPr>
                        <a:t>Japão</a:t>
                      </a:r>
                      <a:endParaRPr lang="pt-BR" sz="1800" b="1" dirty="0">
                        <a:solidFill>
                          <a:srgbClr val="FF99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126,5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125,7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124,7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</a:rPr>
                        <a:t>124,1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5681630"/>
                  </a:ext>
                </a:extLst>
              </a:tr>
              <a:tr h="381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11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México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124,7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127,1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129,4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130,5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9413366"/>
                  </a:ext>
                </a:extLst>
              </a:tr>
            </a:tbl>
          </a:graphicData>
        </a:graphic>
      </p:graphicFrame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99E65358-F1DC-457D-82C7-0D4B35B6ECDB}"/>
              </a:ext>
            </a:extLst>
          </p:cNvPr>
          <p:cNvSpPr/>
          <p:nvPr/>
        </p:nvSpPr>
        <p:spPr>
          <a:xfrm rot="3013664">
            <a:off x="8928331" y="2006232"/>
            <a:ext cx="291547" cy="59634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45327E96-87A7-426E-8201-263D672B45D4}"/>
              </a:ext>
            </a:extLst>
          </p:cNvPr>
          <p:cNvSpPr/>
          <p:nvPr/>
        </p:nvSpPr>
        <p:spPr>
          <a:xfrm rot="3013664">
            <a:off x="7728790" y="5442413"/>
            <a:ext cx="291547" cy="59634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0BF2886-4950-4B9D-B677-0843351BE07B}"/>
              </a:ext>
            </a:extLst>
          </p:cNvPr>
          <p:cNvSpPr/>
          <p:nvPr/>
        </p:nvSpPr>
        <p:spPr>
          <a:xfrm>
            <a:off x="870999" y="6291993"/>
            <a:ext cx="8052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International </a:t>
            </a:r>
            <a:r>
              <a:rPr lang="pt-BR" sz="1400" dirty="0" err="1"/>
              <a:t>Monetary</a:t>
            </a:r>
            <a:r>
              <a:rPr lang="pt-BR" sz="1400" dirty="0"/>
              <a:t> </a:t>
            </a:r>
            <a:r>
              <a:rPr lang="pt-BR" sz="1400" dirty="0" err="1"/>
              <a:t>Fund</a:t>
            </a:r>
            <a:r>
              <a:rPr lang="pt-BR" sz="1400" dirty="0"/>
              <a:t>, World </a:t>
            </a:r>
            <a:r>
              <a:rPr lang="pt-BR" sz="1400" dirty="0" err="1"/>
              <a:t>Economic</a:t>
            </a:r>
            <a:r>
              <a:rPr lang="pt-BR" sz="1400" dirty="0"/>
              <a:t> Outlook </a:t>
            </a:r>
            <a:r>
              <a:rPr lang="pt-BR" sz="1400" dirty="0" err="1"/>
              <a:t>Database</a:t>
            </a:r>
            <a:r>
              <a:rPr lang="pt-BR" sz="1400" dirty="0"/>
              <a:t>, </a:t>
            </a:r>
            <a:r>
              <a:rPr lang="pt-BR" sz="1400" dirty="0" err="1"/>
              <a:t>April</a:t>
            </a:r>
            <a:r>
              <a:rPr lang="pt-BR" sz="1400" dirty="0"/>
              <a:t> 2018. Disponível em: </a:t>
            </a:r>
            <a:r>
              <a:rPr lang="pt-BR" sz="1400" dirty="0">
                <a:hlinkClick r:id="rId3"/>
              </a:rPr>
              <a:t>http://www.imf.org/external/pubs/ft/weo/2018/01/weodata/index.aspx</a:t>
            </a:r>
            <a:r>
              <a:rPr lang="pt-BR" sz="1400" dirty="0"/>
              <a:t>. Acesso em 01.Mai.18</a:t>
            </a:r>
          </a:p>
        </p:txBody>
      </p:sp>
      <p:pic>
        <p:nvPicPr>
          <p:cNvPr id="8" name="Imagem 7" descr="http://riodejaneiro.china-consulate.org/pot/zgabc/gk/W020040617538233597027.jpg">
            <a:extLst>
              <a:ext uri="{FF2B5EF4-FFF2-40B4-BE49-F238E27FC236}">
                <a16:creationId xmlns:a16="http://schemas.microsoft.com/office/drawing/2014/main" id="{7180827F-2428-491E-A509-93360731F5A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" y="1916832"/>
            <a:ext cx="905579" cy="605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01B7D00-12A1-4744-B7FD-2D1723531C72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950796D-1689-4392-BF4A-64797281C27C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Ásia: maior e mais populoso continente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C102C87-02FE-4601-A5CD-6853496BF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vestuário&#10;&#10;Descrição gerada com muito alta confiança">
            <a:extLst>
              <a:ext uri="{FF2B5EF4-FFF2-40B4-BE49-F238E27FC236}">
                <a16:creationId xmlns:a16="http://schemas.microsoft.com/office/drawing/2014/main" id="{28B5FFF1-6B39-43F5-89AF-853DB80B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" y="0"/>
            <a:ext cx="3061454" cy="17008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971600" y="1916832"/>
            <a:ext cx="7605909" cy="4028944"/>
          </a:xfrm>
          <a:ln w="762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pt-BR" sz="4400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glow rad="101600">
                    <a:schemeClr val="bg1">
                      <a:lumMod val="95000"/>
                    </a:schemeClr>
                  </a:glow>
                  <a:outerShdw blurRad="50800" dist="38100" dir="5400000" algn="t" rotWithShape="0">
                    <a:schemeClr val="tx1">
                      <a:lumMod val="95000"/>
                      <a:lumOff val="5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Protagonismo da China no Âmbito Econômico</a:t>
            </a:r>
          </a:p>
        </p:txBody>
      </p:sp>
    </p:spTree>
    <p:extLst>
      <p:ext uri="{BB962C8B-B14F-4D97-AF65-F5344CB8AC3E}">
        <p14:creationId xmlns:p14="http://schemas.microsoft.com/office/powerpoint/2010/main" val="30873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07088" y="6414790"/>
            <a:ext cx="2057400" cy="365125"/>
          </a:xfrm>
        </p:spPr>
        <p:txBody>
          <a:bodyPr/>
          <a:lstStyle/>
          <a:p>
            <a:pPr>
              <a:defRPr/>
            </a:pPr>
            <a:fld id="{B6F2362B-BB47-4D31-9253-D97A6DB8FD9D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76A623E-1659-4B50-9A65-0FE7240387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862084"/>
              </p:ext>
            </p:extLst>
          </p:nvPr>
        </p:nvGraphicFramePr>
        <p:xfrm>
          <a:off x="179512" y="914412"/>
          <a:ext cx="8712968" cy="5682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2852936"/>
            <a:ext cx="18565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1990</a:t>
            </a:r>
          </a:p>
          <a:p>
            <a:r>
              <a:rPr lang="pt-BR" dirty="0"/>
              <a:t>EUA/China    = 9,4</a:t>
            </a:r>
          </a:p>
          <a:p>
            <a:r>
              <a:rPr lang="pt-BR" dirty="0"/>
              <a:t>Japão/China = 3,6</a:t>
            </a:r>
          </a:p>
        </p:txBody>
      </p:sp>
      <p:sp>
        <p:nvSpPr>
          <p:cNvPr id="9" name="Retângulo 8"/>
          <p:cNvSpPr/>
          <p:nvPr/>
        </p:nvSpPr>
        <p:spPr>
          <a:xfrm>
            <a:off x="7009433" y="785813"/>
            <a:ext cx="1909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/>
              <a:t>2017</a:t>
            </a:r>
          </a:p>
          <a:p>
            <a:r>
              <a:rPr lang="pt-BR" dirty="0"/>
              <a:t>EUA/China    = 1,6</a:t>
            </a:r>
          </a:p>
          <a:p>
            <a:r>
              <a:rPr lang="pt-BR" dirty="0"/>
              <a:t>Japão/China  = 0,4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993B36-7357-402E-B53B-7C0945721F7D}"/>
              </a:ext>
            </a:extLst>
          </p:cNvPr>
          <p:cNvSpPr txBox="1"/>
          <p:nvPr/>
        </p:nvSpPr>
        <p:spPr>
          <a:xfrm>
            <a:off x="610337" y="1563683"/>
            <a:ext cx="617402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Kissinger (2011, p.497) – Os primeiros 20 anos do século XXI representam um período de oportunidade estratégica para China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BFB01C3-6A27-49EF-9F17-6D6ABE8AAEAD}"/>
              </a:ext>
            </a:extLst>
          </p:cNvPr>
          <p:cNvSpPr/>
          <p:nvPr/>
        </p:nvSpPr>
        <p:spPr>
          <a:xfrm>
            <a:off x="1048110" y="6475191"/>
            <a:ext cx="7867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err="1"/>
              <a:t>International</a:t>
            </a:r>
            <a:r>
              <a:rPr lang="pt-BR" sz="1400" dirty="0"/>
              <a:t> </a:t>
            </a:r>
            <a:r>
              <a:rPr lang="pt-BR" sz="1400" dirty="0" err="1"/>
              <a:t>Monetary</a:t>
            </a:r>
            <a:r>
              <a:rPr lang="pt-BR" sz="1400" dirty="0"/>
              <a:t> </a:t>
            </a:r>
            <a:r>
              <a:rPr lang="pt-BR" sz="1400" dirty="0" err="1"/>
              <a:t>Fund</a:t>
            </a:r>
            <a:r>
              <a:rPr lang="pt-BR" sz="1400" dirty="0"/>
              <a:t>, World </a:t>
            </a:r>
            <a:r>
              <a:rPr lang="pt-BR" sz="1400" dirty="0" err="1"/>
              <a:t>Economic</a:t>
            </a:r>
            <a:r>
              <a:rPr lang="pt-BR" sz="1400" dirty="0"/>
              <a:t> Outlook </a:t>
            </a:r>
            <a:r>
              <a:rPr lang="pt-BR" sz="1400" dirty="0" err="1"/>
              <a:t>Database</a:t>
            </a:r>
            <a:r>
              <a:rPr lang="pt-BR" sz="1400" dirty="0"/>
              <a:t>, </a:t>
            </a:r>
            <a:r>
              <a:rPr lang="pt-BR" sz="1400" dirty="0" err="1"/>
              <a:t>April</a:t>
            </a:r>
            <a:r>
              <a:rPr lang="pt-BR" sz="1400" dirty="0"/>
              <a:t> 2018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CDC21BD-C3D3-4F2D-B84B-DC7005CF385C}"/>
              </a:ext>
            </a:extLst>
          </p:cNvPr>
          <p:cNvSpPr/>
          <p:nvPr/>
        </p:nvSpPr>
        <p:spPr>
          <a:xfrm>
            <a:off x="0" y="1"/>
            <a:ext cx="9144000" cy="646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02CD779-EF45-4756-824D-DFC906B796D5}"/>
              </a:ext>
            </a:extLst>
          </p:cNvPr>
          <p:cNvSpPr/>
          <p:nvPr/>
        </p:nvSpPr>
        <p:spPr>
          <a:xfrm>
            <a:off x="2510603" y="61330"/>
            <a:ext cx="61783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China ganha poder relativo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2EBBD6AD-6177-45D3-97AC-1E7C9DB93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1" y="15164"/>
            <a:ext cx="2267036" cy="6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2129</Words>
  <Application>Microsoft Office PowerPoint</Application>
  <PresentationFormat>Apresentação na tela (4:3)</PresentationFormat>
  <Paragraphs>819</Paragraphs>
  <Slides>34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5" baseType="lpstr">
      <vt:lpstr>freight-book</vt:lpstr>
      <vt:lpstr>Open Sans</vt:lpstr>
      <vt:lpstr>opensans</vt:lpstr>
      <vt:lpstr>Yu Mincho</vt:lpstr>
      <vt:lpstr>Arial</vt:lpstr>
      <vt:lpstr>Calibri</vt:lpstr>
      <vt:lpstr>Calibri Light</vt:lpstr>
      <vt:lpstr>Century Gothic</vt:lpstr>
      <vt:lpstr>Symbol</vt:lpstr>
      <vt:lpstr>Times New Roman</vt:lpstr>
      <vt:lpstr>Tema do Office</vt:lpstr>
      <vt:lpstr>7º Painel do Ciclo de Debates   O Brasil e a Ordem Internacional: Estender Pontes ou Erguer Barreiras?  </vt:lpstr>
      <vt:lpstr>Apresentação do PowerPoint</vt:lpstr>
      <vt:lpstr>Protagonismo da China e  região</vt:lpstr>
      <vt:lpstr> Importância: - Demográfica - Econômica - Ambiental - Político </vt:lpstr>
      <vt:lpstr>Apresentação do PowerPoint</vt:lpstr>
      <vt:lpstr>Apresentação do PowerPoint</vt:lpstr>
      <vt:lpstr>Apresentação do PowerPoint</vt:lpstr>
      <vt:lpstr>Protagonismo da China no Âmbito Econômico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Impactos ambientais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Disputas no Mar do Sul da China</vt:lpstr>
      <vt:lpstr>Apresentação do PowerPoint</vt:lpstr>
      <vt:lpstr>Apresentação do PowerPoint</vt:lpstr>
      <vt:lpstr>Apresentação do PowerPoint</vt:lpstr>
      <vt:lpstr>Apresentação do PowerPoint</vt:lpstr>
      <vt:lpstr>Considerações finais  Olhar para o Século XXI</vt:lpstr>
      <vt:lpstr> Importância da China - Demográfica - Econômica - Ambiental - Político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 !  Alexandre Uehara aruehara@usp.br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Nordeste asiático em um mundo em transformação</dc:title>
  <dc:creator>Ratsuo Uehara</dc:creator>
  <cp:lastModifiedBy>Ratsuo Uehara</cp:lastModifiedBy>
  <cp:revision>78</cp:revision>
  <dcterms:created xsi:type="dcterms:W3CDTF">2018-05-22T22:55:21Z</dcterms:created>
  <dcterms:modified xsi:type="dcterms:W3CDTF">2018-06-11T19:27:17Z</dcterms:modified>
</cp:coreProperties>
</file>