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0" r:id="rId9"/>
    <p:sldId id="269" r:id="rId10"/>
  </p:sldIdLst>
  <p:sldSz cx="18288000" cy="10287000"/>
  <p:notesSz cx="18288000" cy="10287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62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700" b="1" i="0">
                <a:solidFill>
                  <a:srgbClr val="0B3E7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700" b="1" i="0">
                <a:solidFill>
                  <a:srgbClr val="0B3E7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700" b="1" i="0">
                <a:solidFill>
                  <a:srgbClr val="0B3E7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1346" y="65265"/>
            <a:ext cx="17145307" cy="331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700" b="1" i="0">
                <a:solidFill>
                  <a:srgbClr val="0B3E7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8423" y="4319890"/>
            <a:ext cx="16611153" cy="2926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45067" y="-228600"/>
            <a:ext cx="19033067" cy="10706100"/>
            <a:chOff x="0" y="0"/>
            <a:chExt cx="18287999" cy="1028699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9" cy="10286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40998" y="2171701"/>
              <a:ext cx="2921903" cy="420157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8400" y="7325680"/>
            <a:ext cx="13792200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t-BR" sz="6000" spc="25" dirty="0">
                <a:solidFill>
                  <a:schemeClr val="bg1"/>
                </a:solidFill>
              </a:rPr>
              <a:t>Reforma Tributária: </a:t>
            </a:r>
            <a:r>
              <a:rPr lang="pt-BR" sz="6000" b="0" spc="25" dirty="0">
                <a:solidFill>
                  <a:srgbClr val="FFFFFF"/>
                </a:solidFill>
              </a:rPr>
              <a:t>Contribuições dos Profissionais da Contabilidade</a:t>
            </a:r>
            <a:endParaRPr sz="6000" b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Quem somos?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531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Mais de </a:t>
            </a:r>
            <a:r>
              <a:rPr lang="pt-BR" sz="4400" b="1" dirty="0"/>
              <a:t>527 mil profissionais </a:t>
            </a:r>
            <a:r>
              <a:rPr lang="pt-BR" sz="4400" dirty="0"/>
              <a:t>da Contabilidade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Principais </a:t>
            </a:r>
            <a:r>
              <a:rPr lang="pt-BR" sz="4400" b="1" dirty="0"/>
              <a:t>usuários dos sistemas </a:t>
            </a:r>
            <a:r>
              <a:rPr lang="pt-BR" sz="4400" dirty="0"/>
              <a:t>tributários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Importantes agentes de conformidade e </a:t>
            </a:r>
            <a:r>
              <a:rPr lang="pt-BR" sz="4400" b="1" dirty="0"/>
              <a:t>gestão fiscal estratégica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Parceiro </a:t>
            </a:r>
            <a:r>
              <a:rPr lang="pt-BR" sz="4400" b="1" dirty="0"/>
              <a:t>essencial na relação Fisco e Contribuintes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Posicionamento: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531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Somos a favor da </a:t>
            </a:r>
            <a:r>
              <a:rPr lang="pt-BR" sz="4400" b="1" dirty="0"/>
              <a:t>Reforma Tributária </a:t>
            </a:r>
            <a:r>
              <a:rPr lang="pt-BR" sz="4400" dirty="0"/>
              <a:t>em seu propósito de </a:t>
            </a:r>
            <a:r>
              <a:rPr lang="pt-BR" sz="4400" b="1" dirty="0"/>
              <a:t>simplificação e aperfeiçoamento </a:t>
            </a:r>
            <a:r>
              <a:rPr lang="pt-BR" sz="4400" dirty="0"/>
              <a:t>do Sistema Tributário Nacional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Esperamos</a:t>
            </a:r>
            <a:r>
              <a:rPr lang="pt-BR" sz="4400" b="1" dirty="0"/>
              <a:t> contribuir tecnicamente </a:t>
            </a:r>
            <a:r>
              <a:rPr lang="pt-BR" sz="4400" dirty="0"/>
              <a:t>para o aperfeiçoamento da proposta atual e os objetivos sejam alcançados </a:t>
            </a:r>
          </a:p>
        </p:txBody>
      </p:sp>
    </p:spTree>
    <p:extLst>
      <p:ext uri="{BB962C8B-B14F-4D97-AF65-F5344CB8AC3E}">
        <p14:creationId xmlns:p14="http://schemas.microsoft.com/office/powerpoint/2010/main" val="3744085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Pontos de atenção: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531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Ausência de </a:t>
            </a:r>
            <a:r>
              <a:rPr lang="pt-BR" sz="4400" b="1" dirty="0"/>
              <a:t>estudos de impacto </a:t>
            </a:r>
            <a:r>
              <a:rPr lang="pt-BR" sz="4400" dirty="0"/>
              <a:t>econômico e sociais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Mecanismos de controle para </a:t>
            </a:r>
            <a:r>
              <a:rPr lang="pt-BR" sz="4400" b="1" dirty="0"/>
              <a:t>evitar o aumento de carga tributária </a:t>
            </a:r>
            <a:r>
              <a:rPr lang="pt-BR" sz="4400" dirty="0"/>
              <a:t>ao consumidor e que imponham </a:t>
            </a:r>
            <a:r>
              <a:rPr lang="pt-BR" sz="4400" b="1" dirty="0"/>
              <a:t>eficiência as normas fiscais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Disponibilização das </a:t>
            </a:r>
            <a:r>
              <a:rPr lang="pt-BR" sz="4400" b="1" dirty="0"/>
              <a:t>normas infraconstitucionais </a:t>
            </a:r>
            <a:r>
              <a:rPr lang="pt-BR" sz="4400" dirty="0"/>
              <a:t>para o debate</a:t>
            </a:r>
          </a:p>
        </p:txBody>
      </p:sp>
    </p:spTree>
    <p:extLst>
      <p:ext uri="{BB962C8B-B14F-4D97-AF65-F5344CB8AC3E}">
        <p14:creationId xmlns:p14="http://schemas.microsoft.com/office/powerpoint/2010/main" val="75269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Pontos de atenção: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667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Equiparação das bases de incidência na </a:t>
            </a:r>
            <a:r>
              <a:rPr lang="pt-BR" sz="4400" b="1" dirty="0"/>
              <a:t>produção e serviços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Aumento do custo tributário na </a:t>
            </a:r>
            <a:r>
              <a:rPr lang="pt-BR" sz="4400" b="1" dirty="0"/>
              <a:t>prestação de serviços </a:t>
            </a:r>
            <a:r>
              <a:rPr lang="pt-BR" sz="4400" dirty="0"/>
              <a:t>em especial nas </a:t>
            </a:r>
            <a:r>
              <a:rPr lang="pt-BR" sz="4400" b="1" dirty="0"/>
              <a:t>profissões regulamentadas </a:t>
            </a:r>
            <a:r>
              <a:rPr lang="pt-BR" sz="4400" dirty="0"/>
              <a:t>e no </a:t>
            </a:r>
            <a:r>
              <a:rPr lang="pt-BR" sz="4400" b="1" dirty="0"/>
              <a:t>Simples Nacional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b="1" dirty="0"/>
              <a:t>Custo de conformidade </a:t>
            </a:r>
            <a:r>
              <a:rPr lang="pt-BR" sz="4400" dirty="0"/>
              <a:t>do período de transição</a:t>
            </a:r>
          </a:p>
          <a:p>
            <a:pPr>
              <a:lnSpc>
                <a:spcPct val="200000"/>
              </a:lnSpc>
            </a:pPr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162432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Contribuições: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531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Manutenção da </a:t>
            </a:r>
            <a:r>
              <a:rPr lang="pt-BR" sz="4400" b="1" dirty="0"/>
              <a:t>carga tributária atual</a:t>
            </a:r>
            <a:r>
              <a:rPr lang="pt-BR" sz="4400" dirty="0"/>
              <a:t> na prestação de serviços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Garantia </a:t>
            </a:r>
            <a:r>
              <a:rPr lang="pt-BR" sz="4400" b="1" dirty="0"/>
              <a:t>do tratamento tributário favorecido </a:t>
            </a:r>
            <a:r>
              <a:rPr lang="pt-BR" sz="4400" dirty="0"/>
              <a:t>as micro e pequenas empresas optantes pelo </a:t>
            </a:r>
            <a:r>
              <a:rPr lang="pt-BR" sz="4400" b="1" dirty="0"/>
              <a:t>Simples Nacional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Necessidade de </a:t>
            </a:r>
            <a:r>
              <a:rPr lang="pt-BR" sz="4400" b="1" dirty="0"/>
              <a:t>visualização ampla dos objetivos </a:t>
            </a:r>
            <a:r>
              <a:rPr lang="pt-BR" sz="4400" dirty="0"/>
              <a:t>da reforma</a:t>
            </a:r>
          </a:p>
        </p:txBody>
      </p:sp>
    </p:spTree>
    <p:extLst>
      <p:ext uri="{BB962C8B-B14F-4D97-AF65-F5344CB8AC3E}">
        <p14:creationId xmlns:p14="http://schemas.microsoft.com/office/powerpoint/2010/main" val="2887696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Contribuições: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531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b="1" dirty="0"/>
              <a:t>Discussões técnicas com especialistas </a:t>
            </a:r>
            <a:r>
              <a:rPr lang="pt-BR" sz="4400" dirty="0"/>
              <a:t>de todos os segmentos para aprimoramento do texto atual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b="1" dirty="0"/>
              <a:t>Racionalização</a:t>
            </a:r>
            <a:r>
              <a:rPr lang="pt-BR" sz="4400" dirty="0"/>
              <a:t> do cumprimento de obrigações tributárias e </a:t>
            </a:r>
            <a:r>
              <a:rPr lang="pt-BR" sz="4400" b="1" dirty="0"/>
              <a:t>redução das multas excessivas</a:t>
            </a:r>
            <a:r>
              <a:rPr lang="pt-BR" sz="4400" dirty="0"/>
              <a:t> por erros em deveres instrumentais</a:t>
            </a:r>
          </a:p>
        </p:txBody>
      </p:sp>
    </p:spTree>
    <p:extLst>
      <p:ext uri="{BB962C8B-B14F-4D97-AF65-F5344CB8AC3E}">
        <p14:creationId xmlns:p14="http://schemas.microsoft.com/office/powerpoint/2010/main" val="286595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C653D16-5788-26FC-B696-F5396311AE38}"/>
              </a:ext>
            </a:extLst>
          </p:cNvPr>
          <p:cNvSpPr txBox="1"/>
          <p:nvPr/>
        </p:nvSpPr>
        <p:spPr>
          <a:xfrm>
            <a:off x="990600" y="1257300"/>
            <a:ext cx="1470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/>
              <a:t>Contribuições: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350762E-09C9-105F-E896-E50F94652C80}"/>
              </a:ext>
            </a:extLst>
          </p:cNvPr>
          <p:cNvSpPr txBox="1"/>
          <p:nvPr/>
        </p:nvSpPr>
        <p:spPr>
          <a:xfrm>
            <a:off x="990600" y="3009900"/>
            <a:ext cx="15971294" cy="3965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Disponibilização do estudo completo dos </a:t>
            </a:r>
            <a:r>
              <a:rPr lang="pt-BR" sz="4400" b="1" dirty="0"/>
              <a:t>impactos da Reforma Tributária na Prestação de Serviços Contábeis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4400" dirty="0"/>
              <a:t>Apoio da </a:t>
            </a:r>
            <a:r>
              <a:rPr lang="pt-BR" sz="4400" b="1" dirty="0"/>
              <a:t>frente parlamentar da Contabilidade Brasileira</a:t>
            </a:r>
          </a:p>
        </p:txBody>
      </p:sp>
    </p:spTree>
    <p:extLst>
      <p:ext uri="{BB962C8B-B14F-4D97-AF65-F5344CB8AC3E}">
        <p14:creationId xmlns:p14="http://schemas.microsoft.com/office/powerpoint/2010/main" val="334345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45067" y="-228600"/>
            <a:ext cx="19033067" cy="10706100"/>
            <a:chOff x="0" y="0"/>
            <a:chExt cx="18287999" cy="1028699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9" cy="10286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40998" y="2171701"/>
              <a:ext cx="2921903" cy="42015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7913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233</Words>
  <Application>Microsoft Office PowerPoint</Application>
  <PresentationFormat>Personalizar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Tahoma</vt:lpstr>
      <vt:lpstr>Office Theme</vt:lpstr>
      <vt:lpstr>Reforma Tributária: Contribuições dos Profissionais da Contabilidade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 - fale com seu contador.pptx</dc:title>
  <dc:creator>AssPres</dc:creator>
  <cp:lastModifiedBy>Erika Mara Barbacena</cp:lastModifiedBy>
  <cp:revision>4</cp:revision>
  <dcterms:created xsi:type="dcterms:W3CDTF">2023-08-21T16:34:26Z</dcterms:created>
  <dcterms:modified xsi:type="dcterms:W3CDTF">2023-08-23T15:18:32Z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