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365" r:id="rId3"/>
    <p:sldId id="352" r:id="rId4"/>
    <p:sldId id="322" r:id="rId5"/>
    <p:sldId id="314" r:id="rId6"/>
    <p:sldId id="337" r:id="rId7"/>
    <p:sldId id="366" r:id="rId8"/>
    <p:sldId id="357" r:id="rId9"/>
    <p:sldId id="258" r:id="rId10"/>
    <p:sldId id="359" r:id="rId11"/>
    <p:sldId id="267" r:id="rId12"/>
    <p:sldId id="367" r:id="rId13"/>
    <p:sldId id="368" r:id="rId14"/>
    <p:sldId id="369" r:id="rId15"/>
    <p:sldId id="325" r:id="rId16"/>
    <p:sldId id="326" r:id="rId17"/>
    <p:sldId id="370" r:id="rId18"/>
    <p:sldId id="269" r:id="rId19"/>
    <p:sldId id="262" r:id="rId20"/>
  </p:sldIdLst>
  <p:sldSz cx="13004800" cy="9753600"/>
  <p:notesSz cx="6858000" cy="9144000"/>
  <p:defaultTextStyle>
    <a:defPPr marL="0" marR="0" lvl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>
        <a:ln>
          <a:noFill/>
        </a:ln>
        <a:solidFill>
          <a:srgbClr val="000000"/>
        </a:solidFill>
        <a:effectLst/>
      </a:defRPr>
    </a:defPPr>
    <a:lvl1pPr marL="0" marR="0" lvl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1pPr>
    <a:lvl2pPr marL="0" marR="0" lvl="1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2pPr>
    <a:lvl3pPr marL="0" marR="0" lvl="2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3pPr>
    <a:lvl4pPr marL="0" marR="0" lvl="3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4pPr>
    <a:lvl5pPr marL="0" marR="0" lvl="4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5pPr>
    <a:lvl6pPr marL="0" marR="0" lvl="5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6pPr>
    <a:lvl7pPr marL="0" marR="0" lvl="6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7pPr>
    <a:lvl8pPr marL="0" marR="0" lvl="7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8pPr>
    <a:lvl9pPr marL="0" marR="0" lvl="8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003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Texto do Título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r>
              <a:t>–Jaime Silveira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“Digite uma citação aqui.”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2044F2-B518-D788-0ADE-4F6A6A345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1996-9F34-411B-B9BD-032F1AA388E9}" type="datetimeFigureOut">
              <a:rPr lang="en-US"/>
              <a:pPr>
                <a:defRPr/>
              </a:pPr>
              <a:t>5/29/2025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7B208D-30F8-171F-2731-4344345F4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A2E42D-7469-4651-2C92-F4378AB6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59607" y="9251950"/>
            <a:ext cx="472886" cy="37959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5BFD8-87FE-4591-BFD6-A644068CED3B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6125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Texto do Título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do Título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Sup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Marcadores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rês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34" y="-12701"/>
            <a:ext cx="13038667" cy="97790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>
            <a:extLst>
              <a:ext uri="{FF2B5EF4-FFF2-40B4-BE49-F238E27FC236}">
                <a16:creationId xmlns:a16="http://schemas.microsoft.com/office/drawing/2014/main" id="{0292F4F8-00CB-A47D-BAAA-DB7D8D0D5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-685800"/>
            <a:ext cx="11099800" cy="3289300"/>
          </a:xfrm>
        </p:spPr>
        <p:txBody>
          <a:bodyPr>
            <a:normAutofit/>
          </a:bodyPr>
          <a:lstStyle/>
          <a:p>
            <a:r>
              <a:rPr lang="pt-BR" altLang="pt-BR" sz="4800" dirty="0"/>
              <a:t>Mercado de trabalho pós-reforma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E2B1AF-55B9-9365-EF0F-3493D7E0E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747" y="2016197"/>
            <a:ext cx="11629813" cy="7389706"/>
          </a:xfrm>
        </p:spPr>
        <p:txBody>
          <a:bodyPr>
            <a:normAutofit fontScale="77500" lnSpcReduction="20000"/>
          </a:bodyPr>
          <a:lstStyle/>
          <a:p>
            <a:pPr marL="0" algn="just">
              <a:lnSpc>
                <a:spcPct val="160000"/>
              </a:lnSpc>
              <a:spcBef>
                <a:spcPts val="0"/>
              </a:spcBef>
              <a:defRPr/>
            </a:pPr>
            <a:r>
              <a:rPr lang="pt-BR" b="1" dirty="0"/>
              <a:t>Aumento exponencial da </a:t>
            </a:r>
            <a:r>
              <a:rPr lang="pt-BR" b="1" dirty="0" err="1">
                <a:solidFill>
                  <a:srgbClr val="FF0000"/>
                </a:solidFill>
              </a:rPr>
              <a:t>pejotização</a:t>
            </a:r>
            <a:r>
              <a:rPr lang="pt-BR" b="1" dirty="0"/>
              <a:t> </a:t>
            </a:r>
            <a:r>
              <a:rPr lang="pt-BR" dirty="0"/>
              <a:t>(Estudos IPEA, FGV, mais de R$ 150 bi desde 2018)</a:t>
            </a:r>
          </a:p>
          <a:p>
            <a:pPr marL="0" algn="just">
              <a:lnSpc>
                <a:spcPct val="160000"/>
              </a:lnSpc>
              <a:spcBef>
                <a:spcPts val="0"/>
              </a:spcBef>
              <a:defRPr/>
            </a:pPr>
            <a:r>
              <a:rPr lang="pt-BR" dirty="0">
                <a:solidFill>
                  <a:srgbClr val="FF0000"/>
                </a:solidFill>
              </a:rPr>
              <a:t>Intensificação</a:t>
            </a:r>
            <a:r>
              <a:rPr lang="pt-BR" dirty="0"/>
              <a:t> dos </a:t>
            </a:r>
            <a:r>
              <a:rPr lang="pt-BR" dirty="0">
                <a:solidFill>
                  <a:srgbClr val="FF0000"/>
                </a:solidFill>
              </a:rPr>
              <a:t>riscos </a:t>
            </a:r>
            <a:r>
              <a:rPr lang="pt-BR" dirty="0"/>
              <a:t>ocupacionais</a:t>
            </a:r>
          </a:p>
          <a:p>
            <a:pPr marL="0" lvl="1" algn="just">
              <a:lnSpc>
                <a:spcPct val="160000"/>
              </a:lnSpc>
              <a:spcBef>
                <a:spcPts val="0"/>
              </a:spcBef>
              <a:defRPr/>
            </a:pPr>
            <a:r>
              <a:rPr lang="pt-BR" dirty="0">
                <a:solidFill>
                  <a:srgbClr val="FF0000"/>
                </a:solidFill>
              </a:rPr>
              <a:t>Prevenção menos estruturada</a:t>
            </a:r>
            <a:r>
              <a:rPr lang="pt-BR" dirty="0"/>
              <a:t>, quando não inexistente</a:t>
            </a:r>
          </a:p>
          <a:p>
            <a:pPr marL="0" lvl="1" algn="just">
              <a:lnSpc>
                <a:spcPct val="160000"/>
              </a:lnSpc>
              <a:spcBef>
                <a:spcPts val="0"/>
              </a:spcBef>
              <a:defRPr/>
            </a:pPr>
            <a:r>
              <a:rPr lang="pt-BR" dirty="0">
                <a:solidFill>
                  <a:srgbClr val="FF0000"/>
                </a:solidFill>
              </a:rPr>
              <a:t>Multiplicação </a:t>
            </a:r>
            <a:r>
              <a:rPr lang="pt-BR" dirty="0"/>
              <a:t>dos empregadores e das </a:t>
            </a:r>
            <a:r>
              <a:rPr lang="pt-BR" dirty="0">
                <a:solidFill>
                  <a:srgbClr val="FF0000"/>
                </a:solidFill>
              </a:rPr>
              <a:t>interfaces</a:t>
            </a:r>
            <a:r>
              <a:rPr lang="pt-BR" dirty="0"/>
              <a:t> </a:t>
            </a:r>
            <a:r>
              <a:rPr lang="pt-BR" b="1" dirty="0"/>
              <a:t>amplia os fatores de risco</a:t>
            </a:r>
            <a:r>
              <a:rPr lang="pt-BR" dirty="0"/>
              <a:t> à SST</a:t>
            </a:r>
          </a:p>
          <a:p>
            <a:pPr marL="0" lvl="1" algn="just">
              <a:lnSpc>
                <a:spcPct val="160000"/>
              </a:lnSpc>
              <a:spcBef>
                <a:spcPts val="0"/>
              </a:spcBef>
              <a:defRPr/>
            </a:pPr>
            <a:r>
              <a:rPr lang="pt-BR" dirty="0"/>
              <a:t>Condições de trabalho dos terceirizados e </a:t>
            </a:r>
            <a:r>
              <a:rPr lang="pt-BR" dirty="0" err="1"/>
              <a:t>PJs</a:t>
            </a:r>
            <a:r>
              <a:rPr lang="pt-BR" dirty="0"/>
              <a:t> são frequentemente instáveis e precárias, tendência à </a:t>
            </a:r>
            <a:r>
              <a:rPr lang="pt-BR" b="1" dirty="0"/>
              <a:t>exclusão</a:t>
            </a:r>
            <a:r>
              <a:rPr lang="pt-BR" dirty="0"/>
              <a:t> de </a:t>
            </a:r>
            <a:r>
              <a:rPr lang="pt-BR" dirty="0">
                <a:solidFill>
                  <a:srgbClr val="FF0000"/>
                </a:solidFill>
              </a:rPr>
              <a:t>treinamentos, cursos, benefícios</a:t>
            </a:r>
            <a:r>
              <a:rPr lang="pt-BR" dirty="0"/>
              <a:t> etc.</a:t>
            </a:r>
          </a:p>
          <a:p>
            <a:pPr marL="0" lvl="1" algn="just">
              <a:lnSpc>
                <a:spcPct val="160000"/>
              </a:lnSpc>
              <a:spcBef>
                <a:spcPts val="0"/>
              </a:spcBef>
              <a:defRPr/>
            </a:pPr>
            <a:r>
              <a:rPr lang="pt-BR" dirty="0"/>
              <a:t>Pressão econômica dos tomadores quanto aos prazos impõe </a:t>
            </a:r>
            <a:r>
              <a:rPr lang="pt-BR" b="1" dirty="0"/>
              <a:t>ritmo de trabalho estressante</a:t>
            </a:r>
            <a:r>
              <a:rPr lang="pt-BR" dirty="0"/>
              <a:t>, com sérias implicações na </a:t>
            </a:r>
            <a:r>
              <a:rPr lang="pt-BR" dirty="0">
                <a:solidFill>
                  <a:srgbClr val="FF0000"/>
                </a:solidFill>
              </a:rPr>
              <a:t>saúde mental </a:t>
            </a:r>
            <a:r>
              <a:rPr lang="pt-BR" dirty="0"/>
              <a:t>dos trabalhadores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AB644E-B95F-22EF-2F18-59CDD07BC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-1264920"/>
            <a:ext cx="11099800" cy="3868420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Pejotização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A13B57-A24E-D4A9-0910-2CE8897AF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1733550"/>
            <a:ext cx="11099800" cy="6286500"/>
          </a:xfrm>
        </p:spPr>
        <p:txBody>
          <a:bodyPr>
            <a:normAutofit/>
          </a:bodyPr>
          <a:lstStyle/>
          <a:p>
            <a:endParaRPr lang="pt-BR" dirty="0"/>
          </a:p>
          <a:p>
            <a:pPr marL="0" indent="0">
              <a:buNone/>
            </a:pPr>
            <a:r>
              <a:rPr lang="pt-BR" b="1" dirty="0"/>
              <a:t>Notável esforço sumular das cortes superiores</a:t>
            </a:r>
          </a:p>
          <a:p>
            <a:pPr marL="0" indent="0" algn="just">
              <a:buNone/>
            </a:pPr>
            <a:r>
              <a:rPr lang="pt-BR" dirty="0"/>
              <a:t>“</a:t>
            </a:r>
            <a:r>
              <a:rPr lang="pt-BR" i="1" dirty="0"/>
              <a:t>A súmula é a manifestação jurisprudencial </a:t>
            </a:r>
            <a:r>
              <a:rPr lang="pt-BR" b="1" i="1" dirty="0">
                <a:solidFill>
                  <a:schemeClr val="accent2"/>
                </a:solidFill>
              </a:rPr>
              <a:t>consolidada</a:t>
            </a:r>
            <a:r>
              <a:rPr lang="pt-BR" i="1" dirty="0"/>
              <a:t> que objetiva </a:t>
            </a:r>
            <a:r>
              <a:rPr lang="pt-BR" b="1" i="1" dirty="0">
                <a:solidFill>
                  <a:srgbClr val="FF0000"/>
                </a:solidFill>
              </a:rPr>
              <a:t>uniformizar</a:t>
            </a:r>
            <a:r>
              <a:rPr lang="pt-BR" b="1" i="1" dirty="0"/>
              <a:t> </a:t>
            </a:r>
            <a:r>
              <a:rPr lang="pt-BR" i="1" dirty="0"/>
              <a:t>a interpretação do direito, garantindo </a:t>
            </a:r>
            <a:r>
              <a:rPr lang="pt-BR" b="1" i="1" dirty="0">
                <a:solidFill>
                  <a:srgbClr val="FF0000"/>
                </a:solidFill>
              </a:rPr>
              <a:t>segurança jurídica </a:t>
            </a:r>
            <a:r>
              <a:rPr lang="pt-BR" b="1" i="1" dirty="0">
                <a:solidFill>
                  <a:schemeClr val="tx1"/>
                </a:solidFill>
              </a:rPr>
              <a:t>e</a:t>
            </a:r>
            <a:r>
              <a:rPr lang="pt-BR" b="1" i="1" dirty="0">
                <a:solidFill>
                  <a:srgbClr val="FF0000"/>
                </a:solidFill>
              </a:rPr>
              <a:t> previsibilidade </a:t>
            </a:r>
            <a:r>
              <a:rPr lang="pt-BR" i="1" dirty="0"/>
              <a:t>às decisões judiciais</a:t>
            </a:r>
            <a:r>
              <a:rPr lang="pt-BR" dirty="0"/>
              <a:t>.”</a:t>
            </a:r>
          </a:p>
          <a:p>
            <a:pPr marL="0" indent="0" algn="just">
              <a:buNone/>
            </a:pPr>
            <a:br>
              <a:rPr lang="pt-BR" dirty="0"/>
            </a:br>
            <a:r>
              <a:rPr lang="pt-BR" dirty="0"/>
              <a:t>— Alexandre de Moraes, </a:t>
            </a:r>
            <a:r>
              <a:rPr lang="pt-BR" i="1" dirty="0"/>
              <a:t>Direito Constitucional</a:t>
            </a:r>
            <a:r>
              <a:rPr lang="pt-BR" dirty="0"/>
              <a:t> (2019)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4959600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063B-5EE7-A267-31CD-DE4E15F78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933F3-41C4-0108-C484-AE4F0C247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-1264920"/>
            <a:ext cx="11099800" cy="3868420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Pejotização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2D5735A-3415-48FB-9354-D9E509A91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1733550"/>
            <a:ext cx="11099800" cy="6286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>
                <a:solidFill>
                  <a:srgbClr val="00B050"/>
                </a:solidFill>
                <a:latin typeface="+mj-lt"/>
              </a:rPr>
              <a:t>2024</a:t>
            </a:r>
            <a:r>
              <a:rPr lang="pt-BR" dirty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pt-BR" dirty="0">
                <a:latin typeface="+mj-lt"/>
              </a:rPr>
              <a:t>STF Tema 725</a:t>
            </a:r>
          </a:p>
          <a:p>
            <a:pPr marL="0" indent="0" algn="just">
              <a:buNone/>
            </a:pPr>
            <a:r>
              <a:rPr lang="pt-BR" b="0" i="1" dirty="0">
                <a:solidFill>
                  <a:srgbClr val="1F2125"/>
                </a:solidFill>
                <a:effectLst/>
                <a:latin typeface="+mj-lt"/>
              </a:rPr>
              <a:t>É lícita a terceirização </a:t>
            </a:r>
            <a:r>
              <a:rPr lang="pt-BR" b="1" i="1" dirty="0">
                <a:solidFill>
                  <a:srgbClr val="1F2125"/>
                </a:solidFill>
                <a:effectLst/>
                <a:latin typeface="+mj-lt"/>
              </a:rPr>
              <a:t>ou qualquer outra forma de divisão do trabalho </a:t>
            </a:r>
            <a:r>
              <a:rPr lang="pt-BR" b="1" i="1" dirty="0">
                <a:solidFill>
                  <a:srgbClr val="FF0000"/>
                </a:solidFill>
                <a:effectLst/>
                <a:latin typeface="+mj-lt"/>
              </a:rPr>
              <a:t>entre pessoas jurídicas distintas</a:t>
            </a:r>
            <a:r>
              <a:rPr lang="pt-BR" b="0" i="1" dirty="0">
                <a:solidFill>
                  <a:srgbClr val="1F2125"/>
                </a:solidFill>
                <a:effectLst/>
                <a:latin typeface="+mj-lt"/>
              </a:rPr>
              <a:t>, independentemente do objeto social das empresas envolvidas, mantida a responsabilidade subsidiária da empresa contratante.</a:t>
            </a:r>
            <a:endParaRPr lang="pt-BR" dirty="0">
              <a:latin typeface="+mj-lt"/>
            </a:endParaRP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050304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69D93-DB7E-EFD6-60B2-13D159EA9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5956F9-5DB3-05FD-A54C-D31816AA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-1264920"/>
            <a:ext cx="11099800" cy="3868420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Pejotização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1E38D-EBE7-61FF-E9C8-05ECF389C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1733550"/>
            <a:ext cx="11099800" cy="6286500"/>
          </a:xfrm>
        </p:spPr>
        <p:txBody>
          <a:bodyPr>
            <a:normAutofit/>
          </a:bodyPr>
          <a:lstStyle/>
          <a:p>
            <a:endParaRPr lang="pt-BR" dirty="0"/>
          </a:p>
          <a:p>
            <a:pPr marL="0" indent="0" algn="just">
              <a:buNone/>
            </a:pP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“O Código Civil certamente perdeu a centralidade de outrora. O </a:t>
            </a:r>
            <a:r>
              <a:rPr lang="pt-BR" b="1" i="1" dirty="0">
                <a:solidFill>
                  <a:srgbClr val="222222"/>
                </a:solidFill>
                <a:effectLst/>
                <a:latin typeface="+mj-lt"/>
              </a:rPr>
              <a:t>papel unificador do sistema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, tanto nos seus aspectos mais tradicionalmente </a:t>
            </a:r>
            <a:r>
              <a:rPr lang="pt-BR" b="0" i="1" dirty="0" err="1">
                <a:solidFill>
                  <a:srgbClr val="222222"/>
                </a:solidFill>
                <a:effectLst/>
                <a:latin typeface="+mj-lt"/>
              </a:rPr>
              <a:t>civilísticos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 quanto naqueles de relevância publicística, </a:t>
            </a:r>
            <a:r>
              <a:rPr lang="pt-BR" b="1" i="1" dirty="0">
                <a:solidFill>
                  <a:srgbClr val="222222"/>
                </a:solidFill>
                <a:effectLst/>
                <a:latin typeface="+mj-lt"/>
              </a:rPr>
              <a:t>é desempenhado 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de maneira cada vez mais incisiva </a:t>
            </a:r>
            <a:r>
              <a:rPr lang="pt-BR" b="1" i="1" dirty="0">
                <a:solidFill>
                  <a:srgbClr val="FF0000"/>
                </a:solidFill>
                <a:effectLst/>
                <a:latin typeface="+mj-lt"/>
              </a:rPr>
              <a:t>pelo Texto Constitucional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.”</a:t>
            </a:r>
          </a:p>
          <a:p>
            <a:pPr marL="0" indent="0" algn="just">
              <a:buNone/>
            </a:pPr>
            <a:r>
              <a:rPr lang="pt-BR" dirty="0">
                <a:solidFill>
                  <a:srgbClr val="222222"/>
                </a:solidFill>
                <a:latin typeface="+mj-lt"/>
              </a:rPr>
              <a:t>Pietro </a:t>
            </a:r>
            <a:r>
              <a:rPr lang="pt-BR" dirty="0" err="1">
                <a:solidFill>
                  <a:srgbClr val="222222"/>
                </a:solidFill>
                <a:latin typeface="+mj-lt"/>
              </a:rPr>
              <a:t>Perlingieri</a:t>
            </a:r>
            <a:r>
              <a:rPr lang="pt-BR" dirty="0">
                <a:solidFill>
                  <a:srgbClr val="222222"/>
                </a:solidFill>
                <a:latin typeface="+mj-lt"/>
              </a:rPr>
              <a:t>. 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Perfis do direito </a:t>
            </a:r>
            <a:r>
              <a:rPr lang="pt-BR" b="0" i="1" dirty="0" err="1">
                <a:solidFill>
                  <a:srgbClr val="222222"/>
                </a:solidFill>
                <a:effectLst/>
                <a:latin typeface="+mj-lt"/>
              </a:rPr>
              <a:t>civi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:</a:t>
            </a:r>
            <a:r>
              <a:rPr lang="pt-BR" b="0" i="0" dirty="0">
                <a:solidFill>
                  <a:srgbClr val="222222"/>
                </a:solidFill>
                <a:effectLst/>
                <a:latin typeface="+mj-lt"/>
              </a:rPr>
              <a:t> introdução ao direito civil constitucional.</a:t>
            </a:r>
            <a:r>
              <a:rPr lang="pt-BR" dirty="0">
                <a:solidFill>
                  <a:srgbClr val="222222"/>
                </a:solidFill>
                <a:latin typeface="+mj-lt"/>
              </a:rPr>
              <a:t> 1997. </a:t>
            </a:r>
            <a:endParaRPr lang="pt-BR" b="0" i="0" dirty="0">
              <a:solidFill>
                <a:srgbClr val="222222"/>
              </a:solidFill>
              <a:effectLst/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973939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35B97-394E-38C0-BBE4-36C758169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127C1-495B-BA01-B8E3-0CFFD288F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-1264920"/>
            <a:ext cx="11099800" cy="3868420"/>
          </a:xfrm>
        </p:spPr>
        <p:txBody>
          <a:bodyPr>
            <a:normAutofit/>
          </a:bodyPr>
          <a:lstStyle/>
          <a:p>
            <a:r>
              <a:rPr lang="pt-BR" sz="4400" b="1" dirty="0">
                <a:solidFill>
                  <a:schemeClr val="tx1"/>
                </a:solidFill>
              </a:rPr>
              <a:t>Pejotização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B1546E-E363-2FF6-2CA6-D3ECD0936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1733550"/>
            <a:ext cx="11099800" cy="6286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Código Civil</a:t>
            </a:r>
          </a:p>
          <a:p>
            <a:pPr marL="0" indent="0" algn="just">
              <a:buNone/>
            </a:pP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Art. 421.  A liberdade contratual será exercida nos </a:t>
            </a:r>
            <a:r>
              <a:rPr lang="pt-BR" b="1" i="1" dirty="0">
                <a:solidFill>
                  <a:srgbClr val="00B050"/>
                </a:solidFill>
                <a:effectLst/>
                <a:latin typeface="+mj-lt"/>
              </a:rPr>
              <a:t>limites</a:t>
            </a:r>
            <a:r>
              <a:rPr lang="pt-BR" b="1" i="1" dirty="0">
                <a:solidFill>
                  <a:srgbClr val="222222"/>
                </a:solidFill>
                <a:effectLst/>
                <a:latin typeface="+mj-lt"/>
              </a:rPr>
              <a:t> da </a:t>
            </a:r>
            <a:r>
              <a:rPr lang="pt-BR" b="1" i="1" dirty="0">
                <a:solidFill>
                  <a:srgbClr val="FF0000"/>
                </a:solidFill>
                <a:effectLst/>
                <a:latin typeface="+mj-lt"/>
              </a:rPr>
              <a:t>função social do contrato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. (Redação dada pela Lei nº 13.874, de 2019)</a:t>
            </a:r>
          </a:p>
          <a:p>
            <a:pPr marL="0" indent="0" algn="just">
              <a:buNone/>
            </a:pP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Parágrafo único. Nas relações contratuais privadas, prevalecerão o princípio da </a:t>
            </a:r>
            <a:r>
              <a:rPr lang="pt-BR" b="1" i="1" dirty="0">
                <a:solidFill>
                  <a:srgbClr val="222222"/>
                </a:solidFill>
                <a:effectLst/>
                <a:latin typeface="+mj-lt"/>
              </a:rPr>
              <a:t>intervenção mínima 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e a </a:t>
            </a:r>
            <a:r>
              <a:rPr lang="pt-BR" b="1" i="1" dirty="0">
                <a:solidFill>
                  <a:srgbClr val="222222"/>
                </a:solidFill>
                <a:effectLst/>
                <a:latin typeface="+mj-lt"/>
              </a:rPr>
              <a:t>excepcionalidade</a:t>
            </a:r>
            <a:r>
              <a:rPr lang="pt-BR" b="0" i="1" dirty="0">
                <a:solidFill>
                  <a:srgbClr val="222222"/>
                </a:solidFill>
                <a:effectLst/>
                <a:latin typeface="+mj-lt"/>
              </a:rPr>
              <a:t> da revisão contratual.</a:t>
            </a:r>
          </a:p>
          <a:p>
            <a:pPr marL="0" indent="0" algn="just">
              <a:buNone/>
            </a:pPr>
            <a:r>
              <a:rPr lang="pt-BR" b="1" dirty="0">
                <a:solidFill>
                  <a:srgbClr val="7030A0"/>
                </a:solidFill>
                <a:latin typeface="+mj-lt"/>
              </a:rPr>
              <a:t>VASTA JURISPRUDÊNCIA CONSTITUCIONAL RECONHECENDO A FSC</a:t>
            </a:r>
            <a:endParaRPr lang="pt-B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57079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9CEB63D-5AC3-AEA7-ED70-A2BFCB7D9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-1280160"/>
            <a:ext cx="11099800" cy="4648200"/>
          </a:xfrm>
        </p:spPr>
        <p:txBody>
          <a:bodyPr/>
          <a:lstStyle/>
          <a:p>
            <a:r>
              <a:rPr lang="pt-BR" altLang="pt-BR" sz="4551" dirty="0"/>
              <a:t>Mercado de trabalho pós-reforma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B6991952-7AB9-9A02-3072-BEF3086E5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1625600"/>
            <a:ext cx="11921067" cy="7369387"/>
          </a:xfrm>
        </p:spPr>
        <p:txBody>
          <a:bodyPr>
            <a:noAutofit/>
          </a:bodyPr>
          <a:lstStyle/>
          <a:p>
            <a:pPr marL="0" algn="just">
              <a:lnSpc>
                <a:spcPct val="170000"/>
              </a:lnSpc>
              <a:spcBef>
                <a:spcPts val="0"/>
              </a:spcBef>
            </a:pPr>
            <a:r>
              <a:rPr lang="pt-PT" altLang="pt-BR" sz="2800" b="1" dirty="0"/>
              <a:t>Quem é o empregador?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</a:pPr>
            <a:r>
              <a:rPr lang="pt-PT" altLang="pt-BR" sz="2800" dirty="0"/>
              <a:t>Definições comuns nos sistemas nacionais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</a:pPr>
            <a:r>
              <a:rPr lang="pt-PT" altLang="pt-BR" sz="2800" b="1" dirty="0">
                <a:solidFill>
                  <a:srgbClr val="FF0000"/>
                </a:solidFill>
              </a:rPr>
              <a:t>Realidade dos fatos como um princípio universal – R198, OIT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</a:pPr>
            <a:r>
              <a:rPr lang="pt-PT" altLang="pt-BR" sz="2800" dirty="0"/>
              <a:t>Alteridade - sujeito economicamente relevante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</a:pPr>
            <a:r>
              <a:rPr lang="pt-PT" altLang="pt-BR" sz="2800" dirty="0"/>
              <a:t>Poder diretivo - pode ser (e cada vez mais é, de fato) exercido remotamente, de forma dissimulada por arranjos de natureza comercial/cível/ mercantil/empresarial/corporativa,  fato amplamente estimulado por uma avanço </a:t>
            </a:r>
            <a:r>
              <a:rPr lang="pt-PT" altLang="pt-BR" sz="2800" dirty="0" err="1"/>
              <a:t>tecnlógico</a:t>
            </a:r>
            <a:r>
              <a:rPr lang="pt-PT" altLang="pt-BR" sz="2800" dirty="0"/>
              <a:t> sem precedentes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</a:pPr>
            <a:r>
              <a:rPr lang="pt-PT" altLang="pt-BR" sz="2800" b="1" i="1" dirty="0" err="1">
                <a:solidFill>
                  <a:srgbClr val="00B050"/>
                </a:solidFill>
              </a:rPr>
              <a:t>Méthode</a:t>
            </a:r>
            <a:r>
              <a:rPr lang="pt-PT" altLang="pt-BR" sz="2800" b="1" i="1" dirty="0">
                <a:solidFill>
                  <a:srgbClr val="00B050"/>
                </a:solidFill>
              </a:rPr>
              <a:t> </a:t>
            </a:r>
            <a:r>
              <a:rPr lang="pt-PT" altLang="pt-BR" sz="2800" b="1" i="1" dirty="0" err="1">
                <a:solidFill>
                  <a:srgbClr val="00B050"/>
                </a:solidFill>
              </a:rPr>
              <a:t>du</a:t>
            </a:r>
            <a:r>
              <a:rPr lang="pt-PT" altLang="pt-BR" sz="2800" b="1" i="1" dirty="0">
                <a:solidFill>
                  <a:srgbClr val="00B050"/>
                </a:solidFill>
              </a:rPr>
              <a:t> </a:t>
            </a:r>
            <a:r>
              <a:rPr lang="pt-PT" altLang="pt-BR" sz="2800" b="1" i="1" dirty="0" err="1">
                <a:solidFill>
                  <a:srgbClr val="00B050"/>
                </a:solidFill>
              </a:rPr>
              <a:t>faisceau</a:t>
            </a:r>
            <a:r>
              <a:rPr lang="pt-PT" altLang="pt-BR" sz="2800" b="1" i="1" dirty="0">
                <a:solidFill>
                  <a:srgbClr val="00B050"/>
                </a:solidFill>
              </a:rPr>
              <a:t> d'</a:t>
            </a:r>
            <a:r>
              <a:rPr lang="pt-PT" altLang="pt-BR" sz="2800" b="1" i="1" dirty="0" err="1">
                <a:solidFill>
                  <a:srgbClr val="00B050"/>
                </a:solidFill>
              </a:rPr>
              <a:t>indices</a:t>
            </a:r>
            <a:endParaRPr lang="pt-PT" altLang="pt-BR" sz="28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3C34105C-296C-23C1-398F-871F59DD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801510"/>
          </a:xfrm>
        </p:spPr>
        <p:txBody>
          <a:bodyPr/>
          <a:lstStyle/>
          <a:p>
            <a:r>
              <a:rPr lang="pt-BR" altLang="pt-BR" sz="4551"/>
              <a:t>Mercado de trabalho pós-reforma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C7A90-49FF-FC00-0AF0-F09F72A74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1192108"/>
            <a:ext cx="11921067" cy="7936652"/>
          </a:xfrm>
        </p:spPr>
        <p:txBody>
          <a:bodyPr>
            <a:noAutofit/>
          </a:bodyPr>
          <a:lstStyle/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b="1" dirty="0"/>
              <a:t>Quem é o empregado?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dirty="0"/>
              <a:t>"Quasi"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dirty="0"/>
              <a:t>Autônomo economicamente dependente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dirty="0" err="1"/>
              <a:t>Parasubordinado</a:t>
            </a:r>
            <a:r>
              <a:rPr lang="pt-BR" sz="2800" dirty="0"/>
              <a:t>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dirty="0"/>
              <a:t>Hipersuficiente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b="1" dirty="0">
                <a:solidFill>
                  <a:srgbClr val="FF0000"/>
                </a:solidFill>
              </a:rPr>
              <a:t>Pejotização do trabalho assalariado/trabalho 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dirty="0"/>
              <a:t>Migração para o Direito Civil – Tráfico jurídico</a:t>
            </a:r>
          </a:p>
          <a:p>
            <a:pPr marL="0" algn="just">
              <a:lnSpc>
                <a:spcPct val="17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pt-BR" sz="2800" dirty="0"/>
              <a:t>Tendência à precarização - trabalho em domicílio ou em logradouros públicos, crowdworking, muitas horas de trabalho sem descanso semanal ou férias derivadas da falta de controle de jornada (PJ) etc.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8043E-4982-1DB0-0919-D64C69DD4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98AF55E6-DED8-3BB3-CCDB-49A6449D5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801510"/>
          </a:xfrm>
        </p:spPr>
        <p:txBody>
          <a:bodyPr/>
          <a:lstStyle/>
          <a:p>
            <a:r>
              <a:rPr lang="pt-BR" altLang="pt-BR" sz="4551"/>
              <a:t>Mercado de trabalho pós-reforma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8980E-A83C-D838-1A9A-126915185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2011680"/>
            <a:ext cx="11921067" cy="71170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  <a:defRPr/>
            </a:pPr>
            <a:r>
              <a:rPr lang="pt-BR" sz="2800" b="1" dirty="0"/>
              <a:t>Recomendação 198, OIT – </a:t>
            </a:r>
            <a:r>
              <a:rPr lang="pt-BR" sz="2800" dirty="0"/>
              <a:t>não vinculante, influencia na formulação de normas e práticas, referência para atores sociais e institucionais.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  <a:defRPr/>
            </a:pPr>
            <a:endParaRPr lang="pt-BR" sz="2800" i="1" dirty="0"/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  <a:defRPr/>
            </a:pPr>
            <a:r>
              <a:rPr lang="pt-BR" sz="2800" i="1" dirty="0"/>
              <a:t>Para fins da proteção ao trabalhador em </a:t>
            </a:r>
            <a:r>
              <a:rPr lang="pt-BR" sz="2800" b="1" i="1" dirty="0">
                <a:solidFill>
                  <a:srgbClr val="00B050"/>
                </a:solidFill>
              </a:rPr>
              <a:t>relação de emprego</a:t>
            </a:r>
            <a:r>
              <a:rPr lang="pt-BR" sz="2800" i="1" dirty="0"/>
              <a:t>, a </a:t>
            </a:r>
            <a:r>
              <a:rPr lang="pt-BR" sz="2800" b="1" i="1" dirty="0"/>
              <a:t>determinação</a:t>
            </a:r>
            <a:r>
              <a:rPr lang="pt-BR" sz="2800" i="1" dirty="0"/>
              <a:t> da existência de tal relação deve ser </a:t>
            </a:r>
            <a:r>
              <a:rPr lang="pt-BR" sz="2800" b="1" i="1" dirty="0"/>
              <a:t>orientada principalmente pelos </a:t>
            </a:r>
            <a:r>
              <a:rPr lang="pt-BR" sz="2800" b="1" i="1" dirty="0">
                <a:solidFill>
                  <a:srgbClr val="FF0000"/>
                </a:solidFill>
              </a:rPr>
              <a:t>fatos</a:t>
            </a:r>
            <a:r>
              <a:rPr lang="pt-BR" sz="2800" i="1" dirty="0"/>
              <a:t> relativos à </a:t>
            </a:r>
            <a:r>
              <a:rPr lang="pt-BR" sz="2800" b="1" i="1" dirty="0">
                <a:solidFill>
                  <a:srgbClr val="FF0000"/>
                </a:solidFill>
              </a:rPr>
              <a:t>execução do trabalho </a:t>
            </a:r>
            <a:r>
              <a:rPr lang="pt-BR" sz="2800" i="1" dirty="0"/>
              <a:t>e à </a:t>
            </a:r>
            <a:r>
              <a:rPr lang="pt-BR" sz="2800" b="1" i="1" dirty="0">
                <a:solidFill>
                  <a:srgbClr val="FF0000"/>
                </a:solidFill>
              </a:rPr>
              <a:t>remuneração do trabalhador</a:t>
            </a:r>
            <a:r>
              <a:rPr lang="pt-BR" sz="2800" i="1" dirty="0"/>
              <a:t>, não obstante como a relação seja caracterizada em </a:t>
            </a:r>
            <a:r>
              <a:rPr lang="pt-BR" sz="2800" b="1" i="1" dirty="0"/>
              <a:t>qualquer disposição contrária, contratual </a:t>
            </a:r>
            <a:r>
              <a:rPr lang="pt-BR" sz="2800" i="1" dirty="0"/>
              <a:t>ou não, que possa ter sido acordada entre as partes.</a:t>
            </a:r>
            <a:r>
              <a:rPr lang="pt-BR" sz="2800" b="1" u="sng" dirty="0"/>
              <a:t> 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  <a:defRPr/>
            </a:pPr>
            <a:r>
              <a:rPr lang="pt-BR" b="1" u="sng" dirty="0">
                <a:solidFill>
                  <a:srgbClr val="7030A0"/>
                </a:solidFill>
              </a:rPr>
              <a:t>Princípio universal: realidade dos fatos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  <a:defRPr/>
            </a:pPr>
            <a:endParaRPr lang="pt-BR" sz="2800" i="1" dirty="0"/>
          </a:p>
        </p:txBody>
      </p:sp>
    </p:spTree>
    <p:extLst>
      <p:ext uri="{BB962C8B-B14F-4D97-AF65-F5344CB8AC3E}">
        <p14:creationId xmlns:p14="http://schemas.microsoft.com/office/powerpoint/2010/main" val="427292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9145-78C5-4CCC-47A2-7E45BAFE0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4040BF-32FC-7E99-56E5-0502BFF5B211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1270000" y="8115300"/>
            <a:ext cx="10464800" cy="1638300"/>
          </a:xfrm>
        </p:spPr>
        <p:txBody>
          <a:bodyPr>
            <a:normAutofit/>
          </a:bodyPr>
          <a:lstStyle/>
          <a:p>
            <a:r>
              <a:rPr lang="pt-BR" dirty="0"/>
              <a:t>https://www.ilo.org/publications/labour-inspection-and-employment-relationship</a:t>
            </a:r>
          </a:p>
        </p:txBody>
      </p:sp>
      <p:pic>
        <p:nvPicPr>
          <p:cNvPr id="5" name="Imagem 4" descr="Texto preto em fundo amarelo&#10;&#10;O conteúdo gerado por IA pode estar incorreto.">
            <a:extLst>
              <a:ext uri="{FF2B5EF4-FFF2-40B4-BE49-F238E27FC236}">
                <a16:creationId xmlns:a16="http://schemas.microsoft.com/office/drawing/2014/main" id="{86D7E6C1-9853-317F-4851-8D2514106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" y="118515"/>
            <a:ext cx="10871448" cy="784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9534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tel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072534" cy="980440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D5159F2-C997-85A4-91B5-5DA9F2D243E9}"/>
              </a:ext>
            </a:extLst>
          </p:cNvPr>
          <p:cNvSpPr txBox="1"/>
          <p:nvPr/>
        </p:nvSpPr>
        <p:spPr>
          <a:xfrm>
            <a:off x="798285" y="3192523"/>
            <a:ext cx="11408229" cy="29206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OBRIGADO!!!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t-BR" sz="2800" dirty="0">
              <a:latin typeface="Abadi" panose="020B0604020104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Renato Bignami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Diretor de Inspeção do Trabalho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dirty="0">
                <a:effectLst/>
                <a:latin typeface="Abadi" panose="020B0604020104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Sindicato Nacional dos Auditores-Fiscais do Trabalho</a:t>
            </a:r>
          </a:p>
        </p:txBody>
      </p:sp>
    </p:spTree>
    <p:extLst>
      <p:ext uri="{BB962C8B-B14F-4D97-AF65-F5344CB8AC3E}">
        <p14:creationId xmlns:p14="http://schemas.microsoft.com/office/powerpoint/2010/main" val="276565331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>
            <a:extLst>
              <a:ext uri="{FF2B5EF4-FFF2-40B4-BE49-F238E27FC236}">
                <a16:creationId xmlns:a16="http://schemas.microsoft.com/office/drawing/2014/main" id="{07684B88-D8F0-5EEC-20A0-058EDE83D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216747"/>
            <a:ext cx="11704320" cy="650240"/>
          </a:xfrm>
        </p:spPr>
        <p:txBody>
          <a:bodyPr>
            <a:normAutofit fontScale="90000"/>
          </a:bodyPr>
          <a:lstStyle/>
          <a:p>
            <a:r>
              <a:rPr lang="pt-BR" altLang="pt-BR">
                <a:solidFill>
                  <a:srgbClr val="FFFFFF"/>
                </a:solidFill>
              </a:rPr>
              <a:t>80 anos da CLT</a:t>
            </a:r>
            <a:endParaRPr lang="pt-BR" altLang="pt-BR"/>
          </a:p>
        </p:txBody>
      </p:sp>
      <p:sp>
        <p:nvSpPr>
          <p:cNvPr id="5123" name="Espaço Reservado para Conteúdo 2">
            <a:extLst>
              <a:ext uri="{FF2B5EF4-FFF2-40B4-BE49-F238E27FC236}">
                <a16:creationId xmlns:a16="http://schemas.microsoft.com/office/drawing/2014/main" id="{F933B1A6-0D71-7228-A06A-3A10DCB58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1192108"/>
            <a:ext cx="11704320" cy="7520658"/>
          </a:xfrm>
        </p:spPr>
        <p:txBody>
          <a:bodyPr/>
          <a:lstStyle/>
          <a:p>
            <a:pPr marL="0" indent="0" algn="ctr">
              <a:buNone/>
            </a:pPr>
            <a:r>
              <a:rPr lang="pt-BR" altLang="pt-BR" sz="10240" dirty="0"/>
              <a:t>ANTECEDENTES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>
            <a:extLst>
              <a:ext uri="{FF2B5EF4-FFF2-40B4-BE49-F238E27FC236}">
                <a16:creationId xmlns:a16="http://schemas.microsoft.com/office/drawing/2014/main" id="{424BA03A-1B23-AD60-8F96-F75D29831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108373"/>
            <a:ext cx="11704320" cy="932463"/>
          </a:xfrm>
        </p:spPr>
        <p:txBody>
          <a:bodyPr>
            <a:normAutofit fontScale="90000"/>
          </a:bodyPr>
          <a:lstStyle/>
          <a:p>
            <a:r>
              <a:rPr lang="pt-BR" altLang="pt-BR">
                <a:solidFill>
                  <a:srgbClr val="FFFFFF"/>
                </a:solidFill>
              </a:rPr>
              <a:t>80 anos da CLT</a:t>
            </a:r>
            <a:endParaRPr lang="pt-BR" alt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9367DA-1502-ABD5-F8AE-4B9DC9AC7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1733974"/>
            <a:ext cx="11704320" cy="6978792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  <a:defRPr/>
            </a:pPr>
            <a:r>
              <a:rPr lang="pt-BR" i="1" dirty="0"/>
              <a:t>“Tudo o que era sólido desmancha no ar, tudo o que era sagrado é profanado, e as pessoas são finalmente forçadas a encarar friamente sua posição social e suas relações mútuas”.</a:t>
            </a:r>
          </a:p>
          <a:p>
            <a:pPr algn="just">
              <a:lnSpc>
                <a:spcPct val="150000"/>
              </a:lnSpc>
              <a:defRPr/>
            </a:pPr>
            <a:endParaRPr lang="pt-BR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dirty="0"/>
              <a:t>Marx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i="1" dirty="0"/>
              <a:t>Manifesto comunista, 1848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dirty="0"/>
              <a:t>Revisitado por Marshall Berman, Modernidade líquida, 1999.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>
            <a:extLst>
              <a:ext uri="{FF2B5EF4-FFF2-40B4-BE49-F238E27FC236}">
                <a16:creationId xmlns:a16="http://schemas.microsoft.com/office/drawing/2014/main" id="{049083E4-A78B-86A0-CEFB-77362215D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" y="-1408854"/>
            <a:ext cx="11054080" cy="379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3982" dirty="0">
                <a:latin typeface="+mj-lt"/>
              </a:rPr>
              <a:t>O papel do Estado no Direito do Trabalho</a:t>
            </a:r>
            <a:endParaRPr lang="pt-BR" altLang="pt-BR" sz="2276" dirty="0">
              <a:latin typeface="+mj-lt"/>
            </a:endParaRPr>
          </a:p>
        </p:txBody>
      </p:sp>
      <p:sp>
        <p:nvSpPr>
          <p:cNvPr id="8195" name="Rectangle 1027">
            <a:extLst>
              <a:ext uri="{FF2B5EF4-FFF2-40B4-BE49-F238E27FC236}">
                <a16:creationId xmlns:a16="http://schemas.microsoft.com/office/drawing/2014/main" id="{880CC242-4B9B-1F70-718D-8E3559E43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40" y="1965959"/>
            <a:ext cx="11921067" cy="7354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982" i="1" dirty="0">
                <a:latin typeface="+mj-lt"/>
              </a:rPr>
              <a:t>“Intervir o Estado na </a:t>
            </a:r>
            <a:r>
              <a:rPr lang="pt-BR" altLang="pt-BR" sz="3982" b="1" i="1" dirty="0">
                <a:latin typeface="+mj-lt"/>
              </a:rPr>
              <a:t>formação dos contratos </a:t>
            </a:r>
            <a:r>
              <a:rPr lang="pt-BR" altLang="pt-BR" sz="3982" i="1" dirty="0">
                <a:latin typeface="+mj-lt"/>
              </a:rPr>
              <a:t>é </a:t>
            </a:r>
            <a:r>
              <a:rPr lang="pt-BR" altLang="pt-BR" sz="3982" b="1" i="1" dirty="0">
                <a:solidFill>
                  <a:srgbClr val="FF0000"/>
                </a:solidFill>
                <a:latin typeface="+mj-lt"/>
              </a:rPr>
              <a:t>restringir a liberdade dos contratantes</a:t>
            </a:r>
            <a:r>
              <a:rPr lang="pt-BR" altLang="pt-BR" sz="3982" i="1" dirty="0">
                <a:latin typeface="+mj-lt"/>
              </a:rPr>
              <a:t>. O </a:t>
            </a:r>
            <a:r>
              <a:rPr lang="pt-BR" altLang="pt-BR" sz="3982" b="1" i="1" dirty="0">
                <a:solidFill>
                  <a:srgbClr val="00B050"/>
                </a:solidFill>
                <a:latin typeface="+mj-lt"/>
              </a:rPr>
              <a:t>papel do Estado </a:t>
            </a:r>
            <a:r>
              <a:rPr lang="pt-BR" altLang="pt-BR" sz="3982" i="1" dirty="0">
                <a:latin typeface="+mj-lt"/>
              </a:rPr>
              <a:t>nos regimes livres é </a:t>
            </a:r>
            <a:r>
              <a:rPr lang="pt-BR" altLang="pt-BR" sz="3982" b="1" i="1" dirty="0">
                <a:latin typeface="+mj-lt"/>
              </a:rPr>
              <a:t>assistir como simples espectador</a:t>
            </a:r>
            <a:r>
              <a:rPr lang="pt-BR" altLang="pt-BR" sz="3982" i="1" dirty="0">
                <a:latin typeface="+mj-lt"/>
              </a:rPr>
              <a:t> à formação dos contratos e só intervir para assegurar os efeitos e as consequências dos contratos livremente realizados.”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982" i="1" dirty="0">
              <a:latin typeface="+mj-lt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982" i="1" dirty="0">
                <a:latin typeface="+mj-lt"/>
              </a:rPr>
              <a:t>Documentos parlamentares. Legislação social. V. 02, P. 183</a:t>
            </a:r>
            <a:r>
              <a:rPr lang="pt-BR" altLang="pt-BR" sz="3982" dirty="0">
                <a:latin typeface="+mj-lt"/>
              </a:rPr>
              <a:t>. Veto do vice-presidente Manuel Vitorino Pereira ao projeto de lei que regulamentava a locação agrícola, </a:t>
            </a:r>
            <a:r>
              <a:rPr lang="pt-BR" altLang="pt-BR" sz="3982" b="1" dirty="0">
                <a:solidFill>
                  <a:srgbClr val="FF0000"/>
                </a:solidFill>
                <a:latin typeface="+mj-lt"/>
              </a:rPr>
              <a:t>1899.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A15E3F9-0FB5-46EE-BB5B-FB5D70715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" y="-1408853"/>
            <a:ext cx="11054080" cy="3901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4551" dirty="0">
                <a:latin typeface="+mj-lt"/>
              </a:rPr>
              <a:t>O papel do Estado no Direito do Trabalho</a:t>
            </a:r>
            <a:endParaRPr lang="pt-BR" altLang="pt-BR" sz="3413" dirty="0">
              <a:latin typeface="+mj-lt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DE58722-B69A-0E5D-2798-6C273DC41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360" y="1083734"/>
            <a:ext cx="11379200" cy="7586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982" dirty="0"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982" i="1" dirty="0">
                <a:latin typeface="+mj-lt"/>
              </a:rPr>
              <a:t>“Só a </a:t>
            </a:r>
            <a:r>
              <a:rPr lang="pt-BR" altLang="pt-BR" sz="3982" b="1" i="1" dirty="0">
                <a:latin typeface="+mj-lt"/>
              </a:rPr>
              <a:t>intervenção </a:t>
            </a:r>
            <a:r>
              <a:rPr lang="pt-BR" altLang="pt-BR" sz="3982" b="1" i="1" dirty="0">
                <a:solidFill>
                  <a:srgbClr val="FF0000"/>
                </a:solidFill>
                <a:latin typeface="+mj-lt"/>
              </a:rPr>
              <a:t>enérgica</a:t>
            </a:r>
            <a:r>
              <a:rPr lang="pt-BR" altLang="pt-BR" sz="3982" b="1" i="1" dirty="0">
                <a:latin typeface="+mj-lt"/>
              </a:rPr>
              <a:t> do Estado</a:t>
            </a:r>
            <a:r>
              <a:rPr lang="pt-BR" altLang="pt-BR" sz="3982" i="1" dirty="0">
                <a:latin typeface="+mj-lt"/>
              </a:rPr>
              <a:t>, mediante providências legislativas, pode </a:t>
            </a:r>
            <a:r>
              <a:rPr lang="pt-BR" altLang="pt-BR" sz="3982" b="1" i="1" dirty="0">
                <a:latin typeface="+mj-lt"/>
              </a:rPr>
              <a:t>estabelecer </a:t>
            </a:r>
            <a:r>
              <a:rPr lang="pt-BR" altLang="pt-BR" sz="3982" b="1" i="1" dirty="0">
                <a:solidFill>
                  <a:srgbClr val="00B050"/>
                </a:solidFill>
                <a:latin typeface="+mj-lt"/>
              </a:rPr>
              <a:t>justas </a:t>
            </a:r>
            <a:r>
              <a:rPr lang="pt-BR" altLang="pt-BR" sz="3982" b="1" i="1" dirty="0">
                <a:latin typeface="+mj-lt"/>
              </a:rPr>
              <a:t>condições para o contrato de trabalho</a:t>
            </a:r>
            <a:r>
              <a:rPr lang="pt-BR" altLang="pt-BR" sz="3982" i="1" dirty="0">
                <a:latin typeface="+mj-lt"/>
              </a:rPr>
              <a:t>”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982" i="1" dirty="0">
              <a:latin typeface="+mj-lt"/>
            </a:endParaRPr>
          </a:p>
          <a:p>
            <a:pPr algn="just" hangingPunct="1">
              <a:spcBef>
                <a:spcPct val="0"/>
              </a:spcBef>
              <a:buNone/>
            </a:pPr>
            <a:r>
              <a:rPr lang="pt-BR" altLang="pt-BR" sz="3982" i="1" dirty="0">
                <a:latin typeface="+mj-lt"/>
              </a:rPr>
              <a:t>“A ação do Estado não é de simples tutela, é de </a:t>
            </a:r>
            <a:r>
              <a:rPr lang="pt-BR" altLang="pt-BR" sz="3982" b="1" i="1" dirty="0">
                <a:latin typeface="+mj-lt"/>
              </a:rPr>
              <a:t>integração e organização das várias classes sociais</a:t>
            </a:r>
            <a:r>
              <a:rPr lang="pt-BR" altLang="pt-BR" sz="3982" i="1" dirty="0">
                <a:latin typeface="+mj-lt"/>
              </a:rPr>
              <a:t>.”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982" dirty="0">
              <a:latin typeface="+mj-lt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982" dirty="0">
                <a:latin typeface="+mj-lt"/>
              </a:rPr>
              <a:t>Evaristo de Moraes - </a:t>
            </a:r>
            <a:r>
              <a:rPr lang="pt-BR" altLang="pt-BR" sz="3982" i="1" dirty="0">
                <a:latin typeface="+mj-lt"/>
              </a:rPr>
              <a:t>Apontamentos de Direito Operário,</a:t>
            </a:r>
            <a:r>
              <a:rPr lang="pt-BR" altLang="pt-BR" sz="3982" b="1" dirty="0">
                <a:solidFill>
                  <a:srgbClr val="FF0000"/>
                </a:solidFill>
                <a:latin typeface="+mj-lt"/>
              </a:rPr>
              <a:t>1905.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>
            <a:extLst>
              <a:ext uri="{FF2B5EF4-FFF2-40B4-BE49-F238E27FC236}">
                <a16:creationId xmlns:a16="http://schemas.microsoft.com/office/drawing/2014/main" id="{77FC8089-1613-4A9A-E108-0093E6651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13" y="1083734"/>
            <a:ext cx="11704320" cy="9109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4551" dirty="0">
                <a:latin typeface="+mn-lt"/>
              </a:rPr>
              <a:t>O papel do Estado no Direito do Trabalho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5120" dirty="0">
              <a:latin typeface="+mn-lt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5120" i="1" dirty="0">
                <a:latin typeface="+mn-lt"/>
              </a:rPr>
              <a:t>O Direito do Trabalho “</a:t>
            </a:r>
            <a:r>
              <a:rPr lang="pt-BR" altLang="pt-BR" sz="5120" b="1" i="1" dirty="0">
                <a:latin typeface="+mn-lt"/>
              </a:rPr>
              <a:t>não protege os acordos como tais e sim </a:t>
            </a:r>
            <a:r>
              <a:rPr lang="pt-BR" altLang="pt-BR" sz="5120" b="1" i="1" dirty="0">
                <a:solidFill>
                  <a:srgbClr val="FF0000"/>
                </a:solidFill>
                <a:latin typeface="+mn-lt"/>
              </a:rPr>
              <a:t>a energia do trabalho do homem</a:t>
            </a:r>
            <a:r>
              <a:rPr lang="pt-BR" altLang="pt-BR" sz="5120" i="1" dirty="0">
                <a:latin typeface="+mn-lt"/>
              </a:rPr>
              <a:t>”, possibilitando um grande avanço nas relações entre os seres humanos ao priorizar a realidade dos fatos ao mero invólucro contratual.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512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22" dirty="0">
                <a:latin typeface="+mn-lt"/>
              </a:rPr>
              <a:t> </a:t>
            </a:r>
            <a:r>
              <a:rPr lang="pt-BR" altLang="pt-BR" sz="2844" dirty="0">
                <a:latin typeface="+mn-lt"/>
              </a:rPr>
              <a:t>Mario de </a:t>
            </a:r>
            <a:r>
              <a:rPr lang="pt-BR" altLang="pt-BR" sz="2844" dirty="0" err="1">
                <a:latin typeface="+mn-lt"/>
              </a:rPr>
              <a:t>la</a:t>
            </a:r>
            <a:r>
              <a:rPr lang="pt-BR" altLang="pt-BR" sz="2844" dirty="0">
                <a:latin typeface="+mn-lt"/>
              </a:rPr>
              <a:t> </a:t>
            </a:r>
            <a:r>
              <a:rPr lang="pt-BR" altLang="pt-BR" sz="2844" dirty="0" err="1">
                <a:latin typeface="+mn-lt"/>
              </a:rPr>
              <a:t>Cueva</a:t>
            </a:r>
            <a:r>
              <a:rPr lang="pt-BR" altLang="pt-BR" sz="2844" dirty="0">
                <a:latin typeface="+mn-lt"/>
              </a:rPr>
              <a:t>. </a:t>
            </a:r>
            <a:r>
              <a:rPr lang="pt-BR" altLang="pt-BR" sz="2844" i="1" dirty="0">
                <a:latin typeface="+mn-lt"/>
              </a:rPr>
              <a:t>El </a:t>
            </a:r>
            <a:r>
              <a:rPr lang="pt-BR" altLang="pt-BR" sz="2844" i="1" dirty="0" err="1">
                <a:latin typeface="+mn-lt"/>
              </a:rPr>
              <a:t>nuevo</a:t>
            </a:r>
            <a:r>
              <a:rPr lang="pt-BR" altLang="pt-BR" sz="2844" i="1" dirty="0">
                <a:latin typeface="+mn-lt"/>
              </a:rPr>
              <a:t> </a:t>
            </a:r>
            <a:r>
              <a:rPr lang="pt-BR" altLang="pt-BR" sz="2844" i="1" dirty="0" err="1">
                <a:latin typeface="+mn-lt"/>
              </a:rPr>
              <a:t>derecho</a:t>
            </a:r>
            <a:r>
              <a:rPr lang="pt-BR" altLang="pt-BR" sz="2844" i="1" dirty="0">
                <a:latin typeface="+mn-lt"/>
              </a:rPr>
              <a:t> mexicano </a:t>
            </a:r>
            <a:r>
              <a:rPr lang="pt-BR" altLang="pt-BR" sz="2844" i="1" dirty="0" err="1">
                <a:latin typeface="+mn-lt"/>
              </a:rPr>
              <a:t>del</a:t>
            </a:r>
            <a:r>
              <a:rPr lang="pt-BR" altLang="pt-BR" sz="2844" i="1" dirty="0">
                <a:latin typeface="+mn-lt"/>
              </a:rPr>
              <a:t> </a:t>
            </a:r>
            <a:r>
              <a:rPr lang="pt-BR" altLang="pt-BR" sz="2844" i="1" dirty="0" err="1">
                <a:latin typeface="+mn-lt"/>
              </a:rPr>
              <a:t>trabajo</a:t>
            </a:r>
            <a:r>
              <a:rPr lang="pt-BR" altLang="pt-BR" sz="2844" dirty="0">
                <a:latin typeface="+mn-lt"/>
              </a:rPr>
              <a:t>. </a:t>
            </a:r>
            <a:r>
              <a:rPr lang="pt-BR" altLang="pt-BR" sz="2844" b="1" dirty="0">
                <a:solidFill>
                  <a:srgbClr val="FF0000"/>
                </a:solidFill>
                <a:latin typeface="+mn-lt"/>
              </a:rPr>
              <a:t>1938.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512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5120" dirty="0">
              <a:latin typeface="Times New Roman" panose="02020603050405020304" pitchFamily="18" charset="0"/>
            </a:endParaRPr>
          </a:p>
        </p:txBody>
      </p:sp>
      <p:sp>
        <p:nvSpPr>
          <p:cNvPr id="11267" name="Rectangle 1027">
            <a:extLst>
              <a:ext uri="{FF2B5EF4-FFF2-40B4-BE49-F238E27FC236}">
                <a16:creationId xmlns:a16="http://schemas.microsoft.com/office/drawing/2014/main" id="{A5EAB32A-FB38-6F6B-3C51-C85D03351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67" y="8010596"/>
            <a:ext cx="11595947" cy="617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3413">
              <a:latin typeface="Times New Roman" panose="02020603050405020304" pitchFamily="18" charset="0"/>
            </a:endParaRPr>
          </a:p>
        </p:txBody>
      </p:sp>
      <p:sp>
        <p:nvSpPr>
          <p:cNvPr id="11268" name="Rectangle 1030">
            <a:extLst>
              <a:ext uri="{FF2B5EF4-FFF2-40B4-BE49-F238E27FC236}">
                <a16:creationId xmlns:a16="http://schemas.microsoft.com/office/drawing/2014/main" id="{C35D2426-662C-B5CD-0A44-3D01564A0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3557" y="4465885"/>
            <a:ext cx="184730" cy="79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455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>
            <a:extLst>
              <a:ext uri="{FF2B5EF4-FFF2-40B4-BE49-F238E27FC236}">
                <a16:creationId xmlns:a16="http://schemas.microsoft.com/office/drawing/2014/main" id="{4B05D27D-9869-0CC7-3069-FA05CD5BD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240" y="216747"/>
            <a:ext cx="11704320" cy="650240"/>
          </a:xfrm>
        </p:spPr>
        <p:txBody>
          <a:bodyPr>
            <a:normAutofit fontScale="90000"/>
          </a:bodyPr>
          <a:lstStyle/>
          <a:p>
            <a:r>
              <a:rPr lang="pt-BR" altLang="pt-BR">
                <a:solidFill>
                  <a:srgbClr val="FFFFFF"/>
                </a:solidFill>
              </a:rPr>
              <a:t>80 anos da CLT</a:t>
            </a:r>
            <a:endParaRPr lang="pt-BR" altLang="pt-BR"/>
          </a:p>
        </p:txBody>
      </p:sp>
      <p:sp>
        <p:nvSpPr>
          <p:cNvPr id="12291" name="Espaço Reservado para Conteúdo 2">
            <a:extLst>
              <a:ext uri="{FF2B5EF4-FFF2-40B4-BE49-F238E27FC236}">
                <a16:creationId xmlns:a16="http://schemas.microsoft.com/office/drawing/2014/main" id="{BC87C169-9D8B-1DD9-F471-4D499A8A4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" y="1192108"/>
            <a:ext cx="11704320" cy="7520658"/>
          </a:xfrm>
        </p:spPr>
        <p:txBody>
          <a:bodyPr/>
          <a:lstStyle/>
          <a:p>
            <a:pPr marL="0" indent="0" algn="just">
              <a:buNone/>
            </a:pPr>
            <a:endParaRPr lang="pt-BR" altLang="pt-BR" sz="7680" dirty="0"/>
          </a:p>
          <a:p>
            <a:pPr marL="0" indent="0" algn="ctr">
              <a:buNone/>
            </a:pPr>
            <a:r>
              <a:rPr lang="pt-BR" altLang="pt-BR" sz="7680" dirty="0"/>
              <a:t>REGULAR, DESREGULAR, REGULAR, DESREGULAR, REGULAR, DESREGULAR ...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>
            <a:extLst>
              <a:ext uri="{FF2B5EF4-FFF2-40B4-BE49-F238E27FC236}">
                <a16:creationId xmlns:a16="http://schemas.microsoft.com/office/drawing/2014/main" id="{0135CFE4-D3CB-52B4-DFC5-FB9F1C246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748" y="0"/>
            <a:ext cx="10254827" cy="975360"/>
          </a:xfrm>
        </p:spPr>
        <p:txBody>
          <a:bodyPr/>
          <a:lstStyle/>
          <a:p>
            <a:r>
              <a:rPr lang="pt-BR" altLang="pt-BR" sz="3982">
                <a:solidFill>
                  <a:srgbClr val="FFFFFF"/>
                </a:solidFill>
              </a:rPr>
              <a:t>80 anos da CLT</a:t>
            </a:r>
            <a:endParaRPr lang="pt-BR" altLang="pt-BR"/>
          </a:p>
        </p:txBody>
      </p:sp>
      <p:sp>
        <p:nvSpPr>
          <p:cNvPr id="14339" name="Espaço Reservado para Conteúdo 2">
            <a:extLst>
              <a:ext uri="{FF2B5EF4-FFF2-40B4-BE49-F238E27FC236}">
                <a16:creationId xmlns:a16="http://schemas.microsoft.com/office/drawing/2014/main" id="{BBF8C9A8-717F-E1A0-43C0-D30882FC5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74" y="650240"/>
            <a:ext cx="12462933" cy="964522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altLang="pt-BR" b="1" dirty="0"/>
              <a:t>Contexto produtivo mundial pós-fordista:</a:t>
            </a:r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dirty="0"/>
              <a:t>Início nos </a:t>
            </a:r>
            <a:r>
              <a:rPr lang="pt-BR" altLang="pt-BR" sz="2400" dirty="0">
                <a:solidFill>
                  <a:srgbClr val="FF0000"/>
                </a:solidFill>
              </a:rPr>
              <a:t>anos 60/70 </a:t>
            </a:r>
            <a:r>
              <a:rPr lang="pt-BR" altLang="pt-BR" sz="2400" dirty="0"/>
              <a:t>– </a:t>
            </a:r>
            <a:r>
              <a:rPr lang="pt-BR" altLang="pt-BR" sz="2400" b="1" u="sng" dirty="0"/>
              <a:t>aumento da concorrência </a:t>
            </a:r>
            <a:r>
              <a:rPr lang="pt-BR" altLang="pt-BR" sz="2400" dirty="0"/>
              <a:t>entre as empresas</a:t>
            </a:r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dirty="0"/>
              <a:t>Incremento a partir dos </a:t>
            </a:r>
            <a:r>
              <a:rPr lang="pt-BR" altLang="pt-BR" sz="2400" dirty="0">
                <a:solidFill>
                  <a:srgbClr val="FF0000"/>
                </a:solidFill>
              </a:rPr>
              <a:t>anos 80/90 </a:t>
            </a:r>
            <a:r>
              <a:rPr lang="pt-BR" altLang="pt-BR" sz="2400" dirty="0"/>
              <a:t>- </a:t>
            </a:r>
            <a:r>
              <a:rPr lang="pt-BR" altLang="pt-BR" sz="2400" b="1" u="sng" dirty="0"/>
              <a:t>globalização</a:t>
            </a:r>
          </a:p>
          <a:p>
            <a:pPr marL="0" lvl="2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b="1" u="sng" dirty="0"/>
              <a:t>Maior flexibilidade </a:t>
            </a:r>
            <a:r>
              <a:rPr lang="pt-BR" altLang="pt-BR" sz="2400" dirty="0"/>
              <a:t>– evitar custos, mão de obra e regras fixas</a:t>
            </a:r>
          </a:p>
          <a:p>
            <a:pPr marL="0" lvl="2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b="1" u="sng" dirty="0"/>
              <a:t>Redução de custos </a:t>
            </a:r>
            <a:r>
              <a:rPr lang="pt-BR" altLang="pt-BR" sz="2400" dirty="0"/>
              <a:t>– processos, desregulamentação e redução de direitos “onerosos”</a:t>
            </a:r>
          </a:p>
          <a:p>
            <a:pPr marL="0" lvl="2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b="1" u="sng" dirty="0"/>
              <a:t>Decréscimo nos coeficientes de responsabilidade jurídica </a:t>
            </a:r>
            <a:r>
              <a:rPr lang="pt-BR" altLang="pt-BR" sz="2400" dirty="0"/>
              <a:t>– concentração econômica e desconcentração jurídica/processos e reengenharia jurídica – alteração da densidade normativa</a:t>
            </a:r>
          </a:p>
          <a:p>
            <a:pPr marL="0" lvl="2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b="1" u="sng" dirty="0"/>
              <a:t>Reestruturação produtiva </a:t>
            </a:r>
            <a:r>
              <a:rPr lang="pt-BR" altLang="pt-BR" sz="2400" dirty="0"/>
              <a:t>– fragmentação e proliferação de ME, </a:t>
            </a:r>
            <a:r>
              <a:rPr lang="pt-BR" altLang="pt-BR" sz="2400" dirty="0" err="1"/>
              <a:t>EPPs</a:t>
            </a:r>
            <a:r>
              <a:rPr lang="pt-BR" altLang="pt-BR" sz="2400" dirty="0"/>
              <a:t>, </a:t>
            </a:r>
            <a:r>
              <a:rPr lang="pt-BR" altLang="pt-BR" sz="2400" dirty="0" err="1"/>
              <a:t>MEIs</a:t>
            </a:r>
            <a:r>
              <a:rPr lang="pt-BR" altLang="pt-BR" sz="2400" dirty="0"/>
              <a:t> etc.</a:t>
            </a:r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b="1" u="sng" dirty="0"/>
              <a:t>Desindustrialização países desenvolvidos/Industrialização p. em desenvolvimento </a:t>
            </a:r>
            <a:r>
              <a:rPr lang="pt-BR" altLang="pt-BR" sz="2400" dirty="0"/>
              <a:t>(</a:t>
            </a:r>
            <a:r>
              <a:rPr lang="pt-BR" altLang="pt-BR" sz="2400" i="1" dirty="0" err="1"/>
              <a:t>race-to-the-bottom</a:t>
            </a:r>
            <a:r>
              <a:rPr lang="pt-BR" altLang="pt-BR" sz="2400" dirty="0"/>
              <a:t>)</a:t>
            </a:r>
          </a:p>
          <a:p>
            <a:pPr marL="0" lvl="1" algn="just">
              <a:lnSpc>
                <a:spcPct val="150000"/>
              </a:lnSpc>
              <a:spcBef>
                <a:spcPts val="0"/>
              </a:spcBef>
            </a:pPr>
            <a:r>
              <a:rPr lang="pt-BR" altLang="pt-BR" sz="2400" b="1" u="sng" dirty="0"/>
              <a:t>Terceirização desenfreada</a:t>
            </a:r>
            <a:r>
              <a:rPr lang="pt-BR" altLang="pt-BR" sz="2400" dirty="0"/>
              <a:t>: conceito inicialmente apenas de gestão, de natureza produtivo-administrativa, figura </a:t>
            </a:r>
            <a:r>
              <a:rPr lang="pt-BR" altLang="pt-BR" sz="2400" dirty="0" err="1"/>
              <a:t>ajurídica</a:t>
            </a:r>
            <a:r>
              <a:rPr lang="pt-BR" altLang="pt-BR" sz="2400" dirty="0"/>
              <a:t> – direito tardou em proporcionar definições e mecanismos de regulação, e ainda é deficiente em diversos ordenamentos, como, por ex., o brasileiro</a:t>
            </a:r>
          </a:p>
          <a:p>
            <a:pPr marL="0" lvl="1">
              <a:spcBef>
                <a:spcPts val="0"/>
              </a:spcBef>
            </a:pPr>
            <a:endParaRPr lang="pt-BR" altLang="pt-BR" sz="2400" dirty="0"/>
          </a:p>
          <a:p>
            <a:pPr lvl="1"/>
            <a:endParaRPr lang="pt-BR" altLang="pt-BR" sz="170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DC98F-8CF0-BC9F-7423-2DC6D984C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782" y="0"/>
            <a:ext cx="11099236" cy="22555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dirty="0"/>
              <a:t>Reforma trabalhista 2017</a:t>
            </a:r>
          </a:p>
        </p:txBody>
      </p:sp>
      <p:sp>
        <p:nvSpPr>
          <p:cNvPr id="17411" name="Text Placeholder 2">
            <a:extLst>
              <a:ext uri="{FF2B5EF4-FFF2-40B4-BE49-F238E27FC236}">
                <a16:creationId xmlns:a16="http://schemas.microsoft.com/office/drawing/2014/main" id="{02131572-9185-063E-19D6-703BB8E68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747" y="1040836"/>
            <a:ext cx="12354560" cy="871276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pt-BR" altLang="pt-BR" sz="3413" b="1" dirty="0">
                <a:solidFill>
                  <a:srgbClr val="FF0000"/>
                </a:solidFill>
              </a:rPr>
              <a:t>Substancial impacto nas condições de trabalho, organização sindical, negociações coletivas, </a:t>
            </a:r>
            <a:r>
              <a:rPr lang="pt-BR" altLang="pt-BR" sz="3413" b="1" dirty="0" err="1">
                <a:solidFill>
                  <a:srgbClr val="FF0000"/>
                </a:solidFill>
              </a:rPr>
              <a:t>etc</a:t>
            </a:r>
            <a:r>
              <a:rPr lang="pt-BR" altLang="pt-BR" sz="3413" b="1" dirty="0">
                <a:solidFill>
                  <a:srgbClr val="FF0000"/>
                </a:solidFill>
              </a:rPr>
              <a:t>:</a:t>
            </a:r>
          </a:p>
          <a:p>
            <a:pPr algn="just" eaLnBrk="1" hangingPunct="1"/>
            <a:r>
              <a:rPr lang="pt-BR" altLang="pt-BR" sz="3413" dirty="0"/>
              <a:t> </a:t>
            </a:r>
            <a:r>
              <a:rPr lang="pt-BR" altLang="pt-BR" sz="3413" i="1" dirty="0"/>
              <a:t>Art. 442-B.  A contratação do </a:t>
            </a:r>
            <a:r>
              <a:rPr lang="pt-BR" altLang="pt-BR" sz="3413" b="1" i="1" dirty="0"/>
              <a:t>autônomo</a:t>
            </a:r>
            <a:r>
              <a:rPr lang="pt-BR" altLang="pt-BR" sz="3413" i="1" dirty="0"/>
              <a:t>, cumpridas por este todas as </a:t>
            </a:r>
            <a:r>
              <a:rPr lang="pt-BR" altLang="pt-BR" sz="3413" b="1" i="1" dirty="0">
                <a:solidFill>
                  <a:srgbClr val="FF0000"/>
                </a:solidFill>
              </a:rPr>
              <a:t>formalidades</a:t>
            </a:r>
            <a:r>
              <a:rPr lang="pt-BR" altLang="pt-BR" sz="3413" i="1" dirty="0"/>
              <a:t> legais, com ou sem exclusividade, de forma contínua ou não, </a:t>
            </a:r>
            <a:r>
              <a:rPr lang="pt-BR" altLang="pt-BR" sz="3413" b="1" i="1" dirty="0">
                <a:solidFill>
                  <a:srgbClr val="00B050"/>
                </a:solidFill>
              </a:rPr>
              <a:t>afasta a qualidade de empregado </a:t>
            </a:r>
            <a:r>
              <a:rPr lang="pt-BR" altLang="pt-BR" sz="3413" i="1" dirty="0"/>
              <a:t>prevista no art. 3o desta Consolidação. </a:t>
            </a:r>
          </a:p>
          <a:p>
            <a:pPr algn="just" eaLnBrk="1" hangingPunct="1"/>
            <a:r>
              <a:rPr lang="pt-BR" altLang="pt-BR" sz="3413" i="1" dirty="0"/>
              <a:t>Art. 9º - Serão </a:t>
            </a:r>
            <a:r>
              <a:rPr lang="pt-BR" altLang="pt-BR" sz="3413" b="1" i="1" dirty="0"/>
              <a:t>nulos</a:t>
            </a:r>
            <a:r>
              <a:rPr lang="pt-BR" altLang="pt-BR" sz="3413" i="1" dirty="0"/>
              <a:t> de pleno direito os atos praticados com o objetivo de desvirtuar, impedir ou </a:t>
            </a:r>
            <a:r>
              <a:rPr lang="pt-BR" altLang="pt-BR" sz="3413" b="1" i="1" dirty="0">
                <a:solidFill>
                  <a:srgbClr val="FF0000"/>
                </a:solidFill>
              </a:rPr>
              <a:t>fraudar</a:t>
            </a:r>
            <a:r>
              <a:rPr lang="pt-BR" altLang="pt-BR" sz="3413" i="1" dirty="0"/>
              <a:t> a aplicação dos preceitos contidos na presente Consolidação.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9887</TotalTime>
  <Words>1073</Words>
  <Application>Microsoft Office PowerPoint</Application>
  <PresentationFormat>Personalizar</PresentationFormat>
  <Paragraphs>93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Abadi</vt:lpstr>
      <vt:lpstr>Arial</vt:lpstr>
      <vt:lpstr>Helvetica Light</vt:lpstr>
      <vt:lpstr>Helvetica Neue</vt:lpstr>
      <vt:lpstr>Times New Roman</vt:lpstr>
      <vt:lpstr>White</vt:lpstr>
      <vt:lpstr>Apresentação do PowerPoint</vt:lpstr>
      <vt:lpstr>80 anos da CLT</vt:lpstr>
      <vt:lpstr>80 anos da CLT</vt:lpstr>
      <vt:lpstr>Apresentação do PowerPoint</vt:lpstr>
      <vt:lpstr>Apresentação do PowerPoint</vt:lpstr>
      <vt:lpstr>Apresentação do PowerPoint</vt:lpstr>
      <vt:lpstr>80 anos da CLT</vt:lpstr>
      <vt:lpstr>80 anos da CLT</vt:lpstr>
      <vt:lpstr>Reforma trabalhista 2017</vt:lpstr>
      <vt:lpstr>Mercado de trabalho pós-reforma</vt:lpstr>
      <vt:lpstr>Pejotização</vt:lpstr>
      <vt:lpstr>Pejotização</vt:lpstr>
      <vt:lpstr>Pejotização</vt:lpstr>
      <vt:lpstr>Pejotização</vt:lpstr>
      <vt:lpstr>Mercado de trabalho pós-reforma</vt:lpstr>
      <vt:lpstr>Mercado de trabalho pós-reforma</vt:lpstr>
      <vt:lpstr>Mercado de trabalho pós-reforma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RB</dc:creator>
  <cp:lastModifiedBy>Ivan Cerqueira Filho</cp:lastModifiedBy>
  <cp:revision>98</cp:revision>
  <dcterms:modified xsi:type="dcterms:W3CDTF">2025-05-29T10:43:09Z</dcterms:modified>
</cp:coreProperties>
</file>