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2d59387db3f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g2d59387db3f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d592d5ddc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d592d5dd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d54cc3540a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2d54cc3540a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d59387db3f_1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d59387db3f_1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143e7ff71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143e7ff71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197b1c5f9f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197b1c5f9f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197b1c5f9f_2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197b1c5f9f_2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197b1c5f9f_2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197b1c5f9f_2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12321e41c9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12321e41c9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11ad1e7a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11ad1e7a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12321e41c9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12321e41c9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12321e41c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12321e41c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Char char="●"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Char char="○"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Char char="■"/>
              <a:defRPr sz="52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Char char="●"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Char char="○"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Char char="■"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Char char="●"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Char char="○"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Char char="■"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Char char="●"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Char char="○"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Char char="■"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Char char="○"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Char char="■"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Char char="●"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Char char="○"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Char char="■"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Char char="●"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Char char="○"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Char char="■"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5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/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000000"/>
              </a:solidFill>
            </a:endParaRPr>
          </a:p>
        </p:txBody>
      </p:sp>
      <p:sp>
        <p:nvSpPr>
          <p:cNvPr id="7" name="Google Shape;7;p1"/>
          <p:cNvSpPr txBox="1"/>
          <p:nvPr/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</p:txBody>
      </p:sp>
      <p:sp>
        <p:nvSpPr>
          <p:cNvPr id="8" name="Google Shape;8;p1"/>
          <p:cNvSpPr txBox="1"/>
          <p:nvPr/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 sz="1000">
                <a:solidFill>
                  <a:srgbClr val="595959"/>
                </a:solidFill>
              </a:rPr>
              <a:t>‹#›</a:t>
            </a:fld>
            <a:endParaRPr sz="1000">
              <a:solidFill>
                <a:srgbClr val="595959"/>
              </a:solidFill>
            </a:endParaRPr>
          </a:p>
        </p:txBody>
      </p:sp>
      <p:pic>
        <p:nvPicPr>
          <p:cNvPr id="9" name="Google Shape;9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1"/>
          <p:cNvSpPr txBox="1"/>
          <p:nvPr/>
        </p:nvSpPr>
        <p:spPr>
          <a:xfrm>
            <a:off x="4327900" y="-5950"/>
            <a:ext cx="4761300" cy="47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>
                <a:solidFill>
                  <a:srgbClr val="504F51"/>
                </a:solidFill>
                <a:latin typeface="Calibri"/>
                <a:ea typeface="Calibri"/>
                <a:cs typeface="Calibri"/>
                <a:sym typeface="Calibri"/>
              </a:rPr>
              <a:t>PLP 68/24: Regulamentação da Reforma Tributária</a:t>
            </a:r>
            <a:endParaRPr sz="1100">
              <a:solidFill>
                <a:srgbClr val="504F5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://www.youtube.com/watch?v=RReGT8Hjxek" TargetMode="External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487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4061700" y="3013050"/>
            <a:ext cx="4231200" cy="123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DCE49E"/>
                </a:solidFill>
                <a:latin typeface="Calibri"/>
                <a:ea typeface="Calibri"/>
                <a:cs typeface="Calibri"/>
                <a:sym typeface="Calibri"/>
              </a:rPr>
              <a:t>Qual é a política de desenvolvimento regional para o futuro do Brasil?</a:t>
            </a:r>
            <a:endParaRPr>
              <a:solidFill>
                <a:srgbClr val="DCE49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>
            <p:ph type="title"/>
          </p:nvPr>
        </p:nvSpPr>
        <p:spPr>
          <a:xfrm>
            <a:off x="3401850" y="1894450"/>
            <a:ext cx="4885800" cy="80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PLP 68/24: Regulamentação da Reforma Tributária</a:t>
            </a:r>
            <a:endParaRPr b="1" sz="30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7150" y="816975"/>
            <a:ext cx="6048525" cy="432652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2"/>
          <p:cNvSpPr txBox="1"/>
          <p:nvPr/>
        </p:nvSpPr>
        <p:spPr>
          <a:xfrm>
            <a:off x="195625" y="409950"/>
            <a:ext cx="8561400" cy="47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60ADC1"/>
                </a:solidFill>
                <a:latin typeface="Calibri"/>
                <a:ea typeface="Calibri"/>
                <a:cs typeface="Calibri"/>
                <a:sym typeface="Calibri"/>
              </a:rPr>
              <a:t>A CADA AÇÃO, UMA ADAPTAÇÃO</a:t>
            </a:r>
            <a:endParaRPr b="1" sz="3000">
              <a:solidFill>
                <a:srgbClr val="60ADC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/>
        </p:nvSpPr>
        <p:spPr>
          <a:xfrm>
            <a:off x="271000" y="520200"/>
            <a:ext cx="8561400" cy="47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60ADC1"/>
                </a:solidFill>
                <a:latin typeface="Calibri"/>
                <a:ea typeface="Calibri"/>
                <a:cs typeface="Calibri"/>
                <a:sym typeface="Calibri"/>
              </a:rPr>
              <a:t>O PRINCIPAL</a:t>
            </a:r>
            <a:endParaRPr b="1" sz="3000">
              <a:solidFill>
                <a:srgbClr val="60ADC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23"/>
          <p:cNvSpPr txBox="1"/>
          <p:nvPr/>
        </p:nvSpPr>
        <p:spPr>
          <a:xfrm>
            <a:off x="1164000" y="1299325"/>
            <a:ext cx="7328100" cy="360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60ADC1"/>
              </a:buClr>
              <a:buSzPts val="2000"/>
              <a:buFont typeface="Calibri"/>
              <a:buChar char="■"/>
            </a:pP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Estamos diante do risco inundar os tribunais com ações judiciais sobre incentivos fiscais, pelo lado das empresas e dos entes que podem perder seus parques fabris.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60ADC1"/>
              </a:buClr>
              <a:buSzPts val="2000"/>
              <a:buFont typeface="Calibri"/>
              <a:buChar char="■"/>
            </a:pP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Não podem haver novas condições nos benefícios negociados por empresas e Estados;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60ADC1"/>
              </a:buClr>
              <a:buSzPts val="2000"/>
              <a:buFont typeface="Calibri"/>
              <a:buChar char="■"/>
            </a:pP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Os valores precisam ser remunerados pela Selic;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pt-BR" sz="2000">
                <a:latin typeface="Calibri"/>
                <a:ea typeface="Calibri"/>
                <a:cs typeface="Calibri"/>
                <a:sym typeface="Calibri"/>
              </a:rPr>
              <a:t>Emendas 655 e 982, dos Senadores Laércio Oliveira (PP/SE) e Mecias de Jesus (REPUBLICANOS/RR).</a:t>
            </a:r>
            <a:endParaRPr b="1"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 title="WhatsApp Video 2024 11 25 at 10 09 13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273638" y="747075"/>
            <a:ext cx="6487725" cy="3649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490250" y="860650"/>
            <a:ext cx="3504000" cy="3682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/>
              <a:t>D</a:t>
            </a:r>
            <a:r>
              <a:rPr lang="pt-BR" sz="1400"/>
              <a:t>ados de </a:t>
            </a:r>
            <a:r>
              <a:rPr b="1" lang="pt-BR" sz="1400"/>
              <a:t>2021</a:t>
            </a:r>
            <a:r>
              <a:rPr lang="pt-BR" sz="1400"/>
              <a:t> da Confederação Nacional da Indústria (</a:t>
            </a:r>
            <a:r>
              <a:rPr b="1" lang="pt-BR" sz="1400"/>
              <a:t>CNI</a:t>
            </a:r>
            <a:r>
              <a:rPr lang="pt-BR" sz="1400"/>
              <a:t>) apontam importante desconcentração da indústria brasileira, com redução da participação da região Sudeste no PIB industrial e um aumento na participação das demais regiões geográficas, Sul, Centro-Oeste, Nordeste e Norte. </a:t>
            </a:r>
            <a:endParaRPr sz="1400"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400"/>
              <a:t>São Paulo perdeu 5,5 pontos percentuais de participação na produção da indústria de transformação no Brasil, principal segmento industrial do País. A maior queda entre os 26 estados e o Distrito Federal. </a:t>
            </a:r>
            <a:endParaRPr sz="1400"/>
          </a:p>
        </p:txBody>
      </p:sp>
      <p:pic>
        <p:nvPicPr>
          <p:cNvPr id="69" name="Google Shape;6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44649" y="860650"/>
            <a:ext cx="4546901" cy="4064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3000">
                <a:solidFill>
                  <a:srgbClr val="60ADC1"/>
                </a:solidFill>
                <a:latin typeface="Calibri"/>
                <a:ea typeface="Calibri"/>
                <a:cs typeface="Calibri"/>
                <a:sym typeface="Calibri"/>
              </a:rPr>
              <a:t>RT E DESENVOLVIMENTO REGIONAL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solidFill>
                  <a:srgbClr val="222222"/>
                </a:solidFill>
                <a:highlight>
                  <a:srgbClr val="FFFFFF"/>
                </a:highlight>
              </a:rPr>
              <a:t>HADDAD, Eduardo A.; ARAÚJO, Inácio F.; SACCO, João Gabriel. </a:t>
            </a:r>
            <a:r>
              <a:rPr b="1" lang="pt-BR">
                <a:solidFill>
                  <a:srgbClr val="222222"/>
                </a:solidFill>
                <a:highlight>
                  <a:srgbClr val="FFFFFF"/>
                </a:highlight>
              </a:rPr>
              <a:t>Reforma Tributária no Brasil: Impactos Regionais da PEC 45/2019</a:t>
            </a:r>
            <a:r>
              <a:rPr lang="pt-BR">
                <a:solidFill>
                  <a:srgbClr val="222222"/>
                </a:solidFill>
                <a:highlight>
                  <a:srgbClr val="FFFFFF"/>
                </a:highlight>
              </a:rPr>
              <a:t>. Núcleo de Economia Regional e Urbana da Universidade de São Paulo (NEREUS), 2023.</a:t>
            </a:r>
            <a:endParaRPr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rgbClr val="777777"/>
                </a:solidFill>
                <a:highlight>
                  <a:srgbClr val="FFFFFF"/>
                </a:highlight>
              </a:rPr>
              <a:t>APA</a:t>
            </a:r>
            <a:endParaRPr sz="1000">
              <a:solidFill>
                <a:srgbClr val="777777"/>
              </a:solidFill>
              <a:highlight>
                <a:srgbClr val="FFFFFF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/>
              <a:t>Se, por um lado, </a:t>
            </a:r>
            <a:r>
              <a:rPr b="1" lang="pt-BR"/>
              <a:t>haveria ganhos potenciaIs de crescimento do PIB</a:t>
            </a:r>
            <a:r>
              <a:rPr lang="pt-BR"/>
              <a:t> capitaneados pelo aumento da eficiência alocativa dos recursos, por outro lado a reforma atuaria de forma a </a:t>
            </a:r>
            <a:r>
              <a:rPr b="1" lang="pt-BR"/>
              <a:t>concentrar a produção e acentuar sua desigualdade ao longo do território nacional</a:t>
            </a:r>
            <a:r>
              <a:rPr lang="pt-BR"/>
              <a:t>. Finalmente, em termos de arrecadação tributária do IBS, </a:t>
            </a:r>
            <a:r>
              <a:rPr b="1" lang="pt-BR"/>
              <a:t>na ausência de um fundo compensatório, Amazonas, Bahia, São Paulo, Paraná, Santa Catarina, Rio Grande do Sul, Mato Grosso e Goiás seriam os estados que tenderiam a perder arrecadação com a reforma</a:t>
            </a:r>
            <a:r>
              <a:rPr lang="pt-BR"/>
              <a:t>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just">
              <a:lnSpc>
                <a:spcPct val="12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500">
                <a:solidFill>
                  <a:srgbClr val="222222"/>
                </a:solidFill>
                <a:highlight>
                  <a:srgbClr val="FFFFFF"/>
                </a:highlight>
              </a:rPr>
              <a:t>HADDAD, Eduardo A.; ARAÚJO, Inácio F.; SACCO, João Gabriel. </a:t>
            </a:r>
            <a:r>
              <a:rPr b="1" lang="pt-BR" sz="1500">
                <a:solidFill>
                  <a:srgbClr val="222222"/>
                </a:solidFill>
                <a:highlight>
                  <a:srgbClr val="FFFFFF"/>
                </a:highlight>
              </a:rPr>
              <a:t>Reforma Tributária no Brasil (2): Impactos Econômicos Regionais do FNDR</a:t>
            </a:r>
            <a:r>
              <a:rPr lang="pt-BR" sz="1500">
                <a:solidFill>
                  <a:srgbClr val="222222"/>
                </a:solidFill>
                <a:highlight>
                  <a:srgbClr val="FFFFFF"/>
                </a:highlight>
              </a:rPr>
              <a:t>. Núcleo de Economia Regional e Urbana da Universidade de São Paulo (NEREUS), 2023.</a:t>
            </a:r>
            <a:endParaRPr sz="19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>
                <a:solidFill>
                  <a:srgbClr val="777777"/>
                </a:solidFill>
                <a:highlight>
                  <a:srgbClr val="FFFFFF"/>
                </a:highlight>
              </a:rPr>
              <a:t>APA</a:t>
            </a:r>
            <a:endParaRPr sz="1000">
              <a:solidFill>
                <a:srgbClr val="777777"/>
              </a:solidFill>
              <a:highlight>
                <a:srgbClr val="FFFFFF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O FNDR atingiria seu objetivo principal de política regional compensatória ao mitigar parte dos efeitos sobre a desigualdade regional potencialmente reforçados pela redução parcial de distorções existentes no atual sistema tributário brasileiro. </a:t>
            </a:r>
            <a:r>
              <a:rPr b="1" lang="pt-BR"/>
              <a:t>Sua maior ou menor eficácia dependerá da forma ainda a ser definida sobre os mecanismos de financiamento do fundo.</a:t>
            </a:r>
            <a:endParaRPr b="1"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rgbClr val="222222"/>
                </a:solidFill>
                <a:highlight>
                  <a:srgbClr val="FFFFFF"/>
                </a:highlight>
              </a:rPr>
              <a:t>Veja também:</a:t>
            </a:r>
            <a:br>
              <a:rPr lang="pt-BR" sz="1600">
                <a:solidFill>
                  <a:srgbClr val="222222"/>
                </a:solidFill>
                <a:highlight>
                  <a:srgbClr val="FFFFFF"/>
                </a:highlight>
              </a:rPr>
            </a:br>
            <a:endParaRPr sz="16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>
                <a:solidFill>
                  <a:srgbClr val="222222"/>
                </a:solidFill>
                <a:highlight>
                  <a:srgbClr val="FFFFFF"/>
                </a:highlight>
              </a:rPr>
              <a:t>GOBETTI, Sergio; ORAIR, Rodrigo Octávio; MONTEIRO, Priscila Kaiser. Impactos redistributivos (na Federação) da reforma tributária. </a:t>
            </a:r>
            <a:r>
              <a:rPr b="1" lang="pt-BR" sz="1600">
                <a:solidFill>
                  <a:srgbClr val="222222"/>
                </a:solidFill>
                <a:highlight>
                  <a:srgbClr val="FFFFFF"/>
                </a:highlight>
              </a:rPr>
              <a:t>Nota Técnica</a:t>
            </a:r>
            <a:r>
              <a:rPr lang="pt-BR" sz="1600">
                <a:solidFill>
                  <a:srgbClr val="222222"/>
                </a:solidFill>
                <a:highlight>
                  <a:srgbClr val="FFFFFF"/>
                </a:highlight>
              </a:rPr>
              <a:t>, v. 17.</a:t>
            </a:r>
            <a:endParaRPr b="1" sz="2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60ADC1"/>
                </a:solidFill>
                <a:latin typeface="Calibri"/>
                <a:ea typeface="Calibri"/>
                <a:cs typeface="Calibri"/>
                <a:sym typeface="Calibri"/>
              </a:rPr>
              <a:t>RT E DESENVOLVIMENTO REGIONAL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0750" y="2023162"/>
            <a:ext cx="7822500" cy="2163975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8"/>
          <p:cNvSpPr txBox="1"/>
          <p:nvPr/>
        </p:nvSpPr>
        <p:spPr>
          <a:xfrm>
            <a:off x="1483950" y="691350"/>
            <a:ext cx="6176100" cy="1210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60ADC1"/>
                </a:solidFill>
                <a:latin typeface="Calibri"/>
                <a:ea typeface="Calibri"/>
                <a:cs typeface="Calibri"/>
                <a:sym typeface="Calibri"/>
              </a:rPr>
              <a:t>COM A BOLA EM CAMPO, AS REGRAS DEVEM CONTINUAR AS MESMAS</a:t>
            </a:r>
            <a:endParaRPr sz="2400">
              <a:solidFill>
                <a:srgbClr val="60ADC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/>
        </p:nvSpPr>
        <p:spPr>
          <a:xfrm>
            <a:off x="271000" y="520200"/>
            <a:ext cx="2728200" cy="47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60ADC1"/>
                </a:solidFill>
                <a:latin typeface="Calibri"/>
                <a:ea typeface="Calibri"/>
                <a:cs typeface="Calibri"/>
                <a:sym typeface="Calibri"/>
              </a:rPr>
              <a:t>CONTEXTO</a:t>
            </a:r>
            <a:endParaRPr sz="2400">
              <a:solidFill>
                <a:srgbClr val="60ADC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9"/>
          <p:cNvSpPr txBox="1"/>
          <p:nvPr/>
        </p:nvSpPr>
        <p:spPr>
          <a:xfrm>
            <a:off x="1164000" y="1375525"/>
            <a:ext cx="6816000" cy="2917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60ADC1"/>
              </a:buClr>
              <a:buSzPts val="2000"/>
              <a:buFont typeface="Calibri"/>
              <a:buChar char="■"/>
            </a:pPr>
            <a:r>
              <a:rPr lang="pt-BR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 principal desafio para o avanço político da reforma tributária foi a previsão de fundos que garantam a transição suave de um sistema para outro;</a:t>
            </a:r>
            <a:endParaRPr sz="2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914400" rtl="0" algn="l">
              <a:spcBef>
                <a:spcPts val="1000"/>
              </a:spcBef>
              <a:spcAft>
                <a:spcPts val="0"/>
              </a:spcAft>
              <a:buClr>
                <a:srgbClr val="DCE49E"/>
              </a:buClr>
              <a:buSzPts val="2000"/>
              <a:buFont typeface="Calibri"/>
              <a:buChar char="■"/>
            </a:pPr>
            <a:r>
              <a:rPr b="1" lang="pt-BR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FCBF</a:t>
            </a:r>
            <a:r>
              <a:rPr lang="pt-BR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- Empresas e empregos;</a:t>
            </a:r>
            <a:endParaRPr sz="2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914400" rtl="0" algn="l">
              <a:spcBef>
                <a:spcPts val="1000"/>
              </a:spcBef>
              <a:spcAft>
                <a:spcPts val="0"/>
              </a:spcAft>
              <a:buClr>
                <a:srgbClr val="DCE49E"/>
              </a:buClr>
              <a:buSzPts val="2000"/>
              <a:buFont typeface="Calibri"/>
              <a:buChar char="■"/>
            </a:pPr>
            <a:r>
              <a:rPr b="1" lang="pt-BR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FNER </a:t>
            </a:r>
            <a:r>
              <a:rPr lang="pt-BR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 Contas públicas;</a:t>
            </a:r>
            <a:endParaRPr sz="20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0300" lvl="0" marL="450000" rtl="0" algn="l">
              <a:spcBef>
                <a:spcPts val="1000"/>
              </a:spcBef>
              <a:spcAft>
                <a:spcPts val="1000"/>
              </a:spcAft>
              <a:buClr>
                <a:srgbClr val="60ADC1"/>
              </a:buClr>
              <a:buSzPts val="2000"/>
              <a:buFont typeface="Calibri"/>
              <a:buChar char="■"/>
            </a:pPr>
            <a:r>
              <a:rPr lang="pt-BR" sz="2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Essa foi a garantia dada aos Estados e setor produtivo para avançar para a mudança estrutural que está sendo feita</a:t>
            </a: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1093915"/>
            <a:ext cx="9143999" cy="317662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0"/>
          <p:cNvSpPr txBox="1"/>
          <p:nvPr/>
        </p:nvSpPr>
        <p:spPr>
          <a:xfrm>
            <a:off x="0" y="4353950"/>
            <a:ext cx="9144000" cy="41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 mensagem foi:</a:t>
            </a:r>
            <a:r>
              <a:rPr lang="pt-BR" sz="2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incentivos fiscais serão garantidos até 2032.</a:t>
            </a:r>
            <a:endParaRPr sz="20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0"/>
          <p:cNvSpPr txBox="1"/>
          <p:nvPr/>
        </p:nvSpPr>
        <p:spPr>
          <a:xfrm>
            <a:off x="271000" y="520200"/>
            <a:ext cx="8561400" cy="47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60ADC1"/>
                </a:solidFill>
                <a:latin typeface="Calibri"/>
                <a:ea typeface="Calibri"/>
                <a:cs typeface="Calibri"/>
                <a:sym typeface="Calibri"/>
              </a:rPr>
              <a:t>COMO FICOU NA CONSTITUIÇÃO?</a:t>
            </a:r>
            <a:endParaRPr b="1" sz="3000">
              <a:solidFill>
                <a:srgbClr val="60ADC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/>
        </p:nvSpPr>
        <p:spPr>
          <a:xfrm>
            <a:off x="271000" y="520200"/>
            <a:ext cx="8561400" cy="47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000">
                <a:solidFill>
                  <a:srgbClr val="60ADC1"/>
                </a:solidFill>
                <a:latin typeface="Calibri"/>
                <a:ea typeface="Calibri"/>
                <a:cs typeface="Calibri"/>
                <a:sym typeface="Calibri"/>
              </a:rPr>
              <a:t>PONTOS DE ATENÇÃO NO PLP 68/24</a:t>
            </a:r>
            <a:endParaRPr b="1" sz="3000">
              <a:solidFill>
                <a:srgbClr val="60ADC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21"/>
          <p:cNvSpPr txBox="1"/>
          <p:nvPr/>
        </p:nvSpPr>
        <p:spPr>
          <a:xfrm>
            <a:off x="1164000" y="1299325"/>
            <a:ext cx="6931800" cy="331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60ADC1"/>
              </a:buClr>
              <a:buSzPts val="2000"/>
              <a:buFont typeface="Calibri"/>
              <a:buChar char="■"/>
            </a:pPr>
            <a:r>
              <a:rPr b="1" lang="pt-BR" sz="2000">
                <a:latin typeface="Calibri"/>
                <a:ea typeface="Calibri"/>
                <a:cs typeface="Calibri"/>
                <a:sym typeface="Calibri"/>
              </a:rPr>
              <a:t>Art. 384, VII e VIII</a:t>
            </a: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 - Inclusão do conceito de implantação ou expansão de empreendimento econômico não está previsto pela EC 132; </a:t>
            </a:r>
            <a:r>
              <a:rPr b="1" lang="pt-BR" sz="2000">
                <a:latin typeface="Calibri"/>
                <a:ea typeface="Calibri"/>
                <a:cs typeface="Calibri"/>
                <a:sym typeface="Calibri"/>
              </a:rPr>
              <a:t>É UM CONCEITO CONTROVERSO</a:t>
            </a: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60ADC1"/>
              </a:buClr>
              <a:buSzPts val="2000"/>
              <a:buFont typeface="Calibri"/>
              <a:buChar char="■"/>
            </a:pPr>
            <a:r>
              <a:rPr b="1" lang="pt-BR" sz="2000">
                <a:latin typeface="Calibri"/>
                <a:ea typeface="Calibri"/>
                <a:cs typeface="Calibri"/>
                <a:sym typeface="Calibri"/>
              </a:rPr>
              <a:t>Art. 385, II e VI</a:t>
            </a: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 - RFB </a:t>
            </a:r>
            <a:r>
              <a:rPr b="1" lang="pt-BR" sz="2000">
                <a:latin typeface="Calibri"/>
                <a:ea typeface="Calibri"/>
                <a:cs typeface="Calibri"/>
                <a:sym typeface="Calibri"/>
              </a:rPr>
              <a:t>não </a:t>
            </a: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pode criar novos requisitos para o pagamento dos benefícios fiscais até 2032;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60ADC1"/>
              </a:buClr>
              <a:buSzPts val="2000"/>
              <a:buFont typeface="Calibri"/>
              <a:buChar char="■"/>
            </a:pPr>
            <a:r>
              <a:rPr b="1" lang="pt-BR" sz="2000">
                <a:latin typeface="Calibri"/>
                <a:ea typeface="Calibri"/>
                <a:cs typeface="Calibri"/>
                <a:sym typeface="Calibri"/>
              </a:rPr>
              <a:t>Art. 400</a:t>
            </a: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 - Os valores liberados pelo FCBF aos contribuintes </a:t>
            </a:r>
            <a:r>
              <a:rPr b="1" lang="pt-BR" sz="2000">
                <a:latin typeface="Calibri"/>
                <a:ea typeface="Calibri"/>
                <a:cs typeface="Calibri"/>
                <a:sym typeface="Calibri"/>
              </a:rPr>
              <a:t>não </a:t>
            </a: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devem ser tributados;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1000"/>
              </a:spcAft>
              <a:buClr>
                <a:srgbClr val="60ADC1"/>
              </a:buClr>
              <a:buSzPts val="2000"/>
              <a:buFont typeface="Calibri"/>
              <a:buChar char="■"/>
            </a:pPr>
            <a:r>
              <a:rPr b="1" lang="pt-BR" sz="2000">
                <a:latin typeface="Calibri"/>
                <a:ea typeface="Calibri"/>
                <a:cs typeface="Calibri"/>
                <a:sym typeface="Calibri"/>
              </a:rPr>
              <a:t>Art. 391 § 2º</a:t>
            </a:r>
            <a:r>
              <a:rPr lang="pt-BR" sz="2000">
                <a:latin typeface="Calibri"/>
                <a:ea typeface="Calibri"/>
                <a:cs typeface="Calibri"/>
                <a:sym typeface="Calibri"/>
              </a:rPr>
              <a:t> - Valores a serem ressarcidos aos contribuintes devem ser corrigidos pela taxa Selic.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