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71" r:id="rId3"/>
    <p:sldMasterId id="2147483697" r:id="rId4"/>
    <p:sldMasterId id="2147483709" r:id="rId5"/>
  </p:sldMasterIdLst>
  <p:notesMasterIdLst>
    <p:notesMasterId r:id="rId32"/>
  </p:notesMasterIdLst>
  <p:sldIdLst>
    <p:sldId id="256" r:id="rId6"/>
    <p:sldId id="2147479760" r:id="rId7"/>
    <p:sldId id="2147479761" r:id="rId8"/>
    <p:sldId id="2147479770" r:id="rId9"/>
    <p:sldId id="2147479771" r:id="rId10"/>
    <p:sldId id="2147479772" r:id="rId11"/>
    <p:sldId id="2147470819" r:id="rId12"/>
    <p:sldId id="2147479773" r:id="rId13"/>
    <p:sldId id="257" r:id="rId14"/>
    <p:sldId id="258" r:id="rId15"/>
    <p:sldId id="259" r:id="rId16"/>
    <p:sldId id="266" r:id="rId17"/>
    <p:sldId id="267" r:id="rId18"/>
    <p:sldId id="268" r:id="rId19"/>
    <p:sldId id="269" r:id="rId20"/>
    <p:sldId id="270" r:id="rId21"/>
    <p:sldId id="261" r:id="rId22"/>
    <p:sldId id="289" r:id="rId23"/>
    <p:sldId id="290" r:id="rId24"/>
    <p:sldId id="262" r:id="rId25"/>
    <p:sldId id="263" r:id="rId26"/>
    <p:sldId id="264" r:id="rId27"/>
    <p:sldId id="2147479455" r:id="rId28"/>
    <p:sldId id="2147470998" r:id="rId29"/>
    <p:sldId id="2147470999" r:id="rId30"/>
    <p:sldId id="2147479774" r:id="rId3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9"/>
    <p:restoredTop sz="94610"/>
  </p:normalViewPr>
  <p:slideViewPr>
    <p:cSldViewPr snapToGrid="0" snapToObjects="1">
      <p:cViewPr varScale="1">
        <p:scale>
          <a:sx n="155" d="100"/>
          <a:sy n="155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2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36EE6-A74F-254F-8B8B-89B4A1235B45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381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89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Content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0">
            <a:extLst>
              <a:ext uri="{FF2B5EF4-FFF2-40B4-BE49-F238E27FC236}">
                <a16:creationId xmlns:a16="http://schemas.microsoft.com/office/drawing/2014/main" id="{835CC4BE-C027-FC3E-D2E3-80AD0F1DACC9}"/>
              </a:ext>
            </a:extLst>
          </p:cNvPr>
          <p:cNvSpPr/>
          <p:nvPr userDrawn="1"/>
        </p:nvSpPr>
        <p:spPr bwMode="auto">
          <a:xfrm>
            <a:off x="177404" y="142875"/>
            <a:ext cx="8789194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60A253CF-5B27-CF97-4FEB-3C13C3423F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499" y="322290"/>
            <a:ext cx="7666324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1678B9-B6F8-4A07-B560-430D72428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078" y="1217015"/>
            <a:ext cx="8373578" cy="3132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5B788F71-0295-2B0A-7618-228D162590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FACC3602-67F1-954A-B9BF-F39E4834235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92091282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o do Título"/>
          <p:cNvSpPr txBox="1">
            <a:spLocks noGrp="1"/>
          </p:cNvSpPr>
          <p:nvPr>
            <p:ph type="title"/>
          </p:nvPr>
        </p:nvSpPr>
        <p:spPr>
          <a:xfrm>
            <a:off x="214313" y="273844"/>
            <a:ext cx="7886700" cy="36195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50">
                <a:solidFill>
                  <a:srgbClr val="01807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21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214312" y="839390"/>
            <a:ext cx="8701088" cy="3263504"/>
          </a:xfrm>
          <a:prstGeom prst="rect">
            <a:avLst/>
          </a:prstGeom>
        </p:spPr>
        <p:txBody>
          <a:bodyPr/>
          <a:lstStyle>
            <a:lvl1pPr marL="242888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1969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7094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5640" indent="-303609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6719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2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50924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exto do Título"/>
          <p:cNvSpPr txBox="1">
            <a:spLocks noGrp="1"/>
          </p:cNvSpPr>
          <p:nvPr>
            <p:ph type="title"/>
          </p:nvPr>
        </p:nvSpPr>
        <p:spPr>
          <a:xfrm>
            <a:off x="214313" y="273844"/>
            <a:ext cx="7886700" cy="36195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50">
                <a:solidFill>
                  <a:srgbClr val="01807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30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214312" y="839390"/>
            <a:ext cx="8701088" cy="3263504"/>
          </a:xfrm>
          <a:prstGeom prst="rect">
            <a:avLst/>
          </a:prstGeom>
        </p:spPr>
        <p:txBody>
          <a:bodyPr/>
          <a:lstStyle>
            <a:lvl1pPr marL="242888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1969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7094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5640" indent="-303609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6719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3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190909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o do Título"/>
          <p:cNvSpPr txBox="1">
            <a:spLocks noGrp="1"/>
          </p:cNvSpPr>
          <p:nvPr>
            <p:ph type="title"/>
          </p:nvPr>
        </p:nvSpPr>
        <p:spPr>
          <a:xfrm>
            <a:off x="214313" y="273844"/>
            <a:ext cx="7886700" cy="36195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50">
                <a:solidFill>
                  <a:srgbClr val="01807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39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214312" y="839390"/>
            <a:ext cx="8701088" cy="3263504"/>
          </a:xfrm>
          <a:prstGeom prst="rect">
            <a:avLst/>
          </a:prstGeom>
        </p:spPr>
        <p:txBody>
          <a:bodyPr/>
          <a:lstStyle>
            <a:lvl1pPr marL="242888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1969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7094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5640" indent="-303609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6719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4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59390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exto do Título"/>
          <p:cNvSpPr txBox="1">
            <a:spLocks noGrp="1"/>
          </p:cNvSpPr>
          <p:nvPr>
            <p:ph type="title"/>
          </p:nvPr>
        </p:nvSpPr>
        <p:spPr>
          <a:xfrm>
            <a:off x="214313" y="273844"/>
            <a:ext cx="7886700" cy="36195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50">
                <a:solidFill>
                  <a:srgbClr val="01807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48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214312" y="839390"/>
            <a:ext cx="8701088" cy="3263504"/>
          </a:xfrm>
          <a:prstGeom prst="rect">
            <a:avLst/>
          </a:prstGeom>
        </p:spPr>
        <p:txBody>
          <a:bodyPr/>
          <a:lstStyle>
            <a:lvl1pPr marL="242888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1969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7094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5640" indent="-303609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6719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4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107818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agem 12" descr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67" y="4632148"/>
            <a:ext cx="1134533" cy="408960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Conector reto 6"/>
          <p:cNvSpPr/>
          <p:nvPr/>
        </p:nvSpPr>
        <p:spPr>
          <a:xfrm>
            <a:off x="-9525" y="717439"/>
            <a:ext cx="9153525" cy="1"/>
          </a:xfrm>
          <a:prstGeom prst="line">
            <a:avLst/>
          </a:prstGeom>
          <a:ln>
            <a:solidFill>
              <a:srgbClr val="2A5227"/>
            </a:solidFill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58" name="Texto do Título"/>
          <p:cNvSpPr txBox="1">
            <a:spLocks noGrp="1"/>
          </p:cNvSpPr>
          <p:nvPr>
            <p:ph type="title"/>
          </p:nvPr>
        </p:nvSpPr>
        <p:spPr>
          <a:xfrm>
            <a:off x="457200" y="789553"/>
            <a:ext cx="8229600" cy="421482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59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57200" y="789553"/>
            <a:ext cx="8229600" cy="3564396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6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7480861" y="4788770"/>
            <a:ext cx="278279" cy="230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3747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 &amp; Content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0">
            <a:extLst>
              <a:ext uri="{FF2B5EF4-FFF2-40B4-BE49-F238E27FC236}">
                <a16:creationId xmlns:a16="http://schemas.microsoft.com/office/drawing/2014/main" id="{791859C1-4F14-2541-8B65-D2F2DBC45FCC}"/>
              </a:ext>
            </a:extLst>
          </p:cNvPr>
          <p:cNvSpPr/>
          <p:nvPr userDrawn="1"/>
        </p:nvSpPr>
        <p:spPr bwMode="auto">
          <a:xfrm>
            <a:off x="177404" y="142875"/>
            <a:ext cx="8789194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5CB4B013-C5B1-8060-E7C2-345987BDF9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499" y="322290"/>
            <a:ext cx="7666324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1678B9-B6F8-4A07-B560-430D72428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078" y="1217015"/>
            <a:ext cx="8373578" cy="3132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42B3F6-148A-4297-87EA-52E97E1569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8078" y="570297"/>
            <a:ext cx="7666169" cy="283953"/>
          </a:xfrm>
          <a:prstGeom prst="rect">
            <a:avLst/>
          </a:prstGeom>
        </p:spPr>
        <p:txBody>
          <a:bodyPr lIns="0"/>
          <a:lstStyle>
            <a:lvl1pPr>
              <a:defRPr sz="1047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19066D0-10C9-1BFC-CDDD-3F2A57ED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33E6BDDA-CB42-8345-BA96-1E3BADE4614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19926549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Content_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5">
            <a:extLst>
              <a:ext uri="{FF2B5EF4-FFF2-40B4-BE49-F238E27FC236}">
                <a16:creationId xmlns:a16="http://schemas.microsoft.com/office/drawing/2014/main" id="{B7891E35-D4FC-B041-D502-2E5B39EC0E20}"/>
              </a:ext>
            </a:extLst>
          </p:cNvPr>
          <p:cNvSpPr/>
          <p:nvPr userDrawn="1"/>
        </p:nvSpPr>
        <p:spPr bwMode="auto">
          <a:xfrm>
            <a:off x="169069" y="142875"/>
            <a:ext cx="4404122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7" name="Rechteck 16">
            <a:extLst>
              <a:ext uri="{FF2B5EF4-FFF2-40B4-BE49-F238E27FC236}">
                <a16:creationId xmlns:a16="http://schemas.microsoft.com/office/drawing/2014/main" id="{01A61A6D-828F-A207-DB30-3581ECABED70}"/>
              </a:ext>
            </a:extLst>
          </p:cNvPr>
          <p:cNvSpPr/>
          <p:nvPr userDrawn="1"/>
        </p:nvSpPr>
        <p:spPr bwMode="auto">
          <a:xfrm>
            <a:off x="4572000" y="142875"/>
            <a:ext cx="4402931" cy="4857750"/>
          </a:xfrm>
          <a:prstGeom prst="rect">
            <a:avLst/>
          </a:prstGeom>
          <a:solidFill>
            <a:srgbClr val="F8EFDB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9A2D98F2-6C36-B5D7-ED02-4A6C1F74B6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499" y="322290"/>
            <a:ext cx="7666324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315ECD-6355-47C2-9D5F-C2C64494DC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081" y="1217015"/>
            <a:ext cx="3987644" cy="3132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576BD0-6C01-4A5F-8BB4-AA7AAA37B4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4072" y="1220578"/>
            <a:ext cx="3987590" cy="3132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A6D1F50C-439A-CD8C-A5F5-35A7B55F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ACC505F6-1DCB-C646-8BBF-70B38E50E0A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6735856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Content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BC5EB8E2-1894-CB47-276F-7FB0E229E1F2}"/>
              </a:ext>
            </a:extLst>
          </p:cNvPr>
          <p:cNvSpPr/>
          <p:nvPr userDrawn="1"/>
        </p:nvSpPr>
        <p:spPr bwMode="auto">
          <a:xfrm>
            <a:off x="177404" y="142875"/>
            <a:ext cx="8789194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1798778B-0C9C-E65D-9826-5C1AB5DA1B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499" y="322290"/>
            <a:ext cx="7666324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9565BA30-4D88-D0D9-3695-140F87CAC2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5F05C607-1381-7545-93A7-7DA68387963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8175914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Content_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5">
            <a:extLst>
              <a:ext uri="{FF2B5EF4-FFF2-40B4-BE49-F238E27FC236}">
                <a16:creationId xmlns:a16="http://schemas.microsoft.com/office/drawing/2014/main" id="{629ED53D-CD84-FAAC-80A3-B244E16966CE}"/>
              </a:ext>
            </a:extLst>
          </p:cNvPr>
          <p:cNvSpPr/>
          <p:nvPr userDrawn="1"/>
        </p:nvSpPr>
        <p:spPr bwMode="auto">
          <a:xfrm>
            <a:off x="169069" y="142875"/>
            <a:ext cx="4404122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4" name="Rechteck 16">
            <a:extLst>
              <a:ext uri="{FF2B5EF4-FFF2-40B4-BE49-F238E27FC236}">
                <a16:creationId xmlns:a16="http://schemas.microsoft.com/office/drawing/2014/main" id="{465EA315-93A8-8C4F-F015-2906FF192C31}"/>
              </a:ext>
            </a:extLst>
          </p:cNvPr>
          <p:cNvSpPr/>
          <p:nvPr userDrawn="1"/>
        </p:nvSpPr>
        <p:spPr bwMode="auto">
          <a:xfrm>
            <a:off x="4572000" y="142875"/>
            <a:ext cx="4402931" cy="4857750"/>
          </a:xfrm>
          <a:prstGeom prst="rect">
            <a:avLst/>
          </a:prstGeom>
          <a:solidFill>
            <a:srgbClr val="F8EFDB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972B78FB-77B0-8899-EF03-7EB27DE28C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499" y="322290"/>
            <a:ext cx="7666324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3108EEA0-B5CD-7F18-29BA-FB1A18254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DE1FC8FA-FB4F-4E49-B032-B83FB18917F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3565634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No Content_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5">
            <a:extLst>
              <a:ext uri="{FF2B5EF4-FFF2-40B4-BE49-F238E27FC236}">
                <a16:creationId xmlns:a16="http://schemas.microsoft.com/office/drawing/2014/main" id="{C9B0719B-E3AD-F0D9-718B-9081B54A5B49}"/>
              </a:ext>
            </a:extLst>
          </p:cNvPr>
          <p:cNvSpPr/>
          <p:nvPr userDrawn="1"/>
        </p:nvSpPr>
        <p:spPr bwMode="auto">
          <a:xfrm>
            <a:off x="169069" y="142875"/>
            <a:ext cx="4404122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4" name="Rechteck 16">
            <a:extLst>
              <a:ext uri="{FF2B5EF4-FFF2-40B4-BE49-F238E27FC236}">
                <a16:creationId xmlns:a16="http://schemas.microsoft.com/office/drawing/2014/main" id="{2B186ED6-DC93-6140-8B40-8EDF7C1281D9}"/>
              </a:ext>
            </a:extLst>
          </p:cNvPr>
          <p:cNvSpPr/>
          <p:nvPr userDrawn="1"/>
        </p:nvSpPr>
        <p:spPr bwMode="auto">
          <a:xfrm>
            <a:off x="4572000" y="142875"/>
            <a:ext cx="4402931" cy="4857750"/>
          </a:xfrm>
          <a:prstGeom prst="rect">
            <a:avLst/>
          </a:prstGeom>
          <a:solidFill>
            <a:srgbClr val="CDD8EF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8CB17AE-5053-BC4A-5D5E-19A0A5A345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499" y="322290"/>
            <a:ext cx="7666324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2CDA9B97-54D7-45BF-9C26-B364F56C5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5075E57C-B14B-3C48-9085-869C5255E4E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6279694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No Content_div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C5E9B848-6D2A-9B7D-E0C0-0F473E81837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169069" y="142875"/>
            <a:ext cx="8805863" cy="4857750"/>
            <a:chOff x="226388" y="191690"/>
            <a:chExt cx="11756684" cy="6493670"/>
          </a:xfrm>
        </p:grpSpPr>
        <p:sp>
          <p:nvSpPr>
            <p:cNvPr id="4" name="Rechteck 15">
              <a:extLst>
                <a:ext uri="{FF2B5EF4-FFF2-40B4-BE49-F238E27FC236}">
                  <a16:creationId xmlns:a16="http://schemas.microsoft.com/office/drawing/2014/main" id="{393CC159-CCAC-3F01-6EFA-F6B905A818B6}"/>
                </a:ext>
              </a:extLst>
            </p:cNvPr>
            <p:cNvSpPr/>
            <p:nvPr userDrawn="1"/>
          </p:nvSpPr>
          <p:spPr bwMode="auto">
            <a:xfrm>
              <a:off x="245463" y="191690"/>
              <a:ext cx="5879931" cy="6493670"/>
            </a:xfrm>
            <a:prstGeom prst="rect">
              <a:avLst/>
            </a:prstGeom>
            <a:solidFill>
              <a:srgbClr val="E4EAF6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46" dirty="0"/>
            </a:p>
          </p:txBody>
        </p:sp>
        <p:sp>
          <p:nvSpPr>
            <p:cNvPr id="5" name="Rechteck 16">
              <a:extLst>
                <a:ext uri="{FF2B5EF4-FFF2-40B4-BE49-F238E27FC236}">
                  <a16:creationId xmlns:a16="http://schemas.microsoft.com/office/drawing/2014/main" id="{AACA1AB8-F22A-0A03-588F-4DBF6D16506B}"/>
                </a:ext>
              </a:extLst>
            </p:cNvPr>
            <p:cNvSpPr/>
            <p:nvPr userDrawn="1"/>
          </p:nvSpPr>
          <p:spPr bwMode="auto">
            <a:xfrm>
              <a:off x="6104730" y="191690"/>
              <a:ext cx="5878342" cy="6493670"/>
            </a:xfrm>
            <a:prstGeom prst="rect">
              <a:avLst/>
            </a:prstGeom>
            <a:solidFill>
              <a:srgbClr val="F8EFDB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46" dirty="0"/>
            </a:p>
          </p:txBody>
        </p:sp>
      </p:grpSp>
      <p:pic>
        <p:nvPicPr>
          <p:cNvPr id="6" name="Picture 14">
            <a:extLst>
              <a:ext uri="{FF2B5EF4-FFF2-40B4-BE49-F238E27FC236}">
                <a16:creationId xmlns:a16="http://schemas.microsoft.com/office/drawing/2014/main" id="{20EFB728-B7E8-3C57-C847-6B61BEEFDA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499" y="322290"/>
            <a:ext cx="7666324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2742A8D5-C969-14D0-FDD7-ADAB57663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E03955D9-AC28-E249-9483-AD0070C91DB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3865960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No Conten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>
            <a:extLst>
              <a:ext uri="{FF2B5EF4-FFF2-40B4-BE49-F238E27FC236}">
                <a16:creationId xmlns:a16="http://schemas.microsoft.com/office/drawing/2014/main" id="{1E74E4A8-2CFA-9930-F5B0-98E97CDF81A2}"/>
              </a:ext>
            </a:extLst>
          </p:cNvPr>
          <p:cNvSpPr/>
          <p:nvPr userDrawn="1"/>
        </p:nvSpPr>
        <p:spPr bwMode="auto">
          <a:xfrm>
            <a:off x="177404" y="142875"/>
            <a:ext cx="7359253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96C44AFE-5623-39D4-AF85-C2D43D796A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78500" y="322290"/>
            <a:ext cx="7158233" cy="295851"/>
          </a:xfrm>
          <a:prstGeom prst="rect">
            <a:avLst/>
          </a:prstGeom>
        </p:spPr>
        <p:txBody>
          <a:bodyPr bIns="46800"/>
          <a:lstStyle>
            <a:lvl1pPr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D4E93FC3-7A5F-C473-311C-B7EEC646B9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D788DC57-ED31-D34D-8560-4EB8C56F7EB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0116821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Header No Conten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5">
            <a:extLst>
              <a:ext uri="{FF2B5EF4-FFF2-40B4-BE49-F238E27FC236}">
                <a16:creationId xmlns:a16="http://schemas.microsoft.com/office/drawing/2014/main" id="{3FB6B064-8F6E-13F8-93CC-A97901076B3B}"/>
              </a:ext>
            </a:extLst>
          </p:cNvPr>
          <p:cNvSpPr/>
          <p:nvPr userDrawn="1"/>
        </p:nvSpPr>
        <p:spPr bwMode="auto">
          <a:xfrm>
            <a:off x="1959769" y="142875"/>
            <a:ext cx="7006829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D6A3A9DC-6B07-3897-431E-0C3D0B4B7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4F977C-6F66-B66F-0469-0E62CAC00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30426DFF-884C-6A4E-B5E1-43E510ED866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6512056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7">
            <a:extLst>
              <a:ext uri="{FF2B5EF4-FFF2-40B4-BE49-F238E27FC236}">
                <a16:creationId xmlns:a16="http://schemas.microsoft.com/office/drawing/2014/main" id="{EDF45E5B-1AE6-BFC0-51D1-4BA64B925BA5}"/>
              </a:ext>
            </a:extLst>
          </p:cNvPr>
          <p:cNvSpPr/>
          <p:nvPr userDrawn="1"/>
        </p:nvSpPr>
        <p:spPr bwMode="auto">
          <a:xfrm>
            <a:off x="177404" y="142875"/>
            <a:ext cx="8789194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4" name="Ellipse 19">
            <a:extLst>
              <a:ext uri="{FF2B5EF4-FFF2-40B4-BE49-F238E27FC236}">
                <a16:creationId xmlns:a16="http://schemas.microsoft.com/office/drawing/2014/main" id="{17C03C69-01E2-27F7-F1E5-48092ADF43D0}"/>
              </a:ext>
            </a:extLst>
          </p:cNvPr>
          <p:cNvSpPr/>
          <p:nvPr userDrawn="1"/>
        </p:nvSpPr>
        <p:spPr bwMode="auto">
          <a:xfrm>
            <a:off x="3159919" y="1139429"/>
            <a:ext cx="2825354" cy="2864644"/>
          </a:xfrm>
          <a:prstGeom prst="ellips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5" name="Ellipse 20">
            <a:extLst>
              <a:ext uri="{FF2B5EF4-FFF2-40B4-BE49-F238E27FC236}">
                <a16:creationId xmlns:a16="http://schemas.microsoft.com/office/drawing/2014/main" id="{1B3F8E57-0713-B49A-FBEB-9FBECAD0A398}"/>
              </a:ext>
            </a:extLst>
          </p:cNvPr>
          <p:cNvSpPr/>
          <p:nvPr userDrawn="1"/>
        </p:nvSpPr>
        <p:spPr bwMode="auto">
          <a:xfrm>
            <a:off x="3312319" y="1293019"/>
            <a:ext cx="2520554" cy="2557463"/>
          </a:xfrm>
          <a:prstGeom prst="ellipse">
            <a:avLst/>
          </a:prstGeom>
          <a:solidFill>
            <a:srgbClr val="16597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A2B5BF73-0126-3266-7E0A-9F531CD9F9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563745" y="2447451"/>
            <a:ext cx="2008909" cy="248609"/>
          </a:xfrm>
          <a:prstGeom prst="rect">
            <a:avLst/>
          </a:prstGeom>
        </p:spPr>
        <p:txBody>
          <a:bodyPr rIns="0" bIns="0" anchor="ctr"/>
          <a:lstStyle>
            <a:lvl1pPr algn="ctr">
              <a:defRPr lang="en-US" sz="1795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61348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>
            <a:extLst>
              <a:ext uri="{FF2B5EF4-FFF2-40B4-BE49-F238E27FC236}">
                <a16:creationId xmlns:a16="http://schemas.microsoft.com/office/drawing/2014/main" id="{0E23636B-C6B7-EE61-3C93-D8B52BCEC779}"/>
              </a:ext>
            </a:extLst>
          </p:cNvPr>
          <p:cNvSpPr/>
          <p:nvPr userDrawn="1"/>
        </p:nvSpPr>
        <p:spPr bwMode="auto">
          <a:xfrm>
            <a:off x="0" y="0"/>
            <a:ext cx="9140429" cy="1566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68299" tIns="34149" rIns="68299" bIns="34149" anchor="ctr"/>
          <a:lstStyle/>
          <a:p>
            <a:pPr algn="ctr">
              <a:defRPr/>
            </a:pPr>
            <a:endParaRPr lang="de-DE" sz="1345" dirty="0" err="1">
              <a:solidFill>
                <a:srgbClr val="000000"/>
              </a:solidFill>
            </a:endParaRPr>
          </a:p>
        </p:txBody>
      </p:sp>
      <p:sp>
        <p:nvSpPr>
          <p:cNvPr id="4" name="Rechteck 19">
            <a:extLst>
              <a:ext uri="{FF2B5EF4-FFF2-40B4-BE49-F238E27FC236}">
                <a16:creationId xmlns:a16="http://schemas.microsoft.com/office/drawing/2014/main" id="{21C77A89-7DEA-D548-1CB2-6BEA329F6757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rgbClr val="7CA0D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5" name="Ellipse 21">
            <a:extLst>
              <a:ext uri="{FF2B5EF4-FFF2-40B4-BE49-F238E27FC236}">
                <a16:creationId xmlns:a16="http://schemas.microsoft.com/office/drawing/2014/main" id="{BBD20CEF-A33F-D9F6-1EE9-7060F5794896}"/>
              </a:ext>
            </a:extLst>
          </p:cNvPr>
          <p:cNvSpPr/>
          <p:nvPr/>
        </p:nvSpPr>
        <p:spPr bwMode="auto">
          <a:xfrm>
            <a:off x="1160859" y="706041"/>
            <a:ext cx="3737372" cy="3731419"/>
          </a:xfrm>
          <a:prstGeom prst="ellips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6" name="Ellipse 22">
            <a:extLst>
              <a:ext uri="{FF2B5EF4-FFF2-40B4-BE49-F238E27FC236}">
                <a16:creationId xmlns:a16="http://schemas.microsoft.com/office/drawing/2014/main" id="{74910B5F-6CEF-6172-FCC3-52B8035281FA}"/>
              </a:ext>
            </a:extLst>
          </p:cNvPr>
          <p:cNvSpPr/>
          <p:nvPr/>
        </p:nvSpPr>
        <p:spPr bwMode="auto">
          <a:xfrm>
            <a:off x="1362076" y="906066"/>
            <a:ext cx="3336131" cy="3331369"/>
          </a:xfrm>
          <a:prstGeom prst="ellipse">
            <a:avLst/>
          </a:prstGeom>
          <a:solidFill>
            <a:srgbClr val="F6BD3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pic>
        <p:nvPicPr>
          <p:cNvPr id="7" name="Grafik 24">
            <a:extLst>
              <a:ext uri="{FF2B5EF4-FFF2-40B4-BE49-F238E27FC236}">
                <a16:creationId xmlns:a16="http://schemas.microsoft.com/office/drawing/2014/main" id="{06F45134-F546-97FA-2706-1C672974C9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0032"/>
            <a:ext cx="3309938" cy="489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5B1EBDD9-8667-B94B-2E2F-35019A4E45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42" y="323850"/>
            <a:ext cx="43934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1509910" y="2302427"/>
            <a:ext cx="3040074" cy="538652"/>
          </a:xfrm>
          <a:prstGeom prst="rect">
            <a:avLst/>
          </a:prstGeom>
        </p:spPr>
        <p:txBody>
          <a:bodyPr bIns="0" anchor="ctr"/>
          <a:lstStyle>
            <a:lvl1pPr marL="0" algn="ctr" defTabSz="913527" rtl="0" eaLnBrk="1" latinLnBrk="0" hangingPunct="1">
              <a:lnSpc>
                <a:spcPct val="90000"/>
              </a:lnSpc>
              <a:defRPr lang="en-US" sz="194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071696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full_h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0">
            <a:extLst>
              <a:ext uri="{FF2B5EF4-FFF2-40B4-BE49-F238E27FC236}">
                <a16:creationId xmlns:a16="http://schemas.microsoft.com/office/drawing/2014/main" id="{E3318436-FAA8-380D-6B59-CB4B03A5A447}"/>
              </a:ext>
            </a:extLst>
          </p:cNvPr>
          <p:cNvSpPr/>
          <p:nvPr userDrawn="1"/>
        </p:nvSpPr>
        <p:spPr bwMode="auto">
          <a:xfrm>
            <a:off x="177404" y="142875"/>
            <a:ext cx="8789194" cy="4857750"/>
          </a:xfrm>
          <a:prstGeom prst="rect">
            <a:avLst/>
          </a:prstGeom>
          <a:solidFill>
            <a:srgbClr val="E4EAF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BD62AA0D-A6CC-1D74-1E86-D03C445A9C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5">
            <a:extLst>
              <a:ext uri="{FF2B5EF4-FFF2-40B4-BE49-F238E27FC236}">
                <a16:creationId xmlns:a16="http://schemas.microsoft.com/office/drawing/2014/main" id="{B579A381-2FEE-C3B7-7E33-FE56C9034E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156347" y="1139429"/>
            <a:ext cx="2824163" cy="2864644"/>
            <a:chOff x="724134" y="1523123"/>
            <a:chExt cx="3771666" cy="3830804"/>
          </a:xfrm>
        </p:grpSpPr>
        <p:sp>
          <p:nvSpPr>
            <p:cNvPr id="6" name="Ellipse 6">
              <a:extLst>
                <a:ext uri="{FF2B5EF4-FFF2-40B4-BE49-F238E27FC236}">
                  <a16:creationId xmlns:a16="http://schemas.microsoft.com/office/drawing/2014/main" id="{F51BAF33-7FA5-7FEB-3A90-C3C268A9119F}"/>
                </a:ext>
              </a:extLst>
            </p:cNvPr>
            <p:cNvSpPr/>
            <p:nvPr/>
          </p:nvSpPr>
          <p:spPr bwMode="auto">
            <a:xfrm>
              <a:off x="724134" y="1523123"/>
              <a:ext cx="3771666" cy="3830804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DE" sz="1346" dirty="0" err="1"/>
            </a:p>
          </p:txBody>
        </p:sp>
        <p:sp>
          <p:nvSpPr>
            <p:cNvPr id="7" name="Ellipse 9">
              <a:extLst>
                <a:ext uri="{FF2B5EF4-FFF2-40B4-BE49-F238E27FC236}">
                  <a16:creationId xmlns:a16="http://schemas.microsoft.com/office/drawing/2014/main" id="{48F8386C-A173-CD37-7104-DF0391544A97}"/>
                </a:ext>
              </a:extLst>
            </p:cNvPr>
            <p:cNvSpPr/>
            <p:nvPr/>
          </p:nvSpPr>
          <p:spPr bwMode="auto">
            <a:xfrm>
              <a:off x="926073" y="1728515"/>
              <a:ext cx="3367786" cy="3420020"/>
            </a:xfrm>
            <a:prstGeom prst="ellipse">
              <a:avLst/>
            </a:prstGeom>
            <a:solidFill>
              <a:srgbClr val="7CA0D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DE" sz="1346" dirty="0" err="1"/>
            </a:p>
          </p:txBody>
        </p:sp>
      </p:grpSp>
      <p:sp>
        <p:nvSpPr>
          <p:cNvPr id="8" name="Titelplatzhalter 1"/>
          <p:cNvSpPr>
            <a:spLocks noGrp="1"/>
          </p:cNvSpPr>
          <p:nvPr>
            <p:ph type="title"/>
          </p:nvPr>
        </p:nvSpPr>
        <p:spPr bwMode="gray">
          <a:xfrm>
            <a:off x="3563745" y="2447451"/>
            <a:ext cx="2008909" cy="248609"/>
          </a:xfrm>
          <a:prstGeom prst="rect">
            <a:avLst/>
          </a:prstGeom>
        </p:spPr>
        <p:txBody>
          <a:bodyPr rIns="0" bIns="0" anchor="ctr"/>
          <a:lstStyle>
            <a:lvl1pPr algn="ctr">
              <a:defRPr lang="en-US" sz="179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FDFE80A8-5C3C-AFD7-DEE1-F9CA7E358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pt-BR"/>
              <a:t>Page </a:t>
            </a:r>
            <a:fld id="{431875B4-3539-0447-A118-9F6DFA3EA5D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8087263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35642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76300" y="321200"/>
            <a:ext cx="4885500" cy="44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4343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631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Main Conten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Google Shape;16;p3"/>
          <p:cNvSpPr/>
          <p:nvPr/>
        </p:nvSpPr>
        <p:spPr>
          <a:xfrm>
            <a:off x="4572000" y="429350"/>
            <a:ext cx="2772000" cy="635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4343"/>
              </a:solidFill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4696225" y="1198788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3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4"/>
          </p:nvPr>
        </p:nvSpPr>
        <p:spPr>
          <a:xfrm>
            <a:off x="4696225" y="2326013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5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6"/>
          </p:nvPr>
        </p:nvSpPr>
        <p:spPr>
          <a:xfrm>
            <a:off x="4696225" y="3453254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0" y="0"/>
            <a:ext cx="2855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3;p3"/>
          <p:cNvSpPr/>
          <p:nvPr/>
        </p:nvSpPr>
        <p:spPr>
          <a:xfrm>
            <a:off x="3582225" y="1426175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;p3"/>
          <p:cNvSpPr/>
          <p:nvPr/>
        </p:nvSpPr>
        <p:spPr>
          <a:xfrm>
            <a:off x="3582225" y="2553400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5;p3"/>
          <p:cNvSpPr/>
          <p:nvPr/>
        </p:nvSpPr>
        <p:spPr>
          <a:xfrm>
            <a:off x="3582225" y="3680625"/>
            <a:ext cx="838800" cy="81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7" hasCustomPrompt="1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8" hasCustomPrompt="1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9" hasCustomPrompt="1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8748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Main Content 1 1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39" name="Google Shape;39;p5"/>
          <p:cNvCxnSpPr/>
          <p:nvPr/>
        </p:nvCxnSpPr>
        <p:spPr>
          <a:xfrm>
            <a:off x="1068750" y="461975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93779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44" name="Google Shape;44;p6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57241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1395500" y="892500"/>
            <a:ext cx="6189000" cy="273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894475" y="1126950"/>
            <a:ext cx="5397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2"/>
          </p:nvPr>
        </p:nvSpPr>
        <p:spPr>
          <a:xfrm>
            <a:off x="1894475" y="2977400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85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60" name="Google Shape;60;p9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5097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1_Title and subtitle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4" name="Google Shape;64;p10"/>
          <p:cNvSpPr/>
          <p:nvPr/>
        </p:nvSpPr>
        <p:spPr>
          <a:xfrm>
            <a:off x="0" y="0"/>
            <a:ext cx="42597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10"/>
          <p:cNvCxnSpPr/>
          <p:nvPr/>
        </p:nvCxnSpPr>
        <p:spPr>
          <a:xfrm>
            <a:off x="4778200" y="278062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09106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 &amp; 2 columns slide 1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cxnSp>
        <p:nvCxnSpPr>
          <p:cNvPr id="78" name="Google Shape;78;p12"/>
          <p:cNvCxnSpPr/>
          <p:nvPr/>
        </p:nvCxnSpPr>
        <p:spPr>
          <a:xfrm>
            <a:off x="4550550" y="1941425"/>
            <a:ext cx="0" cy="1927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0" name="Google Shape;80;p12"/>
          <p:cNvSpPr txBox="1">
            <a:spLocks noGrp="1"/>
          </p:cNvSpPr>
          <p:nvPr>
            <p:ph type="ctrTitle"/>
          </p:nvPr>
        </p:nvSpPr>
        <p:spPr>
          <a:xfrm>
            <a:off x="1113228" y="2151075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ubTitle" idx="1"/>
          </p:nvPr>
        </p:nvSpPr>
        <p:spPr>
          <a:xfrm>
            <a:off x="1147278" y="2756525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ctrTitle" idx="2"/>
          </p:nvPr>
        </p:nvSpPr>
        <p:spPr>
          <a:xfrm>
            <a:off x="4818378" y="2151075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ubTitle" idx="3"/>
          </p:nvPr>
        </p:nvSpPr>
        <p:spPr>
          <a:xfrm>
            <a:off x="4852428" y="2756525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29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Per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4">
            <a:extLst>
              <a:ext uri="{FF2B5EF4-FFF2-40B4-BE49-F238E27FC236}">
                <a16:creationId xmlns:a16="http://schemas.microsoft.com/office/drawing/2014/main" id="{4F75E4F0-910B-3B51-AD1A-65EE1565460F}"/>
              </a:ext>
            </a:extLst>
          </p:cNvPr>
          <p:cNvSpPr/>
          <p:nvPr userDrawn="1"/>
        </p:nvSpPr>
        <p:spPr bwMode="auto">
          <a:xfrm>
            <a:off x="0" y="0"/>
            <a:ext cx="9140429" cy="10727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299" tIns="34149" rIns="68299" bIns="34149" anchor="ctr"/>
          <a:lstStyle/>
          <a:p>
            <a:pPr algn="ctr">
              <a:defRPr/>
            </a:pPr>
            <a:endParaRPr lang="de-DE" sz="1345" dirty="0" err="1">
              <a:solidFill>
                <a:srgbClr val="000000"/>
              </a:solidFill>
            </a:endParaRPr>
          </a:p>
        </p:txBody>
      </p:sp>
      <p:sp>
        <p:nvSpPr>
          <p:cNvPr id="4" name="Rechteck 11">
            <a:extLst>
              <a:ext uri="{FF2B5EF4-FFF2-40B4-BE49-F238E27FC236}">
                <a16:creationId xmlns:a16="http://schemas.microsoft.com/office/drawing/2014/main" id="{1242B71C-E947-2173-5849-608E8EED13E2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5" name="Grafik 16">
            <a:extLst>
              <a:ext uri="{FF2B5EF4-FFF2-40B4-BE49-F238E27FC236}">
                <a16:creationId xmlns:a16="http://schemas.microsoft.com/office/drawing/2014/main" id="{69A4C789-432A-EDB1-1ED4-8A80A834C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9" y="142875"/>
            <a:ext cx="6573441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18">
            <a:extLst>
              <a:ext uri="{FF2B5EF4-FFF2-40B4-BE49-F238E27FC236}">
                <a16:creationId xmlns:a16="http://schemas.microsoft.com/office/drawing/2014/main" id="{C3925F22-ABE4-50A8-34E0-7D9C1CB55F54}"/>
              </a:ext>
            </a:extLst>
          </p:cNvPr>
          <p:cNvSpPr/>
          <p:nvPr/>
        </p:nvSpPr>
        <p:spPr bwMode="auto">
          <a:xfrm>
            <a:off x="5616179" y="1117997"/>
            <a:ext cx="3134915" cy="3180159"/>
          </a:xfrm>
          <a:prstGeom prst="ellips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7" name="Ellipse 19">
            <a:extLst>
              <a:ext uri="{FF2B5EF4-FFF2-40B4-BE49-F238E27FC236}">
                <a16:creationId xmlns:a16="http://schemas.microsoft.com/office/drawing/2014/main" id="{BC1BC520-89A1-AB68-9578-20F3BDD3BBB5}"/>
              </a:ext>
            </a:extLst>
          </p:cNvPr>
          <p:cNvSpPr/>
          <p:nvPr/>
        </p:nvSpPr>
        <p:spPr bwMode="auto">
          <a:xfrm>
            <a:off x="5785248" y="1289447"/>
            <a:ext cx="2797969" cy="2837259"/>
          </a:xfrm>
          <a:prstGeom prst="ellipse">
            <a:avLst/>
          </a:prstGeom>
          <a:solidFill>
            <a:srgbClr val="F6BD3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2B77FE04-0584-8057-48C5-825B36418F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42" y="323850"/>
            <a:ext cx="43934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 bwMode="gray">
          <a:xfrm>
            <a:off x="5919111" y="2438801"/>
            <a:ext cx="2529972" cy="538652"/>
          </a:xfrm>
          <a:prstGeom prst="rect">
            <a:avLst/>
          </a:prstGeom>
        </p:spPr>
        <p:txBody>
          <a:bodyPr rIns="0" bIns="0" anchor="ctr"/>
          <a:lstStyle>
            <a:lvl1pPr marL="0" algn="ctr" defTabSz="913527" rtl="0" eaLnBrk="1" latinLnBrk="0" hangingPunct="1">
              <a:lnSpc>
                <a:spcPct val="90000"/>
              </a:lnSpc>
              <a:defRPr lang="en-US" sz="194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772243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 text &amp; some text slide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437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 number &amp; some text slide 2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6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ome text slide 1">
  <p:cSld name="Numbers &amp; some text slide 1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 hasCustomPrompt="1"/>
          </p:nvPr>
        </p:nvSpPr>
        <p:spPr>
          <a:xfrm>
            <a:off x="742950" y="8326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0" name="Google Shape;130;p1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1667075" y="14695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 idx="2" hasCustomPrompt="1"/>
          </p:nvPr>
        </p:nvSpPr>
        <p:spPr>
          <a:xfrm>
            <a:off x="742950" y="19560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3"/>
          </p:nvPr>
        </p:nvSpPr>
        <p:spPr>
          <a:xfrm>
            <a:off x="1667075" y="25929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4" hasCustomPrompt="1"/>
          </p:nvPr>
        </p:nvSpPr>
        <p:spPr>
          <a:xfrm>
            <a:off x="742950" y="30794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5"/>
          </p:nvPr>
        </p:nvSpPr>
        <p:spPr>
          <a:xfrm>
            <a:off x="1667075" y="37163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912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White frame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76128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Square with title and text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1" name="Google Shape;141;p20"/>
          <p:cNvSpPr/>
          <p:nvPr/>
        </p:nvSpPr>
        <p:spPr>
          <a:xfrm>
            <a:off x="406950" y="352200"/>
            <a:ext cx="42879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1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44" name="Google Shape;144;p2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3390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yan frame 1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5200425" y="-11150"/>
            <a:ext cx="3954900" cy="52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D9D9D9"/>
                </a:solidFill>
              </a:defRPr>
            </a:lvl1pPr>
            <a:lvl2pPr lvl="1" rtl="0">
              <a:buNone/>
              <a:defRPr>
                <a:solidFill>
                  <a:srgbClr val="D9D9D9"/>
                </a:solidFill>
              </a:defRPr>
            </a:lvl2pPr>
            <a:lvl3pPr lvl="2" rtl="0">
              <a:buNone/>
              <a:defRPr>
                <a:solidFill>
                  <a:srgbClr val="D9D9D9"/>
                </a:solidFill>
              </a:defRPr>
            </a:lvl3pPr>
            <a:lvl4pPr lvl="3" rtl="0">
              <a:buNone/>
              <a:defRPr>
                <a:solidFill>
                  <a:srgbClr val="D9D9D9"/>
                </a:solidFill>
              </a:defRPr>
            </a:lvl4pPr>
            <a:lvl5pPr lvl="4" rtl="0">
              <a:buNone/>
              <a:defRPr>
                <a:solidFill>
                  <a:srgbClr val="D9D9D9"/>
                </a:solidFill>
              </a:defRPr>
            </a:lvl5pPr>
            <a:lvl6pPr lvl="5" rtl="0">
              <a:buNone/>
              <a:defRPr>
                <a:solidFill>
                  <a:srgbClr val="D9D9D9"/>
                </a:solidFill>
              </a:defRPr>
            </a:lvl6pPr>
            <a:lvl7pPr lvl="6" rtl="0">
              <a:buNone/>
              <a:defRPr>
                <a:solidFill>
                  <a:srgbClr val="D9D9D9"/>
                </a:solidFill>
              </a:defRPr>
            </a:lvl7pPr>
            <a:lvl8pPr lvl="7" rtl="0">
              <a:buNone/>
              <a:defRPr>
                <a:solidFill>
                  <a:srgbClr val="D9D9D9"/>
                </a:solidFill>
              </a:defRPr>
            </a:lvl8pPr>
            <a:lvl9pPr lvl="8" rtl="0">
              <a:buNone/>
              <a:defRPr>
                <a:solidFill>
                  <a:srgbClr val="D9D9D9"/>
                </a:solidFill>
              </a:defRPr>
            </a:lvl9pPr>
          </a:lstStyle>
          <a:p>
            <a:endParaRPr lang="pt-BR"/>
          </a:p>
          <a:p>
            <a:fld id="{00000000-1234-1234-1234-123412341234}" type="slidenum">
              <a:rPr lang="es" smtClean="0">
                <a:solidFill>
                  <a:srgbClr val="B7B7B7"/>
                </a:solidFill>
              </a:rPr>
              <a:pPr/>
              <a:t>‹nº›</a:t>
            </a:fld>
            <a:endParaRPr>
              <a:solidFill>
                <a:srgbClr val="B7B7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60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yan with title and text 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0" y="1027350"/>
            <a:ext cx="9144000" cy="30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subTitle" idx="1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ldNum" idx="12"/>
          </p:nvPr>
        </p:nvSpPr>
        <p:spPr>
          <a:xfrm>
            <a:off x="8364708" y="4269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466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yan with title and text  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0" y="1027350"/>
            <a:ext cx="9144000" cy="308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1630100" y="172545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1915400" y="2839950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8364708" y="4269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237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Title slide with frame ">
    <p:bg>
      <p:bgPr>
        <a:solidFill>
          <a:schemeClr val="accen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2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>
              <a:solidFill>
                <a:schemeClr val="lt1"/>
              </a:solidFill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783525" y="1738050"/>
            <a:ext cx="2545800" cy="16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223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Title with frame  1">
    <p:bg>
      <p:bgPr>
        <a:solidFill>
          <a:schemeClr val="accen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>
              <a:solidFill>
                <a:schemeClr val="lt1"/>
              </a:solidFill>
            </a:endParaRPr>
          </a:p>
        </p:txBody>
      </p:sp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42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 Per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4">
            <a:extLst>
              <a:ext uri="{FF2B5EF4-FFF2-40B4-BE49-F238E27FC236}">
                <a16:creationId xmlns:a16="http://schemas.microsoft.com/office/drawing/2014/main" id="{DE7F0E03-246B-ED90-3382-C4B9DEB85D86}"/>
              </a:ext>
            </a:extLst>
          </p:cNvPr>
          <p:cNvSpPr/>
          <p:nvPr userDrawn="1"/>
        </p:nvSpPr>
        <p:spPr bwMode="auto">
          <a:xfrm>
            <a:off x="0" y="0"/>
            <a:ext cx="9140429" cy="10727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299" tIns="34149" rIns="68299" bIns="34149" anchor="ctr"/>
          <a:lstStyle/>
          <a:p>
            <a:pPr algn="ctr">
              <a:defRPr/>
            </a:pPr>
            <a:endParaRPr lang="de-DE" sz="1345" dirty="0" err="1">
              <a:solidFill>
                <a:srgbClr val="000000"/>
              </a:solidFill>
            </a:endParaRPr>
          </a:p>
        </p:txBody>
      </p:sp>
      <p:sp>
        <p:nvSpPr>
          <p:cNvPr id="4" name="Rechteck 11">
            <a:extLst>
              <a:ext uri="{FF2B5EF4-FFF2-40B4-BE49-F238E27FC236}">
                <a16:creationId xmlns:a16="http://schemas.microsoft.com/office/drawing/2014/main" id="{CF5202EB-9453-ABF6-01FB-83487C2D3621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5" name="Grafik 16">
            <a:extLst>
              <a:ext uri="{FF2B5EF4-FFF2-40B4-BE49-F238E27FC236}">
                <a16:creationId xmlns:a16="http://schemas.microsoft.com/office/drawing/2014/main" id="{225034D6-D283-2C38-B32E-6972C57FB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9" y="142875"/>
            <a:ext cx="6573441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18">
            <a:extLst>
              <a:ext uri="{FF2B5EF4-FFF2-40B4-BE49-F238E27FC236}">
                <a16:creationId xmlns:a16="http://schemas.microsoft.com/office/drawing/2014/main" id="{435E7061-1573-13B3-0D18-78E6A63D5396}"/>
              </a:ext>
            </a:extLst>
          </p:cNvPr>
          <p:cNvSpPr/>
          <p:nvPr/>
        </p:nvSpPr>
        <p:spPr bwMode="auto">
          <a:xfrm>
            <a:off x="5616179" y="1117997"/>
            <a:ext cx="3134915" cy="3180159"/>
          </a:xfrm>
          <a:prstGeom prst="ellips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7" name="Ellipse 19">
            <a:extLst>
              <a:ext uri="{FF2B5EF4-FFF2-40B4-BE49-F238E27FC236}">
                <a16:creationId xmlns:a16="http://schemas.microsoft.com/office/drawing/2014/main" id="{952CDD97-1A8D-1A58-3CED-90B1B9F8413A}"/>
              </a:ext>
            </a:extLst>
          </p:cNvPr>
          <p:cNvSpPr/>
          <p:nvPr/>
        </p:nvSpPr>
        <p:spPr bwMode="auto">
          <a:xfrm>
            <a:off x="5785248" y="1289447"/>
            <a:ext cx="2797969" cy="2837259"/>
          </a:xfrm>
          <a:prstGeom prst="ellipse">
            <a:avLst/>
          </a:prstGeom>
          <a:solidFill>
            <a:srgbClr val="F6BD3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D9D9CC72-83A0-AA33-4B80-163FA0ECE7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42" y="323850"/>
            <a:ext cx="43934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 bwMode="gray">
          <a:xfrm>
            <a:off x="5919111" y="2438801"/>
            <a:ext cx="2529972" cy="538652"/>
          </a:xfrm>
          <a:prstGeom prst="rect">
            <a:avLst/>
          </a:prstGeom>
        </p:spPr>
        <p:txBody>
          <a:bodyPr rIns="0" bIns="0" anchor="ctr"/>
          <a:lstStyle>
            <a:lvl1pPr marL="0" algn="ctr" defTabSz="913527" rtl="0" eaLnBrk="1" latinLnBrk="0" hangingPunct="1">
              <a:lnSpc>
                <a:spcPct val="90000"/>
              </a:lnSpc>
              <a:defRPr lang="en-US" sz="194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441717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1454050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174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566" lvl="2" indent="-31114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0479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29844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509" lvl="7" indent="-29844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697" lvl="8" indent="-29209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defTabSz="685800">
              <a:buClr>
                <a:srgbClr val="000000"/>
              </a:buClr>
              <a:defRPr/>
            </a:pPr>
            <a:fld id="{00000000-1234-1234-1234-123412341234}" type="slidenum">
              <a:rPr lang="pt-BR" kern="0" smtClean="0"/>
              <a:pPr defTabSz="685800">
                <a:buClr>
                  <a:srgbClr val="000000"/>
                </a:buClr>
                <a:defRPr/>
              </a:pPr>
              <a:t>‹nº›</a:t>
            </a:fld>
            <a:endParaRPr lang="pt-BR" kern="0"/>
          </a:p>
        </p:txBody>
      </p:sp>
      <p:cxnSp>
        <p:nvCxnSpPr>
          <p:cNvPr id="55" name="Google Shape;55;p8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77843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 sz="135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467954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 sz="135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CCCCC"/>
          </a:solidFill>
          <a:ln/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3054889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 sz="135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4215015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 sz="135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/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983094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 sz="135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3187514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pt-BR" sz="135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3198047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27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0" y="1"/>
            <a:ext cx="331564" cy="5143211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7816259" y="-1"/>
            <a:ext cx="1327828" cy="970364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9" y="4472919"/>
            <a:ext cx="1318284" cy="3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46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0" y="289"/>
            <a:ext cx="331564" cy="5143211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6395110" y="1"/>
            <a:ext cx="2748977" cy="1606874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9" y="4472919"/>
            <a:ext cx="1318284" cy="3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8">
            <a:extLst>
              <a:ext uri="{FF2B5EF4-FFF2-40B4-BE49-F238E27FC236}">
                <a16:creationId xmlns:a16="http://schemas.microsoft.com/office/drawing/2014/main" id="{7B1C5D4E-7C31-2BF7-57C3-DFAEC2A07470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4" name="Ellipse 10">
            <a:extLst>
              <a:ext uri="{FF2B5EF4-FFF2-40B4-BE49-F238E27FC236}">
                <a16:creationId xmlns:a16="http://schemas.microsoft.com/office/drawing/2014/main" id="{78E9A0FE-F5D4-6CF3-D188-D9612A1101BE}"/>
              </a:ext>
            </a:extLst>
          </p:cNvPr>
          <p:cNvSpPr/>
          <p:nvPr/>
        </p:nvSpPr>
        <p:spPr bwMode="auto">
          <a:xfrm>
            <a:off x="3005138" y="1117997"/>
            <a:ext cx="3134916" cy="3180159"/>
          </a:xfrm>
          <a:prstGeom prst="ellips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5" name="Ellipse 12">
            <a:extLst>
              <a:ext uri="{FF2B5EF4-FFF2-40B4-BE49-F238E27FC236}">
                <a16:creationId xmlns:a16="http://schemas.microsoft.com/office/drawing/2014/main" id="{FDA1D4F8-34BA-3AFB-3DA9-C61D3ED2287F}"/>
              </a:ext>
            </a:extLst>
          </p:cNvPr>
          <p:cNvSpPr/>
          <p:nvPr/>
        </p:nvSpPr>
        <p:spPr bwMode="auto">
          <a:xfrm>
            <a:off x="3173016" y="1289447"/>
            <a:ext cx="2799159" cy="2837259"/>
          </a:xfrm>
          <a:prstGeom prst="ellipse">
            <a:avLst/>
          </a:prstGeom>
          <a:solidFill>
            <a:srgbClr val="F6BD3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25821900-30F1-D1BD-9D29-F9B5434F94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42" y="323850"/>
            <a:ext cx="43934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 bwMode="gray">
          <a:xfrm>
            <a:off x="3307607" y="2438801"/>
            <a:ext cx="2529972" cy="538652"/>
          </a:xfrm>
          <a:prstGeom prst="rect">
            <a:avLst/>
          </a:prstGeom>
        </p:spPr>
        <p:txBody>
          <a:bodyPr rIns="0" bIns="0" anchor="ctr"/>
          <a:lstStyle>
            <a:lvl1pPr marL="0" algn="ctr" defTabSz="913527" rtl="0" eaLnBrk="1" latinLnBrk="0" hangingPunct="1">
              <a:lnSpc>
                <a:spcPct val="90000"/>
              </a:lnSpc>
              <a:defRPr lang="en-US" sz="194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5485506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1" y="1"/>
            <a:ext cx="331564" cy="5143211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6395110" y="1"/>
            <a:ext cx="2748977" cy="1606874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880" y="4737238"/>
            <a:ext cx="1318284" cy="3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93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1" y="1"/>
            <a:ext cx="331564" cy="5143211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6395110" y="1"/>
            <a:ext cx="2748977" cy="1606874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9" y="4472919"/>
            <a:ext cx="1318284" cy="3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86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1" y="7"/>
            <a:ext cx="331564" cy="5143211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6395110" y="1"/>
            <a:ext cx="2748977" cy="1606874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09" y="4472919"/>
            <a:ext cx="1318284" cy="3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2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460" tIns="50215" rIns="100460" bIns="5021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2"/>
          <p:cNvSpPr txBox="1">
            <a:spLocks noGrp="1"/>
          </p:cNvSpPr>
          <p:nvPr>
            <p:ph type="ftr" idx="11"/>
          </p:nvPr>
        </p:nvSpPr>
        <p:spPr>
          <a:xfrm>
            <a:off x="1562101" y="3178175"/>
            <a:ext cx="1447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460" tIns="50215" rIns="100460" bIns="502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460" tIns="50215" rIns="100460" bIns="5021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776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858203" y="296228"/>
            <a:ext cx="6411277" cy="1027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858204" y="3997857"/>
            <a:ext cx="4574857" cy="849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8204" y="1559220"/>
            <a:ext cx="6411753" cy="2202656"/>
          </a:xfrm>
          <a:prstGeom prst="rect">
            <a:avLst/>
          </a:prstGeom>
        </p:spPr>
        <p:txBody>
          <a:bodyPr/>
          <a:lstStyle>
            <a:lvl1pPr marL="171442" indent="-171442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514326" indent="-171442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857210" indent="-171442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200095" indent="-171442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1542979" indent="-171442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88085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609259CE-B13E-43C1-AF6F-9B132D17F98B}" type="datetimeFigureOut">
              <a:rPr lang="pt-BR" smtClean="0"/>
              <a:t>05/05/2026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B920F6BB-5E52-423C-AA0B-5E54109ED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616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">
  <p:cSld name="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646282" y="183561"/>
            <a:ext cx="3819766" cy="75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884" marR="0" lvl="0" indent="-17144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BB547"/>
              </a:buClr>
              <a:buSzPts val="3600"/>
              <a:buFont typeface="Arial"/>
              <a:buNone/>
              <a:defRPr sz="2700" b="1" i="0" u="none" strike="noStrike" cap="none">
                <a:solidFill>
                  <a:srgbClr val="EBB5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69" marR="0" lvl="1" indent="-28573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652" marR="0" lvl="2" indent="-26668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6" marR="0" lvl="3" indent="-25716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421" marR="0" lvl="4" indent="-25716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305" marR="0" lvl="5" indent="-25716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189" marR="0" lvl="6" indent="-25716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073" marR="0" lvl="7" indent="-25716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5957" marR="0" lvl="8" indent="-25716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E9CF5A-3D39-D251-0543-DFA673DD5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445" t="37162" r="11915" b="30952"/>
          <a:stretch>
            <a:fillRect/>
          </a:stretch>
        </p:blipFill>
        <p:spPr>
          <a:xfrm>
            <a:off x="5434608" y="183561"/>
            <a:ext cx="1859812" cy="7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5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29" b="1" i="0">
                <a:solidFill>
                  <a:schemeClr val="bg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1" b="1" i="0">
                <a:solidFill>
                  <a:schemeClr val="bg1"/>
                </a:solidFill>
                <a:latin typeface="Gadugi"/>
                <a:cs typeface="Gadug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131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4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451335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5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0394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8">
            <a:extLst>
              <a:ext uri="{FF2B5EF4-FFF2-40B4-BE49-F238E27FC236}">
                <a16:creationId xmlns:a16="http://schemas.microsoft.com/office/drawing/2014/main" id="{FC5617D8-36F2-06FB-67E3-69796E840872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4" name="Ellipse 10">
            <a:extLst>
              <a:ext uri="{FF2B5EF4-FFF2-40B4-BE49-F238E27FC236}">
                <a16:creationId xmlns:a16="http://schemas.microsoft.com/office/drawing/2014/main" id="{428B4699-52D6-A51D-95A2-5C150AA98F5F}"/>
              </a:ext>
            </a:extLst>
          </p:cNvPr>
          <p:cNvSpPr/>
          <p:nvPr/>
        </p:nvSpPr>
        <p:spPr bwMode="auto">
          <a:xfrm>
            <a:off x="3005138" y="506016"/>
            <a:ext cx="3134916" cy="3178969"/>
          </a:xfrm>
          <a:prstGeom prst="ellips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5" name="Ellipse 12">
            <a:extLst>
              <a:ext uri="{FF2B5EF4-FFF2-40B4-BE49-F238E27FC236}">
                <a16:creationId xmlns:a16="http://schemas.microsoft.com/office/drawing/2014/main" id="{83C61E31-6BA9-B01B-2049-977489B43797}"/>
              </a:ext>
            </a:extLst>
          </p:cNvPr>
          <p:cNvSpPr/>
          <p:nvPr/>
        </p:nvSpPr>
        <p:spPr bwMode="auto">
          <a:xfrm>
            <a:off x="3173016" y="676275"/>
            <a:ext cx="2799159" cy="2838450"/>
          </a:xfrm>
          <a:prstGeom prst="ellipse">
            <a:avLst/>
          </a:prstGeom>
          <a:solidFill>
            <a:srgbClr val="F6BD3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E16EF9ED-E92A-A4F3-78C0-887EEC97DF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42" y="323850"/>
            <a:ext cx="43934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 bwMode="gray">
          <a:xfrm>
            <a:off x="3307607" y="1826140"/>
            <a:ext cx="2529972" cy="538652"/>
          </a:xfrm>
          <a:prstGeom prst="rect">
            <a:avLst/>
          </a:prstGeom>
        </p:spPr>
        <p:txBody>
          <a:bodyPr rIns="0" bIns="0" anchor="ctr"/>
          <a:lstStyle>
            <a:lvl1pPr marL="0" algn="ctr" defTabSz="913527" rtl="0" eaLnBrk="1" latinLnBrk="0" hangingPunct="1">
              <a:lnSpc>
                <a:spcPct val="90000"/>
              </a:lnSpc>
              <a:defRPr lang="en-US" sz="194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2555671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6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7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</p:spTree>
    <p:extLst>
      <p:ext uri="{BB962C8B-B14F-4D97-AF65-F5344CB8AC3E}">
        <p14:creationId xmlns:p14="http://schemas.microsoft.com/office/powerpoint/2010/main" val="99911793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o do Título"/>
          <p:cNvSpPr txBox="1">
            <a:spLocks noGrp="1"/>
          </p:cNvSpPr>
          <p:nvPr>
            <p:ph type="title"/>
          </p:nvPr>
        </p:nvSpPr>
        <p:spPr>
          <a:xfrm>
            <a:off x="214313" y="273844"/>
            <a:ext cx="7886700" cy="36195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250">
                <a:solidFill>
                  <a:srgbClr val="01807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214312" y="839390"/>
            <a:ext cx="8701088" cy="3263504"/>
          </a:xfrm>
          <a:prstGeom prst="rect">
            <a:avLst/>
          </a:prstGeom>
        </p:spPr>
        <p:txBody>
          <a:bodyPr/>
          <a:lstStyle>
            <a:lvl1pPr marL="242888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11969" indent="-242888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7094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5640" indent="-303609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6719" indent="-269875">
              <a:lnSpc>
                <a:spcPct val="90000"/>
              </a:lnSpc>
              <a:spcBef>
                <a:spcPts val="750"/>
              </a:spcBef>
              <a:buSzPct val="80000"/>
              <a:buBlip>
                <a:blip r:embed="rId3"/>
              </a:buBlip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44062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ha"/>
          <p:cNvSpPr/>
          <p:nvPr/>
        </p:nvSpPr>
        <p:spPr>
          <a:xfrm>
            <a:off x="685800" y="571500"/>
            <a:ext cx="7372350" cy="0"/>
          </a:xfrm>
          <a:prstGeom prst="line">
            <a:avLst/>
          </a:prstGeom>
          <a:ln>
            <a:solidFill>
              <a:srgbClr val="00B0F0"/>
            </a:solidFill>
          </a:ln>
        </p:spPr>
        <p:txBody>
          <a:bodyPr lIns="34289" rIns="34289"/>
          <a:lstStyle/>
          <a:p>
            <a:endParaRPr sz="1350"/>
          </a:p>
        </p:txBody>
      </p:sp>
      <p:pic>
        <p:nvPicPr>
          <p:cNvPr id="54" name="image.tif" descr="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50" y="20240"/>
            <a:ext cx="816769" cy="75962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6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59636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457200"/>
            <a:ext cx="75152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.tif" descr="im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20240"/>
            <a:ext cx="816769" cy="75962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198571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457200"/>
            <a:ext cx="75152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.tif" descr="im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20240"/>
            <a:ext cx="816769" cy="75962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45723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8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4236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2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11929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55387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2585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19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796093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8">
            <a:extLst>
              <a:ext uri="{FF2B5EF4-FFF2-40B4-BE49-F238E27FC236}">
                <a16:creationId xmlns:a16="http://schemas.microsoft.com/office/drawing/2014/main" id="{8DFC0A04-DAA7-FC0E-31E7-67F147C868AC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sp>
        <p:nvSpPr>
          <p:cNvPr id="4" name="Ellipse 10">
            <a:extLst>
              <a:ext uri="{FF2B5EF4-FFF2-40B4-BE49-F238E27FC236}">
                <a16:creationId xmlns:a16="http://schemas.microsoft.com/office/drawing/2014/main" id="{EEFA19D0-95F5-5DAA-F347-47FDB8240BFB}"/>
              </a:ext>
            </a:extLst>
          </p:cNvPr>
          <p:cNvSpPr/>
          <p:nvPr/>
        </p:nvSpPr>
        <p:spPr bwMode="auto">
          <a:xfrm>
            <a:off x="3005138" y="1117997"/>
            <a:ext cx="3134916" cy="3180159"/>
          </a:xfrm>
          <a:prstGeom prst="ellipse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5" name="Ellipse 12">
            <a:extLst>
              <a:ext uri="{FF2B5EF4-FFF2-40B4-BE49-F238E27FC236}">
                <a16:creationId xmlns:a16="http://schemas.microsoft.com/office/drawing/2014/main" id="{F9B2A439-AAF5-DF89-D2A0-681AAD424E19}"/>
              </a:ext>
            </a:extLst>
          </p:cNvPr>
          <p:cNvSpPr/>
          <p:nvPr/>
        </p:nvSpPr>
        <p:spPr bwMode="auto">
          <a:xfrm>
            <a:off x="3173016" y="1289447"/>
            <a:ext cx="2799159" cy="2837259"/>
          </a:xfrm>
          <a:prstGeom prst="ellipse">
            <a:avLst/>
          </a:prstGeom>
          <a:solidFill>
            <a:srgbClr val="F6BD3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05AEBCB5-C538-56E6-58A9-0600804648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42" y="323850"/>
            <a:ext cx="439340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 bwMode="gray">
          <a:xfrm>
            <a:off x="3307607" y="2438801"/>
            <a:ext cx="2529972" cy="538652"/>
          </a:xfrm>
          <a:prstGeom prst="rect">
            <a:avLst/>
          </a:prstGeom>
        </p:spPr>
        <p:txBody>
          <a:bodyPr rIns="0" bIns="0" anchor="ctr"/>
          <a:lstStyle>
            <a:lvl1pPr marL="0" algn="ctr" defTabSz="913527" rtl="0" eaLnBrk="1" latinLnBrk="0" hangingPunct="1">
              <a:lnSpc>
                <a:spcPct val="90000"/>
              </a:lnSpc>
              <a:defRPr lang="en-US" sz="1945" b="1" kern="1200" noProof="0" dirty="0">
                <a:solidFill>
                  <a:srgbClr val="165979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2979056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30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88717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4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26589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52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41876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6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87511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74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62118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85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09245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96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1132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0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04900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371475"/>
            <a:ext cx="81248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http://vigenciaepublicidade.files.wordpress.com/2009/11/brasao_ufmg.jpg?w=300&amp;h=295" descr="http://vigenciaepublicidade.files.wordpress.com/2009/11/brasao_ufmg.jpg?w=300&amp;h=2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5" y="4343400"/>
            <a:ext cx="1524000" cy="113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8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12773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7CA0D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27" name="Círculo"/>
          <p:cNvSpPr/>
          <p:nvPr/>
        </p:nvSpPr>
        <p:spPr>
          <a:xfrm>
            <a:off x="1160859" y="706040"/>
            <a:ext cx="3737373" cy="373142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28" name="Círculo"/>
          <p:cNvSpPr/>
          <p:nvPr/>
        </p:nvSpPr>
        <p:spPr>
          <a:xfrm>
            <a:off x="1362076" y="906065"/>
            <a:ext cx="3336131" cy="3331370"/>
          </a:xfrm>
          <a:prstGeom prst="ellipse">
            <a:avLst/>
          </a:prstGeom>
          <a:solidFill>
            <a:srgbClr val="F6BD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22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50032"/>
            <a:ext cx="3309938" cy="4893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040" y="323850"/>
            <a:ext cx="439341" cy="43934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3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82280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Qlai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0C02AA21-AE75-89F2-019D-7D541BF2E0D6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988F5530-FE62-42E6-AAAA-99970E02C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73" y="1894285"/>
            <a:ext cx="4106465" cy="14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813194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42" name="Retângulo"/>
          <p:cNvSpPr/>
          <p:nvPr/>
        </p:nvSpPr>
        <p:spPr>
          <a:xfrm>
            <a:off x="0" y="0"/>
            <a:ext cx="9140429" cy="1072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43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244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9" y="142875"/>
            <a:ext cx="6573441" cy="485775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Oval"/>
          <p:cNvSpPr/>
          <p:nvPr/>
        </p:nvSpPr>
        <p:spPr>
          <a:xfrm>
            <a:off x="5616178" y="1117997"/>
            <a:ext cx="3134916" cy="31801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46" name="Oval"/>
          <p:cNvSpPr/>
          <p:nvPr/>
        </p:nvSpPr>
        <p:spPr>
          <a:xfrm>
            <a:off x="5785246" y="1289447"/>
            <a:ext cx="2797970" cy="2837260"/>
          </a:xfrm>
          <a:prstGeom prst="ellipse">
            <a:avLst/>
          </a:prstGeom>
          <a:solidFill>
            <a:srgbClr val="F6BD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247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040" y="323850"/>
            <a:ext cx="439341" cy="43934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49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5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16497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59" name="Retângulo"/>
          <p:cNvSpPr/>
          <p:nvPr/>
        </p:nvSpPr>
        <p:spPr>
          <a:xfrm>
            <a:off x="0" y="0"/>
            <a:ext cx="9140429" cy="1072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60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7CA0D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261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69" y="142875"/>
            <a:ext cx="6573441" cy="485775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Oval"/>
          <p:cNvSpPr/>
          <p:nvPr/>
        </p:nvSpPr>
        <p:spPr>
          <a:xfrm>
            <a:off x="5616178" y="1117997"/>
            <a:ext cx="3134916" cy="31801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63" name="Oval"/>
          <p:cNvSpPr/>
          <p:nvPr/>
        </p:nvSpPr>
        <p:spPr>
          <a:xfrm>
            <a:off x="5785246" y="1289447"/>
            <a:ext cx="2797970" cy="2837260"/>
          </a:xfrm>
          <a:prstGeom prst="ellipse">
            <a:avLst/>
          </a:prstGeom>
          <a:solidFill>
            <a:srgbClr val="F6BD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264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040" y="323850"/>
            <a:ext cx="439341" cy="43934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66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6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16871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76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77" name="Oval"/>
          <p:cNvSpPr/>
          <p:nvPr/>
        </p:nvSpPr>
        <p:spPr>
          <a:xfrm>
            <a:off x="3005138" y="1117997"/>
            <a:ext cx="3134916" cy="31801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78" name="Oval"/>
          <p:cNvSpPr/>
          <p:nvPr/>
        </p:nvSpPr>
        <p:spPr>
          <a:xfrm>
            <a:off x="3173016" y="1289447"/>
            <a:ext cx="2799160" cy="2837260"/>
          </a:xfrm>
          <a:prstGeom prst="ellipse">
            <a:avLst/>
          </a:prstGeom>
          <a:solidFill>
            <a:srgbClr val="F6BD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27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040" y="323850"/>
            <a:ext cx="439341" cy="43934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81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8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82986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91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92" name="Oval"/>
          <p:cNvSpPr/>
          <p:nvPr/>
        </p:nvSpPr>
        <p:spPr>
          <a:xfrm>
            <a:off x="3005138" y="506015"/>
            <a:ext cx="3134916" cy="317897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293" name="Oval"/>
          <p:cNvSpPr/>
          <p:nvPr/>
        </p:nvSpPr>
        <p:spPr>
          <a:xfrm>
            <a:off x="3173016" y="676275"/>
            <a:ext cx="2799160" cy="2838450"/>
          </a:xfrm>
          <a:prstGeom prst="ellipse">
            <a:avLst/>
          </a:prstGeom>
          <a:solidFill>
            <a:srgbClr val="F6BD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29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040" y="323850"/>
            <a:ext cx="439341" cy="43934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96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9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98992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06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7CA0D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07" name="Oval"/>
          <p:cNvSpPr/>
          <p:nvPr/>
        </p:nvSpPr>
        <p:spPr>
          <a:xfrm>
            <a:off x="3005138" y="1117997"/>
            <a:ext cx="3134916" cy="318016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08" name="Oval"/>
          <p:cNvSpPr/>
          <p:nvPr/>
        </p:nvSpPr>
        <p:spPr>
          <a:xfrm>
            <a:off x="3173016" y="1289447"/>
            <a:ext cx="2799160" cy="2837260"/>
          </a:xfrm>
          <a:prstGeom prst="ellipse">
            <a:avLst/>
          </a:prstGeom>
          <a:solidFill>
            <a:srgbClr val="F6BD3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30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040" y="323850"/>
            <a:ext cx="439341" cy="43934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11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29285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21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165979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32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72" y="1894284"/>
            <a:ext cx="4106466" cy="143470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2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2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65461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34" name="Retângulo"/>
          <p:cNvSpPr/>
          <p:nvPr/>
        </p:nvSpPr>
        <p:spPr>
          <a:xfrm>
            <a:off x="169069" y="142875"/>
            <a:ext cx="8805863" cy="4857750"/>
          </a:xfrm>
          <a:prstGeom prst="rect">
            <a:avLst/>
          </a:prstGeom>
          <a:solidFill>
            <a:srgbClr val="7CA0D2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33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72" y="1894284"/>
            <a:ext cx="4106466" cy="1434704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37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3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54339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47" name="Retângulo"/>
          <p:cNvSpPr/>
          <p:nvPr/>
        </p:nvSpPr>
        <p:spPr>
          <a:xfrm>
            <a:off x="177403" y="142875"/>
            <a:ext cx="8789195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34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50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5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15862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60" name="Retângulo"/>
          <p:cNvSpPr/>
          <p:nvPr/>
        </p:nvSpPr>
        <p:spPr>
          <a:xfrm>
            <a:off x="177403" y="142875"/>
            <a:ext cx="8789195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36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6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6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80697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73" name="Retângulo"/>
          <p:cNvSpPr/>
          <p:nvPr/>
        </p:nvSpPr>
        <p:spPr>
          <a:xfrm>
            <a:off x="169069" y="142875"/>
            <a:ext cx="4404122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74" name="Retângulo"/>
          <p:cNvSpPr/>
          <p:nvPr/>
        </p:nvSpPr>
        <p:spPr>
          <a:xfrm>
            <a:off x="4572000" y="142875"/>
            <a:ext cx="4402931" cy="4857750"/>
          </a:xfrm>
          <a:prstGeom prst="rect">
            <a:avLst/>
          </a:prstGeom>
          <a:solidFill>
            <a:srgbClr val="F8EFDB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37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77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7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0790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Qlai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8">
            <a:extLst>
              <a:ext uri="{FF2B5EF4-FFF2-40B4-BE49-F238E27FC236}">
                <a16:creationId xmlns:a16="http://schemas.microsoft.com/office/drawing/2014/main" id="{DC3D603C-72D1-5BC6-8E8C-6F03B09B413E}"/>
              </a:ext>
            </a:extLst>
          </p:cNvPr>
          <p:cNvSpPr/>
          <p:nvPr userDrawn="1"/>
        </p:nvSpPr>
        <p:spPr bwMode="auto">
          <a:xfrm>
            <a:off x="169069" y="142875"/>
            <a:ext cx="8805863" cy="48577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en-US" sz="1346" dirty="0"/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10AFAA07-A5D0-3777-FDFF-A7C20C9701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73" y="1894285"/>
            <a:ext cx="4106465" cy="14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812711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387" name="Retângulo"/>
          <p:cNvSpPr/>
          <p:nvPr/>
        </p:nvSpPr>
        <p:spPr>
          <a:xfrm>
            <a:off x="177403" y="142875"/>
            <a:ext cx="8789195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38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90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9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08216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00" name="Retângulo"/>
          <p:cNvSpPr/>
          <p:nvPr/>
        </p:nvSpPr>
        <p:spPr>
          <a:xfrm>
            <a:off x="169069" y="142875"/>
            <a:ext cx="4404122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01" name="Retângulo"/>
          <p:cNvSpPr/>
          <p:nvPr/>
        </p:nvSpPr>
        <p:spPr>
          <a:xfrm>
            <a:off x="4572000" y="142875"/>
            <a:ext cx="4402931" cy="4857750"/>
          </a:xfrm>
          <a:prstGeom prst="rect">
            <a:avLst/>
          </a:prstGeom>
          <a:solidFill>
            <a:srgbClr val="F8EFDB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40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0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5850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14" name="Retângulo"/>
          <p:cNvSpPr/>
          <p:nvPr/>
        </p:nvSpPr>
        <p:spPr>
          <a:xfrm>
            <a:off x="169069" y="142875"/>
            <a:ext cx="4404122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15" name="Retângulo"/>
          <p:cNvSpPr/>
          <p:nvPr/>
        </p:nvSpPr>
        <p:spPr>
          <a:xfrm>
            <a:off x="4572000" y="142875"/>
            <a:ext cx="4402931" cy="4857750"/>
          </a:xfrm>
          <a:prstGeom prst="rect">
            <a:avLst/>
          </a:prstGeom>
          <a:solidFill>
            <a:srgbClr val="CDD8E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41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18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82542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grpSp>
        <p:nvGrpSpPr>
          <p:cNvPr id="430" name="Agrupar"/>
          <p:cNvGrpSpPr/>
          <p:nvPr/>
        </p:nvGrpSpPr>
        <p:grpSpPr>
          <a:xfrm>
            <a:off x="169068" y="142874"/>
            <a:ext cx="8798720" cy="4857752"/>
            <a:chOff x="0" y="0"/>
            <a:chExt cx="11731625" cy="6477001"/>
          </a:xfrm>
        </p:grpSpPr>
        <p:sp>
          <p:nvSpPr>
            <p:cNvPr id="428" name="Retângulo"/>
            <p:cNvSpPr/>
            <p:nvPr/>
          </p:nvSpPr>
          <p:spPr>
            <a:xfrm rot="10800000">
              <a:off x="5859462" y="0"/>
              <a:ext cx="5872163" cy="6477001"/>
            </a:xfrm>
            <a:prstGeom prst="rect">
              <a:avLst/>
            </a:prstGeom>
            <a:solidFill>
              <a:srgbClr val="E4EA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2019">
                <a:defRPr sz="1700">
                  <a:latin typeface="Arial"/>
                  <a:ea typeface="Arial"/>
                  <a:cs typeface="Arial"/>
                  <a:sym typeface="Arial"/>
                </a:defRPr>
              </a:pPr>
              <a:endParaRPr sz="1275"/>
            </a:p>
          </p:txBody>
        </p:sp>
        <p:sp>
          <p:nvSpPr>
            <p:cNvPr id="429" name="Retângulo"/>
            <p:cNvSpPr/>
            <p:nvPr/>
          </p:nvSpPr>
          <p:spPr>
            <a:xfrm rot="10800000">
              <a:off x="0" y="0"/>
              <a:ext cx="5870575" cy="6477001"/>
            </a:xfrm>
            <a:prstGeom prst="rect">
              <a:avLst/>
            </a:prstGeom>
            <a:solidFill>
              <a:srgbClr val="F8EF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2019">
                <a:defRPr sz="1700">
                  <a:latin typeface="Arial"/>
                  <a:ea typeface="Arial"/>
                  <a:cs typeface="Arial"/>
                  <a:sym typeface="Arial"/>
                </a:defRPr>
              </a:pPr>
              <a:endParaRPr sz="1275"/>
            </a:p>
          </p:txBody>
        </p:sp>
      </p:grpSp>
      <p:pic>
        <p:nvPicPr>
          <p:cNvPr id="43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3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3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00510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43" name="Retângulo"/>
          <p:cNvSpPr/>
          <p:nvPr/>
        </p:nvSpPr>
        <p:spPr>
          <a:xfrm>
            <a:off x="177403" y="142875"/>
            <a:ext cx="7359254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44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46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4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990969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56" name="Retângulo"/>
          <p:cNvSpPr/>
          <p:nvPr/>
        </p:nvSpPr>
        <p:spPr>
          <a:xfrm>
            <a:off x="1959769" y="142875"/>
            <a:ext cx="7006829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45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59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6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69499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69" name="Retângulo"/>
          <p:cNvSpPr/>
          <p:nvPr/>
        </p:nvSpPr>
        <p:spPr>
          <a:xfrm>
            <a:off x="177403" y="142875"/>
            <a:ext cx="8789195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70" name="Oval"/>
          <p:cNvSpPr/>
          <p:nvPr/>
        </p:nvSpPr>
        <p:spPr>
          <a:xfrm>
            <a:off x="3159919" y="1139428"/>
            <a:ext cx="2825354" cy="286464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71" name="Oval"/>
          <p:cNvSpPr/>
          <p:nvPr/>
        </p:nvSpPr>
        <p:spPr>
          <a:xfrm>
            <a:off x="3312319" y="1293019"/>
            <a:ext cx="2520554" cy="2557463"/>
          </a:xfrm>
          <a:prstGeom prst="ellipse">
            <a:avLst/>
          </a:prstGeom>
          <a:solidFill>
            <a:srgbClr val="165979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47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7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7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8503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484" name="Retângulo"/>
          <p:cNvSpPr/>
          <p:nvPr/>
        </p:nvSpPr>
        <p:spPr>
          <a:xfrm>
            <a:off x="177403" y="142875"/>
            <a:ext cx="8789195" cy="4857750"/>
          </a:xfrm>
          <a:prstGeom prst="rect">
            <a:avLst/>
          </a:prstGeom>
          <a:solidFill>
            <a:srgbClr val="E4EAF6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pic>
        <p:nvPicPr>
          <p:cNvPr id="48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Agrupar"/>
          <p:cNvGrpSpPr/>
          <p:nvPr/>
        </p:nvGrpSpPr>
        <p:grpSpPr>
          <a:xfrm>
            <a:off x="3156347" y="1139428"/>
            <a:ext cx="2824163" cy="2864645"/>
            <a:chOff x="0" y="0"/>
            <a:chExt cx="3765550" cy="3819525"/>
          </a:xfrm>
        </p:grpSpPr>
        <p:sp>
          <p:nvSpPr>
            <p:cNvPr id="486" name="Oval"/>
            <p:cNvSpPr/>
            <p:nvPr/>
          </p:nvSpPr>
          <p:spPr>
            <a:xfrm>
              <a:off x="0" y="0"/>
              <a:ext cx="3765550" cy="381952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2019">
                <a:defRPr sz="1700">
                  <a:latin typeface="Arial"/>
                  <a:ea typeface="Arial"/>
                  <a:cs typeface="Arial"/>
                  <a:sym typeface="Arial"/>
                </a:defRPr>
              </a:pPr>
              <a:endParaRPr sz="1275"/>
            </a:p>
          </p:txBody>
        </p:sp>
        <p:sp>
          <p:nvSpPr>
            <p:cNvPr id="487" name="Oval"/>
            <p:cNvSpPr/>
            <p:nvPr/>
          </p:nvSpPr>
          <p:spPr>
            <a:xfrm>
              <a:off x="201611" y="204787"/>
              <a:ext cx="3362326" cy="3409951"/>
            </a:xfrm>
            <a:prstGeom prst="ellipse">
              <a:avLst/>
            </a:prstGeom>
            <a:solidFill>
              <a:srgbClr val="7CA0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2019">
                <a:defRPr sz="1700">
                  <a:latin typeface="Arial"/>
                  <a:ea typeface="Arial"/>
                  <a:cs typeface="Arial"/>
                  <a:sym typeface="Arial"/>
                </a:defRPr>
              </a:pPr>
              <a:endParaRPr sz="1275"/>
            </a:p>
          </p:txBody>
        </p:sp>
      </p:grpSp>
      <p:sp>
        <p:nvSpPr>
          <p:cNvPr id="489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90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337946" y="4736611"/>
            <a:ext cx="274114" cy="20774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49706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50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414060" y="4651847"/>
            <a:ext cx="278279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44592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31" y="323850"/>
            <a:ext cx="438150" cy="43815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Retâ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pPr algn="ctr" defTabSz="912019">
              <a:defRPr sz="1700">
                <a:latin typeface="Arial"/>
                <a:ea typeface="Arial"/>
                <a:cs typeface="Arial"/>
                <a:sym typeface="Arial"/>
              </a:defRPr>
            </a:pPr>
            <a:endParaRPr sz="1275"/>
          </a:p>
        </p:txBody>
      </p:sp>
      <p:sp>
        <p:nvSpPr>
          <p:cNvPr id="509" name="Linha"/>
          <p:cNvSpPr/>
          <p:nvPr/>
        </p:nvSpPr>
        <p:spPr>
          <a:xfrm>
            <a:off x="685800" y="571500"/>
            <a:ext cx="7372350" cy="0"/>
          </a:xfrm>
          <a:prstGeom prst="line">
            <a:avLst/>
          </a:prstGeom>
          <a:ln>
            <a:solidFill>
              <a:srgbClr val="00B0F0"/>
            </a:solidFill>
          </a:ln>
        </p:spPr>
        <p:txBody>
          <a:bodyPr lIns="34289" rIns="34289"/>
          <a:lstStyle/>
          <a:p>
            <a:endParaRPr sz="1350"/>
          </a:p>
        </p:txBody>
      </p:sp>
      <p:pic>
        <p:nvPicPr>
          <p:cNvPr id="510" name="image.tif" descr="im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20240"/>
            <a:ext cx="816769" cy="759620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Texto do Título"/>
          <p:cNvSpPr txBox="1">
            <a:spLocks noGrp="1"/>
          </p:cNvSpPr>
          <p:nvPr>
            <p:ph type="title"/>
          </p:nvPr>
        </p:nvSpPr>
        <p:spPr>
          <a:xfrm>
            <a:off x="377428" y="321469"/>
            <a:ext cx="7880747" cy="283369"/>
          </a:xfrm>
          <a:prstGeom prst="rect">
            <a:avLst/>
          </a:prstGeom>
        </p:spPr>
        <p:txBody>
          <a:bodyPr lIns="0" tIns="0" rIns="0" bIns="0" anchor="t"/>
          <a:lstStyle>
            <a:lvl1pPr defTabSz="912019">
              <a:lnSpc>
                <a:spcPct val="90000"/>
              </a:lnSpc>
              <a:defRPr sz="1725" b="1">
                <a:solidFill>
                  <a:srgbClr val="1659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1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78619" y="1216819"/>
            <a:ext cx="8367713" cy="3132535"/>
          </a:xfrm>
          <a:prstGeom prst="rect">
            <a:avLst/>
          </a:prstGeom>
        </p:spPr>
        <p:txBody>
          <a:bodyPr/>
          <a:lstStyle>
            <a:lvl1pPr defTabSz="912019">
              <a:spcBef>
                <a:spcPts val="450"/>
              </a:spcBef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90037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91253" indent="-190037" defTabSz="912019">
              <a:spcBef>
                <a:spcPts val="450"/>
              </a:spcBef>
              <a:buSzPct val="110000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92468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94874" indent="-190037" defTabSz="912019">
              <a:spcBef>
                <a:spcPts val="450"/>
              </a:spcBef>
              <a:buSzPct val="110000"/>
              <a:buChar char="−"/>
              <a:defRPr sz="1275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1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53631" y="4800091"/>
            <a:ext cx="105798" cy="80791"/>
          </a:xfrm>
          <a:prstGeom prst="rect">
            <a:avLst/>
          </a:prstGeom>
        </p:spPr>
        <p:txBody>
          <a:bodyPr lIns="0" tIns="0" rIns="0" bIns="0"/>
          <a:lstStyle>
            <a:lvl1pPr algn="r" defTabSz="912019">
              <a:defRPr sz="525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8961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image" Target="../media/image12.tif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image" Target="../media/image11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theme" Target="../theme/theme5.xml"/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>
            <a:extLst>
              <a:ext uri="{FF2B5EF4-FFF2-40B4-BE49-F238E27FC236}">
                <a16:creationId xmlns:a16="http://schemas.microsoft.com/office/drawing/2014/main" id="{A7138E3E-BEED-926E-1C42-0677FB71C5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1" y="323850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E3410AB-841B-4A3B-971D-ACDDB2C3392F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8390" tIns="34195" rIns="68390" bIns="34195" anchor="ctr"/>
          <a:lstStyle/>
          <a:p>
            <a:pPr algn="ctr">
              <a:defRPr/>
            </a:pPr>
            <a:endParaRPr lang="de-DE" sz="1346" dirty="0" err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CDF4B1-A769-0647-8808-D44163AAD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337948" y="4729163"/>
            <a:ext cx="421481" cy="22264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525">
                <a:solidFill>
                  <a:srgbClr val="7F7F7F"/>
                </a:solidFill>
              </a:defRPr>
            </a:lvl1pPr>
          </a:lstStyle>
          <a:p>
            <a:r>
              <a:rPr lang="en-US" altLang="pt-BR"/>
              <a:t>Page </a:t>
            </a:r>
            <a:fld id="{99F829EF-05DD-4649-AD78-E90D3D1F7F47}" type="slidenum">
              <a:rPr lang="en-US" altLang="pt-BR"/>
              <a:pPr/>
              <a:t>‹nº›</a:t>
            </a:fld>
            <a:endParaRPr lang="en-US" altLang="pt-BR"/>
          </a:p>
        </p:txBody>
      </p:sp>
      <p:sp>
        <p:nvSpPr>
          <p:cNvPr id="19461" name="Titelplatzhalter 2">
            <a:extLst>
              <a:ext uri="{FF2B5EF4-FFF2-40B4-BE49-F238E27FC236}">
                <a16:creationId xmlns:a16="http://schemas.microsoft.com/office/drawing/2014/main" id="{1CFD1C79-5EF6-7EEF-7F0D-4F80E0998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7428" y="321469"/>
            <a:ext cx="7880747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000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pt-BR"/>
              <a:t>Mastertitelformat bearbeiten</a:t>
            </a:r>
          </a:p>
        </p:txBody>
      </p:sp>
      <p:sp>
        <p:nvSpPr>
          <p:cNvPr id="19462" name="Textplatzhalter 4">
            <a:extLst>
              <a:ext uri="{FF2B5EF4-FFF2-40B4-BE49-F238E27FC236}">
                <a16:creationId xmlns:a16="http://schemas.microsoft.com/office/drawing/2014/main" id="{26DA5BF2-FD1E-9F41-0FFD-7C1A6820B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8619" y="1216819"/>
            <a:ext cx="8367713" cy="31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t-BR"/>
              <a:t>Mastertextformat bearbeiten</a:t>
            </a:r>
          </a:p>
          <a:p>
            <a:pPr lvl="1"/>
            <a:r>
              <a:rPr lang="de-DE" altLang="pt-BR"/>
              <a:t>Zweite Ebene</a:t>
            </a:r>
          </a:p>
          <a:p>
            <a:pPr lvl="2"/>
            <a:r>
              <a:rPr lang="de-DE" altLang="pt-BR"/>
              <a:t>Dritte Ebene</a:t>
            </a:r>
          </a:p>
          <a:p>
            <a:pPr lvl="3"/>
            <a:r>
              <a:rPr lang="de-DE" altLang="pt-BR"/>
              <a:t>Vierte Ebene</a:t>
            </a:r>
          </a:p>
          <a:p>
            <a:pPr lvl="4"/>
            <a:r>
              <a:rPr lang="de-DE" altLang="pt-BR"/>
              <a:t>Fünfte Ebene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656B6B5C-6FAC-2A4B-9F6F-1C7794B3CB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65523" y="4822031"/>
            <a:ext cx="7030640" cy="12858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598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defRPr sz="598">
                <a:solidFill>
                  <a:schemeClr val="tx1"/>
                </a:solidFill>
              </a:defRPr>
            </a:lvl2pPr>
            <a:lvl3pPr marL="1187" indent="0">
              <a:defRPr sz="598">
                <a:solidFill>
                  <a:schemeClr val="tx1"/>
                </a:solidFill>
              </a:defRPr>
            </a:lvl3pPr>
            <a:lvl4pPr marL="2371" indent="0">
              <a:defRPr sz="598">
                <a:solidFill>
                  <a:schemeClr val="tx1"/>
                </a:solidFill>
              </a:defRPr>
            </a:lvl4pPr>
            <a:lvl5pPr marL="2371" indent="0">
              <a:defRPr sz="598">
                <a:solidFill>
                  <a:schemeClr val="tx1"/>
                </a:solidFill>
              </a:defRPr>
            </a:lvl5pPr>
            <a:lvl6pPr marL="0" indent="0">
              <a:defRPr sz="598">
                <a:solidFill>
                  <a:schemeClr val="tx1"/>
                </a:solidFill>
              </a:defRPr>
            </a:lvl6pPr>
            <a:lvl7pPr marL="0" indent="0" algn="l">
              <a:defRPr sz="598">
                <a:solidFill>
                  <a:schemeClr val="tx1"/>
                </a:solidFill>
              </a:defRPr>
            </a:lvl7pPr>
            <a:lvl8pPr marL="0" indent="0">
              <a:defRPr sz="598">
                <a:solidFill>
                  <a:schemeClr val="tx1"/>
                </a:solidFill>
              </a:defRPr>
            </a:lvl8pPr>
            <a:lvl9pPr marL="0" indent="0">
              <a:defRPr sz="598"/>
            </a:lvl9pPr>
          </a:lstStyle>
          <a:p>
            <a:pPr>
              <a:defRPr/>
            </a:pPr>
            <a:r>
              <a:rPr lang="en-US"/>
              <a:t>/// Qlaira 16:9 Template 2010 /// December 2018</a:t>
            </a:r>
          </a:p>
        </p:txBody>
      </p:sp>
    </p:spTree>
    <p:extLst>
      <p:ext uri="{BB962C8B-B14F-4D97-AF65-F5344CB8AC3E}">
        <p14:creationId xmlns:p14="http://schemas.microsoft.com/office/powerpoint/2010/main" val="14892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transition spd="med">
    <p:fade/>
  </p:transition>
  <p:hf hdr="0" ftr="0" dt="0"/>
  <p:txStyles>
    <p:titleStyle>
      <a:lvl1pPr algn="l" defTabSz="9120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1725" b="1" kern="1200" dirty="0">
          <a:solidFill>
            <a:srgbClr val="165979"/>
          </a:solidFill>
          <a:latin typeface="+mn-lt"/>
          <a:ea typeface="+mn-ea"/>
          <a:cs typeface="+mn-cs"/>
        </a:defRPr>
      </a:lvl1pPr>
      <a:lvl2pPr algn="l" defTabSz="9120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2pPr>
      <a:lvl3pPr algn="l" defTabSz="9120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3pPr>
      <a:lvl4pPr algn="l" defTabSz="9120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4pPr>
      <a:lvl5pPr algn="l" defTabSz="9120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5pPr>
      <a:lvl6pPr marL="342900" algn="l" defTabSz="912019" rtl="0" fontAlgn="base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6pPr>
      <a:lvl7pPr marL="685800" algn="l" defTabSz="912019" rtl="0" fontAlgn="base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7pPr>
      <a:lvl8pPr marL="1028700" algn="l" defTabSz="912019" rtl="0" fontAlgn="base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8pPr>
      <a:lvl9pPr marL="1371600" algn="l" defTabSz="912019" rtl="0" fontAlgn="base">
        <a:lnSpc>
          <a:spcPct val="90000"/>
        </a:lnSpc>
        <a:spcBef>
          <a:spcPct val="0"/>
        </a:spcBef>
        <a:spcAft>
          <a:spcPct val="0"/>
        </a:spcAft>
        <a:defRPr sz="1725" b="1">
          <a:solidFill>
            <a:srgbClr val="165979"/>
          </a:solidFill>
          <a:latin typeface="Arial" panose="020B0604020202020204" pitchFamily="34" charset="0"/>
        </a:defRPr>
      </a:lvl9pPr>
    </p:titleStyle>
    <p:bodyStyle>
      <a:lvl1pPr algn="l" defTabSz="912019" rtl="0" eaLnBrk="0" fontAlgn="base" hangingPunct="0">
        <a:spcBef>
          <a:spcPts val="225"/>
        </a:spcBef>
        <a:spcAft>
          <a:spcPts val="450"/>
        </a:spcAft>
        <a:buClr>
          <a:schemeClr val="accent2"/>
        </a:buClr>
        <a:buSzPct val="110000"/>
        <a:buFont typeface="Arial" panose="020B0604020202020204" pitchFamily="34" charset="0"/>
        <a:defRPr sz="1275" kern="1200">
          <a:solidFill>
            <a:srgbClr val="404040"/>
          </a:solidFill>
          <a:latin typeface="+mn-lt"/>
          <a:ea typeface="+mn-ea"/>
          <a:cs typeface="+mn-cs"/>
        </a:defRPr>
      </a:lvl1pPr>
      <a:lvl2pPr marL="201216" indent="-201216" algn="l" defTabSz="912019" rtl="0" eaLnBrk="0" fontAlgn="base" hangingPunct="0">
        <a:spcBef>
          <a:spcPts val="225"/>
        </a:spcBef>
        <a:spcAft>
          <a:spcPts val="450"/>
        </a:spcAft>
        <a:buClr>
          <a:srgbClr val="10435B"/>
        </a:buClr>
        <a:buSzPct val="110000"/>
        <a:buFont typeface="Arial" panose="020B0604020202020204" pitchFamily="34" charset="0"/>
        <a:buChar char="•"/>
        <a:defRPr sz="1275" kern="1200">
          <a:solidFill>
            <a:srgbClr val="404040"/>
          </a:solidFill>
          <a:latin typeface="+mn-lt"/>
          <a:ea typeface="+mn-ea"/>
          <a:cs typeface="+mn-cs"/>
        </a:defRPr>
      </a:lvl2pPr>
      <a:lvl3pPr marL="402431" indent="-201216" algn="l" defTabSz="912019" rtl="0" eaLnBrk="0" fontAlgn="base" hangingPunct="0">
        <a:spcBef>
          <a:spcPts val="225"/>
        </a:spcBef>
        <a:spcAft>
          <a:spcPts val="450"/>
        </a:spcAft>
        <a:buClr>
          <a:schemeClr val="accent2"/>
        </a:buClr>
        <a:buSzPct val="110000"/>
        <a:buFont typeface="Arial" panose="020B0604020202020204" pitchFamily="34" charset="0"/>
        <a:buChar char="•"/>
        <a:defRPr sz="1275" kern="1200">
          <a:solidFill>
            <a:srgbClr val="404040"/>
          </a:solidFill>
          <a:latin typeface="+mn-lt"/>
          <a:ea typeface="+mn-ea"/>
          <a:cs typeface="+mn-cs"/>
        </a:defRPr>
      </a:lvl3pPr>
      <a:lvl4pPr marL="603647" indent="-201216" algn="l" defTabSz="912019" rtl="0" eaLnBrk="0" fontAlgn="base" hangingPunct="0">
        <a:spcBef>
          <a:spcPts val="225"/>
        </a:spcBef>
        <a:spcAft>
          <a:spcPts val="450"/>
        </a:spcAft>
        <a:buClr>
          <a:schemeClr val="tx2"/>
        </a:buClr>
        <a:buSzPct val="110000"/>
        <a:buFont typeface="Arial" panose="020B0604020202020204" pitchFamily="34" charset="0"/>
        <a:buChar char="−"/>
        <a:defRPr sz="1275" kern="1200">
          <a:solidFill>
            <a:srgbClr val="404040"/>
          </a:solidFill>
          <a:latin typeface="+mn-lt"/>
          <a:ea typeface="+mn-ea"/>
          <a:cs typeface="+mn-cs"/>
        </a:defRPr>
      </a:lvl4pPr>
      <a:lvl5pPr marL="806054" indent="-201216" algn="l" defTabSz="912019" rtl="0" eaLnBrk="0" fontAlgn="base" hangingPunct="0">
        <a:spcBef>
          <a:spcPts val="225"/>
        </a:spcBef>
        <a:spcAft>
          <a:spcPts val="450"/>
        </a:spcAft>
        <a:buClr>
          <a:schemeClr val="tx2"/>
        </a:buClr>
        <a:buSzPct val="110000"/>
        <a:buFont typeface="Arial" panose="020B0604020202020204" pitchFamily="34" charset="0"/>
        <a:buChar char="−"/>
        <a:defRPr sz="1275" kern="1200">
          <a:solidFill>
            <a:srgbClr val="404040"/>
          </a:solidFill>
          <a:latin typeface="+mn-lt"/>
          <a:ea typeface="+mn-ea"/>
          <a:cs typeface="+mn-cs"/>
        </a:defRPr>
      </a:lvl5pPr>
      <a:lvl6pPr marL="806598" indent="-201650" algn="l" defTabSz="912245" rtl="0" eaLnBrk="1" latinLnBrk="0" hangingPunct="1">
        <a:spcBef>
          <a:spcPts val="224"/>
        </a:spcBef>
        <a:spcAft>
          <a:spcPts val="448"/>
        </a:spcAft>
        <a:buClr>
          <a:schemeClr val="accent6"/>
        </a:buClr>
        <a:buSzPct val="110000"/>
        <a:buFont typeface="Arial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806598" indent="-201650" algn="l" defTabSz="912245" rtl="0" eaLnBrk="1" latinLnBrk="0" hangingPunct="1">
        <a:spcBef>
          <a:spcPts val="224"/>
        </a:spcBef>
        <a:spcAft>
          <a:spcPts val="448"/>
        </a:spcAft>
        <a:buClr>
          <a:schemeClr val="accent6"/>
        </a:buClr>
        <a:buSzPct val="110000"/>
        <a:buFont typeface="Arial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806598" indent="-201650" algn="l" defTabSz="912245" rtl="0" eaLnBrk="1" latinLnBrk="0" hangingPunct="1">
        <a:spcBef>
          <a:spcPts val="224"/>
        </a:spcBef>
        <a:spcAft>
          <a:spcPts val="448"/>
        </a:spcAft>
        <a:buClr>
          <a:schemeClr val="accent6"/>
        </a:buClr>
        <a:buSzPct val="110000"/>
        <a:buFont typeface="Arial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806598" indent="-201650" algn="l" defTabSz="912245" rtl="0" eaLnBrk="1" latinLnBrk="0" hangingPunct="1">
        <a:spcBef>
          <a:spcPts val="224"/>
        </a:spcBef>
        <a:spcAft>
          <a:spcPts val="448"/>
        </a:spcAft>
        <a:buClr>
          <a:schemeClr val="accent6"/>
        </a:buClr>
        <a:buSzPct val="110000"/>
        <a:buFont typeface="Arial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1pPr>
      <a:lvl2pPr marL="456122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2pPr>
      <a:lvl3pPr marL="912245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3pPr>
      <a:lvl4pPr marL="1368366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4pPr>
      <a:lvl5pPr marL="1824488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5pPr>
      <a:lvl6pPr marL="2280611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6pPr>
      <a:lvl7pPr marL="2736733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7pPr>
      <a:lvl8pPr marL="3192854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8pPr>
      <a:lvl9pPr marL="3648977" algn="l" defTabSz="912245" rtl="0" eaLnBrk="1" latinLnBrk="0" hangingPunct="1">
        <a:defRPr sz="17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2491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21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>
        <a:defRPr b="0" i="0"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0">
        <a:defRPr b="1" i="0"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07847">
        <a:defRPr>
          <a:latin typeface="+mn-lt"/>
          <a:ea typeface="+mn-ea"/>
          <a:cs typeface="+mn-cs"/>
        </a:defRPr>
      </a:lvl2pPr>
      <a:lvl3pPr marL="415696">
        <a:defRPr>
          <a:latin typeface="+mn-lt"/>
          <a:ea typeface="+mn-ea"/>
          <a:cs typeface="+mn-cs"/>
        </a:defRPr>
      </a:lvl3pPr>
      <a:lvl4pPr marL="623543">
        <a:defRPr>
          <a:latin typeface="+mn-lt"/>
          <a:ea typeface="+mn-ea"/>
          <a:cs typeface="+mn-cs"/>
        </a:defRPr>
      </a:lvl4pPr>
      <a:lvl5pPr marL="831392">
        <a:defRPr>
          <a:latin typeface="+mn-lt"/>
          <a:ea typeface="+mn-ea"/>
          <a:cs typeface="+mn-cs"/>
        </a:defRPr>
      </a:lvl5pPr>
      <a:lvl6pPr marL="1039241">
        <a:defRPr>
          <a:latin typeface="+mn-lt"/>
          <a:ea typeface="+mn-ea"/>
          <a:cs typeface="+mn-cs"/>
        </a:defRPr>
      </a:lvl6pPr>
      <a:lvl7pPr marL="1247087">
        <a:defRPr>
          <a:latin typeface="+mn-lt"/>
          <a:ea typeface="+mn-ea"/>
          <a:cs typeface="+mn-cs"/>
        </a:defRPr>
      </a:lvl7pPr>
      <a:lvl8pPr marL="1454935">
        <a:defRPr>
          <a:latin typeface="+mn-lt"/>
          <a:ea typeface="+mn-ea"/>
          <a:cs typeface="+mn-cs"/>
        </a:defRPr>
      </a:lvl8pPr>
      <a:lvl9pPr marL="16627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847">
        <a:defRPr>
          <a:latin typeface="+mn-lt"/>
          <a:ea typeface="+mn-ea"/>
          <a:cs typeface="+mn-cs"/>
        </a:defRPr>
      </a:lvl2pPr>
      <a:lvl3pPr marL="415696">
        <a:defRPr>
          <a:latin typeface="+mn-lt"/>
          <a:ea typeface="+mn-ea"/>
          <a:cs typeface="+mn-cs"/>
        </a:defRPr>
      </a:lvl3pPr>
      <a:lvl4pPr marL="623543">
        <a:defRPr>
          <a:latin typeface="+mn-lt"/>
          <a:ea typeface="+mn-ea"/>
          <a:cs typeface="+mn-cs"/>
        </a:defRPr>
      </a:lvl4pPr>
      <a:lvl5pPr marL="831392">
        <a:defRPr>
          <a:latin typeface="+mn-lt"/>
          <a:ea typeface="+mn-ea"/>
          <a:cs typeface="+mn-cs"/>
        </a:defRPr>
      </a:lvl5pPr>
      <a:lvl6pPr marL="1039241">
        <a:defRPr>
          <a:latin typeface="+mn-lt"/>
          <a:ea typeface="+mn-ea"/>
          <a:cs typeface="+mn-cs"/>
        </a:defRPr>
      </a:lvl6pPr>
      <a:lvl7pPr marL="1247087">
        <a:defRPr>
          <a:latin typeface="+mn-lt"/>
          <a:ea typeface="+mn-ea"/>
          <a:cs typeface="+mn-cs"/>
        </a:defRPr>
      </a:lvl7pPr>
      <a:lvl8pPr marL="1454935">
        <a:defRPr>
          <a:latin typeface="+mn-lt"/>
          <a:ea typeface="+mn-ea"/>
          <a:cs typeface="+mn-cs"/>
        </a:defRPr>
      </a:lvl8pPr>
      <a:lvl9pPr marL="166278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04825" y="457200"/>
            <a:ext cx="7515225" cy="28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tif" descr="image.tif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172450" y="20240"/>
            <a:ext cx="816769" cy="75962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421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57200" y="789384"/>
            <a:ext cx="8229600" cy="356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7480861" y="4788769"/>
            <a:ext cx="278279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96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</p:sldLayoutIdLst>
  <p:transition spd="med"/>
  <p:txStyles>
    <p:title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429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6858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0287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3716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76695" marR="0" indent="-233795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891539" marR="0" indent="-205739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257300" marR="0" indent="-228600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00200" marR="0" indent="-228600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43100" marR="0" indent="-228600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286000" marR="0" indent="-228600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28900" marR="0" indent="-228600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2971800" marR="0" indent="-228600" algn="l" defTabSz="685800" rtl="0" latinLnBrk="0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"/>
        <a:tabLst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1246" y="437109"/>
            <a:ext cx="3241477" cy="1946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n-US" sz="1000" kern="0" spc="2" dirty="0">
                <a:solidFill>
                  <a:srgbClr val="4A5568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AUDIÊNCIA PÚBLICA • SENADO FEDERAL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551936" y="1139253"/>
            <a:ext cx="8064843" cy="170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6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Cânceres ginecológicos no Brasil:
quando a omissão se torna violência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1280154" y="2954834"/>
            <a:ext cx="6583663" cy="8564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722F37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Desigualdades, determinantes sociais e caminhos para o </a:t>
            </a:r>
            <a:r>
              <a:rPr lang="en-US" sz="2400" dirty="0" err="1">
                <a:solidFill>
                  <a:srgbClr val="722F37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controle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3712165" y="4100511"/>
            <a:ext cx="1719638" cy="2539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Prof. Agnaldo Lopes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4129555" y="4601138"/>
            <a:ext cx="884858" cy="19954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1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Maio de 2026</a:t>
            </a:r>
            <a:endParaRPr lang="en-US" sz="11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58E5B9-D93E-08BF-FF90-F5C2DA89C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361" y="4227501"/>
            <a:ext cx="1290418" cy="4734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428625"/>
            <a:ext cx="8001000" cy="7531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 geografia da desigualdade: o risco de adoecer depende do CEP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571500" y="1878081"/>
            <a:ext cx="5205422" cy="2471738"/>
          </a:xfrm>
          <a:prstGeom prst="rect">
            <a:avLst/>
          </a:prstGeom>
          <a:solidFill>
            <a:srgbClr val="FAFAFA"/>
          </a:solidFill>
          <a:ln w="9144">
            <a:solidFill>
              <a:srgbClr val="E2E8F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" y="1970949"/>
            <a:ext cx="5018484" cy="22860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057900" y="1556612"/>
            <a:ext cx="2514600" cy="1485900"/>
          </a:xfrm>
          <a:prstGeom prst="rect">
            <a:avLst/>
          </a:prstGeom>
          <a:solidFill>
            <a:srgbClr val="FFF5F5"/>
          </a:solidFill>
          <a:ln/>
        </p:spPr>
      </p:sp>
      <p:sp>
        <p:nvSpPr>
          <p:cNvPr id="7" name="Shape 3"/>
          <p:cNvSpPr/>
          <p:nvPr/>
        </p:nvSpPr>
        <p:spPr>
          <a:xfrm>
            <a:off x="6057900" y="1556612"/>
            <a:ext cx="42863" cy="1485900"/>
          </a:xfrm>
          <a:prstGeom prst="rect">
            <a:avLst/>
          </a:prstGeom>
          <a:solidFill>
            <a:srgbClr val="722F37"/>
          </a:solidFill>
          <a:ln/>
        </p:spPr>
      </p:sp>
      <p:sp>
        <p:nvSpPr>
          <p:cNvPr id="8" name="Text 4"/>
          <p:cNvSpPr/>
          <p:nvPr/>
        </p:nvSpPr>
        <p:spPr>
          <a:xfrm>
            <a:off x="6143625" y="1642337"/>
            <a:ext cx="561051" cy="4539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600" b="1" dirty="0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5x</a:t>
            </a:r>
            <a:endParaRPr lang="en-US" sz="3600" dirty="0"/>
          </a:p>
        </p:txBody>
      </p:sp>
      <p:sp>
        <p:nvSpPr>
          <p:cNvPr id="9" name="Text 5"/>
          <p:cNvSpPr/>
          <p:nvPr/>
        </p:nvSpPr>
        <p:spPr>
          <a:xfrm>
            <a:off x="6143625" y="2096832"/>
            <a:ext cx="1699183" cy="17921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1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Maior risco de incidência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6143625" y="2368295"/>
            <a:ext cx="2343150" cy="541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Uma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mulher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no Amapá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quase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5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vezes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mais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risco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câncer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colo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0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</a:t>
            </a: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Minas Gerais.</a:t>
            </a:r>
            <a:endParaRPr lang="en-US" sz="1000" dirty="0"/>
          </a:p>
        </p:txBody>
      </p:sp>
      <p:sp>
        <p:nvSpPr>
          <p:cNvPr id="11" name="Shape 7"/>
          <p:cNvSpPr/>
          <p:nvPr/>
        </p:nvSpPr>
        <p:spPr>
          <a:xfrm>
            <a:off x="6057900" y="3185387"/>
            <a:ext cx="2514600" cy="1485900"/>
          </a:xfrm>
          <a:prstGeom prst="rect">
            <a:avLst/>
          </a:prstGeom>
          <a:solidFill>
            <a:srgbClr val="F0F4F8"/>
          </a:solidFill>
          <a:ln/>
        </p:spPr>
      </p:sp>
      <p:sp>
        <p:nvSpPr>
          <p:cNvPr id="12" name="Shape 8"/>
          <p:cNvSpPr/>
          <p:nvPr/>
        </p:nvSpPr>
        <p:spPr>
          <a:xfrm>
            <a:off x="6057900" y="3185387"/>
            <a:ext cx="42863" cy="1485900"/>
          </a:xfrm>
          <a:prstGeom prst="rect">
            <a:avLst/>
          </a:prstGeom>
          <a:solidFill>
            <a:srgbClr val="2C3E50"/>
          </a:solidFill>
          <a:ln/>
        </p:spPr>
      </p:sp>
      <p:sp>
        <p:nvSpPr>
          <p:cNvPr id="13" name="Text 9"/>
          <p:cNvSpPr/>
          <p:nvPr/>
        </p:nvSpPr>
        <p:spPr>
          <a:xfrm>
            <a:off x="6143625" y="3271112"/>
            <a:ext cx="1011495" cy="4539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6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4,7x</a:t>
            </a:r>
            <a:endParaRPr lang="en-US" sz="3600" dirty="0"/>
          </a:p>
        </p:txBody>
      </p:sp>
      <p:sp>
        <p:nvSpPr>
          <p:cNvPr id="14" name="Text 10"/>
          <p:cNvSpPr/>
          <p:nvPr/>
        </p:nvSpPr>
        <p:spPr>
          <a:xfrm>
            <a:off x="6143625" y="3799749"/>
            <a:ext cx="1275990" cy="17921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1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Maior mortalidade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6143625" y="4051832"/>
            <a:ext cx="2343150" cy="541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mortalidade no Norte chega a 14 óbitos por 100.000 mulheres, comparada a 3 no Sudeste.</a:t>
            </a:r>
            <a:endParaRPr lang="en-US" sz="1000" dirty="0"/>
          </a:p>
        </p:txBody>
      </p:sp>
      <p:sp>
        <p:nvSpPr>
          <p:cNvPr id="16" name="Text 12"/>
          <p:cNvSpPr/>
          <p:nvPr/>
        </p:nvSpPr>
        <p:spPr>
          <a:xfrm>
            <a:off x="571500" y="4859201"/>
            <a:ext cx="8001000" cy="232628"/>
          </a:xfrm>
          <a:prstGeom prst="rect">
            <a:avLst/>
          </a:prstGeom>
          <a:noFill/>
          <a:ln/>
        </p:spPr>
        <p:txBody>
          <a:bodyPr wrap="square" lIns="0" tIns="85090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900" dirty="0">
                <a:solidFill>
                  <a:srgbClr val="71809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Instituto Nacional de Câncer. Estimativa 2026: Incidência de Câncer no Brasil. INCA, 2026.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3159" y="428625"/>
            <a:ext cx="8157682" cy="3690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Quando a omissão se torna violência contra a mulher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571500" y="1177268"/>
            <a:ext cx="4107656" cy="3589065"/>
          </a:xfrm>
          <a:prstGeom prst="rect">
            <a:avLst/>
          </a:prstGeom>
          <a:solidFill>
            <a:srgbClr val="722F37"/>
          </a:solidFill>
          <a:ln/>
        </p:spPr>
      </p:sp>
      <p:sp>
        <p:nvSpPr>
          <p:cNvPr id="5" name="Text 2"/>
          <p:cNvSpPr/>
          <p:nvPr/>
        </p:nvSpPr>
        <p:spPr>
          <a:xfrm>
            <a:off x="714375" y="1248705"/>
            <a:ext cx="462558" cy="8572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6200" b="1" dirty="0">
                <a:solidFill>
                  <a:srgbClr val="FFFFFF">
                    <a:alpha val="20000"/>
                  </a:srgbClr>
                </a:solidFill>
                <a:latin typeface="Merriweather Black" pitchFamily="34" charset="0"/>
                <a:ea typeface="Merriweather Black" pitchFamily="34" charset="-122"/>
                <a:cs typeface="Merriweather Black" pitchFamily="34" charset="-120"/>
              </a:rPr>
              <a:t>"</a:t>
            </a:r>
            <a:endParaRPr lang="en-US" sz="6200" dirty="0"/>
          </a:p>
        </p:txBody>
      </p:sp>
      <p:sp>
        <p:nvSpPr>
          <p:cNvPr id="6" name="Text 3"/>
          <p:cNvSpPr/>
          <p:nvPr/>
        </p:nvSpPr>
        <p:spPr>
          <a:xfrm>
            <a:off x="857250" y="1877020"/>
            <a:ext cx="3536156" cy="20484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Permitir que milhares de mulheres morram por uma doença totalmente prevenível não é apenas uma falha de saúde pública. É uma forma de violência estrutural que atinge as mais vulneráveis.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57250" y="4083366"/>
            <a:ext cx="3536156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900" kern="0" spc="1" dirty="0">
                <a:solidFill>
                  <a:srgbClr val="FCA5A5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A REALIDADE DO CÂNCER DE COLO DO ÚTERO NO BRASIL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4886471" y="1387819"/>
            <a:ext cx="1098058" cy="3530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&gt;60%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6191845" y="1385888"/>
            <a:ext cx="2380655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Diagnóstico Tardio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191845" y="1657350"/>
            <a:ext cx="2380655" cy="568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5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maioria dos casos é diagnosticada em estádios avançados, reduzindo drasticamente as chances de cura.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4886471" y="2452237"/>
            <a:ext cx="719749" cy="3530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IDH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5893594" y="2450306"/>
            <a:ext cx="2678906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Determinantes Sociais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5893594" y="2721769"/>
            <a:ext cx="2678906" cy="568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5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Forte correlação da mortalidade com a geografia da pobreza, analfabetismo e população não-branca.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4886471" y="3516656"/>
            <a:ext cx="698909" cy="35304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800" b="1" dirty="0">
                <a:solidFill>
                  <a:srgbClr val="4A5568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SUS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5893594" y="3514725"/>
            <a:ext cx="2678906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Barreiras de Acesso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5893594" y="3786188"/>
            <a:ext cx="2678906" cy="7624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5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falta de acesso oportuno a cirurgias e radioterapia agrava os desfechos, especialmente nas regiões Norte e Nordeste.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563262" y="4832236"/>
            <a:ext cx="8001000" cy="259110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00" dirty="0">
                <a:solidFill>
                  <a:srgbClr val="71809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Silva Filho AL, et al. Exploring cervical cancer mortality in Brazil: an ecological study on socioeconomic and healthcare factors. Int J Gynecol Cancer. 2024.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5796" y="428625"/>
            <a:ext cx="8332409" cy="3690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Câncer de ovário: a urgência de uma doença silenciosa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2214563" y="1272313"/>
            <a:ext cx="2143125" cy="2143125"/>
          </a:xfrm>
          <a:prstGeom prst="ellipse">
            <a:avLst/>
          </a:prstGeom>
          <a:solidFill>
            <a:srgbClr val="2C3E50"/>
          </a:solidFill>
          <a:ln w="54864">
            <a:solidFill>
              <a:srgbClr val="E2E8F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2661940" y="1790235"/>
            <a:ext cx="1248370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8.020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2561504" y="2354591"/>
            <a:ext cx="1449243" cy="1955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12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Novos casos anuais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2428875" y="2626054"/>
            <a:ext cx="1714500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Estimativa INCA para o triênio 2026-2028 no Brasil.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4786313" y="1272313"/>
            <a:ext cx="2143125" cy="2143125"/>
          </a:xfrm>
          <a:prstGeom prst="ellipse">
            <a:avLst/>
          </a:prstGeom>
          <a:solidFill>
            <a:srgbClr val="722F37"/>
          </a:solidFill>
          <a:ln w="54864">
            <a:solidFill>
              <a:srgbClr val="FFF5F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150644" y="1722369"/>
            <a:ext cx="1414463" cy="4572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34,9%</a:t>
            </a:r>
            <a:endParaRPr lang="en-US" sz="3300" dirty="0"/>
          </a:p>
        </p:txBody>
      </p:sp>
      <p:sp>
        <p:nvSpPr>
          <p:cNvPr id="10" name="Text 7"/>
          <p:cNvSpPr/>
          <p:nvPr/>
        </p:nvSpPr>
        <p:spPr>
          <a:xfrm>
            <a:off x="5089909" y="2286726"/>
            <a:ext cx="1535933" cy="1955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12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Sobrevida em 5 anos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5000625" y="2558188"/>
            <a:ext cx="1714500" cy="4616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FFFFFF">
                    <a:alpha val="80000"/>
                  </a:srgbClr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Taxa em declínio no país, evidenciando falhas no diagnóstico e tratamento.</a:t>
            </a:r>
            <a:endParaRPr lang="en-US" sz="1000" dirty="0"/>
          </a:p>
        </p:txBody>
      </p:sp>
      <p:sp>
        <p:nvSpPr>
          <p:cNvPr id="12" name="Shape 9"/>
          <p:cNvSpPr/>
          <p:nvPr/>
        </p:nvSpPr>
        <p:spPr>
          <a:xfrm>
            <a:off x="1357313" y="3558313"/>
            <a:ext cx="6429375" cy="992981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13" name="Shape 10"/>
          <p:cNvSpPr/>
          <p:nvPr/>
        </p:nvSpPr>
        <p:spPr>
          <a:xfrm>
            <a:off x="1357313" y="3558313"/>
            <a:ext cx="42863" cy="992981"/>
          </a:xfrm>
          <a:prstGeom prst="rect">
            <a:avLst/>
          </a:prstGeom>
          <a:solidFill>
            <a:srgbClr val="2C3E50"/>
          </a:solidFill>
          <a:ln/>
        </p:spPr>
      </p:sp>
      <p:sp>
        <p:nvSpPr>
          <p:cNvPr id="14" name="Text 11"/>
          <p:cNvSpPr/>
          <p:nvPr/>
        </p:nvSpPr>
        <p:spPr>
          <a:xfrm>
            <a:off x="1643063" y="3701188"/>
            <a:ext cx="5857875" cy="7580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Sem métodos de rastreamento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populacional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eficazes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e com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sintomas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inespecíficos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, a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maioria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dos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diagnósticos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ocorre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em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estádios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avançados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, o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que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o </a:t>
            </a:r>
            <a:r>
              <a:rPr lang="en-US" sz="1400" dirty="0" err="1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torna</a:t>
            </a: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o câncer ginecológico mais letal.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1" y="4850703"/>
            <a:ext cx="9144000" cy="259110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ctr">
              <a:lnSpc>
                <a:spcPct val="112000"/>
              </a:lnSpc>
              <a:buNone/>
            </a:pPr>
            <a:r>
              <a:rPr lang="en-US" sz="800" dirty="0">
                <a:solidFill>
                  <a:srgbClr val="71809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Instituto Nacional de Câncer. Estimativa 2026: Incidência de Câncer no Brasil. INCA, 2026; Silva BEB, et al. Trends in ovarian cancer net survival in a northeastern Brazilian state. 2025.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Câncer de ovário"/>
          <p:cNvSpPr txBox="1"/>
          <p:nvPr/>
        </p:nvSpPr>
        <p:spPr>
          <a:xfrm>
            <a:off x="510539" y="84534"/>
            <a:ext cx="599646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400">
                <a:solidFill>
                  <a:srgbClr val="0D0D0D"/>
                </a:solidFill>
              </a:defRPr>
            </a:lvl1pPr>
          </a:lstStyle>
          <a:p>
            <a:pPr defTabSz="685800" hangingPunct="0">
              <a:defRPr/>
            </a:pPr>
            <a:r>
              <a:rPr sz="1800" kern="0">
                <a:latin typeface="Calibri"/>
                <a:cs typeface="Calibri"/>
                <a:sym typeface="Calibri"/>
              </a:rPr>
              <a:t>Câncer de ovário</a:t>
            </a:r>
          </a:p>
        </p:txBody>
      </p:sp>
      <p:sp>
        <p:nvSpPr>
          <p:cNvPr id="1195" name="Por que encaminhar?"/>
          <p:cNvSpPr txBox="1"/>
          <p:nvPr/>
        </p:nvSpPr>
        <p:spPr>
          <a:xfrm>
            <a:off x="510539" y="490538"/>
            <a:ext cx="757761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000" i="1">
                <a:solidFill>
                  <a:schemeClr val="accent1"/>
                </a:solidFill>
              </a:defRPr>
            </a:lvl1pPr>
          </a:lstStyle>
          <a:p>
            <a:pPr defTabSz="685800" hangingPunct="0">
              <a:defRPr/>
            </a:pPr>
            <a:r>
              <a:rPr sz="1800" kern="0" dirty="0">
                <a:solidFill>
                  <a:srgbClr val="159BFF"/>
                </a:solidFill>
                <a:latin typeface="Calibri"/>
                <a:cs typeface="Calibri"/>
                <a:sym typeface="Calibri"/>
              </a:rPr>
              <a:t>Por que </a:t>
            </a:r>
            <a:r>
              <a:rPr sz="1800" kern="0" dirty="0" err="1">
                <a:solidFill>
                  <a:srgbClr val="159BFF"/>
                </a:solidFill>
                <a:latin typeface="Calibri"/>
                <a:cs typeface="Calibri"/>
                <a:sym typeface="Calibri"/>
              </a:rPr>
              <a:t>encaminhar</a:t>
            </a:r>
            <a:r>
              <a:rPr sz="1800" kern="0" dirty="0">
                <a:solidFill>
                  <a:srgbClr val="159BFF"/>
                </a:solidFill>
                <a:latin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196" name="Modificado: Reade &amp; Elit. Obstet Gynecol Clin N Am 39 (2012) 107–1"/>
          <p:cNvSpPr txBox="1"/>
          <p:nvPr/>
        </p:nvSpPr>
        <p:spPr>
          <a:xfrm>
            <a:off x="605789" y="4754165"/>
            <a:ext cx="516302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1400" i="1">
                <a:solidFill>
                  <a:srgbClr val="7F7F7F"/>
                </a:solidFill>
              </a:defRPr>
            </a:lvl1pPr>
          </a:lstStyle>
          <a:p>
            <a:pPr defTabSz="685800" hangingPunct="0">
              <a:defRPr/>
            </a:pPr>
            <a:r>
              <a:rPr sz="1050" kern="0">
                <a:latin typeface="Calibri"/>
                <a:cs typeface="Calibri"/>
                <a:sym typeface="Calibri"/>
              </a:rPr>
              <a:t>Modificado: Reade &amp; Elit. Obstet Gynecol Clin N Am 39 (2012) 107–1</a:t>
            </a:r>
          </a:p>
        </p:txBody>
      </p:sp>
      <p:pic>
        <p:nvPicPr>
          <p:cNvPr id="119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97" y="1031081"/>
            <a:ext cx="6544866" cy="1071563"/>
          </a:xfrm>
          <a:prstGeom prst="rect">
            <a:avLst/>
          </a:prstGeom>
          <a:ln w="12700">
            <a:miter lim="400000"/>
          </a:ln>
        </p:spPr>
      </p:pic>
      <p:sp>
        <p:nvSpPr>
          <p:cNvPr id="1198" name="18 estudos que avaliam a influência da assistência médica e…"/>
          <p:cNvSpPr txBox="1"/>
          <p:nvPr/>
        </p:nvSpPr>
        <p:spPr>
          <a:xfrm>
            <a:off x="1744028" y="1177528"/>
            <a:ext cx="544044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0" lvl="1" algn="ctr" defTabSz="685800" hangingPunct="0">
              <a:defRPr sz="2800" b="1">
                <a:solidFill>
                  <a:srgbClr val="01807F"/>
                </a:solidFill>
                <a:latin typeface="Imago"/>
                <a:ea typeface="Imago"/>
                <a:cs typeface="Imago"/>
                <a:sym typeface="Imago"/>
              </a:defRPr>
            </a:pPr>
            <a:r>
              <a:rPr sz="2100" b="1" kern="0">
                <a:solidFill>
                  <a:srgbClr val="01807F"/>
                </a:solidFill>
                <a:latin typeface="Imago"/>
                <a:sym typeface="Imago"/>
              </a:rPr>
              <a:t>18</a:t>
            </a:r>
            <a:r>
              <a:rPr sz="1500" kern="0">
                <a:solidFill>
                  <a:srgbClr val="000000"/>
                </a:solidFill>
                <a:latin typeface="Imago"/>
                <a:sym typeface="Imago"/>
              </a:rPr>
              <a:t> </a:t>
            </a:r>
            <a:r>
              <a:rPr sz="1500" kern="0">
                <a:solidFill>
                  <a:srgbClr val="595959"/>
                </a:solidFill>
                <a:latin typeface="Imago"/>
                <a:sym typeface="Imago"/>
              </a:rPr>
              <a:t>estudos que avaliam a influência da assistência médica e </a:t>
            </a:r>
            <a:endParaRPr sz="1500" b="1" kern="0">
              <a:solidFill>
                <a:srgbClr val="595959"/>
              </a:solidFill>
              <a:latin typeface="Imago"/>
              <a:sym typeface="Imago"/>
            </a:endParaRPr>
          </a:p>
          <a:p>
            <a:pPr marL="0" lvl="1" algn="ctr" defTabSz="685800" hangingPunct="0">
              <a:defRPr sz="2000">
                <a:solidFill>
                  <a:srgbClr val="595959"/>
                </a:solidFill>
                <a:latin typeface="Imago"/>
                <a:ea typeface="Imago"/>
                <a:cs typeface="Imago"/>
                <a:sym typeface="Imago"/>
              </a:defRPr>
            </a:pPr>
            <a:r>
              <a:rPr sz="1500" kern="0">
                <a:solidFill>
                  <a:srgbClr val="595959"/>
                </a:solidFill>
                <a:latin typeface="Imago"/>
                <a:sym typeface="Imago"/>
              </a:rPr>
              <a:t>desfechos clínicos em mulheres com câncer de ovário</a:t>
            </a:r>
          </a:p>
        </p:txBody>
      </p:sp>
      <p:grpSp>
        <p:nvGrpSpPr>
          <p:cNvPr id="1226" name="Agrupar"/>
          <p:cNvGrpSpPr/>
          <p:nvPr/>
        </p:nvGrpSpPr>
        <p:grpSpPr>
          <a:xfrm>
            <a:off x="1427082" y="1970484"/>
            <a:ext cx="6027434" cy="2383214"/>
            <a:chOff x="120487" y="0"/>
            <a:chExt cx="8036578" cy="3177617"/>
          </a:xfrm>
        </p:grpSpPr>
        <p:grpSp>
          <p:nvGrpSpPr>
            <p:cNvPr id="1216" name="Agrupar"/>
            <p:cNvGrpSpPr/>
            <p:nvPr/>
          </p:nvGrpSpPr>
          <p:grpSpPr>
            <a:xfrm>
              <a:off x="2108355" y="144462"/>
              <a:ext cx="6048710" cy="3033155"/>
              <a:chOff x="0" y="0"/>
              <a:chExt cx="6048708" cy="3033154"/>
            </a:xfrm>
          </p:grpSpPr>
          <p:grpSp>
            <p:nvGrpSpPr>
              <p:cNvPr id="1207" name="Agrupar"/>
              <p:cNvGrpSpPr/>
              <p:nvPr/>
            </p:nvGrpSpPr>
            <p:grpSpPr>
              <a:xfrm>
                <a:off x="105093" y="0"/>
                <a:ext cx="5832475" cy="2590801"/>
                <a:chOff x="0" y="0"/>
                <a:chExt cx="5832474" cy="2590800"/>
              </a:xfrm>
            </p:grpSpPr>
            <p:sp>
              <p:nvSpPr>
                <p:cNvPr id="1199" name="Linha"/>
                <p:cNvSpPr/>
                <p:nvPr/>
              </p:nvSpPr>
              <p:spPr>
                <a:xfrm flipH="1">
                  <a:off x="5832474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0" name="Linha"/>
                <p:cNvSpPr/>
                <p:nvPr/>
              </p:nvSpPr>
              <p:spPr>
                <a:xfrm flipH="1">
                  <a:off x="5040311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1" name="Linha"/>
                <p:cNvSpPr/>
                <p:nvPr/>
              </p:nvSpPr>
              <p:spPr>
                <a:xfrm flipH="1">
                  <a:off x="4176711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2" name="Linha"/>
                <p:cNvSpPr/>
                <p:nvPr/>
              </p:nvSpPr>
              <p:spPr>
                <a:xfrm flipH="1">
                  <a:off x="3328986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3" name="Linha"/>
                <p:cNvSpPr/>
                <p:nvPr/>
              </p:nvSpPr>
              <p:spPr>
                <a:xfrm flipH="1">
                  <a:off x="2520949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4" name="Linha"/>
                <p:cNvSpPr/>
                <p:nvPr/>
              </p:nvSpPr>
              <p:spPr>
                <a:xfrm flipH="1">
                  <a:off x="1655761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5" name="Linha"/>
                <p:cNvSpPr/>
                <p:nvPr/>
              </p:nvSpPr>
              <p:spPr>
                <a:xfrm flipH="1">
                  <a:off x="863599" y="0"/>
                  <a:ext cx="2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6" name="Linha"/>
                <p:cNvSpPr/>
                <p:nvPr/>
              </p:nvSpPr>
              <p:spPr>
                <a:xfrm flipH="1">
                  <a:off x="-1" y="0"/>
                  <a:ext cx="2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08" name="0"/>
              <p:cNvSpPr txBox="1"/>
              <p:nvPr/>
            </p:nvSpPr>
            <p:spPr>
              <a:xfrm>
                <a:off x="0" y="2660649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0</a:t>
                </a:r>
              </a:p>
            </p:txBody>
          </p:sp>
          <p:sp>
            <p:nvSpPr>
              <p:cNvPr id="1209" name="1"/>
              <p:cNvSpPr txBox="1"/>
              <p:nvPr/>
            </p:nvSpPr>
            <p:spPr>
              <a:xfrm>
                <a:off x="863600" y="2663825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1</a:t>
                </a:r>
              </a:p>
            </p:txBody>
          </p:sp>
          <p:sp>
            <p:nvSpPr>
              <p:cNvPr id="1210" name="2"/>
              <p:cNvSpPr txBox="1"/>
              <p:nvPr/>
            </p:nvSpPr>
            <p:spPr>
              <a:xfrm>
                <a:off x="1651001" y="2660649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2</a:t>
                </a:r>
              </a:p>
            </p:txBody>
          </p:sp>
          <p:sp>
            <p:nvSpPr>
              <p:cNvPr id="1211" name="3"/>
              <p:cNvSpPr txBox="1"/>
              <p:nvPr/>
            </p:nvSpPr>
            <p:spPr>
              <a:xfrm>
                <a:off x="2514600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3</a:t>
                </a:r>
              </a:p>
            </p:txBody>
          </p:sp>
          <p:sp>
            <p:nvSpPr>
              <p:cNvPr id="1212" name="4"/>
              <p:cNvSpPr txBox="1"/>
              <p:nvPr/>
            </p:nvSpPr>
            <p:spPr>
              <a:xfrm>
                <a:off x="3330574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4</a:t>
                </a:r>
              </a:p>
            </p:txBody>
          </p:sp>
          <p:sp>
            <p:nvSpPr>
              <p:cNvPr id="1213" name="5"/>
              <p:cNvSpPr txBox="1"/>
              <p:nvPr/>
            </p:nvSpPr>
            <p:spPr>
              <a:xfrm>
                <a:off x="4176713" y="2662238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5</a:t>
                </a:r>
              </a:p>
            </p:txBody>
          </p:sp>
          <p:sp>
            <p:nvSpPr>
              <p:cNvPr id="1214" name="6"/>
              <p:cNvSpPr txBox="1"/>
              <p:nvPr/>
            </p:nvSpPr>
            <p:spPr>
              <a:xfrm>
                <a:off x="5040312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6</a:t>
                </a:r>
              </a:p>
            </p:txBody>
          </p:sp>
          <p:sp>
            <p:nvSpPr>
              <p:cNvPr id="1215" name="7"/>
              <p:cNvSpPr txBox="1"/>
              <p:nvPr/>
            </p:nvSpPr>
            <p:spPr>
              <a:xfrm>
                <a:off x="5838824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7</a:t>
                </a:r>
              </a:p>
            </p:txBody>
          </p:sp>
        </p:grpSp>
        <p:sp>
          <p:nvSpPr>
            <p:cNvPr id="1217" name="Tipo hospital…"/>
            <p:cNvSpPr txBox="1"/>
            <p:nvPr/>
          </p:nvSpPr>
          <p:spPr>
            <a:xfrm>
              <a:off x="120487" y="0"/>
              <a:ext cx="1915480" cy="2750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Tipo hospital</a:t>
              </a:r>
            </a:p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Tipo médico</a:t>
              </a:r>
            </a:p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Volume do hospital</a:t>
              </a:r>
            </a:p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Volume do médico</a:t>
              </a:r>
            </a:p>
          </p:txBody>
        </p:sp>
        <p:pic>
          <p:nvPicPr>
            <p:cNvPr id="1218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1526" y="365739"/>
              <a:ext cx="3503273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9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1526" y="1074996"/>
              <a:ext cx="4427915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0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1525" y="1741357"/>
              <a:ext cx="5292099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1" name="image.png" descr="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1524" y="2415258"/>
              <a:ext cx="1829671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2" name="2"/>
            <p:cNvSpPr txBox="1"/>
            <p:nvPr/>
          </p:nvSpPr>
          <p:spPr>
            <a:xfrm>
              <a:off x="3940065" y="2388551"/>
              <a:ext cx="184236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2</a:t>
              </a:r>
            </a:p>
          </p:txBody>
        </p:sp>
        <p:sp>
          <p:nvSpPr>
            <p:cNvPr id="1223" name="6"/>
            <p:cNvSpPr txBox="1"/>
            <p:nvPr/>
          </p:nvSpPr>
          <p:spPr>
            <a:xfrm>
              <a:off x="7398040" y="1706524"/>
              <a:ext cx="184236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6</a:t>
              </a:r>
            </a:p>
          </p:txBody>
        </p:sp>
        <p:sp>
          <p:nvSpPr>
            <p:cNvPr id="1224" name="5"/>
            <p:cNvSpPr txBox="1"/>
            <p:nvPr/>
          </p:nvSpPr>
          <p:spPr>
            <a:xfrm>
              <a:off x="6549466" y="1040163"/>
              <a:ext cx="184236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5</a:t>
              </a:r>
            </a:p>
          </p:txBody>
        </p:sp>
        <p:sp>
          <p:nvSpPr>
            <p:cNvPr id="1225" name="4"/>
            <p:cNvSpPr txBox="1"/>
            <p:nvPr/>
          </p:nvSpPr>
          <p:spPr>
            <a:xfrm>
              <a:off x="5605829" y="326286"/>
              <a:ext cx="206251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4</a:t>
              </a:r>
            </a:p>
          </p:txBody>
        </p:sp>
      </p:grpSp>
      <p:grpSp>
        <p:nvGrpSpPr>
          <p:cNvPr id="1229" name="Agrupar"/>
          <p:cNvGrpSpPr/>
          <p:nvPr/>
        </p:nvGrpSpPr>
        <p:grpSpPr>
          <a:xfrm>
            <a:off x="340519" y="4326731"/>
            <a:ext cx="936802" cy="173122"/>
            <a:chOff x="0" y="0"/>
            <a:chExt cx="1249069" cy="230827"/>
          </a:xfrm>
        </p:grpSpPr>
        <p:sp>
          <p:nvSpPr>
            <p:cNvPr id="1227" name="Melhora sobrevida"/>
            <p:cNvSpPr txBox="1"/>
            <p:nvPr/>
          </p:nvSpPr>
          <p:spPr>
            <a:xfrm>
              <a:off x="250508" y="0"/>
              <a:ext cx="998561" cy="230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900" b="1"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675" kern="0"/>
                <a:t>Melhora sobrevida</a:t>
              </a:r>
            </a:p>
          </p:txBody>
        </p:sp>
        <p:pic>
          <p:nvPicPr>
            <p:cNvPr id="1228" name="image.png" descr="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52554" cy="209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Câncer de ovário"/>
          <p:cNvSpPr txBox="1"/>
          <p:nvPr/>
        </p:nvSpPr>
        <p:spPr>
          <a:xfrm>
            <a:off x="510539" y="84534"/>
            <a:ext cx="599646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400">
                <a:solidFill>
                  <a:srgbClr val="0D0D0D"/>
                </a:solidFill>
              </a:defRPr>
            </a:lvl1pPr>
          </a:lstStyle>
          <a:p>
            <a:pPr defTabSz="685800" hangingPunct="0">
              <a:defRPr/>
            </a:pPr>
            <a:r>
              <a:rPr sz="1800" kern="0">
                <a:latin typeface="Calibri"/>
                <a:cs typeface="Calibri"/>
                <a:sym typeface="Calibri"/>
              </a:rPr>
              <a:t>Câncer de ovário</a:t>
            </a:r>
          </a:p>
        </p:txBody>
      </p:sp>
      <p:sp>
        <p:nvSpPr>
          <p:cNvPr id="1232" name="Por que encaminhar?"/>
          <p:cNvSpPr txBox="1"/>
          <p:nvPr/>
        </p:nvSpPr>
        <p:spPr>
          <a:xfrm>
            <a:off x="510539" y="490538"/>
            <a:ext cx="757761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000" i="1">
                <a:solidFill>
                  <a:schemeClr val="accent1"/>
                </a:solidFill>
              </a:defRPr>
            </a:lvl1pPr>
          </a:lstStyle>
          <a:p>
            <a:pPr defTabSz="685800" hangingPunct="0">
              <a:defRPr/>
            </a:pPr>
            <a:r>
              <a:rPr sz="1800" kern="0" dirty="0">
                <a:solidFill>
                  <a:srgbClr val="159BFF"/>
                </a:solidFill>
                <a:latin typeface="Calibri"/>
                <a:cs typeface="Calibri"/>
                <a:sym typeface="Calibri"/>
              </a:rPr>
              <a:t>Por que </a:t>
            </a:r>
            <a:r>
              <a:rPr sz="1800" kern="0" dirty="0" err="1">
                <a:solidFill>
                  <a:srgbClr val="159BFF"/>
                </a:solidFill>
                <a:latin typeface="Calibri"/>
                <a:cs typeface="Calibri"/>
                <a:sym typeface="Calibri"/>
              </a:rPr>
              <a:t>encaminhar</a:t>
            </a:r>
            <a:r>
              <a:rPr sz="1800" kern="0" dirty="0">
                <a:solidFill>
                  <a:srgbClr val="159BFF"/>
                </a:solidFill>
                <a:latin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233" name="Modificado: Reade &amp; Elit. Obstet Gynecol Clin N Am 39 (2012) 107–1"/>
          <p:cNvSpPr txBox="1"/>
          <p:nvPr/>
        </p:nvSpPr>
        <p:spPr>
          <a:xfrm>
            <a:off x="605789" y="4754165"/>
            <a:ext cx="516302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1400" i="1">
                <a:solidFill>
                  <a:srgbClr val="7F7F7F"/>
                </a:solidFill>
              </a:defRPr>
            </a:lvl1pPr>
          </a:lstStyle>
          <a:p>
            <a:pPr defTabSz="685800" hangingPunct="0">
              <a:defRPr/>
            </a:pPr>
            <a:r>
              <a:rPr sz="1050" kern="0">
                <a:latin typeface="Calibri"/>
                <a:cs typeface="Calibri"/>
                <a:sym typeface="Calibri"/>
              </a:rPr>
              <a:t>Modificado: Reade &amp; Elit. Obstet Gynecol Clin N Am 39 (2012) 107–1</a:t>
            </a:r>
          </a:p>
        </p:txBody>
      </p:sp>
      <p:pic>
        <p:nvPicPr>
          <p:cNvPr id="123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97" y="1031081"/>
            <a:ext cx="6544866" cy="1071563"/>
          </a:xfrm>
          <a:prstGeom prst="rect">
            <a:avLst/>
          </a:prstGeom>
          <a:ln w="12700">
            <a:miter lim="400000"/>
          </a:ln>
        </p:spPr>
      </p:pic>
      <p:sp>
        <p:nvSpPr>
          <p:cNvPr id="1235" name="18 estudos que avaliam a influência da assistência médica e…"/>
          <p:cNvSpPr txBox="1"/>
          <p:nvPr/>
        </p:nvSpPr>
        <p:spPr>
          <a:xfrm>
            <a:off x="1744028" y="1177528"/>
            <a:ext cx="544044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0" lvl="1" algn="ctr" defTabSz="685800" hangingPunct="0">
              <a:defRPr sz="2800" b="1">
                <a:solidFill>
                  <a:srgbClr val="01807F"/>
                </a:solidFill>
                <a:latin typeface="Imago"/>
                <a:ea typeface="Imago"/>
                <a:cs typeface="Imago"/>
                <a:sym typeface="Imago"/>
              </a:defRPr>
            </a:pPr>
            <a:r>
              <a:rPr sz="2100" b="1" kern="0">
                <a:solidFill>
                  <a:srgbClr val="01807F"/>
                </a:solidFill>
                <a:latin typeface="Imago"/>
                <a:sym typeface="Imago"/>
              </a:rPr>
              <a:t>18</a:t>
            </a:r>
            <a:r>
              <a:rPr sz="1500" kern="0">
                <a:solidFill>
                  <a:srgbClr val="000000"/>
                </a:solidFill>
                <a:latin typeface="Imago"/>
                <a:sym typeface="Imago"/>
              </a:rPr>
              <a:t> </a:t>
            </a:r>
            <a:r>
              <a:rPr sz="1500" kern="0">
                <a:solidFill>
                  <a:srgbClr val="595959"/>
                </a:solidFill>
                <a:latin typeface="Imago"/>
                <a:sym typeface="Imago"/>
              </a:rPr>
              <a:t>estudos que avaliam a influência da assistência médica e </a:t>
            </a:r>
            <a:endParaRPr sz="1500" b="1" kern="0">
              <a:solidFill>
                <a:srgbClr val="595959"/>
              </a:solidFill>
              <a:latin typeface="Imago"/>
              <a:sym typeface="Imago"/>
            </a:endParaRPr>
          </a:p>
          <a:p>
            <a:pPr marL="0" lvl="1" algn="ctr" defTabSz="685800" hangingPunct="0">
              <a:defRPr sz="2000">
                <a:solidFill>
                  <a:srgbClr val="595959"/>
                </a:solidFill>
                <a:latin typeface="Imago"/>
                <a:ea typeface="Imago"/>
                <a:cs typeface="Imago"/>
                <a:sym typeface="Imago"/>
              </a:defRPr>
            </a:pPr>
            <a:r>
              <a:rPr sz="1500" kern="0">
                <a:solidFill>
                  <a:srgbClr val="595959"/>
                </a:solidFill>
                <a:latin typeface="Imago"/>
                <a:sym typeface="Imago"/>
              </a:rPr>
              <a:t>desfechos clínicos em mulheres com câncer de ovário</a:t>
            </a:r>
          </a:p>
        </p:txBody>
      </p:sp>
      <p:grpSp>
        <p:nvGrpSpPr>
          <p:cNvPr id="1263" name="Agrupar"/>
          <p:cNvGrpSpPr/>
          <p:nvPr/>
        </p:nvGrpSpPr>
        <p:grpSpPr>
          <a:xfrm>
            <a:off x="1427082" y="1970484"/>
            <a:ext cx="6027434" cy="2383214"/>
            <a:chOff x="120487" y="0"/>
            <a:chExt cx="8036578" cy="3177617"/>
          </a:xfrm>
        </p:grpSpPr>
        <p:grpSp>
          <p:nvGrpSpPr>
            <p:cNvPr id="1253" name="Agrupar"/>
            <p:cNvGrpSpPr/>
            <p:nvPr/>
          </p:nvGrpSpPr>
          <p:grpSpPr>
            <a:xfrm>
              <a:off x="2108355" y="144462"/>
              <a:ext cx="6048710" cy="3033155"/>
              <a:chOff x="0" y="0"/>
              <a:chExt cx="6048708" cy="3033154"/>
            </a:xfrm>
          </p:grpSpPr>
          <p:grpSp>
            <p:nvGrpSpPr>
              <p:cNvPr id="1244" name="Agrupar"/>
              <p:cNvGrpSpPr/>
              <p:nvPr/>
            </p:nvGrpSpPr>
            <p:grpSpPr>
              <a:xfrm>
                <a:off x="105093" y="0"/>
                <a:ext cx="5832475" cy="2590801"/>
                <a:chOff x="0" y="0"/>
                <a:chExt cx="5832474" cy="2590800"/>
              </a:xfrm>
            </p:grpSpPr>
            <p:sp>
              <p:nvSpPr>
                <p:cNvPr id="1236" name="Linha"/>
                <p:cNvSpPr/>
                <p:nvPr/>
              </p:nvSpPr>
              <p:spPr>
                <a:xfrm flipH="1">
                  <a:off x="5832474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7" name="Linha"/>
                <p:cNvSpPr/>
                <p:nvPr/>
              </p:nvSpPr>
              <p:spPr>
                <a:xfrm flipH="1">
                  <a:off x="5040311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8" name="Linha"/>
                <p:cNvSpPr/>
                <p:nvPr/>
              </p:nvSpPr>
              <p:spPr>
                <a:xfrm flipH="1">
                  <a:off x="4176711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9" name="Linha"/>
                <p:cNvSpPr/>
                <p:nvPr/>
              </p:nvSpPr>
              <p:spPr>
                <a:xfrm flipH="1">
                  <a:off x="3328986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0" name="Linha"/>
                <p:cNvSpPr/>
                <p:nvPr/>
              </p:nvSpPr>
              <p:spPr>
                <a:xfrm flipH="1">
                  <a:off x="2520949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1" name="Linha"/>
                <p:cNvSpPr/>
                <p:nvPr/>
              </p:nvSpPr>
              <p:spPr>
                <a:xfrm flipH="1">
                  <a:off x="1655761" y="0"/>
                  <a:ext cx="1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2" name="Linha"/>
                <p:cNvSpPr/>
                <p:nvPr/>
              </p:nvSpPr>
              <p:spPr>
                <a:xfrm flipH="1">
                  <a:off x="863599" y="0"/>
                  <a:ext cx="2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3" name="Linha"/>
                <p:cNvSpPr/>
                <p:nvPr/>
              </p:nvSpPr>
              <p:spPr>
                <a:xfrm flipH="1">
                  <a:off x="-1" y="0"/>
                  <a:ext cx="2" cy="2590801"/>
                </a:xfrm>
                <a:prstGeom prst="line">
                  <a:avLst/>
                </a:prstGeom>
                <a:noFill/>
                <a:ln w="9525" cap="flat">
                  <a:solidFill>
                    <a:srgbClr val="7F7F7F"/>
                  </a:solidFill>
                  <a:prstDash val="solid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/>
                  </a:pPr>
                  <a:endParaRPr sz="1350" kern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45" name="0"/>
              <p:cNvSpPr txBox="1"/>
              <p:nvPr/>
            </p:nvSpPr>
            <p:spPr>
              <a:xfrm>
                <a:off x="0" y="2660649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0</a:t>
                </a:r>
              </a:p>
            </p:txBody>
          </p:sp>
          <p:sp>
            <p:nvSpPr>
              <p:cNvPr id="1246" name="1"/>
              <p:cNvSpPr txBox="1"/>
              <p:nvPr/>
            </p:nvSpPr>
            <p:spPr>
              <a:xfrm>
                <a:off x="863600" y="2663825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1</a:t>
                </a:r>
              </a:p>
            </p:txBody>
          </p:sp>
          <p:sp>
            <p:nvSpPr>
              <p:cNvPr id="1247" name="2"/>
              <p:cNvSpPr txBox="1"/>
              <p:nvPr/>
            </p:nvSpPr>
            <p:spPr>
              <a:xfrm>
                <a:off x="1651001" y="2660649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2</a:t>
                </a:r>
              </a:p>
            </p:txBody>
          </p:sp>
          <p:sp>
            <p:nvSpPr>
              <p:cNvPr id="1248" name="3"/>
              <p:cNvSpPr txBox="1"/>
              <p:nvPr/>
            </p:nvSpPr>
            <p:spPr>
              <a:xfrm>
                <a:off x="2514600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3</a:t>
                </a:r>
              </a:p>
            </p:txBody>
          </p:sp>
          <p:sp>
            <p:nvSpPr>
              <p:cNvPr id="1249" name="4"/>
              <p:cNvSpPr txBox="1"/>
              <p:nvPr/>
            </p:nvSpPr>
            <p:spPr>
              <a:xfrm>
                <a:off x="3330574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4</a:t>
                </a:r>
              </a:p>
            </p:txBody>
          </p:sp>
          <p:sp>
            <p:nvSpPr>
              <p:cNvPr id="1250" name="5"/>
              <p:cNvSpPr txBox="1"/>
              <p:nvPr/>
            </p:nvSpPr>
            <p:spPr>
              <a:xfrm>
                <a:off x="4176713" y="2662238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5</a:t>
                </a:r>
              </a:p>
            </p:txBody>
          </p:sp>
          <p:sp>
            <p:nvSpPr>
              <p:cNvPr id="1251" name="6"/>
              <p:cNvSpPr txBox="1"/>
              <p:nvPr/>
            </p:nvSpPr>
            <p:spPr>
              <a:xfrm>
                <a:off x="5040312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6</a:t>
                </a:r>
              </a:p>
            </p:txBody>
          </p:sp>
          <p:sp>
            <p:nvSpPr>
              <p:cNvPr id="1252" name="7"/>
              <p:cNvSpPr txBox="1"/>
              <p:nvPr/>
            </p:nvSpPr>
            <p:spPr>
              <a:xfrm>
                <a:off x="5838824" y="2659062"/>
                <a:ext cx="209884" cy="369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>
                    <a:solidFill>
                      <a:srgbClr val="595959"/>
                    </a:solidFill>
                    <a:latin typeface="Imago"/>
                    <a:ea typeface="Imago"/>
                    <a:cs typeface="Imago"/>
                    <a:sym typeface="Imago"/>
                  </a:defRPr>
                </a:lvl1pPr>
              </a:lstStyle>
              <a:p>
                <a:pPr defTabSz="685800" hangingPunct="0">
                  <a:defRPr/>
                </a:pPr>
                <a:r>
                  <a:rPr sz="1350" kern="0"/>
                  <a:t>7</a:t>
                </a:r>
              </a:p>
            </p:txBody>
          </p:sp>
        </p:grpSp>
        <p:sp>
          <p:nvSpPr>
            <p:cNvPr id="1254" name="Tipo hospital…"/>
            <p:cNvSpPr txBox="1"/>
            <p:nvPr/>
          </p:nvSpPr>
          <p:spPr>
            <a:xfrm>
              <a:off x="120487" y="0"/>
              <a:ext cx="1915480" cy="2750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Tipo hospital</a:t>
              </a:r>
            </a:p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Tipo médico</a:t>
              </a:r>
            </a:p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Volume do hospital</a:t>
              </a:r>
            </a:p>
            <a:p>
              <a:pPr algn="r" defTabSz="685800" hangingPunct="0">
                <a:lnSpc>
                  <a:spcPct val="250000"/>
                </a:lnSpc>
                <a:defRPr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pPr>
              <a:r>
                <a:rPr sz="1350" kern="0">
                  <a:solidFill>
                    <a:srgbClr val="595959"/>
                  </a:solidFill>
                  <a:latin typeface="Imago"/>
                  <a:sym typeface="Imago"/>
                </a:rPr>
                <a:t>Volume do médico</a:t>
              </a:r>
            </a:p>
          </p:txBody>
        </p:sp>
        <p:pic>
          <p:nvPicPr>
            <p:cNvPr id="1255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1526" y="365739"/>
              <a:ext cx="3503273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6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1526" y="1074996"/>
              <a:ext cx="4427915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7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1525" y="1741357"/>
              <a:ext cx="5292099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8" name="image.png" descr="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1524" y="2415258"/>
              <a:ext cx="1829671" cy="2380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9" name="2"/>
            <p:cNvSpPr txBox="1"/>
            <p:nvPr/>
          </p:nvSpPr>
          <p:spPr>
            <a:xfrm>
              <a:off x="3940065" y="2388551"/>
              <a:ext cx="184236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2</a:t>
              </a:r>
            </a:p>
          </p:txBody>
        </p:sp>
        <p:sp>
          <p:nvSpPr>
            <p:cNvPr id="1260" name="6"/>
            <p:cNvSpPr txBox="1"/>
            <p:nvPr/>
          </p:nvSpPr>
          <p:spPr>
            <a:xfrm>
              <a:off x="7398040" y="1706524"/>
              <a:ext cx="184236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6</a:t>
              </a:r>
            </a:p>
          </p:txBody>
        </p:sp>
        <p:sp>
          <p:nvSpPr>
            <p:cNvPr id="1261" name="5"/>
            <p:cNvSpPr txBox="1"/>
            <p:nvPr/>
          </p:nvSpPr>
          <p:spPr>
            <a:xfrm>
              <a:off x="6549466" y="1040163"/>
              <a:ext cx="184236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5</a:t>
              </a:r>
            </a:p>
          </p:txBody>
        </p:sp>
        <p:sp>
          <p:nvSpPr>
            <p:cNvPr id="1262" name="4"/>
            <p:cNvSpPr txBox="1"/>
            <p:nvPr/>
          </p:nvSpPr>
          <p:spPr>
            <a:xfrm>
              <a:off x="5605829" y="326286"/>
              <a:ext cx="206251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1400">
                  <a:solidFill>
                    <a:srgbClr val="01807F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1050" kern="0"/>
                <a:t>4</a:t>
              </a:r>
            </a:p>
          </p:txBody>
        </p:sp>
      </p:grpSp>
      <p:grpSp>
        <p:nvGrpSpPr>
          <p:cNvPr id="1266" name="Agrupar"/>
          <p:cNvGrpSpPr/>
          <p:nvPr/>
        </p:nvGrpSpPr>
        <p:grpSpPr>
          <a:xfrm>
            <a:off x="340519" y="4326731"/>
            <a:ext cx="936802" cy="173122"/>
            <a:chOff x="0" y="0"/>
            <a:chExt cx="1249069" cy="230827"/>
          </a:xfrm>
        </p:grpSpPr>
        <p:sp>
          <p:nvSpPr>
            <p:cNvPr id="1264" name="Melhora sobrevida"/>
            <p:cNvSpPr txBox="1"/>
            <p:nvPr/>
          </p:nvSpPr>
          <p:spPr>
            <a:xfrm>
              <a:off x="250508" y="0"/>
              <a:ext cx="998561" cy="230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900" b="1">
                  <a:solidFill>
                    <a:srgbClr val="595959"/>
                  </a:solidFill>
                  <a:latin typeface="Imago"/>
                  <a:ea typeface="Imago"/>
                  <a:cs typeface="Imago"/>
                  <a:sym typeface="Imago"/>
                </a:defRPr>
              </a:lvl1pPr>
            </a:lstStyle>
            <a:p>
              <a:pPr defTabSz="685800" hangingPunct="0">
                <a:defRPr/>
              </a:pPr>
              <a:r>
                <a:rPr sz="675" kern="0"/>
                <a:t>Melhora sobrevida</a:t>
              </a:r>
            </a:p>
          </p:txBody>
        </p:sp>
        <p:pic>
          <p:nvPicPr>
            <p:cNvPr id="1265" name="image.png" descr="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52554" cy="209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67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321" y="2497224"/>
            <a:ext cx="6944039" cy="1389460"/>
          </a:xfrm>
          <a:prstGeom prst="rect">
            <a:avLst/>
          </a:prstGeom>
          <a:ln w="12700">
            <a:miter lim="400000"/>
          </a:ln>
        </p:spPr>
      </p:pic>
      <p:sp>
        <p:nvSpPr>
          <p:cNvPr id="1268" name="78% demonstraram melhora na sobrevida"/>
          <p:cNvSpPr txBox="1"/>
          <p:nvPr/>
        </p:nvSpPr>
        <p:spPr>
          <a:xfrm>
            <a:off x="1758437" y="2856743"/>
            <a:ext cx="562712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ctr" defTabSz="685800" hangingPunct="0">
              <a:defRPr sz="3200" b="1">
                <a:solidFill>
                  <a:srgbClr val="01807F"/>
                </a:solidFill>
                <a:latin typeface="Imago"/>
                <a:ea typeface="Imago"/>
                <a:cs typeface="Imago"/>
                <a:sym typeface="Imago"/>
              </a:defRPr>
            </a:pPr>
            <a:r>
              <a:rPr sz="3200" b="1" kern="0" dirty="0">
                <a:solidFill>
                  <a:schemeClr val="bg2"/>
                </a:solidFill>
                <a:latin typeface="Imago"/>
                <a:sym typeface="Imago"/>
              </a:rPr>
              <a:t>78%</a:t>
            </a:r>
            <a:r>
              <a:rPr sz="2800" b="1" kern="0" dirty="0">
                <a:solidFill>
                  <a:schemeClr val="bg2"/>
                </a:solidFill>
                <a:latin typeface="Imago"/>
                <a:sym typeface="Imago"/>
              </a:rPr>
              <a:t> </a:t>
            </a:r>
            <a:r>
              <a:rPr sz="2400" b="1" kern="0" dirty="0" err="1">
                <a:solidFill>
                  <a:schemeClr val="bg2"/>
                </a:solidFill>
                <a:latin typeface="Imago"/>
                <a:sym typeface="Imago"/>
              </a:rPr>
              <a:t>demonstraram</a:t>
            </a:r>
            <a:r>
              <a:rPr sz="2400" b="1" kern="0" dirty="0">
                <a:solidFill>
                  <a:schemeClr val="bg2"/>
                </a:solidFill>
                <a:latin typeface="Imago"/>
                <a:sym typeface="Imago"/>
              </a:rPr>
              <a:t> </a:t>
            </a:r>
            <a:r>
              <a:rPr sz="2400" b="1" kern="0" dirty="0" err="1">
                <a:solidFill>
                  <a:schemeClr val="bg2"/>
                </a:solidFill>
                <a:latin typeface="Imago"/>
                <a:sym typeface="Imago"/>
              </a:rPr>
              <a:t>melhora</a:t>
            </a:r>
            <a:r>
              <a:rPr sz="2400" b="1" kern="0" dirty="0">
                <a:solidFill>
                  <a:schemeClr val="bg2"/>
                </a:solidFill>
                <a:latin typeface="Imago"/>
                <a:sym typeface="Imago"/>
              </a:rPr>
              <a:t> </a:t>
            </a:r>
            <a:r>
              <a:rPr sz="2400" b="1" kern="0" dirty="0" err="1">
                <a:solidFill>
                  <a:schemeClr val="bg2"/>
                </a:solidFill>
                <a:latin typeface="Imago"/>
                <a:sym typeface="Imago"/>
              </a:rPr>
              <a:t>na</a:t>
            </a:r>
            <a:r>
              <a:rPr sz="2400" b="1" kern="0" dirty="0">
                <a:solidFill>
                  <a:schemeClr val="bg2"/>
                </a:solidFill>
                <a:latin typeface="Imago"/>
                <a:sym typeface="Imago"/>
              </a:rPr>
              <a:t> </a:t>
            </a:r>
            <a:r>
              <a:rPr sz="2400" b="1" kern="0" dirty="0" err="1">
                <a:solidFill>
                  <a:schemeClr val="bg2"/>
                </a:solidFill>
                <a:latin typeface="Imago"/>
                <a:sym typeface="Imago"/>
              </a:rPr>
              <a:t>sobrevida</a:t>
            </a:r>
            <a:endParaRPr sz="2800" b="1" kern="0" dirty="0">
              <a:solidFill>
                <a:schemeClr val="bg2"/>
              </a:solidFill>
              <a:latin typeface="Imago"/>
              <a:sym typeface="Imago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>
            <a:extLst>
              <a:ext uri="{FF2B5EF4-FFF2-40B4-BE49-F238E27FC236}">
                <a16:creationId xmlns:a16="http://schemas.microsoft.com/office/drawing/2014/main" id="{B5C5A976-6E94-61F0-2379-DECF0A74C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9" y="286424"/>
            <a:ext cx="72723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60A2E2D9-E4C6-D4B6-526D-F69B09C8B8A2}"/>
              </a:ext>
            </a:extLst>
          </p:cNvPr>
          <p:cNvSpPr/>
          <p:nvPr/>
        </p:nvSpPr>
        <p:spPr bwMode="auto">
          <a:xfrm>
            <a:off x="0" y="1"/>
            <a:ext cx="9144000" cy="3795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43F7587C-DF14-18BB-2984-11590EAC3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009" y="4764712"/>
            <a:ext cx="47882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anchor="ctr" anchorCtr="0">
            <a:no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Gynecological cancer panorama in Brazil - JCO Global Oncol 6:1617-1630. © 2020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43139EC-1176-B2C3-BE2B-D2A8B6E3E440}"/>
              </a:ext>
            </a:extLst>
          </p:cNvPr>
          <p:cNvSpPr txBox="1">
            <a:spLocks/>
          </p:cNvSpPr>
          <p:nvPr/>
        </p:nvSpPr>
        <p:spPr>
          <a:xfrm>
            <a:off x="4543057" y="492153"/>
            <a:ext cx="4015220" cy="5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800" b="1" i="0" u="sng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Ubuntu Light"/>
                <a:sym typeface="Ubuntu Light"/>
              </a:rPr>
              <a:t>Incidência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Ubuntu Light"/>
                <a:sym typeface="Ubuntu Light"/>
              </a:rPr>
              <a:t> do câncer ginecológico nas regiões brasileiras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12C67D0-6B9A-D8FB-D2BE-8E3888546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541" y="432965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2E095-197C-AA23-786F-7CB08E2F1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541" y="432965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1994698C-7D5C-F61E-523B-5BD82601CB98}"/>
              </a:ext>
            </a:extLst>
          </p:cNvPr>
          <p:cNvGrpSpPr>
            <a:grpSpLocks/>
          </p:cNvGrpSpPr>
          <p:nvPr/>
        </p:nvGrpSpPr>
        <p:grpSpPr bwMode="auto">
          <a:xfrm>
            <a:off x="621213" y="1736477"/>
            <a:ext cx="2270351" cy="702760"/>
            <a:chOff x="6347641" y="995363"/>
            <a:chExt cx="3027102" cy="937399"/>
          </a:xfrm>
        </p:grpSpPr>
        <p:sp>
          <p:nvSpPr>
            <p:cNvPr id="9" name="Rectangle 32">
              <a:extLst>
                <a:ext uri="{FF2B5EF4-FFF2-40B4-BE49-F238E27FC236}">
                  <a16:creationId xmlns:a16="http://schemas.microsoft.com/office/drawing/2014/main" id="{2FA013A2-5058-3BF7-5A72-DAC8EF26C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8315" y="1012833"/>
              <a:ext cx="297088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Cérvix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6BCDD605-0E13-9EFC-45D5-D441C63C4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7641" y="1204999"/>
              <a:ext cx="587762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Endometrial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089337F8-AB3B-8F75-282A-08F8966AA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978" y="1411460"/>
              <a:ext cx="442425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Ovariano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3" name="Rectangle 35">
              <a:extLst>
                <a:ext uri="{FF2B5EF4-FFF2-40B4-BE49-F238E27FC236}">
                  <a16:creationId xmlns:a16="http://schemas.microsoft.com/office/drawing/2014/main" id="{91E53887-C76F-EB8C-6287-31BA3E2A3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3963" y="1602038"/>
              <a:ext cx="271440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Vulva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4" name="Rectangle 36">
              <a:extLst>
                <a:ext uri="{FF2B5EF4-FFF2-40B4-BE49-F238E27FC236}">
                  <a16:creationId xmlns:a16="http://schemas.microsoft.com/office/drawing/2014/main" id="{3A7A0BE8-74F0-0831-A31B-DA60F7289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6256" y="1794205"/>
              <a:ext cx="329146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Vagina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05BBD71D-30A2-5F03-197A-EE5B1FA3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930" y="995363"/>
              <a:ext cx="1978025" cy="150812"/>
            </a:xfrm>
            <a:custGeom>
              <a:avLst/>
              <a:gdLst>
                <a:gd name="T0" fmla="*/ 0 w 6194"/>
                <a:gd name="T1" fmla="*/ 0 h 473"/>
                <a:gd name="T2" fmla="*/ 2147483646 w 6194"/>
                <a:gd name="T3" fmla="*/ 0 h 473"/>
                <a:gd name="T4" fmla="*/ 2147483646 w 6194"/>
                <a:gd name="T5" fmla="*/ 2147483646 h 473"/>
                <a:gd name="T6" fmla="*/ 2147483646 w 6194"/>
                <a:gd name="T7" fmla="*/ 2147483646 h 473"/>
                <a:gd name="T8" fmla="*/ 2147483646 w 6194"/>
                <a:gd name="T9" fmla="*/ 2147483646 h 473"/>
                <a:gd name="T10" fmla="*/ 0 w 6194"/>
                <a:gd name="T11" fmla="*/ 2147483646 h 473"/>
                <a:gd name="T12" fmla="*/ 0 w 6194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94"/>
                <a:gd name="T22" fmla="*/ 0 h 473"/>
                <a:gd name="T23" fmla="*/ 6194 w 6194"/>
                <a:gd name="T24" fmla="*/ 473 h 4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94" h="473">
                  <a:moveTo>
                    <a:pt x="0" y="0"/>
                  </a:moveTo>
                  <a:lnTo>
                    <a:pt x="6094" y="0"/>
                  </a:lnTo>
                  <a:cubicBezTo>
                    <a:pt x="6149" y="0"/>
                    <a:pt x="6194" y="45"/>
                    <a:pt x="6194" y="100"/>
                  </a:cubicBezTo>
                  <a:lnTo>
                    <a:pt x="6194" y="373"/>
                  </a:lnTo>
                  <a:cubicBezTo>
                    <a:pt x="6194" y="428"/>
                    <a:pt x="6149" y="473"/>
                    <a:pt x="6094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4000" tIns="0" rIns="54000" bIns="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85,5%</a:t>
              </a:r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2F42772D-3923-0176-F711-CA49EDB16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930" y="1192213"/>
              <a:ext cx="128588" cy="150812"/>
            </a:xfrm>
            <a:custGeom>
              <a:avLst/>
              <a:gdLst>
                <a:gd name="T0" fmla="*/ 0 w 402"/>
                <a:gd name="T1" fmla="*/ 0 h 472"/>
                <a:gd name="T2" fmla="*/ 2147483646 w 402"/>
                <a:gd name="T3" fmla="*/ 0 h 472"/>
                <a:gd name="T4" fmla="*/ 2147483646 w 402"/>
                <a:gd name="T5" fmla="*/ 2147483646 h 472"/>
                <a:gd name="T6" fmla="*/ 2147483646 w 402"/>
                <a:gd name="T7" fmla="*/ 2147483646 h 472"/>
                <a:gd name="T8" fmla="*/ 2147483646 w 402"/>
                <a:gd name="T9" fmla="*/ 2147483646 h 472"/>
                <a:gd name="T10" fmla="*/ 0 w 402"/>
                <a:gd name="T11" fmla="*/ 2147483646 h 472"/>
                <a:gd name="T12" fmla="*/ 0 w 402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2" h="472">
                  <a:moveTo>
                    <a:pt x="0" y="0"/>
                  </a:moveTo>
                  <a:lnTo>
                    <a:pt x="302" y="0"/>
                  </a:lnTo>
                  <a:cubicBezTo>
                    <a:pt x="357" y="0"/>
                    <a:pt x="402" y="45"/>
                    <a:pt x="402" y="100"/>
                  </a:cubicBezTo>
                  <a:lnTo>
                    <a:pt x="402" y="372"/>
                  </a:lnTo>
                  <a:cubicBezTo>
                    <a:pt x="402" y="427"/>
                    <a:pt x="357" y="472"/>
                    <a:pt x="302" y="472"/>
                  </a:cubicBezTo>
                  <a:lnTo>
                    <a:pt x="0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338AEAAC-840E-46D0-FBB4-22B33BA0A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930" y="1387475"/>
              <a:ext cx="147638" cy="152400"/>
            </a:xfrm>
            <a:custGeom>
              <a:avLst/>
              <a:gdLst>
                <a:gd name="T0" fmla="*/ 0 w 462"/>
                <a:gd name="T1" fmla="*/ 0 h 473"/>
                <a:gd name="T2" fmla="*/ 2147483646 w 462"/>
                <a:gd name="T3" fmla="*/ 0 h 473"/>
                <a:gd name="T4" fmla="*/ 2147483646 w 462"/>
                <a:gd name="T5" fmla="*/ 2147483646 h 473"/>
                <a:gd name="T6" fmla="*/ 2147483646 w 462"/>
                <a:gd name="T7" fmla="*/ 2147483646 h 473"/>
                <a:gd name="T8" fmla="*/ 2147483646 w 462"/>
                <a:gd name="T9" fmla="*/ 2147483646 h 473"/>
                <a:gd name="T10" fmla="*/ 0 w 462"/>
                <a:gd name="T11" fmla="*/ 2147483646 h 473"/>
                <a:gd name="T12" fmla="*/ 0 w 462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2" h="473">
                  <a:moveTo>
                    <a:pt x="0" y="0"/>
                  </a:moveTo>
                  <a:lnTo>
                    <a:pt x="362" y="0"/>
                  </a:lnTo>
                  <a:cubicBezTo>
                    <a:pt x="417" y="0"/>
                    <a:pt x="462" y="45"/>
                    <a:pt x="462" y="100"/>
                  </a:cubicBezTo>
                  <a:lnTo>
                    <a:pt x="462" y="373"/>
                  </a:lnTo>
                  <a:cubicBezTo>
                    <a:pt x="462" y="428"/>
                    <a:pt x="417" y="473"/>
                    <a:pt x="362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Freeform 40">
              <a:extLst>
                <a:ext uri="{FF2B5EF4-FFF2-40B4-BE49-F238E27FC236}">
                  <a16:creationId xmlns:a16="http://schemas.microsoft.com/office/drawing/2014/main" id="{80DA05B8-C77B-7B1B-FCB5-D32B7F05E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930" y="1584325"/>
              <a:ext cx="36513" cy="152400"/>
            </a:xfrm>
            <a:custGeom>
              <a:avLst/>
              <a:gdLst>
                <a:gd name="T0" fmla="*/ 0 w 114"/>
                <a:gd name="T1" fmla="*/ 0 h 473"/>
                <a:gd name="T2" fmla="*/ 2147483646 w 114"/>
                <a:gd name="T3" fmla="*/ 0 h 473"/>
                <a:gd name="T4" fmla="*/ 2147483646 w 114"/>
                <a:gd name="T5" fmla="*/ 2147483646 h 473"/>
                <a:gd name="T6" fmla="*/ 2147483646 w 114"/>
                <a:gd name="T7" fmla="*/ 2147483646 h 473"/>
                <a:gd name="T8" fmla="*/ 2147483646 w 114"/>
                <a:gd name="T9" fmla="*/ 2147483646 h 473"/>
                <a:gd name="T10" fmla="*/ 0 w 114"/>
                <a:gd name="T11" fmla="*/ 2147483646 h 473"/>
                <a:gd name="T12" fmla="*/ 0 w 114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" h="473">
                  <a:moveTo>
                    <a:pt x="0" y="0"/>
                  </a:moveTo>
                  <a:lnTo>
                    <a:pt x="14" y="0"/>
                  </a:lnTo>
                  <a:cubicBezTo>
                    <a:pt x="69" y="0"/>
                    <a:pt x="114" y="45"/>
                    <a:pt x="114" y="100"/>
                  </a:cubicBezTo>
                  <a:lnTo>
                    <a:pt x="114" y="373"/>
                  </a:lnTo>
                  <a:cubicBezTo>
                    <a:pt x="114" y="427"/>
                    <a:pt x="69" y="473"/>
                    <a:pt x="14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Freeform 41">
              <a:extLst>
                <a:ext uri="{FF2B5EF4-FFF2-40B4-BE49-F238E27FC236}">
                  <a16:creationId xmlns:a16="http://schemas.microsoft.com/office/drawing/2014/main" id="{7C37FEBB-12A1-9684-643C-FB99E543D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930" y="1781175"/>
              <a:ext cx="20638" cy="150812"/>
            </a:xfrm>
            <a:custGeom>
              <a:avLst/>
              <a:gdLst>
                <a:gd name="T0" fmla="*/ 0 w 62"/>
                <a:gd name="T1" fmla="*/ 0 h 473"/>
                <a:gd name="T2" fmla="*/ 2147483646 w 62"/>
                <a:gd name="T3" fmla="*/ 0 h 473"/>
                <a:gd name="T4" fmla="*/ 2147483646 w 62"/>
                <a:gd name="T5" fmla="*/ 2147483646 h 473"/>
                <a:gd name="T6" fmla="*/ 2147483646 w 62"/>
                <a:gd name="T7" fmla="*/ 2147483646 h 473"/>
                <a:gd name="T8" fmla="*/ 2147483646 w 62"/>
                <a:gd name="T9" fmla="*/ 2147483646 h 473"/>
                <a:gd name="T10" fmla="*/ 0 w 62"/>
                <a:gd name="T11" fmla="*/ 2147483646 h 473"/>
                <a:gd name="T12" fmla="*/ 0 w 62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" h="473">
                  <a:moveTo>
                    <a:pt x="0" y="0"/>
                  </a:moveTo>
                  <a:lnTo>
                    <a:pt x="8" y="0"/>
                  </a:lnTo>
                  <a:cubicBezTo>
                    <a:pt x="38" y="0"/>
                    <a:pt x="62" y="45"/>
                    <a:pt x="62" y="100"/>
                  </a:cubicBezTo>
                  <a:lnTo>
                    <a:pt x="62" y="373"/>
                  </a:lnTo>
                  <a:cubicBezTo>
                    <a:pt x="62" y="428"/>
                    <a:pt x="38" y="473"/>
                    <a:pt x="8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C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Rectangle 43">
              <a:extLst>
                <a:ext uri="{FF2B5EF4-FFF2-40B4-BE49-F238E27FC236}">
                  <a16:creationId xmlns:a16="http://schemas.microsoft.com/office/drawing/2014/main" id="{69160AD4-14BD-95A9-7A12-95C89CB2B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6282" y="1012833"/>
              <a:ext cx="318461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16.292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22" name="Rectangle 44">
              <a:extLst>
                <a:ext uri="{FF2B5EF4-FFF2-40B4-BE49-F238E27FC236}">
                  <a16:creationId xmlns:a16="http://schemas.microsoft.com/office/drawing/2014/main" id="{ADF5585C-2AD7-50AE-CF5C-3A2652438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8542" y="1204913"/>
              <a:ext cx="228694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A2CF61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5,6%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24" name="Rectangle 45">
              <a:extLst>
                <a:ext uri="{FF2B5EF4-FFF2-40B4-BE49-F238E27FC236}">
                  <a16:creationId xmlns:a16="http://schemas.microsoft.com/office/drawing/2014/main" id="{C19716E3-A786-7C84-CDA9-7BAF61D63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484" y="1204999"/>
              <a:ext cx="260752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1.072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25" name="Rectangle 46">
              <a:extLst>
                <a:ext uri="{FF2B5EF4-FFF2-40B4-BE49-F238E27FC236}">
                  <a16:creationId xmlns:a16="http://schemas.microsoft.com/office/drawing/2014/main" id="{DA3B4985-2FD9-7625-1A53-0032F8FAF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8542" y="1411287"/>
              <a:ext cx="228694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A2CF61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6,5%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CA6301BF-6A8B-F60E-F7A6-746622A36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358" y="1411460"/>
              <a:ext cx="260752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1.246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27" name="Rectangle 48">
              <a:extLst>
                <a:ext uri="{FF2B5EF4-FFF2-40B4-BE49-F238E27FC236}">
                  <a16:creationId xmlns:a16="http://schemas.microsoft.com/office/drawing/2014/main" id="{A8AFC36E-0B61-AC22-AD89-613C4845B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1066" y="1601788"/>
              <a:ext cx="228694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A2CF61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1,5%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28" name="Rectangle 49">
              <a:extLst>
                <a:ext uri="{FF2B5EF4-FFF2-40B4-BE49-F238E27FC236}">
                  <a16:creationId xmlns:a16="http://schemas.microsoft.com/office/drawing/2014/main" id="{C8A69C20-0D6B-D0BC-2136-CE40BFF51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1010" y="1602038"/>
              <a:ext cx="173123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288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29" name="Rectangle 50">
              <a:extLst>
                <a:ext uri="{FF2B5EF4-FFF2-40B4-BE49-F238E27FC236}">
                  <a16:creationId xmlns:a16="http://schemas.microsoft.com/office/drawing/2014/main" id="{AEC14024-9C42-CC6B-BE25-CDA2D29BD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0905" y="1793876"/>
              <a:ext cx="228694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A2CF61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0,8%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30" name="Rectangle 51">
              <a:extLst>
                <a:ext uri="{FF2B5EF4-FFF2-40B4-BE49-F238E27FC236}">
                  <a16:creationId xmlns:a16="http://schemas.microsoft.com/office/drawing/2014/main" id="{CD79BCD3-5BEB-F9E1-DC3F-88CBA0343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6723" y="1794205"/>
              <a:ext cx="173123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152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</p:grpSp>
      <p:grpSp>
        <p:nvGrpSpPr>
          <p:cNvPr id="31" name="Group 7">
            <a:extLst>
              <a:ext uri="{FF2B5EF4-FFF2-40B4-BE49-F238E27FC236}">
                <a16:creationId xmlns:a16="http://schemas.microsoft.com/office/drawing/2014/main" id="{66631CAA-1E9C-4A5F-B9B1-99BF0B4EFC7B}"/>
              </a:ext>
            </a:extLst>
          </p:cNvPr>
          <p:cNvGrpSpPr>
            <a:grpSpLocks/>
          </p:cNvGrpSpPr>
          <p:nvPr/>
        </p:nvGrpSpPr>
        <p:grpSpPr bwMode="auto">
          <a:xfrm>
            <a:off x="6508081" y="1582949"/>
            <a:ext cx="2104851" cy="706331"/>
            <a:chOff x="8249229" y="2776538"/>
            <a:chExt cx="2806671" cy="942162"/>
          </a:xfrm>
        </p:grpSpPr>
        <p:sp>
          <p:nvSpPr>
            <p:cNvPr id="32" name="Rectangle 52">
              <a:extLst>
                <a:ext uri="{FF2B5EF4-FFF2-40B4-BE49-F238E27FC236}">
                  <a16:creationId xmlns:a16="http://schemas.microsoft.com/office/drawing/2014/main" id="{FB4DCC13-FCD7-09FB-95D9-89B7E830C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9926" y="2797182"/>
              <a:ext cx="297112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Cérvix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33" name="Rectangle 53">
              <a:extLst>
                <a:ext uri="{FF2B5EF4-FFF2-40B4-BE49-F238E27FC236}">
                  <a16:creationId xmlns:a16="http://schemas.microsoft.com/office/drawing/2014/main" id="{4F986FC2-472A-5B3E-AE61-BB869D284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9229" y="2989350"/>
              <a:ext cx="587811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Endometrial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34" name="Rectangle 54">
              <a:extLst>
                <a:ext uri="{FF2B5EF4-FFF2-40B4-BE49-F238E27FC236}">
                  <a16:creationId xmlns:a16="http://schemas.microsoft.com/office/drawing/2014/main" id="{AD439C59-F8B3-E885-1C56-8EC92B571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578" y="3195810"/>
              <a:ext cx="442461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Ovariano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35" name="Rectangle 55">
              <a:extLst>
                <a:ext uri="{FF2B5EF4-FFF2-40B4-BE49-F238E27FC236}">
                  <a16:creationId xmlns:a16="http://schemas.microsoft.com/office/drawing/2014/main" id="{33A5CDFD-ADC1-0051-526C-F0B2EE655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576" y="3387976"/>
              <a:ext cx="271462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Vulva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36" name="Rectangle 56">
              <a:extLst>
                <a:ext uri="{FF2B5EF4-FFF2-40B4-BE49-F238E27FC236}">
                  <a16:creationId xmlns:a16="http://schemas.microsoft.com/office/drawing/2014/main" id="{8DD10BF3-1C4E-C915-A613-D4AACCF36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7865" y="3580143"/>
              <a:ext cx="329173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Vagina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37" name="Freeform 57">
              <a:extLst>
                <a:ext uri="{FF2B5EF4-FFF2-40B4-BE49-F238E27FC236}">
                  <a16:creationId xmlns:a16="http://schemas.microsoft.com/office/drawing/2014/main" id="{ED0DF9F9-AD68-376E-D2C2-BA065E35E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805" y="2776538"/>
              <a:ext cx="1743075" cy="150812"/>
            </a:xfrm>
            <a:custGeom>
              <a:avLst/>
              <a:gdLst>
                <a:gd name="T0" fmla="*/ 0 w 5453"/>
                <a:gd name="T1" fmla="*/ 0 h 472"/>
                <a:gd name="T2" fmla="*/ 2147483646 w 5453"/>
                <a:gd name="T3" fmla="*/ 0 h 472"/>
                <a:gd name="T4" fmla="*/ 2147483646 w 5453"/>
                <a:gd name="T5" fmla="*/ 2147483646 h 472"/>
                <a:gd name="T6" fmla="*/ 2147483646 w 5453"/>
                <a:gd name="T7" fmla="*/ 2147483646 h 472"/>
                <a:gd name="T8" fmla="*/ 2147483646 w 5453"/>
                <a:gd name="T9" fmla="*/ 2147483646 h 472"/>
                <a:gd name="T10" fmla="*/ 0 w 5453"/>
                <a:gd name="T11" fmla="*/ 2147483646 h 472"/>
                <a:gd name="T12" fmla="*/ 0 w 5453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53"/>
                <a:gd name="T22" fmla="*/ 0 h 472"/>
                <a:gd name="T23" fmla="*/ 5453 w 5453"/>
                <a:gd name="T24" fmla="*/ 472 h 4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53" h="472">
                  <a:moveTo>
                    <a:pt x="0" y="0"/>
                  </a:moveTo>
                  <a:lnTo>
                    <a:pt x="5353" y="0"/>
                  </a:lnTo>
                  <a:cubicBezTo>
                    <a:pt x="5408" y="0"/>
                    <a:pt x="5453" y="45"/>
                    <a:pt x="5453" y="100"/>
                  </a:cubicBezTo>
                  <a:lnTo>
                    <a:pt x="5453" y="372"/>
                  </a:lnTo>
                  <a:cubicBezTo>
                    <a:pt x="5453" y="427"/>
                    <a:pt x="5408" y="472"/>
                    <a:pt x="5353" y="472"/>
                  </a:cubicBezTo>
                  <a:lnTo>
                    <a:pt x="0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4000" tIns="0" rIns="54000" bIns="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75,1%</a:t>
              </a:r>
            </a:p>
          </p:txBody>
        </p:sp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B483147D-757B-1685-1E69-8A7CC9C9F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805" y="2971800"/>
              <a:ext cx="274638" cy="152400"/>
            </a:xfrm>
            <a:custGeom>
              <a:avLst/>
              <a:gdLst>
                <a:gd name="T0" fmla="*/ 0 w 857"/>
                <a:gd name="T1" fmla="*/ 0 h 473"/>
                <a:gd name="T2" fmla="*/ 2147483646 w 857"/>
                <a:gd name="T3" fmla="*/ 0 h 473"/>
                <a:gd name="T4" fmla="*/ 2147483646 w 857"/>
                <a:gd name="T5" fmla="*/ 2147483646 h 473"/>
                <a:gd name="T6" fmla="*/ 2147483646 w 857"/>
                <a:gd name="T7" fmla="*/ 2147483646 h 473"/>
                <a:gd name="T8" fmla="*/ 2147483646 w 857"/>
                <a:gd name="T9" fmla="*/ 2147483646 h 473"/>
                <a:gd name="T10" fmla="*/ 0 w 857"/>
                <a:gd name="T11" fmla="*/ 2147483646 h 473"/>
                <a:gd name="T12" fmla="*/ 0 w 857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7" h="473">
                  <a:moveTo>
                    <a:pt x="0" y="0"/>
                  </a:moveTo>
                  <a:lnTo>
                    <a:pt x="757" y="0"/>
                  </a:lnTo>
                  <a:cubicBezTo>
                    <a:pt x="812" y="0"/>
                    <a:pt x="857" y="45"/>
                    <a:pt x="857" y="100"/>
                  </a:cubicBezTo>
                  <a:lnTo>
                    <a:pt x="857" y="373"/>
                  </a:lnTo>
                  <a:cubicBezTo>
                    <a:pt x="857" y="428"/>
                    <a:pt x="811" y="473"/>
                    <a:pt x="757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Freeform 59">
              <a:extLst>
                <a:ext uri="{FF2B5EF4-FFF2-40B4-BE49-F238E27FC236}">
                  <a16:creationId xmlns:a16="http://schemas.microsoft.com/office/drawing/2014/main" id="{6B893A9D-24FA-F192-9BBE-56E47AB6E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805" y="3168650"/>
              <a:ext cx="231775" cy="152400"/>
            </a:xfrm>
            <a:custGeom>
              <a:avLst/>
              <a:gdLst>
                <a:gd name="T0" fmla="*/ 0 w 725"/>
                <a:gd name="T1" fmla="*/ 0 h 473"/>
                <a:gd name="T2" fmla="*/ 2147483646 w 725"/>
                <a:gd name="T3" fmla="*/ 0 h 473"/>
                <a:gd name="T4" fmla="*/ 2147483646 w 725"/>
                <a:gd name="T5" fmla="*/ 2147483646 h 473"/>
                <a:gd name="T6" fmla="*/ 2147483646 w 725"/>
                <a:gd name="T7" fmla="*/ 2147483646 h 473"/>
                <a:gd name="T8" fmla="*/ 2147483646 w 725"/>
                <a:gd name="T9" fmla="*/ 2147483646 h 473"/>
                <a:gd name="T10" fmla="*/ 0 w 725"/>
                <a:gd name="T11" fmla="*/ 2147483646 h 473"/>
                <a:gd name="T12" fmla="*/ 0 w 725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5" h="473">
                  <a:moveTo>
                    <a:pt x="0" y="0"/>
                  </a:moveTo>
                  <a:lnTo>
                    <a:pt x="625" y="0"/>
                  </a:lnTo>
                  <a:cubicBezTo>
                    <a:pt x="680" y="0"/>
                    <a:pt x="725" y="45"/>
                    <a:pt x="725" y="100"/>
                  </a:cubicBezTo>
                  <a:lnTo>
                    <a:pt x="725" y="373"/>
                  </a:lnTo>
                  <a:cubicBezTo>
                    <a:pt x="725" y="428"/>
                    <a:pt x="680" y="473"/>
                    <a:pt x="625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Freeform 60">
              <a:extLst>
                <a:ext uri="{FF2B5EF4-FFF2-40B4-BE49-F238E27FC236}">
                  <a16:creationId xmlns:a16="http://schemas.microsoft.com/office/drawing/2014/main" id="{9817EEA8-5EA4-2AD4-C089-055F218C2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805" y="3365500"/>
              <a:ext cx="50800" cy="150812"/>
            </a:xfrm>
            <a:custGeom>
              <a:avLst/>
              <a:gdLst>
                <a:gd name="T0" fmla="*/ 0 w 158"/>
                <a:gd name="T1" fmla="*/ 0 h 473"/>
                <a:gd name="T2" fmla="*/ 2147483646 w 158"/>
                <a:gd name="T3" fmla="*/ 0 h 473"/>
                <a:gd name="T4" fmla="*/ 2147483646 w 158"/>
                <a:gd name="T5" fmla="*/ 2147483646 h 473"/>
                <a:gd name="T6" fmla="*/ 2147483646 w 158"/>
                <a:gd name="T7" fmla="*/ 2147483646 h 473"/>
                <a:gd name="T8" fmla="*/ 2147483646 w 158"/>
                <a:gd name="T9" fmla="*/ 2147483646 h 473"/>
                <a:gd name="T10" fmla="*/ 0 w 158"/>
                <a:gd name="T11" fmla="*/ 2147483646 h 473"/>
                <a:gd name="T12" fmla="*/ 0 w 158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" h="473">
                  <a:moveTo>
                    <a:pt x="0" y="0"/>
                  </a:moveTo>
                  <a:lnTo>
                    <a:pt x="58" y="0"/>
                  </a:lnTo>
                  <a:cubicBezTo>
                    <a:pt x="113" y="0"/>
                    <a:pt x="158" y="46"/>
                    <a:pt x="158" y="100"/>
                  </a:cubicBezTo>
                  <a:lnTo>
                    <a:pt x="158" y="373"/>
                  </a:lnTo>
                  <a:cubicBezTo>
                    <a:pt x="158" y="428"/>
                    <a:pt x="113" y="473"/>
                    <a:pt x="58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" name="Freeform 61">
              <a:extLst>
                <a:ext uri="{FF2B5EF4-FFF2-40B4-BE49-F238E27FC236}">
                  <a16:creationId xmlns:a16="http://schemas.microsoft.com/office/drawing/2014/main" id="{592DAC0A-7631-8DA9-DDA5-986AA14B2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805" y="3562350"/>
              <a:ext cx="28575" cy="150812"/>
            </a:xfrm>
            <a:custGeom>
              <a:avLst/>
              <a:gdLst>
                <a:gd name="T0" fmla="*/ 0 w 87"/>
                <a:gd name="T1" fmla="*/ 0 h 473"/>
                <a:gd name="T2" fmla="*/ 2147483646 w 87"/>
                <a:gd name="T3" fmla="*/ 0 h 473"/>
                <a:gd name="T4" fmla="*/ 2147483646 w 87"/>
                <a:gd name="T5" fmla="*/ 2147483646 h 473"/>
                <a:gd name="T6" fmla="*/ 2147483646 w 87"/>
                <a:gd name="T7" fmla="*/ 2147483646 h 473"/>
                <a:gd name="T8" fmla="*/ 2147483646 w 87"/>
                <a:gd name="T9" fmla="*/ 2147483646 h 473"/>
                <a:gd name="T10" fmla="*/ 0 w 87"/>
                <a:gd name="T11" fmla="*/ 2147483646 h 473"/>
                <a:gd name="T12" fmla="*/ 0 w 87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" h="473">
                  <a:moveTo>
                    <a:pt x="0" y="0"/>
                  </a:moveTo>
                  <a:lnTo>
                    <a:pt x="11" y="0"/>
                  </a:lnTo>
                  <a:cubicBezTo>
                    <a:pt x="53" y="0"/>
                    <a:pt x="87" y="45"/>
                    <a:pt x="87" y="100"/>
                  </a:cubicBezTo>
                  <a:lnTo>
                    <a:pt x="87" y="373"/>
                  </a:lnTo>
                  <a:cubicBezTo>
                    <a:pt x="87" y="428"/>
                    <a:pt x="53" y="473"/>
                    <a:pt x="11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1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2" name="Rectangle 63">
              <a:extLst>
                <a:ext uri="{FF2B5EF4-FFF2-40B4-BE49-F238E27FC236}">
                  <a16:creationId xmlns:a16="http://schemas.microsoft.com/office/drawing/2014/main" id="{9F1591B4-0B9F-1140-AEBC-E454EE2D9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7413" y="2797182"/>
              <a:ext cx="318487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54.751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C40F09C7-CCD1-5197-B433-1947A63D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3718" y="2989263"/>
              <a:ext cx="286423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5811E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11,8%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44" name="Rectangle 65">
              <a:extLst>
                <a:ext uri="{FF2B5EF4-FFF2-40B4-BE49-F238E27FC236}">
                  <a16:creationId xmlns:a16="http://schemas.microsoft.com/office/drawing/2014/main" id="{0FC35C85-AFEE-C3C3-656A-B5E6F5E64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7197" y="2989349"/>
              <a:ext cx="260774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8.593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13CE9B32-86A7-E6BA-F3BF-26F8B1F4B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3555" y="3195638"/>
              <a:ext cx="198788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5811E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10%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46" name="Rectangle 67">
              <a:extLst>
                <a:ext uri="{FF2B5EF4-FFF2-40B4-BE49-F238E27FC236}">
                  <a16:creationId xmlns:a16="http://schemas.microsoft.com/office/drawing/2014/main" id="{579D8090-C46F-A393-0B80-43D49C03D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4786" y="3195810"/>
              <a:ext cx="260774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7.282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47" name="Rectangle 68">
              <a:extLst>
                <a:ext uri="{FF2B5EF4-FFF2-40B4-BE49-F238E27FC236}">
                  <a16:creationId xmlns:a16="http://schemas.microsoft.com/office/drawing/2014/main" id="{1B42648E-61C9-9A41-C55F-BABAA6EEB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7343" y="3387725"/>
              <a:ext cx="228713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5811E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2,1%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48" name="Rectangle 69">
              <a:extLst>
                <a:ext uri="{FF2B5EF4-FFF2-40B4-BE49-F238E27FC236}">
                  <a16:creationId xmlns:a16="http://schemas.microsoft.com/office/drawing/2014/main" id="{60F1EBD1-F479-92E9-940A-B1C33240A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7137" y="3387976"/>
              <a:ext cx="260774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1.529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49" name="Rectangle 70">
              <a:extLst>
                <a:ext uri="{FF2B5EF4-FFF2-40B4-BE49-F238E27FC236}">
                  <a16:creationId xmlns:a16="http://schemas.microsoft.com/office/drawing/2014/main" id="{41B2EE8B-C5FB-D762-3E4C-0CB4755A3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1467" y="3579814"/>
              <a:ext cx="228713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5811E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1,1%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50" name="Rectangle 71">
              <a:extLst>
                <a:ext uri="{FF2B5EF4-FFF2-40B4-BE49-F238E27FC236}">
                  <a16:creationId xmlns:a16="http://schemas.microsoft.com/office/drawing/2014/main" id="{6E11D4B8-874D-F811-88DB-9C97BF25A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1261" y="3580143"/>
              <a:ext cx="173138" cy="138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787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</p:grpSp>
      <p:grpSp>
        <p:nvGrpSpPr>
          <p:cNvPr id="51" name="Group 8">
            <a:extLst>
              <a:ext uri="{FF2B5EF4-FFF2-40B4-BE49-F238E27FC236}">
                <a16:creationId xmlns:a16="http://schemas.microsoft.com/office/drawing/2014/main" id="{564AFB47-B1FA-3349-628C-3624B7AE5745}"/>
              </a:ext>
            </a:extLst>
          </p:cNvPr>
          <p:cNvGrpSpPr>
            <a:grpSpLocks/>
          </p:cNvGrpSpPr>
          <p:nvPr/>
        </p:nvGrpSpPr>
        <p:grpSpPr bwMode="auto">
          <a:xfrm>
            <a:off x="6323119" y="2896685"/>
            <a:ext cx="1804815" cy="715857"/>
            <a:chOff x="7603213" y="4297363"/>
            <a:chExt cx="2406526" cy="954862"/>
          </a:xfrm>
        </p:grpSpPr>
        <p:sp>
          <p:nvSpPr>
            <p:cNvPr id="52" name="Rectangle 72">
              <a:extLst>
                <a:ext uri="{FF2B5EF4-FFF2-40B4-BE49-F238E27FC236}">
                  <a16:creationId xmlns:a16="http://schemas.microsoft.com/office/drawing/2014/main" id="{F155BAC6-A500-F168-1A55-6B3B57BE3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903" y="4303716"/>
              <a:ext cx="297104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Cérvix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53" name="Rectangle 73">
              <a:extLst>
                <a:ext uri="{FF2B5EF4-FFF2-40B4-BE49-F238E27FC236}">
                  <a16:creationId xmlns:a16="http://schemas.microsoft.com/office/drawing/2014/main" id="{5BFB73FC-F07B-9313-BA58-4F9890BD5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3213" y="4500645"/>
              <a:ext cx="587794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Endometrial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54" name="Rectangle 74">
              <a:extLst>
                <a:ext uri="{FF2B5EF4-FFF2-40B4-BE49-F238E27FC236}">
                  <a16:creationId xmlns:a16="http://schemas.microsoft.com/office/drawing/2014/main" id="{E8A2B42A-D4BA-3C6A-DFDA-FEBFD92C8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8558" y="4697574"/>
              <a:ext cx="442449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Ovariano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55" name="Rectangle 75">
              <a:extLst>
                <a:ext uri="{FF2B5EF4-FFF2-40B4-BE49-F238E27FC236}">
                  <a16:creationId xmlns:a16="http://schemas.microsoft.com/office/drawing/2014/main" id="{87B2617B-7284-5640-F11D-D1BD03541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9552" y="4894505"/>
              <a:ext cx="271455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Vulva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56" name="Rectangle 76">
              <a:extLst>
                <a:ext uri="{FF2B5EF4-FFF2-40B4-BE49-F238E27FC236}">
                  <a16:creationId xmlns:a16="http://schemas.microsoft.com/office/drawing/2014/main" id="{F24CBDE2-8C7A-303E-4CF8-4E34145E0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1843" y="5091435"/>
              <a:ext cx="329164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Vagina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57" name="Freeform 77">
              <a:extLst>
                <a:ext uri="{FF2B5EF4-FFF2-40B4-BE49-F238E27FC236}">
                  <a16:creationId xmlns:a16="http://schemas.microsoft.com/office/drawing/2014/main" id="{82BA6A54-B9CD-FB23-BC39-B374BB5CF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105" y="4297363"/>
              <a:ext cx="1335088" cy="152400"/>
            </a:xfrm>
            <a:custGeom>
              <a:avLst/>
              <a:gdLst>
                <a:gd name="T0" fmla="*/ 0 w 4178"/>
                <a:gd name="T1" fmla="*/ 0 h 473"/>
                <a:gd name="T2" fmla="*/ 2147483646 w 4178"/>
                <a:gd name="T3" fmla="*/ 0 h 473"/>
                <a:gd name="T4" fmla="*/ 2147483646 w 4178"/>
                <a:gd name="T5" fmla="*/ 2147483646 h 473"/>
                <a:gd name="T6" fmla="*/ 2147483646 w 4178"/>
                <a:gd name="T7" fmla="*/ 2147483646 h 473"/>
                <a:gd name="T8" fmla="*/ 2147483646 w 4178"/>
                <a:gd name="T9" fmla="*/ 2147483646 h 473"/>
                <a:gd name="T10" fmla="*/ 0 w 4178"/>
                <a:gd name="T11" fmla="*/ 2147483646 h 473"/>
                <a:gd name="T12" fmla="*/ 0 w 4178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78"/>
                <a:gd name="T22" fmla="*/ 0 h 473"/>
                <a:gd name="T23" fmla="*/ 4178 w 4178"/>
                <a:gd name="T24" fmla="*/ 473 h 4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78" h="473">
                  <a:moveTo>
                    <a:pt x="0" y="0"/>
                  </a:moveTo>
                  <a:lnTo>
                    <a:pt x="4078" y="0"/>
                  </a:lnTo>
                  <a:cubicBezTo>
                    <a:pt x="4133" y="0"/>
                    <a:pt x="4178" y="46"/>
                    <a:pt x="4178" y="100"/>
                  </a:cubicBezTo>
                  <a:lnTo>
                    <a:pt x="4178" y="373"/>
                  </a:lnTo>
                  <a:cubicBezTo>
                    <a:pt x="4178" y="428"/>
                    <a:pt x="4133" y="473"/>
                    <a:pt x="4078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2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4000" tIns="0" rIns="54000" bIns="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57,5%</a:t>
              </a:r>
            </a:p>
          </p:txBody>
        </p:sp>
        <p:sp>
          <p:nvSpPr>
            <p:cNvPr id="58" name="Freeform 78">
              <a:extLst>
                <a:ext uri="{FF2B5EF4-FFF2-40B4-BE49-F238E27FC236}">
                  <a16:creationId xmlns:a16="http://schemas.microsoft.com/office/drawing/2014/main" id="{B3EE2574-11A1-4BA3-A774-63C9C25A6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105" y="4494213"/>
              <a:ext cx="498475" cy="152400"/>
            </a:xfrm>
            <a:custGeom>
              <a:avLst/>
              <a:gdLst>
                <a:gd name="T0" fmla="*/ 0 w 1560"/>
                <a:gd name="T1" fmla="*/ 0 h 473"/>
                <a:gd name="T2" fmla="*/ 2147483646 w 1560"/>
                <a:gd name="T3" fmla="*/ 0 h 473"/>
                <a:gd name="T4" fmla="*/ 2147483646 w 1560"/>
                <a:gd name="T5" fmla="*/ 2147483646 h 473"/>
                <a:gd name="T6" fmla="*/ 2147483646 w 1560"/>
                <a:gd name="T7" fmla="*/ 2147483646 h 473"/>
                <a:gd name="T8" fmla="*/ 2147483646 w 1560"/>
                <a:gd name="T9" fmla="*/ 2147483646 h 473"/>
                <a:gd name="T10" fmla="*/ 0 w 1560"/>
                <a:gd name="T11" fmla="*/ 2147483646 h 473"/>
                <a:gd name="T12" fmla="*/ 0 w 1560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60"/>
                <a:gd name="T22" fmla="*/ 0 h 473"/>
                <a:gd name="T23" fmla="*/ 1560 w 1560"/>
                <a:gd name="T24" fmla="*/ 473 h 4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60" h="473">
                  <a:moveTo>
                    <a:pt x="0" y="0"/>
                  </a:moveTo>
                  <a:lnTo>
                    <a:pt x="1460" y="0"/>
                  </a:lnTo>
                  <a:cubicBezTo>
                    <a:pt x="1515" y="0"/>
                    <a:pt x="1560" y="45"/>
                    <a:pt x="1560" y="100"/>
                  </a:cubicBezTo>
                  <a:lnTo>
                    <a:pt x="1560" y="373"/>
                  </a:lnTo>
                  <a:cubicBezTo>
                    <a:pt x="1560" y="428"/>
                    <a:pt x="1515" y="473"/>
                    <a:pt x="1460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2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4000" tIns="27000" rIns="54000" bIns="2700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21,6%</a:t>
              </a:r>
            </a:p>
          </p:txBody>
        </p:sp>
        <p:sp>
          <p:nvSpPr>
            <p:cNvPr id="59" name="Freeform 79">
              <a:extLst>
                <a:ext uri="{FF2B5EF4-FFF2-40B4-BE49-F238E27FC236}">
                  <a16:creationId xmlns:a16="http://schemas.microsoft.com/office/drawing/2014/main" id="{A09C8EFD-EA2C-867A-0D76-243C9F904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105" y="4691063"/>
              <a:ext cx="365125" cy="150812"/>
            </a:xfrm>
            <a:custGeom>
              <a:avLst/>
              <a:gdLst>
                <a:gd name="T0" fmla="*/ 0 w 1141"/>
                <a:gd name="T1" fmla="*/ 0 h 472"/>
                <a:gd name="T2" fmla="*/ 2147483646 w 1141"/>
                <a:gd name="T3" fmla="*/ 0 h 472"/>
                <a:gd name="T4" fmla="*/ 2147483646 w 1141"/>
                <a:gd name="T5" fmla="*/ 2147483646 h 472"/>
                <a:gd name="T6" fmla="*/ 2147483646 w 1141"/>
                <a:gd name="T7" fmla="*/ 2147483646 h 472"/>
                <a:gd name="T8" fmla="*/ 2147483646 w 1141"/>
                <a:gd name="T9" fmla="*/ 2147483646 h 472"/>
                <a:gd name="T10" fmla="*/ 0 w 1141"/>
                <a:gd name="T11" fmla="*/ 2147483646 h 472"/>
                <a:gd name="T12" fmla="*/ 0 w 1141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41"/>
                <a:gd name="T22" fmla="*/ 0 h 472"/>
                <a:gd name="T23" fmla="*/ 1141 w 1141"/>
                <a:gd name="T24" fmla="*/ 472 h 4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41" h="472">
                  <a:moveTo>
                    <a:pt x="0" y="0"/>
                  </a:moveTo>
                  <a:lnTo>
                    <a:pt x="1041" y="0"/>
                  </a:lnTo>
                  <a:cubicBezTo>
                    <a:pt x="1096" y="0"/>
                    <a:pt x="1141" y="45"/>
                    <a:pt x="1141" y="100"/>
                  </a:cubicBezTo>
                  <a:lnTo>
                    <a:pt x="1141" y="372"/>
                  </a:lnTo>
                  <a:cubicBezTo>
                    <a:pt x="1141" y="427"/>
                    <a:pt x="1096" y="472"/>
                    <a:pt x="1041" y="472"/>
                  </a:cubicBezTo>
                  <a:lnTo>
                    <a:pt x="0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2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15,8%</a:t>
              </a:r>
              <a:endParaRPr kumimoji="0" lang="pt-BR" alt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60" name="Freeform 80">
              <a:extLst>
                <a:ext uri="{FF2B5EF4-FFF2-40B4-BE49-F238E27FC236}">
                  <a16:creationId xmlns:a16="http://schemas.microsoft.com/office/drawing/2014/main" id="{28B620DA-03DB-7766-F5AB-6F8E18543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105" y="4887913"/>
              <a:ext cx="85725" cy="150812"/>
            </a:xfrm>
            <a:custGeom>
              <a:avLst/>
              <a:gdLst>
                <a:gd name="T0" fmla="*/ 0 w 267"/>
                <a:gd name="T1" fmla="*/ 0 h 473"/>
                <a:gd name="T2" fmla="*/ 2147483646 w 267"/>
                <a:gd name="T3" fmla="*/ 0 h 473"/>
                <a:gd name="T4" fmla="*/ 2147483646 w 267"/>
                <a:gd name="T5" fmla="*/ 2147483646 h 473"/>
                <a:gd name="T6" fmla="*/ 2147483646 w 267"/>
                <a:gd name="T7" fmla="*/ 2147483646 h 473"/>
                <a:gd name="T8" fmla="*/ 2147483646 w 267"/>
                <a:gd name="T9" fmla="*/ 2147483646 h 473"/>
                <a:gd name="T10" fmla="*/ 0 w 267"/>
                <a:gd name="T11" fmla="*/ 2147483646 h 473"/>
                <a:gd name="T12" fmla="*/ 0 w 267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7" h="473">
                  <a:moveTo>
                    <a:pt x="0" y="0"/>
                  </a:moveTo>
                  <a:lnTo>
                    <a:pt x="167" y="0"/>
                  </a:lnTo>
                  <a:cubicBezTo>
                    <a:pt x="222" y="0"/>
                    <a:pt x="267" y="45"/>
                    <a:pt x="267" y="100"/>
                  </a:cubicBezTo>
                  <a:lnTo>
                    <a:pt x="267" y="373"/>
                  </a:lnTo>
                  <a:cubicBezTo>
                    <a:pt x="267" y="428"/>
                    <a:pt x="222" y="473"/>
                    <a:pt x="167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2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" name="Freeform 81">
              <a:extLst>
                <a:ext uri="{FF2B5EF4-FFF2-40B4-BE49-F238E27FC236}">
                  <a16:creationId xmlns:a16="http://schemas.microsoft.com/office/drawing/2014/main" id="{B4431669-37FE-898F-2C1A-368C82B8D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105" y="5084763"/>
              <a:ext cx="26988" cy="150812"/>
            </a:xfrm>
            <a:custGeom>
              <a:avLst/>
              <a:gdLst>
                <a:gd name="T0" fmla="*/ 0 w 87"/>
                <a:gd name="T1" fmla="*/ 0 h 472"/>
                <a:gd name="T2" fmla="*/ 2147483646 w 87"/>
                <a:gd name="T3" fmla="*/ 0 h 472"/>
                <a:gd name="T4" fmla="*/ 2147483646 w 87"/>
                <a:gd name="T5" fmla="*/ 2147483646 h 472"/>
                <a:gd name="T6" fmla="*/ 2147483646 w 87"/>
                <a:gd name="T7" fmla="*/ 2147483646 h 472"/>
                <a:gd name="T8" fmla="*/ 2147483646 w 87"/>
                <a:gd name="T9" fmla="*/ 2147483646 h 472"/>
                <a:gd name="T10" fmla="*/ 0 w 87"/>
                <a:gd name="T11" fmla="*/ 2147483646 h 472"/>
                <a:gd name="T12" fmla="*/ 0 w 87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" h="472">
                  <a:moveTo>
                    <a:pt x="0" y="0"/>
                  </a:moveTo>
                  <a:lnTo>
                    <a:pt x="10" y="0"/>
                  </a:lnTo>
                  <a:cubicBezTo>
                    <a:pt x="52" y="0"/>
                    <a:pt x="87" y="45"/>
                    <a:pt x="87" y="100"/>
                  </a:cubicBezTo>
                  <a:lnTo>
                    <a:pt x="87" y="372"/>
                  </a:lnTo>
                  <a:cubicBezTo>
                    <a:pt x="87" y="427"/>
                    <a:pt x="52" y="472"/>
                    <a:pt x="10" y="472"/>
                  </a:cubicBezTo>
                  <a:lnTo>
                    <a:pt x="0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2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" name="Rectangle 83">
              <a:extLst>
                <a:ext uri="{FF2B5EF4-FFF2-40B4-BE49-F238E27FC236}">
                  <a16:creationId xmlns:a16="http://schemas.microsoft.com/office/drawing/2014/main" id="{0A49390F-3494-FF76-5978-FAC61BF4C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1261" y="4318007"/>
              <a:ext cx="318478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58.815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63" name="Rectangle 85">
              <a:extLst>
                <a:ext uri="{FF2B5EF4-FFF2-40B4-BE49-F238E27FC236}">
                  <a16:creationId xmlns:a16="http://schemas.microsoft.com/office/drawing/2014/main" id="{C4987925-EF81-B925-5BE3-2E81A8B2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9848" y="4524467"/>
              <a:ext cx="318478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22.128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64" name="Rectangle 87">
              <a:extLst>
                <a:ext uri="{FF2B5EF4-FFF2-40B4-BE49-F238E27FC236}">
                  <a16:creationId xmlns:a16="http://schemas.microsoft.com/office/drawing/2014/main" id="{D0C491F6-727A-7059-7822-F23A28754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079" y="4716633"/>
              <a:ext cx="318478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16.127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65" name="Rectangle 88">
              <a:extLst>
                <a:ext uri="{FF2B5EF4-FFF2-40B4-BE49-F238E27FC236}">
                  <a16:creationId xmlns:a16="http://schemas.microsoft.com/office/drawing/2014/main" id="{14BBF90C-D83C-260A-259B-A8D4AB746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8216" y="4906963"/>
              <a:ext cx="228706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ED2136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3,8%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ED2136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66" name="Rectangle 89">
              <a:extLst>
                <a:ext uri="{FF2B5EF4-FFF2-40B4-BE49-F238E27FC236}">
                  <a16:creationId xmlns:a16="http://schemas.microsoft.com/office/drawing/2014/main" id="{1444DB7E-FAA1-E8AC-304F-CF17EE2CE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079" y="4907210"/>
              <a:ext cx="260766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3.924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67" name="Rectangle 90">
              <a:extLst>
                <a:ext uri="{FF2B5EF4-FFF2-40B4-BE49-F238E27FC236}">
                  <a16:creationId xmlns:a16="http://schemas.microsoft.com/office/drawing/2014/main" id="{1EF20705-D9F8-9D30-24CC-3998EBF20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9481" y="5113337"/>
              <a:ext cx="228706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ED2136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1,3%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ED2136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68" name="Rectangle 91">
              <a:extLst>
                <a:ext uri="{FF2B5EF4-FFF2-40B4-BE49-F238E27FC236}">
                  <a16:creationId xmlns:a16="http://schemas.microsoft.com/office/drawing/2014/main" id="{0315891C-BD2C-6C8A-1154-75F7CA8CA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3628" y="5113669"/>
              <a:ext cx="260766" cy="1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1.290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</p:grpSp>
      <p:grpSp>
        <p:nvGrpSpPr>
          <p:cNvPr id="69" name="Group 17">
            <a:extLst>
              <a:ext uri="{FF2B5EF4-FFF2-40B4-BE49-F238E27FC236}">
                <a16:creationId xmlns:a16="http://schemas.microsoft.com/office/drawing/2014/main" id="{1A88E7C8-E605-5B21-6C84-F4F56D2FBCA4}"/>
              </a:ext>
            </a:extLst>
          </p:cNvPr>
          <p:cNvGrpSpPr>
            <a:grpSpLocks/>
          </p:cNvGrpSpPr>
          <p:nvPr/>
        </p:nvGrpSpPr>
        <p:grpSpPr bwMode="auto">
          <a:xfrm>
            <a:off x="5374467" y="3908649"/>
            <a:ext cx="1964358" cy="713475"/>
            <a:chOff x="6456898" y="5643940"/>
            <a:chExt cx="2618548" cy="951311"/>
          </a:xfrm>
        </p:grpSpPr>
        <p:sp>
          <p:nvSpPr>
            <p:cNvPr id="70" name="Rectangle 92">
              <a:extLst>
                <a:ext uri="{FF2B5EF4-FFF2-40B4-BE49-F238E27FC236}">
                  <a16:creationId xmlns:a16="http://schemas.microsoft.com/office/drawing/2014/main" id="{B5FF02FF-348B-08B9-9B22-822C402D1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7509" y="5661402"/>
              <a:ext cx="297023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Cérvix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71" name="Rectangle 93">
              <a:extLst>
                <a:ext uri="{FF2B5EF4-FFF2-40B4-BE49-F238E27FC236}">
                  <a16:creationId xmlns:a16="http://schemas.microsoft.com/office/drawing/2014/main" id="{72232F31-4A18-5CF6-B38B-D321D53D2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898" y="5851904"/>
              <a:ext cx="587634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Endometrial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72" name="Rectangle 94">
              <a:extLst>
                <a:ext uri="{FF2B5EF4-FFF2-40B4-BE49-F238E27FC236}">
                  <a16:creationId xmlns:a16="http://schemas.microsoft.com/office/drawing/2014/main" id="{96E1FA8E-6932-1DAA-22A3-FDA27EDD6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202" y="6059868"/>
              <a:ext cx="442329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Ovariano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73" name="Rectangle 95">
              <a:extLst>
                <a:ext uri="{FF2B5EF4-FFF2-40B4-BE49-F238E27FC236}">
                  <a16:creationId xmlns:a16="http://schemas.microsoft.com/office/drawing/2014/main" id="{C369FA2C-7744-71F7-5E85-E99045AAA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3151" y="6250370"/>
              <a:ext cx="271381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Vulva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74" name="Rectangle 96">
              <a:extLst>
                <a:ext uri="{FF2B5EF4-FFF2-40B4-BE49-F238E27FC236}">
                  <a16:creationId xmlns:a16="http://schemas.microsoft.com/office/drawing/2014/main" id="{0369A79F-7C3F-D56D-42FB-F563D7D74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458" y="6442460"/>
              <a:ext cx="329074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Vagina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75" name="Freeform 97">
              <a:extLst>
                <a:ext uri="{FF2B5EF4-FFF2-40B4-BE49-F238E27FC236}">
                  <a16:creationId xmlns:a16="http://schemas.microsoft.com/office/drawing/2014/main" id="{F9399672-30D4-C1BF-8883-683AFCA14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567" y="5648325"/>
              <a:ext cx="1530350" cy="150812"/>
            </a:xfrm>
            <a:custGeom>
              <a:avLst/>
              <a:gdLst>
                <a:gd name="T0" fmla="*/ 0 w 4793"/>
                <a:gd name="T1" fmla="*/ 0 h 473"/>
                <a:gd name="T2" fmla="*/ 2147483646 w 4793"/>
                <a:gd name="T3" fmla="*/ 0 h 473"/>
                <a:gd name="T4" fmla="*/ 2147483646 w 4793"/>
                <a:gd name="T5" fmla="*/ 2147483646 h 473"/>
                <a:gd name="T6" fmla="*/ 2147483646 w 4793"/>
                <a:gd name="T7" fmla="*/ 2147483646 h 473"/>
                <a:gd name="T8" fmla="*/ 2147483646 w 4793"/>
                <a:gd name="T9" fmla="*/ 2147483646 h 473"/>
                <a:gd name="T10" fmla="*/ 0 w 4793"/>
                <a:gd name="T11" fmla="*/ 2147483646 h 473"/>
                <a:gd name="T12" fmla="*/ 0 w 4793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93"/>
                <a:gd name="T22" fmla="*/ 0 h 473"/>
                <a:gd name="T23" fmla="*/ 4793 w 4793"/>
                <a:gd name="T24" fmla="*/ 473 h 4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93" h="473">
                  <a:moveTo>
                    <a:pt x="0" y="0"/>
                  </a:moveTo>
                  <a:lnTo>
                    <a:pt x="4693" y="0"/>
                  </a:lnTo>
                  <a:cubicBezTo>
                    <a:pt x="4748" y="0"/>
                    <a:pt x="4793" y="46"/>
                    <a:pt x="4793" y="100"/>
                  </a:cubicBezTo>
                  <a:lnTo>
                    <a:pt x="4793" y="373"/>
                  </a:lnTo>
                  <a:cubicBezTo>
                    <a:pt x="4793" y="428"/>
                    <a:pt x="4748" y="473"/>
                    <a:pt x="4693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6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4000" tIns="0" rIns="54000" bIns="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65,9%</a:t>
              </a:r>
              <a:endParaRPr kumimoji="0" lang="pt-BR" altLang="pt-BR" sz="6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76" name="Freeform 98">
              <a:extLst>
                <a:ext uri="{FF2B5EF4-FFF2-40B4-BE49-F238E27FC236}">
                  <a16:creationId xmlns:a16="http://schemas.microsoft.com/office/drawing/2014/main" id="{01B1E5C8-D883-82DF-607A-07E331C6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567" y="5845175"/>
              <a:ext cx="419100" cy="150812"/>
            </a:xfrm>
            <a:custGeom>
              <a:avLst/>
              <a:gdLst>
                <a:gd name="T0" fmla="*/ 0 w 1315"/>
                <a:gd name="T1" fmla="*/ 0 h 473"/>
                <a:gd name="T2" fmla="*/ 2147483646 w 1315"/>
                <a:gd name="T3" fmla="*/ 0 h 473"/>
                <a:gd name="T4" fmla="*/ 2147483646 w 1315"/>
                <a:gd name="T5" fmla="*/ 2147483646 h 473"/>
                <a:gd name="T6" fmla="*/ 2147483646 w 1315"/>
                <a:gd name="T7" fmla="*/ 2147483646 h 473"/>
                <a:gd name="T8" fmla="*/ 2147483646 w 1315"/>
                <a:gd name="T9" fmla="*/ 2147483646 h 473"/>
                <a:gd name="T10" fmla="*/ 0 w 1315"/>
                <a:gd name="T11" fmla="*/ 2147483646 h 473"/>
                <a:gd name="T12" fmla="*/ 0 w 1315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15"/>
                <a:gd name="T22" fmla="*/ 0 h 473"/>
                <a:gd name="T23" fmla="*/ 1315 w 1315"/>
                <a:gd name="T24" fmla="*/ 473 h 4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15" h="473">
                  <a:moveTo>
                    <a:pt x="0" y="0"/>
                  </a:moveTo>
                  <a:lnTo>
                    <a:pt x="1215" y="0"/>
                  </a:lnTo>
                  <a:cubicBezTo>
                    <a:pt x="1270" y="0"/>
                    <a:pt x="1315" y="45"/>
                    <a:pt x="1315" y="100"/>
                  </a:cubicBezTo>
                  <a:lnTo>
                    <a:pt x="1315" y="373"/>
                  </a:lnTo>
                  <a:cubicBezTo>
                    <a:pt x="1315" y="428"/>
                    <a:pt x="1270" y="473"/>
                    <a:pt x="1215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6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4000" tIns="0" rIns="54000" bIns="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18%</a:t>
              </a:r>
            </a:p>
          </p:txBody>
        </p:sp>
        <p:sp>
          <p:nvSpPr>
            <p:cNvPr id="77" name="Freeform 99">
              <a:extLst>
                <a:ext uri="{FF2B5EF4-FFF2-40B4-BE49-F238E27FC236}">
                  <a16:creationId xmlns:a16="http://schemas.microsoft.com/office/drawing/2014/main" id="{410594BD-49BA-217A-D0F7-A2B3F9401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567" y="6042025"/>
              <a:ext cx="282575" cy="150812"/>
            </a:xfrm>
            <a:custGeom>
              <a:avLst/>
              <a:gdLst>
                <a:gd name="T0" fmla="*/ 0 w 887"/>
                <a:gd name="T1" fmla="*/ 0 h 472"/>
                <a:gd name="T2" fmla="*/ 2147483646 w 887"/>
                <a:gd name="T3" fmla="*/ 0 h 472"/>
                <a:gd name="T4" fmla="*/ 2147483646 w 887"/>
                <a:gd name="T5" fmla="*/ 2147483646 h 472"/>
                <a:gd name="T6" fmla="*/ 2147483646 w 887"/>
                <a:gd name="T7" fmla="*/ 2147483646 h 472"/>
                <a:gd name="T8" fmla="*/ 2147483646 w 887"/>
                <a:gd name="T9" fmla="*/ 2147483646 h 472"/>
                <a:gd name="T10" fmla="*/ 0 w 887"/>
                <a:gd name="T11" fmla="*/ 2147483646 h 472"/>
                <a:gd name="T12" fmla="*/ 0 w 887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7" h="472">
                  <a:moveTo>
                    <a:pt x="0" y="0"/>
                  </a:moveTo>
                  <a:lnTo>
                    <a:pt x="787" y="0"/>
                  </a:lnTo>
                  <a:cubicBezTo>
                    <a:pt x="842" y="0"/>
                    <a:pt x="887" y="45"/>
                    <a:pt x="887" y="100"/>
                  </a:cubicBezTo>
                  <a:lnTo>
                    <a:pt x="887" y="372"/>
                  </a:lnTo>
                  <a:cubicBezTo>
                    <a:pt x="887" y="427"/>
                    <a:pt x="842" y="472"/>
                    <a:pt x="787" y="472"/>
                  </a:cubicBezTo>
                  <a:lnTo>
                    <a:pt x="0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6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Freeform 100">
              <a:extLst>
                <a:ext uri="{FF2B5EF4-FFF2-40B4-BE49-F238E27FC236}">
                  <a16:creationId xmlns:a16="http://schemas.microsoft.com/office/drawing/2014/main" id="{F11CD1B6-192B-1FC6-8109-B8431CD94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567" y="6237288"/>
              <a:ext cx="69850" cy="152400"/>
            </a:xfrm>
            <a:custGeom>
              <a:avLst/>
              <a:gdLst>
                <a:gd name="T0" fmla="*/ 0 w 217"/>
                <a:gd name="T1" fmla="*/ 0 h 473"/>
                <a:gd name="T2" fmla="*/ 2147483646 w 217"/>
                <a:gd name="T3" fmla="*/ 0 h 473"/>
                <a:gd name="T4" fmla="*/ 2147483646 w 217"/>
                <a:gd name="T5" fmla="*/ 2147483646 h 473"/>
                <a:gd name="T6" fmla="*/ 2147483646 w 217"/>
                <a:gd name="T7" fmla="*/ 2147483646 h 473"/>
                <a:gd name="T8" fmla="*/ 2147483646 w 217"/>
                <a:gd name="T9" fmla="*/ 2147483646 h 473"/>
                <a:gd name="T10" fmla="*/ 0 w 217"/>
                <a:gd name="T11" fmla="*/ 2147483646 h 473"/>
                <a:gd name="T12" fmla="*/ 0 w 217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7" h="473">
                  <a:moveTo>
                    <a:pt x="0" y="0"/>
                  </a:moveTo>
                  <a:lnTo>
                    <a:pt x="117" y="0"/>
                  </a:lnTo>
                  <a:cubicBezTo>
                    <a:pt x="172" y="0"/>
                    <a:pt x="217" y="45"/>
                    <a:pt x="217" y="100"/>
                  </a:cubicBezTo>
                  <a:lnTo>
                    <a:pt x="217" y="373"/>
                  </a:lnTo>
                  <a:cubicBezTo>
                    <a:pt x="217" y="428"/>
                    <a:pt x="172" y="473"/>
                    <a:pt x="117" y="473"/>
                  </a:cubicBezTo>
                  <a:lnTo>
                    <a:pt x="0" y="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6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Freeform 101">
              <a:extLst>
                <a:ext uri="{FF2B5EF4-FFF2-40B4-BE49-F238E27FC236}">
                  <a16:creationId xmlns:a16="http://schemas.microsoft.com/office/drawing/2014/main" id="{68AC71AD-0E99-9DCE-6177-278C8DB52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4567" y="6434138"/>
              <a:ext cx="26988" cy="150812"/>
            </a:xfrm>
            <a:custGeom>
              <a:avLst/>
              <a:gdLst>
                <a:gd name="T0" fmla="*/ 0 w 87"/>
                <a:gd name="T1" fmla="*/ 0 h 472"/>
                <a:gd name="T2" fmla="*/ 2147483646 w 87"/>
                <a:gd name="T3" fmla="*/ 0 h 472"/>
                <a:gd name="T4" fmla="*/ 2147483646 w 87"/>
                <a:gd name="T5" fmla="*/ 2147483646 h 472"/>
                <a:gd name="T6" fmla="*/ 2147483646 w 87"/>
                <a:gd name="T7" fmla="*/ 2147483646 h 472"/>
                <a:gd name="T8" fmla="*/ 2147483646 w 87"/>
                <a:gd name="T9" fmla="*/ 2147483646 h 472"/>
                <a:gd name="T10" fmla="*/ 0 w 87"/>
                <a:gd name="T11" fmla="*/ 2147483646 h 472"/>
                <a:gd name="T12" fmla="*/ 0 w 87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" h="472">
                  <a:moveTo>
                    <a:pt x="0" y="0"/>
                  </a:moveTo>
                  <a:lnTo>
                    <a:pt x="10" y="0"/>
                  </a:lnTo>
                  <a:cubicBezTo>
                    <a:pt x="52" y="0"/>
                    <a:pt x="87" y="45"/>
                    <a:pt x="87" y="100"/>
                  </a:cubicBezTo>
                  <a:lnTo>
                    <a:pt x="87" y="372"/>
                  </a:lnTo>
                  <a:cubicBezTo>
                    <a:pt x="87" y="427"/>
                    <a:pt x="52" y="472"/>
                    <a:pt x="10" y="472"/>
                  </a:cubicBezTo>
                  <a:lnTo>
                    <a:pt x="0" y="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6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Rectangle 103">
              <a:extLst>
                <a:ext uri="{FF2B5EF4-FFF2-40B4-BE49-F238E27FC236}">
                  <a16:creationId xmlns:a16="http://schemas.microsoft.com/office/drawing/2014/main" id="{276EB3BA-F0C4-F34F-5483-2D53474E4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54" y="5643940"/>
              <a:ext cx="318392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29.677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81" name="Rectangle 105">
              <a:extLst>
                <a:ext uri="{FF2B5EF4-FFF2-40B4-BE49-F238E27FC236}">
                  <a16:creationId xmlns:a16="http://schemas.microsoft.com/office/drawing/2014/main" id="{565EB991-E47C-0585-56AB-E705B0674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1296" y="5866192"/>
              <a:ext cx="260695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8.080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82" name="Rectangle 106">
              <a:extLst>
                <a:ext uri="{FF2B5EF4-FFF2-40B4-BE49-F238E27FC236}">
                  <a16:creationId xmlns:a16="http://schemas.microsoft.com/office/drawing/2014/main" id="{5A10BA89-1E72-3892-503C-F33686273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3656" y="6073775"/>
              <a:ext cx="286337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756FB3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12,1%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83" name="Rectangle 107">
              <a:extLst>
                <a:ext uri="{FF2B5EF4-FFF2-40B4-BE49-F238E27FC236}">
                  <a16:creationId xmlns:a16="http://schemas.microsoft.com/office/drawing/2014/main" id="{2C3761E4-5F6A-F327-F080-301E9DFDD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7624" y="6074157"/>
              <a:ext cx="260695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5.448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84" name="Rectangle 108">
              <a:extLst>
                <a:ext uri="{FF2B5EF4-FFF2-40B4-BE49-F238E27FC236}">
                  <a16:creationId xmlns:a16="http://schemas.microsoft.com/office/drawing/2014/main" id="{B057D0DF-14E2-3C94-5937-FF85E8D83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7280" y="6264275"/>
              <a:ext cx="228644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756FB3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2,9%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85" name="Rectangle 109">
              <a:extLst>
                <a:ext uri="{FF2B5EF4-FFF2-40B4-BE49-F238E27FC236}">
                  <a16:creationId xmlns:a16="http://schemas.microsoft.com/office/drawing/2014/main" id="{BC863D0F-0812-075A-B6FA-C583982F7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6700" y="6264659"/>
              <a:ext cx="260695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1.301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86" name="Rectangle 110">
              <a:extLst>
                <a:ext uri="{FF2B5EF4-FFF2-40B4-BE49-F238E27FC236}">
                  <a16:creationId xmlns:a16="http://schemas.microsoft.com/office/drawing/2014/main" id="{73D1879B-CD62-CB54-E96A-3AD301648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418" y="6456363"/>
              <a:ext cx="228644" cy="1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756FB3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1,1%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87" name="Rectangle 111">
              <a:extLst>
                <a:ext uri="{FF2B5EF4-FFF2-40B4-BE49-F238E27FC236}">
                  <a16:creationId xmlns:a16="http://schemas.microsoft.com/office/drawing/2014/main" id="{0D6A21A6-67B7-74E9-D2BC-2230B5CB0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3848" y="6456749"/>
              <a:ext cx="173086" cy="13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494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</p:grpSp>
      <p:grpSp>
        <p:nvGrpSpPr>
          <p:cNvPr id="88" name="Group 4">
            <a:extLst>
              <a:ext uri="{FF2B5EF4-FFF2-40B4-BE49-F238E27FC236}">
                <a16:creationId xmlns:a16="http://schemas.microsoft.com/office/drawing/2014/main" id="{858EC367-6008-D029-46C1-68BB0E08742E}"/>
              </a:ext>
            </a:extLst>
          </p:cNvPr>
          <p:cNvGrpSpPr>
            <a:grpSpLocks/>
          </p:cNvGrpSpPr>
          <p:nvPr/>
        </p:nvGrpSpPr>
        <p:grpSpPr bwMode="auto">
          <a:xfrm>
            <a:off x="1614488" y="2825900"/>
            <a:ext cx="2043409" cy="703659"/>
            <a:chOff x="2128067" y="3825875"/>
            <a:chExt cx="2725238" cy="938213"/>
          </a:xfrm>
        </p:grpSpPr>
        <p:sp>
          <p:nvSpPr>
            <p:cNvPr id="89" name="Rectangle 112">
              <a:extLst>
                <a:ext uri="{FF2B5EF4-FFF2-40B4-BE49-F238E27FC236}">
                  <a16:creationId xmlns:a16="http://schemas.microsoft.com/office/drawing/2014/main" id="{17CE4679-31D8-9783-F319-BD70228FE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387" y="3832224"/>
              <a:ext cx="297166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Cérvix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90" name="Rectangle 113">
              <a:extLst>
                <a:ext uri="{FF2B5EF4-FFF2-40B4-BE49-F238E27FC236}">
                  <a16:creationId xmlns:a16="http://schemas.microsoft.com/office/drawing/2014/main" id="{5F1CE69A-C632-DAF8-0837-401FB647D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387" y="4029075"/>
              <a:ext cx="58791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Endometrial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91" name="Rectangle 114">
              <a:extLst>
                <a:ext uri="{FF2B5EF4-FFF2-40B4-BE49-F238E27FC236}">
                  <a16:creationId xmlns:a16="http://schemas.microsoft.com/office/drawing/2014/main" id="{F8DD749A-5168-9CAA-011E-D4FD6DA58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386" y="4225925"/>
              <a:ext cx="44254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Ovariano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92" name="Rectangle 115">
              <a:extLst>
                <a:ext uri="{FF2B5EF4-FFF2-40B4-BE49-F238E27FC236}">
                  <a16:creationId xmlns:a16="http://schemas.microsoft.com/office/drawing/2014/main" id="{64182612-A1CE-4702-F832-61DC7FA7B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386" y="4422776"/>
              <a:ext cx="27151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Vulva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93" name="Rectangle 116">
              <a:extLst>
                <a:ext uri="{FF2B5EF4-FFF2-40B4-BE49-F238E27FC236}">
                  <a16:creationId xmlns:a16="http://schemas.microsoft.com/office/drawing/2014/main" id="{43BAA496-6D42-762B-8C57-841F5C460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5386" y="4618039"/>
              <a:ext cx="32923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Vagina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94" name="Freeform 117">
              <a:extLst>
                <a:ext uri="{FF2B5EF4-FFF2-40B4-BE49-F238E27FC236}">
                  <a16:creationId xmlns:a16="http://schemas.microsoft.com/office/drawing/2014/main" id="{E52A1B37-C15C-EBE6-3732-A2BE42489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492" y="3825875"/>
              <a:ext cx="1716088" cy="150812"/>
            </a:xfrm>
            <a:custGeom>
              <a:avLst/>
              <a:gdLst>
                <a:gd name="T0" fmla="*/ 2147483646 w 5372"/>
                <a:gd name="T1" fmla="*/ 0 h 473"/>
                <a:gd name="T2" fmla="*/ 2147483646 w 5372"/>
                <a:gd name="T3" fmla="*/ 0 h 473"/>
                <a:gd name="T4" fmla="*/ 0 w 5372"/>
                <a:gd name="T5" fmla="*/ 2147483646 h 473"/>
                <a:gd name="T6" fmla="*/ 0 w 5372"/>
                <a:gd name="T7" fmla="*/ 2147483646 h 473"/>
                <a:gd name="T8" fmla="*/ 2147483646 w 5372"/>
                <a:gd name="T9" fmla="*/ 2147483646 h 473"/>
                <a:gd name="T10" fmla="*/ 2147483646 w 5372"/>
                <a:gd name="T11" fmla="*/ 2147483646 h 473"/>
                <a:gd name="T12" fmla="*/ 2147483646 w 5372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72"/>
                <a:gd name="T22" fmla="*/ 0 h 473"/>
                <a:gd name="T23" fmla="*/ 5372 w 5372"/>
                <a:gd name="T24" fmla="*/ 473 h 4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72" h="473">
                  <a:moveTo>
                    <a:pt x="5372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373"/>
                  </a:lnTo>
                  <a:cubicBezTo>
                    <a:pt x="0" y="427"/>
                    <a:pt x="45" y="473"/>
                    <a:pt x="100" y="473"/>
                  </a:cubicBezTo>
                  <a:lnTo>
                    <a:pt x="5372" y="473"/>
                  </a:lnTo>
                  <a:lnTo>
                    <a:pt x="5372" y="0"/>
                  </a:lnTo>
                  <a:close/>
                </a:path>
              </a:pathLst>
            </a:custGeom>
            <a:solidFill>
              <a:srgbClr val="F49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4000" tIns="0" rIns="54000" bIns="0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85,5%</a:t>
              </a:r>
              <a:endParaRPr kumimoji="0" lang="pt-BR" alt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95" name="Freeform 118">
              <a:extLst>
                <a:ext uri="{FF2B5EF4-FFF2-40B4-BE49-F238E27FC236}">
                  <a16:creationId xmlns:a16="http://schemas.microsoft.com/office/drawing/2014/main" id="{C3AC6666-614B-2E79-BEE6-0591FB4A5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530" y="4022725"/>
              <a:ext cx="273050" cy="150812"/>
            </a:xfrm>
            <a:custGeom>
              <a:avLst/>
              <a:gdLst>
                <a:gd name="T0" fmla="*/ 2147483646 w 857"/>
                <a:gd name="T1" fmla="*/ 0 h 472"/>
                <a:gd name="T2" fmla="*/ 2147483646 w 857"/>
                <a:gd name="T3" fmla="*/ 0 h 472"/>
                <a:gd name="T4" fmla="*/ 0 w 857"/>
                <a:gd name="T5" fmla="*/ 2147483646 h 472"/>
                <a:gd name="T6" fmla="*/ 0 w 857"/>
                <a:gd name="T7" fmla="*/ 2147483646 h 472"/>
                <a:gd name="T8" fmla="*/ 2147483646 w 857"/>
                <a:gd name="T9" fmla="*/ 2147483646 h 472"/>
                <a:gd name="T10" fmla="*/ 2147483646 w 857"/>
                <a:gd name="T11" fmla="*/ 2147483646 h 472"/>
                <a:gd name="T12" fmla="*/ 2147483646 w 857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7" h="472">
                  <a:moveTo>
                    <a:pt x="857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372"/>
                  </a:lnTo>
                  <a:cubicBezTo>
                    <a:pt x="0" y="427"/>
                    <a:pt x="45" y="472"/>
                    <a:pt x="100" y="472"/>
                  </a:cubicBezTo>
                  <a:lnTo>
                    <a:pt x="857" y="472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rgbClr val="F49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Freeform 119">
              <a:extLst>
                <a:ext uri="{FF2B5EF4-FFF2-40B4-BE49-F238E27FC236}">
                  <a16:creationId xmlns:a16="http://schemas.microsoft.com/office/drawing/2014/main" id="{6662828D-C84C-90F4-DA2D-175C280F5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280" y="4219575"/>
              <a:ext cx="241300" cy="150812"/>
            </a:xfrm>
            <a:custGeom>
              <a:avLst/>
              <a:gdLst>
                <a:gd name="T0" fmla="*/ 2147483646 w 755"/>
                <a:gd name="T1" fmla="*/ 0 h 473"/>
                <a:gd name="T2" fmla="*/ 2147483646 w 755"/>
                <a:gd name="T3" fmla="*/ 0 h 473"/>
                <a:gd name="T4" fmla="*/ 0 w 755"/>
                <a:gd name="T5" fmla="*/ 2147483646 h 473"/>
                <a:gd name="T6" fmla="*/ 0 w 755"/>
                <a:gd name="T7" fmla="*/ 2147483646 h 473"/>
                <a:gd name="T8" fmla="*/ 2147483646 w 755"/>
                <a:gd name="T9" fmla="*/ 2147483646 h 473"/>
                <a:gd name="T10" fmla="*/ 2147483646 w 755"/>
                <a:gd name="T11" fmla="*/ 2147483646 h 473"/>
                <a:gd name="T12" fmla="*/ 2147483646 w 755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5" h="473">
                  <a:moveTo>
                    <a:pt x="755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373"/>
                  </a:lnTo>
                  <a:cubicBezTo>
                    <a:pt x="0" y="428"/>
                    <a:pt x="45" y="473"/>
                    <a:pt x="100" y="473"/>
                  </a:cubicBezTo>
                  <a:lnTo>
                    <a:pt x="755" y="473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rgbClr val="F49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Freeform 120">
              <a:extLst>
                <a:ext uri="{FF2B5EF4-FFF2-40B4-BE49-F238E27FC236}">
                  <a16:creationId xmlns:a16="http://schemas.microsoft.com/office/drawing/2014/main" id="{63772E86-7E2B-345F-A95E-24D3E150E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9430" y="4416425"/>
              <a:ext cx="57150" cy="150812"/>
            </a:xfrm>
            <a:custGeom>
              <a:avLst/>
              <a:gdLst>
                <a:gd name="T0" fmla="*/ 2147483646 w 179"/>
                <a:gd name="T1" fmla="*/ 0 h 472"/>
                <a:gd name="T2" fmla="*/ 2147483646 w 179"/>
                <a:gd name="T3" fmla="*/ 0 h 472"/>
                <a:gd name="T4" fmla="*/ 0 w 179"/>
                <a:gd name="T5" fmla="*/ 2147483646 h 472"/>
                <a:gd name="T6" fmla="*/ 0 w 179"/>
                <a:gd name="T7" fmla="*/ 2147483646 h 472"/>
                <a:gd name="T8" fmla="*/ 2147483646 w 179"/>
                <a:gd name="T9" fmla="*/ 2147483646 h 472"/>
                <a:gd name="T10" fmla="*/ 2147483646 w 179"/>
                <a:gd name="T11" fmla="*/ 2147483646 h 472"/>
                <a:gd name="T12" fmla="*/ 2147483646 w 179"/>
                <a:gd name="T13" fmla="*/ 0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" h="472">
                  <a:moveTo>
                    <a:pt x="179" y="0"/>
                  </a:move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372"/>
                  </a:lnTo>
                  <a:cubicBezTo>
                    <a:pt x="0" y="427"/>
                    <a:pt x="45" y="472"/>
                    <a:pt x="100" y="472"/>
                  </a:cubicBezTo>
                  <a:lnTo>
                    <a:pt x="179" y="472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49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Freeform 121">
              <a:extLst>
                <a:ext uri="{FF2B5EF4-FFF2-40B4-BE49-F238E27FC236}">
                  <a16:creationId xmlns:a16="http://schemas.microsoft.com/office/drawing/2014/main" id="{B208E328-5972-195E-4B81-379BC69C5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830" y="4611688"/>
              <a:ext cx="31750" cy="152400"/>
            </a:xfrm>
            <a:custGeom>
              <a:avLst/>
              <a:gdLst>
                <a:gd name="T0" fmla="*/ 2147483646 w 100"/>
                <a:gd name="T1" fmla="*/ 0 h 473"/>
                <a:gd name="T2" fmla="*/ 2147483646 w 100"/>
                <a:gd name="T3" fmla="*/ 0 h 473"/>
                <a:gd name="T4" fmla="*/ 0 w 100"/>
                <a:gd name="T5" fmla="*/ 2147483646 h 473"/>
                <a:gd name="T6" fmla="*/ 0 w 100"/>
                <a:gd name="T7" fmla="*/ 2147483646 h 473"/>
                <a:gd name="T8" fmla="*/ 2147483646 w 100"/>
                <a:gd name="T9" fmla="*/ 2147483646 h 473"/>
                <a:gd name="T10" fmla="*/ 2147483646 w 100"/>
                <a:gd name="T11" fmla="*/ 2147483646 h 473"/>
                <a:gd name="T12" fmla="*/ 2147483646 w 100"/>
                <a:gd name="T13" fmla="*/ 0 h 4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0" h="473">
                  <a:moveTo>
                    <a:pt x="100" y="0"/>
                  </a:moveTo>
                  <a:lnTo>
                    <a:pt x="88" y="0"/>
                  </a:lnTo>
                  <a:cubicBezTo>
                    <a:pt x="39" y="0"/>
                    <a:pt x="0" y="45"/>
                    <a:pt x="0" y="100"/>
                  </a:cubicBezTo>
                  <a:lnTo>
                    <a:pt x="0" y="373"/>
                  </a:lnTo>
                  <a:cubicBezTo>
                    <a:pt x="0" y="428"/>
                    <a:pt x="39" y="473"/>
                    <a:pt x="88" y="473"/>
                  </a:cubicBezTo>
                  <a:lnTo>
                    <a:pt x="100" y="47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49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Rectangle 123">
              <a:extLst>
                <a:ext uri="{FF2B5EF4-FFF2-40B4-BE49-F238E27FC236}">
                  <a16:creationId xmlns:a16="http://schemas.microsoft.com/office/drawing/2014/main" id="{DDCF9D58-B008-7F14-34EF-825C8E34E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067" y="3844924"/>
              <a:ext cx="26082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6.145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00" name="Rectangle 124">
              <a:extLst>
                <a:ext uri="{FF2B5EF4-FFF2-40B4-BE49-F238E27FC236}">
                  <a16:creationId xmlns:a16="http://schemas.microsoft.com/office/drawing/2014/main" id="{8691BD20-313C-493D-7BE3-B5F2EFFAD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0574" y="4028882"/>
              <a:ext cx="286477" cy="13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490AC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11,9%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F490AC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101" name="Rectangle 125">
              <a:extLst>
                <a:ext uri="{FF2B5EF4-FFF2-40B4-BE49-F238E27FC236}">
                  <a16:creationId xmlns:a16="http://schemas.microsoft.com/office/drawing/2014/main" id="{8C03F8C3-C5D3-2D9F-6788-79B36FE0C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501" y="4029075"/>
              <a:ext cx="17316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990</a:t>
              </a: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02" name="Rectangle 126">
              <a:extLst>
                <a:ext uri="{FF2B5EF4-FFF2-40B4-BE49-F238E27FC236}">
                  <a16:creationId xmlns:a16="http://schemas.microsoft.com/office/drawing/2014/main" id="{92051CD3-9EBA-86EC-F141-D83748B8D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149" y="4225731"/>
              <a:ext cx="286477" cy="13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490AC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10,5%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F490AC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103" name="Rectangle 127">
              <a:extLst>
                <a:ext uri="{FF2B5EF4-FFF2-40B4-BE49-F238E27FC236}">
                  <a16:creationId xmlns:a16="http://schemas.microsoft.com/office/drawing/2014/main" id="{73204B94-43E8-6F74-ABB7-4E90CEACB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9379" y="4225925"/>
              <a:ext cx="17316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876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04" name="Rectangle 128">
              <a:extLst>
                <a:ext uri="{FF2B5EF4-FFF2-40B4-BE49-F238E27FC236}">
                  <a16:creationId xmlns:a16="http://schemas.microsoft.com/office/drawing/2014/main" id="{7F80F292-DF47-12CB-F7AD-A24091C27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517" y="4422582"/>
              <a:ext cx="228754" cy="13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490AC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2,5%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F490AC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105" name="Rectangle 129">
              <a:extLst>
                <a:ext uri="{FF2B5EF4-FFF2-40B4-BE49-F238E27FC236}">
                  <a16:creationId xmlns:a16="http://schemas.microsoft.com/office/drawing/2014/main" id="{7A9EEC8E-D9F8-4B74-63A6-145333AB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724" y="4422776"/>
              <a:ext cx="17316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207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  <p:sp>
          <p:nvSpPr>
            <p:cNvPr id="106" name="Rectangle 130">
              <a:extLst>
                <a:ext uri="{FF2B5EF4-FFF2-40B4-BE49-F238E27FC236}">
                  <a16:creationId xmlns:a16="http://schemas.microsoft.com/office/drawing/2014/main" id="{81D51861-902F-0D56-D6CF-D9BE31614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6679" y="4618639"/>
              <a:ext cx="228754" cy="138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pt-BR" sz="675" b="1" i="0" u="none" strike="noStrike" kern="1200" cap="none" spc="0" normalizeH="0" baseline="0" noProof="0">
                  <a:ln>
                    <a:noFill/>
                  </a:ln>
                  <a:solidFill>
                    <a:srgbClr val="F490AC"/>
                  </a:solidFill>
                  <a:effectLst/>
                  <a:uLnTx/>
                  <a:uFillTx/>
                  <a:latin typeface="Imago"/>
                  <a:ea typeface="Imago"/>
                  <a:cs typeface="Imago"/>
                  <a:sym typeface="Arial"/>
                </a:rPr>
                <a:t>1,4%</a:t>
              </a:r>
              <a:endParaRPr kumimoji="0" lang="pt-BR" altLang="pt-BR" sz="1350" b="0" i="0" u="none" strike="noStrike" kern="1200" cap="none" spc="0" normalizeH="0" baseline="0" noProof="0">
                <a:ln>
                  <a:noFill/>
                </a:ln>
                <a:solidFill>
                  <a:srgbClr val="F490AC"/>
                </a:solidFill>
                <a:effectLst/>
                <a:uLnTx/>
                <a:uFillTx/>
                <a:latin typeface="Imago"/>
                <a:ea typeface="Imago"/>
                <a:cs typeface="Imago"/>
                <a:sym typeface="Arial"/>
              </a:endParaRPr>
            </a:p>
          </p:txBody>
        </p:sp>
        <p:sp>
          <p:nvSpPr>
            <p:cNvPr id="107" name="Rectangle 131">
              <a:extLst>
                <a:ext uri="{FF2B5EF4-FFF2-40B4-BE49-F238E27FC236}">
                  <a16:creationId xmlns:a16="http://schemas.microsoft.com/office/drawing/2014/main" id="{23D17EFA-5EBF-07A0-478B-CB02009E8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893" y="4618039"/>
              <a:ext cx="17316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rPr>
                <a:t>115</a:t>
              </a:r>
              <a:endPara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endParaRPr>
            </a:p>
          </p:txBody>
        </p:sp>
      </p:grpSp>
      <p:sp>
        <p:nvSpPr>
          <p:cNvPr id="108" name="Rectangle 132">
            <a:extLst>
              <a:ext uri="{FF2B5EF4-FFF2-40B4-BE49-F238E27FC236}">
                <a16:creationId xmlns:a16="http://schemas.microsoft.com/office/drawing/2014/main" id="{39372E01-ECC6-B6B2-B8E4-348711ECB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523" y="3809326"/>
            <a:ext cx="21159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North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09" name="Rectangle 133">
            <a:extLst>
              <a:ext uri="{FF2B5EF4-FFF2-40B4-BE49-F238E27FC236}">
                <a16:creationId xmlns:a16="http://schemas.microsoft.com/office/drawing/2014/main" id="{20AF87B5-812A-A324-005B-AC5005FDD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285" y="4055785"/>
            <a:ext cx="36388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Northeast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0" name="Rectangle 134">
            <a:extLst>
              <a:ext uri="{FF2B5EF4-FFF2-40B4-BE49-F238E27FC236}">
                <a16:creationId xmlns:a16="http://schemas.microsoft.com/office/drawing/2014/main" id="{ABCEB4B0-09DF-2F91-7656-4943C31FD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476" y="4297483"/>
            <a:ext cx="468077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Middle</a:t>
            </a:r>
            <a:r>
              <a:rPr kumimoji="0" lang="pt-BR" sz="67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-West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1" name="Rectangle 135">
            <a:extLst>
              <a:ext uri="{FF2B5EF4-FFF2-40B4-BE49-F238E27FC236}">
                <a16:creationId xmlns:a16="http://schemas.microsoft.com/office/drawing/2014/main" id="{4090B859-921B-4636-F7F2-3434FE909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523" y="4542751"/>
            <a:ext cx="36388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Southeast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2" name="Rectangle 136">
            <a:extLst>
              <a:ext uri="{FF2B5EF4-FFF2-40B4-BE49-F238E27FC236}">
                <a16:creationId xmlns:a16="http://schemas.microsoft.com/office/drawing/2014/main" id="{7C86C105-3F1D-BDFA-ED6A-58A3F5CE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285" y="4753492"/>
            <a:ext cx="21159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South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3" name="Rectangle 137">
            <a:extLst>
              <a:ext uri="{FF2B5EF4-FFF2-40B4-BE49-F238E27FC236}">
                <a16:creationId xmlns:a16="http://schemas.microsoft.com/office/drawing/2014/main" id="{9DA0E3EC-DDC4-91ED-6E39-931896CE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629" y="3571201"/>
            <a:ext cx="6091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225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Bebas Neue" charset="0"/>
                <a:ea typeface="Bebas Neue" charset="0"/>
                <a:cs typeface="Bebas Neue" charset="0"/>
                <a:sym typeface="Arial"/>
              </a:rPr>
              <a:t>SUBTITLE</a:t>
            </a:r>
            <a:endParaRPr kumimoji="0" lang="pt-BR" sz="2700" b="0" i="0" u="none" strike="noStrike" kern="1200" cap="none" spc="225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Bebas Neue" charset="0"/>
              <a:ea typeface="Bebas Neue" charset="0"/>
              <a:cs typeface="Bebas Neue" charset="0"/>
              <a:sym typeface="Arial"/>
            </a:endParaRPr>
          </a:p>
        </p:txBody>
      </p:sp>
      <p:pic>
        <p:nvPicPr>
          <p:cNvPr id="114" name="Picture 68">
            <a:extLst>
              <a:ext uri="{FF2B5EF4-FFF2-40B4-BE49-F238E27FC236}">
                <a16:creationId xmlns:a16="http://schemas.microsoft.com/office/drawing/2014/main" id="{01CEF6A6-ED7B-E19D-86CA-8C786D44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864" y="3747413"/>
            <a:ext cx="2988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17B073CD-1BF6-BCCE-7D26-6661B2B5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54" y="133704"/>
            <a:ext cx="3875000" cy="84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Bandeira Brasileira Vetores, Ícones e Planos de Fundo para Baixar Grátis">
            <a:extLst>
              <a:ext uri="{FF2B5EF4-FFF2-40B4-BE49-F238E27FC236}">
                <a16:creationId xmlns:a16="http://schemas.microsoft.com/office/drawing/2014/main" id="{E384922F-3D47-DF3A-8F1D-C2E0D0E4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25" y="114600"/>
            <a:ext cx="787607" cy="5513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6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163" y="428625"/>
            <a:ext cx="7939674" cy="3690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Centros especializados: o fator que altera desfechos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571500" y="1177268"/>
            <a:ext cx="3786188" cy="3589065"/>
          </a:xfrm>
          <a:prstGeom prst="rect">
            <a:avLst/>
          </a:prstGeom>
          <a:solidFill>
            <a:srgbClr val="2C3E50"/>
          </a:solidFill>
          <a:ln/>
        </p:spPr>
      </p:sp>
      <p:sp>
        <p:nvSpPr>
          <p:cNvPr id="5" name="Text 2"/>
          <p:cNvSpPr/>
          <p:nvPr/>
        </p:nvSpPr>
        <p:spPr>
          <a:xfrm>
            <a:off x="876018" y="1877738"/>
            <a:ext cx="1588576" cy="60523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4800" b="1" dirty="0">
                <a:solidFill>
                  <a:srgbClr val="FCA5A5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&lt; 5%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857250" y="2814638"/>
            <a:ext cx="3214688" cy="1457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Dos hospitais habilitados em oncologia no Norte, Nordeste e Centro-Oeste oferecem as terapias recomendadas para o câncer de ovário.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684212" y="1189752"/>
            <a:ext cx="3857625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Por que centralizar o cuidado?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4714875" y="2110715"/>
            <a:ext cx="214313" cy="214313"/>
          </a:xfrm>
          <a:prstGeom prst="ellipse">
            <a:avLst/>
          </a:prstGeom>
          <a:solidFill>
            <a:srgbClr val="722F37"/>
          </a:solidFill>
          <a:ln/>
        </p:spPr>
      </p:sp>
      <p:sp>
        <p:nvSpPr>
          <p:cNvPr id="9" name="Text 6"/>
          <p:cNvSpPr/>
          <p:nvPr/>
        </p:nvSpPr>
        <p:spPr>
          <a:xfrm>
            <a:off x="4785163" y="2140928"/>
            <a:ext cx="73738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1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5072063" y="2074996"/>
            <a:ext cx="3500438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Cirurgia de Alta Complexidade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5072063" y="2325027"/>
            <a:ext cx="3500438" cy="568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5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cirurgia citorredutora ótima (remoção máxima do tumor) por um ginecologista oncológico é o principal fator prognóstico de sobrevida.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4714875" y="3117983"/>
            <a:ext cx="214313" cy="214313"/>
          </a:xfrm>
          <a:prstGeom prst="ellipse">
            <a:avLst/>
          </a:prstGeom>
          <a:solidFill>
            <a:srgbClr val="722F37"/>
          </a:solidFill>
          <a:ln/>
        </p:spPr>
      </p:sp>
      <p:sp>
        <p:nvSpPr>
          <p:cNvPr id="13" name="Text 10"/>
          <p:cNvSpPr/>
          <p:nvPr/>
        </p:nvSpPr>
        <p:spPr>
          <a:xfrm>
            <a:off x="4785163" y="3148196"/>
            <a:ext cx="73738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2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5072063" y="3082265"/>
            <a:ext cx="3500438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Equipe Multidisciplinar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072063" y="3332296"/>
            <a:ext cx="3500438" cy="3746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5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Manejo integrado por oncologistas clínicos, cirurgiões e patologistas com alto volume de casos específicos.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4714875" y="3932371"/>
            <a:ext cx="214313" cy="214313"/>
          </a:xfrm>
          <a:prstGeom prst="ellipse">
            <a:avLst/>
          </a:prstGeom>
          <a:solidFill>
            <a:srgbClr val="722F37"/>
          </a:solidFill>
          <a:ln/>
        </p:spPr>
      </p:sp>
      <p:sp>
        <p:nvSpPr>
          <p:cNvPr id="17" name="Text 14"/>
          <p:cNvSpPr/>
          <p:nvPr/>
        </p:nvSpPr>
        <p:spPr>
          <a:xfrm>
            <a:off x="4785163" y="3962584"/>
            <a:ext cx="73738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3</a:t>
            </a:r>
            <a:endParaRPr lang="en-US" sz="1000" dirty="0"/>
          </a:p>
        </p:txBody>
      </p:sp>
      <p:sp>
        <p:nvSpPr>
          <p:cNvPr id="18" name="Text 15"/>
          <p:cNvSpPr/>
          <p:nvPr/>
        </p:nvSpPr>
        <p:spPr>
          <a:xfrm>
            <a:off x="5072063" y="3896652"/>
            <a:ext cx="3500438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Acesso a Inovações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5072063" y="4146683"/>
            <a:ext cx="3500438" cy="3746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05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Estrutura adequada para testes genéticos, terapias-alvo (inibidores de PARP) e inclusão em ensaios clínicos.</a:t>
            </a:r>
            <a:endParaRPr lang="en-US" sz="1050" dirty="0"/>
          </a:p>
        </p:txBody>
      </p:sp>
      <p:sp>
        <p:nvSpPr>
          <p:cNvPr id="20" name="Text 17"/>
          <p:cNvSpPr/>
          <p:nvPr/>
        </p:nvSpPr>
        <p:spPr>
          <a:xfrm>
            <a:off x="283176" y="4839165"/>
            <a:ext cx="8001000" cy="259110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800" dirty="0">
                <a:solidFill>
                  <a:srgbClr val="71809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Instituto Oncoguia. Levantamento sobre acesso a terapias no SUS. 2024.</a:t>
            </a:r>
            <a:endParaRPr lang="en-US" sz="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1061" y="428625"/>
            <a:ext cx="8261877" cy="3690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Testes genéticos: a fronteira da prevenção secundária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571500" y="1177268"/>
            <a:ext cx="2524116" cy="3469072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5" name="Shape 2"/>
          <p:cNvSpPr/>
          <p:nvPr/>
        </p:nvSpPr>
        <p:spPr>
          <a:xfrm>
            <a:off x="571500" y="1177268"/>
            <a:ext cx="2524116" cy="28575"/>
          </a:xfrm>
          <a:prstGeom prst="rect">
            <a:avLst/>
          </a:prstGeom>
          <a:solidFill>
            <a:srgbClr val="2C3E50"/>
          </a:solidFill>
          <a:ln/>
        </p:spPr>
      </p:sp>
      <p:sp>
        <p:nvSpPr>
          <p:cNvPr id="6" name="Text 3"/>
          <p:cNvSpPr/>
          <p:nvPr/>
        </p:nvSpPr>
        <p:spPr>
          <a:xfrm>
            <a:off x="785813" y="1463018"/>
            <a:ext cx="2095491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 RISCO HEREDITÁRIO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85813" y="2124912"/>
            <a:ext cx="2095491" cy="23448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Mutações nos genes </a:t>
            </a:r>
            <a:r>
              <a:rPr lang="en-US" sz="12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BRCA1 e BRCA2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conferem um risco significativamente elevado de desenvolver câncer de ovário e mama ao longo da vida. Identificar essas mutações em famílias de alto risco é o primeiro passo para mudar a história natural da doença.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3309928" y="1177268"/>
            <a:ext cx="2524116" cy="3469072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9" name="Shape 6"/>
          <p:cNvSpPr/>
          <p:nvPr/>
        </p:nvSpPr>
        <p:spPr>
          <a:xfrm>
            <a:off x="3309928" y="1177268"/>
            <a:ext cx="2524116" cy="28575"/>
          </a:xfrm>
          <a:prstGeom prst="rect">
            <a:avLst/>
          </a:prstGeom>
          <a:solidFill>
            <a:srgbClr val="4A5568"/>
          </a:solidFill>
          <a:ln/>
        </p:spPr>
      </p:sp>
      <p:sp>
        <p:nvSpPr>
          <p:cNvPr id="10" name="Text 7"/>
          <p:cNvSpPr/>
          <p:nvPr/>
        </p:nvSpPr>
        <p:spPr>
          <a:xfrm>
            <a:off x="3524241" y="1463018"/>
            <a:ext cx="2095491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4A5568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AÇÃO E TRATAMENTO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3524241" y="2124912"/>
            <a:ext cx="2095491" cy="23448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 diagnóstico genético permite a adoção de medidas salvadoras, como </a:t>
            </a:r>
            <a:r>
              <a:rPr lang="en-US" sz="1200" b="1" dirty="0">
                <a:solidFill>
                  <a:srgbClr val="2C3E50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cirurgias redutoras de risco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(salpingooforectomia profilática) e o uso de terapias-alvo específicas (inibidores de PARP), que melhoram drasticamente a sobrevida.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6048356" y="1177268"/>
            <a:ext cx="2524116" cy="3469072"/>
          </a:xfrm>
          <a:prstGeom prst="rect">
            <a:avLst/>
          </a:prstGeom>
          <a:solidFill>
            <a:srgbClr val="FFF5F5"/>
          </a:solidFill>
          <a:ln/>
        </p:spPr>
      </p:sp>
      <p:sp>
        <p:nvSpPr>
          <p:cNvPr id="13" name="Shape 10"/>
          <p:cNvSpPr/>
          <p:nvPr/>
        </p:nvSpPr>
        <p:spPr>
          <a:xfrm>
            <a:off x="6048356" y="1177268"/>
            <a:ext cx="2524116" cy="28575"/>
          </a:xfrm>
          <a:prstGeom prst="rect">
            <a:avLst/>
          </a:prstGeom>
          <a:solidFill>
            <a:srgbClr val="722F37"/>
          </a:solidFill>
          <a:ln/>
        </p:spPr>
      </p:sp>
      <p:sp>
        <p:nvSpPr>
          <p:cNvPr id="14" name="Text 11"/>
          <p:cNvSpPr/>
          <p:nvPr/>
        </p:nvSpPr>
        <p:spPr>
          <a:xfrm>
            <a:off x="6262669" y="1463018"/>
            <a:ext cx="2095491" cy="4924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 BARREIRA DO ACESSO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262669" y="2124912"/>
            <a:ext cx="2095491" cy="23448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28000"/>
              </a:lnSpc>
              <a:buNone/>
            </a:pP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Apesar de essenciais, os testes genéticos estão </a:t>
            </a:r>
            <a:r>
              <a:rPr lang="en-US" sz="1200" b="1" dirty="0">
                <a:solidFill>
                  <a:srgbClr val="722F37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concentrados em grandes centros urbanos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Sul e Sudeste. São frequentemente inacessíveis no SUS e enfrentam barreiras de cobertura na saúde suplementar, perpetuando a desigualdade.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441061" y="4815791"/>
            <a:ext cx="8001000" cy="275460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900" dirty="0">
                <a:solidFill>
                  <a:srgbClr val="71809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Instituto Oncoguia. Testes Genéticos para BRCA. 202; FEMAMA. Testagem Genética e Genômica no Brasil. 2024.</a:t>
            </a:r>
            <a:endParaRPr lang="en-US" sz="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3579" y="428625"/>
            <a:ext cx="8136843" cy="43063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 Lei dos 60 Dias: entre o direito e a realidade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571500" y="1227832"/>
            <a:ext cx="3832622" cy="2123480"/>
          </a:xfrm>
          <a:prstGeom prst="rect">
            <a:avLst/>
          </a:prstGeom>
          <a:solidFill>
            <a:srgbClr val="2C3E50"/>
          </a:solidFill>
          <a:ln/>
        </p:spPr>
      </p:sp>
      <p:sp>
        <p:nvSpPr>
          <p:cNvPr id="5" name="Text 2"/>
          <p:cNvSpPr/>
          <p:nvPr/>
        </p:nvSpPr>
        <p:spPr>
          <a:xfrm>
            <a:off x="857250" y="1464725"/>
            <a:ext cx="3261122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CA5A5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Lei 12.732/2012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57250" y="2047577"/>
            <a:ext cx="3261122" cy="1163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Garante ao paciente com câncer o direito de iniciar o primeiro tratamento no Sistema Único de Saúde (SUS) em até 60 dias após a assinatura do laudo patológico que comprove a doença.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4689872" y="1227832"/>
            <a:ext cx="3882628" cy="212348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8" name="Shape 5"/>
          <p:cNvSpPr/>
          <p:nvPr/>
        </p:nvSpPr>
        <p:spPr>
          <a:xfrm>
            <a:off x="4689872" y="1227832"/>
            <a:ext cx="3882628" cy="7144"/>
          </a:xfrm>
          <a:prstGeom prst="rect">
            <a:avLst/>
          </a:prstGeom>
          <a:solidFill>
            <a:srgbClr val="E2E8F0"/>
          </a:solidFill>
          <a:ln/>
        </p:spPr>
      </p:sp>
      <p:sp>
        <p:nvSpPr>
          <p:cNvPr id="9" name="Shape 6"/>
          <p:cNvSpPr/>
          <p:nvPr/>
        </p:nvSpPr>
        <p:spPr>
          <a:xfrm>
            <a:off x="8565356" y="1227832"/>
            <a:ext cx="7144" cy="2123480"/>
          </a:xfrm>
          <a:prstGeom prst="rect">
            <a:avLst/>
          </a:prstGeom>
          <a:solidFill>
            <a:srgbClr val="E2E8F0"/>
          </a:solidFill>
          <a:ln/>
        </p:spPr>
      </p:sp>
      <p:sp>
        <p:nvSpPr>
          <p:cNvPr id="10" name="Shape 7"/>
          <p:cNvSpPr/>
          <p:nvPr/>
        </p:nvSpPr>
        <p:spPr>
          <a:xfrm>
            <a:off x="4689872" y="3344168"/>
            <a:ext cx="3882628" cy="7144"/>
          </a:xfrm>
          <a:prstGeom prst="rect">
            <a:avLst/>
          </a:prstGeom>
          <a:solidFill>
            <a:srgbClr val="E2E8F0"/>
          </a:solidFill>
          <a:ln/>
        </p:spPr>
      </p:sp>
      <p:sp>
        <p:nvSpPr>
          <p:cNvPr id="11" name="Shape 8"/>
          <p:cNvSpPr/>
          <p:nvPr/>
        </p:nvSpPr>
        <p:spPr>
          <a:xfrm>
            <a:off x="4689872" y="1227832"/>
            <a:ext cx="42863" cy="2123480"/>
          </a:xfrm>
          <a:prstGeom prst="rect">
            <a:avLst/>
          </a:prstGeom>
          <a:solidFill>
            <a:srgbClr val="722F37"/>
          </a:solidFill>
          <a:ln/>
        </p:spPr>
      </p:sp>
      <p:sp>
        <p:nvSpPr>
          <p:cNvPr id="12" name="Text 9"/>
          <p:cNvSpPr/>
          <p:nvPr/>
        </p:nvSpPr>
        <p:spPr>
          <a:xfrm>
            <a:off x="4988123" y="1413688"/>
            <a:ext cx="3286125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 tempo </a:t>
            </a:r>
            <a:r>
              <a:rPr lang="en-US" sz="2000" b="1" dirty="0" err="1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é</a:t>
            </a:r>
            <a:r>
              <a:rPr lang="en-US" sz="2000" b="1" dirty="0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sobrevida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5000625" y="1915418"/>
            <a:ext cx="3286125" cy="11630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8000"/>
              </a:lnSpc>
            </a:pP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câncer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ovário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frequentemente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diagnosticado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fase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avançada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o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atraso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no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início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quimioterapia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ou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realização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cirurgia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citorredutora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compromete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irreversivelmente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prognóstico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200" dirty="0" err="1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paciente</a:t>
            </a:r>
            <a:r>
              <a:rPr lang="en-US" sz="12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..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571500" y="3629918"/>
            <a:ext cx="8001000" cy="1078706"/>
          </a:xfrm>
          <a:prstGeom prst="rect">
            <a:avLst/>
          </a:prstGeom>
          <a:solidFill>
            <a:srgbClr val="FFF5F5"/>
          </a:solidFill>
          <a:ln w="9144">
            <a:solidFill>
              <a:srgbClr val="FCA5A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71500" y="3629918"/>
            <a:ext cx="8001000" cy="1187441"/>
          </a:xfrm>
          <a:prstGeom prst="rect">
            <a:avLst/>
          </a:prstGeom>
          <a:noFill/>
          <a:ln/>
        </p:spPr>
        <p:txBody>
          <a:bodyPr wrap="square" lIns="340233" tIns="212598" rIns="340233" bIns="212598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A lei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muitas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vezes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não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é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cumprida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por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causa da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ausência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de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centros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especializados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, da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insuficiência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de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profissionais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qualificados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e de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obstáculos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no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sistema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de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regulação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, o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que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faz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da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espera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uma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espécie</a:t>
            </a:r>
            <a:r>
              <a:rPr lang="en-US" sz="1400" dirty="0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 de </a:t>
            </a:r>
            <a:r>
              <a:rPr lang="en-US" sz="1400" dirty="0" err="1">
                <a:solidFill>
                  <a:srgbClr val="722F37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sentença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857250" y="4827287"/>
            <a:ext cx="8001000" cy="275460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900" dirty="0">
                <a:solidFill>
                  <a:srgbClr val="71809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Lei nº 12.732, de 22 de novembro de 2012. Dispõe sobre o primeiro tratamento de paciente com neoplasia maligna comprovada. Brasil.</a:t>
            </a:r>
            <a:endParaRPr lang="en-US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66440-EC4F-4506-83CC-FE7A70AE0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D7757215-E0D7-149A-9353-59EE0F7A86A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106" y="1186304"/>
            <a:ext cx="7509935" cy="3147791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22D988BF-CA68-DC9E-7616-5150A79041A9}"/>
              </a:ext>
            </a:extLst>
          </p:cNvPr>
          <p:cNvSpPr txBox="1">
            <a:spLocks/>
          </p:cNvSpPr>
          <p:nvPr/>
        </p:nvSpPr>
        <p:spPr>
          <a:xfrm>
            <a:off x="660544" y="533744"/>
            <a:ext cx="5552961" cy="538805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  <a:lvl1pPr algn="ctr">
              <a:defRPr sz="4400" b="1" i="0">
                <a:solidFill>
                  <a:srgbClr val="173DFF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pPr defTabSz="415869"/>
            <a:r>
              <a:rPr lang="pt-BR" altLang="pt-BR" sz="2001" kern="0" dirty="0">
                <a:latin typeface="Calibri"/>
                <a:sym typeface="Arial"/>
              </a:rPr>
              <a:t>TEMPO PARA INÍCIO DE TRATAMENTO</a:t>
            </a:r>
            <a:endParaRPr lang="pt-BR" sz="2001" kern="0" dirty="0">
              <a:latin typeface="Calibri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8DEB64-46F2-6FF0-A484-47FF632BDC48}"/>
              </a:ext>
            </a:extLst>
          </p:cNvPr>
          <p:cNvSpPr txBox="1"/>
          <p:nvPr/>
        </p:nvSpPr>
        <p:spPr>
          <a:xfrm>
            <a:off x="5452689" y="4849144"/>
            <a:ext cx="3691312" cy="25391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pt-BR" sz="1050" i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Slide gentilmente cedido pelo Dr. José Barreto – MS Brasil</a:t>
            </a:r>
          </a:p>
        </p:txBody>
      </p:sp>
    </p:spTree>
    <p:extLst>
      <p:ext uri="{BB962C8B-B14F-4D97-AF65-F5344CB8AC3E}">
        <p14:creationId xmlns:p14="http://schemas.microsoft.com/office/powerpoint/2010/main" val="4253935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60A2E2D9-E4C6-D4B6-526D-F69B09C8B8A2}"/>
              </a:ext>
            </a:extLst>
          </p:cNvPr>
          <p:cNvSpPr/>
          <p:nvPr/>
        </p:nvSpPr>
        <p:spPr bwMode="auto">
          <a:xfrm>
            <a:off x="0" y="1"/>
            <a:ext cx="9144000" cy="3795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35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43139EC-1176-B2C3-BE2B-D2A8B6E3E440}"/>
              </a:ext>
            </a:extLst>
          </p:cNvPr>
          <p:cNvSpPr txBox="1">
            <a:spLocks/>
          </p:cNvSpPr>
          <p:nvPr/>
        </p:nvSpPr>
        <p:spPr>
          <a:xfrm>
            <a:off x="2279016" y="517761"/>
            <a:ext cx="6716390" cy="5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indent="0" defTabSz="685800">
              <a:buClr>
                <a:srgbClr val="999999"/>
              </a:buClr>
              <a:buNone/>
              <a:defRPr/>
            </a:pPr>
            <a:r>
              <a:rPr lang="pt-BR" sz="1800" b="1" kern="0" dirty="0">
                <a:solidFill>
                  <a:srgbClr val="FFFFFF">
                    <a:lumMod val="50000"/>
                  </a:srgbClr>
                </a:solidFill>
              </a:rPr>
              <a:t>Jornada de pacientes com câncer ginecológico no sistema público de saúde do Brasil: principais desafios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0FBC2129-41E4-B44F-161E-7814D787494E}"/>
              </a:ext>
            </a:extLst>
          </p:cNvPr>
          <p:cNvSpPr txBox="1">
            <a:spLocks/>
          </p:cNvSpPr>
          <p:nvPr/>
        </p:nvSpPr>
        <p:spPr>
          <a:xfrm>
            <a:off x="257175" y="1706515"/>
            <a:ext cx="1923320" cy="857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indent="0" algn="l" defTabSz="685800">
              <a:buClr>
                <a:srgbClr val="999999"/>
              </a:buClr>
              <a:buNone/>
              <a:defRPr/>
            </a:pPr>
            <a:r>
              <a:rPr lang="pt-BR" sz="1650" b="1" kern="0" dirty="0" err="1">
                <a:solidFill>
                  <a:srgbClr val="0070C0"/>
                </a:solidFill>
              </a:rPr>
              <a:t>Gynecologic</a:t>
            </a:r>
            <a:r>
              <a:rPr lang="pt-BR" sz="1650" b="1" kern="0" dirty="0">
                <a:solidFill>
                  <a:srgbClr val="0070C0"/>
                </a:solidFill>
              </a:rPr>
              <a:t> </a:t>
            </a:r>
            <a:r>
              <a:rPr lang="pt-BR" sz="1650" b="1" kern="0" dirty="0" err="1">
                <a:solidFill>
                  <a:srgbClr val="0070C0"/>
                </a:solidFill>
              </a:rPr>
              <a:t>oncology</a:t>
            </a:r>
            <a:r>
              <a:rPr lang="pt-BR" sz="1650" b="1" kern="0" dirty="0">
                <a:solidFill>
                  <a:srgbClr val="0070C0"/>
                </a:solidFill>
              </a:rPr>
              <a:t> </a:t>
            </a:r>
            <a:r>
              <a:rPr lang="pt-BR" sz="1650" b="1" kern="0" dirty="0" err="1">
                <a:solidFill>
                  <a:srgbClr val="0070C0"/>
                </a:solidFill>
              </a:rPr>
              <a:t>care</a:t>
            </a:r>
            <a:r>
              <a:rPr lang="pt-BR" sz="1650" b="1" kern="0" dirty="0">
                <a:solidFill>
                  <a:srgbClr val="0070C0"/>
                </a:solidFill>
              </a:rPr>
              <a:t> in </a:t>
            </a:r>
            <a:r>
              <a:rPr lang="pt-BR" sz="1650" b="1" kern="0" dirty="0" err="1">
                <a:solidFill>
                  <a:srgbClr val="0070C0"/>
                </a:solidFill>
              </a:rPr>
              <a:t>Brazil</a:t>
            </a:r>
            <a:r>
              <a:rPr lang="pt-BR" sz="1650" b="1" kern="0" dirty="0">
                <a:solidFill>
                  <a:srgbClr val="0070C0"/>
                </a:solidFill>
              </a:rPr>
              <a:t>: </a:t>
            </a:r>
            <a:r>
              <a:rPr lang="pt-BR" sz="1650" b="1" kern="0" dirty="0" err="1">
                <a:solidFill>
                  <a:srgbClr val="0070C0"/>
                </a:solidFill>
              </a:rPr>
              <a:t>challenges</a:t>
            </a:r>
            <a:r>
              <a:rPr lang="pt-BR" sz="1650" b="1" kern="0" dirty="0">
                <a:solidFill>
                  <a:srgbClr val="0070C0"/>
                </a:solidFill>
              </a:rPr>
              <a:t> in </a:t>
            </a:r>
            <a:r>
              <a:rPr lang="pt-BR" sz="1650" b="1" kern="0" dirty="0" err="1">
                <a:solidFill>
                  <a:srgbClr val="0070C0"/>
                </a:solidFill>
              </a:rPr>
              <a:t>public</a:t>
            </a:r>
            <a:r>
              <a:rPr lang="pt-BR" sz="1650" b="1" kern="0" dirty="0">
                <a:solidFill>
                  <a:srgbClr val="0070C0"/>
                </a:solidFill>
              </a:rPr>
              <a:t> </a:t>
            </a:r>
            <a:r>
              <a:rPr lang="pt-BR" sz="1650" b="1" kern="0" dirty="0" err="1">
                <a:solidFill>
                  <a:srgbClr val="0070C0"/>
                </a:solidFill>
              </a:rPr>
              <a:t>health</a:t>
            </a:r>
            <a:r>
              <a:rPr lang="pt-BR" sz="1650" b="1" kern="0" dirty="0">
                <a:solidFill>
                  <a:srgbClr val="0070C0"/>
                </a:solidFill>
              </a:rPr>
              <a:t> system</a:t>
            </a:r>
          </a:p>
        </p:txBody>
      </p:sp>
      <p:pic>
        <p:nvPicPr>
          <p:cNvPr id="16" name="Picture 2" descr="What is the Difference Between Health Disparities, Equity?">
            <a:extLst>
              <a:ext uri="{FF2B5EF4-FFF2-40B4-BE49-F238E27FC236}">
                <a16:creationId xmlns:a16="http://schemas.microsoft.com/office/drawing/2014/main" id="{4AF3B101-1358-6D24-C685-32B561A7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3" y="226301"/>
            <a:ext cx="1358911" cy="764387"/>
          </a:xfrm>
          <a:prstGeom prst="roundRect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3">
            <a:extLst>
              <a:ext uri="{FF2B5EF4-FFF2-40B4-BE49-F238E27FC236}">
                <a16:creationId xmlns:a16="http://schemas.microsoft.com/office/drawing/2014/main" id="{CF115973-1810-7909-A3AB-4533F33F7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2" y="4317569"/>
            <a:ext cx="172044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anchor="ctr" anchorCtr="0">
            <a:no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pt-BR" sz="1050" i="1" dirty="0">
                <a:solidFill>
                  <a:srgbClr val="000000">
                    <a:lumMod val="75000"/>
                    <a:lumOff val="25000"/>
                  </a:srgbClr>
                </a:solidFill>
                <a:cs typeface="Arial" panose="020B0604020202020204" pitchFamily="34" charset="0"/>
                <a:sym typeface="Arial"/>
              </a:rPr>
              <a:t>Silva-Filho et al., Beyond Health: Gynecologic oncology care in Brazil: challenges in public health system. UNPUBLISHED DATA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ED1FCC-D785-DC70-80FC-4390E3ED5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430" y="1239697"/>
            <a:ext cx="6509976" cy="36617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243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142FEF6A-A516-1B16-CC81-4EA04B2E4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87" y="4716006"/>
            <a:ext cx="4640581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6858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pt-BR" sz="825" i="1">
                <a:solidFill>
                  <a:srgbClr val="7F7F7F"/>
                </a:solidFill>
                <a:cs typeface="Arial" panose="020B0604020202020204" pitchFamily="34" charset="0"/>
                <a:sym typeface="Arial"/>
              </a:rPr>
              <a:t>https://</a:t>
            </a:r>
            <a:r>
              <a:rPr lang="en-US" altLang="pt-BR" sz="825" i="1" err="1">
                <a:solidFill>
                  <a:srgbClr val="7F7F7F"/>
                </a:solidFill>
                <a:cs typeface="Arial" panose="020B0604020202020204" pitchFamily="34" charset="0"/>
                <a:sym typeface="Arial"/>
              </a:rPr>
              <a:t>www.who.int</a:t>
            </a:r>
            <a:r>
              <a:rPr lang="en-US" altLang="pt-BR" sz="825" i="1">
                <a:solidFill>
                  <a:srgbClr val="7F7F7F"/>
                </a:solidFill>
                <a:cs typeface="Arial" panose="020B0604020202020204" pitchFamily="34" charset="0"/>
                <a:sym typeface="Arial"/>
              </a:rPr>
              <a:t>/initiatives/cervical-cancer-elimination-initiative#:~:text=In%20May%202018%2C%20the%20WHO,unite%20behind%20this%20common%20goal.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3E5E21-992D-4F34-56AA-DF58FBE9A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834" y="0"/>
            <a:ext cx="3916166" cy="51435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93ECF67-DCDD-CF52-E637-E064D9E6D1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536"/>
          <a:stretch/>
        </p:blipFill>
        <p:spPr>
          <a:xfrm>
            <a:off x="3024918" y="390912"/>
            <a:ext cx="1547082" cy="2135118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8F2CEF3-808E-226C-512A-377CFBAD1840}"/>
              </a:ext>
            </a:extLst>
          </p:cNvPr>
          <p:cNvSpPr/>
          <p:nvPr/>
        </p:nvSpPr>
        <p:spPr>
          <a:xfrm>
            <a:off x="1828800" y="1337310"/>
            <a:ext cx="1196118" cy="59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9E2B703-CB00-F3FA-64CA-0AFE704AFA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0"/>
          <a:stretch/>
        </p:blipFill>
        <p:spPr>
          <a:xfrm>
            <a:off x="674370" y="2144272"/>
            <a:ext cx="5168852" cy="21351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8D8783D-B21F-4578-0D80-49D189F92E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6" r="9687"/>
          <a:stretch/>
        </p:blipFill>
        <p:spPr>
          <a:xfrm>
            <a:off x="697803" y="675418"/>
            <a:ext cx="1811527" cy="8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4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Guardian (UK) - ProleWiki">
            <a:extLst>
              <a:ext uri="{FF2B5EF4-FFF2-40B4-BE49-F238E27FC236}">
                <a16:creationId xmlns:a16="http://schemas.microsoft.com/office/drawing/2014/main" id="{382E6D14-3E35-C7AD-C15E-7C246D479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56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FFF061E-F598-29E6-0C99-A87256854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21" y="439587"/>
            <a:ext cx="5066838" cy="4264326"/>
          </a:xfrm>
          <a:prstGeom prst="rect">
            <a:avLst/>
          </a:prstGeom>
        </p:spPr>
      </p:pic>
      <p:pic>
        <p:nvPicPr>
          <p:cNvPr id="1026" name="Picture 2" descr="The Guardian (UK) - ProleWiki">
            <a:extLst>
              <a:ext uri="{FF2B5EF4-FFF2-40B4-BE49-F238E27FC236}">
                <a16:creationId xmlns:a16="http://schemas.microsoft.com/office/drawing/2014/main" id="{436540D6-0840-7F19-1A9B-F9647E4D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6" y="1253697"/>
            <a:ext cx="2636107" cy="263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DBA72F5-E4E9-8CFB-BAF7-6C0317D04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52" y="4193353"/>
            <a:ext cx="1699493" cy="548609"/>
          </a:xfrm>
          <a:prstGeom prst="rect">
            <a:avLst/>
          </a:prstGeom>
        </p:spPr>
      </p:pic>
      <p:pic>
        <p:nvPicPr>
          <p:cNvPr id="5" name="Picture 2" descr="Joyner Lucas - The Problem (Lyrics)">
            <a:extLst>
              <a:ext uri="{FF2B5EF4-FFF2-40B4-BE49-F238E27FC236}">
                <a16:creationId xmlns:a16="http://schemas.microsoft.com/office/drawing/2014/main" id="{CF50D48E-FEEE-27A6-F24D-A728C4D3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8748" b="17006"/>
          <a:stretch/>
        </p:blipFill>
        <p:spPr bwMode="auto">
          <a:xfrm>
            <a:off x="254046" y="272048"/>
            <a:ext cx="3016529" cy="116022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15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3">
            <a:extLst>
              <a:ext uri="{FF2B5EF4-FFF2-40B4-BE49-F238E27FC236}">
                <a16:creationId xmlns:a16="http://schemas.microsoft.com/office/drawing/2014/main" id="{03B16C6C-88B9-1D67-82EB-205FE0FB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9" y="286424"/>
            <a:ext cx="72723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60A2E2D9-E4C6-D4B6-526D-F69B09C8B8A2}"/>
              </a:ext>
            </a:extLst>
          </p:cNvPr>
          <p:cNvSpPr/>
          <p:nvPr/>
        </p:nvSpPr>
        <p:spPr bwMode="auto">
          <a:xfrm>
            <a:off x="0" y="1"/>
            <a:ext cx="9144000" cy="37953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43F7587C-DF14-18BB-2984-11590EAC3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009" y="4764712"/>
            <a:ext cx="47882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anchor="ctr" anchorCtr="0">
            <a:no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Gynecological cancer panorama in Brazil - JCO Global Oncol 6:1617-1630. © 2020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43139EC-1176-B2C3-BE2B-D2A8B6E3E440}"/>
              </a:ext>
            </a:extLst>
          </p:cNvPr>
          <p:cNvSpPr txBox="1">
            <a:spLocks/>
          </p:cNvSpPr>
          <p:nvPr/>
        </p:nvSpPr>
        <p:spPr>
          <a:xfrm>
            <a:off x="4543057" y="492153"/>
            <a:ext cx="4015220" cy="5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Ubuntu Light"/>
                <a:sym typeface="Ubuntu Light"/>
              </a:rPr>
              <a:t>Câncer ginecológico em </a:t>
            </a:r>
            <a:r>
              <a:rPr kumimoji="0" lang="pt-BR" sz="1800" b="1" i="0" u="sng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Ubuntu Light"/>
                <a:sym typeface="Ubuntu Light"/>
              </a:rPr>
              <a:t>estágios avançados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Ubuntu Light"/>
                <a:sym typeface="Ubuntu Light"/>
              </a:rPr>
              <a:t> nas regiões brasileiras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12C67D0-6B9A-D8FB-D2BE-8E3888546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541" y="432965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2E095-197C-AA23-786F-7CB08E2F1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541" y="432965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Rectangle 132">
            <a:extLst>
              <a:ext uri="{FF2B5EF4-FFF2-40B4-BE49-F238E27FC236}">
                <a16:creationId xmlns:a16="http://schemas.microsoft.com/office/drawing/2014/main" id="{39372E01-ECC6-B6B2-B8E4-348711ECB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523" y="3809326"/>
            <a:ext cx="21159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North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09" name="Rectangle 133">
            <a:extLst>
              <a:ext uri="{FF2B5EF4-FFF2-40B4-BE49-F238E27FC236}">
                <a16:creationId xmlns:a16="http://schemas.microsoft.com/office/drawing/2014/main" id="{20AF87B5-812A-A324-005B-AC5005FDD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285" y="4055785"/>
            <a:ext cx="36388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Northeast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0" name="Rectangle 134">
            <a:extLst>
              <a:ext uri="{FF2B5EF4-FFF2-40B4-BE49-F238E27FC236}">
                <a16:creationId xmlns:a16="http://schemas.microsoft.com/office/drawing/2014/main" id="{ABCEB4B0-09DF-2F91-7656-4943C31FD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476" y="4297483"/>
            <a:ext cx="468077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Middle</a:t>
            </a:r>
            <a:r>
              <a:rPr kumimoji="0" lang="pt-BR" sz="67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-West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1" name="Rectangle 135">
            <a:extLst>
              <a:ext uri="{FF2B5EF4-FFF2-40B4-BE49-F238E27FC236}">
                <a16:creationId xmlns:a16="http://schemas.microsoft.com/office/drawing/2014/main" id="{4090B859-921B-4636-F7F2-3434FE909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523" y="4542751"/>
            <a:ext cx="36388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Southeast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2" name="Rectangle 136">
            <a:extLst>
              <a:ext uri="{FF2B5EF4-FFF2-40B4-BE49-F238E27FC236}">
                <a16:creationId xmlns:a16="http://schemas.microsoft.com/office/drawing/2014/main" id="{7C86C105-3F1D-BDFA-ED6A-58A3F5CE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285" y="4753492"/>
            <a:ext cx="21159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75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South</a:t>
            </a: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</p:txBody>
      </p:sp>
      <p:sp>
        <p:nvSpPr>
          <p:cNvPr id="113" name="Rectangle 137">
            <a:extLst>
              <a:ext uri="{FF2B5EF4-FFF2-40B4-BE49-F238E27FC236}">
                <a16:creationId xmlns:a16="http://schemas.microsoft.com/office/drawing/2014/main" id="{9DA0E3EC-DDC4-91ED-6E39-931896CE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629" y="3571201"/>
            <a:ext cx="60914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225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Bebas Neue" charset="0"/>
                <a:ea typeface="Bebas Neue" charset="0"/>
                <a:cs typeface="Bebas Neue" charset="0"/>
                <a:sym typeface="Arial"/>
              </a:rPr>
              <a:t>SUBTITLE</a:t>
            </a:r>
            <a:endParaRPr kumimoji="0" lang="pt-BR" sz="2700" b="0" i="0" u="none" strike="noStrike" kern="1200" cap="none" spc="225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Bebas Neue" charset="0"/>
              <a:ea typeface="Bebas Neue" charset="0"/>
              <a:cs typeface="Bebas Neue" charset="0"/>
              <a:sym typeface="Arial"/>
            </a:endParaRPr>
          </a:p>
        </p:txBody>
      </p:sp>
      <p:pic>
        <p:nvPicPr>
          <p:cNvPr id="114" name="Picture 68">
            <a:extLst>
              <a:ext uri="{FF2B5EF4-FFF2-40B4-BE49-F238E27FC236}">
                <a16:creationId xmlns:a16="http://schemas.microsoft.com/office/drawing/2014/main" id="{01CEF6A6-ED7B-E19D-86CA-8C786D44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864" y="3747413"/>
            <a:ext cx="2988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Imagem 115">
            <a:extLst>
              <a:ext uri="{FF2B5EF4-FFF2-40B4-BE49-F238E27FC236}">
                <a16:creationId xmlns:a16="http://schemas.microsoft.com/office/drawing/2014/main" id="{17B073CD-1BF6-BCCE-7D26-6661B2B5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54" y="133704"/>
            <a:ext cx="3875000" cy="84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0F3CA70-E087-3BAB-E892-8801B820E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541" y="432965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75275B7-FE99-34F5-6233-900DCE18F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541" y="432965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7C06C09D-01DA-8E61-BA15-70118829370B}"/>
              </a:ext>
            </a:extLst>
          </p:cNvPr>
          <p:cNvGrpSpPr>
            <a:grpSpLocks/>
          </p:cNvGrpSpPr>
          <p:nvPr/>
        </p:nvGrpSpPr>
        <p:grpSpPr bwMode="auto">
          <a:xfrm>
            <a:off x="858147" y="1579677"/>
            <a:ext cx="7899623" cy="3104532"/>
            <a:chOff x="1377567" y="1849970"/>
            <a:chExt cx="10532941" cy="4139376"/>
          </a:xfrm>
        </p:grpSpPr>
        <p:grpSp>
          <p:nvGrpSpPr>
            <p:cNvPr id="16" name="Group 11">
              <a:extLst>
                <a:ext uri="{FF2B5EF4-FFF2-40B4-BE49-F238E27FC236}">
                  <a16:creationId xmlns:a16="http://schemas.microsoft.com/office/drawing/2014/main" id="{8256B91D-02A0-5116-1FCD-04C4AB595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7567" y="2121677"/>
              <a:ext cx="2958341" cy="957782"/>
              <a:chOff x="6102775" y="752475"/>
              <a:chExt cx="2958341" cy="957782"/>
            </a:xfrm>
          </p:grpSpPr>
          <p:sp>
            <p:nvSpPr>
              <p:cNvPr id="181" name="Rectangle 32">
                <a:extLst>
                  <a:ext uri="{FF2B5EF4-FFF2-40B4-BE49-F238E27FC236}">
                    <a16:creationId xmlns:a16="http://schemas.microsoft.com/office/drawing/2014/main" id="{57CDACC3-E7C4-D40D-02A6-F4AAEF4D9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3455" y="770070"/>
                <a:ext cx="29709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Cérvix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82" name="Rectangle 33">
                <a:extLst>
                  <a:ext uri="{FF2B5EF4-FFF2-40B4-BE49-F238E27FC236}">
                    <a16:creationId xmlns:a16="http://schemas.microsoft.com/office/drawing/2014/main" id="{9509386D-5BDB-6441-B622-A447DB193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2775" y="958982"/>
                <a:ext cx="58777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Endometrial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83" name="Rectangle 34">
                <a:extLst>
                  <a:ext uri="{FF2B5EF4-FFF2-40B4-BE49-F238E27FC236}">
                    <a16:creationId xmlns:a16="http://schemas.microsoft.com/office/drawing/2014/main" id="{D37DABF0-4236-94AB-3605-7E97AED3B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8115" y="1163770"/>
                <a:ext cx="44243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Ovariano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84" name="Rectangle 35">
                <a:extLst>
                  <a:ext uri="{FF2B5EF4-FFF2-40B4-BE49-F238E27FC236}">
                    <a16:creationId xmlns:a16="http://schemas.microsoft.com/office/drawing/2014/main" id="{8014AB4B-C60C-F462-617A-B6E52E926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9104" y="1366969"/>
                <a:ext cx="271445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Vulva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85" name="Rectangle 36">
                <a:extLst>
                  <a:ext uri="{FF2B5EF4-FFF2-40B4-BE49-F238E27FC236}">
                    <a16:creationId xmlns:a16="http://schemas.microsoft.com/office/drawing/2014/main" id="{4BB3C3F4-466C-FCCD-7177-06B8E6D13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1396" y="1555881"/>
                <a:ext cx="329153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Vagina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86" name="Freeform 37">
                <a:extLst>
                  <a:ext uri="{FF2B5EF4-FFF2-40B4-BE49-F238E27FC236}">
                    <a16:creationId xmlns:a16="http://schemas.microsoft.com/office/drawing/2014/main" id="{015AE1BF-C9FD-0582-372B-9B63B6548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671" y="752475"/>
                <a:ext cx="2006600" cy="149225"/>
              </a:xfrm>
              <a:custGeom>
                <a:avLst/>
                <a:gdLst>
                  <a:gd name="T0" fmla="*/ 0 w 6348"/>
                  <a:gd name="T1" fmla="*/ 0 h 473"/>
                  <a:gd name="T2" fmla="*/ 2147483646 w 6348"/>
                  <a:gd name="T3" fmla="*/ 0 h 473"/>
                  <a:gd name="T4" fmla="*/ 2147483646 w 6348"/>
                  <a:gd name="T5" fmla="*/ 2147483646 h 473"/>
                  <a:gd name="T6" fmla="*/ 2147483646 w 6348"/>
                  <a:gd name="T7" fmla="*/ 2147483646 h 473"/>
                  <a:gd name="T8" fmla="*/ 2147483646 w 6348"/>
                  <a:gd name="T9" fmla="*/ 2147483646 h 473"/>
                  <a:gd name="T10" fmla="*/ 0 w 6348"/>
                  <a:gd name="T11" fmla="*/ 2147483646 h 473"/>
                  <a:gd name="T12" fmla="*/ 0 w 6348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48"/>
                  <a:gd name="T22" fmla="*/ 0 h 473"/>
                  <a:gd name="T23" fmla="*/ 6348 w 6348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48" h="473">
                    <a:moveTo>
                      <a:pt x="0" y="0"/>
                    </a:moveTo>
                    <a:lnTo>
                      <a:pt x="6248" y="0"/>
                    </a:lnTo>
                    <a:cubicBezTo>
                      <a:pt x="6303" y="0"/>
                      <a:pt x="6348" y="45"/>
                      <a:pt x="6348" y="100"/>
                    </a:cubicBezTo>
                    <a:lnTo>
                      <a:pt x="6348" y="373"/>
                    </a:lnTo>
                    <a:cubicBezTo>
                      <a:pt x="6348" y="428"/>
                      <a:pt x="6303" y="473"/>
                      <a:pt x="6248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2C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84,1%</a:t>
                </a:r>
              </a:p>
            </p:txBody>
          </p:sp>
          <p:sp>
            <p:nvSpPr>
              <p:cNvPr id="187" name="Freeform 38">
                <a:extLst>
                  <a:ext uri="{FF2B5EF4-FFF2-40B4-BE49-F238E27FC236}">
                    <a16:creationId xmlns:a16="http://schemas.microsoft.com/office/drawing/2014/main" id="{B1F00A92-515D-CAFF-4EF9-5E96133F2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671" y="952500"/>
                <a:ext cx="1354138" cy="149225"/>
              </a:xfrm>
              <a:custGeom>
                <a:avLst/>
                <a:gdLst>
                  <a:gd name="T0" fmla="*/ 0 w 4285"/>
                  <a:gd name="T1" fmla="*/ 0 h 473"/>
                  <a:gd name="T2" fmla="*/ 2147483646 w 4285"/>
                  <a:gd name="T3" fmla="*/ 0 h 473"/>
                  <a:gd name="T4" fmla="*/ 2147483646 w 4285"/>
                  <a:gd name="T5" fmla="*/ 2147483646 h 473"/>
                  <a:gd name="T6" fmla="*/ 2147483646 w 4285"/>
                  <a:gd name="T7" fmla="*/ 2147483646 h 473"/>
                  <a:gd name="T8" fmla="*/ 2147483646 w 4285"/>
                  <a:gd name="T9" fmla="*/ 2147483646 h 473"/>
                  <a:gd name="T10" fmla="*/ 0 w 4285"/>
                  <a:gd name="T11" fmla="*/ 2147483646 h 473"/>
                  <a:gd name="T12" fmla="*/ 0 w 4285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85"/>
                  <a:gd name="T22" fmla="*/ 0 h 473"/>
                  <a:gd name="T23" fmla="*/ 4285 w 4285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85" h="473">
                    <a:moveTo>
                      <a:pt x="0" y="0"/>
                    </a:moveTo>
                    <a:lnTo>
                      <a:pt x="4185" y="0"/>
                    </a:lnTo>
                    <a:cubicBezTo>
                      <a:pt x="4240" y="0"/>
                      <a:pt x="4285" y="45"/>
                      <a:pt x="4285" y="100"/>
                    </a:cubicBezTo>
                    <a:lnTo>
                      <a:pt x="4285" y="373"/>
                    </a:lnTo>
                    <a:cubicBezTo>
                      <a:pt x="4285" y="428"/>
                      <a:pt x="4240" y="473"/>
                      <a:pt x="4185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2C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56,8%</a:t>
                </a:r>
              </a:p>
            </p:txBody>
          </p:sp>
          <p:sp>
            <p:nvSpPr>
              <p:cNvPr id="188" name="Freeform 39">
                <a:extLst>
                  <a:ext uri="{FF2B5EF4-FFF2-40B4-BE49-F238E27FC236}">
                    <a16:creationId xmlns:a16="http://schemas.microsoft.com/office/drawing/2014/main" id="{97820464-6E15-46C6-8552-A3D4C7507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671" y="1152525"/>
                <a:ext cx="1454150" cy="150813"/>
              </a:xfrm>
              <a:custGeom>
                <a:avLst/>
                <a:gdLst>
                  <a:gd name="T0" fmla="*/ 0 w 4600"/>
                  <a:gd name="T1" fmla="*/ 0 h 473"/>
                  <a:gd name="T2" fmla="*/ 2147483646 w 4600"/>
                  <a:gd name="T3" fmla="*/ 0 h 473"/>
                  <a:gd name="T4" fmla="*/ 2147483646 w 4600"/>
                  <a:gd name="T5" fmla="*/ 2147483646 h 473"/>
                  <a:gd name="T6" fmla="*/ 2147483646 w 4600"/>
                  <a:gd name="T7" fmla="*/ 2147483646 h 473"/>
                  <a:gd name="T8" fmla="*/ 2147483646 w 4600"/>
                  <a:gd name="T9" fmla="*/ 2147483646 h 473"/>
                  <a:gd name="T10" fmla="*/ 0 w 4600"/>
                  <a:gd name="T11" fmla="*/ 2147483646 h 473"/>
                  <a:gd name="T12" fmla="*/ 0 w 4600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00"/>
                  <a:gd name="T22" fmla="*/ 0 h 473"/>
                  <a:gd name="T23" fmla="*/ 4600 w 4600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00" h="473">
                    <a:moveTo>
                      <a:pt x="0" y="0"/>
                    </a:moveTo>
                    <a:lnTo>
                      <a:pt x="4500" y="0"/>
                    </a:lnTo>
                    <a:cubicBezTo>
                      <a:pt x="4555" y="0"/>
                      <a:pt x="4600" y="45"/>
                      <a:pt x="4600" y="100"/>
                    </a:cubicBezTo>
                    <a:lnTo>
                      <a:pt x="4600" y="373"/>
                    </a:lnTo>
                    <a:cubicBezTo>
                      <a:pt x="4600" y="428"/>
                      <a:pt x="4555" y="473"/>
                      <a:pt x="4500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2C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61%</a:t>
                </a:r>
              </a:p>
            </p:txBody>
          </p:sp>
          <p:sp>
            <p:nvSpPr>
              <p:cNvPr id="189" name="Freeform 40">
                <a:extLst>
                  <a:ext uri="{FF2B5EF4-FFF2-40B4-BE49-F238E27FC236}">
                    <a16:creationId xmlns:a16="http://schemas.microsoft.com/office/drawing/2014/main" id="{1A349AE2-A417-EE93-7038-80F69D468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671" y="1354138"/>
                <a:ext cx="1485900" cy="149225"/>
              </a:xfrm>
              <a:custGeom>
                <a:avLst/>
                <a:gdLst>
                  <a:gd name="T0" fmla="*/ 0 w 4699"/>
                  <a:gd name="T1" fmla="*/ 0 h 473"/>
                  <a:gd name="T2" fmla="*/ 2147483646 w 4699"/>
                  <a:gd name="T3" fmla="*/ 0 h 473"/>
                  <a:gd name="T4" fmla="*/ 2147483646 w 4699"/>
                  <a:gd name="T5" fmla="*/ 2147483646 h 473"/>
                  <a:gd name="T6" fmla="*/ 2147483646 w 4699"/>
                  <a:gd name="T7" fmla="*/ 2147483646 h 473"/>
                  <a:gd name="T8" fmla="*/ 2147483646 w 4699"/>
                  <a:gd name="T9" fmla="*/ 2147483646 h 473"/>
                  <a:gd name="T10" fmla="*/ 0 w 4699"/>
                  <a:gd name="T11" fmla="*/ 2147483646 h 473"/>
                  <a:gd name="T12" fmla="*/ 0 w 4699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99"/>
                  <a:gd name="T22" fmla="*/ 0 h 473"/>
                  <a:gd name="T23" fmla="*/ 4699 w 4699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99" h="473">
                    <a:moveTo>
                      <a:pt x="0" y="0"/>
                    </a:moveTo>
                    <a:lnTo>
                      <a:pt x="4599" y="0"/>
                    </a:lnTo>
                    <a:cubicBezTo>
                      <a:pt x="4654" y="0"/>
                      <a:pt x="4699" y="45"/>
                      <a:pt x="4699" y="100"/>
                    </a:cubicBezTo>
                    <a:lnTo>
                      <a:pt x="4699" y="373"/>
                    </a:lnTo>
                    <a:cubicBezTo>
                      <a:pt x="4699" y="428"/>
                      <a:pt x="4654" y="473"/>
                      <a:pt x="4599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2C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62,3%</a:t>
                </a:r>
              </a:p>
            </p:txBody>
          </p:sp>
          <p:sp>
            <p:nvSpPr>
              <p:cNvPr id="190" name="Freeform 41">
                <a:extLst>
                  <a:ext uri="{FF2B5EF4-FFF2-40B4-BE49-F238E27FC236}">
                    <a16:creationId xmlns:a16="http://schemas.microsoft.com/office/drawing/2014/main" id="{7CE01205-2807-124E-F827-D04989869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8671" y="1554163"/>
                <a:ext cx="2100263" cy="150813"/>
              </a:xfrm>
              <a:custGeom>
                <a:avLst/>
                <a:gdLst>
                  <a:gd name="T0" fmla="*/ 0 w 6641"/>
                  <a:gd name="T1" fmla="*/ 0 h 473"/>
                  <a:gd name="T2" fmla="*/ 2147483646 w 6641"/>
                  <a:gd name="T3" fmla="*/ 0 h 473"/>
                  <a:gd name="T4" fmla="*/ 2147483646 w 6641"/>
                  <a:gd name="T5" fmla="*/ 2147483646 h 473"/>
                  <a:gd name="T6" fmla="*/ 2147483646 w 6641"/>
                  <a:gd name="T7" fmla="*/ 2147483646 h 473"/>
                  <a:gd name="T8" fmla="*/ 2147483646 w 6641"/>
                  <a:gd name="T9" fmla="*/ 2147483646 h 473"/>
                  <a:gd name="T10" fmla="*/ 0 w 6641"/>
                  <a:gd name="T11" fmla="*/ 2147483646 h 473"/>
                  <a:gd name="T12" fmla="*/ 0 w 6641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641"/>
                  <a:gd name="T22" fmla="*/ 0 h 473"/>
                  <a:gd name="T23" fmla="*/ 6641 w 6641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641" h="473">
                    <a:moveTo>
                      <a:pt x="0" y="0"/>
                    </a:moveTo>
                    <a:lnTo>
                      <a:pt x="6541" y="0"/>
                    </a:lnTo>
                    <a:cubicBezTo>
                      <a:pt x="6596" y="0"/>
                      <a:pt x="6641" y="45"/>
                      <a:pt x="6641" y="100"/>
                    </a:cubicBezTo>
                    <a:lnTo>
                      <a:pt x="6641" y="373"/>
                    </a:lnTo>
                    <a:cubicBezTo>
                      <a:pt x="6641" y="428"/>
                      <a:pt x="6596" y="473"/>
                      <a:pt x="6541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2C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88,1%</a:t>
                </a:r>
              </a:p>
            </p:txBody>
          </p:sp>
          <p:sp>
            <p:nvSpPr>
              <p:cNvPr id="191" name="Rectangle 43">
                <a:extLst>
                  <a:ext uri="{FF2B5EF4-FFF2-40B4-BE49-F238E27FC236}">
                    <a16:creationId xmlns:a16="http://schemas.microsoft.com/office/drawing/2014/main" id="{8C894245-B066-6CE4-7127-1593DB076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0359" y="754194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8.313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92" name="Rectangle 45">
                <a:extLst>
                  <a:ext uri="{FF2B5EF4-FFF2-40B4-BE49-F238E27FC236}">
                    <a16:creationId xmlns:a16="http://schemas.microsoft.com/office/drawing/2014/main" id="{7F637D0C-E31C-C124-EA6A-DA601DBE8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4715" y="958982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197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93" name="Rectangle 47">
                <a:extLst>
                  <a:ext uri="{FF2B5EF4-FFF2-40B4-BE49-F238E27FC236}">
                    <a16:creationId xmlns:a16="http://schemas.microsoft.com/office/drawing/2014/main" id="{6D4DFAA9-8E53-B48E-679A-359B0E2A8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602" y="1163770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328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94" name="Rectangle 49">
                <a:extLst>
                  <a:ext uri="{FF2B5EF4-FFF2-40B4-BE49-F238E27FC236}">
                    <a16:creationId xmlns:a16="http://schemas.microsoft.com/office/drawing/2014/main" id="{88C1234B-D438-A5BA-B665-B9976BFEA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9177" y="1366969"/>
                <a:ext cx="11541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66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95" name="Rectangle 51">
                <a:extLst>
                  <a:ext uri="{FF2B5EF4-FFF2-40B4-BE49-F238E27FC236}">
                    <a16:creationId xmlns:a16="http://schemas.microsoft.com/office/drawing/2014/main" id="{C8DE3740-F125-2783-2DF5-27EA1C9F9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01958" y="1571757"/>
                <a:ext cx="11541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37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</p:grpSp>
        <p:grpSp>
          <p:nvGrpSpPr>
            <p:cNvPr id="117" name="Group 10">
              <a:extLst>
                <a:ext uri="{FF2B5EF4-FFF2-40B4-BE49-F238E27FC236}">
                  <a16:creationId xmlns:a16="http://schemas.microsoft.com/office/drawing/2014/main" id="{8E559A60-F02A-E331-61BE-EDAAF4083B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78582" y="1849970"/>
              <a:ext cx="3031926" cy="953264"/>
              <a:chOff x="8172548" y="2520950"/>
              <a:chExt cx="3031926" cy="953264"/>
            </a:xfrm>
          </p:grpSpPr>
          <p:sp>
            <p:nvSpPr>
              <p:cNvPr id="166" name="Rectangle 52">
                <a:extLst>
                  <a:ext uri="{FF2B5EF4-FFF2-40B4-BE49-F238E27FC236}">
                    <a16:creationId xmlns:a16="http://schemas.microsoft.com/office/drawing/2014/main" id="{BF11C0BB-1DB2-E222-DD0E-9CE5A8AA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3228" y="2534026"/>
                <a:ext cx="29709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Cérvix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67" name="Rectangle 56">
                <a:extLst>
                  <a:ext uri="{FF2B5EF4-FFF2-40B4-BE49-F238E27FC236}">
                    <a16:creationId xmlns:a16="http://schemas.microsoft.com/office/drawing/2014/main" id="{99CCA3D9-3C47-8F33-500B-D3E651677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2548" y="2737226"/>
                <a:ext cx="58777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Endometrial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68" name="Rectangle 60">
                <a:extLst>
                  <a:ext uri="{FF2B5EF4-FFF2-40B4-BE49-F238E27FC236}">
                    <a16:creationId xmlns:a16="http://schemas.microsoft.com/office/drawing/2014/main" id="{D2B734CB-2192-716E-BAA2-0052DB580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17887" y="2942014"/>
                <a:ext cx="44243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Ovariano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69" name="Rectangle 64">
                <a:extLst>
                  <a:ext uri="{FF2B5EF4-FFF2-40B4-BE49-F238E27FC236}">
                    <a16:creationId xmlns:a16="http://schemas.microsoft.com/office/drawing/2014/main" id="{DE251773-4C28-1442-EF88-13BC92DC9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88878" y="3145214"/>
                <a:ext cx="271446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Vulva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70" name="Rectangle 68">
                <a:extLst>
                  <a:ext uri="{FF2B5EF4-FFF2-40B4-BE49-F238E27FC236}">
                    <a16:creationId xmlns:a16="http://schemas.microsoft.com/office/drawing/2014/main" id="{FFCE3A54-73E1-8176-716A-55ED4371D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1169" y="3335714"/>
                <a:ext cx="329153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Vagina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71" name="Freeform 72">
                <a:extLst>
                  <a:ext uri="{FF2B5EF4-FFF2-40B4-BE49-F238E27FC236}">
                    <a16:creationId xmlns:a16="http://schemas.microsoft.com/office/drawing/2014/main" id="{E9B78499-B02D-ED43-4CD8-5CE274215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4646" y="2520950"/>
                <a:ext cx="1995488" cy="149225"/>
              </a:xfrm>
              <a:custGeom>
                <a:avLst/>
                <a:gdLst>
                  <a:gd name="T0" fmla="*/ 0 w 6312"/>
                  <a:gd name="T1" fmla="*/ 0 h 472"/>
                  <a:gd name="T2" fmla="*/ 2147483646 w 6312"/>
                  <a:gd name="T3" fmla="*/ 0 h 472"/>
                  <a:gd name="T4" fmla="*/ 2147483646 w 6312"/>
                  <a:gd name="T5" fmla="*/ 2147483646 h 472"/>
                  <a:gd name="T6" fmla="*/ 2147483646 w 6312"/>
                  <a:gd name="T7" fmla="*/ 2147483646 h 472"/>
                  <a:gd name="T8" fmla="*/ 2147483646 w 6312"/>
                  <a:gd name="T9" fmla="*/ 2147483646 h 472"/>
                  <a:gd name="T10" fmla="*/ 0 w 6312"/>
                  <a:gd name="T11" fmla="*/ 2147483646 h 472"/>
                  <a:gd name="T12" fmla="*/ 0 w 6312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12"/>
                  <a:gd name="T22" fmla="*/ 0 h 472"/>
                  <a:gd name="T23" fmla="*/ 6312 w 6312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12" h="472">
                    <a:moveTo>
                      <a:pt x="0" y="0"/>
                    </a:moveTo>
                    <a:lnTo>
                      <a:pt x="6212" y="0"/>
                    </a:lnTo>
                    <a:cubicBezTo>
                      <a:pt x="6267" y="0"/>
                      <a:pt x="6312" y="45"/>
                      <a:pt x="6312" y="100"/>
                    </a:cubicBezTo>
                    <a:lnTo>
                      <a:pt x="6312" y="372"/>
                    </a:lnTo>
                    <a:cubicBezTo>
                      <a:pt x="6312" y="427"/>
                      <a:pt x="6267" y="472"/>
                      <a:pt x="6212" y="472"/>
                    </a:cubicBezTo>
                    <a:lnTo>
                      <a:pt x="0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81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83,8%</a:t>
                </a:r>
              </a:p>
            </p:txBody>
          </p:sp>
          <p:sp>
            <p:nvSpPr>
              <p:cNvPr id="172" name="Freeform 76">
                <a:extLst>
                  <a:ext uri="{FF2B5EF4-FFF2-40B4-BE49-F238E27FC236}">
                    <a16:creationId xmlns:a16="http://schemas.microsoft.com/office/drawing/2014/main" id="{018637B7-EE38-95D1-9BB4-4F0699659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4646" y="2720975"/>
                <a:ext cx="1319213" cy="149225"/>
              </a:xfrm>
              <a:custGeom>
                <a:avLst/>
                <a:gdLst>
                  <a:gd name="T0" fmla="*/ 0 w 4174"/>
                  <a:gd name="T1" fmla="*/ 0 h 472"/>
                  <a:gd name="T2" fmla="*/ 2147483646 w 4174"/>
                  <a:gd name="T3" fmla="*/ 0 h 472"/>
                  <a:gd name="T4" fmla="*/ 2147483646 w 4174"/>
                  <a:gd name="T5" fmla="*/ 2147483646 h 472"/>
                  <a:gd name="T6" fmla="*/ 2147483646 w 4174"/>
                  <a:gd name="T7" fmla="*/ 2147483646 h 472"/>
                  <a:gd name="T8" fmla="*/ 2147483646 w 4174"/>
                  <a:gd name="T9" fmla="*/ 2147483646 h 472"/>
                  <a:gd name="T10" fmla="*/ 0 w 4174"/>
                  <a:gd name="T11" fmla="*/ 2147483646 h 472"/>
                  <a:gd name="T12" fmla="*/ 0 w 4174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74"/>
                  <a:gd name="T22" fmla="*/ 0 h 472"/>
                  <a:gd name="T23" fmla="*/ 4174 w 4174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74" h="472">
                    <a:moveTo>
                      <a:pt x="0" y="0"/>
                    </a:moveTo>
                    <a:lnTo>
                      <a:pt x="4074" y="0"/>
                    </a:lnTo>
                    <a:cubicBezTo>
                      <a:pt x="4129" y="0"/>
                      <a:pt x="4174" y="45"/>
                      <a:pt x="4174" y="100"/>
                    </a:cubicBezTo>
                    <a:lnTo>
                      <a:pt x="4174" y="372"/>
                    </a:lnTo>
                    <a:cubicBezTo>
                      <a:pt x="4174" y="427"/>
                      <a:pt x="4129" y="472"/>
                      <a:pt x="4074" y="472"/>
                    </a:cubicBezTo>
                    <a:lnTo>
                      <a:pt x="0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81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55,3%</a:t>
                </a:r>
              </a:p>
            </p:txBody>
          </p:sp>
          <p:sp>
            <p:nvSpPr>
              <p:cNvPr id="173" name="Freeform 80">
                <a:extLst>
                  <a:ext uri="{FF2B5EF4-FFF2-40B4-BE49-F238E27FC236}">
                    <a16:creationId xmlns:a16="http://schemas.microsoft.com/office/drawing/2014/main" id="{A52B11F3-FC19-C89B-3AF7-18845FC71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4646" y="2922588"/>
                <a:ext cx="1679575" cy="149225"/>
              </a:xfrm>
              <a:custGeom>
                <a:avLst/>
                <a:gdLst>
                  <a:gd name="T0" fmla="*/ 0 w 5316"/>
                  <a:gd name="T1" fmla="*/ 0 h 472"/>
                  <a:gd name="T2" fmla="*/ 2147483646 w 5316"/>
                  <a:gd name="T3" fmla="*/ 0 h 472"/>
                  <a:gd name="T4" fmla="*/ 2147483646 w 5316"/>
                  <a:gd name="T5" fmla="*/ 2147483646 h 472"/>
                  <a:gd name="T6" fmla="*/ 2147483646 w 5316"/>
                  <a:gd name="T7" fmla="*/ 2147483646 h 472"/>
                  <a:gd name="T8" fmla="*/ 2147483646 w 5316"/>
                  <a:gd name="T9" fmla="*/ 2147483646 h 472"/>
                  <a:gd name="T10" fmla="*/ 0 w 5316"/>
                  <a:gd name="T11" fmla="*/ 2147483646 h 472"/>
                  <a:gd name="T12" fmla="*/ 0 w 5316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16"/>
                  <a:gd name="T22" fmla="*/ 0 h 472"/>
                  <a:gd name="T23" fmla="*/ 5316 w 5316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16" h="472">
                    <a:moveTo>
                      <a:pt x="0" y="0"/>
                    </a:moveTo>
                    <a:lnTo>
                      <a:pt x="5216" y="0"/>
                    </a:lnTo>
                    <a:cubicBezTo>
                      <a:pt x="5271" y="0"/>
                      <a:pt x="5316" y="45"/>
                      <a:pt x="5316" y="100"/>
                    </a:cubicBezTo>
                    <a:lnTo>
                      <a:pt x="5316" y="372"/>
                    </a:lnTo>
                    <a:cubicBezTo>
                      <a:pt x="5316" y="427"/>
                      <a:pt x="5271" y="472"/>
                      <a:pt x="5216" y="472"/>
                    </a:cubicBezTo>
                    <a:lnTo>
                      <a:pt x="0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81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70,4%</a:t>
                </a:r>
              </a:p>
            </p:txBody>
          </p:sp>
          <p:sp>
            <p:nvSpPr>
              <p:cNvPr id="174" name="Freeform 84">
                <a:extLst>
                  <a:ext uri="{FF2B5EF4-FFF2-40B4-BE49-F238E27FC236}">
                    <a16:creationId xmlns:a16="http://schemas.microsoft.com/office/drawing/2014/main" id="{44A0A2BD-3CE9-7239-F02E-47E93CEF9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4646" y="3122613"/>
                <a:ext cx="1485900" cy="149225"/>
              </a:xfrm>
              <a:custGeom>
                <a:avLst/>
                <a:gdLst>
                  <a:gd name="T0" fmla="*/ 0 w 4699"/>
                  <a:gd name="T1" fmla="*/ 0 h 472"/>
                  <a:gd name="T2" fmla="*/ 2147483646 w 4699"/>
                  <a:gd name="T3" fmla="*/ 0 h 472"/>
                  <a:gd name="T4" fmla="*/ 2147483646 w 4699"/>
                  <a:gd name="T5" fmla="*/ 2147483646 h 472"/>
                  <a:gd name="T6" fmla="*/ 2147483646 w 4699"/>
                  <a:gd name="T7" fmla="*/ 2147483646 h 472"/>
                  <a:gd name="T8" fmla="*/ 2147483646 w 4699"/>
                  <a:gd name="T9" fmla="*/ 2147483646 h 472"/>
                  <a:gd name="T10" fmla="*/ 0 w 4699"/>
                  <a:gd name="T11" fmla="*/ 2147483646 h 472"/>
                  <a:gd name="T12" fmla="*/ 0 w 4699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99"/>
                  <a:gd name="T22" fmla="*/ 0 h 472"/>
                  <a:gd name="T23" fmla="*/ 4699 w 4699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99" h="472">
                    <a:moveTo>
                      <a:pt x="0" y="0"/>
                    </a:moveTo>
                    <a:lnTo>
                      <a:pt x="4599" y="0"/>
                    </a:lnTo>
                    <a:cubicBezTo>
                      <a:pt x="4654" y="0"/>
                      <a:pt x="4699" y="45"/>
                      <a:pt x="4699" y="100"/>
                    </a:cubicBezTo>
                    <a:lnTo>
                      <a:pt x="4699" y="372"/>
                    </a:lnTo>
                    <a:cubicBezTo>
                      <a:pt x="4699" y="427"/>
                      <a:pt x="4654" y="472"/>
                      <a:pt x="4599" y="472"/>
                    </a:cubicBezTo>
                    <a:lnTo>
                      <a:pt x="0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81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62,2%</a:t>
                </a:r>
              </a:p>
            </p:txBody>
          </p:sp>
          <p:sp>
            <p:nvSpPr>
              <p:cNvPr id="175" name="Freeform 88">
                <a:extLst>
                  <a:ext uri="{FF2B5EF4-FFF2-40B4-BE49-F238E27FC236}">
                    <a16:creationId xmlns:a16="http://schemas.microsoft.com/office/drawing/2014/main" id="{AF9572E4-1500-AB7F-D521-DEF7C6862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4646" y="3324225"/>
                <a:ext cx="1881188" cy="149225"/>
              </a:xfrm>
              <a:custGeom>
                <a:avLst/>
                <a:gdLst>
                  <a:gd name="T0" fmla="*/ 0 w 5952"/>
                  <a:gd name="T1" fmla="*/ 0 h 472"/>
                  <a:gd name="T2" fmla="*/ 2147483646 w 5952"/>
                  <a:gd name="T3" fmla="*/ 0 h 472"/>
                  <a:gd name="T4" fmla="*/ 2147483646 w 5952"/>
                  <a:gd name="T5" fmla="*/ 2147483646 h 472"/>
                  <a:gd name="T6" fmla="*/ 2147483646 w 5952"/>
                  <a:gd name="T7" fmla="*/ 2147483646 h 472"/>
                  <a:gd name="T8" fmla="*/ 2147483646 w 5952"/>
                  <a:gd name="T9" fmla="*/ 2147483646 h 472"/>
                  <a:gd name="T10" fmla="*/ 0 w 5952"/>
                  <a:gd name="T11" fmla="*/ 2147483646 h 472"/>
                  <a:gd name="T12" fmla="*/ 0 w 5952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52"/>
                  <a:gd name="T22" fmla="*/ 0 h 472"/>
                  <a:gd name="T23" fmla="*/ 5952 w 5952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52" h="472">
                    <a:moveTo>
                      <a:pt x="0" y="0"/>
                    </a:moveTo>
                    <a:lnTo>
                      <a:pt x="5852" y="0"/>
                    </a:lnTo>
                    <a:cubicBezTo>
                      <a:pt x="5907" y="0"/>
                      <a:pt x="5952" y="45"/>
                      <a:pt x="5952" y="100"/>
                    </a:cubicBezTo>
                    <a:lnTo>
                      <a:pt x="5952" y="372"/>
                    </a:lnTo>
                    <a:cubicBezTo>
                      <a:pt x="5952" y="427"/>
                      <a:pt x="5907" y="472"/>
                      <a:pt x="5852" y="472"/>
                    </a:cubicBezTo>
                    <a:lnTo>
                      <a:pt x="0" y="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81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79%</a:t>
                </a:r>
              </a:p>
            </p:txBody>
          </p:sp>
          <p:sp>
            <p:nvSpPr>
              <p:cNvPr id="176" name="Rectangle 96">
                <a:extLst>
                  <a:ext uri="{FF2B5EF4-FFF2-40B4-BE49-F238E27FC236}">
                    <a16:creationId xmlns:a16="http://schemas.microsoft.com/office/drawing/2014/main" id="{BD9306AB-B141-A101-B3EE-779A1A6A7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6007" y="2534026"/>
                <a:ext cx="31846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29.178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77" name="Rectangle 104">
                <a:extLst>
                  <a:ext uri="{FF2B5EF4-FFF2-40B4-BE49-F238E27FC236}">
                    <a16:creationId xmlns:a16="http://schemas.microsoft.com/office/drawing/2014/main" id="{2602BD7B-A285-13E0-346A-276C74B62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4486" y="2737226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1.822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78" name="Rectangle 112">
                <a:extLst>
                  <a:ext uri="{FF2B5EF4-FFF2-40B4-BE49-F238E27FC236}">
                    <a16:creationId xmlns:a16="http://schemas.microsoft.com/office/drawing/2014/main" id="{7971A40F-1F74-0846-4BA0-672DA2F7C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79616" y="2942014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2.681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79" name="Rectangle 120">
                <a:extLst>
                  <a:ext uri="{FF2B5EF4-FFF2-40B4-BE49-F238E27FC236}">
                    <a16:creationId xmlns:a16="http://schemas.microsoft.com/office/drawing/2014/main" id="{A6C6B00A-19F7-CEC3-FCFA-A1F7A45EA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4827" y="3145214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426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80" name="Rectangle 128">
                <a:extLst>
                  <a:ext uri="{FF2B5EF4-FFF2-40B4-BE49-F238E27FC236}">
                    <a16:creationId xmlns:a16="http://schemas.microsoft.com/office/drawing/2014/main" id="{1FFE3F2E-5755-D1CE-B9EE-90E2AAD5D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8531" y="3335714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241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</p:grpSp>
        <p:grpSp>
          <p:nvGrpSpPr>
            <p:cNvPr id="118" name="Group 8">
              <a:extLst>
                <a:ext uri="{FF2B5EF4-FFF2-40B4-BE49-F238E27FC236}">
                  <a16:creationId xmlns:a16="http://schemas.microsoft.com/office/drawing/2014/main" id="{2A64173B-C502-FF96-875C-424150C45D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08745" y="3554017"/>
              <a:ext cx="2803323" cy="963717"/>
              <a:chOff x="7687472" y="4410075"/>
              <a:chExt cx="2803323" cy="963717"/>
            </a:xfrm>
          </p:grpSpPr>
          <p:sp>
            <p:nvSpPr>
              <p:cNvPr id="151" name="Rectangle 53">
                <a:extLst>
                  <a:ext uri="{FF2B5EF4-FFF2-40B4-BE49-F238E27FC236}">
                    <a16:creationId xmlns:a16="http://schemas.microsoft.com/office/drawing/2014/main" id="{AD67F4F1-F477-23BD-7F45-2BFEEEF5C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78151" y="4432018"/>
                <a:ext cx="29709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Cérvix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52" name="Rectangle 57">
                <a:extLst>
                  <a:ext uri="{FF2B5EF4-FFF2-40B4-BE49-F238E27FC236}">
                    <a16:creationId xmlns:a16="http://schemas.microsoft.com/office/drawing/2014/main" id="{33DB850C-2C03-A4DC-676D-218101C0F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7472" y="4638392"/>
                <a:ext cx="58777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Endometrial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53" name="Rectangle 61">
                <a:extLst>
                  <a:ext uri="{FF2B5EF4-FFF2-40B4-BE49-F238E27FC236}">
                    <a16:creationId xmlns:a16="http://schemas.microsoft.com/office/drawing/2014/main" id="{FED8BD4B-D630-09EC-6703-BB5AE6C94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2812" y="4841592"/>
                <a:ext cx="44243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Ovariano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54" name="Rectangle 65">
                <a:extLst>
                  <a:ext uri="{FF2B5EF4-FFF2-40B4-BE49-F238E27FC236}">
                    <a16:creationId xmlns:a16="http://schemas.microsoft.com/office/drawing/2014/main" id="{400C2743-797D-9AEC-5D66-9D25FC63E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3799" y="5032092"/>
                <a:ext cx="271446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Vulva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55" name="Rectangle 69">
                <a:extLst>
                  <a:ext uri="{FF2B5EF4-FFF2-40B4-BE49-F238E27FC236}">
                    <a16:creationId xmlns:a16="http://schemas.microsoft.com/office/drawing/2014/main" id="{DF732FA6-BA5A-EC66-1F4D-078087BAD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6093" y="5235292"/>
                <a:ext cx="329153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Vagina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56" name="Freeform 73">
                <a:extLst>
                  <a:ext uri="{FF2B5EF4-FFF2-40B4-BE49-F238E27FC236}">
                    <a16:creationId xmlns:a16="http://schemas.microsoft.com/office/drawing/2014/main" id="{ED0361A6-F37C-6FEC-C126-3FBF3C91F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7284" y="4410075"/>
                <a:ext cx="1771650" cy="149225"/>
              </a:xfrm>
              <a:custGeom>
                <a:avLst/>
                <a:gdLst>
                  <a:gd name="T0" fmla="*/ 0 w 5609"/>
                  <a:gd name="T1" fmla="*/ 0 h 473"/>
                  <a:gd name="T2" fmla="*/ 2147483646 w 5609"/>
                  <a:gd name="T3" fmla="*/ 0 h 473"/>
                  <a:gd name="T4" fmla="*/ 2147483646 w 5609"/>
                  <a:gd name="T5" fmla="*/ 2147483646 h 473"/>
                  <a:gd name="T6" fmla="*/ 2147483646 w 5609"/>
                  <a:gd name="T7" fmla="*/ 2147483646 h 473"/>
                  <a:gd name="T8" fmla="*/ 2147483646 w 5609"/>
                  <a:gd name="T9" fmla="*/ 2147483646 h 473"/>
                  <a:gd name="T10" fmla="*/ 0 w 5609"/>
                  <a:gd name="T11" fmla="*/ 2147483646 h 473"/>
                  <a:gd name="T12" fmla="*/ 0 w 5609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09"/>
                  <a:gd name="T22" fmla="*/ 0 h 473"/>
                  <a:gd name="T23" fmla="*/ 5609 w 5609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09" h="473">
                    <a:moveTo>
                      <a:pt x="0" y="0"/>
                    </a:moveTo>
                    <a:lnTo>
                      <a:pt x="5509" y="0"/>
                    </a:lnTo>
                    <a:cubicBezTo>
                      <a:pt x="5564" y="0"/>
                      <a:pt x="5609" y="45"/>
                      <a:pt x="5609" y="100"/>
                    </a:cubicBezTo>
                    <a:lnTo>
                      <a:pt x="5609" y="373"/>
                    </a:lnTo>
                    <a:cubicBezTo>
                      <a:pt x="5609" y="428"/>
                      <a:pt x="5564" y="473"/>
                      <a:pt x="5509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09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27000" rIns="54000" bIns="2700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74,4%</a:t>
                </a:r>
              </a:p>
            </p:txBody>
          </p:sp>
          <p:sp>
            <p:nvSpPr>
              <p:cNvPr id="157" name="Freeform 77">
                <a:extLst>
                  <a:ext uri="{FF2B5EF4-FFF2-40B4-BE49-F238E27FC236}">
                    <a16:creationId xmlns:a16="http://schemas.microsoft.com/office/drawing/2014/main" id="{8ED5F333-A8FD-823E-6828-80A06D888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7284" y="4610100"/>
                <a:ext cx="1109663" cy="149225"/>
              </a:xfrm>
              <a:custGeom>
                <a:avLst/>
                <a:gdLst>
                  <a:gd name="T0" fmla="*/ 0 w 3514"/>
                  <a:gd name="T1" fmla="*/ 0 h 473"/>
                  <a:gd name="T2" fmla="*/ 2147483646 w 3514"/>
                  <a:gd name="T3" fmla="*/ 0 h 473"/>
                  <a:gd name="T4" fmla="*/ 2147483646 w 3514"/>
                  <a:gd name="T5" fmla="*/ 2147483646 h 473"/>
                  <a:gd name="T6" fmla="*/ 2147483646 w 3514"/>
                  <a:gd name="T7" fmla="*/ 2147483646 h 473"/>
                  <a:gd name="T8" fmla="*/ 2147483646 w 3514"/>
                  <a:gd name="T9" fmla="*/ 2147483646 h 473"/>
                  <a:gd name="T10" fmla="*/ 0 w 3514"/>
                  <a:gd name="T11" fmla="*/ 2147483646 h 473"/>
                  <a:gd name="T12" fmla="*/ 0 w 3514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14"/>
                  <a:gd name="T22" fmla="*/ 0 h 473"/>
                  <a:gd name="T23" fmla="*/ 3514 w 3514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14" h="473">
                    <a:moveTo>
                      <a:pt x="0" y="0"/>
                    </a:moveTo>
                    <a:lnTo>
                      <a:pt x="3414" y="0"/>
                    </a:lnTo>
                    <a:cubicBezTo>
                      <a:pt x="3469" y="0"/>
                      <a:pt x="3514" y="45"/>
                      <a:pt x="3514" y="100"/>
                    </a:cubicBezTo>
                    <a:lnTo>
                      <a:pt x="3514" y="373"/>
                    </a:lnTo>
                    <a:cubicBezTo>
                      <a:pt x="3514" y="428"/>
                      <a:pt x="3469" y="473"/>
                      <a:pt x="3414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09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27000" rIns="54000" bIns="2700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46,3%</a:t>
                </a:r>
              </a:p>
            </p:txBody>
          </p:sp>
          <p:sp>
            <p:nvSpPr>
              <p:cNvPr id="158" name="Freeform 81">
                <a:extLst>
                  <a:ext uri="{FF2B5EF4-FFF2-40B4-BE49-F238E27FC236}">
                    <a16:creationId xmlns:a16="http://schemas.microsoft.com/office/drawing/2014/main" id="{DBDC9FC9-7DD9-85EE-F02B-463ABA9F4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7284" y="4811713"/>
                <a:ext cx="1566863" cy="149225"/>
              </a:xfrm>
              <a:custGeom>
                <a:avLst/>
                <a:gdLst>
                  <a:gd name="T0" fmla="*/ 0 w 4957"/>
                  <a:gd name="T1" fmla="*/ 0 h 473"/>
                  <a:gd name="T2" fmla="*/ 2147483646 w 4957"/>
                  <a:gd name="T3" fmla="*/ 0 h 473"/>
                  <a:gd name="T4" fmla="*/ 2147483646 w 4957"/>
                  <a:gd name="T5" fmla="*/ 2147483646 h 473"/>
                  <a:gd name="T6" fmla="*/ 2147483646 w 4957"/>
                  <a:gd name="T7" fmla="*/ 2147483646 h 473"/>
                  <a:gd name="T8" fmla="*/ 2147483646 w 4957"/>
                  <a:gd name="T9" fmla="*/ 2147483646 h 473"/>
                  <a:gd name="T10" fmla="*/ 0 w 4957"/>
                  <a:gd name="T11" fmla="*/ 2147483646 h 473"/>
                  <a:gd name="T12" fmla="*/ 0 w 4957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957"/>
                  <a:gd name="T22" fmla="*/ 0 h 473"/>
                  <a:gd name="T23" fmla="*/ 4957 w 4957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957" h="473">
                    <a:moveTo>
                      <a:pt x="0" y="0"/>
                    </a:moveTo>
                    <a:lnTo>
                      <a:pt x="4857" y="0"/>
                    </a:lnTo>
                    <a:cubicBezTo>
                      <a:pt x="4912" y="0"/>
                      <a:pt x="4957" y="45"/>
                      <a:pt x="4957" y="100"/>
                    </a:cubicBezTo>
                    <a:lnTo>
                      <a:pt x="4957" y="373"/>
                    </a:lnTo>
                    <a:cubicBezTo>
                      <a:pt x="4957" y="428"/>
                      <a:pt x="4912" y="473"/>
                      <a:pt x="4857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09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27000" rIns="54000" bIns="2700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65,7%</a:t>
                </a:r>
              </a:p>
            </p:txBody>
          </p:sp>
          <p:sp>
            <p:nvSpPr>
              <p:cNvPr id="159" name="Freeform 85">
                <a:extLst>
                  <a:ext uri="{FF2B5EF4-FFF2-40B4-BE49-F238E27FC236}">
                    <a16:creationId xmlns:a16="http://schemas.microsoft.com/office/drawing/2014/main" id="{36C08552-5C1F-C62E-E597-65B3989A6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7284" y="5011738"/>
                <a:ext cx="1212850" cy="149225"/>
              </a:xfrm>
              <a:custGeom>
                <a:avLst/>
                <a:gdLst>
                  <a:gd name="T0" fmla="*/ 0 w 3838"/>
                  <a:gd name="T1" fmla="*/ 0 h 473"/>
                  <a:gd name="T2" fmla="*/ 2147483646 w 3838"/>
                  <a:gd name="T3" fmla="*/ 0 h 473"/>
                  <a:gd name="T4" fmla="*/ 2147483646 w 3838"/>
                  <a:gd name="T5" fmla="*/ 2147483646 h 473"/>
                  <a:gd name="T6" fmla="*/ 2147483646 w 3838"/>
                  <a:gd name="T7" fmla="*/ 2147483646 h 473"/>
                  <a:gd name="T8" fmla="*/ 2147483646 w 3838"/>
                  <a:gd name="T9" fmla="*/ 2147483646 h 473"/>
                  <a:gd name="T10" fmla="*/ 0 w 3838"/>
                  <a:gd name="T11" fmla="*/ 2147483646 h 473"/>
                  <a:gd name="T12" fmla="*/ 0 w 3838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38"/>
                  <a:gd name="T22" fmla="*/ 0 h 473"/>
                  <a:gd name="T23" fmla="*/ 3838 w 3838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38" h="473">
                    <a:moveTo>
                      <a:pt x="0" y="0"/>
                    </a:moveTo>
                    <a:lnTo>
                      <a:pt x="3738" y="0"/>
                    </a:lnTo>
                    <a:cubicBezTo>
                      <a:pt x="3793" y="0"/>
                      <a:pt x="3838" y="45"/>
                      <a:pt x="3838" y="100"/>
                    </a:cubicBezTo>
                    <a:lnTo>
                      <a:pt x="3838" y="373"/>
                    </a:lnTo>
                    <a:cubicBezTo>
                      <a:pt x="3838" y="428"/>
                      <a:pt x="3793" y="473"/>
                      <a:pt x="3738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09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27000" rIns="54000" bIns="2700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50,9%</a:t>
                </a:r>
              </a:p>
            </p:txBody>
          </p:sp>
          <p:sp>
            <p:nvSpPr>
              <p:cNvPr id="160" name="Freeform 89">
                <a:extLst>
                  <a:ext uri="{FF2B5EF4-FFF2-40B4-BE49-F238E27FC236}">
                    <a16:creationId xmlns:a16="http://schemas.microsoft.com/office/drawing/2014/main" id="{10746793-357C-28D4-33E5-CAD3F9F1A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7284" y="5213350"/>
                <a:ext cx="1890713" cy="149225"/>
              </a:xfrm>
              <a:custGeom>
                <a:avLst/>
                <a:gdLst>
                  <a:gd name="T0" fmla="*/ 0 w 5984"/>
                  <a:gd name="T1" fmla="*/ 0 h 473"/>
                  <a:gd name="T2" fmla="*/ 2147483646 w 5984"/>
                  <a:gd name="T3" fmla="*/ 0 h 473"/>
                  <a:gd name="T4" fmla="*/ 2147483646 w 5984"/>
                  <a:gd name="T5" fmla="*/ 2147483646 h 473"/>
                  <a:gd name="T6" fmla="*/ 2147483646 w 5984"/>
                  <a:gd name="T7" fmla="*/ 2147483646 h 473"/>
                  <a:gd name="T8" fmla="*/ 2147483646 w 5984"/>
                  <a:gd name="T9" fmla="*/ 2147483646 h 473"/>
                  <a:gd name="T10" fmla="*/ 0 w 5984"/>
                  <a:gd name="T11" fmla="*/ 2147483646 h 473"/>
                  <a:gd name="T12" fmla="*/ 0 w 5984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84"/>
                  <a:gd name="T22" fmla="*/ 0 h 473"/>
                  <a:gd name="T23" fmla="*/ 5984 w 5984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84" h="473">
                    <a:moveTo>
                      <a:pt x="0" y="0"/>
                    </a:moveTo>
                    <a:lnTo>
                      <a:pt x="5884" y="0"/>
                    </a:lnTo>
                    <a:cubicBezTo>
                      <a:pt x="5939" y="0"/>
                      <a:pt x="5984" y="46"/>
                      <a:pt x="5984" y="100"/>
                    </a:cubicBezTo>
                    <a:lnTo>
                      <a:pt x="5984" y="373"/>
                    </a:lnTo>
                    <a:cubicBezTo>
                      <a:pt x="5984" y="428"/>
                      <a:pt x="5939" y="473"/>
                      <a:pt x="5884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09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27000" rIns="54000" bIns="2700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79,3%</a:t>
                </a:r>
              </a:p>
            </p:txBody>
          </p:sp>
          <p:sp>
            <p:nvSpPr>
              <p:cNvPr id="161" name="Rectangle 97">
                <a:extLst>
                  <a:ext uri="{FF2B5EF4-FFF2-40B4-BE49-F238E27FC236}">
                    <a16:creationId xmlns:a16="http://schemas.microsoft.com/office/drawing/2014/main" id="{8A36EF72-797D-8D4E-8782-DEB6BF1C0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2328" y="4427254"/>
                <a:ext cx="31846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33.060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62" name="Rectangle 105">
                <a:extLst>
                  <a:ext uri="{FF2B5EF4-FFF2-40B4-BE49-F238E27FC236}">
                    <a16:creationId xmlns:a16="http://schemas.microsoft.com/office/drawing/2014/main" id="{F07066FF-5D4B-31E8-BE81-409554C7B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15095" y="4632042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7.000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63" name="Rectangle 113">
                <a:extLst>
                  <a:ext uri="{FF2B5EF4-FFF2-40B4-BE49-F238E27FC236}">
                    <a16:creationId xmlns:a16="http://schemas.microsoft.com/office/drawing/2014/main" id="{F10571AC-9E79-5420-CCD0-5E491CD25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7537" y="4835242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7.688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64" name="Rectangle 121">
                <a:extLst>
                  <a:ext uri="{FF2B5EF4-FFF2-40B4-BE49-F238E27FC236}">
                    <a16:creationId xmlns:a16="http://schemas.microsoft.com/office/drawing/2014/main" id="{CC8AF16F-C3E3-B879-BEE2-FEF36FBB1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2410" y="5040029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1.314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65" name="Rectangle 129">
                <a:extLst>
                  <a:ext uri="{FF2B5EF4-FFF2-40B4-BE49-F238E27FC236}">
                    <a16:creationId xmlns:a16="http://schemas.microsoft.com/office/drawing/2014/main" id="{94D3106C-4AFF-080F-E72C-AE6B77247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02504" y="5228941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571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</p:grpSp>
        <p:grpSp>
          <p:nvGrpSpPr>
            <p:cNvPr id="119" name="Group 5">
              <a:extLst>
                <a:ext uri="{FF2B5EF4-FFF2-40B4-BE49-F238E27FC236}">
                  <a16:creationId xmlns:a16="http://schemas.microsoft.com/office/drawing/2014/main" id="{59DF11E7-6AC7-2A67-966F-7B44E01D2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7470" y="5012646"/>
              <a:ext cx="2949376" cy="976700"/>
              <a:chOff x="6548064" y="5775439"/>
              <a:chExt cx="2949376" cy="976700"/>
            </a:xfrm>
          </p:grpSpPr>
          <p:sp>
            <p:nvSpPr>
              <p:cNvPr id="136" name="Rectangle 54">
                <a:extLst>
                  <a:ext uri="{FF2B5EF4-FFF2-40B4-BE49-F238E27FC236}">
                    <a16:creationId xmlns:a16="http://schemas.microsoft.com/office/drawing/2014/main" id="{F7C1DCDD-C02D-7171-C401-A67D8D44F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6044" y="5775439"/>
                <a:ext cx="29709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Cérvix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37" name="Rectangle 58">
                <a:extLst>
                  <a:ext uri="{FF2B5EF4-FFF2-40B4-BE49-F238E27FC236}">
                    <a16:creationId xmlns:a16="http://schemas.microsoft.com/office/drawing/2014/main" id="{C4D99B29-3558-E918-CC82-2908902B7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8064" y="5991339"/>
                <a:ext cx="58777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Endometrial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38" name="Rectangle 62">
                <a:extLst>
                  <a:ext uri="{FF2B5EF4-FFF2-40B4-BE49-F238E27FC236}">
                    <a16:creationId xmlns:a16="http://schemas.microsoft.com/office/drawing/2014/main" id="{785D5847-F7F8-4B68-B119-81B1A68E0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0704" y="6207239"/>
                <a:ext cx="44243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Ovariano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39" name="Rectangle 66">
                <a:extLst>
                  <a:ext uri="{FF2B5EF4-FFF2-40B4-BE49-F238E27FC236}">
                    <a16:creationId xmlns:a16="http://schemas.microsoft.com/office/drawing/2014/main" id="{9863FE00-D44D-8270-A670-22B07D47A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7404" y="6402501"/>
                <a:ext cx="271445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Vulva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40" name="Rectangle 70">
                <a:extLst>
                  <a:ext uri="{FF2B5EF4-FFF2-40B4-BE49-F238E27FC236}">
                    <a16:creationId xmlns:a16="http://schemas.microsoft.com/office/drawing/2014/main" id="{50ABADF0-EB2F-2962-8200-C22FC88B0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3985" y="6599352"/>
                <a:ext cx="329153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Vagina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41" name="Freeform 74">
                <a:extLst>
                  <a:ext uri="{FF2B5EF4-FFF2-40B4-BE49-F238E27FC236}">
                    <a16:creationId xmlns:a16="http://schemas.microsoft.com/office/drawing/2014/main" id="{7E62FEEB-5F17-D5C7-3E58-DD90AF91C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996" y="5781675"/>
                <a:ext cx="1946275" cy="149225"/>
              </a:xfrm>
              <a:custGeom>
                <a:avLst/>
                <a:gdLst>
                  <a:gd name="T0" fmla="*/ 0 w 6155"/>
                  <a:gd name="T1" fmla="*/ 0 h 473"/>
                  <a:gd name="T2" fmla="*/ 2147483646 w 6155"/>
                  <a:gd name="T3" fmla="*/ 0 h 473"/>
                  <a:gd name="T4" fmla="*/ 2147483646 w 6155"/>
                  <a:gd name="T5" fmla="*/ 2147483646 h 473"/>
                  <a:gd name="T6" fmla="*/ 2147483646 w 6155"/>
                  <a:gd name="T7" fmla="*/ 2147483646 h 473"/>
                  <a:gd name="T8" fmla="*/ 2147483646 w 6155"/>
                  <a:gd name="T9" fmla="*/ 2147483646 h 473"/>
                  <a:gd name="T10" fmla="*/ 0 w 6155"/>
                  <a:gd name="T11" fmla="*/ 2147483646 h 473"/>
                  <a:gd name="T12" fmla="*/ 0 w 6155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55"/>
                  <a:gd name="T22" fmla="*/ 0 h 473"/>
                  <a:gd name="T23" fmla="*/ 6155 w 6155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55" h="473">
                    <a:moveTo>
                      <a:pt x="0" y="0"/>
                    </a:moveTo>
                    <a:lnTo>
                      <a:pt x="6055" y="0"/>
                    </a:lnTo>
                    <a:cubicBezTo>
                      <a:pt x="6110" y="0"/>
                      <a:pt x="6155" y="45"/>
                      <a:pt x="6155" y="100"/>
                    </a:cubicBezTo>
                    <a:lnTo>
                      <a:pt x="6155" y="373"/>
                    </a:lnTo>
                    <a:cubicBezTo>
                      <a:pt x="6155" y="427"/>
                      <a:pt x="6110" y="473"/>
                      <a:pt x="6055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6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81,5%</a:t>
                </a:r>
              </a:p>
            </p:txBody>
          </p:sp>
          <p:sp>
            <p:nvSpPr>
              <p:cNvPr id="142" name="Freeform 78">
                <a:extLst>
                  <a:ext uri="{FF2B5EF4-FFF2-40B4-BE49-F238E27FC236}">
                    <a16:creationId xmlns:a16="http://schemas.microsoft.com/office/drawing/2014/main" id="{F31F1347-D6E0-D134-5846-6AEF29C75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996" y="5981700"/>
                <a:ext cx="1303338" cy="149225"/>
              </a:xfrm>
              <a:custGeom>
                <a:avLst/>
                <a:gdLst>
                  <a:gd name="T0" fmla="*/ 0 w 4121"/>
                  <a:gd name="T1" fmla="*/ 0 h 473"/>
                  <a:gd name="T2" fmla="*/ 2147483646 w 4121"/>
                  <a:gd name="T3" fmla="*/ 0 h 473"/>
                  <a:gd name="T4" fmla="*/ 2147483646 w 4121"/>
                  <a:gd name="T5" fmla="*/ 2147483646 h 473"/>
                  <a:gd name="T6" fmla="*/ 2147483646 w 4121"/>
                  <a:gd name="T7" fmla="*/ 2147483646 h 473"/>
                  <a:gd name="T8" fmla="*/ 2147483646 w 4121"/>
                  <a:gd name="T9" fmla="*/ 2147483646 h 473"/>
                  <a:gd name="T10" fmla="*/ 0 w 4121"/>
                  <a:gd name="T11" fmla="*/ 2147483646 h 473"/>
                  <a:gd name="T12" fmla="*/ 0 w 4121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21"/>
                  <a:gd name="T22" fmla="*/ 0 h 473"/>
                  <a:gd name="T23" fmla="*/ 4121 w 4121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21" h="473">
                    <a:moveTo>
                      <a:pt x="0" y="0"/>
                    </a:moveTo>
                    <a:lnTo>
                      <a:pt x="4021" y="0"/>
                    </a:lnTo>
                    <a:cubicBezTo>
                      <a:pt x="4076" y="0"/>
                      <a:pt x="4121" y="45"/>
                      <a:pt x="4121" y="100"/>
                    </a:cubicBezTo>
                    <a:lnTo>
                      <a:pt x="4121" y="373"/>
                    </a:lnTo>
                    <a:cubicBezTo>
                      <a:pt x="4121" y="427"/>
                      <a:pt x="4076" y="473"/>
                      <a:pt x="4021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6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54,6%</a:t>
                </a:r>
              </a:p>
            </p:txBody>
          </p:sp>
          <p:sp>
            <p:nvSpPr>
              <p:cNvPr id="143" name="Freeform 82">
                <a:extLst>
                  <a:ext uri="{FF2B5EF4-FFF2-40B4-BE49-F238E27FC236}">
                    <a16:creationId xmlns:a16="http://schemas.microsoft.com/office/drawing/2014/main" id="{3C17ACE2-80EA-85EA-4B9F-41008829C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996" y="6183313"/>
                <a:ext cx="1703388" cy="149225"/>
              </a:xfrm>
              <a:custGeom>
                <a:avLst/>
                <a:gdLst>
                  <a:gd name="T0" fmla="*/ 0 w 5388"/>
                  <a:gd name="T1" fmla="*/ 0 h 473"/>
                  <a:gd name="T2" fmla="*/ 2147483646 w 5388"/>
                  <a:gd name="T3" fmla="*/ 0 h 473"/>
                  <a:gd name="T4" fmla="*/ 2147483646 w 5388"/>
                  <a:gd name="T5" fmla="*/ 2147483646 h 473"/>
                  <a:gd name="T6" fmla="*/ 2147483646 w 5388"/>
                  <a:gd name="T7" fmla="*/ 2147483646 h 473"/>
                  <a:gd name="T8" fmla="*/ 2147483646 w 5388"/>
                  <a:gd name="T9" fmla="*/ 2147483646 h 473"/>
                  <a:gd name="T10" fmla="*/ 0 w 5388"/>
                  <a:gd name="T11" fmla="*/ 2147483646 h 473"/>
                  <a:gd name="T12" fmla="*/ 0 w 5388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88"/>
                  <a:gd name="T22" fmla="*/ 0 h 473"/>
                  <a:gd name="T23" fmla="*/ 5388 w 5388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88" h="473">
                    <a:moveTo>
                      <a:pt x="0" y="0"/>
                    </a:moveTo>
                    <a:lnTo>
                      <a:pt x="5288" y="0"/>
                    </a:lnTo>
                    <a:cubicBezTo>
                      <a:pt x="5343" y="0"/>
                      <a:pt x="5388" y="45"/>
                      <a:pt x="5388" y="100"/>
                    </a:cubicBezTo>
                    <a:lnTo>
                      <a:pt x="5388" y="373"/>
                    </a:lnTo>
                    <a:cubicBezTo>
                      <a:pt x="5388" y="427"/>
                      <a:pt x="5343" y="473"/>
                      <a:pt x="5288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6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71,5%</a:t>
                </a:r>
              </a:p>
            </p:txBody>
          </p:sp>
          <p:sp>
            <p:nvSpPr>
              <p:cNvPr id="144" name="Freeform 86">
                <a:extLst>
                  <a:ext uri="{FF2B5EF4-FFF2-40B4-BE49-F238E27FC236}">
                    <a16:creationId xmlns:a16="http://schemas.microsoft.com/office/drawing/2014/main" id="{B28E2BA9-13C6-4C55-6002-644DED7B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996" y="6383338"/>
                <a:ext cx="1428750" cy="149225"/>
              </a:xfrm>
              <a:custGeom>
                <a:avLst/>
                <a:gdLst>
                  <a:gd name="T0" fmla="*/ 0 w 4518"/>
                  <a:gd name="T1" fmla="*/ 0 h 473"/>
                  <a:gd name="T2" fmla="*/ 2147483646 w 4518"/>
                  <a:gd name="T3" fmla="*/ 0 h 473"/>
                  <a:gd name="T4" fmla="*/ 2147483646 w 4518"/>
                  <a:gd name="T5" fmla="*/ 2147483646 h 473"/>
                  <a:gd name="T6" fmla="*/ 2147483646 w 4518"/>
                  <a:gd name="T7" fmla="*/ 2147483646 h 473"/>
                  <a:gd name="T8" fmla="*/ 2147483646 w 4518"/>
                  <a:gd name="T9" fmla="*/ 2147483646 h 473"/>
                  <a:gd name="T10" fmla="*/ 0 w 4518"/>
                  <a:gd name="T11" fmla="*/ 2147483646 h 473"/>
                  <a:gd name="T12" fmla="*/ 0 w 4518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18"/>
                  <a:gd name="T22" fmla="*/ 0 h 473"/>
                  <a:gd name="T23" fmla="*/ 4518 w 4518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18" h="473">
                    <a:moveTo>
                      <a:pt x="0" y="0"/>
                    </a:moveTo>
                    <a:lnTo>
                      <a:pt x="4418" y="0"/>
                    </a:lnTo>
                    <a:cubicBezTo>
                      <a:pt x="4473" y="0"/>
                      <a:pt x="4518" y="45"/>
                      <a:pt x="4518" y="100"/>
                    </a:cubicBezTo>
                    <a:lnTo>
                      <a:pt x="4518" y="373"/>
                    </a:lnTo>
                    <a:cubicBezTo>
                      <a:pt x="4518" y="427"/>
                      <a:pt x="4473" y="473"/>
                      <a:pt x="4418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6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59,9%</a:t>
                </a:r>
              </a:p>
            </p:txBody>
          </p:sp>
          <p:sp>
            <p:nvSpPr>
              <p:cNvPr id="145" name="Freeform 90">
                <a:extLst>
                  <a:ext uri="{FF2B5EF4-FFF2-40B4-BE49-F238E27FC236}">
                    <a16:creationId xmlns:a16="http://schemas.microsoft.com/office/drawing/2014/main" id="{A79E1C6B-856A-7B6B-0310-18FD6B438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996" y="6583363"/>
                <a:ext cx="1800225" cy="150813"/>
              </a:xfrm>
              <a:custGeom>
                <a:avLst/>
                <a:gdLst>
                  <a:gd name="T0" fmla="*/ 0 w 5692"/>
                  <a:gd name="T1" fmla="*/ 0 h 473"/>
                  <a:gd name="T2" fmla="*/ 2147483646 w 5692"/>
                  <a:gd name="T3" fmla="*/ 0 h 473"/>
                  <a:gd name="T4" fmla="*/ 2147483646 w 5692"/>
                  <a:gd name="T5" fmla="*/ 2147483646 h 473"/>
                  <a:gd name="T6" fmla="*/ 2147483646 w 5692"/>
                  <a:gd name="T7" fmla="*/ 2147483646 h 473"/>
                  <a:gd name="T8" fmla="*/ 2147483646 w 5692"/>
                  <a:gd name="T9" fmla="*/ 2147483646 h 473"/>
                  <a:gd name="T10" fmla="*/ 0 w 5692"/>
                  <a:gd name="T11" fmla="*/ 2147483646 h 473"/>
                  <a:gd name="T12" fmla="*/ 0 w 5692"/>
                  <a:gd name="T13" fmla="*/ 0 h 4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92"/>
                  <a:gd name="T22" fmla="*/ 0 h 473"/>
                  <a:gd name="T23" fmla="*/ 5692 w 5692"/>
                  <a:gd name="T24" fmla="*/ 473 h 4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92" h="473">
                    <a:moveTo>
                      <a:pt x="0" y="0"/>
                    </a:moveTo>
                    <a:lnTo>
                      <a:pt x="5592" y="0"/>
                    </a:lnTo>
                    <a:cubicBezTo>
                      <a:pt x="5647" y="0"/>
                      <a:pt x="5692" y="45"/>
                      <a:pt x="5692" y="100"/>
                    </a:cubicBezTo>
                    <a:lnTo>
                      <a:pt x="5692" y="373"/>
                    </a:lnTo>
                    <a:cubicBezTo>
                      <a:pt x="5692" y="427"/>
                      <a:pt x="5647" y="473"/>
                      <a:pt x="5592" y="473"/>
                    </a:cubicBezTo>
                    <a:lnTo>
                      <a:pt x="0" y="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6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75,4%</a:t>
                </a:r>
              </a:p>
            </p:txBody>
          </p:sp>
          <p:sp>
            <p:nvSpPr>
              <p:cNvPr id="146" name="Rectangle 98">
                <a:extLst>
                  <a:ext uri="{FF2B5EF4-FFF2-40B4-BE49-F238E27FC236}">
                    <a16:creationId xmlns:a16="http://schemas.microsoft.com/office/drawing/2014/main" id="{3FF9EE3F-5E61-7656-FDCC-907B4E81D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8973" y="5797664"/>
                <a:ext cx="31846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12.110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47" name="Rectangle 106">
                <a:extLst>
                  <a:ext uri="{FF2B5EF4-FFF2-40B4-BE49-F238E27FC236}">
                    <a16:creationId xmlns:a16="http://schemas.microsoft.com/office/drawing/2014/main" id="{FEFBAA1A-80B4-776E-98EA-D253FC51C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1904" y="6002452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2.282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48" name="Rectangle 114">
                <a:extLst>
                  <a:ext uri="{FF2B5EF4-FFF2-40B4-BE49-F238E27FC236}">
                    <a16:creationId xmlns:a16="http://schemas.microsoft.com/office/drawing/2014/main" id="{5CE61B16-F806-3055-A9A2-CBB904ACA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5608" y="6205652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2.277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49" name="Rectangle 122">
                <a:extLst>
                  <a:ext uri="{FF2B5EF4-FFF2-40B4-BE49-F238E27FC236}">
                    <a16:creationId xmlns:a16="http://schemas.microsoft.com/office/drawing/2014/main" id="{7BEBA671-0A81-4E42-EF51-3A8DEE874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67791" y="6410439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315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50" name="Rectangle 130">
                <a:extLst>
                  <a:ext uri="{FF2B5EF4-FFF2-40B4-BE49-F238E27FC236}">
                    <a16:creationId xmlns:a16="http://schemas.microsoft.com/office/drawing/2014/main" id="{6E1451BD-7B45-B094-07FB-25C70286C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2921" y="6613639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147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</p:grpSp>
        <p:grpSp>
          <p:nvGrpSpPr>
            <p:cNvPr id="120" name="Group 4">
              <a:extLst>
                <a:ext uri="{FF2B5EF4-FFF2-40B4-BE49-F238E27FC236}">
                  <a16:creationId xmlns:a16="http://schemas.microsoft.com/office/drawing/2014/main" id="{C796973B-A650-E067-1ED0-4AC34293E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3875" y="3803154"/>
              <a:ext cx="2834109" cy="962231"/>
              <a:chOff x="2133741" y="3938588"/>
              <a:chExt cx="2834109" cy="962231"/>
            </a:xfrm>
          </p:grpSpPr>
          <p:sp>
            <p:nvSpPr>
              <p:cNvPr id="121" name="Rectangle 55">
                <a:extLst>
                  <a:ext uri="{FF2B5EF4-FFF2-40B4-BE49-F238E27FC236}">
                    <a16:creationId xmlns:a16="http://schemas.microsoft.com/office/drawing/2014/main" id="{FD7CDA02-330D-0E24-A5ED-9A36BCDC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076" y="3960631"/>
                <a:ext cx="29709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Cérvix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22" name="Rectangle 59">
                <a:extLst>
                  <a:ext uri="{FF2B5EF4-FFF2-40B4-BE49-F238E27FC236}">
                    <a16:creationId xmlns:a16="http://schemas.microsoft.com/office/drawing/2014/main" id="{0295B839-E3AE-BE32-F9A3-01944A514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076" y="4165419"/>
                <a:ext cx="58777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Endometrial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23" name="Rectangle 63">
                <a:extLst>
                  <a:ext uri="{FF2B5EF4-FFF2-40B4-BE49-F238E27FC236}">
                    <a16:creationId xmlns:a16="http://schemas.microsoft.com/office/drawing/2014/main" id="{9D092284-E1A0-0F68-36F3-D924F821C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076" y="4354331"/>
                <a:ext cx="442434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Ovariano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24" name="Rectangle 67">
                <a:extLst>
                  <a:ext uri="{FF2B5EF4-FFF2-40B4-BE49-F238E27FC236}">
                    <a16:creationId xmlns:a16="http://schemas.microsoft.com/office/drawing/2014/main" id="{7C2EF8AA-0292-5373-0CA2-011C458C9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076" y="4559119"/>
                <a:ext cx="271446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Vulva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25" name="Rectangle 71">
                <a:extLst>
                  <a:ext uri="{FF2B5EF4-FFF2-40B4-BE49-F238E27FC236}">
                    <a16:creationId xmlns:a16="http://schemas.microsoft.com/office/drawing/2014/main" id="{8309C23F-DE7E-88D7-E49D-64179CB8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076" y="4748031"/>
                <a:ext cx="329153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Vagina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26" name="Freeform 75">
                <a:extLst>
                  <a:ext uri="{FF2B5EF4-FFF2-40B4-BE49-F238E27FC236}">
                    <a16:creationId xmlns:a16="http://schemas.microsoft.com/office/drawing/2014/main" id="{7CED1F9C-9C89-224A-A348-728020CB5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221" y="3938588"/>
                <a:ext cx="1849438" cy="149225"/>
              </a:xfrm>
              <a:custGeom>
                <a:avLst/>
                <a:gdLst>
                  <a:gd name="T0" fmla="*/ 2147483646 w 5855"/>
                  <a:gd name="T1" fmla="*/ 0 h 472"/>
                  <a:gd name="T2" fmla="*/ 2147483646 w 5855"/>
                  <a:gd name="T3" fmla="*/ 0 h 472"/>
                  <a:gd name="T4" fmla="*/ 0 w 5855"/>
                  <a:gd name="T5" fmla="*/ 2147483646 h 472"/>
                  <a:gd name="T6" fmla="*/ 0 w 5855"/>
                  <a:gd name="T7" fmla="*/ 2147483646 h 472"/>
                  <a:gd name="T8" fmla="*/ 2147483646 w 5855"/>
                  <a:gd name="T9" fmla="*/ 2147483646 h 472"/>
                  <a:gd name="T10" fmla="*/ 2147483646 w 5855"/>
                  <a:gd name="T11" fmla="*/ 2147483646 h 472"/>
                  <a:gd name="T12" fmla="*/ 2147483646 w 5855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55"/>
                  <a:gd name="T22" fmla="*/ 0 h 472"/>
                  <a:gd name="T23" fmla="*/ 5855 w 5855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55" h="472">
                    <a:moveTo>
                      <a:pt x="5855" y="0"/>
                    </a:moveTo>
                    <a:lnTo>
                      <a:pt x="100" y="0"/>
                    </a:lnTo>
                    <a:cubicBezTo>
                      <a:pt x="45" y="0"/>
                      <a:pt x="0" y="45"/>
                      <a:pt x="0" y="100"/>
                    </a:cubicBezTo>
                    <a:lnTo>
                      <a:pt x="0" y="372"/>
                    </a:lnTo>
                    <a:cubicBezTo>
                      <a:pt x="0" y="427"/>
                      <a:pt x="45" y="472"/>
                      <a:pt x="100" y="472"/>
                    </a:cubicBezTo>
                    <a:lnTo>
                      <a:pt x="5855" y="472"/>
                    </a:lnTo>
                    <a:lnTo>
                      <a:pt x="5855" y="0"/>
                    </a:lnTo>
                    <a:close/>
                  </a:path>
                </a:pathLst>
              </a:custGeom>
              <a:solidFill>
                <a:srgbClr val="F49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85,5%</a:t>
                </a:r>
              </a:p>
            </p:txBody>
          </p:sp>
          <p:sp>
            <p:nvSpPr>
              <p:cNvPr id="127" name="Freeform 79">
                <a:extLst>
                  <a:ext uri="{FF2B5EF4-FFF2-40B4-BE49-F238E27FC236}">
                    <a16:creationId xmlns:a16="http://schemas.microsoft.com/office/drawing/2014/main" id="{11BD65D6-1CD6-D9E5-FD6F-28B770827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271" y="4140200"/>
                <a:ext cx="1195388" cy="149225"/>
              </a:xfrm>
              <a:custGeom>
                <a:avLst/>
                <a:gdLst>
                  <a:gd name="T0" fmla="*/ 2147483646 w 3783"/>
                  <a:gd name="T1" fmla="*/ 0 h 472"/>
                  <a:gd name="T2" fmla="*/ 2147483646 w 3783"/>
                  <a:gd name="T3" fmla="*/ 0 h 472"/>
                  <a:gd name="T4" fmla="*/ 0 w 3783"/>
                  <a:gd name="T5" fmla="*/ 2147483646 h 472"/>
                  <a:gd name="T6" fmla="*/ 0 w 3783"/>
                  <a:gd name="T7" fmla="*/ 2147483646 h 472"/>
                  <a:gd name="T8" fmla="*/ 2147483646 w 3783"/>
                  <a:gd name="T9" fmla="*/ 2147483646 h 472"/>
                  <a:gd name="T10" fmla="*/ 2147483646 w 3783"/>
                  <a:gd name="T11" fmla="*/ 2147483646 h 472"/>
                  <a:gd name="T12" fmla="*/ 2147483646 w 3783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83"/>
                  <a:gd name="T22" fmla="*/ 0 h 472"/>
                  <a:gd name="T23" fmla="*/ 3783 w 3783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83" h="472">
                    <a:moveTo>
                      <a:pt x="3783" y="0"/>
                    </a:moveTo>
                    <a:lnTo>
                      <a:pt x="100" y="0"/>
                    </a:lnTo>
                    <a:cubicBezTo>
                      <a:pt x="45" y="0"/>
                      <a:pt x="0" y="45"/>
                      <a:pt x="0" y="100"/>
                    </a:cubicBezTo>
                    <a:lnTo>
                      <a:pt x="0" y="372"/>
                    </a:lnTo>
                    <a:cubicBezTo>
                      <a:pt x="0" y="427"/>
                      <a:pt x="45" y="472"/>
                      <a:pt x="100" y="472"/>
                    </a:cubicBezTo>
                    <a:lnTo>
                      <a:pt x="3783" y="472"/>
                    </a:lnTo>
                    <a:lnTo>
                      <a:pt x="3783" y="0"/>
                    </a:lnTo>
                    <a:close/>
                  </a:path>
                </a:pathLst>
              </a:custGeom>
              <a:solidFill>
                <a:srgbClr val="F49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50,2%</a:t>
                </a:r>
              </a:p>
            </p:txBody>
          </p:sp>
          <p:sp>
            <p:nvSpPr>
              <p:cNvPr id="128" name="Freeform 83">
                <a:extLst>
                  <a:ext uri="{FF2B5EF4-FFF2-40B4-BE49-F238E27FC236}">
                    <a16:creationId xmlns:a16="http://schemas.microsoft.com/office/drawing/2014/main" id="{4D3E5E9B-72D2-ED8F-1309-1E228B5A9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396" y="4340225"/>
                <a:ext cx="1592263" cy="149225"/>
              </a:xfrm>
              <a:custGeom>
                <a:avLst/>
                <a:gdLst>
                  <a:gd name="T0" fmla="*/ 2147483646 w 5042"/>
                  <a:gd name="T1" fmla="*/ 0 h 472"/>
                  <a:gd name="T2" fmla="*/ 2147483646 w 5042"/>
                  <a:gd name="T3" fmla="*/ 0 h 472"/>
                  <a:gd name="T4" fmla="*/ 0 w 5042"/>
                  <a:gd name="T5" fmla="*/ 2147483646 h 472"/>
                  <a:gd name="T6" fmla="*/ 0 w 5042"/>
                  <a:gd name="T7" fmla="*/ 2147483646 h 472"/>
                  <a:gd name="T8" fmla="*/ 2147483646 w 5042"/>
                  <a:gd name="T9" fmla="*/ 2147483646 h 472"/>
                  <a:gd name="T10" fmla="*/ 2147483646 w 5042"/>
                  <a:gd name="T11" fmla="*/ 2147483646 h 472"/>
                  <a:gd name="T12" fmla="*/ 2147483646 w 5042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42"/>
                  <a:gd name="T22" fmla="*/ 0 h 472"/>
                  <a:gd name="T23" fmla="*/ 5042 w 5042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42" h="472">
                    <a:moveTo>
                      <a:pt x="5042" y="0"/>
                    </a:moveTo>
                    <a:lnTo>
                      <a:pt x="100" y="0"/>
                    </a:lnTo>
                    <a:cubicBezTo>
                      <a:pt x="45" y="0"/>
                      <a:pt x="0" y="45"/>
                      <a:pt x="0" y="100"/>
                    </a:cubicBezTo>
                    <a:lnTo>
                      <a:pt x="0" y="372"/>
                    </a:lnTo>
                    <a:cubicBezTo>
                      <a:pt x="0" y="427"/>
                      <a:pt x="45" y="472"/>
                      <a:pt x="100" y="472"/>
                    </a:cubicBezTo>
                    <a:lnTo>
                      <a:pt x="5042" y="472"/>
                    </a:lnTo>
                    <a:lnTo>
                      <a:pt x="5042" y="0"/>
                    </a:lnTo>
                    <a:close/>
                  </a:path>
                </a:pathLst>
              </a:custGeom>
              <a:solidFill>
                <a:srgbClr val="F49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66,8%</a:t>
                </a:r>
              </a:p>
            </p:txBody>
          </p:sp>
          <p:sp>
            <p:nvSpPr>
              <p:cNvPr id="129" name="Freeform 87">
                <a:extLst>
                  <a:ext uri="{FF2B5EF4-FFF2-40B4-BE49-F238E27FC236}">
                    <a16:creationId xmlns:a16="http://schemas.microsoft.com/office/drawing/2014/main" id="{F97DDEF0-6ECE-FA9F-C1E3-0D91CF171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859" y="4541838"/>
                <a:ext cx="1574800" cy="149225"/>
              </a:xfrm>
              <a:custGeom>
                <a:avLst/>
                <a:gdLst>
                  <a:gd name="T0" fmla="*/ 2147483646 w 4985"/>
                  <a:gd name="T1" fmla="*/ 0 h 472"/>
                  <a:gd name="T2" fmla="*/ 2147483646 w 4985"/>
                  <a:gd name="T3" fmla="*/ 0 h 472"/>
                  <a:gd name="T4" fmla="*/ 0 w 4985"/>
                  <a:gd name="T5" fmla="*/ 2147483646 h 472"/>
                  <a:gd name="T6" fmla="*/ 0 w 4985"/>
                  <a:gd name="T7" fmla="*/ 2147483646 h 472"/>
                  <a:gd name="T8" fmla="*/ 2147483646 w 4985"/>
                  <a:gd name="T9" fmla="*/ 2147483646 h 472"/>
                  <a:gd name="T10" fmla="*/ 2147483646 w 4985"/>
                  <a:gd name="T11" fmla="*/ 2147483646 h 472"/>
                  <a:gd name="T12" fmla="*/ 2147483646 w 4985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985"/>
                  <a:gd name="T22" fmla="*/ 0 h 472"/>
                  <a:gd name="T23" fmla="*/ 4985 w 4985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985" h="472">
                    <a:moveTo>
                      <a:pt x="4985" y="0"/>
                    </a:moveTo>
                    <a:lnTo>
                      <a:pt x="100" y="0"/>
                    </a:lnTo>
                    <a:cubicBezTo>
                      <a:pt x="45" y="0"/>
                      <a:pt x="0" y="45"/>
                      <a:pt x="0" y="100"/>
                    </a:cubicBezTo>
                    <a:lnTo>
                      <a:pt x="0" y="372"/>
                    </a:lnTo>
                    <a:cubicBezTo>
                      <a:pt x="0" y="427"/>
                      <a:pt x="45" y="472"/>
                      <a:pt x="100" y="472"/>
                    </a:cubicBezTo>
                    <a:lnTo>
                      <a:pt x="4985" y="472"/>
                    </a:lnTo>
                    <a:lnTo>
                      <a:pt x="4985" y="0"/>
                    </a:lnTo>
                    <a:close/>
                  </a:path>
                </a:pathLst>
              </a:custGeom>
              <a:solidFill>
                <a:srgbClr val="F49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66,1%</a:t>
                </a:r>
              </a:p>
            </p:txBody>
          </p:sp>
          <p:sp>
            <p:nvSpPr>
              <p:cNvPr id="130" name="Freeform 91">
                <a:extLst>
                  <a:ext uri="{FF2B5EF4-FFF2-40B4-BE49-F238E27FC236}">
                    <a16:creationId xmlns:a16="http://schemas.microsoft.com/office/drawing/2014/main" id="{9A7FD042-9253-2BBE-BECF-057AD91D7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8459" y="4741863"/>
                <a:ext cx="1854200" cy="149225"/>
              </a:xfrm>
              <a:custGeom>
                <a:avLst/>
                <a:gdLst>
                  <a:gd name="T0" fmla="*/ 2147483646 w 5867"/>
                  <a:gd name="T1" fmla="*/ 0 h 472"/>
                  <a:gd name="T2" fmla="*/ 2147483646 w 5867"/>
                  <a:gd name="T3" fmla="*/ 0 h 472"/>
                  <a:gd name="T4" fmla="*/ 0 w 5867"/>
                  <a:gd name="T5" fmla="*/ 2147483646 h 472"/>
                  <a:gd name="T6" fmla="*/ 0 w 5867"/>
                  <a:gd name="T7" fmla="*/ 2147483646 h 472"/>
                  <a:gd name="T8" fmla="*/ 2147483646 w 5867"/>
                  <a:gd name="T9" fmla="*/ 2147483646 h 472"/>
                  <a:gd name="T10" fmla="*/ 2147483646 w 5867"/>
                  <a:gd name="T11" fmla="*/ 2147483646 h 472"/>
                  <a:gd name="T12" fmla="*/ 2147483646 w 5867"/>
                  <a:gd name="T13" fmla="*/ 0 h 4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67"/>
                  <a:gd name="T22" fmla="*/ 0 h 472"/>
                  <a:gd name="T23" fmla="*/ 5867 w 5867"/>
                  <a:gd name="T24" fmla="*/ 472 h 4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67" h="472">
                    <a:moveTo>
                      <a:pt x="5867" y="0"/>
                    </a:moveTo>
                    <a:lnTo>
                      <a:pt x="100" y="0"/>
                    </a:lnTo>
                    <a:cubicBezTo>
                      <a:pt x="45" y="0"/>
                      <a:pt x="0" y="45"/>
                      <a:pt x="0" y="100"/>
                    </a:cubicBezTo>
                    <a:lnTo>
                      <a:pt x="0" y="372"/>
                    </a:lnTo>
                    <a:cubicBezTo>
                      <a:pt x="0" y="427"/>
                      <a:pt x="45" y="472"/>
                      <a:pt x="100" y="472"/>
                    </a:cubicBezTo>
                    <a:lnTo>
                      <a:pt x="5867" y="472"/>
                    </a:lnTo>
                    <a:lnTo>
                      <a:pt x="5867" y="0"/>
                    </a:lnTo>
                    <a:close/>
                  </a:path>
                </a:pathLst>
              </a:custGeom>
              <a:solidFill>
                <a:srgbClr val="F490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4000" tIns="0" rIns="54000" bIns="0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alt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mago"/>
                    <a:ea typeface="Imago"/>
                    <a:cs typeface="Imago"/>
                    <a:sym typeface="Arial"/>
                  </a:rPr>
                  <a:t>77,8%</a:t>
                </a:r>
              </a:p>
            </p:txBody>
          </p:sp>
          <p:sp>
            <p:nvSpPr>
              <p:cNvPr id="131" name="Rectangle 99">
                <a:extLst>
                  <a:ext uri="{FF2B5EF4-FFF2-40B4-BE49-F238E27FC236}">
                    <a16:creationId xmlns:a16="http://schemas.microsoft.com/office/drawing/2014/main" id="{AF73A851-3FBD-F5D4-581F-E588A7428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741" y="3946343"/>
                <a:ext cx="26075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1.754</a:t>
                </a:r>
                <a:endParaRPr kumimoji="0" lang="pt-BR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32" name="Rectangle 107">
                <a:extLst>
                  <a:ext uri="{FF2B5EF4-FFF2-40B4-BE49-F238E27FC236}">
                    <a16:creationId xmlns:a16="http://schemas.microsoft.com/office/drawing/2014/main" id="{999A527F-E14D-0BB4-3DE0-1AF28D341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286" y="4165419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144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33" name="Rectangle 115">
                <a:extLst>
                  <a:ext uri="{FF2B5EF4-FFF2-40B4-BE49-F238E27FC236}">
                    <a16:creationId xmlns:a16="http://schemas.microsoft.com/office/drawing/2014/main" id="{AA34B7F3-7C2D-0C98-9A8D-94AFDE4F0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870" y="4354331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237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34" name="Rectangle 123">
                <a:extLst>
                  <a:ext uri="{FF2B5EF4-FFF2-40B4-BE49-F238E27FC236}">
                    <a16:creationId xmlns:a16="http://schemas.microsoft.com/office/drawing/2014/main" id="{55839384-7780-6059-841D-0163162C4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896" y="4559119"/>
                <a:ext cx="11541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37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  <p:sp>
            <p:nvSpPr>
              <p:cNvPr id="135" name="Rectangle 131">
                <a:extLst>
                  <a:ext uri="{FF2B5EF4-FFF2-40B4-BE49-F238E27FC236}">
                    <a16:creationId xmlns:a16="http://schemas.microsoft.com/office/drawing/2014/main" id="{E9E0C7B6-63D5-4AE7-8B09-4E22C4FB6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054" y="4762319"/>
                <a:ext cx="173127" cy="138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75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Imago" charset="0"/>
                    <a:ea typeface="Imago" charset="0"/>
                    <a:cs typeface="Imago" charset="0"/>
                    <a:sym typeface="Arial"/>
                  </a:rPr>
                  <a:t>115</a:t>
                </a: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Imago" charset="0"/>
                  <a:ea typeface="Imago" charset="0"/>
                  <a:cs typeface="Imago" charset="0"/>
                  <a:sym typeface="Arial"/>
                </a:endParaRPr>
              </a:p>
            </p:txBody>
          </p:sp>
        </p:grpSp>
      </p:grpSp>
      <p:pic>
        <p:nvPicPr>
          <p:cNvPr id="9" name="Picture 2" descr="Bandeira Brasileira Vetores, Ícones e Planos de Fundo para Baixar Grátis">
            <a:extLst>
              <a:ext uri="{FF2B5EF4-FFF2-40B4-BE49-F238E27FC236}">
                <a16:creationId xmlns:a16="http://schemas.microsoft.com/office/drawing/2014/main" id="{5A4326A2-4CEA-4924-714D-3CB8EBB3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25" y="114600"/>
            <a:ext cx="787607" cy="5513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40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ow to Solve the Problem of Gender Inequality in Japan - GLOBIS Insights">
            <a:extLst>
              <a:ext uri="{FF2B5EF4-FFF2-40B4-BE49-F238E27FC236}">
                <a16:creationId xmlns:a16="http://schemas.microsoft.com/office/drawing/2014/main" id="{95A3E09A-EF6A-186C-F21E-C72E8E0C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98;p44">
            <a:extLst>
              <a:ext uri="{FF2B5EF4-FFF2-40B4-BE49-F238E27FC236}">
                <a16:creationId xmlns:a16="http://schemas.microsoft.com/office/drawing/2014/main" id="{7CC298A8-0A5F-8A60-884A-2F92B37CFE93}"/>
              </a:ext>
            </a:extLst>
          </p:cNvPr>
          <p:cNvSpPr txBox="1">
            <a:spLocks/>
          </p:cNvSpPr>
          <p:nvPr/>
        </p:nvSpPr>
        <p:spPr>
          <a:xfrm>
            <a:off x="434969" y="1276814"/>
            <a:ext cx="3165482" cy="109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rgbClr val="434343"/>
              </a:buClr>
              <a:buSzPts val="2400"/>
              <a:buFont typeface="Ubuntu"/>
              <a:buNone/>
              <a:tabLst/>
              <a:defRPr/>
            </a:pPr>
            <a:r>
              <a:rPr kumimoji="0" lang="pt-BR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Gênero não é apenas uma distinção biológica!</a:t>
            </a:r>
            <a:endParaRPr kumimoji="0" lang="pt-BR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/>
              <a:sym typeface="Ubuntu"/>
            </a:endParaRPr>
          </a:p>
        </p:txBody>
      </p:sp>
      <p:cxnSp>
        <p:nvCxnSpPr>
          <p:cNvPr id="3" name="Google Shape;60;p9">
            <a:extLst>
              <a:ext uri="{FF2B5EF4-FFF2-40B4-BE49-F238E27FC236}">
                <a16:creationId xmlns:a16="http://schemas.microsoft.com/office/drawing/2014/main" id="{88A14B00-DC20-FEF4-706A-3C58678FED51}"/>
              </a:ext>
            </a:extLst>
          </p:cNvPr>
          <p:cNvCxnSpPr>
            <a:cxnSpLocks/>
          </p:cNvCxnSpPr>
          <p:nvPr/>
        </p:nvCxnSpPr>
        <p:spPr>
          <a:xfrm>
            <a:off x="512275" y="2368562"/>
            <a:ext cx="1240715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0F1B2BB-D1AC-7D87-4CDF-6EF36293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436" y="3978738"/>
            <a:ext cx="2605392" cy="27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>
            <a:no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Health Portfolio Sex- and Gender-Based Analysis Plus Policy:  Advancing Equity, Diversity and Inclusion H.C.H. Canada, Editor. 2023, Canada Government</a:t>
            </a:r>
          </a:p>
        </p:txBody>
      </p:sp>
      <p:sp>
        <p:nvSpPr>
          <p:cNvPr id="5" name="Google Shape;298;p44">
            <a:extLst>
              <a:ext uri="{FF2B5EF4-FFF2-40B4-BE49-F238E27FC236}">
                <a16:creationId xmlns:a16="http://schemas.microsoft.com/office/drawing/2014/main" id="{D2DE0FD1-6839-56A6-04A6-3048472B0425}"/>
              </a:ext>
            </a:extLst>
          </p:cNvPr>
          <p:cNvSpPr txBox="1">
            <a:spLocks/>
          </p:cNvSpPr>
          <p:nvPr/>
        </p:nvSpPr>
        <p:spPr>
          <a:xfrm>
            <a:off x="403623" y="2782767"/>
            <a:ext cx="5370603" cy="1946527"/>
          </a:xfrm>
          <a:prstGeom prst="rect">
            <a:avLst/>
          </a:prstGeom>
          <a:solidFill>
            <a:srgbClr val="C00000">
              <a:alpha val="58861"/>
            </a:srgbClr>
          </a:solidFill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vo"/>
              <a:buNone/>
              <a:defRPr sz="4000" b="0" i="0" u="none" strike="noStrike" cap="non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Clr>
                <a:srgbClr val="434343"/>
              </a:buClr>
              <a:buSzPts val="2400"/>
              <a:buFont typeface="Ubuntu"/>
              <a:buNone/>
              <a:tabLst/>
              <a:defRPr/>
            </a:pPr>
            <a:r>
              <a:rPr kumimoji="0" lang="pt-BR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E</a:t>
            </a:r>
            <a:r>
              <a:rPr kumimoji="0" lang="pt-BR" sz="19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ngloba</a:t>
            </a:r>
            <a:r>
              <a:rPr kumimoji="0" lang="pt-BR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 um amplo espectro de papéis socialmente construídos, relacionamentos e características individuais, como traços de personalidade, atitudes, comportamentos e valores.</a:t>
            </a:r>
          </a:p>
        </p:txBody>
      </p:sp>
      <p:pic>
        <p:nvPicPr>
          <p:cNvPr id="6" name="Picture 2" descr="Matters of the Brain: Why Men and Women Are So Different | Live Science">
            <a:extLst>
              <a:ext uri="{FF2B5EF4-FFF2-40B4-BE49-F238E27FC236}">
                <a16:creationId xmlns:a16="http://schemas.microsoft.com/office/drawing/2014/main" id="{23B32127-36C7-9E80-582C-6240108C7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3352"/>
          <a:stretch/>
        </p:blipFill>
        <p:spPr bwMode="auto">
          <a:xfrm>
            <a:off x="8080839" y="200249"/>
            <a:ext cx="786052" cy="7976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6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7E5AE39-C209-4884-5D2E-80F2657E8C89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ço Reservado para Texto 2">
            <a:extLst>
              <a:ext uri="{FF2B5EF4-FFF2-40B4-BE49-F238E27FC236}">
                <a16:creationId xmlns:a16="http://schemas.microsoft.com/office/drawing/2014/main" id="{18764C9A-5DE9-A0E5-9D54-A7305E3509E5}"/>
              </a:ext>
            </a:extLst>
          </p:cNvPr>
          <p:cNvSpPr txBox="1">
            <a:spLocks/>
          </p:cNvSpPr>
          <p:nvPr/>
        </p:nvSpPr>
        <p:spPr>
          <a:xfrm>
            <a:off x="236875" y="556216"/>
            <a:ext cx="4285773" cy="315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Registros do Tata Memorial Hospital de Mumbai mostram disparidades acentuadas entre meninas e meninos que recebem tratamento para câncer no hospital nos últimos 10 anos</a:t>
            </a:r>
          </a:p>
          <a:p>
            <a:pPr marL="139697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↓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56FEC079-3794-3143-F290-D48237FC0C87}"/>
              </a:ext>
            </a:extLst>
          </p:cNvPr>
          <p:cNvSpPr txBox="1">
            <a:spLocks/>
          </p:cNvSpPr>
          <p:nvPr/>
        </p:nvSpPr>
        <p:spPr>
          <a:xfrm>
            <a:off x="6117791" y="1786843"/>
            <a:ext cx="2166758" cy="72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Mumbai’s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 Tata Memorial Hospital</a:t>
            </a:r>
          </a:p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India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sym typeface="Ubuntu Light"/>
            </a:endParaRPr>
          </a:p>
        </p:txBody>
      </p:sp>
      <p:pic>
        <p:nvPicPr>
          <p:cNvPr id="5" name="Picture 2" descr="Matters of the Brain: Why Men and Women Are So Different | Live Science">
            <a:extLst>
              <a:ext uri="{FF2B5EF4-FFF2-40B4-BE49-F238E27FC236}">
                <a16:creationId xmlns:a16="http://schemas.microsoft.com/office/drawing/2014/main" id="{770615A6-D70F-41BE-83D0-DFE4434C0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3352"/>
          <a:stretch/>
        </p:blipFill>
        <p:spPr bwMode="auto">
          <a:xfrm>
            <a:off x="167640" y="157386"/>
            <a:ext cx="786052" cy="7976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4F273F-4D20-774A-55F7-D0890D548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662" y="1520302"/>
            <a:ext cx="4285773" cy="2842238"/>
          </a:xfrm>
          <a:prstGeom prst="rect">
            <a:avLst/>
          </a:prstGeom>
        </p:spPr>
      </p:pic>
      <p:pic>
        <p:nvPicPr>
          <p:cNvPr id="33794" name="Picture 2" descr="Tata Memorial Hospital Procedures For Patients - Cope With Cancer">
            <a:extLst>
              <a:ext uri="{FF2B5EF4-FFF2-40B4-BE49-F238E27FC236}">
                <a16:creationId xmlns:a16="http://schemas.microsoft.com/office/drawing/2014/main" id="{6E3A63A9-C457-9546-41C7-FA8327F1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55" y="320218"/>
            <a:ext cx="2564606" cy="14297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3">
            <a:extLst>
              <a:ext uri="{FF2B5EF4-FFF2-40B4-BE49-F238E27FC236}">
                <a16:creationId xmlns:a16="http://schemas.microsoft.com/office/drawing/2014/main" id="{360D4F73-A099-6A20-AC01-5779CA0FB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07" y="4730338"/>
            <a:ext cx="8260229" cy="2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>
            <a:no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Manjulika</a:t>
            </a: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 Das. Gender disparities in access to </a:t>
            </a:r>
            <a:r>
              <a:rPr kumimoji="0" lang="en-US" altLang="pt-B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paediatric</a:t>
            </a: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 cancer care in India. Lancet Oncol 2022 Mar;23(3):336.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FD27EC9-F651-955F-1AFF-8F2754197A31}"/>
              </a:ext>
            </a:extLst>
          </p:cNvPr>
          <p:cNvSpPr txBox="1"/>
          <p:nvPr/>
        </p:nvSpPr>
        <p:spPr bwMode="gray">
          <a:xfrm>
            <a:off x="1703785" y="4050507"/>
            <a:ext cx="932259" cy="53455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DC3FAC26-4C99-961E-A9F1-21425F3834AD}"/>
              </a:ext>
            </a:extLst>
          </p:cNvPr>
          <p:cNvSpPr txBox="1">
            <a:spLocks/>
          </p:cNvSpPr>
          <p:nvPr/>
        </p:nvSpPr>
        <p:spPr>
          <a:xfrm>
            <a:off x="643206" y="3422380"/>
            <a:ext cx="3575567" cy="965695"/>
          </a:xfrm>
          <a:prstGeom prst="rect">
            <a:avLst/>
          </a:prstGeom>
          <a:solidFill>
            <a:srgbClr val="C00000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Ubuntu Light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Apenas 1 menina </a:t>
            </a:r>
          </a:p>
          <a:p>
            <a:pPr marL="139697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Ubuntu Light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para cada 2 meninos</a:t>
            </a:r>
          </a:p>
        </p:txBody>
      </p:sp>
    </p:spTree>
    <p:extLst>
      <p:ext uri="{BB962C8B-B14F-4D97-AF65-F5344CB8AC3E}">
        <p14:creationId xmlns:p14="http://schemas.microsoft.com/office/powerpoint/2010/main" val="1903432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43D5743-0190-189D-BEF2-2FC033812141}"/>
              </a:ext>
            </a:extLst>
          </p:cNvPr>
          <p:cNvSpPr/>
          <p:nvPr/>
        </p:nvSpPr>
        <p:spPr bwMode="auto">
          <a:xfrm>
            <a:off x="0" y="0"/>
            <a:ext cx="1388185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56FEC079-3794-3143-F290-D48237FC0C87}"/>
              </a:ext>
            </a:extLst>
          </p:cNvPr>
          <p:cNvSpPr txBox="1">
            <a:spLocks/>
          </p:cNvSpPr>
          <p:nvPr/>
        </p:nvSpPr>
        <p:spPr>
          <a:xfrm>
            <a:off x="6117791" y="1786843"/>
            <a:ext cx="2166758" cy="72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Mumbai’s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 Tata Memorial Hospital</a:t>
            </a:r>
          </a:p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India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sym typeface="Ubuntu Light"/>
            </a:endParaRPr>
          </a:p>
        </p:txBody>
      </p:sp>
      <p:pic>
        <p:nvPicPr>
          <p:cNvPr id="5" name="Picture 2" descr="Matters of the Brain: Why Men and Women Are So Different | Live Science">
            <a:extLst>
              <a:ext uri="{FF2B5EF4-FFF2-40B4-BE49-F238E27FC236}">
                <a16:creationId xmlns:a16="http://schemas.microsoft.com/office/drawing/2014/main" id="{770615A6-D70F-41BE-83D0-DFE4434C0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3352"/>
          <a:stretch/>
        </p:blipFill>
        <p:spPr bwMode="auto">
          <a:xfrm>
            <a:off x="167640" y="157386"/>
            <a:ext cx="786052" cy="7976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4F273F-4D20-774A-55F7-D0890D548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85" y="0"/>
            <a:ext cx="7755815" cy="5143500"/>
          </a:xfrm>
          <a:prstGeom prst="rect">
            <a:avLst/>
          </a:prstGeom>
        </p:spPr>
      </p:pic>
      <p:sp>
        <p:nvSpPr>
          <p:cNvPr id="7" name="Retângulo 3">
            <a:extLst>
              <a:ext uri="{FF2B5EF4-FFF2-40B4-BE49-F238E27FC236}">
                <a16:creationId xmlns:a16="http://schemas.microsoft.com/office/drawing/2014/main" id="{360D4F73-A099-6A20-AC01-5779CA0FB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436" y="4408869"/>
            <a:ext cx="2166758" cy="2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>
            <a:no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Manjulika</a:t>
            </a: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 Das. Gender disparities in access to </a:t>
            </a:r>
            <a:r>
              <a:rPr kumimoji="0" lang="en-US" altLang="pt-B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paediatric</a:t>
            </a: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 cancer care in India. Lancet Oncol 2022 Mar;23(3):336.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45BE5F-BF83-9664-6419-0FDA3168CD5E}"/>
              </a:ext>
            </a:extLst>
          </p:cNvPr>
          <p:cNvSpPr/>
          <p:nvPr/>
        </p:nvSpPr>
        <p:spPr>
          <a:xfrm>
            <a:off x="167639" y="1521619"/>
            <a:ext cx="3411380" cy="3476603"/>
          </a:xfrm>
          <a:prstGeom prst="ellipse">
            <a:avLst/>
          </a:prstGeom>
          <a:solidFill>
            <a:schemeClr val="tx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2850655E-0B93-A476-F83A-5427F62DBE11}"/>
              </a:ext>
            </a:extLst>
          </p:cNvPr>
          <p:cNvSpPr txBox="1">
            <a:spLocks/>
          </p:cNvSpPr>
          <p:nvPr/>
        </p:nvSpPr>
        <p:spPr>
          <a:xfrm>
            <a:off x="335880" y="2065642"/>
            <a:ext cx="2944675" cy="174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Ubuntu Light"/>
              <a:buNone/>
              <a:tabLst/>
              <a:defRPr/>
            </a:pPr>
            <a:r>
              <a:rPr kumimoji="0" lang="pt-BR" sz="19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Ainda é uma tendência comum, atualmente, em muitas partes da Índia, não levar meninas com câncer para tratamento em centros de câncer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79D2B634-2B1A-57E9-B202-86C32CB63472}"/>
              </a:ext>
            </a:extLst>
          </p:cNvPr>
          <p:cNvSpPr txBox="1">
            <a:spLocks/>
          </p:cNvSpPr>
          <p:nvPr/>
        </p:nvSpPr>
        <p:spPr>
          <a:xfrm>
            <a:off x="3876352" y="2528542"/>
            <a:ext cx="4728296" cy="1582221"/>
          </a:xfrm>
          <a:prstGeom prst="rect">
            <a:avLst/>
          </a:prstGeom>
          <a:solidFill>
            <a:srgbClr val="C00000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Ubuntu Light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/>
                <a:sym typeface="Ubuntu"/>
              </a:rPr>
              <a:t>OS MENINOS SÃO PREFERIDOS E VISTOS COMO MAIS VALIOSOS</a:t>
            </a:r>
          </a:p>
        </p:txBody>
      </p:sp>
    </p:spTree>
    <p:extLst>
      <p:ext uri="{BB962C8B-B14F-4D97-AF65-F5344CB8AC3E}">
        <p14:creationId xmlns:p14="http://schemas.microsoft.com/office/powerpoint/2010/main" val="4066784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43D5743-0190-189D-BEF2-2FC033812141}"/>
              </a:ext>
            </a:extLst>
          </p:cNvPr>
          <p:cNvSpPr/>
          <p:nvPr/>
        </p:nvSpPr>
        <p:spPr bwMode="auto">
          <a:xfrm>
            <a:off x="0" y="0"/>
            <a:ext cx="1388185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56FEC079-3794-3143-F290-D48237FC0C87}"/>
              </a:ext>
            </a:extLst>
          </p:cNvPr>
          <p:cNvSpPr txBox="1">
            <a:spLocks/>
          </p:cNvSpPr>
          <p:nvPr/>
        </p:nvSpPr>
        <p:spPr>
          <a:xfrm>
            <a:off x="6117791" y="1786843"/>
            <a:ext cx="2166758" cy="72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1219170" marR="0" lvl="1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8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828754" marR="0" lvl="2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2438339" marR="0" lvl="3" indent="-41485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7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3047924" marR="0" lvl="4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3657509" marR="0" lvl="5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6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4267093" marR="0" lvl="6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4876678" marR="0" lvl="7" indent="-3979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467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5486263" marR="0" lvl="8" indent="-389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333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Mumbai’s</a:t>
            </a: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 Tata Memorial Hospital</a:t>
            </a:r>
          </a:p>
          <a:p>
            <a:pPr marL="139697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Ubuntu Light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India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sym typeface="Ubuntu Light"/>
            </a:endParaRPr>
          </a:p>
        </p:txBody>
      </p:sp>
      <p:pic>
        <p:nvPicPr>
          <p:cNvPr id="5" name="Picture 2" descr="Matters of the Brain: Why Men and Women Are So Different | Live Science">
            <a:extLst>
              <a:ext uri="{FF2B5EF4-FFF2-40B4-BE49-F238E27FC236}">
                <a16:creationId xmlns:a16="http://schemas.microsoft.com/office/drawing/2014/main" id="{770615A6-D70F-41BE-83D0-DFE4434C0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r="13352"/>
          <a:stretch/>
        </p:blipFill>
        <p:spPr bwMode="auto">
          <a:xfrm>
            <a:off x="167640" y="157386"/>
            <a:ext cx="786052" cy="7976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4F273F-4D20-774A-55F7-D0890D5481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grayscl/>
          </a:blip>
          <a:stretch>
            <a:fillRect/>
          </a:stretch>
        </p:blipFill>
        <p:spPr>
          <a:xfrm>
            <a:off x="1388185" y="0"/>
            <a:ext cx="7755815" cy="5143500"/>
          </a:xfrm>
          <a:prstGeom prst="rect">
            <a:avLst/>
          </a:prstGeom>
        </p:spPr>
      </p:pic>
      <p:sp>
        <p:nvSpPr>
          <p:cNvPr id="7" name="Retângulo 3">
            <a:extLst>
              <a:ext uri="{FF2B5EF4-FFF2-40B4-BE49-F238E27FC236}">
                <a16:creationId xmlns:a16="http://schemas.microsoft.com/office/drawing/2014/main" id="{360D4F73-A099-6A20-AC01-5779CA0FB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436" y="4408869"/>
            <a:ext cx="2166758" cy="2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>
            <a:no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Manjulika</a:t>
            </a: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 Das. Gender disparities in access to </a:t>
            </a:r>
            <a:r>
              <a:rPr kumimoji="0" lang="en-US" altLang="pt-BR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paediatric</a:t>
            </a:r>
            <a:r>
              <a:rPr kumimoji="0" lang="en-US" altLang="pt-BR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 cancer care in India. Lancet Oncol 2022 Mar;23(3):336.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3554F2D-B584-6C7D-9DA8-CAD4E7EE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4812">
            <a:off x="3882423" y="149071"/>
            <a:ext cx="3506354" cy="4732885"/>
          </a:xfrm>
          <a:prstGeom prst="rect">
            <a:avLst/>
          </a:prstGeom>
        </p:spPr>
      </p:pic>
      <p:pic>
        <p:nvPicPr>
          <p:cNvPr id="1026" name="Picture 2" descr="Cover Image - The Lancet Oncology, Volume 25, Issue 5">
            <a:extLst>
              <a:ext uri="{FF2B5EF4-FFF2-40B4-BE49-F238E27FC236}">
                <a16:creationId xmlns:a16="http://schemas.microsoft.com/office/drawing/2014/main" id="{E9AA3467-5DFE-36CF-997F-8423C4754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51" y="332185"/>
            <a:ext cx="1887291" cy="253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48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28625" y="428625"/>
            <a:ext cx="8286750" cy="46613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28625" y="428625"/>
            <a:ext cx="57150" cy="466130"/>
          </a:xfrm>
          <a:prstGeom prst="rect">
            <a:avLst/>
          </a:prstGeom>
          <a:solidFill>
            <a:srgbClr val="1B7B5C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428625" y="428625"/>
            <a:ext cx="6834435" cy="410369"/>
          </a:xfrm>
          <a:prstGeom prst="rect">
            <a:avLst/>
          </a:prstGeom>
          <a:noFill/>
          <a:ln/>
        </p:spPr>
        <p:txBody>
          <a:bodyPr wrap="none" lIns="170053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1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Disparidades globais na sobrevida em 5 anos</a:t>
            </a:r>
            <a:endParaRPr kumimoji="0" lang="pt-BR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2188492" y="1331501"/>
            <a:ext cx="3314700" cy="10001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54" b="1" i="0" u="none" strike="noStrike" kern="1200" cap="none" spc="0" normalizeH="0" baseline="0" noProof="1">
                <a:ln>
                  <a:noFill/>
                </a:ln>
                <a:solidFill>
                  <a:srgbClr val="1B7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&gt;70%</a:t>
            </a:r>
            <a:endParaRPr kumimoji="0" lang="pt-BR" sz="7254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2583128" y="2425145"/>
            <a:ext cx="2368000" cy="5525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1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Países de alta renda</a:t>
            </a:r>
            <a:endParaRPr kumimoji="0" lang="pt-BR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2934175" y="3100910"/>
            <a:ext cx="1665905" cy="1955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 de sobrevida</a:t>
            </a:r>
            <a:endParaRPr kumimoji="0" lang="pt-BR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5636927" y="1331501"/>
            <a:ext cx="3314700" cy="100012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54" b="1" i="0" u="none" strike="noStrike" kern="1200" cap="none" spc="0" normalizeH="0" baseline="0" noProof="1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&lt;20%</a:t>
            </a:r>
            <a:endParaRPr kumimoji="0" lang="pt-BR" sz="7254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079874" y="2350456"/>
            <a:ext cx="2477173" cy="5525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1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Países de baixa renda</a:t>
            </a:r>
            <a:endParaRPr kumimoji="0" lang="pt-BR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461325" y="3092435"/>
            <a:ext cx="1665905" cy="19556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 de sobrevida</a:t>
            </a:r>
            <a:endParaRPr kumimoji="0" lang="pt-BR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357313" y="3850481"/>
            <a:ext cx="6429375" cy="860822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3026420" y="3401774"/>
            <a:ext cx="5100809" cy="45719"/>
          </a:xfrm>
          <a:prstGeom prst="rect">
            <a:avLst/>
          </a:prstGeom>
          <a:solidFill>
            <a:srgbClr val="1B7B5C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824120" y="3418342"/>
            <a:ext cx="5303110" cy="1081193"/>
          </a:xfrm>
          <a:prstGeom prst="rect">
            <a:avLst/>
          </a:prstGeom>
          <a:noFill/>
          <a:ln/>
        </p:spPr>
        <p:txBody>
          <a:bodyPr wrap="square" lIns="170053" tIns="170053" rIns="170053" bIns="170053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1">
                <a:ln>
                  <a:noFill/>
                </a:ln>
                <a:solidFill>
                  <a:srgbClr val="1B7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Confronto com a realidade :</a:t>
            </a:r>
            <a:r>
              <a:rPr kumimoji="0" lang="pt-BR" sz="2000" b="0" i="0" u="none" strike="noStrike" kern="1200" cap="none" spc="0" normalizeH="0" baseline="0" noProof="1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Milhares de mortes evitáveis ​​ocorrem anualmente devido a </a:t>
            </a:r>
            <a:r>
              <a:rPr kumimoji="0" lang="pt-BR" sz="2000" b="1" i="0" u="none" strike="noStrike" kern="1200" cap="none" spc="0" normalizeH="0" baseline="0" noProof="1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disparidades geográficas e econômicas</a:t>
            </a:r>
            <a:r>
              <a:rPr kumimoji="0" lang="pt-BR" sz="2000" b="0" i="0" u="none" strike="noStrike" kern="1200" cap="none" spc="0" normalizeH="0" baseline="0" noProof="1">
                <a:ln>
                  <a:noFill/>
                </a:ln>
                <a:solidFill>
                  <a:srgbClr val="001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t-BR" sz="2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34078" y="4816601"/>
            <a:ext cx="1505220" cy="1108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Cancer Statistics 2024</a:t>
            </a:r>
            <a:endParaRPr kumimoji="0" lang="pt-BR" sz="1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Disparity: 10 mil imagens, fotos e ilustrações stock livres de direitos |  Shutterstock">
            <a:extLst>
              <a:ext uri="{FF2B5EF4-FFF2-40B4-BE49-F238E27FC236}">
                <a16:creationId xmlns:a16="http://schemas.microsoft.com/office/drawing/2014/main" id="{454C8D30-F152-463C-1F8C-52BE35F90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15920" r="8376" b="4202"/>
          <a:stretch>
            <a:fillRect/>
          </a:stretch>
        </p:blipFill>
        <p:spPr bwMode="auto">
          <a:xfrm>
            <a:off x="7877000" y="216099"/>
            <a:ext cx="838375" cy="7999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5840ACC-AA9E-841E-A0D6-FF9391CA1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1215" y="834405"/>
            <a:ext cx="6696442" cy="3760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428625"/>
            <a:ext cx="8001000" cy="7531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Câncer de colo do útero: o impacto de uma doença 100% evitável</a:t>
            </a:r>
            <a:endParaRPr lang="en-US" sz="2400" dirty="0"/>
          </a:p>
        </p:txBody>
      </p:sp>
      <p:sp>
        <p:nvSpPr>
          <p:cNvPr id="4" name="Shape 1"/>
          <p:cNvSpPr/>
          <p:nvPr/>
        </p:nvSpPr>
        <p:spPr>
          <a:xfrm>
            <a:off x="571500" y="1510181"/>
            <a:ext cx="4763458" cy="2943225"/>
          </a:xfrm>
          <a:prstGeom prst="rect">
            <a:avLst/>
          </a:prstGeom>
          <a:solidFill>
            <a:srgbClr val="FAFAFA"/>
          </a:solidFill>
          <a:ln w="9144">
            <a:solidFill>
              <a:srgbClr val="E2E8F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2" y="1715177"/>
            <a:ext cx="4320183" cy="2500313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5686425" y="1353019"/>
            <a:ext cx="2886075" cy="1521619"/>
          </a:xfrm>
          <a:prstGeom prst="rect">
            <a:avLst/>
          </a:prstGeom>
          <a:solidFill>
            <a:srgbClr val="FFF5F5"/>
          </a:solidFill>
          <a:ln/>
        </p:spPr>
      </p:sp>
      <p:sp>
        <p:nvSpPr>
          <p:cNvPr id="7" name="Shape 3"/>
          <p:cNvSpPr/>
          <p:nvPr/>
        </p:nvSpPr>
        <p:spPr>
          <a:xfrm>
            <a:off x="5686425" y="1353019"/>
            <a:ext cx="42863" cy="1521619"/>
          </a:xfrm>
          <a:prstGeom prst="rect">
            <a:avLst/>
          </a:prstGeom>
          <a:solidFill>
            <a:srgbClr val="722F37"/>
          </a:solidFill>
          <a:ln/>
        </p:spPr>
      </p:sp>
      <p:sp>
        <p:nvSpPr>
          <p:cNvPr id="8" name="Text 4"/>
          <p:cNvSpPr/>
          <p:nvPr/>
        </p:nvSpPr>
        <p:spPr>
          <a:xfrm>
            <a:off x="5900738" y="1567331"/>
            <a:ext cx="1226298" cy="4539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600" b="1" dirty="0">
                <a:solidFill>
                  <a:srgbClr val="722F37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17,59</a:t>
            </a:r>
            <a:endParaRPr lang="en-US" sz="3600" dirty="0"/>
          </a:p>
        </p:txBody>
      </p:sp>
      <p:sp>
        <p:nvSpPr>
          <p:cNvPr id="9" name="Text 5"/>
          <p:cNvSpPr/>
          <p:nvPr/>
        </p:nvSpPr>
        <p:spPr>
          <a:xfrm>
            <a:off x="5900738" y="2024531"/>
            <a:ext cx="2457450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Casos por 100.000 mulheres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5900738" y="2310281"/>
            <a:ext cx="2457450" cy="338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Risco estimado para o triênio 2026-2028 no Brasil.</a:t>
            </a:r>
            <a:endParaRPr lang="en-US" sz="1100" dirty="0"/>
          </a:p>
        </p:txBody>
      </p:sp>
      <p:sp>
        <p:nvSpPr>
          <p:cNvPr id="11" name="Shape 7"/>
          <p:cNvSpPr/>
          <p:nvPr/>
        </p:nvSpPr>
        <p:spPr>
          <a:xfrm>
            <a:off x="5686425" y="3088950"/>
            <a:ext cx="2886075" cy="1521619"/>
          </a:xfrm>
          <a:prstGeom prst="rect">
            <a:avLst/>
          </a:prstGeom>
          <a:solidFill>
            <a:srgbClr val="F0F4F8"/>
          </a:solidFill>
          <a:ln/>
        </p:spPr>
      </p:sp>
      <p:sp>
        <p:nvSpPr>
          <p:cNvPr id="12" name="Shape 8"/>
          <p:cNvSpPr/>
          <p:nvPr/>
        </p:nvSpPr>
        <p:spPr>
          <a:xfrm>
            <a:off x="5686425" y="3088950"/>
            <a:ext cx="42863" cy="1521619"/>
          </a:xfrm>
          <a:prstGeom prst="rect">
            <a:avLst/>
          </a:prstGeom>
          <a:solidFill>
            <a:srgbClr val="2C3E50"/>
          </a:solidFill>
          <a:ln/>
        </p:spPr>
      </p:sp>
      <p:sp>
        <p:nvSpPr>
          <p:cNvPr id="13" name="Text 9"/>
          <p:cNvSpPr/>
          <p:nvPr/>
        </p:nvSpPr>
        <p:spPr>
          <a:xfrm>
            <a:off x="5900738" y="3303263"/>
            <a:ext cx="504946" cy="45390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600" b="1" dirty="0">
                <a:solidFill>
                  <a:srgbClr val="2C3E5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3º</a:t>
            </a:r>
            <a:endParaRPr lang="en-US" sz="3600" dirty="0"/>
          </a:p>
        </p:txBody>
      </p:sp>
      <p:sp>
        <p:nvSpPr>
          <p:cNvPr id="14" name="Text 10"/>
          <p:cNvSpPr/>
          <p:nvPr/>
        </p:nvSpPr>
        <p:spPr>
          <a:xfrm>
            <a:off x="5900738" y="3760463"/>
            <a:ext cx="2457450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400" dirty="0">
                <a:solidFill>
                  <a:srgbClr val="2C3E50"/>
                </a:solidFill>
                <a:latin typeface="Open Sans SemiBold" pitchFamily="34" charset="0"/>
                <a:ea typeface="Open Sans SemiBold" pitchFamily="34" charset="-122"/>
                <a:cs typeface="Open Sans SemiBold" pitchFamily="34" charset="-120"/>
              </a:rPr>
              <a:t>Câncer mais frequente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5900738" y="4046213"/>
            <a:ext cx="2457450" cy="338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solidFill>
                  <a:srgbClr val="4A556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Atrás apenas do câncer de mama e colorretal entre as brasileiras.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480883" y="4862659"/>
            <a:ext cx="8001000" cy="242823"/>
          </a:xfrm>
          <a:prstGeom prst="rect">
            <a:avLst/>
          </a:prstGeom>
          <a:noFill/>
          <a:ln/>
        </p:spPr>
        <p:txBody>
          <a:bodyPr wrap="square" lIns="0" tIns="127508" rIns="0" bIns="0" rtlCol="0" anchor="t">
            <a:sp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700" dirty="0">
                <a:solidFill>
                  <a:srgbClr val="718096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1. Instituto Nacional de Câncer. Estimativa 2026: Incidência de Câncer no Brasil. INCA, 2026.</a:t>
            </a:r>
            <a:endParaRPr lang="en-US" sz="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Qlaira Template Colour Logo 2017">
  <a:themeElements>
    <a:clrScheme name="Qlaira_Refresh 2018">
      <a:dk1>
        <a:srgbClr val="000000"/>
      </a:dk1>
      <a:lt1>
        <a:srgbClr val="FFFFFF"/>
      </a:lt1>
      <a:dk2>
        <a:srgbClr val="165979"/>
      </a:dk2>
      <a:lt2>
        <a:srgbClr val="F6BD32"/>
      </a:lt2>
      <a:accent1>
        <a:srgbClr val="7CA0D2"/>
      </a:accent1>
      <a:accent2>
        <a:srgbClr val="DEAF50"/>
      </a:accent2>
      <a:accent3>
        <a:srgbClr val="A8C1DD"/>
      </a:accent3>
      <a:accent4>
        <a:srgbClr val="00BCFF"/>
      </a:accent4>
      <a:accent5>
        <a:srgbClr val="89D329"/>
      </a:accent5>
      <a:accent6>
        <a:srgbClr val="FF3162"/>
      </a:accent6>
      <a:hlink>
        <a:srgbClr val="FFFFFF"/>
      </a:hlink>
      <a:folHlink>
        <a:srgbClr val="006871"/>
      </a:folHlink>
    </a:clrScheme>
    <a:fontScheme name="Qlaira Refresh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noFill/>
          <a:miter lim="800000"/>
          <a:headEnd/>
          <a:tailEnd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algn="ctr">
          <a:defRPr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non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laira_Template_16to9.potx" id="{C4F61649-84F3-42AD-912A-97B69D4E28C9}" vid="{045C6121-1187-4E5C-BBCB-1C63C55C1C6D}"/>
    </a:ext>
  </a:extLst>
</a:theme>
</file>

<file path=ppt/theme/theme3.xml><?xml version="1.0" encoding="utf-8"?>
<a:theme xmlns:a="http://schemas.openxmlformats.org/drawingml/2006/main" name="Minimal Charm">
  <a:themeElements>
    <a:clrScheme name="Simple Light">
      <a:dk1>
        <a:srgbClr val="434343"/>
      </a:dk1>
      <a:lt1>
        <a:srgbClr val="FFFFFF"/>
      </a:lt1>
      <a:dk2>
        <a:srgbClr val="666666"/>
      </a:dk2>
      <a:lt2>
        <a:srgbClr val="999999"/>
      </a:lt2>
      <a:accent1>
        <a:srgbClr val="7FABFF"/>
      </a:accent1>
      <a:accent2>
        <a:srgbClr val="BAD1FD"/>
      </a:accent2>
      <a:accent3>
        <a:srgbClr val="114AB6"/>
      </a:accent3>
      <a:accent4>
        <a:srgbClr val="22478D"/>
      </a:accent4>
      <a:accent5>
        <a:srgbClr val="135CE7"/>
      </a:accent5>
      <a:accent6>
        <a:srgbClr val="B7C8E9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Tema do Office">
  <a:themeElements>
    <a:clrScheme name="10_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9BFF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0_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0_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1611</Words>
  <Application>Microsoft Macintosh PowerPoint</Application>
  <PresentationFormat>Apresentação na tela (16:9)</PresentationFormat>
  <Paragraphs>332</Paragraphs>
  <Slides>26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19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26</vt:i4>
      </vt:variant>
    </vt:vector>
  </HeadingPairs>
  <TitlesOfParts>
    <vt:vector size="50" baseType="lpstr">
      <vt:lpstr>Aptos</vt:lpstr>
      <vt:lpstr>Arial</vt:lpstr>
      <vt:lpstr>Arvo</vt:lpstr>
      <vt:lpstr>Bebas Neue</vt:lpstr>
      <vt:lpstr>Bodoni</vt:lpstr>
      <vt:lpstr>Calibri</vt:lpstr>
      <vt:lpstr>Calibri Light</vt:lpstr>
      <vt:lpstr>Courier New</vt:lpstr>
      <vt:lpstr>Gadugi</vt:lpstr>
      <vt:lpstr>Imago</vt:lpstr>
      <vt:lpstr>Merriweather</vt:lpstr>
      <vt:lpstr>Merriweather Black</vt:lpstr>
      <vt:lpstr>Merriweather Bold</vt:lpstr>
      <vt:lpstr>Montserrat</vt:lpstr>
      <vt:lpstr>Open Sans</vt:lpstr>
      <vt:lpstr>Open Sans Bold</vt:lpstr>
      <vt:lpstr>Open Sans SemiBold</vt:lpstr>
      <vt:lpstr>Ubuntu</vt:lpstr>
      <vt:lpstr>Ubuntu Light</vt:lpstr>
      <vt:lpstr>Office Theme</vt:lpstr>
      <vt:lpstr>9_Qlaira Template Colour Logo 2017</vt:lpstr>
      <vt:lpstr>Minimal Charm</vt:lpstr>
      <vt:lpstr>1_Office Theme</vt:lpstr>
      <vt:lpstr>10_Tema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10</cp:revision>
  <dcterms:created xsi:type="dcterms:W3CDTF">2026-05-05T12:57:01Z</dcterms:created>
  <dcterms:modified xsi:type="dcterms:W3CDTF">2026-05-05T16:47:49Z</dcterms:modified>
</cp:coreProperties>
</file>