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33"/>
  </p:notesMasterIdLst>
  <p:handoutMasterIdLst>
    <p:handoutMasterId r:id="rId34"/>
  </p:handoutMasterIdLst>
  <p:sldIdLst>
    <p:sldId id="256" r:id="rId15"/>
    <p:sldId id="257" r:id="rId16"/>
    <p:sldId id="259" r:id="rId17"/>
    <p:sldId id="268" r:id="rId18"/>
    <p:sldId id="287" r:id="rId19"/>
    <p:sldId id="288" r:id="rId20"/>
    <p:sldId id="289" r:id="rId21"/>
    <p:sldId id="290" r:id="rId22"/>
    <p:sldId id="274" r:id="rId23"/>
    <p:sldId id="297" r:id="rId24"/>
    <p:sldId id="277" r:id="rId25"/>
    <p:sldId id="280" r:id="rId26"/>
    <p:sldId id="295" r:id="rId27"/>
    <p:sldId id="281" r:id="rId28"/>
    <p:sldId id="298" r:id="rId29"/>
    <p:sldId id="286" r:id="rId30"/>
    <p:sldId id="292" r:id="rId31"/>
    <p:sldId id="293" r:id="rId32"/>
  </p:sldIdLst>
  <p:sldSz cx="13004800" cy="9753600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546" y="79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AliceMedeiros\CGDANT%202013.alice\demandas\2011.SINA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AliceMedeiros\CGDANT%202013.alice\demandas\2011.SINAN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/>
            </a:pPr>
            <a:r>
              <a:rPr lang="pt-BR" sz="3200" dirty="0"/>
              <a:t>Tipologia das violências em </a:t>
            </a:r>
            <a:r>
              <a:rPr lang="pt-BR" sz="3200" dirty="0">
                <a:solidFill>
                  <a:srgbClr val="FF0000"/>
                </a:solidFill>
              </a:rPr>
              <a:t>crianças</a:t>
            </a:r>
            <a:r>
              <a:rPr lang="pt-BR" sz="3200" dirty="0"/>
              <a:t> menores de 10 anos de idade, </a:t>
            </a:r>
            <a:r>
              <a:rPr lang="en-US" sz="3200" dirty="0" err="1"/>
              <a:t>segundo</a:t>
            </a:r>
            <a:r>
              <a:rPr lang="en-US" sz="3200" dirty="0"/>
              <a:t> </a:t>
            </a:r>
            <a:r>
              <a:rPr lang="en-US" sz="3200" dirty="0" err="1" smtClean="0"/>
              <a:t>sexo</a:t>
            </a:r>
            <a:r>
              <a:rPr lang="en-US" sz="3200" dirty="0" smtClean="0"/>
              <a:t> - </a:t>
            </a:r>
            <a:r>
              <a:rPr lang="en-US" sz="3200" dirty="0" err="1"/>
              <a:t>Brasil</a:t>
            </a:r>
            <a:r>
              <a:rPr lang="en-US" sz="3200" dirty="0"/>
              <a:t>, 2011</a:t>
            </a:r>
          </a:p>
        </c:rich>
      </c:tx>
      <c:layout>
        <c:manualLayout>
          <c:xMode val="edge"/>
          <c:yMode val="edge"/>
          <c:x val="0.13914996453742223"/>
          <c:y val="3.2020694949932995E-3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v>Masculino</c:v>
          </c:tx>
          <c:cat>
            <c:strRef>
              <c:f>Plan1!$A$2:$A$6</c:f>
              <c:strCache>
                <c:ptCount val="5"/>
                <c:pt idx="0">
                  <c:v>  Física</c:v>
                </c:pt>
                <c:pt idx="1">
                  <c:v>  Sexual</c:v>
                </c:pt>
                <c:pt idx="2">
                  <c:v>  Psicológica/ moral</c:v>
                </c:pt>
                <c:pt idx="3">
                  <c:v>  Tortura</c:v>
                </c:pt>
                <c:pt idx="4">
                  <c:v>  Outros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37</c:v>
                </c:pt>
                <c:pt idx="1">
                  <c:v>18.899999999999999</c:v>
                </c:pt>
                <c:pt idx="2">
                  <c:v>17.2</c:v>
                </c:pt>
                <c:pt idx="3">
                  <c:v>1.7000000000000002</c:v>
                </c:pt>
                <c:pt idx="4">
                  <c:v>4.5</c:v>
                </c:pt>
              </c:numCache>
            </c:numRef>
          </c:val>
        </c:ser>
        <c:ser>
          <c:idx val="1"/>
          <c:order val="1"/>
          <c:tx>
            <c:v>Feminino</c:v>
          </c:tx>
          <c:cat>
            <c:strRef>
              <c:f>Plan1!$A$2:$A$6</c:f>
              <c:strCache>
                <c:ptCount val="5"/>
                <c:pt idx="0">
                  <c:v>  Física</c:v>
                </c:pt>
                <c:pt idx="1">
                  <c:v>  Sexual</c:v>
                </c:pt>
                <c:pt idx="2">
                  <c:v>  Psicológica/ moral</c:v>
                </c:pt>
                <c:pt idx="3">
                  <c:v>  Tortura</c:v>
                </c:pt>
                <c:pt idx="4">
                  <c:v>  Outros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30.3</c:v>
                </c:pt>
                <c:pt idx="1">
                  <c:v>42.4</c:v>
                </c:pt>
                <c:pt idx="2">
                  <c:v>24.3</c:v>
                </c:pt>
                <c:pt idx="3">
                  <c:v>2.1</c:v>
                </c:pt>
                <c:pt idx="4">
                  <c:v>4.7</c:v>
                </c:pt>
              </c:numCache>
            </c:numRef>
          </c:val>
        </c:ser>
        <c:dLbls>
          <c:showVal val="1"/>
        </c:dLbls>
        <c:axId val="72112384"/>
        <c:axId val="71933952"/>
      </c:barChart>
      <c:catAx>
        <c:axId val="72112384"/>
        <c:scaling>
          <c:orientation val="minMax"/>
        </c:scaling>
        <c:axPos val="b"/>
        <c:tickLblPos val="nextTo"/>
        <c:crossAx val="71933952"/>
        <c:crosses val="autoZero"/>
        <c:auto val="1"/>
        <c:lblAlgn val="ctr"/>
        <c:lblOffset val="100"/>
      </c:catAx>
      <c:valAx>
        <c:axId val="71933952"/>
        <c:scaling>
          <c:orientation val="minMax"/>
        </c:scaling>
        <c:axPos val="l"/>
        <c:numFmt formatCode="General" sourceLinked="1"/>
        <c:tickLblPos val="nextTo"/>
        <c:crossAx val="72112384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100"/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/>
            </a:pPr>
            <a:r>
              <a:rPr lang="pt-BR" dirty="0"/>
              <a:t>Provável autor da agressão em </a:t>
            </a:r>
            <a:r>
              <a:rPr lang="pt-BR" dirty="0">
                <a:solidFill>
                  <a:srgbClr val="FF0000"/>
                </a:solidFill>
              </a:rPr>
              <a:t>crianças menores de 10 anos de idad</a:t>
            </a:r>
            <a:r>
              <a:rPr lang="pt-BR" dirty="0"/>
              <a:t>e, </a:t>
            </a:r>
            <a:r>
              <a:rPr lang="en-US" dirty="0" err="1"/>
              <a:t>segundo</a:t>
            </a:r>
            <a:r>
              <a:rPr lang="en-US" dirty="0"/>
              <a:t> </a:t>
            </a:r>
            <a:r>
              <a:rPr lang="en-US" dirty="0" err="1"/>
              <a:t>sexo</a:t>
            </a:r>
            <a:r>
              <a:rPr lang="en-US" dirty="0"/>
              <a:t> - Brasil, 2011</a:t>
            </a:r>
            <a:endParaRPr lang="pt-BR" dirty="0"/>
          </a:p>
        </c:rich>
      </c:tx>
      <c:layout>
        <c:manualLayout>
          <c:xMode val="edge"/>
          <c:yMode val="edge"/>
          <c:x val="0.11620753702875924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v>Masculino</c:v>
          </c:tx>
          <c:cat>
            <c:strRef>
              <c:f>Plan2!$A$1:$A$8</c:f>
              <c:strCache>
                <c:ptCount val="8"/>
                <c:pt idx="0">
                  <c:v>  Mãe</c:v>
                </c:pt>
                <c:pt idx="1">
                  <c:v>  Pai</c:v>
                </c:pt>
                <c:pt idx="2">
                  <c:v>  Amigos/ conhecidos</c:v>
                </c:pt>
                <c:pt idx="3">
                  <c:v>  Desconhecido</c:v>
                </c:pt>
                <c:pt idx="4">
                  <c:v>  Própria pessoa</c:v>
                </c:pt>
                <c:pt idx="5">
                  <c:v>  Padrasto</c:v>
                </c:pt>
                <c:pt idx="6">
                  <c:v>  Irmão</c:v>
                </c:pt>
                <c:pt idx="7">
                  <c:v>  Outros</c:v>
                </c:pt>
              </c:strCache>
            </c:strRef>
          </c:cat>
          <c:val>
            <c:numRef>
              <c:f>Plan2!$B$1:$B$8</c:f>
              <c:numCache>
                <c:formatCode>General</c:formatCode>
                <c:ptCount val="8"/>
                <c:pt idx="0">
                  <c:v>41.9</c:v>
                </c:pt>
                <c:pt idx="1">
                  <c:v>23.4</c:v>
                </c:pt>
                <c:pt idx="2">
                  <c:v>11.9</c:v>
                </c:pt>
                <c:pt idx="3">
                  <c:v>4.9000000000000004</c:v>
                </c:pt>
                <c:pt idx="4">
                  <c:v>4.2</c:v>
                </c:pt>
                <c:pt idx="5">
                  <c:v>3.5</c:v>
                </c:pt>
                <c:pt idx="6">
                  <c:v>1.9000000000000001</c:v>
                </c:pt>
                <c:pt idx="7">
                  <c:v>14.8</c:v>
                </c:pt>
              </c:numCache>
            </c:numRef>
          </c:val>
        </c:ser>
        <c:ser>
          <c:idx val="1"/>
          <c:order val="1"/>
          <c:tx>
            <c:v>Feminino</c:v>
          </c:tx>
          <c:cat>
            <c:strRef>
              <c:f>Plan2!$A$1:$A$8</c:f>
              <c:strCache>
                <c:ptCount val="8"/>
                <c:pt idx="0">
                  <c:v>  Mãe</c:v>
                </c:pt>
                <c:pt idx="1">
                  <c:v>  Pai</c:v>
                </c:pt>
                <c:pt idx="2">
                  <c:v>  Amigos/ conhecidos</c:v>
                </c:pt>
                <c:pt idx="3">
                  <c:v>  Desconhecido</c:v>
                </c:pt>
                <c:pt idx="4">
                  <c:v>  Própria pessoa</c:v>
                </c:pt>
                <c:pt idx="5">
                  <c:v>  Padrasto</c:v>
                </c:pt>
                <c:pt idx="6">
                  <c:v>  Irmão</c:v>
                </c:pt>
                <c:pt idx="7">
                  <c:v>  Outros</c:v>
                </c:pt>
              </c:strCache>
            </c:strRef>
          </c:cat>
          <c:val>
            <c:numRef>
              <c:f>Plan2!$C$1:$C$8</c:f>
              <c:numCache>
                <c:formatCode>General</c:formatCode>
                <c:ptCount val="8"/>
                <c:pt idx="0">
                  <c:v>32</c:v>
                </c:pt>
                <c:pt idx="1">
                  <c:v>21.4</c:v>
                </c:pt>
                <c:pt idx="2">
                  <c:v>12.4</c:v>
                </c:pt>
                <c:pt idx="3">
                  <c:v>4.5</c:v>
                </c:pt>
                <c:pt idx="4">
                  <c:v>2.2999999999999998</c:v>
                </c:pt>
                <c:pt idx="5">
                  <c:v>7.5</c:v>
                </c:pt>
                <c:pt idx="6">
                  <c:v>2.2999999999999998</c:v>
                </c:pt>
                <c:pt idx="7">
                  <c:v>21.6</c:v>
                </c:pt>
              </c:numCache>
            </c:numRef>
          </c:val>
        </c:ser>
        <c:dLbls>
          <c:showVal val="1"/>
        </c:dLbls>
        <c:axId val="78113024"/>
        <c:axId val="77799424"/>
      </c:barChart>
      <c:catAx>
        <c:axId val="78113024"/>
        <c:scaling>
          <c:orientation val="minMax"/>
        </c:scaling>
        <c:axPos val="b"/>
        <c:tickLblPos val="nextTo"/>
        <c:crossAx val="77799424"/>
        <c:crosses val="autoZero"/>
        <c:auto val="1"/>
        <c:lblAlgn val="ctr"/>
        <c:lblOffset val="100"/>
      </c:catAx>
      <c:valAx>
        <c:axId val="77799424"/>
        <c:scaling>
          <c:orientation val="minMax"/>
        </c:scaling>
        <c:axPos val="l"/>
        <c:numFmt formatCode="General" sourceLinked="1"/>
        <c:tickLblPos val="nextTo"/>
        <c:crossAx val="78113024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pt-BR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22858-915B-4D8B-A733-ABEB5541290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B1F14C3-53E5-40F3-9A83-DD33819395A6}">
      <dgm:prSet phldrT="[Texto]" custT="1"/>
      <dgm:spPr/>
      <dgm:t>
        <a:bodyPr/>
        <a:lstStyle/>
        <a:p>
          <a:r>
            <a:rPr lang="pt-PT" sz="2000" dirty="0" smtClean="0">
              <a:solidFill>
                <a:schemeClr val="tx1"/>
              </a:solidFill>
            </a:rPr>
            <a:t>Defesa dos Direitos Humanos</a:t>
          </a:r>
          <a:endParaRPr lang="pt-BR" sz="2000" dirty="0">
            <a:solidFill>
              <a:schemeClr val="tx1"/>
            </a:solidFill>
          </a:endParaRPr>
        </a:p>
      </dgm:t>
    </dgm:pt>
    <dgm:pt modelId="{FB63D7DC-AD2D-411E-A6BB-B62FD90D4E21}" type="parTrans" cxnId="{649E54D7-0C67-4FBE-944F-E80640627D7E}">
      <dgm:prSet/>
      <dgm:spPr/>
      <dgm:t>
        <a:bodyPr/>
        <a:lstStyle/>
        <a:p>
          <a:endParaRPr lang="pt-BR"/>
        </a:p>
      </dgm:t>
    </dgm:pt>
    <dgm:pt modelId="{A7B7F8F1-EC47-4F51-8F52-EED882886BC4}" type="sibTrans" cxnId="{649E54D7-0C67-4FBE-944F-E80640627D7E}">
      <dgm:prSet/>
      <dgm:spPr/>
      <dgm:t>
        <a:bodyPr/>
        <a:lstStyle/>
        <a:p>
          <a:endParaRPr lang="pt-BR"/>
        </a:p>
      </dgm:t>
    </dgm:pt>
    <dgm:pt modelId="{D00D864F-8376-4569-8B98-1B2295174B09}">
      <dgm:prSet phldrT="[Texto]" custT="1"/>
      <dgm:spPr/>
      <dgm:t>
        <a:bodyPr/>
        <a:lstStyle/>
        <a:p>
          <a:r>
            <a:rPr lang="pt-BR" sz="1800" dirty="0" smtClean="0"/>
            <a:t>Promoção de direitos compreende as políticas sociais básicas destinadas à população infanto-juvenil e às suas famílias, </a:t>
          </a:r>
          <a:r>
            <a:rPr lang="pt-PT" sz="1800" dirty="0" smtClean="0"/>
            <a:t>os órgãos públicos judiciais; </a:t>
          </a:r>
          <a:r>
            <a:rPr lang="pt-PT" sz="1800" dirty="0" smtClean="0">
              <a:solidFill>
                <a:srgbClr val="FF0000"/>
              </a:solidFill>
            </a:rPr>
            <a:t>ministério público, especialmente as promotorias de justiça, as procuradorias gerais de justiça; defensorias públicas; advocacia geral da união e as procuradorias gerais dos estados; polícias ; conselhos tutelares; ouvidorias e entidades de defesa de direitos humanos incumbidas de prestar proteção jurídico-social</a:t>
          </a:r>
          <a:r>
            <a:rPr lang="pt-PT" sz="1800" dirty="0" smtClean="0"/>
            <a:t>, </a:t>
          </a:r>
          <a:r>
            <a:rPr lang="pt-BR" sz="1800" dirty="0" smtClean="0"/>
            <a:t>consiste em zelar pelo cumprimento dos direitos da criança e do adolescente, por meio de intervenções onde e quando houver ameaça ou violação desses direitos.</a:t>
          </a:r>
          <a:endParaRPr lang="pt-BR" sz="1800" dirty="0"/>
        </a:p>
      </dgm:t>
    </dgm:pt>
    <dgm:pt modelId="{5538948E-1F26-4846-9A00-306B5976FA69}" type="parTrans" cxnId="{07DA0735-45BC-4BF7-BD85-2C7E15421B50}">
      <dgm:prSet/>
      <dgm:spPr/>
      <dgm:t>
        <a:bodyPr/>
        <a:lstStyle/>
        <a:p>
          <a:endParaRPr lang="pt-BR"/>
        </a:p>
      </dgm:t>
    </dgm:pt>
    <dgm:pt modelId="{049581D7-63D7-404F-8C3E-0A51EC8E78DF}" type="sibTrans" cxnId="{07DA0735-45BC-4BF7-BD85-2C7E15421B50}">
      <dgm:prSet/>
      <dgm:spPr/>
      <dgm:t>
        <a:bodyPr/>
        <a:lstStyle/>
        <a:p>
          <a:endParaRPr lang="pt-BR"/>
        </a:p>
      </dgm:t>
    </dgm:pt>
    <dgm:pt modelId="{8C3F6E7F-2016-4304-900E-84D95DE7DD82}">
      <dgm:prSet phldrT="[Texto]" custT="1"/>
      <dgm:spPr/>
      <dgm:t>
        <a:bodyPr/>
        <a:lstStyle/>
        <a:p>
          <a:r>
            <a:rPr lang="pt-PT" sz="1800" dirty="0" smtClean="0">
              <a:solidFill>
                <a:schemeClr val="tx1"/>
              </a:solidFill>
            </a:rPr>
            <a:t>Promoção dos Direitos</a:t>
          </a:r>
          <a:endParaRPr lang="pt-BR" sz="1800" dirty="0">
            <a:solidFill>
              <a:schemeClr val="tx1"/>
            </a:solidFill>
          </a:endParaRPr>
        </a:p>
      </dgm:t>
    </dgm:pt>
    <dgm:pt modelId="{3596B6A3-75E8-450F-B6C3-599722D5A0BE}" type="parTrans" cxnId="{88CEE9B9-FF6F-40D7-814A-AAF7F2F5289B}">
      <dgm:prSet/>
      <dgm:spPr/>
      <dgm:t>
        <a:bodyPr/>
        <a:lstStyle/>
        <a:p>
          <a:endParaRPr lang="pt-BR"/>
        </a:p>
      </dgm:t>
    </dgm:pt>
    <dgm:pt modelId="{7C5C583B-CDC7-4F6E-9BB9-ACF44B4D1811}" type="sibTrans" cxnId="{88CEE9B9-FF6F-40D7-814A-AAF7F2F5289B}">
      <dgm:prSet/>
      <dgm:spPr/>
      <dgm:t>
        <a:bodyPr/>
        <a:lstStyle/>
        <a:p>
          <a:endParaRPr lang="pt-BR"/>
        </a:p>
      </dgm:t>
    </dgm:pt>
    <dgm:pt modelId="{879DF2A9-80E8-486D-B320-ACF9A35F2251}">
      <dgm:prSet phldrT="[Texto]" custT="1"/>
      <dgm:spPr/>
      <dgm:t>
        <a:bodyPr/>
        <a:lstStyle/>
        <a:p>
          <a:r>
            <a:rPr lang="pt-PT" sz="1400" dirty="0" smtClean="0"/>
            <a:t> </a:t>
          </a:r>
          <a:r>
            <a:rPr lang="pt-PT" sz="1800" dirty="0" smtClean="0"/>
            <a:t>A política de atendimento dos direitos humanos de crianças e adolescentes operacionaliza-se através de três tipos de programas, serviços e ações públicas:</a:t>
          </a:r>
          <a:endParaRPr lang="pt-BR" sz="1800" dirty="0"/>
        </a:p>
      </dgm:t>
    </dgm:pt>
    <dgm:pt modelId="{0B6B1100-0F84-41B1-90D2-D77213BCCEAC}" type="parTrans" cxnId="{6650484C-ADB3-40D6-B5DB-A3F387D90D52}">
      <dgm:prSet/>
      <dgm:spPr/>
      <dgm:t>
        <a:bodyPr/>
        <a:lstStyle/>
        <a:p>
          <a:endParaRPr lang="pt-BR"/>
        </a:p>
      </dgm:t>
    </dgm:pt>
    <dgm:pt modelId="{0E6B92E3-10F3-4ADF-BEF5-2FEF48C68703}" type="sibTrans" cxnId="{6650484C-ADB3-40D6-B5DB-A3F387D90D52}">
      <dgm:prSet/>
      <dgm:spPr/>
      <dgm:t>
        <a:bodyPr/>
        <a:lstStyle/>
        <a:p>
          <a:endParaRPr lang="pt-BR"/>
        </a:p>
      </dgm:t>
    </dgm:pt>
    <dgm:pt modelId="{AE4AA053-6F63-4C2E-8E90-923276E27298}">
      <dgm:prSet phldrT="[Texto]" custT="1"/>
      <dgm:spPr/>
      <dgm:t>
        <a:bodyPr/>
        <a:lstStyle/>
        <a:p>
          <a:r>
            <a:rPr lang="pt-PT" sz="1800" dirty="0" smtClean="0">
              <a:solidFill>
                <a:schemeClr val="tx1"/>
              </a:solidFill>
            </a:rPr>
            <a:t>Controle e Efetivação do Direito</a:t>
          </a:r>
          <a:endParaRPr lang="pt-BR" sz="1800" dirty="0">
            <a:solidFill>
              <a:schemeClr val="tx1"/>
            </a:solidFill>
          </a:endParaRPr>
        </a:p>
      </dgm:t>
    </dgm:pt>
    <dgm:pt modelId="{735FF587-2F8E-4772-9983-EB19127D94F7}" type="parTrans" cxnId="{68DB0C97-BB43-41B9-B298-B4375368411E}">
      <dgm:prSet/>
      <dgm:spPr/>
      <dgm:t>
        <a:bodyPr/>
        <a:lstStyle/>
        <a:p>
          <a:endParaRPr lang="pt-BR"/>
        </a:p>
      </dgm:t>
    </dgm:pt>
    <dgm:pt modelId="{02BC071B-9D22-4585-94B8-36FD7A5FFC2D}" type="sibTrans" cxnId="{68DB0C97-BB43-41B9-B298-B4375368411E}">
      <dgm:prSet/>
      <dgm:spPr/>
      <dgm:t>
        <a:bodyPr/>
        <a:lstStyle/>
        <a:p>
          <a:endParaRPr lang="pt-BR"/>
        </a:p>
      </dgm:t>
    </dgm:pt>
    <dgm:pt modelId="{197DE6AC-116B-4716-B1EF-F32AB6A9EA11}">
      <dgm:prSet phldrT="[Texto]" custT="1"/>
      <dgm:spPr/>
      <dgm:t>
        <a:bodyPr/>
        <a:lstStyle/>
        <a:p>
          <a:r>
            <a:rPr lang="pt-BR" sz="2000" dirty="0" smtClean="0"/>
            <a:t>Trata da participação da sociedade na formulação e acompanhamento das políticas voltadas para a criança e o adolescente, por meio da ação de organizações da sociedade civil ou por meio das instâncias formais de participação estabelecidas na lei,</a:t>
          </a:r>
          <a:r>
            <a:rPr lang="pt-PT" sz="2000" dirty="0" smtClean="0"/>
            <a:t> realizado através de instâncias públicas colegiadas próprias, tais como:</a:t>
          </a:r>
          <a:endParaRPr lang="pt-BR" sz="2000" dirty="0"/>
        </a:p>
      </dgm:t>
    </dgm:pt>
    <dgm:pt modelId="{3687195F-C19B-418F-BBBE-D81E7038AF80}" type="parTrans" cxnId="{4266791D-E022-4AD3-A18D-B41764DB74A9}">
      <dgm:prSet/>
      <dgm:spPr/>
      <dgm:t>
        <a:bodyPr/>
        <a:lstStyle/>
        <a:p>
          <a:endParaRPr lang="pt-BR"/>
        </a:p>
      </dgm:t>
    </dgm:pt>
    <dgm:pt modelId="{6DBA698B-8CC8-4C17-9DD6-86B39DC26A55}" type="sibTrans" cxnId="{4266791D-E022-4AD3-A18D-B41764DB74A9}">
      <dgm:prSet/>
      <dgm:spPr/>
      <dgm:t>
        <a:bodyPr/>
        <a:lstStyle/>
        <a:p>
          <a:endParaRPr lang="pt-BR"/>
        </a:p>
      </dgm:t>
    </dgm:pt>
    <dgm:pt modelId="{50EB4530-43B6-4505-A99C-9D39E939D1F0}">
      <dgm:prSet phldrT="[Texto]" custT="1"/>
      <dgm:spPr/>
      <dgm:t>
        <a:bodyPr/>
        <a:lstStyle/>
        <a:p>
          <a:r>
            <a:rPr lang="pt-PT" sz="1800" dirty="0" smtClean="0"/>
            <a:t>1) serviços e programas das políticas públicas, especialmente das </a:t>
          </a:r>
          <a:r>
            <a:rPr lang="pt-PT" sz="1800" dirty="0" smtClean="0">
              <a:solidFill>
                <a:srgbClr val="FF0000"/>
              </a:solidFill>
            </a:rPr>
            <a:t>políticas sociais</a:t>
          </a:r>
          <a:r>
            <a:rPr lang="pt-PT" sz="1800" dirty="0" smtClean="0"/>
            <a:t>, afetos aos fins da política de atendimento dos direitos humanos de crianças e adolescentes; </a:t>
          </a:r>
          <a:endParaRPr lang="pt-BR" sz="1800" dirty="0"/>
        </a:p>
      </dgm:t>
    </dgm:pt>
    <dgm:pt modelId="{BE4ADE55-0BC5-40FD-89B7-D2996945E26F}" type="parTrans" cxnId="{B50104DB-D541-49D0-8EC1-8882C203F3DF}">
      <dgm:prSet/>
      <dgm:spPr/>
      <dgm:t>
        <a:bodyPr/>
        <a:lstStyle/>
        <a:p>
          <a:endParaRPr lang="pt-BR"/>
        </a:p>
      </dgm:t>
    </dgm:pt>
    <dgm:pt modelId="{79F15EA4-C504-45CE-8630-38E3EE614CFE}" type="sibTrans" cxnId="{B50104DB-D541-49D0-8EC1-8882C203F3DF}">
      <dgm:prSet/>
      <dgm:spPr/>
      <dgm:t>
        <a:bodyPr/>
        <a:lstStyle/>
        <a:p>
          <a:endParaRPr lang="pt-BR"/>
        </a:p>
      </dgm:t>
    </dgm:pt>
    <dgm:pt modelId="{C85D3F25-E874-4BD8-8D30-79B728D05F95}">
      <dgm:prSet phldrT="[Texto]" custT="1"/>
      <dgm:spPr/>
      <dgm:t>
        <a:bodyPr/>
        <a:lstStyle/>
        <a:p>
          <a:r>
            <a:rPr lang="pt-PT" sz="1800" dirty="0" smtClean="0"/>
            <a:t>2) serviços e programas de execução de </a:t>
          </a:r>
          <a:r>
            <a:rPr lang="pt-PT" sz="1800" dirty="0" smtClean="0">
              <a:solidFill>
                <a:srgbClr val="FF0000"/>
              </a:solidFill>
            </a:rPr>
            <a:t>medidas de proteção de direitos humanos </a:t>
          </a:r>
          <a:r>
            <a:rPr lang="pt-PT" sz="1800" dirty="0" smtClean="0"/>
            <a:t>e; </a:t>
          </a:r>
          <a:endParaRPr lang="pt-BR" sz="1800" dirty="0"/>
        </a:p>
      </dgm:t>
    </dgm:pt>
    <dgm:pt modelId="{0CA927C3-8D6F-491B-A0DF-51BFED5CE670}" type="parTrans" cxnId="{49C9D653-28AA-4420-86A2-64479FA61E96}">
      <dgm:prSet/>
      <dgm:spPr/>
      <dgm:t>
        <a:bodyPr/>
        <a:lstStyle/>
        <a:p>
          <a:endParaRPr lang="pt-BR"/>
        </a:p>
      </dgm:t>
    </dgm:pt>
    <dgm:pt modelId="{EB5EC43A-0FF4-47B2-B255-F2240755F8EC}" type="sibTrans" cxnId="{49C9D653-28AA-4420-86A2-64479FA61E96}">
      <dgm:prSet/>
      <dgm:spPr/>
      <dgm:t>
        <a:bodyPr/>
        <a:lstStyle/>
        <a:p>
          <a:endParaRPr lang="pt-BR"/>
        </a:p>
      </dgm:t>
    </dgm:pt>
    <dgm:pt modelId="{056F9DE6-5662-452C-91D0-DF253B974818}">
      <dgm:prSet phldrT="[Texto]" custT="1"/>
      <dgm:spPr/>
      <dgm:t>
        <a:bodyPr/>
        <a:lstStyle/>
        <a:p>
          <a:r>
            <a:rPr lang="pt-PT" sz="1800" dirty="0" smtClean="0"/>
            <a:t>3) serviços e programas de execução de </a:t>
          </a:r>
          <a:r>
            <a:rPr lang="pt-PT" sz="1800" dirty="0" smtClean="0">
              <a:solidFill>
                <a:srgbClr val="FF0000"/>
              </a:solidFill>
            </a:rPr>
            <a:t>medidas socioeducativas e assemelhadas</a:t>
          </a:r>
          <a:r>
            <a:rPr lang="pt-PT" sz="1800" dirty="0" smtClean="0"/>
            <a:t>.</a:t>
          </a:r>
          <a:endParaRPr lang="pt-BR" sz="1800" dirty="0"/>
        </a:p>
      </dgm:t>
    </dgm:pt>
    <dgm:pt modelId="{1E1A7958-54DC-42D1-A1A0-7CC8DCE65A63}" type="parTrans" cxnId="{92C4BF0A-268C-43B9-BD51-3A82877CDC9D}">
      <dgm:prSet/>
      <dgm:spPr/>
      <dgm:t>
        <a:bodyPr/>
        <a:lstStyle/>
        <a:p>
          <a:endParaRPr lang="pt-BR"/>
        </a:p>
      </dgm:t>
    </dgm:pt>
    <dgm:pt modelId="{D80A7965-655C-4DAC-A12D-11782F9E69A2}" type="sibTrans" cxnId="{92C4BF0A-268C-43B9-BD51-3A82877CDC9D}">
      <dgm:prSet/>
      <dgm:spPr/>
      <dgm:t>
        <a:bodyPr/>
        <a:lstStyle/>
        <a:p>
          <a:endParaRPr lang="pt-BR"/>
        </a:p>
      </dgm:t>
    </dgm:pt>
    <dgm:pt modelId="{C7C28A8D-8B27-41B3-9B44-E4C906E1C15C}">
      <dgm:prSet phldrT="[Texto]" custT="1"/>
      <dgm:spPr/>
      <dgm:t>
        <a:bodyPr/>
        <a:lstStyle/>
        <a:p>
          <a:r>
            <a:rPr lang="pt-PT" sz="2000" dirty="0" smtClean="0"/>
            <a:t>1) </a:t>
          </a:r>
          <a:r>
            <a:rPr lang="pt-PT" sz="2000" dirty="0" smtClean="0">
              <a:solidFill>
                <a:srgbClr val="FF0000"/>
              </a:solidFill>
            </a:rPr>
            <a:t>conselhos dos direitos de crianças e adolescentes</a:t>
          </a:r>
          <a:r>
            <a:rPr lang="pt-PT" sz="2000" dirty="0" smtClean="0"/>
            <a:t>; </a:t>
          </a:r>
          <a:endParaRPr lang="pt-BR" sz="2000" dirty="0"/>
        </a:p>
      </dgm:t>
    </dgm:pt>
    <dgm:pt modelId="{4405D3C8-50A4-4A1A-A1AF-51735015924D}" type="parTrans" cxnId="{6A557D5F-59CC-40F8-90DF-77850AB12687}">
      <dgm:prSet/>
      <dgm:spPr/>
      <dgm:t>
        <a:bodyPr/>
        <a:lstStyle/>
        <a:p>
          <a:endParaRPr lang="pt-BR"/>
        </a:p>
      </dgm:t>
    </dgm:pt>
    <dgm:pt modelId="{652BBFEB-3A29-4427-9FC3-BABC20969F4E}" type="sibTrans" cxnId="{6A557D5F-59CC-40F8-90DF-77850AB12687}">
      <dgm:prSet/>
      <dgm:spPr/>
      <dgm:t>
        <a:bodyPr/>
        <a:lstStyle/>
        <a:p>
          <a:endParaRPr lang="pt-BR"/>
        </a:p>
      </dgm:t>
    </dgm:pt>
    <dgm:pt modelId="{AC0A094A-AB75-4271-8852-BCBEB3342EC2}">
      <dgm:prSet phldrT="[Texto]" custT="1"/>
      <dgm:spPr/>
      <dgm:t>
        <a:bodyPr/>
        <a:lstStyle/>
        <a:p>
          <a:r>
            <a:rPr lang="pt-PT" sz="2000" dirty="0" smtClean="0"/>
            <a:t>2) </a:t>
          </a:r>
          <a:r>
            <a:rPr lang="pt-PT" sz="2000" dirty="0" smtClean="0">
              <a:solidFill>
                <a:srgbClr val="FF0000"/>
              </a:solidFill>
            </a:rPr>
            <a:t>conselhos setoriais de formulação e controle de políticas públicas</a:t>
          </a:r>
          <a:r>
            <a:rPr lang="pt-PT" sz="2000" dirty="0" smtClean="0"/>
            <a:t>; e</a:t>
          </a:r>
          <a:endParaRPr lang="pt-BR" sz="2000" dirty="0"/>
        </a:p>
      </dgm:t>
    </dgm:pt>
    <dgm:pt modelId="{5ECA0003-AE44-48E0-8D95-B9781054FB95}" type="parTrans" cxnId="{DA30CA77-B9E4-42EA-906A-06BD2B0C23FF}">
      <dgm:prSet/>
      <dgm:spPr/>
      <dgm:t>
        <a:bodyPr/>
        <a:lstStyle/>
        <a:p>
          <a:endParaRPr lang="pt-BR"/>
        </a:p>
      </dgm:t>
    </dgm:pt>
    <dgm:pt modelId="{B18F0A16-F1B2-418B-89E7-4686359A3A16}" type="sibTrans" cxnId="{DA30CA77-B9E4-42EA-906A-06BD2B0C23FF}">
      <dgm:prSet/>
      <dgm:spPr/>
      <dgm:t>
        <a:bodyPr/>
        <a:lstStyle/>
        <a:p>
          <a:endParaRPr lang="pt-BR"/>
        </a:p>
      </dgm:t>
    </dgm:pt>
    <dgm:pt modelId="{51DD5495-4AD7-4E17-A645-B2FC0B96B890}">
      <dgm:prSet phldrT="[Texto]" custT="1"/>
      <dgm:spPr/>
      <dgm:t>
        <a:bodyPr/>
        <a:lstStyle/>
        <a:p>
          <a:r>
            <a:rPr lang="pt-PT" sz="2000" dirty="0" smtClean="0"/>
            <a:t>3) </a:t>
          </a:r>
          <a:r>
            <a:rPr lang="pt-PT" sz="2000" dirty="0" smtClean="0">
              <a:solidFill>
                <a:srgbClr val="FF0000"/>
              </a:solidFill>
            </a:rPr>
            <a:t>os órgãos e os poderes de controle interno e externo </a:t>
          </a:r>
          <a:r>
            <a:rPr lang="pt-PT" sz="2000" dirty="0" smtClean="0"/>
            <a:t>definidos na Constituição Federal. Além disso de forma geral, o controle social é exercido soberanamente pela </a:t>
          </a:r>
          <a:r>
            <a:rPr lang="pt-PT" sz="2000" dirty="0" smtClean="0">
              <a:solidFill>
                <a:srgbClr val="FF0000"/>
              </a:solidFill>
            </a:rPr>
            <a:t>sociedade civil</a:t>
          </a:r>
          <a:r>
            <a:rPr lang="pt-PT" sz="2000" dirty="0" smtClean="0"/>
            <a:t>, através das suas organizações e articulações representativas</a:t>
          </a:r>
          <a:endParaRPr lang="pt-BR" sz="2000" dirty="0"/>
        </a:p>
      </dgm:t>
    </dgm:pt>
    <dgm:pt modelId="{DCFA7AAE-2133-4261-A4FA-65D863B6131D}" type="parTrans" cxnId="{7673F531-0DF4-49AC-A9D0-E4D4107B1E9E}">
      <dgm:prSet/>
      <dgm:spPr/>
      <dgm:t>
        <a:bodyPr/>
        <a:lstStyle/>
        <a:p>
          <a:endParaRPr lang="pt-BR"/>
        </a:p>
      </dgm:t>
    </dgm:pt>
    <dgm:pt modelId="{6E9CB2F4-2739-4896-945E-4D73229C1DC3}" type="sibTrans" cxnId="{7673F531-0DF4-49AC-A9D0-E4D4107B1E9E}">
      <dgm:prSet/>
      <dgm:spPr/>
      <dgm:t>
        <a:bodyPr/>
        <a:lstStyle/>
        <a:p>
          <a:endParaRPr lang="pt-BR"/>
        </a:p>
      </dgm:t>
    </dgm:pt>
    <dgm:pt modelId="{7EF1096F-8214-4388-8C12-F14667F83082}" type="pres">
      <dgm:prSet presAssocID="{7C522858-915B-4D8B-A733-ABEB554129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B5CB326-721D-4CD1-A2C7-00ADAAB8041F}" type="pres">
      <dgm:prSet presAssocID="{FB1F14C3-53E5-40F3-9A83-DD33819395A6}" presName="composite" presStyleCnt="0"/>
      <dgm:spPr/>
    </dgm:pt>
    <dgm:pt modelId="{E86507EE-FE2F-4382-8AC0-B2E5798203C3}" type="pres">
      <dgm:prSet presAssocID="{FB1F14C3-53E5-40F3-9A83-DD33819395A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1DEA84-2127-4DC7-BDAE-48466275568C}" type="pres">
      <dgm:prSet presAssocID="{FB1F14C3-53E5-40F3-9A83-DD33819395A6}" presName="descendantText" presStyleLbl="alignAcc1" presStyleIdx="0" presStyleCnt="3" custScaleX="97358" custScaleY="1282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E44252-78C7-4E1B-BFB5-7BE304F5E5F0}" type="pres">
      <dgm:prSet presAssocID="{A7B7F8F1-EC47-4F51-8F52-EED882886BC4}" presName="sp" presStyleCnt="0"/>
      <dgm:spPr/>
    </dgm:pt>
    <dgm:pt modelId="{31D42AB9-A8B4-4796-82D6-98A3CC2B1D57}" type="pres">
      <dgm:prSet presAssocID="{8C3F6E7F-2016-4304-900E-84D95DE7DD82}" presName="composite" presStyleCnt="0"/>
      <dgm:spPr/>
    </dgm:pt>
    <dgm:pt modelId="{9E46F7DC-1BE7-40D0-B985-8095F1DA03B6}" type="pres">
      <dgm:prSet presAssocID="{8C3F6E7F-2016-4304-900E-84D95DE7DD8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E5C8DC-A816-4805-8465-BA0E00EE8576}" type="pres">
      <dgm:prSet presAssocID="{8C3F6E7F-2016-4304-900E-84D95DE7DD82}" presName="descendantText" presStyleLbl="alignAcc1" presStyleIdx="1" presStyleCnt="3" custScaleX="98896" custScaleY="1376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7CDD23-B907-425A-83BF-DCBBDB9B6EFE}" type="pres">
      <dgm:prSet presAssocID="{7C5C583B-CDC7-4F6E-9BB9-ACF44B4D1811}" presName="sp" presStyleCnt="0"/>
      <dgm:spPr/>
    </dgm:pt>
    <dgm:pt modelId="{E12ACE51-93E1-4A0C-A280-E4E0334E1F74}" type="pres">
      <dgm:prSet presAssocID="{AE4AA053-6F63-4C2E-8E90-923276E27298}" presName="composite" presStyleCnt="0"/>
      <dgm:spPr/>
    </dgm:pt>
    <dgm:pt modelId="{57CDD551-71D4-4EFB-A87F-986AA7B14CE1}" type="pres">
      <dgm:prSet presAssocID="{AE4AA053-6F63-4C2E-8E90-923276E2729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BF7201-B3EC-4FC6-9F5B-A0DCA6100F91}" type="pres">
      <dgm:prSet presAssocID="{AE4AA053-6F63-4C2E-8E90-923276E27298}" presName="descendantText" presStyleLbl="alignAcc1" presStyleIdx="2" presStyleCnt="3" custScaleX="99120" custScaleY="1789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49E54D7-0C67-4FBE-944F-E80640627D7E}" srcId="{7C522858-915B-4D8B-A733-ABEB55412904}" destId="{FB1F14C3-53E5-40F3-9A83-DD33819395A6}" srcOrd="0" destOrd="0" parTransId="{FB63D7DC-AD2D-411E-A6BB-B62FD90D4E21}" sibTransId="{A7B7F8F1-EC47-4F51-8F52-EED882886BC4}"/>
    <dgm:cxn modelId="{EE0607CE-2BA3-4083-AB23-38B22E4153E0}" type="presOf" srcId="{50EB4530-43B6-4505-A99C-9D39E939D1F0}" destId="{E1E5C8DC-A816-4805-8465-BA0E00EE8576}" srcOrd="0" destOrd="1" presId="urn:microsoft.com/office/officeart/2005/8/layout/chevron2"/>
    <dgm:cxn modelId="{15FA7BDA-F0A9-4155-8256-660C7721FBEC}" type="presOf" srcId="{51DD5495-4AD7-4E17-A645-B2FC0B96B890}" destId="{96BF7201-B3EC-4FC6-9F5B-A0DCA6100F91}" srcOrd="0" destOrd="3" presId="urn:microsoft.com/office/officeart/2005/8/layout/chevron2"/>
    <dgm:cxn modelId="{DA30CA77-B9E4-42EA-906A-06BD2B0C23FF}" srcId="{AE4AA053-6F63-4C2E-8E90-923276E27298}" destId="{AC0A094A-AB75-4271-8852-BCBEB3342EC2}" srcOrd="2" destOrd="0" parTransId="{5ECA0003-AE44-48E0-8D95-B9781054FB95}" sibTransId="{B18F0A16-F1B2-418B-89E7-4686359A3A16}"/>
    <dgm:cxn modelId="{CDA1A6D4-BF14-403A-AF7B-F16C00CA467F}" type="presOf" srcId="{AC0A094A-AB75-4271-8852-BCBEB3342EC2}" destId="{96BF7201-B3EC-4FC6-9F5B-A0DCA6100F91}" srcOrd="0" destOrd="2" presId="urn:microsoft.com/office/officeart/2005/8/layout/chevron2"/>
    <dgm:cxn modelId="{68DB0C97-BB43-41B9-B298-B4375368411E}" srcId="{7C522858-915B-4D8B-A733-ABEB55412904}" destId="{AE4AA053-6F63-4C2E-8E90-923276E27298}" srcOrd="2" destOrd="0" parTransId="{735FF587-2F8E-4772-9983-EB19127D94F7}" sibTransId="{02BC071B-9D22-4585-94B8-36FD7A5FFC2D}"/>
    <dgm:cxn modelId="{6650484C-ADB3-40D6-B5DB-A3F387D90D52}" srcId="{8C3F6E7F-2016-4304-900E-84D95DE7DD82}" destId="{879DF2A9-80E8-486D-B320-ACF9A35F2251}" srcOrd="0" destOrd="0" parTransId="{0B6B1100-0F84-41B1-90D2-D77213BCCEAC}" sibTransId="{0E6B92E3-10F3-4ADF-BEF5-2FEF48C68703}"/>
    <dgm:cxn modelId="{C5A604E7-BE24-4E88-B81F-77885EED3A03}" type="presOf" srcId="{197DE6AC-116B-4716-B1EF-F32AB6A9EA11}" destId="{96BF7201-B3EC-4FC6-9F5B-A0DCA6100F91}" srcOrd="0" destOrd="0" presId="urn:microsoft.com/office/officeart/2005/8/layout/chevron2"/>
    <dgm:cxn modelId="{74DD54BD-7047-4701-AFD7-1C0ABEC39EEA}" type="presOf" srcId="{C85D3F25-E874-4BD8-8D30-79B728D05F95}" destId="{E1E5C8DC-A816-4805-8465-BA0E00EE8576}" srcOrd="0" destOrd="2" presId="urn:microsoft.com/office/officeart/2005/8/layout/chevron2"/>
    <dgm:cxn modelId="{B50104DB-D541-49D0-8EC1-8882C203F3DF}" srcId="{8C3F6E7F-2016-4304-900E-84D95DE7DD82}" destId="{50EB4530-43B6-4505-A99C-9D39E939D1F0}" srcOrd="1" destOrd="0" parTransId="{BE4ADE55-0BC5-40FD-89B7-D2996945E26F}" sibTransId="{79F15EA4-C504-45CE-8630-38E3EE614CFE}"/>
    <dgm:cxn modelId="{A30EF807-D367-4DC4-A730-E5355CBFB861}" type="presOf" srcId="{7C522858-915B-4D8B-A733-ABEB55412904}" destId="{7EF1096F-8214-4388-8C12-F14667F83082}" srcOrd="0" destOrd="0" presId="urn:microsoft.com/office/officeart/2005/8/layout/chevron2"/>
    <dgm:cxn modelId="{07DA0735-45BC-4BF7-BD85-2C7E15421B50}" srcId="{FB1F14C3-53E5-40F3-9A83-DD33819395A6}" destId="{D00D864F-8376-4569-8B98-1B2295174B09}" srcOrd="0" destOrd="0" parTransId="{5538948E-1F26-4846-9A00-306B5976FA69}" sibTransId="{049581D7-63D7-404F-8C3E-0A51EC8E78DF}"/>
    <dgm:cxn modelId="{6A557D5F-59CC-40F8-90DF-77850AB12687}" srcId="{AE4AA053-6F63-4C2E-8E90-923276E27298}" destId="{C7C28A8D-8B27-41B3-9B44-E4C906E1C15C}" srcOrd="1" destOrd="0" parTransId="{4405D3C8-50A4-4A1A-A1AF-51735015924D}" sibTransId="{652BBFEB-3A29-4427-9FC3-BABC20969F4E}"/>
    <dgm:cxn modelId="{7673F531-0DF4-49AC-A9D0-E4D4107B1E9E}" srcId="{AE4AA053-6F63-4C2E-8E90-923276E27298}" destId="{51DD5495-4AD7-4E17-A645-B2FC0B96B890}" srcOrd="3" destOrd="0" parTransId="{DCFA7AAE-2133-4261-A4FA-65D863B6131D}" sibTransId="{6E9CB2F4-2739-4896-945E-4D73229C1DC3}"/>
    <dgm:cxn modelId="{4ED24C14-A4F7-4C4A-9FC8-3A77A4DD18FC}" type="presOf" srcId="{C7C28A8D-8B27-41B3-9B44-E4C906E1C15C}" destId="{96BF7201-B3EC-4FC6-9F5B-A0DCA6100F91}" srcOrd="0" destOrd="1" presId="urn:microsoft.com/office/officeart/2005/8/layout/chevron2"/>
    <dgm:cxn modelId="{9D0CD651-0EAA-4E8C-AAA6-6FD61EE8FB3E}" type="presOf" srcId="{8C3F6E7F-2016-4304-900E-84D95DE7DD82}" destId="{9E46F7DC-1BE7-40D0-B985-8095F1DA03B6}" srcOrd="0" destOrd="0" presId="urn:microsoft.com/office/officeart/2005/8/layout/chevron2"/>
    <dgm:cxn modelId="{4266791D-E022-4AD3-A18D-B41764DB74A9}" srcId="{AE4AA053-6F63-4C2E-8E90-923276E27298}" destId="{197DE6AC-116B-4716-B1EF-F32AB6A9EA11}" srcOrd="0" destOrd="0" parTransId="{3687195F-C19B-418F-BBBE-D81E7038AF80}" sibTransId="{6DBA698B-8CC8-4C17-9DD6-86B39DC26A55}"/>
    <dgm:cxn modelId="{FD2E7722-BF7F-4606-9F3E-BDC11B8DF801}" type="presOf" srcId="{056F9DE6-5662-452C-91D0-DF253B974818}" destId="{E1E5C8DC-A816-4805-8465-BA0E00EE8576}" srcOrd="0" destOrd="3" presId="urn:microsoft.com/office/officeart/2005/8/layout/chevron2"/>
    <dgm:cxn modelId="{A180CDC3-6EC0-48DA-8FF7-6854F0A3D6EA}" type="presOf" srcId="{FB1F14C3-53E5-40F3-9A83-DD33819395A6}" destId="{E86507EE-FE2F-4382-8AC0-B2E5798203C3}" srcOrd="0" destOrd="0" presId="urn:microsoft.com/office/officeart/2005/8/layout/chevron2"/>
    <dgm:cxn modelId="{DC36B741-FCA3-4AFA-9AE1-E767738E5AAC}" type="presOf" srcId="{AE4AA053-6F63-4C2E-8E90-923276E27298}" destId="{57CDD551-71D4-4EFB-A87F-986AA7B14CE1}" srcOrd="0" destOrd="0" presId="urn:microsoft.com/office/officeart/2005/8/layout/chevron2"/>
    <dgm:cxn modelId="{D89EC156-2ABD-43C7-98EA-4813663C1B3D}" type="presOf" srcId="{879DF2A9-80E8-486D-B320-ACF9A35F2251}" destId="{E1E5C8DC-A816-4805-8465-BA0E00EE8576}" srcOrd="0" destOrd="0" presId="urn:microsoft.com/office/officeart/2005/8/layout/chevron2"/>
    <dgm:cxn modelId="{92C4BF0A-268C-43B9-BD51-3A82877CDC9D}" srcId="{8C3F6E7F-2016-4304-900E-84D95DE7DD82}" destId="{056F9DE6-5662-452C-91D0-DF253B974818}" srcOrd="3" destOrd="0" parTransId="{1E1A7958-54DC-42D1-A1A0-7CC8DCE65A63}" sibTransId="{D80A7965-655C-4DAC-A12D-11782F9E69A2}"/>
    <dgm:cxn modelId="{88CEE9B9-FF6F-40D7-814A-AAF7F2F5289B}" srcId="{7C522858-915B-4D8B-A733-ABEB55412904}" destId="{8C3F6E7F-2016-4304-900E-84D95DE7DD82}" srcOrd="1" destOrd="0" parTransId="{3596B6A3-75E8-450F-B6C3-599722D5A0BE}" sibTransId="{7C5C583B-CDC7-4F6E-9BB9-ACF44B4D1811}"/>
    <dgm:cxn modelId="{77DEEAA2-E750-4C2D-B69A-A2309E3EA618}" type="presOf" srcId="{D00D864F-8376-4569-8B98-1B2295174B09}" destId="{501DEA84-2127-4DC7-BDAE-48466275568C}" srcOrd="0" destOrd="0" presId="urn:microsoft.com/office/officeart/2005/8/layout/chevron2"/>
    <dgm:cxn modelId="{49C9D653-28AA-4420-86A2-64479FA61E96}" srcId="{8C3F6E7F-2016-4304-900E-84D95DE7DD82}" destId="{C85D3F25-E874-4BD8-8D30-79B728D05F95}" srcOrd="2" destOrd="0" parTransId="{0CA927C3-8D6F-491B-A0DF-51BFED5CE670}" sibTransId="{EB5EC43A-0FF4-47B2-B255-F2240755F8EC}"/>
    <dgm:cxn modelId="{0AF3070C-7989-4DFD-89EF-4FB537A44446}" type="presParOf" srcId="{7EF1096F-8214-4388-8C12-F14667F83082}" destId="{7B5CB326-721D-4CD1-A2C7-00ADAAB8041F}" srcOrd="0" destOrd="0" presId="urn:microsoft.com/office/officeart/2005/8/layout/chevron2"/>
    <dgm:cxn modelId="{2FB6BBBF-A94E-4D8E-A314-AA11D1E21BB5}" type="presParOf" srcId="{7B5CB326-721D-4CD1-A2C7-00ADAAB8041F}" destId="{E86507EE-FE2F-4382-8AC0-B2E5798203C3}" srcOrd="0" destOrd="0" presId="urn:microsoft.com/office/officeart/2005/8/layout/chevron2"/>
    <dgm:cxn modelId="{EE0361FA-314C-4F85-B7B9-0935481FBE8B}" type="presParOf" srcId="{7B5CB326-721D-4CD1-A2C7-00ADAAB8041F}" destId="{501DEA84-2127-4DC7-BDAE-48466275568C}" srcOrd="1" destOrd="0" presId="urn:microsoft.com/office/officeart/2005/8/layout/chevron2"/>
    <dgm:cxn modelId="{243F1F07-B8D5-4346-A1A5-8B88E55F2566}" type="presParOf" srcId="{7EF1096F-8214-4388-8C12-F14667F83082}" destId="{D9E44252-78C7-4E1B-BFB5-7BE304F5E5F0}" srcOrd="1" destOrd="0" presId="urn:microsoft.com/office/officeart/2005/8/layout/chevron2"/>
    <dgm:cxn modelId="{AAD4AFA1-53F1-465F-B5C4-FBCF6939D4F2}" type="presParOf" srcId="{7EF1096F-8214-4388-8C12-F14667F83082}" destId="{31D42AB9-A8B4-4796-82D6-98A3CC2B1D57}" srcOrd="2" destOrd="0" presId="urn:microsoft.com/office/officeart/2005/8/layout/chevron2"/>
    <dgm:cxn modelId="{F5C657CE-4850-4510-BBB4-6DE11914271D}" type="presParOf" srcId="{31D42AB9-A8B4-4796-82D6-98A3CC2B1D57}" destId="{9E46F7DC-1BE7-40D0-B985-8095F1DA03B6}" srcOrd="0" destOrd="0" presId="urn:microsoft.com/office/officeart/2005/8/layout/chevron2"/>
    <dgm:cxn modelId="{C12EBB05-2604-4CF1-AB79-53EAF93F9FD2}" type="presParOf" srcId="{31D42AB9-A8B4-4796-82D6-98A3CC2B1D57}" destId="{E1E5C8DC-A816-4805-8465-BA0E00EE8576}" srcOrd="1" destOrd="0" presId="urn:microsoft.com/office/officeart/2005/8/layout/chevron2"/>
    <dgm:cxn modelId="{EACF6603-9225-4939-8163-A6EE99FE3E50}" type="presParOf" srcId="{7EF1096F-8214-4388-8C12-F14667F83082}" destId="{C47CDD23-B907-425A-83BF-DCBBDB9B6EFE}" srcOrd="3" destOrd="0" presId="urn:microsoft.com/office/officeart/2005/8/layout/chevron2"/>
    <dgm:cxn modelId="{C15AC71B-8166-44DB-BDE6-48F4E0D6C9BD}" type="presParOf" srcId="{7EF1096F-8214-4388-8C12-F14667F83082}" destId="{E12ACE51-93E1-4A0C-A280-E4E0334E1F74}" srcOrd="4" destOrd="0" presId="urn:microsoft.com/office/officeart/2005/8/layout/chevron2"/>
    <dgm:cxn modelId="{5B19C35C-863D-47C3-AF02-DEB7E3DE506F}" type="presParOf" srcId="{E12ACE51-93E1-4A0C-A280-E4E0334E1F74}" destId="{57CDD551-71D4-4EFB-A87F-986AA7B14CE1}" srcOrd="0" destOrd="0" presId="urn:microsoft.com/office/officeart/2005/8/layout/chevron2"/>
    <dgm:cxn modelId="{4C34C322-1B4B-48C8-91DD-00FD0F670BD0}" type="presParOf" srcId="{E12ACE51-93E1-4A0C-A280-E4E0334E1F74}" destId="{96BF7201-B3EC-4FC6-9F5B-A0DCA6100F9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6F7070-AAE5-4C34-A34D-B0C3A46B9C8F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E6FCADE4-28AE-4EE6-AE03-6D8C156447B4}">
      <dgm:prSet phldrT="[Texto]" custT="1"/>
      <dgm:spPr/>
      <dgm:t>
        <a:bodyPr/>
        <a:lstStyle/>
        <a:p>
          <a:r>
            <a:rPr lang="pt-BR" sz="2000" b="1" smtClean="0"/>
            <a:t>Capacitar e integrar</a:t>
          </a:r>
          <a:endParaRPr lang="pt-BR" sz="2000" b="1" dirty="0"/>
        </a:p>
      </dgm:t>
    </dgm:pt>
    <dgm:pt modelId="{A84E6A48-DB5A-4883-BC67-650CD6125793}" type="parTrans" cxnId="{9DC2BE74-FB41-4AC5-8938-50C7809965A3}">
      <dgm:prSet/>
      <dgm:spPr/>
      <dgm:t>
        <a:bodyPr/>
        <a:lstStyle/>
        <a:p>
          <a:endParaRPr lang="pt-BR" b="1"/>
        </a:p>
      </dgm:t>
    </dgm:pt>
    <dgm:pt modelId="{8F2D9FBA-9FF8-435B-8E12-E6A2AEFCD32C}" type="sibTrans" cxnId="{9DC2BE74-FB41-4AC5-8938-50C7809965A3}">
      <dgm:prSet/>
      <dgm:spPr/>
      <dgm:t>
        <a:bodyPr/>
        <a:lstStyle/>
        <a:p>
          <a:endParaRPr lang="pt-BR" b="1"/>
        </a:p>
      </dgm:t>
    </dgm:pt>
    <dgm:pt modelId="{0C6EC0AD-39C9-4F98-B1C9-738D06D7CD0A}">
      <dgm:prSet phldrT="[Texto]"/>
      <dgm:spPr/>
      <dgm:t>
        <a:bodyPr/>
        <a:lstStyle/>
        <a:p>
          <a:endParaRPr lang="pt-BR" b="1" dirty="0"/>
        </a:p>
      </dgm:t>
    </dgm:pt>
    <dgm:pt modelId="{86A798E3-3FC9-486A-A575-7F2A96850EAF}" type="parTrans" cxnId="{BBF37B6A-4610-4F85-88EE-B0917D814A3E}">
      <dgm:prSet/>
      <dgm:spPr/>
      <dgm:t>
        <a:bodyPr/>
        <a:lstStyle/>
        <a:p>
          <a:endParaRPr lang="pt-BR" b="1"/>
        </a:p>
      </dgm:t>
    </dgm:pt>
    <dgm:pt modelId="{EEE56208-2146-4F8E-988B-DDAA9719C2BB}" type="sibTrans" cxnId="{BBF37B6A-4610-4F85-88EE-B0917D814A3E}">
      <dgm:prSet/>
      <dgm:spPr/>
      <dgm:t>
        <a:bodyPr/>
        <a:lstStyle/>
        <a:p>
          <a:endParaRPr lang="pt-BR" b="1"/>
        </a:p>
      </dgm:t>
    </dgm:pt>
    <dgm:pt modelId="{9114E306-A94C-4F74-ACD7-4ED702417298}">
      <dgm:prSet phldrT="[Texto]"/>
      <dgm:spPr/>
      <dgm:t>
        <a:bodyPr/>
        <a:lstStyle/>
        <a:p>
          <a:endParaRPr lang="pt-BR" b="1" dirty="0"/>
        </a:p>
      </dgm:t>
    </dgm:pt>
    <dgm:pt modelId="{8AA3C8A6-4FB9-4168-9443-3AEF54D2ACE4}" type="parTrans" cxnId="{9D210C06-2085-403D-80A5-ED9457DBDD8F}">
      <dgm:prSet/>
      <dgm:spPr/>
      <dgm:t>
        <a:bodyPr/>
        <a:lstStyle/>
        <a:p>
          <a:endParaRPr lang="pt-BR" b="1"/>
        </a:p>
      </dgm:t>
    </dgm:pt>
    <dgm:pt modelId="{780DA806-17BD-4DE5-B895-50B3311FDA1D}" type="sibTrans" cxnId="{9D210C06-2085-403D-80A5-ED9457DBDD8F}">
      <dgm:prSet/>
      <dgm:spPr/>
      <dgm:t>
        <a:bodyPr/>
        <a:lstStyle/>
        <a:p>
          <a:endParaRPr lang="pt-BR" b="1"/>
        </a:p>
      </dgm:t>
    </dgm:pt>
    <dgm:pt modelId="{940BFCA5-82B0-4DD7-9048-B5EE8AE5C0F6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 smtClean="0"/>
            <a:t>enfrentar problemas concretos e comuns</a:t>
          </a:r>
          <a:endParaRPr lang="pt-BR" b="1" dirty="0"/>
        </a:p>
      </dgm:t>
    </dgm:pt>
    <dgm:pt modelId="{F0449BBE-B3B7-4CA5-9F10-ABD97A5B5F72}" type="parTrans" cxnId="{754B3177-7287-423C-BC54-9C8E2E927766}">
      <dgm:prSet/>
      <dgm:spPr/>
      <dgm:t>
        <a:bodyPr/>
        <a:lstStyle/>
        <a:p>
          <a:endParaRPr lang="pt-BR" b="1"/>
        </a:p>
      </dgm:t>
    </dgm:pt>
    <dgm:pt modelId="{550B8CA3-8139-4286-A9CE-A418FB1CF6AB}" type="sibTrans" cxnId="{754B3177-7287-423C-BC54-9C8E2E927766}">
      <dgm:prSet/>
      <dgm:spPr/>
      <dgm:t>
        <a:bodyPr/>
        <a:lstStyle/>
        <a:p>
          <a:endParaRPr lang="pt-BR" b="1"/>
        </a:p>
      </dgm:t>
    </dgm:pt>
    <dgm:pt modelId="{D76D10B8-83E5-45A9-A5BB-2BE6F85A4FC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b="1" dirty="0" smtClean="0"/>
            <a:t>Trocar experiências</a:t>
          </a:r>
          <a:endParaRPr lang="pt-BR" sz="2000" b="1" dirty="0"/>
        </a:p>
      </dgm:t>
    </dgm:pt>
    <dgm:pt modelId="{6117567B-10C4-47A1-ACA6-8529015A0D70}" type="parTrans" cxnId="{27905CFC-8CD1-4137-9464-B69F4F2FABAF}">
      <dgm:prSet/>
      <dgm:spPr/>
      <dgm:t>
        <a:bodyPr/>
        <a:lstStyle/>
        <a:p>
          <a:endParaRPr lang="pt-BR" b="1"/>
        </a:p>
      </dgm:t>
    </dgm:pt>
    <dgm:pt modelId="{4596C4F0-3439-45A0-9CD3-8D1FDCD39848}" type="sibTrans" cxnId="{27905CFC-8CD1-4137-9464-B69F4F2FABAF}">
      <dgm:prSet/>
      <dgm:spPr/>
      <dgm:t>
        <a:bodyPr/>
        <a:lstStyle/>
        <a:p>
          <a:endParaRPr lang="pt-BR" b="1"/>
        </a:p>
      </dgm:t>
    </dgm:pt>
    <dgm:pt modelId="{868DDC62-0DE8-4CDB-84F9-91D8ED945F47}">
      <dgm:prSet phldrT="[Texto]"/>
      <dgm:spPr/>
      <dgm:t>
        <a:bodyPr/>
        <a:lstStyle/>
        <a:p>
          <a:endParaRPr lang="pt-BR" b="1" dirty="0"/>
        </a:p>
      </dgm:t>
    </dgm:pt>
    <dgm:pt modelId="{B57DE539-03F5-4DC5-AF3F-9DFA5E836436}" type="parTrans" cxnId="{9B522552-BDA6-4042-A671-B58E3911D587}">
      <dgm:prSet/>
      <dgm:spPr/>
      <dgm:t>
        <a:bodyPr/>
        <a:lstStyle/>
        <a:p>
          <a:endParaRPr lang="pt-BR" b="1"/>
        </a:p>
      </dgm:t>
    </dgm:pt>
    <dgm:pt modelId="{0844A21B-7E29-403E-B0A5-DDF159267417}" type="sibTrans" cxnId="{9B522552-BDA6-4042-A671-B58E3911D587}">
      <dgm:prSet/>
      <dgm:spPr/>
      <dgm:t>
        <a:bodyPr/>
        <a:lstStyle/>
        <a:p>
          <a:endParaRPr lang="pt-BR" b="1"/>
        </a:p>
      </dgm:t>
    </dgm:pt>
    <dgm:pt modelId="{E4CE019C-A7EA-402D-B14C-BC2AC3A90999}" type="pres">
      <dgm:prSet presAssocID="{6C6F7070-AAE5-4C34-A34D-B0C3A46B9C8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339679A-DB7F-4980-985F-BD353A59E4C2}" type="pres">
      <dgm:prSet presAssocID="{940BFCA5-82B0-4DD7-9048-B5EE8AE5C0F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1A14FA-BADB-48F5-89FF-53E712C7B044}" type="pres">
      <dgm:prSet presAssocID="{940BFCA5-82B0-4DD7-9048-B5EE8AE5C0F6}" presName="gear1srcNode" presStyleLbl="node1" presStyleIdx="0" presStyleCnt="3"/>
      <dgm:spPr/>
      <dgm:t>
        <a:bodyPr/>
        <a:lstStyle/>
        <a:p>
          <a:endParaRPr lang="pt-BR"/>
        </a:p>
      </dgm:t>
    </dgm:pt>
    <dgm:pt modelId="{8BD8E456-17F1-4069-A99A-3B97B4657D38}" type="pres">
      <dgm:prSet presAssocID="{940BFCA5-82B0-4DD7-9048-B5EE8AE5C0F6}" presName="gear1dstNode" presStyleLbl="node1" presStyleIdx="0" presStyleCnt="3"/>
      <dgm:spPr/>
      <dgm:t>
        <a:bodyPr/>
        <a:lstStyle/>
        <a:p>
          <a:endParaRPr lang="pt-BR"/>
        </a:p>
      </dgm:t>
    </dgm:pt>
    <dgm:pt modelId="{9ED2A7CF-CE87-4270-BE1B-6C77123F6639}" type="pres">
      <dgm:prSet presAssocID="{D76D10B8-83E5-45A9-A5BB-2BE6F85A4FC2}" presName="gear2" presStyleLbl="node1" presStyleIdx="1" presStyleCnt="3" custScaleX="127646" custScaleY="11778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BC2D7B-4FF6-49A1-B346-48289643E0D8}" type="pres">
      <dgm:prSet presAssocID="{D76D10B8-83E5-45A9-A5BB-2BE6F85A4FC2}" presName="gear2srcNode" presStyleLbl="node1" presStyleIdx="1" presStyleCnt="3"/>
      <dgm:spPr/>
      <dgm:t>
        <a:bodyPr/>
        <a:lstStyle/>
        <a:p>
          <a:endParaRPr lang="pt-BR"/>
        </a:p>
      </dgm:t>
    </dgm:pt>
    <dgm:pt modelId="{6E8FD787-466A-4C1F-A9DD-0F0715ECA7D6}" type="pres">
      <dgm:prSet presAssocID="{D76D10B8-83E5-45A9-A5BB-2BE6F85A4FC2}" presName="gear2dstNode" presStyleLbl="node1" presStyleIdx="1" presStyleCnt="3"/>
      <dgm:spPr/>
      <dgm:t>
        <a:bodyPr/>
        <a:lstStyle/>
        <a:p>
          <a:endParaRPr lang="pt-BR"/>
        </a:p>
      </dgm:t>
    </dgm:pt>
    <dgm:pt modelId="{BDBFEFE5-9E12-420C-88F3-2D91A6A256A3}" type="pres">
      <dgm:prSet presAssocID="{E6FCADE4-28AE-4EE6-AE03-6D8C156447B4}" presName="gear3" presStyleLbl="node1" presStyleIdx="2" presStyleCnt="3" custScaleX="120687" custScaleY="118947"/>
      <dgm:spPr/>
      <dgm:t>
        <a:bodyPr/>
        <a:lstStyle/>
        <a:p>
          <a:endParaRPr lang="pt-BR"/>
        </a:p>
      </dgm:t>
    </dgm:pt>
    <dgm:pt modelId="{5DA575B6-299D-4871-998D-865D0CD86C32}" type="pres">
      <dgm:prSet presAssocID="{E6FCADE4-28AE-4EE6-AE03-6D8C156447B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BF50AF-1D75-44D7-9643-8DD06C886279}" type="pres">
      <dgm:prSet presAssocID="{E6FCADE4-28AE-4EE6-AE03-6D8C156447B4}" presName="gear3srcNode" presStyleLbl="node1" presStyleIdx="2" presStyleCnt="3"/>
      <dgm:spPr/>
      <dgm:t>
        <a:bodyPr/>
        <a:lstStyle/>
        <a:p>
          <a:endParaRPr lang="pt-BR"/>
        </a:p>
      </dgm:t>
    </dgm:pt>
    <dgm:pt modelId="{7D461537-BF96-4385-ACF0-224F12D26E33}" type="pres">
      <dgm:prSet presAssocID="{E6FCADE4-28AE-4EE6-AE03-6D8C156447B4}" presName="gear3dstNode" presStyleLbl="node1" presStyleIdx="2" presStyleCnt="3"/>
      <dgm:spPr/>
      <dgm:t>
        <a:bodyPr/>
        <a:lstStyle/>
        <a:p>
          <a:endParaRPr lang="pt-BR"/>
        </a:p>
      </dgm:t>
    </dgm:pt>
    <dgm:pt modelId="{6EE2007A-AFA9-43FE-A421-A92359F54F4E}" type="pres">
      <dgm:prSet presAssocID="{550B8CA3-8139-4286-A9CE-A418FB1CF6A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8BA9540C-799C-4F51-933B-B210BC0FDE23}" type="pres">
      <dgm:prSet presAssocID="{4596C4F0-3439-45A0-9CD3-8D1FDCD39848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B89901E3-76AA-4448-B807-F48BCA01F474}" type="pres">
      <dgm:prSet presAssocID="{8F2D9FBA-9FF8-435B-8E12-E6A2AEFCD32C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27905CFC-8CD1-4137-9464-B69F4F2FABAF}" srcId="{6C6F7070-AAE5-4C34-A34D-B0C3A46B9C8F}" destId="{D76D10B8-83E5-45A9-A5BB-2BE6F85A4FC2}" srcOrd="1" destOrd="0" parTransId="{6117567B-10C4-47A1-ACA6-8529015A0D70}" sibTransId="{4596C4F0-3439-45A0-9CD3-8D1FDCD39848}"/>
    <dgm:cxn modelId="{3CDAAADF-AC96-4DDA-ADCF-2D66540905B0}" type="presOf" srcId="{E6FCADE4-28AE-4EE6-AE03-6D8C156447B4}" destId="{7D461537-BF96-4385-ACF0-224F12D26E33}" srcOrd="3" destOrd="0" presId="urn:microsoft.com/office/officeart/2005/8/layout/gear1"/>
    <dgm:cxn modelId="{971215A8-EDB6-4718-A1F2-C589E01D88AF}" type="presOf" srcId="{E6FCADE4-28AE-4EE6-AE03-6D8C156447B4}" destId="{BDBFEFE5-9E12-420C-88F3-2D91A6A256A3}" srcOrd="0" destOrd="0" presId="urn:microsoft.com/office/officeart/2005/8/layout/gear1"/>
    <dgm:cxn modelId="{882DF8EC-67DE-4D02-A15B-53B2ACE738A1}" type="presOf" srcId="{4596C4F0-3439-45A0-9CD3-8D1FDCD39848}" destId="{8BA9540C-799C-4F51-933B-B210BC0FDE23}" srcOrd="0" destOrd="0" presId="urn:microsoft.com/office/officeart/2005/8/layout/gear1"/>
    <dgm:cxn modelId="{D07BB47E-A186-48D5-A783-C2C87208F3DF}" type="presOf" srcId="{D76D10B8-83E5-45A9-A5BB-2BE6F85A4FC2}" destId="{6E8FD787-466A-4C1F-A9DD-0F0715ECA7D6}" srcOrd="2" destOrd="0" presId="urn:microsoft.com/office/officeart/2005/8/layout/gear1"/>
    <dgm:cxn modelId="{1B47F852-8A87-42B4-96BA-45B7F3730903}" type="presOf" srcId="{D76D10B8-83E5-45A9-A5BB-2BE6F85A4FC2}" destId="{9ED2A7CF-CE87-4270-BE1B-6C77123F6639}" srcOrd="0" destOrd="0" presId="urn:microsoft.com/office/officeart/2005/8/layout/gear1"/>
    <dgm:cxn modelId="{BBF37B6A-4610-4F85-88EE-B0917D814A3E}" srcId="{6C6F7070-AAE5-4C34-A34D-B0C3A46B9C8F}" destId="{0C6EC0AD-39C9-4F98-B1C9-738D06D7CD0A}" srcOrd="4" destOrd="0" parTransId="{86A798E3-3FC9-486A-A575-7F2A96850EAF}" sibTransId="{EEE56208-2146-4F8E-988B-DDAA9719C2BB}"/>
    <dgm:cxn modelId="{A72CCF8D-1904-4AD4-9148-77585DB72156}" type="presOf" srcId="{E6FCADE4-28AE-4EE6-AE03-6D8C156447B4}" destId="{42BF50AF-1D75-44D7-9643-8DD06C886279}" srcOrd="2" destOrd="0" presId="urn:microsoft.com/office/officeart/2005/8/layout/gear1"/>
    <dgm:cxn modelId="{754B3177-7287-423C-BC54-9C8E2E927766}" srcId="{6C6F7070-AAE5-4C34-A34D-B0C3A46B9C8F}" destId="{940BFCA5-82B0-4DD7-9048-B5EE8AE5C0F6}" srcOrd="0" destOrd="0" parTransId="{F0449BBE-B3B7-4CA5-9F10-ABD97A5B5F72}" sibTransId="{550B8CA3-8139-4286-A9CE-A418FB1CF6AB}"/>
    <dgm:cxn modelId="{02B07DCA-D5FE-468E-A25F-8FB7FA857187}" type="presOf" srcId="{E6FCADE4-28AE-4EE6-AE03-6D8C156447B4}" destId="{5DA575B6-299D-4871-998D-865D0CD86C32}" srcOrd="1" destOrd="0" presId="urn:microsoft.com/office/officeart/2005/8/layout/gear1"/>
    <dgm:cxn modelId="{9B522552-BDA6-4042-A671-B58E3911D587}" srcId="{6C6F7070-AAE5-4C34-A34D-B0C3A46B9C8F}" destId="{868DDC62-0DE8-4CDB-84F9-91D8ED945F47}" srcOrd="3" destOrd="0" parTransId="{B57DE539-03F5-4DC5-AF3F-9DFA5E836436}" sibTransId="{0844A21B-7E29-403E-B0A5-DDF159267417}"/>
    <dgm:cxn modelId="{D9ACCF4C-23E3-437A-A722-73515CF1A8EE}" type="presOf" srcId="{940BFCA5-82B0-4DD7-9048-B5EE8AE5C0F6}" destId="{F339679A-DB7F-4980-985F-BD353A59E4C2}" srcOrd="0" destOrd="0" presId="urn:microsoft.com/office/officeart/2005/8/layout/gear1"/>
    <dgm:cxn modelId="{A1970E52-18CF-4206-93DE-1380A3BCA0ED}" type="presOf" srcId="{6C6F7070-AAE5-4C34-A34D-B0C3A46B9C8F}" destId="{E4CE019C-A7EA-402D-B14C-BC2AC3A90999}" srcOrd="0" destOrd="0" presId="urn:microsoft.com/office/officeart/2005/8/layout/gear1"/>
    <dgm:cxn modelId="{9DC2BE74-FB41-4AC5-8938-50C7809965A3}" srcId="{6C6F7070-AAE5-4C34-A34D-B0C3A46B9C8F}" destId="{E6FCADE4-28AE-4EE6-AE03-6D8C156447B4}" srcOrd="2" destOrd="0" parTransId="{A84E6A48-DB5A-4883-BC67-650CD6125793}" sibTransId="{8F2D9FBA-9FF8-435B-8E12-E6A2AEFCD32C}"/>
    <dgm:cxn modelId="{2F1DC89A-7378-49CC-852A-C17F409DFA4D}" type="presOf" srcId="{D76D10B8-83E5-45A9-A5BB-2BE6F85A4FC2}" destId="{71BC2D7B-4FF6-49A1-B346-48289643E0D8}" srcOrd="1" destOrd="0" presId="urn:microsoft.com/office/officeart/2005/8/layout/gear1"/>
    <dgm:cxn modelId="{6D3E357C-24B8-48E4-8AAD-4431C0680B8F}" type="presOf" srcId="{940BFCA5-82B0-4DD7-9048-B5EE8AE5C0F6}" destId="{B31A14FA-BADB-48F5-89FF-53E712C7B044}" srcOrd="1" destOrd="0" presId="urn:microsoft.com/office/officeart/2005/8/layout/gear1"/>
    <dgm:cxn modelId="{F3091788-2398-4A74-BF86-36955CED577D}" type="presOf" srcId="{550B8CA3-8139-4286-A9CE-A418FB1CF6AB}" destId="{6EE2007A-AFA9-43FE-A421-A92359F54F4E}" srcOrd="0" destOrd="0" presId="urn:microsoft.com/office/officeart/2005/8/layout/gear1"/>
    <dgm:cxn modelId="{7DFDDCB0-ADDF-44D9-BFEA-7EC7B322AA2B}" type="presOf" srcId="{8F2D9FBA-9FF8-435B-8E12-E6A2AEFCD32C}" destId="{B89901E3-76AA-4448-B807-F48BCA01F474}" srcOrd="0" destOrd="0" presId="urn:microsoft.com/office/officeart/2005/8/layout/gear1"/>
    <dgm:cxn modelId="{9D210C06-2085-403D-80A5-ED9457DBDD8F}" srcId="{6C6F7070-AAE5-4C34-A34D-B0C3A46B9C8F}" destId="{9114E306-A94C-4F74-ACD7-4ED702417298}" srcOrd="5" destOrd="0" parTransId="{8AA3C8A6-4FB9-4168-9443-3AEF54D2ACE4}" sibTransId="{780DA806-17BD-4DE5-B895-50B3311FDA1D}"/>
    <dgm:cxn modelId="{F96BEF68-0CBD-4688-A29B-FC428012265C}" type="presOf" srcId="{940BFCA5-82B0-4DD7-9048-B5EE8AE5C0F6}" destId="{8BD8E456-17F1-4069-A99A-3B97B4657D38}" srcOrd="2" destOrd="0" presId="urn:microsoft.com/office/officeart/2005/8/layout/gear1"/>
    <dgm:cxn modelId="{04130EA1-F88F-4F22-8520-F5762110940B}" type="presParOf" srcId="{E4CE019C-A7EA-402D-B14C-BC2AC3A90999}" destId="{F339679A-DB7F-4980-985F-BD353A59E4C2}" srcOrd="0" destOrd="0" presId="urn:microsoft.com/office/officeart/2005/8/layout/gear1"/>
    <dgm:cxn modelId="{757EC894-FF8D-4272-B731-1FF088FA647A}" type="presParOf" srcId="{E4CE019C-A7EA-402D-B14C-BC2AC3A90999}" destId="{B31A14FA-BADB-48F5-89FF-53E712C7B044}" srcOrd="1" destOrd="0" presId="urn:microsoft.com/office/officeart/2005/8/layout/gear1"/>
    <dgm:cxn modelId="{9BF25C2C-841E-4D75-849D-816B3E8843BC}" type="presParOf" srcId="{E4CE019C-A7EA-402D-B14C-BC2AC3A90999}" destId="{8BD8E456-17F1-4069-A99A-3B97B4657D38}" srcOrd="2" destOrd="0" presId="urn:microsoft.com/office/officeart/2005/8/layout/gear1"/>
    <dgm:cxn modelId="{3C1C49FC-75AC-48F2-A9A7-2A0B71A70A2F}" type="presParOf" srcId="{E4CE019C-A7EA-402D-B14C-BC2AC3A90999}" destId="{9ED2A7CF-CE87-4270-BE1B-6C77123F6639}" srcOrd="3" destOrd="0" presId="urn:microsoft.com/office/officeart/2005/8/layout/gear1"/>
    <dgm:cxn modelId="{1265569F-276D-4EF2-AEA2-1348083D3174}" type="presParOf" srcId="{E4CE019C-A7EA-402D-B14C-BC2AC3A90999}" destId="{71BC2D7B-4FF6-49A1-B346-48289643E0D8}" srcOrd="4" destOrd="0" presId="urn:microsoft.com/office/officeart/2005/8/layout/gear1"/>
    <dgm:cxn modelId="{0FA2A013-D5B0-4D21-A926-A1BA759EA405}" type="presParOf" srcId="{E4CE019C-A7EA-402D-B14C-BC2AC3A90999}" destId="{6E8FD787-466A-4C1F-A9DD-0F0715ECA7D6}" srcOrd="5" destOrd="0" presId="urn:microsoft.com/office/officeart/2005/8/layout/gear1"/>
    <dgm:cxn modelId="{E7522638-17AF-4DB4-97BE-49E5315A90BD}" type="presParOf" srcId="{E4CE019C-A7EA-402D-B14C-BC2AC3A90999}" destId="{BDBFEFE5-9E12-420C-88F3-2D91A6A256A3}" srcOrd="6" destOrd="0" presId="urn:microsoft.com/office/officeart/2005/8/layout/gear1"/>
    <dgm:cxn modelId="{D26B92CD-AC51-47CA-9FF4-FAF8709B55BF}" type="presParOf" srcId="{E4CE019C-A7EA-402D-B14C-BC2AC3A90999}" destId="{5DA575B6-299D-4871-998D-865D0CD86C32}" srcOrd="7" destOrd="0" presId="urn:microsoft.com/office/officeart/2005/8/layout/gear1"/>
    <dgm:cxn modelId="{D561EDAC-23A4-4D0C-9D3A-91C067F1DA72}" type="presParOf" srcId="{E4CE019C-A7EA-402D-B14C-BC2AC3A90999}" destId="{42BF50AF-1D75-44D7-9643-8DD06C886279}" srcOrd="8" destOrd="0" presId="urn:microsoft.com/office/officeart/2005/8/layout/gear1"/>
    <dgm:cxn modelId="{3AA742F6-C186-4D98-99A7-0618AF2196BC}" type="presParOf" srcId="{E4CE019C-A7EA-402D-B14C-BC2AC3A90999}" destId="{7D461537-BF96-4385-ACF0-224F12D26E33}" srcOrd="9" destOrd="0" presId="urn:microsoft.com/office/officeart/2005/8/layout/gear1"/>
    <dgm:cxn modelId="{F1128AFE-6A5E-4AD0-9A47-39C0AEEC8329}" type="presParOf" srcId="{E4CE019C-A7EA-402D-B14C-BC2AC3A90999}" destId="{6EE2007A-AFA9-43FE-A421-A92359F54F4E}" srcOrd="10" destOrd="0" presId="urn:microsoft.com/office/officeart/2005/8/layout/gear1"/>
    <dgm:cxn modelId="{A84EFAEF-A917-4DC7-B8E2-0032E87FD4D6}" type="presParOf" srcId="{E4CE019C-A7EA-402D-B14C-BC2AC3A90999}" destId="{8BA9540C-799C-4F51-933B-B210BC0FDE23}" srcOrd="11" destOrd="0" presId="urn:microsoft.com/office/officeart/2005/8/layout/gear1"/>
    <dgm:cxn modelId="{F5697775-E6F6-4763-97A4-F621A03DD1F8}" type="presParOf" srcId="{E4CE019C-A7EA-402D-B14C-BC2AC3A90999}" destId="{B89901E3-76AA-4448-B807-F48BCA01F47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6507EE-FE2F-4382-8AC0-B2E5798203C3}">
      <dsp:nvSpPr>
        <dsp:cNvPr id="0" name=""/>
        <dsp:cNvSpPr/>
      </dsp:nvSpPr>
      <dsp:spPr>
        <a:xfrm rot="5400000">
          <a:off x="-358427" y="755696"/>
          <a:ext cx="2526780" cy="17687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1"/>
              </a:solidFill>
            </a:rPr>
            <a:t>Defesa dos Direitos Humanos</a:t>
          </a:r>
          <a:endParaRPr lang="pt-BR" sz="2000" kern="1200" dirty="0">
            <a:solidFill>
              <a:schemeClr val="tx1"/>
            </a:solidFill>
          </a:endParaRPr>
        </a:p>
      </dsp:txBody>
      <dsp:txXfrm rot="5400000">
        <a:off x="-358427" y="755696"/>
        <a:ext cx="2526780" cy="1768746"/>
      </dsp:txXfrm>
    </dsp:sp>
    <dsp:sp modelId="{501DEA84-2127-4DC7-BDAE-48466275568C}">
      <dsp:nvSpPr>
        <dsp:cNvPr id="0" name=""/>
        <dsp:cNvSpPr/>
      </dsp:nvSpPr>
      <dsp:spPr>
        <a:xfrm rot="5400000">
          <a:off x="5415274" y="-3357549"/>
          <a:ext cx="2107117" cy="91117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Promoção de direitos compreende as políticas sociais básicas destinadas à população infanto-juvenil e às suas famílias, </a:t>
          </a:r>
          <a:r>
            <a:rPr lang="pt-PT" sz="1800" kern="1200" dirty="0" smtClean="0"/>
            <a:t>os órgãos públicos judiciais; </a:t>
          </a:r>
          <a:r>
            <a:rPr lang="pt-PT" sz="1800" kern="1200" dirty="0" smtClean="0">
              <a:solidFill>
                <a:srgbClr val="FF0000"/>
              </a:solidFill>
            </a:rPr>
            <a:t>ministério público, especialmente as promotorias de justiça, as procuradorias gerais de justiça; defensorias públicas; advocacia geral da união e as procuradorias gerais dos estados; polícias ; conselhos tutelares; ouvidorias e entidades de defesa de direitos humanos incumbidas de prestar proteção jurídico-social</a:t>
          </a:r>
          <a:r>
            <a:rPr lang="pt-PT" sz="1800" kern="1200" dirty="0" smtClean="0"/>
            <a:t>, </a:t>
          </a:r>
          <a:r>
            <a:rPr lang="pt-BR" sz="1800" kern="1200" dirty="0" smtClean="0"/>
            <a:t>consiste em zelar pelo cumprimento dos direitos da criança e do adolescente, por meio de intervenções onde e quando houver ameaça ou violação desses direitos.</a:t>
          </a:r>
          <a:endParaRPr lang="pt-BR" sz="1800" kern="1200" dirty="0"/>
        </a:p>
      </dsp:txBody>
      <dsp:txXfrm rot="5400000">
        <a:off x="5415274" y="-3357549"/>
        <a:ext cx="2107117" cy="9111728"/>
      </dsp:txXfrm>
    </dsp:sp>
    <dsp:sp modelId="{9E46F7DC-1BE7-40D0-B985-8095F1DA03B6}">
      <dsp:nvSpPr>
        <dsp:cNvPr id="0" name=""/>
        <dsp:cNvSpPr/>
      </dsp:nvSpPr>
      <dsp:spPr>
        <a:xfrm rot="5400000">
          <a:off x="-358427" y="3437155"/>
          <a:ext cx="2526780" cy="17687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Promoção dos Direitos</a:t>
          </a:r>
          <a:endParaRPr lang="pt-BR" sz="1800" kern="1200" dirty="0">
            <a:solidFill>
              <a:schemeClr val="tx1"/>
            </a:solidFill>
          </a:endParaRPr>
        </a:p>
      </dsp:txBody>
      <dsp:txXfrm rot="5400000">
        <a:off x="-358427" y="3437155"/>
        <a:ext cx="2526780" cy="1768746"/>
      </dsp:txXfrm>
    </dsp:sp>
    <dsp:sp modelId="{E1E5C8DC-A816-4805-8465-BA0E00EE8576}">
      <dsp:nvSpPr>
        <dsp:cNvPr id="0" name=""/>
        <dsp:cNvSpPr/>
      </dsp:nvSpPr>
      <dsp:spPr>
        <a:xfrm rot="5400000">
          <a:off x="5338257" y="-748492"/>
          <a:ext cx="2261151" cy="9255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dirty="0" smtClean="0"/>
            <a:t> </a:t>
          </a:r>
          <a:r>
            <a:rPr lang="pt-PT" sz="1800" kern="1200" dirty="0" smtClean="0"/>
            <a:t>A política de atendimento dos direitos humanos de crianças e adolescentes operacionaliza-se através de três tipos de programas, serviços e ações públicas: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1) serviços e programas das políticas públicas, especialmente das </a:t>
          </a:r>
          <a:r>
            <a:rPr lang="pt-PT" sz="1800" kern="1200" dirty="0" smtClean="0">
              <a:solidFill>
                <a:srgbClr val="FF0000"/>
              </a:solidFill>
            </a:rPr>
            <a:t>políticas sociais</a:t>
          </a:r>
          <a:r>
            <a:rPr lang="pt-PT" sz="1800" kern="1200" dirty="0" smtClean="0"/>
            <a:t>, afetos aos fins da política de atendimento dos direitos humanos de crianças e adolescentes; 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2) serviços e programas de execução de </a:t>
          </a:r>
          <a:r>
            <a:rPr lang="pt-PT" sz="1800" kern="1200" dirty="0" smtClean="0">
              <a:solidFill>
                <a:srgbClr val="FF0000"/>
              </a:solidFill>
            </a:rPr>
            <a:t>medidas de proteção de direitos humanos </a:t>
          </a:r>
          <a:r>
            <a:rPr lang="pt-PT" sz="1800" kern="1200" dirty="0" smtClean="0"/>
            <a:t>e; 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3) serviços e programas de execução de </a:t>
          </a:r>
          <a:r>
            <a:rPr lang="pt-PT" sz="1800" kern="1200" dirty="0" smtClean="0">
              <a:solidFill>
                <a:srgbClr val="FF0000"/>
              </a:solidFill>
            </a:rPr>
            <a:t>medidas socioeducativas e assemelhadas</a:t>
          </a:r>
          <a:r>
            <a:rPr lang="pt-PT" sz="1800" kern="1200" dirty="0" smtClean="0"/>
            <a:t>.</a:t>
          </a:r>
          <a:endParaRPr lang="pt-BR" sz="1800" kern="1200" dirty="0"/>
        </a:p>
      </dsp:txBody>
      <dsp:txXfrm rot="5400000">
        <a:off x="5338257" y="-748492"/>
        <a:ext cx="2261151" cy="9255670"/>
      </dsp:txXfrm>
    </dsp:sp>
    <dsp:sp modelId="{57CDD551-71D4-4EFB-A87F-986AA7B14CE1}">
      <dsp:nvSpPr>
        <dsp:cNvPr id="0" name=""/>
        <dsp:cNvSpPr/>
      </dsp:nvSpPr>
      <dsp:spPr>
        <a:xfrm rot="5400000">
          <a:off x="-358427" y="6457320"/>
          <a:ext cx="2526780" cy="17687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Controle e Efetivação do Direito</a:t>
          </a:r>
          <a:endParaRPr lang="pt-BR" sz="1800" kern="1200" dirty="0">
            <a:solidFill>
              <a:schemeClr val="tx1"/>
            </a:solidFill>
          </a:endParaRPr>
        </a:p>
      </dsp:txBody>
      <dsp:txXfrm rot="5400000">
        <a:off x="-358427" y="6457320"/>
        <a:ext cx="2526780" cy="1768746"/>
      </dsp:txXfrm>
    </dsp:sp>
    <dsp:sp modelId="{96BF7201-B3EC-4FC6-9F5B-A0DCA6100F91}">
      <dsp:nvSpPr>
        <dsp:cNvPr id="0" name=""/>
        <dsp:cNvSpPr/>
      </dsp:nvSpPr>
      <dsp:spPr>
        <a:xfrm rot="5400000">
          <a:off x="4999551" y="2261190"/>
          <a:ext cx="2938562" cy="9276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Trata da participação da sociedade na formulação e acompanhamento das políticas voltadas para a criança e o adolescente, por meio da ação de organizações da sociedade civil ou por meio das instâncias formais de participação estabelecidas na lei,</a:t>
          </a:r>
          <a:r>
            <a:rPr lang="pt-PT" sz="2000" kern="1200" dirty="0" smtClean="0"/>
            <a:t> realizado através de instâncias públicas colegiadas próprias, tais como: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kern="1200" dirty="0" smtClean="0"/>
            <a:t>1) </a:t>
          </a:r>
          <a:r>
            <a:rPr lang="pt-PT" sz="2000" kern="1200" dirty="0" smtClean="0">
              <a:solidFill>
                <a:srgbClr val="FF0000"/>
              </a:solidFill>
            </a:rPr>
            <a:t>conselhos dos direitos de crianças e adolescentes</a:t>
          </a:r>
          <a:r>
            <a:rPr lang="pt-PT" sz="2000" kern="1200" dirty="0" smtClean="0"/>
            <a:t>; 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kern="1200" dirty="0" smtClean="0"/>
            <a:t>2) </a:t>
          </a:r>
          <a:r>
            <a:rPr lang="pt-PT" sz="2000" kern="1200" dirty="0" smtClean="0">
              <a:solidFill>
                <a:srgbClr val="FF0000"/>
              </a:solidFill>
            </a:rPr>
            <a:t>conselhos setoriais de formulação e controle de políticas públicas</a:t>
          </a:r>
          <a:r>
            <a:rPr lang="pt-PT" sz="2000" kern="1200" dirty="0" smtClean="0"/>
            <a:t>; e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kern="1200" dirty="0" smtClean="0"/>
            <a:t>3) </a:t>
          </a:r>
          <a:r>
            <a:rPr lang="pt-PT" sz="2000" kern="1200" dirty="0" smtClean="0">
              <a:solidFill>
                <a:srgbClr val="FF0000"/>
              </a:solidFill>
            </a:rPr>
            <a:t>os órgãos e os poderes de controle interno e externo </a:t>
          </a:r>
          <a:r>
            <a:rPr lang="pt-PT" sz="2000" kern="1200" dirty="0" smtClean="0"/>
            <a:t>definidos na Constituição Federal. Além disso de forma geral, o controle social é exercido soberanamente pela </a:t>
          </a:r>
          <a:r>
            <a:rPr lang="pt-PT" sz="2000" kern="1200" dirty="0" smtClean="0">
              <a:solidFill>
                <a:srgbClr val="FF0000"/>
              </a:solidFill>
            </a:rPr>
            <a:t>sociedade civil</a:t>
          </a:r>
          <a:r>
            <a:rPr lang="pt-PT" sz="2000" kern="1200" dirty="0" smtClean="0"/>
            <a:t>, através das suas organizações e articulações representativas</a:t>
          </a:r>
          <a:endParaRPr lang="pt-BR" sz="2000" kern="1200" dirty="0"/>
        </a:p>
      </dsp:txBody>
      <dsp:txXfrm rot="5400000">
        <a:off x="4999551" y="2261190"/>
        <a:ext cx="2938562" cy="92766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39679A-DB7F-4980-985F-BD353A59E4C2}">
      <dsp:nvSpPr>
        <dsp:cNvPr id="0" name=""/>
        <dsp:cNvSpPr/>
      </dsp:nvSpPr>
      <dsp:spPr>
        <a:xfrm>
          <a:off x="3708849" y="2405566"/>
          <a:ext cx="2798730" cy="2798730"/>
        </a:xfrm>
        <a:prstGeom prst="gear9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/>
            <a:t>enfrentar problemas concretos e comuns</a:t>
          </a:r>
          <a:endParaRPr lang="pt-BR" sz="2500" b="1" kern="1200" dirty="0"/>
        </a:p>
      </dsp:txBody>
      <dsp:txXfrm>
        <a:off x="3708849" y="2405566"/>
        <a:ext cx="2798730" cy="2798730"/>
      </dsp:txXfrm>
    </dsp:sp>
    <dsp:sp modelId="{9ED2A7CF-CE87-4270-BE1B-6C77123F6639}">
      <dsp:nvSpPr>
        <dsp:cNvPr id="0" name=""/>
        <dsp:cNvSpPr/>
      </dsp:nvSpPr>
      <dsp:spPr>
        <a:xfrm>
          <a:off x="1799138" y="1563097"/>
          <a:ext cx="2598157" cy="2397341"/>
        </a:xfrm>
        <a:prstGeom prst="gear6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Trocar experiências</a:t>
          </a:r>
          <a:endParaRPr lang="pt-BR" sz="2000" b="1" kern="1200" dirty="0"/>
        </a:p>
      </dsp:txBody>
      <dsp:txXfrm>
        <a:off x="1799138" y="1563097"/>
        <a:ext cx="2598157" cy="2397341"/>
      </dsp:txXfrm>
    </dsp:sp>
    <dsp:sp modelId="{BDBFEFE5-9E12-420C-88F3-2D91A6A256A3}">
      <dsp:nvSpPr>
        <dsp:cNvPr id="0" name=""/>
        <dsp:cNvSpPr/>
      </dsp:nvSpPr>
      <dsp:spPr>
        <a:xfrm rot="20700000">
          <a:off x="3007918" y="157221"/>
          <a:ext cx="2419581" cy="2359477"/>
        </a:xfrm>
        <a:prstGeom prst="gear6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smtClean="0"/>
            <a:t>Capacitar e integrar</a:t>
          </a:r>
          <a:endParaRPr lang="pt-BR" sz="2000" b="1" kern="1200" dirty="0"/>
        </a:p>
      </dsp:txBody>
      <dsp:txXfrm>
        <a:off x="3542168" y="671159"/>
        <a:ext cx="1351081" cy="1331602"/>
      </dsp:txXfrm>
    </dsp:sp>
    <dsp:sp modelId="{6EE2007A-AFA9-43FE-A421-A92359F54F4E}">
      <dsp:nvSpPr>
        <dsp:cNvPr id="0" name=""/>
        <dsp:cNvSpPr/>
      </dsp:nvSpPr>
      <dsp:spPr>
        <a:xfrm>
          <a:off x="3503588" y="1977565"/>
          <a:ext cx="3582374" cy="3582374"/>
        </a:xfrm>
        <a:prstGeom prst="circularArrow">
          <a:avLst>
            <a:gd name="adj1" fmla="val 4688"/>
            <a:gd name="adj2" fmla="val 299029"/>
            <a:gd name="adj3" fmla="val 2534055"/>
            <a:gd name="adj4" fmla="val 15823264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9540C-799C-4F51-933B-B210BC0FDE23}">
      <dsp:nvSpPr>
        <dsp:cNvPr id="0" name=""/>
        <dsp:cNvSpPr/>
      </dsp:nvSpPr>
      <dsp:spPr>
        <a:xfrm>
          <a:off x="1720024" y="1289844"/>
          <a:ext cx="2602818" cy="260281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1628512"/>
            <a:satOff val="5598"/>
            <a:lumOff val="-2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901E3-76AA-4448-B807-F48BCA01F474}">
      <dsp:nvSpPr>
        <dsp:cNvPr id="0" name=""/>
        <dsp:cNvSpPr/>
      </dsp:nvSpPr>
      <dsp:spPr>
        <a:xfrm>
          <a:off x="2759245" y="-100865"/>
          <a:ext cx="2806362" cy="28063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1B91D-F87C-48DE-AFF8-C7C7ACF93D36}" type="datetimeFigureOut">
              <a:rPr lang="pt-BR" smtClean="0"/>
              <a:t>20/11/2013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D5BB6-1B78-4B08-BDCB-D4AF8EE65EE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CD92F13-06A7-4172-9448-0FE35920D0EC}" type="datetimeFigureOut">
              <a:rPr lang="pt-BR"/>
              <a:pPr>
                <a:defRPr/>
              </a:pPr>
              <a:t>20/11/2013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0621EEA-90EE-4002-890F-0C210D6E7F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87537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21EEA-90EE-4002-890F-0C210D6E7F98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33445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1064F6EB-6F72-4038-A441-347F5FC25351}" type="slidenum">
              <a:rPr lang="pt-BR" altLang="pt-BR" sz="1200"/>
              <a:pPr eaLnBrk="1" hangingPunct="1"/>
              <a:t>5</a:t>
            </a:fld>
            <a:endParaRPr lang="pt-BR" alt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DAA0BB79-C418-405C-88FC-E5D272EFB104}" type="slidenum">
              <a:rPr lang="pt-BR" altLang="pt-BR" sz="1200"/>
              <a:pPr eaLnBrk="1" hangingPunct="1"/>
              <a:t>6</a:t>
            </a:fld>
            <a:endParaRPr lang="pt-BR" alt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0C4FE8EB-4A90-474C-A892-D5BC5D6B7AA3}" type="slidenum">
              <a:rPr lang="pt-BR" altLang="pt-BR" sz="1200"/>
              <a:pPr eaLnBrk="1" hangingPunct="1"/>
              <a:t>7</a:t>
            </a:fld>
            <a:endParaRPr lang="pt-BR" alt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C0B8D9CC-027B-4218-9427-10DEAB3723B8}" type="slidenum">
              <a:rPr lang="pt-BR" altLang="pt-BR" sz="1200"/>
              <a:pPr eaLnBrk="1" hangingPunct="1"/>
              <a:t>8</a:t>
            </a:fld>
            <a:endParaRPr lang="pt-BR" alt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432126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35398814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00205980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22133080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1978051046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8836697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5039316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7834306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24823707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38966886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6263609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7997009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6977791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81043045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7449873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43726085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127371894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3704973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44609286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063987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4140900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757333533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44227120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30913384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81160264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8483050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2683346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09957470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152768274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21882957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73339866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20117068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9616662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2362959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60637584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181832408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94000403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0199256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330340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6521071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812358096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408775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6951420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24696078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0111867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4152305177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406381732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11363521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63229150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62783412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5653338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08414238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058034557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54060848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5058943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641498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14685847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97369070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14310236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747360765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30501636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67029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102770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949774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6952003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4874153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9751957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07697669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3068606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7219205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8318419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5081223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44740979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8225453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5402317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6827553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868687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3583156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63166094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11300531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9343609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1478110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1511662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8262414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5511769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7551084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7724455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879415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9854808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9205772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37417205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415927828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7563335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4980305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1721368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2377315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49914341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8872488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264744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2440256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3329866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0442309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67825805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63914781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8400587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5940079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0508753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0301497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55610489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045683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931608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9781623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6291733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5200000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59979299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91606354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0186463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8627382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6730891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2999858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1124211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7013538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6597055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5647183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640785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9748316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05955222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69148712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2904830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4430568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93663591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958240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42815564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179950814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3618362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69605231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3518774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568070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158965440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03578074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8225826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3218007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466258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04040603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6363628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58131569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9695125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7859067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1943495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383643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922474085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>
              <a:sym typeface="Gill Sans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94058464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21398303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818785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pt-BR" smtClean="0">
                <a:sym typeface="Gill Sans" charset="0"/>
              </a:rPr>
              <a:t>Second level</a:t>
            </a:r>
          </a:p>
          <a:p>
            <a:pPr lvl="2"/>
            <a:r>
              <a:rPr lang="en-US" altLang="pt-BR" smtClean="0">
                <a:sym typeface="Gill Sans" charset="0"/>
              </a:rPr>
              <a:t>Third level</a:t>
            </a:r>
          </a:p>
          <a:p>
            <a:pPr lvl="3"/>
            <a:r>
              <a:rPr lang="en-US" altLang="pt-BR" smtClean="0">
                <a:sym typeface="Gill Sans" charset="0"/>
              </a:rPr>
              <a:t>Fourth level</a:t>
            </a:r>
          </a:p>
          <a:p>
            <a:pPr lvl="4"/>
            <a:r>
              <a:rPr lang="en-US" altLang="pt-BR" smtClean="0">
                <a:sym typeface="Gill Sans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pt-BR" smtClean="0">
                <a:sym typeface="Gill Sans" charset="0"/>
              </a:rPr>
              <a:t>Second level</a:t>
            </a:r>
          </a:p>
          <a:p>
            <a:pPr lvl="2"/>
            <a:r>
              <a:rPr lang="en-US" altLang="pt-BR" smtClean="0">
                <a:sym typeface="Gill Sans" charset="0"/>
              </a:rPr>
              <a:t>Third level</a:t>
            </a:r>
          </a:p>
          <a:p>
            <a:pPr lvl="3"/>
            <a:r>
              <a:rPr lang="en-US" altLang="pt-BR" smtClean="0">
                <a:sym typeface="Gill Sans" charset="0"/>
              </a:rPr>
              <a:t>Fourth level</a:t>
            </a:r>
          </a:p>
          <a:p>
            <a:pPr lvl="4"/>
            <a:r>
              <a:rPr lang="en-US" altLang="pt-BR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pt-BR" smtClean="0">
                <a:sym typeface="Gill Sans" charset="0"/>
              </a:rPr>
              <a:t>Second level</a:t>
            </a:r>
          </a:p>
          <a:p>
            <a:pPr lvl="2"/>
            <a:r>
              <a:rPr lang="en-US" altLang="pt-BR" smtClean="0">
                <a:sym typeface="Gill Sans" charset="0"/>
              </a:rPr>
              <a:t>Third level</a:t>
            </a:r>
          </a:p>
          <a:p>
            <a:pPr lvl="3"/>
            <a:r>
              <a:rPr lang="en-US" altLang="pt-BR" smtClean="0">
                <a:sym typeface="Gill Sans" charset="0"/>
              </a:rPr>
              <a:t>Fourth level</a:t>
            </a:r>
          </a:p>
          <a:p>
            <a:pPr lvl="4"/>
            <a:r>
              <a:rPr lang="en-US" altLang="pt-BR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pt-BR" smtClean="0">
                <a:sym typeface="Gill Sans" charset="0"/>
              </a:rPr>
              <a:t>Second level</a:t>
            </a:r>
          </a:p>
          <a:p>
            <a:pPr lvl="2"/>
            <a:r>
              <a:rPr lang="en-US" altLang="pt-BR" smtClean="0">
                <a:sym typeface="Gill Sans" charset="0"/>
              </a:rPr>
              <a:t>Third level</a:t>
            </a:r>
          </a:p>
          <a:p>
            <a:pPr lvl="3"/>
            <a:r>
              <a:rPr lang="en-US" altLang="pt-BR" smtClean="0">
                <a:sym typeface="Gill Sans" charset="0"/>
              </a:rPr>
              <a:t>Fourth level</a:t>
            </a:r>
          </a:p>
          <a:p>
            <a:pPr lvl="4"/>
            <a:r>
              <a:rPr lang="en-US" altLang="pt-BR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pt-BR" smtClean="0">
                <a:sym typeface="Gill Sans" charset="0"/>
              </a:rPr>
              <a:t>Second level</a:t>
            </a:r>
          </a:p>
          <a:p>
            <a:pPr lvl="2"/>
            <a:r>
              <a:rPr lang="en-US" altLang="pt-BR" smtClean="0">
                <a:sym typeface="Gill Sans" charset="0"/>
              </a:rPr>
              <a:t>Third level</a:t>
            </a:r>
          </a:p>
          <a:p>
            <a:pPr lvl="3"/>
            <a:r>
              <a:rPr lang="en-US" altLang="pt-BR" smtClean="0">
                <a:sym typeface="Gill Sans" charset="0"/>
              </a:rPr>
              <a:t>Fourth level</a:t>
            </a:r>
          </a:p>
          <a:p>
            <a:pPr lvl="4"/>
            <a:r>
              <a:rPr lang="en-US" altLang="pt-BR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pt-BR" smtClean="0">
                <a:sym typeface="Gill Sans" charset="0"/>
              </a:rPr>
              <a:t>Second level</a:t>
            </a:r>
          </a:p>
          <a:p>
            <a:pPr lvl="2"/>
            <a:r>
              <a:rPr lang="en-US" altLang="pt-BR" smtClean="0">
                <a:sym typeface="Gill Sans" charset="0"/>
              </a:rPr>
              <a:t>Third level</a:t>
            </a:r>
          </a:p>
          <a:p>
            <a:pPr lvl="3"/>
            <a:r>
              <a:rPr lang="en-US" altLang="pt-BR" smtClean="0">
                <a:sym typeface="Gill Sans" charset="0"/>
              </a:rPr>
              <a:t>Fourth level</a:t>
            </a:r>
          </a:p>
          <a:p>
            <a:pPr lvl="4"/>
            <a:r>
              <a:rPr lang="en-US" altLang="pt-BR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pt-BR" smtClean="0">
                <a:sym typeface="Gill Sans" charset="0"/>
              </a:rPr>
              <a:t>Second level</a:t>
            </a:r>
          </a:p>
          <a:p>
            <a:pPr lvl="2"/>
            <a:r>
              <a:rPr lang="en-US" altLang="pt-BR" smtClean="0">
                <a:sym typeface="Gill Sans" charset="0"/>
              </a:rPr>
              <a:t>Third level</a:t>
            </a:r>
          </a:p>
          <a:p>
            <a:pPr lvl="3"/>
            <a:r>
              <a:rPr lang="en-US" altLang="pt-BR" smtClean="0">
                <a:sym typeface="Gill Sans" charset="0"/>
              </a:rPr>
              <a:t>Fourth level</a:t>
            </a:r>
          </a:p>
          <a:p>
            <a:pPr lvl="4"/>
            <a:r>
              <a:rPr lang="en-US" altLang="pt-BR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pt-BR" smtClean="0">
                <a:sym typeface="Gill Sans" charset="0"/>
              </a:rPr>
              <a:t>Second level</a:t>
            </a:r>
          </a:p>
          <a:p>
            <a:pPr lvl="2"/>
            <a:r>
              <a:rPr lang="en-US" altLang="pt-BR" smtClean="0">
                <a:sym typeface="Gill Sans" charset="0"/>
              </a:rPr>
              <a:t>Third level</a:t>
            </a:r>
          </a:p>
          <a:p>
            <a:pPr lvl="3"/>
            <a:r>
              <a:rPr lang="en-US" altLang="pt-BR" smtClean="0">
                <a:sym typeface="Gill Sans" charset="0"/>
              </a:rPr>
              <a:t>Fourth level</a:t>
            </a:r>
          </a:p>
          <a:p>
            <a:pPr lvl="4"/>
            <a:r>
              <a:rPr lang="en-US" altLang="pt-BR" smtClean="0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pt-BR" smtClean="0">
                <a:sym typeface="Gill Sans" charset="0"/>
              </a:rPr>
              <a:t>Second level</a:t>
            </a:r>
          </a:p>
          <a:p>
            <a:pPr lvl="2"/>
            <a:r>
              <a:rPr lang="en-US" altLang="pt-BR" smtClean="0">
                <a:sym typeface="Gill Sans" charset="0"/>
              </a:rPr>
              <a:t>Third level</a:t>
            </a:r>
          </a:p>
          <a:p>
            <a:pPr lvl="3"/>
            <a:r>
              <a:rPr lang="en-US" altLang="pt-BR" smtClean="0">
                <a:sym typeface="Gill Sans" charset="0"/>
              </a:rPr>
              <a:t>Fourth level</a:t>
            </a:r>
          </a:p>
          <a:p>
            <a:pPr lvl="4"/>
            <a:r>
              <a:rPr lang="en-US" altLang="pt-BR" smtClean="0">
                <a:sym typeface="Gill Sans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fabiana@aconchegodf.org.br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12700"/>
            <a:ext cx="12979400" cy="972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0"/>
            <a:ext cx="50800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/>
          </p:cNvSpPr>
          <p:nvPr/>
        </p:nvSpPr>
        <p:spPr bwMode="auto">
          <a:xfrm>
            <a:off x="812800" y="5765800"/>
            <a:ext cx="11379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defRPr/>
            </a:pPr>
            <a:r>
              <a:rPr lang="pt-BR" sz="4400" b="1" dirty="0" smtClean="0">
                <a:solidFill>
                  <a:schemeClr val="bg1">
                    <a:lumMod val="95000"/>
                  </a:schemeClr>
                </a:solidFill>
              </a:rPr>
              <a:t>A capacitação dos profissionais do Sistema de Garantia dos Direitos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8205788" y="8116888"/>
            <a:ext cx="22367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i="1" dirty="0">
                <a:solidFill>
                  <a:schemeClr val="bg1">
                    <a:lumMod val="95000"/>
                  </a:schemeClr>
                </a:solidFill>
              </a:rPr>
              <a:t>Fabiana Gadelha</a:t>
            </a:r>
            <a:endParaRPr lang="pt-BR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0" y="2630488"/>
            <a:ext cx="5400600" cy="148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pt-BR" altLang="pt-BR" sz="8800" dirty="0" smtClean="0"/>
              <a:t>Como</a:t>
            </a:r>
            <a:endParaRPr lang="pt-BR" altLang="pt-BR" sz="8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0152" y="2716560"/>
            <a:ext cx="58261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7571780" y="5956920"/>
            <a:ext cx="5400600" cy="160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pt-BR" altLang="pt-BR" sz="9600" dirty="0" smtClean="0"/>
              <a:t>?</a:t>
            </a:r>
            <a:endParaRPr lang="pt-BR" altLang="pt-BR" sz="9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558"/>
          <a:stretch>
            <a:fillRect/>
          </a:stretch>
        </p:blipFill>
        <p:spPr bwMode="auto">
          <a:xfrm>
            <a:off x="8950672" y="412304"/>
            <a:ext cx="3022861" cy="258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752" y="5984180"/>
            <a:ext cx="3890962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1049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1"/>
          <p:cNvSpPr txBox="1">
            <a:spLocks noChangeArrowheads="1"/>
          </p:cNvSpPr>
          <p:nvPr/>
        </p:nvSpPr>
        <p:spPr bwMode="auto">
          <a:xfrm>
            <a:off x="322263" y="11113"/>
            <a:ext cx="12360275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Respeitando a </a:t>
            </a:r>
            <a:r>
              <a:rPr lang="pt-BR" altLang="pt-BR" sz="460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diversidade</a:t>
            </a:r>
            <a:r>
              <a:rPr lang="pt-BR" altLang="pt-BR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e história de cada cuidador...</a:t>
            </a:r>
          </a:p>
          <a:p>
            <a:pPr eaLnBrk="1" hangingPunct="1"/>
            <a:endParaRPr lang="pt-BR" altLang="pt-BR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/>
            <a:r>
              <a:rPr lang="pt-BR" altLang="pt-BR">
                <a:latin typeface="Aharoni" pitchFamily="2" charset="-79"/>
                <a:cs typeface="Aharoni" pitchFamily="2" charset="-79"/>
              </a:rPr>
              <a:t>Como saber-fazer o cuidado qualificado às crianças e adolescentes</a:t>
            </a:r>
          </a:p>
          <a:p>
            <a:pPr eaLnBrk="1" hangingPunct="1"/>
            <a:r>
              <a:rPr lang="pt-BR" altLang="pt-BR">
                <a:latin typeface="Aharoni" pitchFamily="2" charset="-79"/>
                <a:cs typeface="Aharoni" pitchFamily="2" charset="-79"/>
              </a:rPr>
              <a:t> e garantir:</a:t>
            </a:r>
          </a:p>
          <a:p>
            <a:pPr eaLnBrk="1" hangingPunct="1"/>
            <a:endParaRPr lang="pt-BR" altLang="pt-BR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627" name="Retângulo 2"/>
          <p:cNvSpPr>
            <a:spLocks noChangeArrowheads="1"/>
          </p:cNvSpPr>
          <p:nvPr/>
        </p:nvSpPr>
        <p:spPr bwMode="auto">
          <a:xfrm rot="633269">
            <a:off x="801688" y="4213225"/>
            <a:ext cx="74485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Doutrina da Proteção Integral </a:t>
            </a:r>
          </a:p>
        </p:txBody>
      </p:sp>
      <p:sp>
        <p:nvSpPr>
          <p:cNvPr id="4" name="Retângulo 3"/>
          <p:cNvSpPr/>
          <p:nvPr/>
        </p:nvSpPr>
        <p:spPr>
          <a:xfrm rot="20678540">
            <a:off x="7810500" y="5080000"/>
            <a:ext cx="3929063" cy="623888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“sujeitos de direitos”</a:t>
            </a:r>
          </a:p>
        </p:txBody>
      </p:sp>
      <p:sp>
        <p:nvSpPr>
          <p:cNvPr id="26629" name="Retângulo 4"/>
          <p:cNvSpPr>
            <a:spLocks noChangeArrowheads="1"/>
          </p:cNvSpPr>
          <p:nvPr/>
        </p:nvSpPr>
        <p:spPr bwMode="auto">
          <a:xfrm>
            <a:off x="7289800" y="3692525"/>
            <a:ext cx="56610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pt-BR" altLang="pt-BR" sz="3200">
                <a:solidFill>
                  <a:srgbClr val="00B0F0"/>
                </a:solidFill>
              </a:rPr>
              <a:t>direitos individuais e coletivos</a:t>
            </a:r>
          </a:p>
        </p:txBody>
      </p:sp>
      <p:sp>
        <p:nvSpPr>
          <p:cNvPr id="26630" name="Retângulo 5"/>
          <p:cNvSpPr>
            <a:spLocks noChangeArrowheads="1"/>
          </p:cNvSpPr>
          <p:nvPr/>
        </p:nvSpPr>
        <p:spPr bwMode="auto">
          <a:xfrm>
            <a:off x="322263" y="5273675"/>
            <a:ext cx="6502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pt-BR" altLang="pt-BR" sz="3200">
                <a:solidFill>
                  <a:srgbClr val="00B050"/>
                </a:solidFill>
                <a:latin typeface="Kristen ITC" pitchFamily="66" charset="0"/>
              </a:rPr>
              <a:t>condições peculiares de pessoas em desenvolvimento</a:t>
            </a:r>
          </a:p>
        </p:txBody>
      </p:sp>
      <p:sp>
        <p:nvSpPr>
          <p:cNvPr id="26631" name="Retângulo 6"/>
          <p:cNvSpPr>
            <a:spLocks noChangeArrowheads="1"/>
          </p:cNvSpPr>
          <p:nvPr/>
        </p:nvSpPr>
        <p:spPr bwMode="auto">
          <a:xfrm>
            <a:off x="10372725" y="5703888"/>
            <a:ext cx="23114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pt-BR" altLang="pt-BR" sz="3200">
                <a:solidFill>
                  <a:srgbClr val="C00000"/>
                </a:solidFill>
              </a:rPr>
              <a:t>preferência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97150" y="8426450"/>
            <a:ext cx="3836988" cy="623888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chemeClr val="accent6">
                    <a:lumMod val="50000"/>
                  </a:schemeClr>
                </a:solidFill>
              </a:rPr>
              <a:t>garantia ao acesso </a:t>
            </a:r>
          </a:p>
        </p:txBody>
      </p:sp>
      <p:sp>
        <p:nvSpPr>
          <p:cNvPr id="9" name="Retângulo 8"/>
          <p:cNvSpPr/>
          <p:nvPr/>
        </p:nvSpPr>
        <p:spPr>
          <a:xfrm rot="20911255">
            <a:off x="1236663" y="7096125"/>
            <a:ext cx="7162800" cy="623888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democratização dos serviços públicos</a:t>
            </a:r>
          </a:p>
        </p:txBody>
      </p:sp>
      <p:sp>
        <p:nvSpPr>
          <p:cNvPr id="26634" name="AutoShape 4" descr="data:image/jpeg;base64,/9j/4AAQSkZJRgABAQAAAQABAAD/2wCEAAkGBhQSERQUExQWFRUVGRcYGRcYGBwYHBweFx0cGxwaIBgfHycfHB4jHBgXHy8gIycpLCwsGCAxNTAqNSYtLCkBCQoKDgwOGg8PFywfHyQsLCwtKikpKSwsKSkpLCwpKSwpKSkpKSksKSkpKS0pLCwpLCkpKS0pKTUpKSwsMSwpLP/AABEIALsBDQMBIgACEQEDEQH/xAAbAAACAgMBAAAAAAAAAAAAAAAFBgAEAQMHAv/EAEIQAAICAAQFAwIEBAQDBgcBAAECAxEABBIhBQYTMUEiUWEygRQjcZEHQlKhM2JyghVDsVNjc5KT0RYkosHT4fA0/8QAGgEBAAMBAQEAAAAAAAAAAAAAAAECAwQFBv/EACkRAAICAgIBAgQHAAAAAAAAAAABAhEDIRIxBCJBE2FxkQUUMlGB0fD/2gAMAwEAAhEDEQA/AO44mJiYAmJiY8u1YA9YxeE/jX8Qo1jIy1yyXXbZSCL1AkHsdqvvgBmv4mSjUwNK9lB0ixCLqphdAn6AbNbmtNbgdQvGLwo8n82vmZJEk0+SmgGqG1atw10Tdiiara8NwwBnEx4klCgkkAAEknsAO5x4/ErtTC2FgWNxtuPcbj98AbsYJxR4bxZZkLAFQDp9VewPgkdiP+mBPEOKomdiLT6EKFdO5UtZoE3SnyLF+nvgBlxML8/OESOwfUEQWZKtB28jet/7HtWN0PM8UkDzQt1Ao7DbfsFN9tyO/a7xFoni6ug1iYrZGVyimVQjnuoOoD7+fGLOJIJiYmMXgCE48lxgfxqJJYnjZqseH0sD4IIN2MKU2VzLgR9ZTGhtwXYkitvZ096Lkbe22M5zUS8Ych6/ErvuNtzuNvk+2Ac3OMRmWKJXnJBZmjUsFHjeqsnYb133wtZPi0SSyKGZtaoqhUJ2UHcavr+rwCNvnGf+MqPTGNa2RKXZkk1drLEXXgE0B2sWMZLM/wBjR4fmP+VmLKCUZD/S1X/Ykf3xu1YQJsxJ9cE00SVuC0bUQaN9VyDv5G2N3DeOKjGTM52V9OkLHUNMz2BSw6i5+PucbRmn0zJxaHrExRzfFFieJGsdViitXp1VYUnwWANe9fpi7i5U8yE0aFmth2/vhA4zza65pFUJG4V0kIlWRVsWupSFGpWHi6s3V4M89cZkgiGn0I2zSAjV/oQd9RF+rwPntz9eJhUIKqxCMQukaVI8Kf5q9TMSf5D5xVsvGN7DeS5tlJoW7o0jnS1qXZTpB/7uiCo91o9sWYed36IgCurhNBnfwxodSz7AlqO5tNqOAPCsjIepJ021EaFrYKCLNAbX6tN/B98Zl4JORpIJ0uijWuvaRRRrayGGm+4FDwMU5GvA6tlM9GdKq4LaQwGoFivbVV3Xzi1JIFFkgD3O3fClyXIIy8BRhKKdnI+sNsNwPTVUF9hsTixz9n0TLIjE/mzQIAoLMakV2pRuTpU7D4xojBqmM+JjzG1gHte9Hvj1iSCYmJiYAmBXM0oGWlFgFlZFsXbMCFFebOCuBXMPDDPFS1rVg632JFggnxaswvxd4A5Lw7l8gEvLvVuFRCNh3BIrbfwa8YJZbKZW1EcaamW0Jt/StdiSQANQqq2O2MdN8s6tLUc4BVkkbSjgmwyOAVJP7jcYwc2wpmbLwqRSpE3VftsBsAPspxi7NdG7K8R6TK4fSysY0bSTTGxo01uCVoj9t8dRyExaNGZSrMqkqf5SQCR9jtjn/AlWF0mmVlChhl4ALmkZtmkKdxtYF9rYkiwMEctzxJPLJlIoDFmkJB6jBo0UAEyFl+ojUv5a7kkb1vi8daM5O2Fedc634dsvENU+ZDRxpdbMKdyfCqpJs+aHnA3gmdb8dMMwiQ/hcvGq0+pNDsx1BiAdwig7fy4P8J4EkJZ7Mkz/AFzPuzfHsq+yrQGBuYyS/wDEm1/TmMsAPG8El7H3qQH7YuQAuMZwNKVikjkjDEqlKw/MpXG9Cw+rcfTZG3bAlVKMYpV/xHRwrnqCl9K1uCVBOrY3sD/Lg1xnNQyFelGroZtIq9MjyFSUY1tuzs3uFHvi8eBLcwUKxBtGDDUNXcEdgR6qvvsOwxhN09m0ZKqEbjsx6DxxtIylVLMxFtVaqq9I9S2PcAe+AXDuI6JCx1IFQDphyS7MpUtuezfX+gFYe+aOEPHJqMjaNKhW06iKIFFyaHYNvuSwHjZV47kCZRIIuoqoS4ckAsupbO5YGjG2nz8Yxkq9SO7Bki1xY+cC5pYqsxSRhOBSs3YqSti9vUSO1ClvfDbwjiBmj1MmgglStht12NMNiL2sexxyDgMJjyiKZGDa7C0b2oIoW7AaiSfFj9cOHC+OTRwqQrNHCz6woUnSCNtz7swWquh4Bx0Y5WcWbGot0PuK3EMis0bRvelu+lih99mUgg/IxnI5zqIG0st+HFEfbG5jjUwErPcNjhdYg8RJqlky6Md9hbKF3NHvudLHwcD4ckeokNjQG0yaVCBzXVa1XYCgi17O2N2UhkYGVgQ8zH8w90StyPZmFKPYafasXOExQk/lAqqskim9yWjo7EditH3J3xySdy7OmOkXeLcKTMJRA1LupI7Ef3Arbb328YWmykpQsYm64jY6CBbtE2gj2IkjKi+1gHxhmg4kH6bRqXRywLDbTV7kHc+pdP3x4kzzLp1Rp1i5VFs7oX+q6sflgOdtiKwTvsMWsvxEQh0B+iURsdIcBhGpbUAbpmVqI33/AFww8DzgnJeBsqSmzGMM7f6d9Om/knA6SVZZ5gqRBI2dRX1ykj8wFexUSV6ie6dvOL/AM/Fl45HlkaOiAY37jV9IVB31eNN328YmKSnSREtwtspcS4dmJ9Ecs0kc8pkliRSnTj6HTZA4ok+oruDfqO+GvgXFvxEIetLglJE8o6GnU/of3BB84DZXgj5qf8XM00NLoiiVtBCWGLPW+p2AOm9gADveNnMEbZTqZyEr2BmhYkLLQCqVIBKy9kGxDbA+DjqOcvc0ZYPA2r6E/Mf3Kx+plB8E1X6E4UuHZTLdBJZemSPy2onQhfbpd9zUmkk9yb28HuHc85eWJGmV8v1Fupl9JB71ILQjuNyP0GKY4QsWs5SOKfKy7vAjLYNUWjs6GDAC0JG+4O+Msiclo0g+L2XHzDgsAooKNO9W29rXgCl3+T7YrvxzplhItdODruQQQKsafc7qaPmsA3eGIhRmp8oDsI51oD4UyqfHsxGPCZjLM5R8x+UxQzSzEB5Qm6xJGACsXktpF2QLsnHNHHK9m8pqtDNyfL1DPK2qw5RSxulIWQxk9jokeRb8bjG7go/FTtm2/wANdUeXFfy3Tzfq5FD/ACqPfC3zHzLNNEUyoWGFmVDI6kM4kYKxVRXTTf6yL3sAd8OfLedWXLRsq6AAUKf0NGdDJ/tZSPtjqjOL0nZzSi12EwMZxMTGhUp8T4iIE1srsoI1aELkD+oqNyB5oHFbLc1ZSQWuZgI/8Rb+4JsH4OChXA2XlzLtMZniV5CoS2UNQu9gRQJJ3PmhgDGb5mysa6nzEQHj1gk/AAsk/AwA4HzNmM91ngaGNI5Xj0yRyM9KaDH1LWob1W2GfL8HhjOqOKNG91RVP7gXhKyk65TijxuQnXMzWTQZSRMjWfKsZ0P6jGWZyUG49krsOTw5thpeXKkHwYGb/wCkyYBZ3kcK6zPmNGggho4hCw3FhemyijVeoMfk4PZPiEU6QyuoVnLGMX41EKb+VAb74Lso81XzjznmyKrY7sEwcCjRCYbVn3aQku7f6na2P7/tgDzKv4bMpOOxKy3/AJohomX/AH5ZmNeTCMOU8RZGCtpJUgMP5SRQNfHfCe0OY4plViaIQgNpkmZwWDxEo/TjX3IcW5ApjscW8fm537E0lsfVO2FD+IfGPwv4SYIWdZjVUAVKMJFLHsSpsDyVHthty8QVVUdlAA+wrCX/ABQSkyzsnUjWRlYXQDOhVDfjewD7t849Vdl8MVPIoy6bF7Oc7vJ0y0UUcUcyTMqai9A2TYGkmiTsPGHGNk1yDVSZpQySIdNnTpOlx5I0sPvXbHJ3bSSBqU77X/8A3jF3hPMM2WUomiWE94ZRaf7SN138bj4wzYOW4nueR+FOuWD7HUeIZoxLJrZTHoURqRqdm9WoV/PfooD598BX5egpNMoiEkbsQwXUQ27OA1hANa2APCi9tllefpY948pl42IrVbuR/Zdvi8B5eJa5OrLIkpZo1kM6agFJq1r/AA1XUSQBVCzdb4wwTS3o86Xg54wc3GqC0GbJKSEh0kYsVUANaMwLxsQaVtBNm9jXgHDjkuDZmPLLpkqZX1FYirK1r9La6tdRLaRprVY37+BwWNlEpeKIhgwLOrAIBsTTBbNlvY+b8WcvzXkopCEldzKWakR3W71OQVXfc2dzXwMXiqOKTsaozsLFGtxitxJGKEq7pW/oVWJ+KKt/bCtmv4gIswEM2VzCvSiLq9KUN5otatfsdJHzghkebZJo1kXI5rS3Y3DuPcAyg0fBrcYsUKM/LksqSH8wWpKiRhrdgDpBC+iNRZ2G5Js9t68nDOu0BjLRNpDxSAWupBQR1r+lnBFg1Y/TzzvxTOtk5DFAcuuqMFnlAkILqCoWPUADdElwd+2KfD+CwSRJIpNOoNGSSwT3B9XcGx+uMZRSdmik6ouZ7ITi+pFmEBNscrmEVGJ+JCrLe3aj8+4yLi8aGWJB+EKtpcya5805/wAi+rUfZizAe2L45diBsxo9f1kvX2YnG3L5VMuGZIkF9yLJ27Dc7D4wuKItgriuo5Z2gRct0I7iBRJJnK+q3dgwUdzQtiSbI7YK8p5Y5xlzUzg5qFwlKPy0Qi6RfIkRg2s732oCjvg4gHq4x6roeTXeh574G8jyfh8/Jl9wGjYqD/Sjaoz9lkdP9gxMJWyPY6MBhU5v4iiywq5qOINmH+SvoiWvJLtYHkqMNeFLmXgEjZmPNRxifQmgx6grAhiwdbIRmFkU1d9jhmg5wcUI97KXA1kjy0UbCiEFr7E719rrGvMcFhc20EZJ86AD+4AONmW44zSvGYHjMYUv1KU230gAE3YBN+K/azJxQDHmSk4PcqPUhFSWlYq8V5LBkSSGWSAqdVBmbcAi1tvSaJ+O22CEEIQaY10jz5JJ7kt3Yn3O+CYzHUNYtxZZVFkYylKeXXLRrGMMTvjsDPlNaFXFqwII+Dgn/DWSQrmlcbLPQPhm6aa2H6t6iPDM2KGQhzWaBVFSMLI8bzWPTpJ+mPuW06SLIFm8O/C+GJBEsUYpVH6kk7kk+STZJ8k47vEwOG2cPlZYzqi5iYmJjvOImJiYmAJgDzjlo/wk8jxo7RxSFS6q2k6TuLG3jB7AnmXPxR5dxKCwkBjEY+qQuCAij3Pv47+MQwecnFFEkUPptUVVG10orFrM5YOpVtwfthTyMebRELSZaRgP+Yjal/y9RTT0KF6RdYsnied/ryn/AJJf/wAmPMnUemQpLdh3MziJBSkgbAAWcUOATdPMT5c/zE5mP/TKfWD7ESWf0YYFyPnH2OYC336USr+zOXOLPIyCPrROLnUhmlO7So9lHJPkUykDYEbVeNPGacuxyTehuxV4jCjxusoVoyp1BtwR5vFnCl/EXjHTgEIPqzB0nxUYoyH7j0fq/wAY9BF4xcmkjmkeQdhrWyjksisdRVCfSCe+y133xrfIMNuxw1jMggaYVUWD6G7/ABv742M8bGjGdt6sH9DWOpSpH12LyJ44KLj18xTfNOq+pNa14Fn57fHtvt5xrjK5j8uJA8kgpAhs2dgT7KO5J2GGz8CrH0qVKkUfTvt4329vGJwHjEvD7VoxJAzb6FAdGY2dI/nUmzo7i9j4xWUjn8nyZ8G4Lvv/AHuPGR5RykaoBloLVQNXSQnYVd6bv5wRzXDkk0a0DaGV1v8AlZdwR7Y18M4tFmE1xOrr8dwfYjuD8GsXAcc58uC5+WMs8qzNl4jKpsSaBqB978/fBQDGcTAFDjfDBmIJISa1qQD7HurfYgH7Y51k4JoenBPDJE0mZdi6lShjUdRwpDX6mBG47PjqdYTecptGay7EWpjmVb2GslDX6lQf2OKySomzTFEJ2Ij2r3xvHCJlB21bfrj3NlURQ6kiwDj1DFKyao2JG+3nHPRIJ4q8qxwsPymimSpAoOlZT032OxFP2O1gHxht4Xy8kLtIWeWZhRlkILV30igFVb8KB83hY4pmQkTRTyL+cNOhTqka+2lB6ib3GGzl15jlojmBUukax8+58AkUSPBJGNodEMI4wcZxhsaEHOeOerPZqjmQR0lPREenaMHdnHf1+DioMixF/wDzp/Vst/7YsRcVjWSdp5FjleVyyv6CAp0IBfcaFU3vd49T8dgr/wD0Rf8AqL/748PyMLlkb2elhS4L1UVV1L5zg++VP/2xvWGSQek5xj7a8un9wuKLcxZW98xH9jq/sAfjBDh/PORQbSO10PTE53NV/KPcfuPfGeLxck3XqS+pbK8cFfMKcmxSQZmeGW/zVWdNThySp6cm4VRf+Ee3nDrjnmQ5jTN5/LdBJLjMpZpAIwYyjI4AJ1MQ/TJUDagTWOhDHuwi4xSZ5kmm7TsziYmJi5BMTExMAYOErJJ+JZ8w51SB5IkT/sVRiumvDsAGY9yCB27upGAfGeXo2LTIZI5tJ9cLaWbSNgV7P7CwcUyR5RohqwdPDpNNscaTk97F48Q5PPqkbOiZglFLCxFIrEbgg2jUfIK/p5x7zHAM3IvXZgk0ZDQwI1pt9SyMKDs62valva++PN/Jtt2ZcCwA3tipmTLFKmZjUsUUq8fl4zuQP86kal99x5xvj4nm3oR5SQHyZisSj339TH7Ljxwhc5nE1PJHlkDOjLFby2jFWXWwCruO4Unt2xpjwSi00SouxoyvEY5IllRgY2XUG8V7n2rz7Y5jxPNyZic5gqwWQBYQR2iFkMQe2v6j+q+2OjZfl+JMucuATGwcMCSS3UsuSe9ksf3xzDjGRzeSmCOyyxD/AAZHOgkVspY+jWBtRK3sRd7enFpbZ6XhThDJcmeUglHqT9vB+2PacZYH1R7g0Svx4x4h5idLDxyqDWxUlR+hAI+e+Nv/AMT5dvrYj7XjVTT9z3/jRf6kq+ptg4yGaiGANadt/nf9cWc1lgqljOEA9R17AUK7+2Aub4xGxAy+uZztp0MBX2tj/tBxc/4JnC8E0yrFEZEjp1vQZTpRxDfcNS6pGv13p2xSWRLSOPN5eKO4f2Vk/Eu6Pl1WKeRtMbglHfzbIBWgAWQ97DsCRjsWUVgihzqYABmA02a3NeLPjAzgnK8WXJdbeVhTSvu5Ht7Kv+VQBgwBjGPKvUeJmyfElyRnExMTFjI8SyAAkkAAWSdgK83jmnNfFWzrIqqVywt0LpYnK7awGH+Gt2O1mm7Vbfzvw2SfKPHGNVlSyA0XQG2QH3I8Hv284R24ocwyxtIdaMscSSKI2/MdUt1A1DsD2O1HucZ5LrRvgUeacuim3L8gVRrk0PF1URcxKaH07+ugdwa9732Ixsz8MEkixwJPtpXQ8rsWkJBA0NJpIoUboUT274yOHNDmJEeiFaNWRL9QB1NTGjurDax57efOtGleXKBgFmXTv6kCgbkmxWoPQJIrYkdhhydM7Fjja/n6GmfK9CMxp+U+sEjSgdZE9QIaidyBsDTAgCrOOocs8Z/FZWKba2WnA8OvpcfZgf7Y5vm8qzO0jSFtQ6hLhl6gHevSAVI0ix2A7G8GMjzMI84jRpohzLKjw7F+pejqqik0AQqt2sAkgad9Mbrs588Fql9jouIcQHEbG5yAvmDikWXhMkgDdgqUCXY/Sij3J/bc+McfzjF5JpX0h3LraqNKaVHWZfiNFWMHywPvg/x/ijz5t6P5iu8MKHtEq0HlI92sEHyGQdrwKiyytEo3qZhDGPaJWLOxPlpNDMT/AJhjrxY6VnDmy2+PQInyZVe1MFWx7Eo8xH+1UhH2xbmygXqFh6UYBx/3csUe/wDtZQb+D7Yt5+YSFmUby/imW/ZgmXj/AHLWMEc3OIpW6yCM6VhnXuqst9OQE945FYiz2NA1vjWMkpUYzjJwtC8J2hkskqy02sdxWyzj5G6uOxB9sdf5R5g/FwayAJEYpIB21AA2PhlZWH614xzLh3L8k0uXWnjgeV445jWpo+kz6VUiyD0yA7ewq8dc4RweLLRLFCgRF7Af3JPkn3xj5E4SfpOjxYZIr1F4YmJiY5TsJiYmJgCHC/KpzGeCknp5QJJQ/mlkDab9wib17sD4GD5wD5VXUs8p7y5ib9o26Sj9ox++ADgGJWM4mAMEYEZXIGHNSsGURzgNpJ36qiiVHkMgBPyvzgxgVx2KMBJ5GKjLMZbXf+VkYEVdFXN/pgArjVPl1cFWUMp7ggEH7HGxTjOAE3jfJ2VE2VK5aMK0pWTQumwY3q9NbagPvWCcXI+RBv8ACxH/AFLq/s149cx/4mS9vxIB/wDTkr++Di4ikTbK+T4dHEKjjSMeyKF/6DHrN5NZFKOoZTVg9tiCP2IB+2N+Nc0wRSzEBVBJJNAAdyT4GJIBPDuLOJjl8wAJKLRuuyyoDuR7OtjUvyCNjg1eBXFMgmahBV6O0kUq76Wq1dT5HuPIJHnG/hGdMiU5Xqx0koUkhX0gkAkCx6gR8HAF7ExMTAGDhd4nwqDPTKrBXGVdhICvdnT0qH8FQwbbcHT2OCvGuIdDLyy/9mjMPkgbD7mhjVy5w3oZaKM/UFBc+WdvU7H3JYk4ACp/DyMWomn6RJJTUtm+4MunqUf9V/OPXHOSBLpMDiAhOkwC2rIPpGkEUVs0fk4a8TEcUWUpLdiJzLytIIBLLmZ5ehpLKmmJelYEgCoLvQLuz9Pzhk4By9lssg/DRqoYA6xbMwO4Jckk9/fzgq6337YF8AaNFfLxhgMswjpjexUOtH+mnAH+mvGJK2FsYOM4mAAHGeTYcxIZbeKVl0mSJtJYDsGBBVq8Ei8J3EeUMwk8cEMkcmnLTGPqL0yv0R3qSwSA3sPOOnnAXgs5nmzEhA0xyNBHsNQEdCQ33ppL2/yD3xZTkumUeOMu0LHCOR5/xMTyrHHDEsQ0q5kZjCWZRekAAsVJ/wBA98NfE+WIMxIkksYZo+1k0fIDL2cA7gNYB3wXxMQ5NuyVBJUgNxTJO+ZybBbSN5XY+1xMi/3fBnATi87DOZJQSFZp9QvY1ESLHmjg3iCxMTExMATExgnC5wjmOWTOTZd41UR6iKJ1AKwC6gdjrU6gV7aSDvgC3zLHmjEDlZI43BttYu1ANgE2FPmyCNsD+UOZ0mLQPIHnUFyB091JqwYmZGonfsd9wMeOfeKzZeNXUIYCHWVWW9Wqgq7HUFYaltQxBI2IvHPOE5/MZxYYYkeNUi/LU9OIT6SRrcllZ1VQlhbN2a7YA6txzi0sBRhGrRFo1Zi5DAyOEFLpINage4wYGAeT5SgUoxVtSaWCmWRkDDyEZiNj22wcAwBnFHjcmmCQiIz+kjpLVvexXfbcYuk4Sv4gc8vkdo+iW6bvUjkElSo0qo7mmL0a1BSBgCxyVxDSvQl6scjFnjhlD+lBQ0JI+8gXud7GrtQGG7HNeWOOfiM1BKG/EaiwBdrkRSpuXpIOlCtgLTEuQ3cdsdJGAAfN/phSXxDNDIfgBwrH/wArNg4uAx4guZefLGKQxjVE8h06CSoLJ9Wq9LjeqxjlTOsYelKbmy56UnuSuyv+jppYH5wAbxqzOXV0ZHAZWBVgexB2I/bGwNiYAUJ8rncvlWy0KdQKhSGaNlV1AFJqR6BIFDUp3q6wrZPjGcieZtE7xyKpLgRtKDDcbEaSwYbqpmCnZb0k4dOdOYEy6xRsWHXfQSt2qDeR9uwAIF9/V8YEZzjuW6+RaCWNnWZYQin/AJcqlSK8AFYyP9IxVtppUTTqy1yWy5fLzSyZxJY2Yy/4plEQr1L1H9Z3FmwN/GDnLfMsOeg6+XJZCzLZGk2ux2ONfE+T8nmG1TZaJ276igs/qRufvglk8jHEgSJFRB2VVCgfYYsQD+ZMqZohGtbyQlgSBaLIrN/YHBcHCHzby/CuYSaKJnzE7kD0xSIWRdW4lI0ml20Mp2OCnDOdkMYGY9E62JViV5lRga3dAyjajVmro4AaLxnCxyxmS+YnKSzS5fTFpaW/8Qly4W1BoL078YZ8AYOA3E+MLlp06gVIpQQZSCAJAVCqzdgCpNE+1YNYWOceEySgH8VHDl1B6kci+h9/5nDK1eNN0cAMwOM4Ecs8WbMQ62UKQzLa3ocLsHSwDpPi/wC/fBfAGueUKpJsgAmgCTt7Abk/GFTlXjsYkbLFZRJI+YnGuMp6XkZtwfUNmAsgAm6vBjmTKZiSLTlpFicsNTNf072ARZUnbevfAvk1WR8xF0ogIyoaWIu2uQi2Vmf1MyjSSbNaq8YAa8TEGMHAC9zTm4o5crJJIEaORn+l2tCjI49INfUp322wdy2ZWRFdGDKwBVhuCDuCDhY43xq8ycu2YGUjCqS5oPIXv0o7elQAN23NmhVYY+HZVI40jj+hFVV3vZRQ387YAs4mJiYAmB/EuAwZiurGGK/S26sv6OtMv2OCGJgBO5l4BBlspNNGpMipSySO8pj1kKXBkZtOkMWse2F4cKy3/LlkLrp6ZR3cpo+jSosbHeq3x0zN5VZUaNxauCrD3DCiP2wGj5YkChPxua0gAVcYNDb69Gq/m7xlPHyad0Q1Zv5V4o+YyySSLpe3Rx29UbFCQPAJF14uvGDGK3D+HpDGscYpEFAf/vySSST84s41JK3EMuzxsqyNET/OoBYe9agRdbXWOfcbyEYaRI41aPLEPIZLdp5gAwDuQWYKCDXYsVFUKx0k4Qs5wtoMzmGLZmPqydVJIozPGdSqCrRaWKsCDvtYI3xSabXpIYP5OyUgnkGXkfKrOi5lYWQOgJOmRShoqb0N6WH1n2x0uO6374UOVshO+abMSMxjWMxR64uizF2VnbRdhRoUC6J32ru5YQTSphAHOcLmimefLaD1K6sLkqrlRQdXAJR6pTYIIA7EXjnsQz0T5gmSqAglzDSGUx9WT0EGhugZSw30hiV03WOo8f4j0MtNL5RGYD3avSPu1D745pnM+icGmyssgGYAIb+qRjLq6i/1agdVi/N9sTJtFkmwzyomZyc3RbJSkzMvUljK9BAq0GW2LEnuS3qJPxjoAxR4JMz5eFn+po0J/UqCcX8WIFnnHlls10XTSXhL+liVDBwAfUASCCFI2rvjRy9yYY5BPmDqkUnpopJSOxV+C70T6iPOwHfDbiYmy/xJceF6BvMGRkly0iRMVcgUQxS6IJXWu66gCtjcXeAfBeZFy8KxZszJKur/ABI5GsaiVAkUMJKUhdV2as4bsYrEFDivNEUscwkyzNDFLK0gkmVkYkBnJ6bG2C2QHKq1Pp9Qwe/hXlYCQwkImjjIKBUUMrkEyWqhpCSP5zakm+9m/wA75Z/xsDejQ0TopdwihwwdgSQRbLVf+GcClyEgzMDpLB1utHpSJ+q2mx1NRAAWPp6rJuyFGxrFG3fRJ1IDGcYXGcXIB3FeORZcDW1s2yRqNTufZUG5/XsPJGONcb4jmocy0ksczJGW6rOyTdLqvqR1UlkilEdKRRCijW+Ot8z5lctl580qL1UjIDad+/pBPcgMbrCJSuIFilVo/wAz8QS2rql71ErX1FibYkbbe1VboDnyTCwhZzJrSRtSDrGfSukCuqfqJILEDYXQwdzeaWJGd2CogLMxNAAbkk4W+ReFw/h45RGglAeJpAoBbpuUskdydINnDPLEGBVgCDsQRYI9iMWBzfj/APE62WXJ9SbLop1MkDFGfUAEMjBQqkGgUs2f3B8MmaTMO88lQpL1XMJdjAzyM5D/AEhLOkM+lvSvgG8NP8TJmy8WVEUa9ITanUDSvpUlRYFL6txe1gYTMtzGxLCBFhaUnW4brSGySQI0BBJs/UaHti6S47ZnJy5Ulo7fG4IBBsHex84jnbALkfLSR5KFJAwKhgof6glnRqHg6a2xf4zkYpIz1o1kRLfSwsekHx+l4oaHOeYv4oLp6MwSHU+iQK3UmjUbtcbJptl2DAsASP1DbyHx1J4dEULRxRKgjYsXVlINU5AthW9WNxucc6h4XDLGsizRwGQNIwQoot6KoaIOhVGmhRvfDz/D7Np1MzFEwaNek6hWDBTJrDgUdrKBq92J841lj4qzCGXlKqHXExBiYyNzy8oAskADydh++NcGbR/odWr+kg/9MKMGUjbOZj8eAzdT/wCXEu8XS0itAPo16tWq/V28YM57liCRD00SKSjoljARlPghlokA+OxxADQOM4BR8TbKwQJmGM2YYaaiS2kYC2KrtQHkmgMe8pzVG84y7JLFMVLhJEq1Xu2tSUq9vq74kBrEwEbmVfxyZVdJBhaVn1Db1BVUDyT6j9sWuIcbSJxGFaSVhYjjALV21GyFVfliBgAjiYEZXmENMsMkbwyMrMivpIYLWrSyMwsWLBo7415nmZVzkOWGk9SOWRn1D0hCqgV5JLf2wAbrExRXi6HMNlxZkWMSEVsFZio9XuSDt8Y9ZTi0UsYkR1KEsA11upKkb+xUj7YA8cc4UMzl5ISSusUGHgggg15ogGsKcPJmYlITM9FYgfU0ZYtIB/KAQNCtQvcmth74YuWOYRnIjIAF/MlUANqOlHKBj7atN42zcy5dSwMq+nZqtgp9iwBA+5xNl1OUU0n2EkQAUNq2x6xrhnDqGUhlIsEGwQfIOPZOIKGca4cwr2VZWolTRBojuDXke2BLcwM+roQSTqpILqURSRsQpdhqINixtYIvAv8Ah3LqTOtpKas7mDpagQbUEGiRdg9jgBuxMB35jBZlhikn0EqzJoCAjuut2UMR5C3XmsWOE8ZTMB9IZWjYpIjimRgAaO5HYg2CQQcAW8xlUkGl0Vx3pgGH7HGvLZGKO9EaJffSoX/oMWcLfFcy+ZzP4SJyiIofMSKaam+iJW/lLAEk9wvbc3gBj1YzeFLmPhMOUysmYgQRSZdeoGXYsF3ZWP8AOGFj1X4ODcXF6yv4iRCtR9VkHrYALqrarNf3wBv4pw9Z4Xie9LqVJGxF+QfcGj9sK+c5Qml2kXIu3brtAep7ait6S3nvV/tg9wTmWDNoGgkV/SrkA+pQ/YMB9J2O3xj1w3MTmSYS9HQrVF02YtXf8wHYNuNhgDbwbhKZaCOGMUkYoXuT5JJ9ybJ/XF7AY8x6mYQQyT6CQzJoVAR3UO7KGI86brzjfw3j8cySMLTpMyyq40mMqASG7jsQbBIo98AESMeUhUdgB+gAxqiz6MqMrqVkrQQRTWL299t9sVOJca6TpEiNLLIGKopA9K93ZiQFUWB8k0MAE8eJYgwIIsEEEHyDsRilwfjKZiMstgqzI6GtSOpplNEiwfsbBxpn5gGto4o3ndPrEekBCdwGd2VQ1b6bv4wAny/wsdHPQlh6X8qTQ62T4DqwJA8Xv84Y+TuUvwSyF3EkspBYquhQFvSqrZNCzuTZJwR4XxxZmkTSySRadcbgal1C1NglSCAaIJ7YJYAmJinn+KxQ0ZZFQMaGo1dbmv0G/wAYspKCARuDuCNwfvgBSgkXO5nMwZlqWF9C5WyutKBEzeZFYk0B6RW4JweyXAsvAdUcMcZUEWqhaHnfG3P8GhnrqxJJXbUoYj9Cdx9sU/8A4QynnLxn4Yah+xNYAq558vmZYTDmUXMKrtEyMr6lJ0yDT2dLUAgbggURjRm810sxlxm44neUvBHJHd+samBiazpOgWQWA2urwbzHAoJFVHhjKp9I0il/07en7ViZLgUELFo4kRiK1BRqr21d6+MALHB+DZccVzdQRL04croAjUVZkYuBWxva/wDLi7yxMDm+IK5/O6ymj36WhRGR/l+v7k4N5jg0MkiSvGpkTZXI3G91fte9HzjzxHgGXzBBmhSQr2LKCR8X3rAC3xPjCNxTKj09JRPC0hI09WRVYR32J0puPdgO+MZPgeWHFpAIIVCZaJlAjUC2ke2AruNKi/nDWnC4gixiNNC0VTSNIo2CBVA3vePGc4NDK6PJGrPH9LEbjz39rANfGAAGVzSQ8Sz7yMFAy+Vezt6E62o/oDV/qMC+RYUmyMkeYiRpIZJn6cihivW/OQ0RtayDDlneCQTMjSxJIyfSWUMR52v9B+2LKZVAzOFUM1BmAFmu1nuas98AIPD8sIuAiTLqFlbLqWeNQHNm3IIFllUvXsRhy4ZLAuXQwlBAFBUqRo013vt+/wA3j3keDQwlzFGqFzbaRVnc/wDUk/fFVuUMmWLHLQ2TZ9C0T71VX9sAUOQ0AjnKX0HzErQe3TOndf8AIX6hHwb7HBziquYZRH9ZR9P+rSa/vWLKpXbGSMAAeWOJQjh8LhlWOOJQ5JrQUWnDexBBu8LHKXEn/BZ9R+XmmlzUqRsQHudTLEQp3Ng/uD7Yc5eWcq0nVaCIyE2WKCyR5Pufk4uNkYy4kKKXGwcqNQHsGqxgANytnIF4fA6MoiWJbYmgtD1aj4IN3e93ihyTxPqT54MNDPMsyodmMTxoqPp77hLPsTRwablbKmQynLxFydRbQNz7nwT84v8A4VdevSuuq1UNVd61d6+MAbThU5enEOezsMp0yTSiaInbqR6FWlPkoVKkDtt74bMVc9wuKZdMsaSL3plDUfcX2PyMAaONxwNBIuZ0iFlIfWdKkHwTYwC4nxljks3IE0QLA6xagVeRipUEKd1UkqFBFm79sG8vy1lkYMsMeodiRqI/Qm6+2LmayKSAK6hgCrUdxamwfsQDgBQ5REeWnzcTsiFFya7kLYEIUH5tgw/XGngsUi5LijRX12zGfK++oFhH/YJX2w5TcLid1d40Z1+lmRSw/RiLGJDwyJJHkRFV5K1sAAW07Cz5oYAGctZ6BchC6OohWJfUSABQGrUfBBu73u8LvBuIl4uLKRokdpZlQ7N05IEEbFe+4Xf2JrDUeVsr1Or+Hi1k6i2gbn+r2v574vNk0LaiiliNOqhdf033r4wBzPI5tWXhubY1BC8GXQk0ouFleQ+N5Ckd/wCT5w1cOmH/ABTMaiLeCDo77MgL69PvTkXXxg8OExCIQ9NOkBpEekFaHjTVVgfzDwZJMvoEIehpQJoVo7GnVGWoBlFULHbAHmLLwZMsqemTNyyOAbYvIwLE/CgL+gxT/h9mE/4fGbGtdfXvuJdRMuv2bVZ38V4rHvk3hEkSyGaNVYtUbEL1enQ2dlJF6r2BO1ecEs1yxlZJDI+XiZz3YoLNdr/q+94AA8t8YWTiOc7ASpA0JO3USPWjOvuNQP2IPnDiTjUcmhZW0LaWFOkWt7Gj429sbqwAlxmabiWc0mINEkcSCTUSqONbOqjuGY0dx/hgYKZLiGWyMceVeddUSKKY+quwJA7XRrBHP8DgnYNLEjsuwYjcD2Dd6+Mbsnw2OJdMaKg7kKALPua7n5OALOJiYmAJiYmJgCYmME4DvxqR3dcvEsgjJV5HkMaah3RSEdmI87ADtd7YAIZbiMcjyIjqzxEB1B3UkWAR4sb4s4TOTZ3bP8TaSPptryylQwcDTEezULBBB7ecME3MMSuyDXIy/UI0aTT8MVFA/HfABPExU4fxSOdS0bBgCVPcFSO6spoqfgjFvAExMQ4E8Z5ny+WDdWVAyrq6eoa2vYALdmztgDxxLmeKDMwZdtReckChYXwNRvbUbA/Q4MDHPcy6F8m7SxPmJs5C8gR1fSFSTTGKP0oNr7Elj5w48S4v0iiKhklkvRGpA2XuxY7KgsWx9wACTWIBZzPEI42RXdVaRtKAmtTVdD3NAnFnCPzFmp2zXDklhjQHNBg6Sl91jk9JBRCDW97jbDZn+Kxw6eo1FjSqAWZj7KoBJ+wxILmKef4vFCUEsiIXOldRqz8f2/ce+NGW5gidxH6kkYEqkiNGWA76dQAavi6wqc4Tam4iTv0smka/6pmY/uSsf7YAfRjOK02bWKMvIwVUFsxNAV3ONWR4xFMGKNemtQIKFbFi1YAixv2wBexMLQ5wZo+vHlZZMuAW6gZAWUd3WItqZfI7EgbDtdqTmqP8JHmQrEShOkmwdzLQRQLoE2POw3PbABvEwD4dzCTmDlp0SObQJVCya1dCSDRKqbUiiK8ggnxf4hxeODT1GouaUAFmJAs0qgk0NzttgC7iYoTcchSD8Q0i9EDVr7ij5237nG7/AIgmsR611spYLfqKirau9CxvgCzeJhW4hztEucy0CSwssvVMjawdIjA0gUe7Mw7+xwcz/F44QvUatZpQAWLGr2VQSdhew2GALuJjRk84sqK6MGVhYI7HG/AExMTEwBMTExMAYxnGBjOAJjGM4xgCNhS5N4tFDlejNIkc2XMglV2Cmy7HXvVqwIYN2N4bWxUzPDonZWeNHZexZFYj9CRYwAk8s8W0ZrPmWojm3SXLF9uounpLXubVSV7gMDgryPxWBMlFG8iJNEtZhZGCuJf+YWBN+ptTauxBBw06cVczwuGQhpIo3YdiyKxH3IvAAHl6pc/mszD/AIDxwprH0yyIW1Ov9QClU1dj4usHeLcahyyq08ixqzKgZjQ1N2F+Ox3O2LijGrOZVJF0yKrr/SwDD9jtgAVLzjlidEUgzEniOAiVvvpOlR8sQMeMpwEyzDM5pULgERx0GEYPe2r1uexPYdh7kxlsmkY0xoqL7KoUfsMbxgBQ5ziigfIylY40TNprelUAMkiglvAsjFjNZ5IOJB5mCRzQLHHIxpdauzMmo7AsGUj304YsxArjS6hgfDAEfsceZ8urqVdVZSN1YAg/Y7YASubeMK2cyTxnXDlZdeYkU6lj6imNLI/Uk+w3OLmV4xCOIySSSJolhjXLSFhoYKWEqK521aqJ9xVXWGnL5VEXSiKijsqgKP2G2JmMqjrpdFZf6WAYfsdsALHM+ajzD5eGBlknSeKW0IbpKjW7sR9IK2tH6tVY0ZvhytxSUTSaY3TLzCM0BIYC2xY70jaGKj3F7YbMpk0jXTGiovsihR+wxM1ko5ABIiOBuA6hqPvuO+AFHmvinWXKlWCQHNU8sguMiMEoTRH5bSAAGwCQPfBBc1BlnkmnnEks+haRb9KA0qRLqYgWxJN9+4GGJoVI0kAr2qtq32rtWNGU4dFFfTjSO6vQir/0GAF3IGJYRJk85EMuQSI5SGjAPcA2HjH+UkgewwObiqyJw/MmMRZaCeRWr/DUBHijlBoflEnZiAAGB+cOL8HgZtZhiLbHUY1J/erxaZQQQe2+ABOfmysTHOPoMgj0K4OpmW9WhFvcluwAs7YByTyNxSQmVISMvGIRKhJKuS0jL61GoMFDDfsvvu0ZbhEEbao4Ykb3VFU/uBeNmbyUcgqREcd6dQw/YjACbzDNl4eGz5WKTqGKMO5+qgZFZi7KNKkksdO23YVjRHnlizmXz2ZPTTMrOgZ9hGnoMCE9lLKrNv8AzOR4w9x5KMJoCKE/pCgLv/l7Y2MgIogEbbVgBUkjiTjCahGqnJtosBQT1hrrwSAE/fGvOyueLNcscOnLqIeourVrYmVk9SjUCEBG+1eDhpzWRjk09REfSbXUoaj7ixsfnEzOTSRQJEVx7OoYfscADuASQQ1lYpeo6hnY/VuzWxYqNKksxIXb4G2DmNGWyyoNKKqKPCgKP2G2N+AJiYmMDAGcYxnGDgD/2Q=="/>
          <p:cNvSpPr>
            <a:spLocks noChangeAspect="1" noChangeArrowheads="1"/>
          </p:cNvSpPr>
          <p:nvPr/>
        </p:nvSpPr>
        <p:spPr bwMode="auto">
          <a:xfrm>
            <a:off x="220663" y="-204788"/>
            <a:ext cx="4333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663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5063" y="6823075"/>
            <a:ext cx="364490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tângulo 2"/>
          <p:cNvSpPr>
            <a:spLocks noChangeArrowheads="1"/>
          </p:cNvSpPr>
          <p:nvPr/>
        </p:nvSpPr>
        <p:spPr bwMode="auto">
          <a:xfrm>
            <a:off x="669752" y="2745457"/>
            <a:ext cx="3816424" cy="62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pt-BR" altLang="pt-BR" sz="3200" dirty="0">
                <a:solidFill>
                  <a:srgbClr val="C00000"/>
                </a:solidFill>
              </a:rPr>
              <a:t>Cuidado integral </a:t>
            </a:r>
          </a:p>
        </p:txBody>
      </p:sp>
      <p:sp>
        <p:nvSpPr>
          <p:cNvPr id="29699" name="Retângulo 3"/>
          <p:cNvSpPr>
            <a:spLocks noChangeArrowheads="1"/>
          </p:cNvSpPr>
          <p:nvPr/>
        </p:nvSpPr>
        <p:spPr bwMode="auto">
          <a:xfrm>
            <a:off x="8212138" y="2356520"/>
            <a:ext cx="3708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pt-BR" altLang="pt-BR"/>
              <a:t>Humanização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98052" y="4264485"/>
            <a:ext cx="3822902" cy="993090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pPr algn="l" eaLnBrk="1" hangingPunct="1"/>
            <a:r>
              <a:rPr lang="pt-BR" altLang="pt-BR" sz="2800" dirty="0">
                <a:solidFill>
                  <a:srgbClr val="7030A0"/>
                </a:solidFill>
              </a:rPr>
              <a:t>perfil de </a:t>
            </a:r>
            <a:r>
              <a:rPr lang="pt-BR" altLang="pt-BR" sz="2800" dirty="0" smtClean="0">
                <a:solidFill>
                  <a:srgbClr val="7030A0"/>
                </a:solidFill>
              </a:rPr>
              <a:t>escolaridade</a:t>
            </a:r>
          </a:p>
          <a:p>
            <a:pPr algn="l" eaLnBrk="1" hangingPunct="1"/>
            <a:r>
              <a:rPr lang="pt-BR" altLang="pt-BR" sz="2800" dirty="0">
                <a:solidFill>
                  <a:srgbClr val="7030A0"/>
                </a:solidFill>
              </a:rPr>
              <a:t>e</a:t>
            </a:r>
            <a:r>
              <a:rPr lang="pt-BR" altLang="pt-BR" sz="2800" dirty="0" smtClean="0">
                <a:solidFill>
                  <a:srgbClr val="7030A0"/>
                </a:solidFill>
              </a:rPr>
              <a:t> pessoal do cuidador</a:t>
            </a:r>
            <a:endParaRPr lang="pt-BR" altLang="pt-BR" sz="2800" dirty="0">
              <a:solidFill>
                <a:srgbClr val="7030A0"/>
              </a:solidFill>
            </a:endParaRPr>
          </a:p>
        </p:txBody>
      </p:sp>
      <p:sp>
        <p:nvSpPr>
          <p:cNvPr id="29702" name="Retângulo 6"/>
          <p:cNvSpPr>
            <a:spLocks noChangeArrowheads="1"/>
          </p:cNvSpPr>
          <p:nvPr/>
        </p:nvSpPr>
        <p:spPr bwMode="auto">
          <a:xfrm>
            <a:off x="9178693" y="4530726"/>
            <a:ext cx="3826107" cy="142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pt-BR" altLang="pt-BR" dirty="0" smtClean="0">
                <a:solidFill>
                  <a:srgbClr val="FFC000"/>
                </a:solidFill>
              </a:rPr>
              <a:t>Articulação em</a:t>
            </a:r>
          </a:p>
          <a:p>
            <a:pPr eaLnBrk="1" hangingPunct="1"/>
            <a:r>
              <a:rPr lang="pt-BR" altLang="pt-BR" dirty="0" smtClean="0">
                <a:solidFill>
                  <a:srgbClr val="FFC000"/>
                </a:solidFill>
              </a:rPr>
              <a:t>Rede</a:t>
            </a:r>
            <a:endParaRPr lang="pt-BR" altLang="pt-BR" dirty="0">
              <a:solidFill>
                <a:srgbClr val="FFC000"/>
              </a:solidFill>
            </a:endParaRPr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8144" y="3426782"/>
            <a:ext cx="48466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19845" y="760284"/>
            <a:ext cx="100623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>
                <a:solidFill>
                  <a:srgbClr val="FF0000"/>
                </a:solidFill>
                <a:latin typeface="Georgia" pitchFamily="18" charset="0"/>
              </a:rPr>
              <a:t>Formação do SGD</a:t>
            </a:r>
          </a:p>
          <a:p>
            <a:r>
              <a:rPr lang="pt-BR" i="1" dirty="0">
                <a:solidFill>
                  <a:srgbClr val="FF0000"/>
                </a:solidFill>
                <a:latin typeface="Georgia" pitchFamily="18" charset="0"/>
              </a:rPr>
              <a:t>e</a:t>
            </a:r>
            <a:r>
              <a:rPr lang="pt-BR" i="1" dirty="0" smtClean="0">
                <a:solidFill>
                  <a:srgbClr val="FF0000"/>
                </a:solidFill>
                <a:latin typeface="Georgia" pitchFamily="18" charset="0"/>
              </a:rPr>
              <a:t>m </a:t>
            </a:r>
            <a:r>
              <a:rPr lang="pt-BR" b="1" i="1" dirty="0" smtClean="0">
                <a:solidFill>
                  <a:srgbClr val="FF0000"/>
                </a:solidFill>
                <a:latin typeface="Georgia" pitchFamily="18" charset="0"/>
              </a:rPr>
              <a:t>Educação em Direitos Humanos</a:t>
            </a:r>
            <a:endParaRPr lang="pt-BR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622080" y="8261176"/>
            <a:ext cx="5206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educar pela </a:t>
            </a:r>
            <a:r>
              <a:rPr lang="pt-BR" sz="4000" dirty="0" smtClean="0">
                <a:solidFill>
                  <a:srgbClr val="FF0000"/>
                </a:solidFill>
              </a:rPr>
              <a:t>democracia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798544" y="7114719"/>
            <a:ext cx="42963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4400" dirty="0">
                <a:solidFill>
                  <a:schemeClr val="accent1">
                    <a:lumMod val="75000"/>
                  </a:schemeClr>
                </a:solidFill>
              </a:rPr>
              <a:t>prática cotidiana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8052" y="6474782"/>
            <a:ext cx="46428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000" dirty="0">
                <a:solidFill>
                  <a:srgbClr val="92D050"/>
                </a:solidFill>
              </a:rPr>
              <a:t>foco nas competências </a:t>
            </a:r>
            <a:endParaRPr lang="pt-BR" sz="4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3728" y="484312"/>
            <a:ext cx="11704320" cy="6436925"/>
          </a:xfrm>
        </p:spPr>
        <p:txBody>
          <a:bodyPr/>
          <a:lstStyle/>
          <a:p>
            <a:r>
              <a:rPr lang="pt-BR" sz="3200" dirty="0"/>
              <a:t>O DH </a:t>
            </a:r>
            <a:r>
              <a:rPr lang="pt-BR" sz="3200" dirty="0" smtClean="0"/>
              <a:t>é um modo de conhecer a vida, não basta aprender, é preciso aplicar os direitos.</a:t>
            </a:r>
          </a:p>
          <a:p>
            <a:r>
              <a:rPr lang="pt-BR" sz="3200" dirty="0" smtClean="0"/>
              <a:t>é </a:t>
            </a:r>
            <a:r>
              <a:rPr lang="pt-BR" sz="3200" dirty="0" err="1"/>
              <a:t>pluridisciplinar</a:t>
            </a:r>
            <a:r>
              <a:rPr lang="pt-BR" sz="3200" dirty="0"/>
              <a:t>, transdisciplinar, e interdisciplinar, pois ele precisa das várias formas de conhecimento para ser trabalhado. </a:t>
            </a:r>
            <a:endParaRPr lang="pt-BR" sz="3200" dirty="0" smtClean="0"/>
          </a:p>
          <a:p>
            <a:r>
              <a:rPr lang="pt-BR" sz="3200" dirty="0" smtClean="0"/>
              <a:t>Não consegue se  trabalhar DH sem transcender, articular com os pares o que é a lei exige e o que é feito na prática.</a:t>
            </a:r>
          </a:p>
          <a:p>
            <a:r>
              <a:rPr lang="pt-BR" sz="3200" dirty="0" smtClean="0"/>
              <a:t>Formação Humana de todos os atores SGD, de qualquer nível escolar, transformará a forma como cuidamos de nossas crianças.</a:t>
            </a:r>
            <a:br>
              <a:rPr lang="pt-BR" sz="3200" dirty="0" smtClean="0"/>
            </a:br>
            <a:r>
              <a:rPr lang="pt-BR" sz="3200" dirty="0" smtClean="0"/>
              <a:t> </a:t>
            </a:r>
          </a:p>
          <a:p>
            <a:endParaRPr lang="pt-BR" sz="3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12150441" y="9040143"/>
            <a:ext cx="7992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>
              <a:defRPr/>
            </a:pPr>
            <a:fld id="{E09E5AC8-80F7-41DA-9E16-410AEC9EE309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  <p:pic>
        <p:nvPicPr>
          <p:cNvPr id="4608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8544" y="5740896"/>
            <a:ext cx="3727301" cy="372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9872" y="6604992"/>
            <a:ext cx="2808312" cy="243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2939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38104" y="1348408"/>
            <a:ext cx="8939832" cy="3147526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algn="l">
              <a:defRPr/>
            </a:pPr>
            <a:r>
              <a:rPr lang="pt-BR" sz="2800" dirty="0"/>
              <a:t>é uma articulação  política entre pares que, para se estabelecer, exige:</a:t>
            </a:r>
          </a:p>
          <a:p>
            <a:pPr marL="406394" indent="-406394" algn="l"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reconhecer (que o outro existe e é importante);</a:t>
            </a:r>
          </a:p>
          <a:p>
            <a:pPr marL="406394" indent="-406394" algn="l"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conhecer (o que o outro faz); </a:t>
            </a:r>
          </a:p>
          <a:p>
            <a:pPr marL="406394" indent="-406394" algn="l"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colaborar (prestar ajuda quando necessário);</a:t>
            </a:r>
          </a:p>
          <a:p>
            <a:pPr marL="406394" indent="-406394" algn="l"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cooperar (compartilhar saberes, ações e poderes)</a:t>
            </a:r>
          </a:p>
          <a:p>
            <a:pPr marL="406394" indent="-406394" algn="l"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E associar-se (compartilhar objetivos e projetos). </a:t>
            </a:r>
          </a:p>
        </p:txBody>
      </p:sp>
      <p:sp>
        <p:nvSpPr>
          <p:cNvPr id="30723" name="Retângulo 2"/>
          <p:cNvSpPr>
            <a:spLocks noChangeArrowheads="1"/>
          </p:cNvSpPr>
          <p:nvPr/>
        </p:nvSpPr>
        <p:spPr bwMode="auto">
          <a:xfrm>
            <a:off x="4486176" y="4804792"/>
            <a:ext cx="18700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pt-BR" altLang="pt-BR" sz="4600" b="1" dirty="0"/>
              <a:t>Rede </a:t>
            </a:r>
            <a:endParaRPr lang="pt-BR" altLang="pt-BR" sz="46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3003562857"/>
              </p:ext>
            </p:extLst>
          </p:nvPr>
        </p:nvGraphicFramePr>
        <p:xfrm>
          <a:off x="3622080" y="4516760"/>
          <a:ext cx="7926559" cy="508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696" y="2430488"/>
            <a:ext cx="3093757" cy="240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rianca.mppr.mp.br/arquivos/Image/conf_direitos/sistema_garantias_pq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3" y="98425"/>
            <a:ext cx="12936537" cy="929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4901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m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752" y="1315210"/>
            <a:ext cx="11469688" cy="921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tângulo 2"/>
          <p:cNvSpPr>
            <a:spLocks noChangeArrowheads="1"/>
          </p:cNvSpPr>
          <p:nvPr/>
        </p:nvSpPr>
        <p:spPr bwMode="auto">
          <a:xfrm>
            <a:off x="0" y="0"/>
            <a:ext cx="9113838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pt-BR" altLang="pt-BR" sz="2800"/>
              <a:t>A atenção integral extrapola a estrutura organizacional hierarquizada e regionalizada dos serviços, que requer o trabalho articulado com outras políticas sociais no território.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720" y="-163760"/>
            <a:ext cx="2536584" cy="25650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25400"/>
            <a:ext cx="12979400" cy="972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CaixaDeTexto 2"/>
          <p:cNvSpPr txBox="1">
            <a:spLocks noChangeArrowheads="1"/>
          </p:cNvSpPr>
          <p:nvPr/>
        </p:nvSpPr>
        <p:spPr bwMode="auto">
          <a:xfrm>
            <a:off x="1246188" y="1276350"/>
            <a:ext cx="952658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pt-BR" altLang="pt-BR"/>
              <a:t>Fazer nascer um filho não é suficiente: é necessário dá-lo ao mundo colocando à sua volta os tutores do desenvolvimento.</a:t>
            </a:r>
          </a:p>
          <a:p>
            <a:pPr eaLnBrk="1" hangingPunct="1"/>
            <a:endParaRPr lang="pt-BR" altLang="pt-BR"/>
          </a:p>
          <a:p>
            <a:pPr algn="r" eaLnBrk="1" hangingPunct="1"/>
            <a:r>
              <a:rPr lang="pt-BR" altLang="pt-BR" i="1"/>
              <a:t>Boris Cyrunik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25400"/>
            <a:ext cx="12979400" cy="972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CaixaDeTexto 1"/>
          <p:cNvSpPr txBox="1">
            <a:spLocks noChangeArrowheads="1"/>
          </p:cNvSpPr>
          <p:nvPr/>
        </p:nvSpPr>
        <p:spPr bwMode="auto">
          <a:xfrm>
            <a:off x="2109788" y="1924050"/>
            <a:ext cx="7141699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pt-BR" altLang="pt-BR" dirty="0"/>
              <a:t>Muito Obrigada!</a:t>
            </a:r>
          </a:p>
          <a:p>
            <a:pPr algn="l" eaLnBrk="1" hangingPunct="1"/>
            <a:endParaRPr lang="pt-BR" altLang="pt-BR" dirty="0"/>
          </a:p>
          <a:p>
            <a:pPr algn="l" eaLnBrk="1" hangingPunct="1"/>
            <a:endParaRPr lang="pt-BR" altLang="pt-BR" dirty="0"/>
          </a:p>
          <a:p>
            <a:pPr algn="l" eaLnBrk="1" hangingPunct="1"/>
            <a:endParaRPr lang="pt-BR" altLang="pt-BR" dirty="0"/>
          </a:p>
          <a:p>
            <a:pPr algn="l" eaLnBrk="1" hangingPunct="1"/>
            <a:endParaRPr lang="pt-BR" altLang="pt-BR" dirty="0"/>
          </a:p>
          <a:p>
            <a:pPr algn="l" eaLnBrk="1" hangingPunct="1"/>
            <a:r>
              <a:rPr lang="pt-BR" altLang="pt-BR" dirty="0"/>
              <a:t>Fabiana Gadelha</a:t>
            </a:r>
          </a:p>
          <a:p>
            <a:pPr algn="l" eaLnBrk="1" hangingPunct="1"/>
            <a:r>
              <a:rPr lang="pt-BR" altLang="pt-BR" dirty="0">
                <a:hlinkClick r:id="rId3"/>
              </a:rPr>
              <a:t>fabiana@aconchegodf.org.br</a:t>
            </a:r>
            <a:endParaRPr lang="pt-BR" altLang="pt-BR" dirty="0"/>
          </a:p>
          <a:p>
            <a:pPr algn="l" eaLnBrk="1" hangingPunct="1"/>
            <a:r>
              <a:rPr lang="pt-BR" altLang="pt-BR" dirty="0"/>
              <a:t>Tel. </a:t>
            </a:r>
            <a:r>
              <a:rPr lang="pt-BR" altLang="pt-BR" dirty="0" smtClean="0"/>
              <a:t>061-9656.3877</a:t>
            </a:r>
          </a:p>
          <a:p>
            <a:pPr algn="l" eaLnBrk="1" hangingPunct="1"/>
            <a:endParaRPr lang="pt-BR" altLang="pt-BR" dirty="0"/>
          </a:p>
          <a:p>
            <a:pPr algn="l" eaLnBrk="1" hangingPunct="1"/>
            <a:r>
              <a:rPr lang="pt-BR" altLang="pt-BR" dirty="0" smtClean="0"/>
              <a:t>www.aconchegodf.org.br</a:t>
            </a:r>
            <a:endParaRPr lang="pt-BR" alt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25400"/>
            <a:ext cx="12979400" cy="972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/>
          </p:cNvSpPr>
          <p:nvPr/>
        </p:nvSpPr>
        <p:spPr bwMode="auto">
          <a:xfrm>
            <a:off x="454025" y="412750"/>
            <a:ext cx="10369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4400" b="1"/>
              <a:t>Conhecendo a situação de crianças e adolescentes no Brasil</a:t>
            </a:r>
            <a:endParaRPr lang="en-US" altLang="pt-BR">
              <a:ea typeface="Gill Sans" charset="0"/>
              <a:cs typeface="Gill Sans" charset="0"/>
            </a:endParaRPr>
          </a:p>
        </p:txBody>
      </p:sp>
      <p:sp>
        <p:nvSpPr>
          <p:cNvPr id="15364" name="Espaço Reservado para Conteúdo 2"/>
          <p:cNvSpPr>
            <a:spLocks noGrp="1"/>
          </p:cNvSpPr>
          <p:nvPr>
            <p:ph idx="1"/>
          </p:nvPr>
        </p:nvSpPr>
        <p:spPr>
          <a:xfrm>
            <a:off x="-193675" y="2212975"/>
            <a:ext cx="8289925" cy="5068888"/>
          </a:xfrm>
        </p:spPr>
        <p:txBody>
          <a:bodyPr/>
          <a:lstStyle/>
          <a:p>
            <a:r>
              <a:rPr lang="pt-BR" altLang="pt-BR" smtClean="0"/>
              <a:t>Apesar dos avanços sociais, jurídicos e políticos, ainda não foi possível assegurar, na vida de todas as crianças e adolescentes, os direitos conquistados em lei.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5488" y="5740400"/>
            <a:ext cx="37814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25400"/>
            <a:ext cx="12979400" cy="972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http://src.odiario.com/Imagem/2012/11/30/o_tabua-da-mortalida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363" y="196850"/>
            <a:ext cx="10155237" cy="840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7"/>
          <p:cNvSpPr txBox="1">
            <a:spLocks noChangeArrowheads="1"/>
          </p:cNvSpPr>
          <p:nvPr/>
        </p:nvSpPr>
        <p:spPr bwMode="auto">
          <a:xfrm>
            <a:off x="1036638" y="439738"/>
            <a:ext cx="109474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b="1" dirty="0">
                <a:solidFill>
                  <a:srgbClr val="003300"/>
                </a:solidFill>
                <a:latin typeface="Arial Black" pitchFamily="34" charset="0"/>
                <a:ea typeface="ＭＳ Ｐゴシック" pitchFamily="34" charset="-128"/>
              </a:rPr>
              <a:t>PRINCIPAIS CAUSAS DE MORTE SEGUNDO FAIXA ETÁRIA. BRASIL, 2009. </a:t>
            </a:r>
          </a:p>
        </p:txBody>
      </p:sp>
      <p:sp>
        <p:nvSpPr>
          <p:cNvPr id="17411" name="CaixaDeTexto 19"/>
          <p:cNvSpPr txBox="1">
            <a:spLocks noChangeArrowheads="1"/>
          </p:cNvSpPr>
          <p:nvPr/>
        </p:nvSpPr>
        <p:spPr bwMode="auto">
          <a:xfrm>
            <a:off x="647700" y="8907463"/>
            <a:ext cx="1084103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1400">
                <a:latin typeface="Arial" charset="0"/>
                <a:ea typeface="ＭＳ Ｐゴシック" pitchFamily="34" charset="-128"/>
              </a:rPr>
              <a:t>DAC – Doenças do Aparelho Circulatório; DAR – Doenças do Aparelho Respiratório, DIP – Doenças Infecciosas e Parasitárias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1400">
                <a:latin typeface="Arial" charset="0"/>
                <a:ea typeface="ＭＳ Ｐゴシック" pitchFamily="34" charset="-128"/>
              </a:rPr>
              <a:t>Causas externas – Cap. XX, CID-10   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657225" y="1243013"/>
          <a:ext cx="11661776" cy="7981949"/>
        </p:xfrm>
        <a:graphic>
          <a:graphicData uri="http://schemas.openxmlformats.org/drawingml/2006/table">
            <a:tbl>
              <a:tblPr/>
              <a:tblGrid>
                <a:gridCol w="442537"/>
                <a:gridCol w="1058929"/>
                <a:gridCol w="1373651"/>
                <a:gridCol w="1114731"/>
                <a:gridCol w="928942"/>
                <a:gridCol w="1249850"/>
                <a:gridCol w="1114731"/>
                <a:gridCol w="1114732"/>
                <a:gridCol w="962721"/>
                <a:gridCol w="709375"/>
                <a:gridCol w="844493"/>
                <a:gridCol w="747084"/>
              </a:tblGrid>
              <a:tr h="811888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Faixa etária </a:t>
                      </a:r>
                    </a:p>
                  </a:txBody>
                  <a:tcPr marL="130036" marR="130036" marT="64950" marB="649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39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30036" marR="130036" marT="64950" marB="649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&lt;1</a:t>
                      </a:r>
                    </a:p>
                  </a:txBody>
                  <a:tcPr marL="130036" marR="130036" marT="64950" marB="649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1-4</a:t>
                      </a:r>
                    </a:p>
                  </a:txBody>
                  <a:tcPr marL="130036" marR="130036" marT="64950" marB="649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5-9</a:t>
                      </a:r>
                    </a:p>
                  </a:txBody>
                  <a:tcPr marL="130036" marR="130036" marT="64950" marB="649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10-14</a:t>
                      </a:r>
                    </a:p>
                  </a:txBody>
                  <a:tcPr marL="130036" marR="130036" marT="64950" marB="649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15-19</a:t>
                      </a:r>
                    </a:p>
                  </a:txBody>
                  <a:tcPr marL="130036" marR="130036" marT="64950" marB="649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20-29</a:t>
                      </a:r>
                    </a:p>
                  </a:txBody>
                  <a:tcPr marL="130036" marR="130036" marT="64950" marB="649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30-39</a:t>
                      </a:r>
                    </a:p>
                  </a:txBody>
                  <a:tcPr marL="130036" marR="130036" marT="64950" marB="649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40-49</a:t>
                      </a:r>
                    </a:p>
                  </a:txBody>
                  <a:tcPr marL="130036" marR="130036" marT="64950" marB="649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50-59</a:t>
                      </a:r>
                    </a:p>
                  </a:txBody>
                  <a:tcPr marL="130036" marR="130036" marT="64950" marB="649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60+</a:t>
                      </a:r>
                    </a:p>
                  </a:txBody>
                  <a:tcPr marL="130036" marR="130036" marT="64950" marB="649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total</a:t>
                      </a:r>
                    </a:p>
                  </a:txBody>
                  <a:tcPr marL="130036" marR="130036" marT="64950" marB="649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836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1ª 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Afecções </a:t>
                      </a:r>
                      <a:r>
                        <a:rPr kumimoji="0" lang="pt-B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Perinatais</a:t>
                      </a:r>
                      <a:endParaRPr kumimoji="0" lang="pt-B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Causas Externas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asfixia – acidente, afogamento ou violência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Causas Externas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maus tratos, violência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Causas Externas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ATT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Causas Externas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Homicídio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Causas Externas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Homicídio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Causas Externas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Homicídio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DAC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DAC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DAC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DAC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978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2ª 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Anomalia congênita 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DAR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Neoplasias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Neoplasias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Neoplasias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DIP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DAC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Causas Externas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ATT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Neoplasias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Neoplasias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Neoplasias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1408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3ª 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DAR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DIP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Sistema Nervoso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Sistema Nervoso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DAC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Neoplasias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Neoplasias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Neoplasias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Causas Externas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ATT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DAR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Causas Externas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ATT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798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4ª 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DIP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Anomalia congênita 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DAR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DAR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DAR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DAC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DIP</a:t>
                      </a:r>
                      <a:endParaRPr kumimoji="0" lang="pt-BR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Aparelho digestivo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Aparelho digestivo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Endócrina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DAR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1408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5ª 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Causas Externas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asfixia – acidente ou violência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Sistema Nervoso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DIP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DAC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Sistema Nervoso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DAR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Aparelho digestivo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DIP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DAR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Aparelho digestivo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Endócrina</a:t>
                      </a:r>
                    </a:p>
                  </a:txBody>
                  <a:tcPr marL="130036" marR="130036" marT="64950" marB="649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</a:tbl>
          </a:graphicData>
        </a:graphic>
      </p:graphicFrame>
      <p:sp>
        <p:nvSpPr>
          <p:cNvPr id="17507" name="CaixaDeTexto 22"/>
          <p:cNvSpPr txBox="1">
            <a:spLocks noChangeArrowheads="1"/>
          </p:cNvSpPr>
          <p:nvPr/>
        </p:nvSpPr>
        <p:spPr bwMode="auto">
          <a:xfrm>
            <a:off x="9779000" y="9280525"/>
            <a:ext cx="36687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1700">
                <a:latin typeface="Arial" charset="0"/>
                <a:ea typeface="ＭＳ Ｐゴシック" pitchFamily="34" charset="-128"/>
              </a:rPr>
              <a:t>Fonte: SIM SVS/MS</a:t>
            </a:r>
          </a:p>
        </p:txBody>
      </p:sp>
      <p:sp>
        <p:nvSpPr>
          <p:cNvPr id="17508" name="Retângulo 6"/>
          <p:cNvSpPr>
            <a:spLocks noChangeArrowheads="1"/>
          </p:cNvSpPr>
          <p:nvPr/>
        </p:nvSpPr>
        <p:spPr bwMode="auto">
          <a:xfrm>
            <a:off x="3840163" y="9204325"/>
            <a:ext cx="37957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1700">
                <a:latin typeface="Calibri" pitchFamily="34" charset="0"/>
                <a:ea typeface="ＭＳ Ｐゴシック" pitchFamily="34" charset="-128"/>
              </a:rPr>
              <a:t>ATT – Acidentes de Transporte Terrestre</a:t>
            </a:r>
          </a:p>
        </p:txBody>
      </p:sp>
      <p:cxnSp>
        <p:nvCxnSpPr>
          <p:cNvPr id="3" name="Conector de seta reta 2"/>
          <p:cNvCxnSpPr/>
          <p:nvPr/>
        </p:nvCxnSpPr>
        <p:spPr>
          <a:xfrm>
            <a:off x="357188" y="439738"/>
            <a:ext cx="1844675" cy="14668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803275" y="1239838"/>
            <a:ext cx="4276725" cy="777875"/>
          </a:xfrm>
          <a:prstGeom prst="rect">
            <a:avLst/>
          </a:prstGeom>
          <a:noFill/>
        </p:spPr>
        <p:txBody>
          <a:bodyPr wrap="none" lIns="130046" tIns="65023" rIns="130046" bIns="65023"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FF0000"/>
                </a:solidFill>
              </a:rPr>
              <a:t>Primeira infância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25400"/>
            <a:ext cx="12979400" cy="972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xmlns="" val="2706742134"/>
              </p:ext>
            </p:extLst>
          </p:nvPr>
        </p:nvGraphicFramePr>
        <p:xfrm>
          <a:off x="25400" y="628328"/>
          <a:ext cx="12059191" cy="7932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133032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9400" cy="972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3946790310"/>
              </p:ext>
            </p:extLst>
          </p:nvPr>
        </p:nvGraphicFramePr>
        <p:xfrm>
          <a:off x="165696" y="1132384"/>
          <a:ext cx="12467539" cy="705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696" y="196280"/>
            <a:ext cx="133032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9400" cy="972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41760" y="1204392"/>
            <a:ext cx="7776864" cy="2593528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Quem é responsável pelo cuidado e proteção de crianças </a:t>
            </a:r>
            <a:r>
              <a:rPr lang="pt-B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 adolescentes brasileiros </a:t>
            </a:r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endParaRPr lang="pt-BR" sz="4000" dirty="0"/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4368" y="4948808"/>
            <a:ext cx="438150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57213" y="2395538"/>
            <a:ext cx="3222625" cy="2592387"/>
          </a:xfrm>
          <a:prstGeom prst="rect">
            <a:avLst/>
          </a:prstGeom>
        </p:spPr>
        <p:txBody>
          <a:bodyPr lIns="130046" tIns="65023" rIns="130046" bIns="65023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Sistema de Garantia </a:t>
            </a:r>
          </a:p>
          <a:p>
            <a:pPr>
              <a:defRPr/>
            </a:pPr>
            <a:r>
              <a:rPr lang="pt-BR" sz="32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de Direitos da Criança </a:t>
            </a:r>
          </a:p>
          <a:p>
            <a:pPr>
              <a:defRPr/>
            </a:pPr>
            <a:r>
              <a:rPr lang="pt-BR" sz="32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e do Adolescente </a:t>
            </a:r>
          </a:p>
        </p:txBody>
      </p:sp>
      <p:sp>
        <p:nvSpPr>
          <p:cNvPr id="22531" name="Retângulo 8"/>
          <p:cNvSpPr>
            <a:spLocks noChangeArrowheads="1"/>
          </p:cNvSpPr>
          <p:nvPr/>
        </p:nvSpPr>
        <p:spPr bwMode="auto">
          <a:xfrm>
            <a:off x="4830763" y="1968500"/>
            <a:ext cx="7758112" cy="27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pt-PT" altLang="pt-BR" sz="2400" dirty="0"/>
              <a:t>constitui-se na </a:t>
            </a:r>
            <a:r>
              <a:rPr lang="pt-PT" altLang="pt-BR" sz="2400" b="1" dirty="0">
                <a:solidFill>
                  <a:srgbClr val="00B0F0"/>
                </a:solidFill>
              </a:rPr>
              <a:t>articulação</a:t>
            </a:r>
            <a:r>
              <a:rPr lang="pt-PT" altLang="pt-BR" sz="2400" dirty="0"/>
              <a:t> e </a:t>
            </a:r>
            <a:r>
              <a:rPr lang="pt-PT" altLang="pt-BR" sz="2400" b="1" dirty="0">
                <a:solidFill>
                  <a:srgbClr val="00B0F0"/>
                </a:solidFill>
              </a:rPr>
              <a:t>integração</a:t>
            </a:r>
            <a:r>
              <a:rPr lang="pt-PT" altLang="pt-BR" sz="2400" dirty="0"/>
              <a:t> das instâncias públicas governamentais e da sociedade civil, na aplicação de instrumentos normativos e no funcionamento dos mecanismos de promoção, defesa e controle para a efetivação dos direitos da criança e do adolescente, nos níveis Federal, Estadual, Distrital e Municipal. </a:t>
            </a:r>
            <a:endParaRPr lang="pt-BR" altLang="pt-BR" sz="2400" dirty="0"/>
          </a:p>
        </p:txBody>
      </p:sp>
      <p:sp>
        <p:nvSpPr>
          <p:cNvPr id="22532" name="Retângulo 9"/>
          <p:cNvSpPr>
            <a:spLocks noChangeArrowheads="1"/>
          </p:cNvSpPr>
          <p:nvPr/>
        </p:nvSpPr>
        <p:spPr bwMode="auto">
          <a:xfrm>
            <a:off x="4965700" y="5640388"/>
            <a:ext cx="12287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pt-BR" altLang="pt-BR" sz="2400"/>
              <a:t>204</a:t>
            </a:r>
          </a:p>
          <a:p>
            <a:pPr eaLnBrk="1" hangingPunct="1"/>
            <a:endParaRPr lang="pt-BR" altLang="pt-BR" sz="2400"/>
          </a:p>
          <a:p>
            <a:pPr eaLnBrk="1" hangingPunct="1"/>
            <a:endParaRPr lang="pt-BR" altLang="pt-BR" sz="2400"/>
          </a:p>
          <a:p>
            <a:pPr eaLnBrk="1" hangingPunct="1"/>
            <a:r>
              <a:rPr lang="pt-BR" altLang="pt-BR" sz="2400"/>
              <a:t>  </a:t>
            </a:r>
          </a:p>
          <a:p>
            <a:pPr eaLnBrk="1" hangingPunct="1"/>
            <a:r>
              <a:rPr lang="pt-BR" altLang="pt-BR" sz="2400"/>
              <a:t>227 </a:t>
            </a:r>
          </a:p>
          <a:p>
            <a:pPr eaLnBrk="1" hangingPunct="1"/>
            <a:endParaRPr lang="pt-BR" altLang="pt-BR" sz="2400"/>
          </a:p>
        </p:txBody>
      </p:sp>
      <p:sp>
        <p:nvSpPr>
          <p:cNvPr id="11" name="Retângulo 10"/>
          <p:cNvSpPr/>
          <p:nvPr/>
        </p:nvSpPr>
        <p:spPr>
          <a:xfrm>
            <a:off x="6194425" y="5368925"/>
            <a:ext cx="6502400" cy="869950"/>
          </a:xfrm>
          <a:prstGeom prst="rect">
            <a:avLst/>
          </a:prstGeom>
        </p:spPr>
        <p:txBody>
          <a:bodyPr lIns="130046" tIns="65023" rIns="130046" bIns="65023">
            <a:spAutoFit/>
          </a:bodyPr>
          <a:lstStyle/>
          <a:p>
            <a:pPr>
              <a:defRPr/>
            </a:pPr>
            <a:r>
              <a:rPr lang="pt-BR" sz="2400" dirty="0"/>
              <a:t>diretrizes para ações governamentais na área da </a:t>
            </a:r>
            <a:r>
              <a:rPr lang="pt-BR" sz="2400" dirty="0">
                <a:solidFill>
                  <a:schemeClr val="accent4">
                    <a:lumMod val="75000"/>
                  </a:schemeClr>
                </a:solidFill>
              </a:rPr>
              <a:t>assistência social</a:t>
            </a:r>
          </a:p>
        </p:txBody>
      </p:sp>
      <p:sp>
        <p:nvSpPr>
          <p:cNvPr id="22534" name="Retângulo 11"/>
          <p:cNvSpPr>
            <a:spLocks noChangeArrowheads="1"/>
          </p:cNvSpPr>
          <p:nvPr/>
        </p:nvSpPr>
        <p:spPr bwMode="auto">
          <a:xfrm>
            <a:off x="3635375" y="6515100"/>
            <a:ext cx="8096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pt-BR" altLang="pt-BR" sz="2000"/>
              <a:t>CEF</a:t>
            </a:r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3516313" y="2373313"/>
            <a:ext cx="1319212" cy="116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3135313" y="5640388"/>
            <a:ext cx="500062" cy="889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ave esquerda 14"/>
          <p:cNvSpPr/>
          <p:nvPr/>
        </p:nvSpPr>
        <p:spPr>
          <a:xfrm>
            <a:off x="4562475" y="5819775"/>
            <a:ext cx="307975" cy="19161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046" tIns="65023" rIns="130046" bIns="65023" anchor="ctr"/>
          <a:lstStyle/>
          <a:p>
            <a:pPr>
              <a:defRPr/>
            </a:pPr>
            <a:endParaRPr lang="pt-BR"/>
          </a:p>
        </p:txBody>
      </p:sp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265863"/>
            <a:ext cx="227965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Retângulo 16"/>
          <p:cNvSpPr>
            <a:spLocks noChangeArrowheads="1"/>
          </p:cNvSpPr>
          <p:nvPr/>
        </p:nvSpPr>
        <p:spPr bwMode="auto">
          <a:xfrm>
            <a:off x="25400" y="327025"/>
            <a:ext cx="111569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pt-BR" altLang="pt-BR" sz="4600" b="1">
                <a:solidFill>
                  <a:srgbClr val="00B0F0"/>
                </a:solidFill>
                <a:latin typeface="Gabriola" pitchFamily="82" charset="0"/>
              </a:rPr>
              <a:t>Em busca da garantia dos Direitos da Criança e do Adolescente...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149975" y="6791325"/>
            <a:ext cx="6502400" cy="1238250"/>
          </a:xfrm>
          <a:prstGeom prst="rect">
            <a:avLst/>
          </a:prstGeom>
        </p:spPr>
        <p:txBody>
          <a:bodyPr lIns="130046" tIns="65023" rIns="130046" bIns="65023">
            <a:spAutoFit/>
          </a:bodyPr>
          <a:lstStyle/>
          <a:p>
            <a:pPr>
              <a:defRPr/>
            </a:pPr>
            <a:r>
              <a:rPr lang="pt-BR" sz="2400" dirty="0"/>
              <a:t>à </a:t>
            </a:r>
            <a:r>
              <a:rPr lang="pt-BR" sz="2400" dirty="0">
                <a:solidFill>
                  <a:schemeClr val="accent4">
                    <a:lumMod val="75000"/>
                  </a:schemeClr>
                </a:solidFill>
              </a:rPr>
              <a:t>família, à sociedade e ao Estado </a:t>
            </a:r>
            <a:r>
              <a:rPr lang="pt-BR" sz="2400" dirty="0"/>
              <a:t>o dever de promover e garantir os direitos humanos fundamentais a cada criança e adolescente.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ângulo 2"/>
          <p:cNvSpPr>
            <a:spLocks noChangeArrowheads="1"/>
          </p:cNvSpPr>
          <p:nvPr/>
        </p:nvSpPr>
        <p:spPr bwMode="auto">
          <a:xfrm rot="-5400000">
            <a:off x="-2963862" y="4376738"/>
            <a:ext cx="77835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pt-BR" altLang="pt-BR" sz="3200"/>
              <a:t>SGD - A POLÍTICA DE ATENDIMENTO E SEUS TRÊS EIXOS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3394527988"/>
              </p:ext>
            </p:extLst>
          </p:nvPr>
        </p:nvGraphicFramePr>
        <p:xfrm>
          <a:off x="1381831" y="575522"/>
          <a:ext cx="11127740" cy="8749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ítulo e Subtítulo">
  <a:themeElements>
    <a:clrScheme name="Título e Subtítu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Subtítul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e Subtí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Em branco">
  <a:themeElements>
    <a:clrScheme name="Em br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m branc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Em br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ítulo e Marcadores - Esquerda">
  <a:themeElements>
    <a:clrScheme name="Título e Marcadores - Esquer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Marcadores - Esquerda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e Marcadores - Esquer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ítulo e Marcadores - 2 Colunas">
  <a:themeElements>
    <a:clrScheme name="Título e Marcadores - 2 Colun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Marcadores - 2 Coluna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e Marcadores - 2 Colun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ítulo e Marcadores - Direita">
  <a:themeElements>
    <a:clrScheme name="Título e Marcadores - Dire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Marcadores - Direita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e Marcadores - Dire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ítulo, Marcadores e Foto">
  <a:themeElements>
    <a:clrScheme name="Título, Marcadores e F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, Marcadores e F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, Marcadores e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ítulo e Marcadores">
  <a:themeElements>
    <a:clrScheme name="Título e Marcado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e Marcadore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e Marcado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ítulo - Centro">
  <a:themeElements>
    <a:clrScheme name="Título - Centr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- Centr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- Ce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rcadores">
  <a:themeElements>
    <a:clrScheme name="Marcado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rcadore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rcado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to - Horizontal">
  <a:themeElements>
    <a:clrScheme name="F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to - Reflexo Horizontal">
  <a:themeElements>
    <a:clrScheme name="Foto - Reflexo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Reflexo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Reflexo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to - Vertical">
  <a:themeElements>
    <a:clrScheme name="F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Foto - Reflexo Vertical">
  <a:themeElements>
    <a:clrScheme name="Foto - Reflexo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Reflexo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Reflexo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ítulo - Acima">
  <a:themeElements>
    <a:clrScheme name="Título - Aci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- Acima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- Aci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Pages>0</Pages>
  <Words>953</Words>
  <Characters>0</Characters>
  <Application>Microsoft Office PowerPoint</Application>
  <PresentationFormat>Personalizar</PresentationFormat>
  <Lines>0</Lines>
  <Paragraphs>179</Paragraphs>
  <Slides>18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14</vt:i4>
      </vt:variant>
      <vt:variant>
        <vt:lpstr>Títulos de slides</vt:lpstr>
      </vt:variant>
      <vt:variant>
        <vt:i4>18</vt:i4>
      </vt:variant>
    </vt:vector>
  </HeadingPairs>
  <TitlesOfParts>
    <vt:vector size="32" baseType="lpstr">
      <vt:lpstr>Título e Subtítulo</vt:lpstr>
      <vt:lpstr>Título e Marcadores</vt:lpstr>
      <vt:lpstr>Título - Centro</vt:lpstr>
      <vt:lpstr>Marcadores</vt:lpstr>
      <vt:lpstr>Foto - Horizontal</vt:lpstr>
      <vt:lpstr>Foto - Reflexo Horizontal</vt:lpstr>
      <vt:lpstr>Foto - Vertical</vt:lpstr>
      <vt:lpstr>Foto - Reflexo Vertical</vt:lpstr>
      <vt:lpstr>Título - Acima</vt:lpstr>
      <vt:lpstr>Em branco</vt:lpstr>
      <vt:lpstr>Título e Marcadores - Esquerda</vt:lpstr>
      <vt:lpstr>Título e Marcadores - 2 Colunas</vt:lpstr>
      <vt:lpstr>Título e Marcadores - Direita</vt:lpstr>
      <vt:lpstr>Título, Marcadores e Foto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 Arantes Campos Gadelha</dc:creator>
  <cp:lastModifiedBy>angomes</cp:lastModifiedBy>
  <cp:revision>24</cp:revision>
  <dcterms:modified xsi:type="dcterms:W3CDTF">2013-11-20T12:40:47Z</dcterms:modified>
</cp:coreProperties>
</file>