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720" r:id="rId1"/>
  </p:sldMasterIdLst>
  <p:notesMasterIdLst>
    <p:notesMasterId r:id="rId52"/>
  </p:notesMasterIdLst>
  <p:sldIdLst>
    <p:sldId id="287" r:id="rId2"/>
    <p:sldId id="266" r:id="rId3"/>
    <p:sldId id="301" r:id="rId4"/>
    <p:sldId id="304" r:id="rId5"/>
    <p:sldId id="280" r:id="rId6"/>
    <p:sldId id="260" r:id="rId7"/>
    <p:sldId id="258" r:id="rId8"/>
    <p:sldId id="262" r:id="rId9"/>
    <p:sldId id="268" r:id="rId10"/>
    <p:sldId id="290" r:id="rId11"/>
    <p:sldId id="300" r:id="rId12"/>
    <p:sldId id="298" r:id="rId13"/>
    <p:sldId id="281" r:id="rId14"/>
    <p:sldId id="277" r:id="rId15"/>
    <p:sldId id="299" r:id="rId16"/>
    <p:sldId id="302" r:id="rId17"/>
    <p:sldId id="311" r:id="rId18"/>
    <p:sldId id="275" r:id="rId19"/>
    <p:sldId id="271" r:id="rId20"/>
    <p:sldId id="306" r:id="rId21"/>
    <p:sldId id="312" r:id="rId22"/>
    <p:sldId id="292" r:id="rId23"/>
    <p:sldId id="293" r:id="rId24"/>
    <p:sldId id="294" r:id="rId25"/>
    <p:sldId id="295" r:id="rId26"/>
    <p:sldId id="278" r:id="rId27"/>
    <p:sldId id="303" r:id="rId28"/>
    <p:sldId id="276" r:id="rId29"/>
    <p:sldId id="315" r:id="rId30"/>
    <p:sldId id="273" r:id="rId31"/>
    <p:sldId id="274" r:id="rId32"/>
    <p:sldId id="305" r:id="rId33"/>
    <p:sldId id="272" r:id="rId34"/>
    <p:sldId id="308" r:id="rId35"/>
    <p:sldId id="309" r:id="rId36"/>
    <p:sldId id="310" r:id="rId37"/>
    <p:sldId id="282" r:id="rId38"/>
    <p:sldId id="283" r:id="rId39"/>
    <p:sldId id="284" r:id="rId40"/>
    <p:sldId id="259" r:id="rId41"/>
    <p:sldId id="257" r:id="rId42"/>
    <p:sldId id="261" r:id="rId43"/>
    <p:sldId id="263" r:id="rId44"/>
    <p:sldId id="264" r:id="rId45"/>
    <p:sldId id="256" r:id="rId46"/>
    <p:sldId id="267" r:id="rId47"/>
    <p:sldId id="265" r:id="rId48"/>
    <p:sldId id="285" r:id="rId49"/>
    <p:sldId id="313" r:id="rId50"/>
    <p:sldId id="314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 autoAdjust="0"/>
    <p:restoredTop sz="94686" autoAdjust="0"/>
  </p:normalViewPr>
  <p:slideViewPr>
    <p:cSldViewPr>
      <p:cViewPr>
        <p:scale>
          <a:sx n="100" d="100"/>
          <a:sy n="100" d="100"/>
        </p:scale>
        <p:origin x="525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27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[SIC nº 99906000220201672.xlsx]Plan1!Tabela dinâmica1</c:name>
    <c:fmtId val="-1"/>
  </c:pivotSource>
  <c:chart>
    <c:title>
      <c:overlay val="0"/>
    </c:title>
    <c:autoTitleDeleted val="0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Plan1!$A$4:$A$11</c:f>
              <c:strCache>
                <c:ptCount val="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</c:strCache>
            </c:strRef>
          </c:cat>
          <c:val>
            <c:numRef>
              <c:f>Plan1!$B$4:$B$11</c:f>
              <c:numCache>
                <c:formatCode>_("R$"* #,##0.00_);_("R$"* \(#,##0.00\);_("R$"* "-"??_);_(@_)</c:formatCode>
                <c:ptCount val="7"/>
                <c:pt idx="0">
                  <c:v>4165110</c:v>
                </c:pt>
                <c:pt idx="1">
                  <c:v>3648049</c:v>
                </c:pt>
                <c:pt idx="2">
                  <c:v>17182579.18</c:v>
                </c:pt>
                <c:pt idx="3">
                  <c:v>9865792.75</c:v>
                </c:pt>
                <c:pt idx="4">
                  <c:v>16225829.629999999</c:v>
                </c:pt>
                <c:pt idx="5">
                  <c:v>8515762.6300000008</c:v>
                </c:pt>
                <c:pt idx="6">
                  <c:v>21322123.960000001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8-4E62-A3EB-E65914562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319232"/>
        <c:axId val="124320768"/>
      </c:barChart>
      <c:catAx>
        <c:axId val="124319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4320768"/>
        <c:crosses val="autoZero"/>
        <c:auto val="1"/>
        <c:lblAlgn val="ctr"/>
        <c:lblOffset val="100"/>
        <c:noMultiLvlLbl val="0"/>
      </c:catAx>
      <c:valAx>
        <c:axId val="124320768"/>
        <c:scaling>
          <c:orientation val="minMax"/>
        </c:scaling>
        <c:delete val="0"/>
        <c:axPos val="l"/>
        <c:majorGridlines/>
        <c:numFmt formatCode="_(&quot;R$&quot;* #,##0.00_);_(&quot;R$&quot;* \(#,##0.00\);_(&quot;R$&quot;* &quot;-&quot;??_);_(@_)" sourceLinked="1"/>
        <c:majorTickMark val="out"/>
        <c:minorTickMark val="none"/>
        <c:tickLblPos val="nextTo"/>
        <c:crossAx val="124319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1-08T09:30:24.594"/>
    </inkml:context>
    <inkml:brush xml:id="br0">
      <inkml:brushProperty name="width" value="0.025" units="cm"/>
      <inkml:brushProperty name="height" value="0.025" units="cm"/>
    </inkml:brush>
  </inkml:definitions>
  <inkml:traceGroup>
    <inkml:annotationXML>
      <emma:emma xmlns:emma="http://www.w3.org/2003/04/emma" version="1.0">
        <emma:interpretation id="{CFB659E1-934E-4641-98C9-EE61FE7BF077}" emma:medium="tactile" emma:mode="ink">
          <msink:context xmlns:msink="http://schemas.microsoft.com/ink/2010/main" type="inkDrawing" rotatedBoundingBox="21307,4952 23910,3962 24466,5425 21864,6415" hotPoints="24062,4719 23087,5971 21514,5756 22490,4504" semanticType="enclosure" shapeName="Ellipse"/>
        </emma:interpretation>
      </emma:emma>
    </inkml:annotationXML>
    <inkml:trace contextRef="#ctx0" brushRef="#br0">25895 4679 5504,'-27'0'2112,"27"0"-1152,-27-26-1056,27 26 288,-27 0-192,1 0-672,-28 0-352,28 0 160,-28 0 160,27 0 416,-26-27 160,-1 27 192,28 0 32,-28 0 224,-26 27 192,26-27-128,-26 0 32,0 26-192,0 1 32,0 27-160,-27-28-64,0 28 0,0 26-128,0 0 64,27 0 32,-1 1 0,1-1 0,-27 0 0,54 0 0,-27 27 0,53-27-96,0 1 64,27-28 32,0 54 0,27-53-96,0 26 64,26 0 224,1 0 192,-1 0-64,54-26 64,0-27-96,0-1 64,27 1-128,-1 0-64,1-27 128,0-27 128,53-26-160,-27-1-64,1 1 32,26-28 64,-27 28 0,-26-27 64,0 0-64,-28-1 0,-25-26-32,-1 27 64,0 27-96,-26-27-64,-28-27-64,1 0 0,0 26-64,-27 1 64,0 0-128,-27 27 0,0-1 160,1 1 64,-55-1-224,1 27-32,-27 1 0,-26 26 96,-28 0-64,1 26 0,-54 1 32,27 27 0,-54 26-288,27 27-128,-27-27-1280,1 27-480,26-27-864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0C2DE-A96B-46EE-AD4A-83F10A498D27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4D28B-0CF6-4458-80BC-6CAB937A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4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FC6EB3-2C9C-4465-A557-42AF31839CA3}" type="slidenum">
              <a:rPr lang="pt-BR" altLang="en-US" sz="1200" smtClean="0">
                <a:solidFill>
                  <a:srgbClr val="000000"/>
                </a:solidFill>
              </a:rPr>
              <a:pPr/>
              <a:t>4</a:t>
            </a:fld>
            <a:endParaRPr lang="pt-BR" altLang="en-US" sz="1200">
              <a:solidFill>
                <a:srgbClr val="000000"/>
              </a:solidFill>
            </a:endParaRPr>
          </a:p>
        </p:txBody>
      </p:sp>
      <p:sp>
        <p:nvSpPr>
          <p:cNvPr id="8195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744538"/>
            <a:ext cx="4962525" cy="3722687"/>
          </a:xfrm>
          <a:ln/>
        </p:spPr>
      </p:sp>
      <p:sp>
        <p:nvSpPr>
          <p:cNvPr id="8196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48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0900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EA8AE-006C-497B-A8CC-A102A6FA9DE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3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0900" y="744538"/>
            <a:ext cx="4962525" cy="3722687"/>
          </a:xfrm>
          <a:ln/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en-US"/>
              <a:t>REFAZER</a:t>
            </a:r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4BDA4B-0E5B-4143-BD7E-5B28A67D29E3}" type="slidenum">
              <a:rPr lang="pt-BR" altLang="en-US" sz="1200" smtClean="0">
                <a:solidFill>
                  <a:srgbClr val="000000"/>
                </a:solidFill>
              </a:rPr>
              <a:pPr/>
              <a:t>38</a:t>
            </a:fld>
            <a:endParaRPr lang="pt-BR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3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13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90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59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28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4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69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8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54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94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079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74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0B9B-2012-4FDA-AD55-BFA48CB04797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DD026-E616-43CA-9394-8AC0CC37D1B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70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FB4DB2-1C2D-43C4-9060-3E792D9E3238}" type="slidenum">
              <a:rPr lang="en-GB" altLang="en-US" sz="900" smtClean="0">
                <a:solidFill>
                  <a:srgbClr val="898989"/>
                </a:solidFill>
              </a:rPr>
              <a:pPr/>
              <a:t>1</a:t>
            </a:fld>
            <a:endParaRPr lang="en-GB" altLang="en-US" sz="900" dirty="0">
              <a:solidFill>
                <a:srgbClr val="898989"/>
              </a:solidFill>
            </a:endParaRPr>
          </a:p>
        </p:txBody>
      </p:sp>
      <p:sp>
        <p:nvSpPr>
          <p:cNvPr id="6147" name="CaixaDeTexto 6"/>
          <p:cNvSpPr txBox="1">
            <a:spLocks noChangeArrowheads="1"/>
          </p:cNvSpPr>
          <p:nvPr/>
        </p:nvSpPr>
        <p:spPr bwMode="auto">
          <a:xfrm>
            <a:off x="3260071" y="2476500"/>
            <a:ext cx="25714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/>
              <a:t>USP &amp; FNDCT</a:t>
            </a:r>
          </a:p>
          <a:p>
            <a:pPr algn="ctr"/>
            <a:endParaRPr lang="en-US" altLang="en-US" sz="2800" dirty="0"/>
          </a:p>
        </p:txBody>
      </p:sp>
      <p:sp>
        <p:nvSpPr>
          <p:cNvPr id="6148" name="CaixaDeTexto 7"/>
          <p:cNvSpPr txBox="1">
            <a:spLocks noChangeArrowheads="1"/>
          </p:cNvSpPr>
          <p:nvPr/>
        </p:nvSpPr>
        <p:spPr bwMode="auto">
          <a:xfrm>
            <a:off x="179388" y="5910263"/>
            <a:ext cx="26661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1600" dirty="0"/>
              <a:t>Jose Eduardo Krieger</a:t>
            </a:r>
          </a:p>
          <a:p>
            <a:r>
              <a:rPr lang="pt-BR" altLang="en-US" sz="1600" dirty="0"/>
              <a:t>Pró-reitor de Pesquisa</a:t>
            </a:r>
          </a:p>
          <a:p>
            <a:r>
              <a:rPr lang="pt-BR" altLang="en-US" sz="1600" dirty="0"/>
              <a:t>Universidade de São Paulo</a:t>
            </a:r>
          </a:p>
        </p:txBody>
      </p:sp>
      <p:pic>
        <p:nvPicPr>
          <p:cNvPr id="6149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8" y="1588"/>
            <a:ext cx="104140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938"/>
            <a:ext cx="22479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69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27" y="1713697"/>
            <a:ext cx="4636087" cy="43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Brazil</a:t>
            </a:r>
            <a:r>
              <a:rPr lang="pt-BR" dirty="0"/>
              <a:t> &amp; SP R&amp;D Expenditure</a:t>
            </a:r>
            <a:br>
              <a:rPr lang="pt-BR" dirty="0"/>
            </a:br>
            <a:r>
              <a:rPr lang="pt-BR" dirty="0"/>
              <a:t>International standing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pt-BR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00274" y="3560658"/>
            <a:ext cx="642942" cy="14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11760" y="2737611"/>
            <a:ext cx="642942" cy="14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8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520950" y="65055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en-US" sz="1400"/>
              <a:t>USP data from Incites, Thomson Reuters, 08/2016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10818" r="1102"/>
          <a:stretch>
            <a:fillRect/>
          </a:stretch>
        </p:blipFill>
        <p:spPr bwMode="auto">
          <a:xfrm>
            <a:off x="1331913" y="1341438"/>
            <a:ext cx="65532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1311275" y="303213"/>
            <a:ext cx="6521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Number of articles, reviews, letters, and proceedings published by USP </a:t>
            </a:r>
          </a:p>
        </p:txBody>
      </p:sp>
    </p:spTree>
    <p:extLst>
      <p:ext uri="{BB962C8B-B14F-4D97-AF65-F5344CB8AC3E}">
        <p14:creationId xmlns:p14="http://schemas.microsoft.com/office/powerpoint/2010/main" val="1709492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Imagem 1" descr="cpesq_1482_fapesp_fmusp_palestra_brito_cruz_2008013.pdf - Adobe Rea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0747" r="20863" b="7838"/>
          <a:stretch>
            <a:fillRect/>
          </a:stretch>
        </p:blipFill>
        <p:spPr bwMode="auto">
          <a:xfrm>
            <a:off x="523875" y="765175"/>
            <a:ext cx="8054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</p:spTree>
    <p:extLst>
      <p:ext uri="{BB962C8B-B14F-4D97-AF65-F5344CB8AC3E}">
        <p14:creationId xmlns:p14="http://schemas.microsoft.com/office/powerpoint/2010/main" val="215034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392987" cy="4805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CaixaDeTexto 5"/>
          <p:cNvSpPr txBox="1">
            <a:spLocks noChangeArrowheads="1"/>
          </p:cNvSpPr>
          <p:nvPr/>
        </p:nvSpPr>
        <p:spPr bwMode="auto">
          <a:xfrm>
            <a:off x="3378200" y="2290763"/>
            <a:ext cx="17700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1500" b="1">
                <a:solidFill>
                  <a:srgbClr val="002060"/>
                </a:solidFill>
              </a:rPr>
              <a:t>Publications (ISI)</a:t>
            </a:r>
          </a:p>
        </p:txBody>
      </p:sp>
      <p:sp>
        <p:nvSpPr>
          <p:cNvPr id="34820" name="CaixaDeTexto 6"/>
          <p:cNvSpPr txBox="1">
            <a:spLocks noChangeArrowheads="1"/>
          </p:cNvSpPr>
          <p:nvPr/>
        </p:nvSpPr>
        <p:spPr bwMode="auto">
          <a:xfrm>
            <a:off x="3379788" y="2640013"/>
            <a:ext cx="15446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1500" b="1">
                <a:solidFill>
                  <a:srgbClr val="002060"/>
                </a:solidFill>
              </a:rPr>
              <a:t>PhDs</a:t>
            </a:r>
          </a:p>
        </p:txBody>
      </p:sp>
      <p:sp>
        <p:nvSpPr>
          <p:cNvPr id="34821" name="CaixaDeTexto 7"/>
          <p:cNvSpPr txBox="1">
            <a:spLocks noChangeArrowheads="1"/>
          </p:cNvSpPr>
          <p:nvPr/>
        </p:nvSpPr>
        <p:spPr bwMode="auto">
          <a:xfrm>
            <a:off x="4383088" y="5465763"/>
            <a:ext cx="154463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1500" b="1">
                <a:solidFill>
                  <a:srgbClr val="002060"/>
                </a:solidFill>
              </a:rPr>
              <a:t>year</a:t>
            </a:r>
          </a:p>
        </p:txBody>
      </p:sp>
      <p:sp>
        <p:nvSpPr>
          <p:cNvPr id="34822" name="CaixaDeTexto 10"/>
          <p:cNvSpPr txBox="1">
            <a:spLocks noChangeArrowheads="1"/>
          </p:cNvSpPr>
          <p:nvPr/>
        </p:nvSpPr>
        <p:spPr bwMode="auto">
          <a:xfrm rot="16200000">
            <a:off x="-6423" y="3424237"/>
            <a:ext cx="1846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en-US" sz="1500" b="1" dirty="0" err="1">
                <a:solidFill>
                  <a:srgbClr val="002060"/>
                </a:solidFill>
              </a:rPr>
              <a:t>Publications</a:t>
            </a:r>
            <a:r>
              <a:rPr lang="pt-BR" altLang="en-US" sz="15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4823" name="CaixaDeTexto 11"/>
          <p:cNvSpPr txBox="1">
            <a:spLocks noChangeArrowheads="1"/>
          </p:cNvSpPr>
          <p:nvPr/>
        </p:nvSpPr>
        <p:spPr bwMode="auto">
          <a:xfrm rot="16200000">
            <a:off x="7531281" y="3431381"/>
            <a:ext cx="1190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en-US" sz="1500" b="1" dirty="0" err="1">
                <a:solidFill>
                  <a:srgbClr val="002060"/>
                </a:solidFill>
              </a:rPr>
              <a:t>PhDs</a:t>
            </a:r>
            <a:r>
              <a:rPr lang="pt-BR" altLang="en-US" sz="15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4824" name="Content Placeholder 2"/>
          <p:cNvSpPr>
            <a:spLocks noGrp="1"/>
          </p:cNvSpPr>
          <p:nvPr>
            <p:ph idx="1"/>
          </p:nvPr>
        </p:nvSpPr>
        <p:spPr>
          <a:xfrm>
            <a:off x="628650" y="-26988"/>
            <a:ext cx="7886700" cy="1819276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Scholarly Research in Brazil in the last 30 years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Pós-graduação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 National Project)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2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2" t="38667" r="5638" b="12035"/>
          <a:stretch>
            <a:fillRect/>
          </a:stretch>
        </p:blipFill>
        <p:spPr bwMode="auto">
          <a:xfrm>
            <a:off x="-1588" y="1557338"/>
            <a:ext cx="91582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aixaDeTexto 6"/>
          <p:cNvSpPr txBox="1">
            <a:spLocks noChangeArrowheads="1"/>
          </p:cNvSpPr>
          <p:nvPr/>
        </p:nvSpPr>
        <p:spPr bwMode="auto">
          <a:xfrm>
            <a:off x="7366000" y="6589713"/>
            <a:ext cx="1758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i="1"/>
              <a:t>Thomson Reuters/Folha SP</a:t>
            </a:r>
          </a:p>
        </p:txBody>
      </p:sp>
      <p:sp>
        <p:nvSpPr>
          <p:cNvPr id="10244" name="CaixaDeTexto 4"/>
          <p:cNvSpPr txBox="1">
            <a:spLocks noChangeArrowheads="1"/>
          </p:cNvSpPr>
          <p:nvPr/>
        </p:nvSpPr>
        <p:spPr bwMode="auto">
          <a:xfrm>
            <a:off x="504825" y="115888"/>
            <a:ext cx="8099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/>
              <a:t>Brazil: Scientific &amp; Scholarly Research 1993-2013</a:t>
            </a:r>
          </a:p>
          <a:p>
            <a:pPr algn="ctr"/>
            <a:r>
              <a:rPr lang="en-US" altLang="en-US"/>
              <a:t>(number of publications &amp; % of world)</a:t>
            </a:r>
          </a:p>
        </p:txBody>
      </p:sp>
    </p:spTree>
    <p:extLst>
      <p:ext uri="{BB962C8B-B14F-4D97-AF65-F5344CB8AC3E}">
        <p14:creationId xmlns:p14="http://schemas.microsoft.com/office/powerpoint/2010/main" val="46160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ixaDeTexto 1"/>
          <p:cNvSpPr txBox="1">
            <a:spLocks noChangeArrowheads="1"/>
          </p:cNvSpPr>
          <p:nvPr/>
        </p:nvSpPr>
        <p:spPr bwMode="auto">
          <a:xfrm>
            <a:off x="0" y="36036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en-US" sz="2400"/>
              <a:t>Impacto de Citações Normalizado por Categoria</a:t>
            </a:r>
          </a:p>
        </p:txBody>
      </p:sp>
      <p:graphicFrame>
        <p:nvGraphicFramePr>
          <p:cNvPr id="23555" name="Gráfico 7"/>
          <p:cNvGraphicFramePr>
            <a:graphicFrameLocks/>
          </p:cNvGraphicFramePr>
          <p:nvPr/>
        </p:nvGraphicFramePr>
        <p:xfrm>
          <a:off x="166688" y="1125538"/>
          <a:ext cx="8810625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hart" r:id="rId3" imgW="8815580" imgH="5236918" progId="Excel.Chart.8">
                  <p:embed/>
                </p:oleObj>
              </mc:Choice>
              <mc:Fallback>
                <p:oleObj name="Chart" r:id="rId3" imgW="8815580" imgH="5236918" progId="Excel.Chart.8">
                  <p:embed/>
                  <p:pic>
                    <p:nvPicPr>
                      <p:cNvPr id="23555" name="Gráfico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1125538"/>
                        <a:ext cx="8810625" cy="523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CaixaDeTexto 3"/>
          <p:cNvSpPr txBox="1">
            <a:spLocks noChangeArrowheads="1"/>
          </p:cNvSpPr>
          <p:nvPr/>
        </p:nvSpPr>
        <p:spPr bwMode="auto">
          <a:xfrm>
            <a:off x="344488" y="6581775"/>
            <a:ext cx="1935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1200"/>
              <a:t>Fonte: InCites – 11/10/2016</a:t>
            </a:r>
          </a:p>
        </p:txBody>
      </p:sp>
    </p:spTree>
    <p:extLst>
      <p:ext uri="{BB962C8B-B14F-4D97-AF65-F5344CB8AC3E}">
        <p14:creationId xmlns:p14="http://schemas.microsoft.com/office/powerpoint/2010/main" val="3324154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1.</a:t>
            </a:r>
            <a:r>
              <a:rPr lang="pt-BR" sz="2600" b="0" i="0" dirty="0">
                <a:solidFill>
                  <a:schemeClr val="bg1">
                    <a:lumMod val="65000"/>
                  </a:schemeClr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Em que proporção têm sido aproveitados por sua universidade os recursos do Fundo Nacional de Desenvolvimento Científico e Tecnológico (FNDCT), do Fundo para o Desenvolvimento Tecnológico das Telecomunicações (FUNTTEL), bem como outras políticas públicas de incentivo à pesquisa e à inovação?</a:t>
            </a:r>
          </a:p>
          <a:p>
            <a:pPr marL="0" indent="0" algn="just">
              <a:buNone/>
            </a:pPr>
            <a:endParaRPr lang="pt-BR" sz="1800" b="0" i="0" dirty="0">
              <a:solidFill>
                <a:schemeClr val="bg1">
                  <a:lumMod val="65000"/>
                </a:schemeClr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2.</a:t>
            </a:r>
            <a:r>
              <a:rPr lang="pt-BR" sz="1800" b="0" i="0" dirty="0">
                <a:solidFill>
                  <a:schemeClr val="bg1">
                    <a:lumMod val="65000"/>
                  </a:schemeClr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Que resultados efetivos esses recursos têm propiciado para a área da inovação e da pesquisa científica?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3.</a:t>
            </a:r>
            <a:r>
              <a:rPr lang="pt-BR" sz="18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800" dirty="0">
                <a:solidFill>
                  <a:srgbClr val="000000"/>
                </a:solidFill>
              </a:rPr>
              <a:t>Por que, em geral, o crescimento no número de publicações científicas não tem se refletido num crescimento proporcional ao número de pedidos de patentes?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4.</a:t>
            </a:r>
            <a:r>
              <a:rPr lang="pt-BR" sz="1800" b="0" i="0" dirty="0">
                <a:solidFill>
                  <a:schemeClr val="bg1">
                    <a:lumMod val="65000"/>
                  </a:schemeClr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Como se avalia a progressiva redução de recursos do FNDCT e FUNTTEL para ações verticais e o consequente crescimento de recursos para ações transversais? Que benefícios ou prejuízos essa alteração de perfil provoca?</a:t>
            </a:r>
            <a:endParaRPr lang="pt-BR" sz="1800" b="0" i="0" dirty="0">
              <a:solidFill>
                <a:schemeClr val="bg1">
                  <a:lumMod val="65000"/>
                </a:schemeClr>
              </a:solidFill>
              <a:effectLst/>
              <a:latin typeface="Times New Roman"/>
            </a:endParaRP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pt-BR" dirty="0"/>
              <a:t>Perguntas (15 min p/ apresentação)</a:t>
            </a:r>
          </a:p>
        </p:txBody>
      </p:sp>
    </p:spTree>
    <p:extLst>
      <p:ext uri="{BB962C8B-B14F-4D97-AF65-F5344CB8AC3E}">
        <p14:creationId xmlns:p14="http://schemas.microsoft.com/office/powerpoint/2010/main" val="307044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5756" y="2132856"/>
            <a:ext cx="3098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Quem</a:t>
            </a:r>
            <a:r>
              <a:rPr lang="en-US" sz="2800" dirty="0"/>
              <a:t> </a:t>
            </a:r>
            <a:r>
              <a:rPr lang="en-US" sz="2800" dirty="0" err="1"/>
              <a:t>faz</a:t>
            </a:r>
            <a:r>
              <a:rPr lang="en-US" sz="2800" dirty="0"/>
              <a:t> </a:t>
            </a:r>
            <a:r>
              <a:rPr lang="en-US" sz="2800" dirty="0" err="1"/>
              <a:t>patentes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801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2" descr="2014_Thomson_research-innovation-g20_03014.pdf - Adobe Rea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2379" r="55293" b="31100"/>
          <a:stretch>
            <a:fillRect/>
          </a:stretch>
        </p:blipFill>
        <p:spPr bwMode="auto">
          <a:xfrm>
            <a:off x="34925" y="1804988"/>
            <a:ext cx="456406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ixaDeTexto 5"/>
          <p:cNvSpPr txBox="1">
            <a:spLocks noChangeArrowheads="1"/>
          </p:cNvSpPr>
          <p:nvPr/>
        </p:nvSpPr>
        <p:spPr bwMode="auto">
          <a:xfrm>
            <a:off x="468313" y="241300"/>
            <a:ext cx="7935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/>
              <a:t>Brazil &amp; S. Korea: Intellectual Property Research</a:t>
            </a:r>
          </a:p>
        </p:txBody>
      </p:sp>
      <p:sp>
        <p:nvSpPr>
          <p:cNvPr id="17412" name="CaixaDeTexto 7"/>
          <p:cNvSpPr txBox="1">
            <a:spLocks noChangeArrowheads="1"/>
          </p:cNvSpPr>
          <p:nvPr/>
        </p:nvSpPr>
        <p:spPr bwMode="auto">
          <a:xfrm>
            <a:off x="7577138" y="6591300"/>
            <a:ext cx="1560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/>
              <a:t>Thomson-Reuters, 2014</a:t>
            </a:r>
          </a:p>
        </p:txBody>
      </p:sp>
      <p:pic>
        <p:nvPicPr>
          <p:cNvPr id="17413" name="Imagem 4" descr="2014_Thomson_research-innovation-g20_03014.pdf - Adobe Rea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8370" r="56300" b="20923"/>
          <a:stretch>
            <a:fillRect/>
          </a:stretch>
        </p:blipFill>
        <p:spPr bwMode="auto">
          <a:xfrm>
            <a:off x="4500563" y="1773238"/>
            <a:ext cx="44227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7173913" y="2339975"/>
            <a:ext cx="431800" cy="287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3492500" y="2320925"/>
            <a:ext cx="431800" cy="287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4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88" t="14563" r="9839" b="9838"/>
          <a:stretch/>
        </p:blipFill>
        <p:spPr>
          <a:xfrm>
            <a:off x="395536" y="260648"/>
            <a:ext cx="8558526" cy="5589241"/>
          </a:xfrm>
          <a:prstGeom prst="rect">
            <a:avLst/>
          </a:prstGeom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</p:spTree>
    <p:extLst>
      <p:ext uri="{BB962C8B-B14F-4D97-AF65-F5344CB8AC3E}">
        <p14:creationId xmlns:p14="http://schemas.microsoft.com/office/powerpoint/2010/main" val="322579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1.</a:t>
            </a:r>
            <a:r>
              <a:rPr lang="pt-BR" sz="2600" b="0" i="0" dirty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rgbClr val="000000"/>
                </a:solidFill>
              </a:rPr>
              <a:t>Em que proporção têm sido aproveitados por sua universidade os recursos do Fundo Nacional de Desenvolvimento Científico e Tecnológico (FNDCT), do Fundo para o Desenvolvimento Tecnológico das Telecomunicações (FUNTTEL), bem como outras políticas públicas de incentivo à pesquisa e à inovação?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2.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rgbClr val="000000"/>
                </a:solidFill>
              </a:rPr>
              <a:t>Que resultados efetivos esses recursos têm propiciado para a área da inovação e da pesquisa científica?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3.</a:t>
            </a:r>
            <a:r>
              <a:rPr lang="pt-BR" sz="18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800" dirty="0">
                <a:solidFill>
                  <a:srgbClr val="000000"/>
                </a:solidFill>
              </a:rPr>
              <a:t>Por que, em geral, o crescimento no número de publicações científicas não tem se refletido num crescimento proporcional ao número de pedidos de patentes?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4.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rgbClr val="000000"/>
                </a:solidFill>
              </a:rPr>
              <a:t>Como se avalia a progressiva redução de recursos do FNDCT e FUNTTEL para ações verticais e o consequente crescimento de recursos para ações transversais? Que benefícios ou prejuízos essa alteração de perfil provoca?</a:t>
            </a: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dirty="0"/>
              <a:t>Perguntas</a:t>
            </a:r>
          </a:p>
        </p:txBody>
      </p:sp>
    </p:spTree>
    <p:extLst>
      <p:ext uri="{BB962C8B-B14F-4D97-AF65-F5344CB8AC3E}">
        <p14:creationId xmlns:p14="http://schemas.microsoft.com/office/powerpoint/2010/main" val="3070983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988" t="14563" r="12201" b="9838"/>
          <a:stretch/>
        </p:blipFill>
        <p:spPr>
          <a:xfrm>
            <a:off x="179511" y="229572"/>
            <a:ext cx="8597079" cy="5791716"/>
          </a:xfrm>
          <a:prstGeom prst="rect">
            <a:avLst/>
          </a:prstGeom>
        </p:spPr>
      </p:pic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</p:spTree>
    <p:extLst>
      <p:ext uri="{BB962C8B-B14F-4D97-AF65-F5344CB8AC3E}">
        <p14:creationId xmlns:p14="http://schemas.microsoft.com/office/powerpoint/2010/main" val="189203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917" y="1772816"/>
            <a:ext cx="8965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Produção de Patentes requer um Sistema de Ciência e Tecnologia</a:t>
            </a:r>
          </a:p>
          <a:p>
            <a:pPr algn="ctr"/>
            <a:r>
              <a:rPr lang="pt-BR" sz="2400" dirty="0"/>
              <a:t>estruturado (hierarquizado, coordenado, com prioridades e volume de</a:t>
            </a:r>
          </a:p>
          <a:p>
            <a:pPr algn="ctr"/>
            <a:r>
              <a:rPr lang="pt-BR" sz="2400" dirty="0"/>
              <a:t>recursos previsíveis)</a:t>
            </a:r>
          </a:p>
        </p:txBody>
      </p:sp>
    </p:spTree>
    <p:extLst>
      <p:ext uri="{BB962C8B-B14F-4D97-AF65-F5344CB8AC3E}">
        <p14:creationId xmlns:p14="http://schemas.microsoft.com/office/powerpoint/2010/main" val="2877466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51" t="9838" r="9838" b="11019"/>
          <a:stretch/>
        </p:blipFill>
        <p:spPr>
          <a:xfrm>
            <a:off x="179512" y="260648"/>
            <a:ext cx="8729089" cy="5678145"/>
          </a:xfrm>
          <a:prstGeom prst="rect">
            <a:avLst/>
          </a:prstGeom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7757943" y="1578373"/>
              <a:ext cx="481500" cy="3130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56683" y="1577293"/>
                <a:ext cx="484740" cy="315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/>
          <p:cNvSpPr/>
          <p:nvPr/>
        </p:nvSpPr>
        <p:spPr>
          <a:xfrm>
            <a:off x="7740352" y="1628800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82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51" t="8657" r="9051" b="11019"/>
          <a:stretch/>
        </p:blipFill>
        <p:spPr>
          <a:xfrm>
            <a:off x="230340" y="332656"/>
            <a:ext cx="8590132" cy="5616625"/>
          </a:xfrm>
          <a:prstGeom prst="rect">
            <a:avLst/>
          </a:prstGeom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  <p:sp>
        <p:nvSpPr>
          <p:cNvPr id="4" name="Oval 3"/>
          <p:cNvSpPr/>
          <p:nvPr/>
        </p:nvSpPr>
        <p:spPr>
          <a:xfrm>
            <a:off x="1115616" y="4365104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51" t="8657" r="9051" b="11019"/>
          <a:stretch/>
        </p:blipFill>
        <p:spPr>
          <a:xfrm>
            <a:off x="166805" y="268957"/>
            <a:ext cx="8797683" cy="5752331"/>
          </a:xfrm>
          <a:prstGeom prst="rect">
            <a:avLst/>
          </a:prstGeom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</p:spTree>
    <p:extLst>
      <p:ext uri="{BB962C8B-B14F-4D97-AF65-F5344CB8AC3E}">
        <p14:creationId xmlns:p14="http://schemas.microsoft.com/office/powerpoint/2010/main" val="4197136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01" t="15744" r="10626" b="9838"/>
          <a:stretch/>
        </p:blipFill>
        <p:spPr>
          <a:xfrm>
            <a:off x="219516" y="404664"/>
            <a:ext cx="8456940" cy="5436604"/>
          </a:xfrm>
          <a:prstGeom prst="rect">
            <a:avLst/>
          </a:prstGeom>
        </p:spPr>
      </p:pic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</p:spTree>
    <p:extLst>
      <p:ext uri="{BB962C8B-B14F-4D97-AF65-F5344CB8AC3E}">
        <p14:creationId xmlns:p14="http://schemas.microsoft.com/office/powerpoint/2010/main" val="3770916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SP Environment Secretary bases Resolution on BIOTA research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t-BR" sz="1846" dirty="0" err="1"/>
              <a:t>Several</a:t>
            </a:r>
            <a:r>
              <a:rPr lang="pt-BR" sz="1846" dirty="0"/>
              <a:t> </a:t>
            </a:r>
            <a:r>
              <a:rPr lang="pt-BR" sz="1846" dirty="0" err="1"/>
              <a:t>Governor</a:t>
            </a:r>
            <a:r>
              <a:rPr lang="pt-BR" sz="1846" dirty="0"/>
              <a:t> </a:t>
            </a:r>
            <a:r>
              <a:rPr lang="pt-BR" sz="1846" dirty="0" err="1"/>
              <a:t>Decrees</a:t>
            </a:r>
            <a:r>
              <a:rPr lang="pt-BR" sz="1846" dirty="0"/>
              <a:t> and </a:t>
            </a:r>
            <a:r>
              <a:rPr lang="pt-BR" sz="1846" dirty="0" err="1"/>
              <a:t>Resolutions</a:t>
            </a:r>
            <a:endParaRPr lang="pt-BR" sz="1846" dirty="0"/>
          </a:p>
          <a:p>
            <a:pPr lvl="1"/>
            <a:r>
              <a:rPr lang="pt-BR" sz="1662" dirty="0"/>
              <a:t>Decree 53.939, 06Jan09 – Legal Reserves</a:t>
            </a:r>
          </a:p>
          <a:p>
            <a:pPr lvl="1"/>
            <a:r>
              <a:rPr lang="pt-BR" sz="1662" dirty="0"/>
              <a:t>Decree 54.746, 04Sep09 – Conservation Units Cantareira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E918EDB-AB1F-4670-80C6-230E8698C465}" type="datetime1">
              <a:rPr lang="en-US" smtClean="0"/>
              <a:pPr/>
              <a:t>11/8/2016</a:t>
            </a:fld>
            <a:endParaRPr lang="pt-BR"/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426" y="1706269"/>
            <a:ext cx="3934792" cy="43170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005" y="3429000"/>
            <a:ext cx="4089475" cy="25922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" name="Freeform 5"/>
          <p:cNvSpPr/>
          <p:nvPr/>
        </p:nvSpPr>
        <p:spPr>
          <a:xfrm>
            <a:off x="185052" y="5256947"/>
            <a:ext cx="4513773" cy="442364"/>
          </a:xfrm>
          <a:custGeom>
            <a:avLst/>
            <a:gdLst>
              <a:gd name="connsiteX0" fmla="*/ 0 w 4889921"/>
              <a:gd name="connsiteY0" fmla="*/ 1968 h 479228"/>
              <a:gd name="connsiteX1" fmla="*/ 4359057 w 4889921"/>
              <a:gd name="connsiteY1" fmla="*/ 64598 h 479228"/>
              <a:gd name="connsiteX2" fmla="*/ 4371583 w 4889921"/>
              <a:gd name="connsiteY2" fmla="*/ 427853 h 479228"/>
              <a:gd name="connsiteX3" fmla="*/ 338202 w 4889921"/>
              <a:gd name="connsiteY3" fmla="*/ 452905 h 479228"/>
              <a:gd name="connsiteX4" fmla="*/ 400833 w 4889921"/>
              <a:gd name="connsiteY4" fmla="*/ 202384 h 479228"/>
              <a:gd name="connsiteX5" fmla="*/ 400833 w 4889921"/>
              <a:gd name="connsiteY5" fmla="*/ 202384 h 47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921" h="479228">
                <a:moveTo>
                  <a:pt x="0" y="1968"/>
                </a:moveTo>
                <a:cubicBezTo>
                  <a:pt x="1815230" y="-2208"/>
                  <a:pt x="3630460" y="-6383"/>
                  <a:pt x="4359057" y="64598"/>
                </a:cubicBezTo>
                <a:cubicBezTo>
                  <a:pt x="5087654" y="135579"/>
                  <a:pt x="5041725" y="363135"/>
                  <a:pt x="4371583" y="427853"/>
                </a:cubicBezTo>
                <a:cubicBezTo>
                  <a:pt x="3701441" y="492571"/>
                  <a:pt x="999994" y="490483"/>
                  <a:pt x="338202" y="452905"/>
                </a:cubicBezTo>
                <a:cubicBezTo>
                  <a:pt x="-323590" y="415327"/>
                  <a:pt x="400833" y="202384"/>
                  <a:pt x="400833" y="202384"/>
                </a:cubicBezTo>
                <a:lnTo>
                  <a:pt x="400833" y="202384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1" name="CaixaDeTexto 3"/>
          <p:cNvSpPr txBox="1">
            <a:spLocks noChangeArrowheads="1"/>
          </p:cNvSpPr>
          <p:nvPr/>
        </p:nvSpPr>
        <p:spPr bwMode="auto">
          <a:xfrm>
            <a:off x="7812088" y="6597650"/>
            <a:ext cx="1292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Brito Cruz/FAPESP</a:t>
            </a:r>
          </a:p>
        </p:txBody>
      </p:sp>
    </p:spTree>
    <p:extLst>
      <p:ext uri="{BB962C8B-B14F-4D97-AF65-F5344CB8AC3E}">
        <p14:creationId xmlns:p14="http://schemas.microsoft.com/office/powerpoint/2010/main" val="1632928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1.</a:t>
            </a:r>
            <a:r>
              <a:rPr lang="pt-BR" sz="2600" b="0" i="0" dirty="0">
                <a:solidFill>
                  <a:schemeClr val="bg1">
                    <a:lumMod val="65000"/>
                  </a:schemeClr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Em que proporção têm sido aproveitados por sua universidade os recursos do Fundo Nacional de Desenvolvimento Científico e Tecnológico (FNDCT), do Fundo para o Desenvolvimento Tecnológico das Telecomunicações (FUNTTEL), bem como outras políticas públicas de incentivo à pesquisa e à inovação?</a:t>
            </a:r>
          </a:p>
          <a:p>
            <a:pPr marL="0" indent="0" algn="just">
              <a:buNone/>
            </a:pPr>
            <a:endParaRPr lang="pt-BR" sz="1800" b="0" i="0" dirty="0">
              <a:solidFill>
                <a:schemeClr val="bg1">
                  <a:lumMod val="65000"/>
                </a:schemeClr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2.</a:t>
            </a:r>
            <a:r>
              <a:rPr lang="pt-BR" sz="1800" b="0" i="0" dirty="0">
                <a:solidFill>
                  <a:schemeClr val="bg1">
                    <a:lumMod val="65000"/>
                  </a:schemeClr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Que resultados efetivos esses recursos têm propiciado para a área da inovação e da pesquisa científica?</a:t>
            </a:r>
          </a:p>
          <a:p>
            <a:pPr marL="0" indent="0" algn="just">
              <a:buNone/>
            </a:pPr>
            <a:endParaRPr lang="pt-BR" sz="1800" b="0" i="0" dirty="0">
              <a:solidFill>
                <a:schemeClr val="bg1">
                  <a:lumMod val="65000"/>
                </a:schemeClr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3.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Por que, em geral, o crescimento no número de publicações científicas não tem se refletido num crescimento proporcional ao número de pedidos de patentes?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4.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rgbClr val="000000"/>
                </a:solidFill>
              </a:rPr>
              <a:t>Como se avalia a progressiva redução de recursos do FNDCT e FUNTTEL para ações verticais e o consequente crescimento de recursos para ações transversais? Que benefícios ou prejuízos essa alteração de perfil provoca?</a:t>
            </a: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dirty="0"/>
              <a:t>Perguntas</a:t>
            </a:r>
          </a:p>
        </p:txBody>
      </p:sp>
    </p:spTree>
    <p:extLst>
      <p:ext uri="{BB962C8B-B14F-4D97-AF65-F5344CB8AC3E}">
        <p14:creationId xmlns:p14="http://schemas.microsoft.com/office/powerpoint/2010/main" val="486791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2A8F6-2216-49B8-B3CE-015C80A7E67F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pic>
        <p:nvPicPr>
          <p:cNvPr id="23555" name="Imagem 1" descr="2014_Battelle_global_rd_funding_forecast.pdf - Adobe Read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8018" r="31888" b="2023"/>
          <a:stretch>
            <a:fillRect/>
          </a:stretch>
        </p:blipFill>
        <p:spPr bwMode="auto">
          <a:xfrm>
            <a:off x="1835150" y="44450"/>
            <a:ext cx="5400675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041525" y="2089150"/>
            <a:ext cx="5041900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051050" y="1465263"/>
            <a:ext cx="5041900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74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2555612"/>
            <a:ext cx="18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Custo</a:t>
            </a:r>
            <a:r>
              <a:rPr lang="en-US" sz="2800" dirty="0"/>
              <a:t> </a:t>
            </a:r>
            <a:r>
              <a:rPr lang="en-US" sz="2800" dirty="0" err="1"/>
              <a:t>Brasil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721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1.</a:t>
            </a:r>
            <a:r>
              <a:rPr lang="pt-BR" sz="2600" b="0" i="0" dirty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rgbClr val="000000"/>
                </a:solidFill>
              </a:rPr>
              <a:t>Em que proporção têm sido aproveitados por sua universidade os recursos do Fundo Nacional de Desenvolvimento Científico e Tecnológico (FNDCT), do Fundo para o Desenvolvimento Tecnológico das Telecomunicações (FUNTTEL), bem como outras políticas públicas de incentivo à pesquisa e à inovação?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2.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rgbClr val="000000"/>
                </a:solidFill>
              </a:rPr>
              <a:t>Que resultados efetivos esses recursos têm propiciado para a área da inovação e da pesquisa científica?</a:t>
            </a:r>
          </a:p>
          <a:p>
            <a:pPr marL="0" indent="0" algn="just">
              <a:buNone/>
            </a:pPr>
            <a:endParaRPr lang="pt-BR" sz="1800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3.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  <a:latin typeface="Times New Roman"/>
              </a:rPr>
              <a:t> 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Por que, em geral, o crescimento no número de publicações científicas não tem se refletido num crescimento proporcional ao número de pedidos de patentes?</a:t>
            </a:r>
          </a:p>
          <a:p>
            <a:pPr marL="0" indent="0" algn="just">
              <a:buNone/>
            </a:pPr>
            <a:endParaRPr lang="pt-BR" sz="1800" b="0" i="0" dirty="0">
              <a:solidFill>
                <a:schemeClr val="bg1">
                  <a:lumMod val="65000"/>
                </a:schemeClr>
              </a:solidFill>
              <a:effectLst/>
              <a:latin typeface="Times New Roman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4.</a:t>
            </a:r>
            <a:r>
              <a:rPr lang="pt-BR" sz="1800" b="0" i="0" dirty="0">
                <a:solidFill>
                  <a:schemeClr val="bg1">
                    <a:lumMod val="65000"/>
                  </a:schemeClr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chemeClr val="bg1">
                    <a:lumMod val="65000"/>
                  </a:schemeClr>
                </a:solidFill>
              </a:rPr>
              <a:t>Como se avalia a progressiva redução de recursos do FNDCT e FUNTTEL para ações verticais e o consequente crescimento de recursos para ações transversais? Que benefícios ou prejuízos essa alteração de perfil provoca?</a:t>
            </a:r>
            <a:endParaRPr lang="pt-BR" sz="1800" b="0" i="0" dirty="0">
              <a:solidFill>
                <a:schemeClr val="bg1">
                  <a:lumMod val="65000"/>
                </a:schemeClr>
              </a:solidFill>
              <a:effectLst/>
              <a:latin typeface="Times New Roman"/>
            </a:endParaRP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dirty="0"/>
              <a:t>Perguntas</a:t>
            </a:r>
          </a:p>
        </p:txBody>
      </p:sp>
    </p:spTree>
    <p:extLst>
      <p:ext uri="{BB962C8B-B14F-4D97-AF65-F5344CB8AC3E}">
        <p14:creationId xmlns:p14="http://schemas.microsoft.com/office/powerpoint/2010/main" val="1028529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Contratação de Produtos para Pesquisa e Desenvolvimento (Bens, insumos, serviços)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9" y="1340768"/>
            <a:ext cx="7356309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258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Contratação de Produtos para Pesquisa e Desenvolvimento (Bens, insumos, serviços)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Limite de dispensa de licitação é baixíssimo (R$8.000,00);</a:t>
            </a:r>
          </a:p>
          <a:p>
            <a:r>
              <a:rPr lang="pt-BR" dirty="0"/>
              <a:t>Inexigibilidade, quando aplicável, possui mecanismo complexo;</a:t>
            </a:r>
          </a:p>
          <a:p>
            <a:r>
              <a:rPr lang="pt-BR" dirty="0">
                <a:solidFill>
                  <a:srgbClr val="FF0000"/>
                </a:solidFill>
              </a:rPr>
              <a:t>Procedimentos licitatórios são complexos e exigem muita mão de obra, o que infla custos operacionais;</a:t>
            </a:r>
          </a:p>
          <a:p>
            <a:r>
              <a:rPr lang="pt-BR" dirty="0"/>
              <a:t>Regulamentação do Regime Diferenciado de Contratações Públicas (RDC) para ações em órgãos e entidades dedicados à ciência, à tecnologia e à inovação. (Inciso X, artigo 1º, da Lei 12.462/11)</a:t>
            </a:r>
          </a:p>
        </p:txBody>
      </p:sp>
    </p:spTree>
    <p:extLst>
      <p:ext uri="{BB962C8B-B14F-4D97-AF65-F5344CB8AC3E}">
        <p14:creationId xmlns:p14="http://schemas.microsoft.com/office/powerpoint/2010/main" val="915151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1.</a:t>
            </a:r>
            <a:r>
              <a:rPr lang="pt-BR" sz="2600" b="0" i="0" dirty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pt-BR" sz="1800" dirty="0">
                <a:solidFill>
                  <a:srgbClr val="000000"/>
                </a:solidFill>
              </a:rPr>
              <a:t>Os recursos do Fundo Nacional de Desenvolvimento Científico e Tecnológico (FNDCT) e as outras politicas públicas de incentivo à pesquisa e à inovação são </a:t>
            </a:r>
            <a:r>
              <a:rPr lang="pt-BR" sz="1800" b="1" dirty="0">
                <a:solidFill>
                  <a:srgbClr val="000000"/>
                </a:solidFill>
              </a:rPr>
              <a:t>fundamentais</a:t>
            </a:r>
            <a:r>
              <a:rPr lang="pt-BR" sz="1800" dirty="0">
                <a:solidFill>
                  <a:srgbClr val="000000"/>
                </a:solidFill>
              </a:rPr>
              <a:t> para o desenvolvimento do pais.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2. As Universidades de Pesquisa são fundamentais no processo de criação do conhecimento (“</a:t>
            </a:r>
            <a:r>
              <a:rPr lang="pt-BR" sz="1800" b="1" dirty="0">
                <a:solidFill>
                  <a:srgbClr val="000000"/>
                </a:solidFill>
              </a:rPr>
              <a:t>estoque de conhecimento</a:t>
            </a:r>
            <a:r>
              <a:rPr lang="pt-BR" sz="1800" dirty="0">
                <a:solidFill>
                  <a:srgbClr val="000000"/>
                </a:solidFill>
              </a:rPr>
              <a:t>”) e na transformação do conhecimento em pesquisa, que tipicamente e feito por empresas.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3. </a:t>
            </a:r>
            <a:r>
              <a:rPr lang="pt-BR" sz="1800" b="1" dirty="0">
                <a:solidFill>
                  <a:srgbClr val="000000"/>
                </a:solidFill>
              </a:rPr>
              <a:t>Patentes são produto de empresas</a:t>
            </a:r>
            <a:r>
              <a:rPr lang="pt-BR" sz="1800" dirty="0">
                <a:solidFill>
                  <a:srgbClr val="000000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4.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Times New Roman"/>
              </a:rPr>
              <a:t> A USP responde por quase 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Times New Roman"/>
              </a:rPr>
              <a:t>25% da produção cientifica do pais </a:t>
            </a:r>
            <a:r>
              <a:rPr lang="pt-BR" sz="1800" dirty="0">
                <a:solidFill>
                  <a:srgbClr val="000000"/>
                </a:solidFill>
                <a:latin typeface="Times New Roman"/>
              </a:rPr>
              <a:t>publicada em revistas especializadas e tem contribuído na transformação de conhecimento em riquezas em áreas importantes para o pais como, por exemplo, novas fontes de energia, gás e óleo, agribusiness, clima, ambiente e saúde.</a:t>
            </a:r>
          </a:p>
          <a:p>
            <a:pPr marL="0" indent="0" algn="just">
              <a:buNone/>
            </a:pPr>
            <a:r>
              <a:rPr lang="pt-BR" sz="1800" b="0" i="0" dirty="0">
                <a:solidFill>
                  <a:srgbClr val="000000"/>
                </a:solidFill>
                <a:effectLst/>
                <a:latin typeface="Times New Roman"/>
              </a:rPr>
              <a:t>5. O Sistema de Ciência e Tecnologia do pais precisa maior </a:t>
            </a:r>
            <a:r>
              <a:rPr lang="pt-BR" sz="1800" b="1" i="0" dirty="0">
                <a:solidFill>
                  <a:srgbClr val="000000"/>
                </a:solidFill>
                <a:effectLst/>
                <a:latin typeface="Times New Roman"/>
              </a:rPr>
              <a:t>coordenação e integração com definição de prioridades e fontes de recursos perenes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Times New Roman"/>
              </a:rPr>
              <a:t>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rgbClr val="000000"/>
                </a:solidFill>
              </a:rPr>
              <a:t>6.</a:t>
            </a:r>
            <a:r>
              <a:rPr lang="pt-BR" sz="1800" dirty="0">
                <a:solidFill>
                  <a:srgbClr val="000000"/>
                </a:solidFill>
                <a:latin typeface="Times New Roman"/>
              </a:rPr>
              <a:t> Há necessidade de um </a:t>
            </a:r>
            <a:r>
              <a:rPr lang="pt-BR" sz="1800" b="1" dirty="0">
                <a:solidFill>
                  <a:srgbClr val="000000"/>
                </a:solidFill>
                <a:latin typeface="Times New Roman"/>
              </a:rPr>
              <a:t>Projeto Brasil para a Ciência e Tecnologia </a:t>
            </a:r>
            <a:r>
              <a:rPr lang="pt-BR" sz="1800" dirty="0">
                <a:solidFill>
                  <a:srgbClr val="000000"/>
                </a:solidFill>
                <a:latin typeface="Times New Roman"/>
              </a:rPr>
              <a:t>como foi feito com a revolução da pós-graduação na década de 80 para criação de </a:t>
            </a:r>
            <a:r>
              <a:rPr lang="pt-BR" sz="1800" b="1" dirty="0">
                <a:solidFill>
                  <a:srgbClr val="000000"/>
                </a:solidFill>
                <a:latin typeface="Times New Roman"/>
              </a:rPr>
              <a:t>ambiente de inovação e redução do “custo Brasil” </a:t>
            </a:r>
            <a:r>
              <a:rPr lang="pt-BR" sz="1800" dirty="0">
                <a:solidFill>
                  <a:srgbClr val="000000"/>
                </a:solidFill>
                <a:latin typeface="Times New Roman"/>
              </a:rPr>
              <a:t>na criação e transformação de conhecimento em riqueza. </a:t>
            </a: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pt-BR" dirty="0"/>
              <a:t>Resumo</a:t>
            </a:r>
          </a:p>
        </p:txBody>
      </p:sp>
    </p:spTree>
    <p:extLst>
      <p:ext uri="{BB962C8B-B14F-4D97-AF65-F5344CB8AC3E}">
        <p14:creationId xmlns:p14="http://schemas.microsoft.com/office/powerpoint/2010/main" val="3298959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26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201" t="14564" r="10626" b="9838"/>
          <a:stretch/>
        </p:blipFill>
        <p:spPr>
          <a:xfrm>
            <a:off x="526050" y="316491"/>
            <a:ext cx="8294422" cy="5416765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6875463" y="6524625"/>
            <a:ext cx="2233612" cy="33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t-BR" altLang="en-US" sz="1400" dirty="0">
                <a:solidFill>
                  <a:srgbClr val="000000"/>
                </a:solidFill>
              </a:rPr>
              <a:t>C.H. Brito Cruz e Fapesp </a:t>
            </a:r>
          </a:p>
        </p:txBody>
      </p:sp>
    </p:spTree>
    <p:extLst>
      <p:ext uri="{BB962C8B-B14F-4D97-AF65-F5344CB8AC3E}">
        <p14:creationId xmlns:p14="http://schemas.microsoft.com/office/powerpoint/2010/main" val="834665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68" t="14563" r="9838" b="9839"/>
          <a:stretch/>
        </p:blipFill>
        <p:spPr>
          <a:xfrm>
            <a:off x="373262" y="404664"/>
            <a:ext cx="8447210" cy="5472608"/>
          </a:xfrm>
          <a:prstGeom prst="rect">
            <a:avLst/>
          </a:prstGeom>
        </p:spPr>
      </p:pic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6875463" y="6524625"/>
            <a:ext cx="2233612" cy="33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t-BR" altLang="en-US" sz="1400" dirty="0">
                <a:solidFill>
                  <a:srgbClr val="000000"/>
                </a:solidFill>
              </a:rPr>
              <a:t>C.H. Brito Cruz e Fapesp </a:t>
            </a:r>
          </a:p>
        </p:txBody>
      </p:sp>
    </p:spTree>
    <p:extLst>
      <p:ext uri="{BB962C8B-B14F-4D97-AF65-F5344CB8AC3E}">
        <p14:creationId xmlns:p14="http://schemas.microsoft.com/office/powerpoint/2010/main" val="3711622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74" y="1700192"/>
            <a:ext cx="5748521" cy="43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State</a:t>
            </a:r>
            <a:r>
              <a:rPr lang="pt-BR" dirty="0"/>
              <a:t> </a:t>
            </a:r>
            <a:r>
              <a:rPr lang="pt-BR" dirty="0" err="1"/>
              <a:t>level</a:t>
            </a:r>
            <a:r>
              <a:rPr lang="pt-BR" dirty="0"/>
              <a:t> </a:t>
            </a:r>
            <a:r>
              <a:rPr lang="pt-BR" dirty="0" err="1"/>
              <a:t>support</a:t>
            </a:r>
            <a:r>
              <a:rPr lang="pt-BR" dirty="0"/>
              <a:t> for R&amp;D in </a:t>
            </a:r>
            <a:r>
              <a:rPr lang="pt-BR" dirty="0" err="1"/>
              <a:t>Brazil</a:t>
            </a:r>
            <a:r>
              <a:rPr lang="pt-BR" dirty="0"/>
              <a:t>, 2010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20120307</a:t>
            </a: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fapesp11-CAs-20120330.pptx; © C.H. Brito Cruz e Fapesp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018A-FCC2-4C18-B3BA-5B5B252402A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526558" y="5062201"/>
            <a:ext cx="1075312" cy="0"/>
          </a:xfrm>
          <a:custGeom>
            <a:avLst/>
            <a:gdLst>
              <a:gd name="connsiteX0" fmla="*/ 0 w 1164921"/>
              <a:gd name="connsiteY0" fmla="*/ 0 h 0"/>
              <a:gd name="connsiteX1" fmla="*/ 1164921 w 1164921"/>
              <a:gd name="connsiteY1" fmla="*/ 0 h 0"/>
              <a:gd name="connsiteX2" fmla="*/ 1164921 w 1164921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4921">
                <a:moveTo>
                  <a:pt x="0" y="0"/>
                </a:moveTo>
                <a:lnTo>
                  <a:pt x="1164921" y="0"/>
                </a:lnTo>
                <a:lnTo>
                  <a:pt x="1164921" y="0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0" name="Freeform 9"/>
          <p:cNvSpPr/>
          <p:nvPr/>
        </p:nvSpPr>
        <p:spPr>
          <a:xfrm>
            <a:off x="5224881" y="5058942"/>
            <a:ext cx="1075312" cy="0"/>
          </a:xfrm>
          <a:custGeom>
            <a:avLst/>
            <a:gdLst>
              <a:gd name="connsiteX0" fmla="*/ 0 w 1164921"/>
              <a:gd name="connsiteY0" fmla="*/ 0 h 0"/>
              <a:gd name="connsiteX1" fmla="*/ 1164921 w 1164921"/>
              <a:gd name="connsiteY1" fmla="*/ 0 h 0"/>
              <a:gd name="connsiteX2" fmla="*/ 1164921 w 1164921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4921">
                <a:moveTo>
                  <a:pt x="0" y="0"/>
                </a:moveTo>
                <a:lnTo>
                  <a:pt x="1164921" y="0"/>
                </a:lnTo>
                <a:lnTo>
                  <a:pt x="1164921" y="0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8" name="TextBox 7"/>
          <p:cNvSpPr txBox="1"/>
          <p:nvPr/>
        </p:nvSpPr>
        <p:spPr>
          <a:xfrm>
            <a:off x="4638469" y="4859535"/>
            <a:ext cx="54053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2" dirty="0">
                <a:solidFill>
                  <a:srgbClr val="FF0000"/>
                </a:solidFill>
              </a:rPr>
              <a:t>10 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7565" y="1657464"/>
            <a:ext cx="1811714" cy="248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15" dirty="0" err="1"/>
              <a:t>Source</a:t>
            </a:r>
            <a:r>
              <a:rPr lang="pt-BR" sz="1015" dirty="0"/>
              <a:t>: Indicadores C&amp;T, MCTI</a:t>
            </a:r>
            <a:endParaRPr lang="en-US" sz="1015" dirty="0"/>
          </a:p>
        </p:txBody>
      </p:sp>
      <p:sp>
        <p:nvSpPr>
          <p:cNvPr id="13" name="Freeform 12"/>
          <p:cNvSpPr/>
          <p:nvPr/>
        </p:nvSpPr>
        <p:spPr>
          <a:xfrm flipV="1">
            <a:off x="3375560" y="4781857"/>
            <a:ext cx="1208250" cy="42202"/>
          </a:xfrm>
          <a:custGeom>
            <a:avLst/>
            <a:gdLst>
              <a:gd name="connsiteX0" fmla="*/ 0 w 1164921"/>
              <a:gd name="connsiteY0" fmla="*/ 0 h 0"/>
              <a:gd name="connsiteX1" fmla="*/ 1164921 w 1164921"/>
              <a:gd name="connsiteY1" fmla="*/ 0 h 0"/>
              <a:gd name="connsiteX2" fmla="*/ 1164921 w 1164921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4921">
                <a:moveTo>
                  <a:pt x="0" y="0"/>
                </a:moveTo>
                <a:lnTo>
                  <a:pt x="1164921" y="0"/>
                </a:lnTo>
                <a:lnTo>
                  <a:pt x="1164921" y="0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4" name="Freeform 13"/>
          <p:cNvSpPr/>
          <p:nvPr/>
        </p:nvSpPr>
        <p:spPr>
          <a:xfrm>
            <a:off x="5229945" y="4824847"/>
            <a:ext cx="1075312" cy="0"/>
          </a:xfrm>
          <a:custGeom>
            <a:avLst/>
            <a:gdLst>
              <a:gd name="connsiteX0" fmla="*/ 0 w 1164921"/>
              <a:gd name="connsiteY0" fmla="*/ 0 h 0"/>
              <a:gd name="connsiteX1" fmla="*/ 1164921 w 1164921"/>
              <a:gd name="connsiteY1" fmla="*/ 0 h 0"/>
              <a:gd name="connsiteX2" fmla="*/ 1164921 w 1164921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4921">
                <a:moveTo>
                  <a:pt x="0" y="0"/>
                </a:moveTo>
                <a:lnTo>
                  <a:pt x="1164921" y="0"/>
                </a:lnTo>
                <a:lnTo>
                  <a:pt x="1164921" y="0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5" name="TextBox 14"/>
          <p:cNvSpPr txBox="1"/>
          <p:nvPr/>
        </p:nvSpPr>
        <p:spPr>
          <a:xfrm>
            <a:off x="4643533" y="4625441"/>
            <a:ext cx="54053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2" dirty="0">
                <a:solidFill>
                  <a:srgbClr val="FF0000"/>
                </a:solidFill>
              </a:rPr>
              <a:t>23 x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14" y="1924579"/>
            <a:ext cx="3864827" cy="270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3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Gráfico 1"/>
          <p:cNvGraphicFramePr>
            <a:graphicFrameLocks/>
          </p:cNvGraphicFramePr>
          <p:nvPr/>
        </p:nvGraphicFramePr>
        <p:xfrm>
          <a:off x="1136650" y="1290638"/>
          <a:ext cx="7231063" cy="473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Chart" r:id="rId3" imgW="7236579" imgH="4743099" progId="Excel.Chart.8">
                  <p:embed/>
                </p:oleObj>
              </mc:Choice>
              <mc:Fallback>
                <p:oleObj name="Chart" r:id="rId3" imgW="7236579" imgH="4743099" progId="Excel.Chart.8">
                  <p:embed/>
                  <p:pic>
                    <p:nvPicPr>
                      <p:cNvPr id="52226" name="Gráfico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1290638"/>
                        <a:ext cx="7231063" cy="473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519907" y="3337719"/>
            <a:ext cx="965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Número</a:t>
            </a:r>
          </a:p>
        </p:txBody>
      </p:sp>
    </p:spTree>
    <p:extLst>
      <p:ext uri="{BB962C8B-B14F-4D97-AF65-F5344CB8AC3E}">
        <p14:creationId xmlns:p14="http://schemas.microsoft.com/office/powerpoint/2010/main" val="1363743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COMPARAÇÃO ENTRE ATIVIDADES DE ENSINO</a:t>
            </a:r>
            <a:br>
              <a:rPr lang="pt-BR" altLang="en-US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Relação do Número de Atividades de Ensino por Docente</a:t>
            </a:r>
          </a:p>
        </p:txBody>
      </p:sp>
      <p:sp>
        <p:nvSpPr>
          <p:cNvPr id="55299" name="CaixaDeTexto 22"/>
          <p:cNvSpPr txBox="1">
            <a:spLocks noChangeArrowheads="1"/>
          </p:cNvSpPr>
          <p:nvPr/>
        </p:nvSpPr>
        <p:spPr bwMode="auto">
          <a:xfrm>
            <a:off x="457200" y="6186488"/>
            <a:ext cx="8229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1600">
                <a:solidFill>
                  <a:srgbClr val="000000"/>
                </a:solidFill>
              </a:rPr>
              <a:t>Fonte: Biblioteca Virtual - FAPESP</a:t>
            </a:r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" y="2060575"/>
            <a:ext cx="8899525" cy="3816350"/>
          </a:xfrm>
        </p:spPr>
      </p:pic>
    </p:spTree>
    <p:extLst>
      <p:ext uri="{BB962C8B-B14F-4D97-AF65-F5344CB8AC3E}">
        <p14:creationId xmlns:p14="http://schemas.microsoft.com/office/powerpoint/2010/main" val="3806993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047750"/>
          </a:xfrm>
        </p:spPr>
        <p:txBody>
          <a:bodyPr/>
          <a:lstStyle/>
          <a:p>
            <a:pPr algn="ctr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Academic and Economic Impacts of Public Research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628650" y="1249363"/>
            <a:ext cx="7886700" cy="20351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‘what does society value?’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‘does publicly funded research contribute to these dimensions of what society values?’</a:t>
            </a:r>
          </a:p>
        </p:txBody>
      </p:sp>
      <p:sp>
        <p:nvSpPr>
          <p:cNvPr id="696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B98318-0477-4613-9858-E56AC22594BC}" type="slidenum">
              <a:rPr lang="en-GB" altLang="en-US" sz="900" smtClean="0">
                <a:solidFill>
                  <a:srgbClr val="898989"/>
                </a:solidFill>
              </a:rPr>
              <a:pPr/>
              <a:t>39</a:t>
            </a:fld>
            <a:endParaRPr lang="en-GB" altLang="en-US" sz="900">
              <a:solidFill>
                <a:srgbClr val="898989"/>
              </a:solidFill>
            </a:endParaRPr>
          </a:p>
        </p:txBody>
      </p:sp>
      <p:sp>
        <p:nvSpPr>
          <p:cNvPr id="69637" name="Content Placeholder 2"/>
          <p:cNvSpPr txBox="1">
            <a:spLocks/>
          </p:cNvSpPr>
          <p:nvPr/>
        </p:nvSpPr>
        <p:spPr bwMode="auto">
          <a:xfrm>
            <a:off x="628650" y="3213100"/>
            <a:ext cx="7886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>
                <a:latin typeface="Arial" panose="020B0604020202020204" pitchFamily="34" charset="0"/>
              </a:rPr>
              <a:t>• </a:t>
            </a:r>
            <a:r>
              <a:rPr lang="en-US" altLang="en-US" sz="1800" b="1">
                <a:latin typeface="Arial" panose="020B0604020202020204" pitchFamily="34" charset="0"/>
              </a:rPr>
              <a:t>material</a:t>
            </a:r>
            <a:r>
              <a:rPr lang="en-US" altLang="en-US" sz="1800">
                <a:latin typeface="Arial" panose="020B0604020202020204" pitchFamily="34" charset="0"/>
              </a:rPr>
              <a:t> – encompassing the goods and services available to society;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>
                <a:latin typeface="Arial" panose="020B0604020202020204" pitchFamily="34" charset="0"/>
              </a:rPr>
              <a:t>• </a:t>
            </a:r>
            <a:r>
              <a:rPr lang="en-US" altLang="en-US" sz="1800" b="1">
                <a:latin typeface="Arial" panose="020B0604020202020204" pitchFamily="34" charset="0"/>
              </a:rPr>
              <a:t>human</a:t>
            </a:r>
            <a:r>
              <a:rPr lang="en-US" altLang="en-US" sz="1800">
                <a:latin typeface="Arial" panose="020B0604020202020204" pitchFamily="34" charset="0"/>
              </a:rPr>
              <a:t> – encompassing physical health, mental health, quality of inner life, and the extent to which people can have pleasurable experiences;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>
                <a:latin typeface="Arial" panose="020B0604020202020204" pitchFamily="34" charset="0"/>
              </a:rPr>
              <a:t>• </a:t>
            </a:r>
            <a:r>
              <a:rPr lang="en-US" altLang="en-US" sz="1800" b="1">
                <a:latin typeface="Arial" panose="020B0604020202020204" pitchFamily="34" charset="0"/>
              </a:rPr>
              <a:t>environmental</a:t>
            </a:r>
            <a:r>
              <a:rPr lang="en-US" altLang="en-US" sz="1800">
                <a:latin typeface="Arial" panose="020B0604020202020204" pitchFamily="34" charset="0"/>
              </a:rPr>
              <a:t> – encompassing biodiversity and the quality of air, and, inland waters and seas;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1800">
                <a:latin typeface="Arial" panose="020B0604020202020204" pitchFamily="34" charset="0"/>
              </a:rPr>
              <a:t>• </a:t>
            </a:r>
            <a:r>
              <a:rPr lang="en-US" altLang="en-US" sz="1800" b="1">
                <a:latin typeface="Arial" panose="020B0604020202020204" pitchFamily="34" charset="0"/>
              </a:rPr>
              <a:t>social</a:t>
            </a:r>
            <a:r>
              <a:rPr lang="en-US" altLang="en-US" sz="1800">
                <a:latin typeface="Arial" panose="020B0604020202020204" pitchFamily="34" charset="0"/>
              </a:rPr>
              <a:t> – encompassing social attachments, freedom from crime, the level and security of political rights and the extent to which the population engages in political processes.</a:t>
            </a:r>
          </a:p>
        </p:txBody>
      </p:sp>
    </p:spTree>
    <p:extLst>
      <p:ext uri="{BB962C8B-B14F-4D97-AF65-F5344CB8AC3E}">
        <p14:creationId xmlns:p14="http://schemas.microsoft.com/office/powerpoint/2010/main" val="1549445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t-BR" altLang="en-US"/>
          </a:p>
        </p:txBody>
      </p:sp>
      <p:pic>
        <p:nvPicPr>
          <p:cNvPr id="7172" name="Picture 4" descr="C:\Documents and Settings\x\Desktop\ccint\fundop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752600" y="1447800"/>
            <a:ext cx="5638800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479925" y="3048000"/>
            <a:ext cx="184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7175" name="Picture 7" descr="C:\Documents and Settings\x\Desktop\map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019300"/>
            <a:ext cx="75057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600200" y="457200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</a:rPr>
              <a:t>UNIVERSIDADE DE SÃO PAULO</a:t>
            </a:r>
            <a:endParaRPr lang="en-US" altLang="en-US" sz="2800" i="1">
              <a:solidFill>
                <a:srgbClr val="000000"/>
              </a:solidFill>
            </a:endParaRPr>
          </a:p>
        </p:txBody>
      </p:sp>
      <p:pic>
        <p:nvPicPr>
          <p:cNvPr id="7177" name="Picture 9" descr="C:\Documents and Settings\x\Desktop\BRASAOcolor_gd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76200"/>
            <a:ext cx="9286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849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CNPq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332667"/>
              </p:ext>
            </p:extLst>
          </p:nvPr>
        </p:nvGraphicFramePr>
        <p:xfrm>
          <a:off x="971601" y="2060850"/>
          <a:ext cx="7416823" cy="3168351"/>
        </p:xfrm>
        <a:graphic>
          <a:graphicData uri="http://schemas.openxmlformats.org/drawingml/2006/table">
            <a:tbl>
              <a:tblPr/>
              <a:tblGrid>
                <a:gridCol w="1619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1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0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Bolsas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Auxílios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R$ 88.566.000,00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R$ 33.730.000,00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R$ 122.296.000,00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R$ 98.758.000,00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R$ 40.850.000,00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R$ 139.608.000,00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R$ 109.542.000,00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R$ 46.817.000,00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R$ 156.359.000,00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R$ 119.496.000,00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R$ 31.776.000,00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R$ 151.272.000,00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R$ 133.866.000,00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R$ 31.947.000,00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R$ 165.813.000,00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R$ 151.071.000,00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R$ 43.500.000,00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R$ 194.571.000,00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R$ 176.635.000,00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R$ 48.508.000,00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R$ 225.143.000,00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R$ 155.025.000,00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R$ 32.375.000,00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R$ 187.400.000,00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987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FAPESP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57725"/>
              </p:ext>
            </p:extLst>
          </p:nvPr>
        </p:nvGraphicFramePr>
        <p:xfrm>
          <a:off x="971600" y="1988842"/>
          <a:ext cx="7128792" cy="3096342"/>
        </p:xfrm>
        <a:graphic>
          <a:graphicData uri="http://schemas.openxmlformats.org/drawingml/2006/table">
            <a:tbl>
              <a:tblPr/>
              <a:tblGrid>
                <a:gridCol w="1331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3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6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Bolsas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Auxílios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R$ 113.509.770,00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R$ 180.213.461,00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R$ 293.723.231,00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R$ 121.774.980,00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R$ 188.868.678,00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R$ 310.643.658,00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R$ 139.396.498,00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R$ 217.181.302,00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R$ 356.577.800,00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R$ 152.891.056,00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R$ 299.860.018,10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R$ 452.751.074,10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R$ 184.735.021,90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R$ 309.842.310,40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R$ 494.577.332,30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R$ 222.620.991,10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R$ 294.348.188,00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R$ 516.969.179,10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R$ 242.773.181,30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R$ 305.531.330,70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R$ 548.304.512,00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R$ 236.193.221,70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R$ 340.070.977,40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R$ 576.264.199,10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083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FAPESP e CNPq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755845"/>
              </p:ext>
            </p:extLst>
          </p:nvPr>
        </p:nvGraphicFramePr>
        <p:xfrm>
          <a:off x="971600" y="1988840"/>
          <a:ext cx="7416824" cy="3115045"/>
        </p:xfrm>
        <a:graphic>
          <a:graphicData uri="http://schemas.openxmlformats.org/drawingml/2006/table">
            <a:tbl>
              <a:tblPr/>
              <a:tblGrid>
                <a:gridCol w="119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FAPESP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CNPq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293.723.231,00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122.296.000,00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416.019.231,00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310.643.658,00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139.608.000,00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450.251.658,00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356.577.800,00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156.359.000,00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512.936.800,00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452.751.074,10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151.272.000,00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604.023.074,10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494.577.332,30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165.813.000,00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660.390.332,30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516.969.179,10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194.571.000,00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711.540.179,10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548.304.512,00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225.143.000,00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773.447.512,00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3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576.264.199,10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187.400.000,00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    763.664.199,10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01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3.549.810.985,60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1.342.462.000,00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        4.892.272.985,60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148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990326"/>
              </p:ext>
            </p:extLst>
          </p:nvPr>
        </p:nvGraphicFramePr>
        <p:xfrm>
          <a:off x="1619672" y="2564904"/>
          <a:ext cx="5616624" cy="3191076"/>
        </p:xfrm>
        <a:graphic>
          <a:graphicData uri="http://schemas.openxmlformats.org/drawingml/2006/table">
            <a:tbl>
              <a:tblPr/>
              <a:tblGrid>
                <a:gridCol w="2425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9128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Ações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Valores em R$ Milhões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 do TOTAL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Fundos Setoriais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517,8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17,20%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Demais Ações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20,0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0,66%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Operações Especiais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490,0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16,28%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Apoio Institucional - FNDCT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43,8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1,46%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Ação Transversal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871,6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28,95%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Ciência sem Fronteiras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1.067,0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35,45%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564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TOTAL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3.010,2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100,00%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547664" y="1772816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600" b="1" dirty="0" bmk="_Toc448933356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Orçamento Final Autorizado FNDCT 2015 </a:t>
            </a:r>
          </a:p>
          <a:p>
            <a:r>
              <a:rPr lang="pt-BR" altLang="pt-BR" sz="1600" b="1" dirty="0" bmk="_Toc448933356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(Grupo de Ações)</a:t>
            </a:r>
            <a:br>
              <a:rPr lang="pt-BR" altLang="pt-B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Fonte: Finep – Área de Controladoria (ACOT)</a:t>
            </a:r>
            <a:endParaRPr lang="pt-BR" sz="1600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Dados FNDCT</a:t>
            </a:r>
          </a:p>
        </p:txBody>
      </p:sp>
    </p:spTree>
    <p:extLst>
      <p:ext uri="{BB962C8B-B14F-4D97-AF65-F5344CB8AC3E}">
        <p14:creationId xmlns:p14="http://schemas.microsoft.com/office/powerpoint/2010/main" val="3909742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998718"/>
              </p:ext>
            </p:extLst>
          </p:nvPr>
        </p:nvGraphicFramePr>
        <p:xfrm>
          <a:off x="467544" y="2611056"/>
          <a:ext cx="2970530" cy="1143000"/>
        </p:xfrm>
        <a:graphic>
          <a:graphicData uri="http://schemas.openxmlformats.org/drawingml/2006/table">
            <a:tbl>
              <a:tblPr/>
              <a:tblGrid>
                <a:gridCol w="154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Natureza de Despesa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Valores em R$ Milhões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Projetos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1.679,3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Despesas de Administração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66,5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Despesas Operacionais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39,0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TOTAL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1.784,8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440" y="2184127"/>
            <a:ext cx="3744416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1" i="0" u="none" strike="noStrike" cap="none" normalizeH="0" baseline="0" dirty="0" bmk="_Toc448933358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Orçamento Utilizado 2015 (Natureza de Despesa)</a:t>
            </a:r>
            <a:endParaRPr kumimoji="0" lang="pt-BR" altLang="pt-B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Fonte: Finep – Área de Controladoria (ACOT)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293983"/>
              </p:ext>
            </p:extLst>
          </p:nvPr>
        </p:nvGraphicFramePr>
        <p:xfrm>
          <a:off x="4211960" y="2587535"/>
          <a:ext cx="3919855" cy="2057400"/>
        </p:xfrm>
        <a:graphic>
          <a:graphicData uri="http://schemas.openxmlformats.org/drawingml/2006/table">
            <a:tbl>
              <a:tblPr/>
              <a:tblGrid>
                <a:gridCol w="174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Natureza de Despesa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Valores em R$ Milhões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% do TOTAL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Fundos Setoriais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195,7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11,0%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Demais Ações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9,8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0,6%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Operações Especiais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394,6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22,1%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Apoio Institucional - FNDCT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 43,5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2,4%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Ação Transversal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408,2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22,9%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Ciência sem Fronteiras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733,0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41,1%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TOTAL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1.784,8 </a:t>
                      </a:r>
                      <a:endParaRPr lang="pt-BR" sz="11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Calibri"/>
                        </a:rPr>
                        <a:t>100,0%</a:t>
                      </a:r>
                      <a:endParaRPr lang="pt-BR" sz="11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211960" y="2184125"/>
            <a:ext cx="4104456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1" i="0" u="none" strike="noStrike" cap="none" normalizeH="0" baseline="0" dirty="0" bmk="_Toc448933359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Orçamento Utilizado  2015 (Grupo de Ações)</a:t>
            </a:r>
            <a:endParaRPr kumimoji="0" lang="pt-BR" altLang="pt-B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Fonte: Finep – Área de Controladoria (ACOT)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Dados FNDCT</a:t>
            </a:r>
          </a:p>
        </p:txBody>
      </p:sp>
    </p:spTree>
    <p:extLst>
      <p:ext uri="{BB962C8B-B14F-4D97-AF65-F5344CB8AC3E}">
        <p14:creationId xmlns:p14="http://schemas.microsoft.com/office/powerpoint/2010/main" val="1275340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dirty="0"/>
              <a:t>Universidade de São Paulo</a:t>
            </a:r>
            <a:br>
              <a:rPr lang="pt-BR" dirty="0"/>
            </a:br>
            <a:r>
              <a:rPr lang="pt-BR" dirty="0"/>
              <a:t>e FNDCT</a:t>
            </a:r>
          </a:p>
        </p:txBody>
      </p:sp>
    </p:spTree>
    <p:extLst>
      <p:ext uri="{BB962C8B-B14F-4D97-AF65-F5344CB8AC3E}">
        <p14:creationId xmlns:p14="http://schemas.microsoft.com/office/powerpoint/2010/main" val="167225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Instruções Gerais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3600" dirty="0"/>
              <a:t>Prezado convidado,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r>
              <a:rPr lang="pt-BR" sz="3600" dirty="0"/>
              <a:t>Preliminarmente, ressaltamos que a Audiência Pública destinada a debater acerca dos “Fundos de Incentivo ao Desenvolvimento Científico e Tecnológico” é uma iniciativa da Comissão de Ciência e Tecnologia (CCT).</a:t>
            </a:r>
          </a:p>
          <a:p>
            <a:pPr marL="0" indent="0">
              <a:buNone/>
            </a:pPr>
            <a:r>
              <a:rPr lang="pt-BR" sz="3600" dirty="0"/>
              <a:t>  </a:t>
            </a:r>
          </a:p>
          <a:p>
            <a:pPr marL="0" indent="0">
              <a:buNone/>
            </a:pPr>
            <a:r>
              <a:rPr lang="pt-BR" sz="3600" dirty="0"/>
              <a:t>Considerando que as audiências públicas da CCT se iniciam impreterivelmente às 8h45, solicitamos aos convidados, por gentileza, que cheguem ao Senado Federal com antecedência de 20 minutos,  de forma a evitar que imprevistos afetem o horário de abertura da reunião. A entrada de expositores (bem como da respectiva assessoria) dar-se-á pela portaria da Biblioteca do SF, localizada na N-2, ao lado do Prodasen. É importante que os convidados se apresentem à Polícia do SF ou agentes de segurança como participantes da audiência pública para que seja autorizada a entrada; essa informação é muito relevante, dado que o acesso do público externo às dependências desta Casa Legislativa, em regra, só ocorre a partir de 9h;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r>
              <a:rPr lang="pt-BR" sz="3600" dirty="0"/>
              <a:t>A audiência pública ocorrerá no </a:t>
            </a:r>
            <a:r>
              <a:rPr lang="pt-BR" sz="3600" b="1" dirty="0"/>
              <a:t>Plenário 9</a:t>
            </a:r>
            <a:r>
              <a:rPr lang="pt-BR" sz="3600" dirty="0"/>
              <a:t>, Ala Alexandre Costa do Senado Federal, no Anexo II;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r>
              <a:rPr lang="pt-BR" sz="3600" dirty="0"/>
              <a:t>É necessário autorização do SF para a entrada de máquinas fotográficas e câmeras profissionais. Caso Vossas Senhorias (ou suas assessorias) tenham algum interesse nesse sentido devem, </a:t>
            </a:r>
            <a:r>
              <a:rPr lang="pt-BR" sz="3600" b="1" dirty="0"/>
              <a:t>com antecedência</a:t>
            </a:r>
            <a:r>
              <a:rPr lang="pt-BR" sz="3600" dirty="0"/>
              <a:t>, encaminhar para o e-mail desta Comissão nome completo e número de RG do profissional responsável pela cobertura jornalística/fotográfica da audiência. </a:t>
            </a:r>
            <a:r>
              <a:rPr lang="pt-BR" sz="3600" b="1" u="sng" dirty="0"/>
              <a:t>Não serão aceitas, no dia da audiência, pedido de autorização para entrada de equipamento</a:t>
            </a:r>
            <a:r>
              <a:rPr lang="pt-BR" sz="3600" dirty="0"/>
              <a:t>;</a:t>
            </a:r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r>
              <a:rPr lang="pt-BR" sz="3600" dirty="0"/>
              <a:t>Cada palestrante disporá de 15 minutos – </a:t>
            </a:r>
            <a:r>
              <a:rPr lang="pt-BR" sz="3600" b="1" u="sng" dirty="0"/>
              <a:t>com flexibilidade para prorrogação, a depender do caso concreto</a:t>
            </a:r>
            <a:r>
              <a:rPr lang="pt-BR" sz="3600" dirty="0"/>
              <a:t> -  para a apresentação inicial. A critério de cada convidado, poderão ser utilizados recursos como vídeos e </a:t>
            </a:r>
            <a:r>
              <a:rPr lang="pt-BR" sz="3600" dirty="0" err="1"/>
              <a:t>power</a:t>
            </a:r>
            <a:r>
              <a:rPr lang="pt-BR" sz="3600" dirty="0"/>
              <a:t> points – nesse caso, solicitamos, por gentileza, que o material seja encaminhado por e-mail com antecedência;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r>
              <a:rPr lang="pt-BR" sz="3600" dirty="0"/>
              <a:t>A ordem de apresentação dos palestrantes é a seguinte: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 fontAlgn="ctr">
              <a:buNone/>
            </a:pPr>
            <a:r>
              <a:rPr lang="pt-BR" sz="3600" b="1" dirty="0"/>
              <a:t>José Eduardo </a:t>
            </a:r>
            <a:r>
              <a:rPr lang="pt-BR" sz="3600" b="1" dirty="0" err="1"/>
              <a:t>Krieger</a:t>
            </a:r>
            <a:endParaRPr lang="pt-BR" sz="3600" dirty="0"/>
          </a:p>
          <a:p>
            <a:pPr marL="0" indent="0">
              <a:buNone/>
            </a:pPr>
            <a:r>
              <a:rPr lang="pt-BR" sz="3600" dirty="0"/>
              <a:t>·         Pró-reitor de Pesquisa da Universidade de São Paulo - USP</a:t>
            </a:r>
          </a:p>
          <a:p>
            <a:pPr marL="0" indent="0" fontAlgn="ctr">
              <a:buNone/>
            </a:pPr>
            <a:r>
              <a:rPr lang="pt-BR" sz="3600" b="1" dirty="0"/>
              <a:t>Rui Vicente </a:t>
            </a:r>
            <a:r>
              <a:rPr lang="pt-BR" sz="3600" b="1" dirty="0" err="1"/>
              <a:t>Oppermann</a:t>
            </a:r>
            <a:endParaRPr lang="pt-BR" sz="3600" dirty="0"/>
          </a:p>
          <a:p>
            <a:pPr marL="0" indent="0">
              <a:buNone/>
            </a:pPr>
            <a:r>
              <a:rPr lang="pt-BR" sz="3600" dirty="0"/>
              <a:t>·         Reitor da Universidade Federal do Rio Grande do Sul – UFRGS</a:t>
            </a:r>
          </a:p>
          <a:p>
            <a:pPr marL="0" indent="0" fontAlgn="ctr">
              <a:buNone/>
            </a:pPr>
            <a:r>
              <a:rPr lang="pt-BR" sz="3600" b="1" dirty="0"/>
              <a:t>Antônio Fernando de Souza Queiroz</a:t>
            </a:r>
            <a:endParaRPr lang="pt-BR" sz="3600" dirty="0"/>
          </a:p>
          <a:p>
            <a:pPr marL="0" indent="0">
              <a:buNone/>
            </a:pPr>
            <a:r>
              <a:rPr lang="pt-BR" sz="3600" dirty="0"/>
              <a:t>·         Professor do Instituto de Geociências da Universidade Federal da Bahia - UFBA</a:t>
            </a:r>
          </a:p>
          <a:p>
            <a:pPr marL="0" indent="0" fontAlgn="ctr">
              <a:buNone/>
            </a:pPr>
            <a:r>
              <a:rPr lang="pt-BR" sz="3600" b="1" dirty="0"/>
              <a:t>Rômulo Simões Angélica</a:t>
            </a:r>
            <a:endParaRPr lang="pt-BR" sz="3600" dirty="0"/>
          </a:p>
          <a:p>
            <a:pPr marL="0" indent="0">
              <a:buNone/>
            </a:pPr>
            <a:r>
              <a:rPr lang="pt-BR" sz="3600" dirty="0"/>
              <a:t>·         Pró-reitor de Pesquisa e Pós-Graduação da Universidade Federal do Pará - UFPA</a:t>
            </a:r>
          </a:p>
          <a:p>
            <a:pPr marL="0" indent="0" fontAlgn="ctr">
              <a:buNone/>
            </a:pPr>
            <a:r>
              <a:rPr lang="pt-BR" sz="3600" b="1" dirty="0"/>
              <a:t>Jaime Martins de Santana</a:t>
            </a:r>
            <a:endParaRPr lang="pt-BR" sz="3600" dirty="0"/>
          </a:p>
          <a:p>
            <a:pPr marL="0" indent="0">
              <a:buNone/>
            </a:pPr>
            <a:r>
              <a:rPr lang="pt-BR" sz="3600" dirty="0"/>
              <a:t>·         Decano de Pesquisa e Pós-Graduação da Universidade de Brasília - UnB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r>
              <a:rPr lang="pt-BR" sz="3600" dirty="0"/>
              <a:t>Durante o curso da audiência, a Presidência poderá fazer intervenções, assim como apresentar comentários e perguntas enviados pelos cidadãos que acompanham o Portal e-cidadania;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r>
              <a:rPr lang="pt-BR" sz="3600" dirty="0"/>
              <a:t>Após os pronunciamentos iniciais dos convidados, será dada a palavra aos Senhores Senadores, que poderão dirigir questionamentos aos palestrantes;</a:t>
            </a:r>
          </a:p>
          <a:p>
            <a:pPr marL="0" indent="0">
              <a:buNone/>
            </a:pPr>
            <a:r>
              <a:rPr lang="pt-BR" sz="3600" dirty="0"/>
              <a:t> </a:t>
            </a:r>
          </a:p>
          <a:p>
            <a:pPr marL="0" indent="0">
              <a:buNone/>
            </a:pPr>
            <a:r>
              <a:rPr lang="pt-BR" sz="3600" dirty="0"/>
              <a:t>Não há horário definido para o término da audiência, entretanto, considerado o número de participantes, presume-se que se encerre por volta de 12h. Durante o período do evento, serão servidos aos expositores água e café.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4983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FINEP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400288"/>
              </p:ext>
            </p:extLst>
          </p:nvPr>
        </p:nvGraphicFramePr>
        <p:xfrm>
          <a:off x="899592" y="2060847"/>
          <a:ext cx="2304256" cy="2255542"/>
        </p:xfrm>
        <a:graphic>
          <a:graphicData uri="http://schemas.openxmlformats.org/drawingml/2006/table">
            <a:tbl>
              <a:tblPr/>
              <a:tblGrid>
                <a:gridCol w="895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43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Valor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4.165.110,00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3.648.049,00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17.182.579,18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9.865.792,75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16.225.829,63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  8.515.762,63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43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21.322.123,96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6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   80.925.247,15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043783"/>
              </p:ext>
            </p:extLst>
          </p:nvPr>
        </p:nvGraphicFramePr>
        <p:xfrm>
          <a:off x="3923928" y="19888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FINEP</a:t>
            </a:r>
          </a:p>
        </p:txBody>
      </p:sp>
    </p:spTree>
    <p:extLst>
      <p:ext uri="{BB962C8B-B14F-4D97-AF65-F5344CB8AC3E}">
        <p14:creationId xmlns:p14="http://schemas.microsoft.com/office/powerpoint/2010/main" val="1946190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18" y="910165"/>
            <a:ext cx="6785093" cy="50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24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051" t="9838" r="9838" b="9838"/>
          <a:stretch/>
        </p:blipFill>
        <p:spPr>
          <a:xfrm>
            <a:off x="391299" y="260648"/>
            <a:ext cx="861660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59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257175"/>
            <a:ext cx="9144000" cy="90487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pt-BR" altLang="en-US" sz="2800">
                <a:latin typeface="Arial" panose="020B0604020202020204" pitchFamily="34" charset="0"/>
              </a:rPr>
              <a:t>USP IN NUMBERS – 2015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pt-BR" altLang="en-US" sz="2000">
                <a:latin typeface="Arial" panose="020B0604020202020204" pitchFamily="34" charset="0"/>
              </a:rPr>
              <a:t>(Source: Anuário Estatístico da USP 2015 – base de dados 2014)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450850" y="2497138"/>
            <a:ext cx="8035925" cy="3308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Student enrollment </a:t>
            </a: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                           </a:t>
            </a:r>
            <a:r>
              <a:rPr lang="en-US" sz="2200" dirty="0"/>
              <a:t>94.875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	Undergraduate (1º semester)	   	    59.081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	Graduate				    30.039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		Master				    14.130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		Doctorate			    15.909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		Post-Docs			      5.755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Students Graduated				      6.890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Master Degrees Awarded			      3.625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PhD Degrees Awarded			      2.704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8313" y="5875338"/>
            <a:ext cx="7994650" cy="9382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sz="22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Publications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b="1" dirty="0"/>
              <a:t>	</a:t>
            </a:r>
            <a:r>
              <a:rPr lang="en-US" sz="2200" dirty="0"/>
              <a:t>Specialized Journals (ISI)		     17.282	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8313" y="1482725"/>
            <a:ext cx="7994650" cy="9382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endParaRPr lang="en-US" sz="22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Faculty						     6.090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200" dirty="0"/>
              <a:t>Non-Faculty Employees			   17.190	</a:t>
            </a:r>
          </a:p>
        </p:txBody>
      </p:sp>
    </p:spTree>
    <p:extLst>
      <p:ext uri="{BB962C8B-B14F-4D97-AF65-F5344CB8AC3E}">
        <p14:creationId xmlns:p14="http://schemas.microsoft.com/office/powerpoint/2010/main" val="3862466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51" t="9838" r="9051" b="11019"/>
          <a:stretch/>
        </p:blipFill>
        <p:spPr>
          <a:xfrm>
            <a:off x="156942" y="116632"/>
            <a:ext cx="883011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CNPq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075425" cy="40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50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FAPESP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59726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71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/>
              <a:t>FAPESP e CNPq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81" y="1700807"/>
            <a:ext cx="668178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88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01" t="15744" r="10626" b="9838"/>
          <a:stretch/>
        </p:blipFill>
        <p:spPr>
          <a:xfrm>
            <a:off x="611561" y="116632"/>
            <a:ext cx="8232914" cy="52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11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1027</Words>
  <Application>Microsoft Office PowerPoint</Application>
  <PresentationFormat>On-screen Show (4:3)</PresentationFormat>
  <Paragraphs>373</Paragraphs>
  <Slides>50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Calibri</vt:lpstr>
      <vt:lpstr>Times New Roman</vt:lpstr>
      <vt:lpstr>Tema do Office</vt:lpstr>
      <vt:lpstr>Microsoft Excel Chart</vt:lpstr>
      <vt:lpstr>PowerPoint Presentation</vt:lpstr>
      <vt:lpstr>Perguntas</vt:lpstr>
      <vt:lpstr>Perguntas</vt:lpstr>
      <vt:lpstr>PowerPoint Presentation</vt:lpstr>
      <vt:lpstr>PowerPoint Presentation</vt:lpstr>
      <vt:lpstr>CNPq</vt:lpstr>
      <vt:lpstr>FAPESP</vt:lpstr>
      <vt:lpstr>FAPESP e CNPq</vt:lpstr>
      <vt:lpstr>PowerPoint Presentation</vt:lpstr>
      <vt:lpstr>Brazil &amp; SP R&amp;D Expenditure International standing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Perguntas (15 min p/ apresentação)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 Environment Secretary bases Resolution on BIOTA research</vt:lpstr>
      <vt:lpstr>Perguntas</vt:lpstr>
      <vt:lpstr>PowerPoint Presentation</vt:lpstr>
      <vt:lpstr>PowerPoint Presentation</vt:lpstr>
      <vt:lpstr>Contratação de Produtos para Pesquisa e Desenvolvimento (Bens, insumos, serviços)</vt:lpstr>
      <vt:lpstr>Contratação de Produtos para Pesquisa e Desenvolvimento (Bens, insumos, serviços)</vt:lpstr>
      <vt:lpstr>Resumo</vt:lpstr>
      <vt:lpstr>PowerPoint Presentation</vt:lpstr>
      <vt:lpstr>PowerPoint Presentation</vt:lpstr>
      <vt:lpstr>PowerPoint Presentation</vt:lpstr>
      <vt:lpstr>State level support for R&amp;D in Brazil, 2010</vt:lpstr>
      <vt:lpstr>PowerPoint Presentation</vt:lpstr>
      <vt:lpstr>COMPARAÇÃO ENTRE ATIVIDADES DE ENSINO Relação do Número de Atividades de Ensino por Docente</vt:lpstr>
      <vt:lpstr>Academic and Economic Impacts of Public Research</vt:lpstr>
      <vt:lpstr>CNPq</vt:lpstr>
      <vt:lpstr>FAPESP</vt:lpstr>
      <vt:lpstr>FAPESP e CNPq</vt:lpstr>
      <vt:lpstr>Dados FNDCT</vt:lpstr>
      <vt:lpstr>Dados FNDCT</vt:lpstr>
      <vt:lpstr>Universidade de São Paulo e FNDCT</vt:lpstr>
      <vt:lpstr>Instruções Gerais</vt:lpstr>
      <vt:lpstr>FINEP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Investimentos FAPESP e CNPq na Universidade de São Paulo</dc:title>
  <dc:creator>Claudia Maria Fuller</dc:creator>
  <cp:lastModifiedBy>jose krieger</cp:lastModifiedBy>
  <cp:revision>49</cp:revision>
  <dcterms:created xsi:type="dcterms:W3CDTF">2016-07-15T19:26:29Z</dcterms:created>
  <dcterms:modified xsi:type="dcterms:W3CDTF">2016-11-08T09:56:28Z</dcterms:modified>
</cp:coreProperties>
</file>