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handoutMasterIdLst>
    <p:handoutMasterId r:id="rId20"/>
  </p:handoutMasterIdLst>
  <p:sldIdLst>
    <p:sldId id="257" r:id="rId3"/>
    <p:sldId id="271" r:id="rId4"/>
    <p:sldId id="272" r:id="rId5"/>
    <p:sldId id="273" r:id="rId6"/>
    <p:sldId id="277" r:id="rId7"/>
    <p:sldId id="274" r:id="rId8"/>
    <p:sldId id="275" r:id="rId9"/>
    <p:sldId id="278" r:id="rId10"/>
    <p:sldId id="279" r:id="rId11"/>
    <p:sldId id="280" r:id="rId12"/>
    <p:sldId id="281" r:id="rId13"/>
    <p:sldId id="283" r:id="rId14"/>
    <p:sldId id="285" r:id="rId15"/>
    <p:sldId id="282" r:id="rId16"/>
    <p:sldId id="286" r:id="rId17"/>
    <p:sldId id="287" r:id="rId18"/>
  </p:sldIdLst>
  <p:sldSz cx="9144000" cy="6858000" type="screen4x3"/>
  <p:notesSz cx="6799263" cy="9929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559" autoAdjust="0"/>
  </p:normalViewPr>
  <p:slideViewPr>
    <p:cSldViewPr>
      <p:cViewPr varScale="1">
        <p:scale>
          <a:sx n="70" d="100"/>
          <a:sy n="70" d="100"/>
        </p:scale>
        <p:origin x="758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\STRANS\Area_compartilhada\Secretaria%20de%20Transpar&#234;ncia\DATASENADO\2013\9%20-%20Pesquisa%20Transpar&#234;ncia\5%20-%20Estat&#237;stica\Tabelas%20Pesquisa%20Transpar&#234;ncia%20FORMATADO%20REVISADO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\STRANS\Area_compartilhada\Secretaria%20de%20Transpar&#234;ncia\DATASENADO\2013\9%20-%20Pesquisa%20Transpar&#234;ncia\5%20-%20Estat&#237;stica\Tabelas%20Pesquisa%20Transpar&#234;ncia%20FORMATADO%20REVISAD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dirty="0"/>
              <a:t>Percentual que já ouviu falar na </a:t>
            </a:r>
            <a:r>
              <a:rPr lang="pt-BR" dirty="0" smtClean="0"/>
              <a:t>Lei de Acesso à Informação - 2013</a:t>
            </a:r>
            <a:endParaRPr lang="pt-BR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7638888888888888E-2"/>
          <c:y val="0.1973655982905983"/>
          <c:w val="0.96472222222222226"/>
          <c:h val="0.6347211538461538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0080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FF99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tx1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C0C0C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Gráficos!$B$3:$B$8</c:f>
              <c:strCache>
                <c:ptCount val="6"/>
                <c:pt idx="0">
                  <c:v>Sem renda</c:v>
                </c:pt>
                <c:pt idx="1">
                  <c:v>Até 2 s.m.</c:v>
                </c:pt>
                <c:pt idx="2">
                  <c:v>TOTAL</c:v>
                </c:pt>
                <c:pt idx="3">
                  <c:v>Mais de 2 a 5 s.m.</c:v>
                </c:pt>
                <c:pt idx="4">
                  <c:v>Mais de 5 a 10 s.m.</c:v>
                </c:pt>
                <c:pt idx="5">
                  <c:v>Mais de 10 s.m.</c:v>
                </c:pt>
              </c:strCache>
            </c:strRef>
          </c:cat>
          <c:val>
            <c:numRef>
              <c:f>Gráficos!$C$3:$C$8</c:f>
              <c:numCache>
                <c:formatCode>0.0%</c:formatCode>
                <c:ptCount val="6"/>
                <c:pt idx="0">
                  <c:v>0.31818181818181818</c:v>
                </c:pt>
                <c:pt idx="1">
                  <c:v>0.40089086859688194</c:v>
                </c:pt>
                <c:pt idx="2">
                  <c:v>0.47708674304418985</c:v>
                </c:pt>
                <c:pt idx="3">
                  <c:v>0.50156739811912221</c:v>
                </c:pt>
                <c:pt idx="4">
                  <c:v>0.61739130434782608</c:v>
                </c:pt>
                <c:pt idx="5">
                  <c:v>0.76851851851851849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28534040"/>
        <c:axId val="228534432"/>
      </c:barChart>
      <c:catAx>
        <c:axId val="228534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28534432"/>
        <c:crosses val="autoZero"/>
        <c:auto val="1"/>
        <c:lblAlgn val="ctr"/>
        <c:lblOffset val="100"/>
        <c:noMultiLvlLbl val="0"/>
      </c:catAx>
      <c:valAx>
        <c:axId val="228534432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one"/>
        <c:crossAx val="2285340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dirty="0"/>
              <a:t>Facilidade de obter informações </a:t>
            </a:r>
          </a:p>
          <a:p>
            <a:pPr>
              <a:defRPr/>
            </a:pPr>
            <a:r>
              <a:rPr lang="pt-BR" dirty="0"/>
              <a:t>em órgãos </a:t>
            </a:r>
            <a:r>
              <a:rPr lang="pt-BR" dirty="0" smtClean="0"/>
              <a:t>públicos </a:t>
            </a:r>
            <a:r>
              <a:rPr lang="pt-BR" sz="1800" dirty="0" smtClean="0"/>
              <a:t>(dentre</a:t>
            </a:r>
            <a:r>
              <a:rPr lang="pt-BR" sz="1800" baseline="0" dirty="0" smtClean="0"/>
              <a:t> os que procuraram informações em páginas de órgãos públicos)</a:t>
            </a:r>
            <a:endParaRPr lang="pt-BR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0080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FF99"/>
              </a:solidFill>
            </c:spPr>
          </c:dPt>
          <c:dPt>
            <c:idx val="2"/>
            <c:invertIfNegative val="0"/>
            <c:bubble3D val="0"/>
            <c:spPr>
              <a:solidFill>
                <a:srgbClr val="99CCFF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C0C0C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Gráficos!$B$59:$B$61</c:f>
              <c:strCache>
                <c:ptCount val="3"/>
                <c:pt idx="0">
                  <c:v>Fácil</c:v>
                </c:pt>
                <c:pt idx="1">
                  <c:v>Difícil</c:v>
                </c:pt>
                <c:pt idx="2">
                  <c:v>Não encontrou a informação</c:v>
                </c:pt>
              </c:strCache>
            </c:strRef>
          </c:cat>
          <c:val>
            <c:numRef>
              <c:f>Gráficos!$C$59:$C$61</c:f>
              <c:numCache>
                <c:formatCode>0.0%</c:formatCode>
                <c:ptCount val="3"/>
                <c:pt idx="0">
                  <c:v>0.52671755725190839</c:v>
                </c:pt>
                <c:pt idx="1">
                  <c:v>0.30788804071246817</c:v>
                </c:pt>
                <c:pt idx="2">
                  <c:v>0.13231552162849872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28535216"/>
        <c:axId val="229264512"/>
      </c:barChart>
      <c:catAx>
        <c:axId val="2285352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29264512"/>
        <c:crosses val="autoZero"/>
        <c:auto val="1"/>
        <c:lblAlgn val="ctr"/>
        <c:lblOffset val="100"/>
        <c:noMultiLvlLbl val="0"/>
      </c:catAx>
      <c:valAx>
        <c:axId val="229264512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one"/>
        <c:crossAx val="22853521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C3BDAF-E3CD-4959-9470-46176B75EFD9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0DDFAE2C-D29A-476F-BF0F-EA6777FE70C2}">
      <dgm:prSet phldrT="[Texto]"/>
      <dgm:spPr/>
      <dgm:t>
        <a:bodyPr/>
        <a:lstStyle/>
        <a:p>
          <a:r>
            <a:rPr lang="pt-BR" b="1" dirty="0" smtClean="0"/>
            <a:t>Sociedade Civil Organizada</a:t>
          </a:r>
          <a:endParaRPr lang="pt-BR" b="1" dirty="0"/>
        </a:p>
      </dgm:t>
    </dgm:pt>
    <dgm:pt modelId="{A4D97F0B-48C2-41AB-BD4C-5932561F62C4}" type="parTrans" cxnId="{38293BD3-BC1E-4BBE-BE0F-271FEC112E60}">
      <dgm:prSet/>
      <dgm:spPr/>
      <dgm:t>
        <a:bodyPr/>
        <a:lstStyle/>
        <a:p>
          <a:endParaRPr lang="pt-BR"/>
        </a:p>
      </dgm:t>
    </dgm:pt>
    <dgm:pt modelId="{31A95D13-D35B-4AF3-AABC-24F677152E29}" type="sibTrans" cxnId="{38293BD3-BC1E-4BBE-BE0F-271FEC112E60}">
      <dgm:prSet>
        <dgm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/>
        </a:p>
      </dgm:t>
    </dgm:pt>
    <dgm:pt modelId="{DFE6994E-102C-4C60-8C58-E266B637896A}">
      <dgm:prSet phldrT="[Texto]"/>
      <dgm:spPr/>
      <dgm:t>
        <a:bodyPr/>
        <a:lstStyle/>
        <a:p>
          <a:r>
            <a:rPr lang="pt-BR" b="1" dirty="0" smtClean="0"/>
            <a:t>Índice de Transparência do Legislativo</a:t>
          </a:r>
          <a:endParaRPr lang="pt-BR" b="1" dirty="0"/>
        </a:p>
      </dgm:t>
    </dgm:pt>
    <dgm:pt modelId="{8E1FFC08-4F1D-4019-B4EF-C42E0F108938}" type="parTrans" cxnId="{E47ECE10-1C11-4222-BE1A-014D51894BA1}">
      <dgm:prSet/>
      <dgm:spPr/>
      <dgm:t>
        <a:bodyPr/>
        <a:lstStyle/>
        <a:p>
          <a:endParaRPr lang="pt-BR"/>
        </a:p>
      </dgm:t>
    </dgm:pt>
    <dgm:pt modelId="{B133D580-233C-4C4F-B93E-A530336A5909}" type="sibTrans" cxnId="{E47ECE10-1C11-4222-BE1A-014D51894BA1}">
      <dgm:prSet>
        <dgm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/>
        </a:p>
      </dgm:t>
    </dgm:pt>
    <dgm:pt modelId="{19E4789F-986B-4E2E-9C06-A6D36695C3C2}">
      <dgm:prSet phldrT="[Texto]"/>
      <dgm:spPr/>
      <dgm:t>
        <a:bodyPr/>
        <a:lstStyle/>
        <a:p>
          <a:r>
            <a:rPr lang="pt-BR" b="1" dirty="0" smtClean="0"/>
            <a:t>Conselho de Transparência</a:t>
          </a:r>
          <a:endParaRPr lang="pt-BR" b="1" dirty="0"/>
        </a:p>
      </dgm:t>
    </dgm:pt>
    <dgm:pt modelId="{5656D99D-5A9D-4CAB-B277-108509CD7ACE}" type="parTrans" cxnId="{CAB67FC9-C524-45F8-8D82-00981284275E}">
      <dgm:prSet/>
      <dgm:spPr/>
      <dgm:t>
        <a:bodyPr/>
        <a:lstStyle/>
        <a:p>
          <a:endParaRPr lang="pt-BR"/>
        </a:p>
      </dgm:t>
    </dgm:pt>
    <dgm:pt modelId="{067BC074-8B7B-4989-A82C-2A2C6ECB869A}" type="sibTrans" cxnId="{CAB67FC9-C524-45F8-8D82-00981284275E}">
      <dgm:prSet>
        <dgm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/>
        </a:p>
      </dgm:t>
    </dgm:pt>
    <dgm:pt modelId="{075B879E-B7CF-44F3-9556-EBDC49E472FC}" type="pres">
      <dgm:prSet presAssocID="{F1C3BDAF-E3CD-4959-9470-46176B75EFD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4691736D-A43C-46AB-AB89-42B32D2C4AD7}" type="pres">
      <dgm:prSet presAssocID="{0DDFAE2C-D29A-476F-BF0F-EA6777FE70C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195C4E1-0EDE-4181-9740-D98BD5F4519C}" type="pres">
      <dgm:prSet presAssocID="{0DDFAE2C-D29A-476F-BF0F-EA6777FE70C2}" presName="spNode" presStyleCnt="0"/>
      <dgm:spPr/>
    </dgm:pt>
    <dgm:pt modelId="{88B35E13-F0D5-491F-BF53-2A79F7C2FCA8}" type="pres">
      <dgm:prSet presAssocID="{31A95D13-D35B-4AF3-AABC-24F677152E29}" presName="sibTrans" presStyleLbl="sibTrans1D1" presStyleIdx="0" presStyleCnt="3"/>
      <dgm:spPr/>
      <dgm:t>
        <a:bodyPr/>
        <a:lstStyle/>
        <a:p>
          <a:endParaRPr lang="pt-BR"/>
        </a:p>
      </dgm:t>
    </dgm:pt>
    <dgm:pt modelId="{DE2CDC90-D019-4E6C-9E5B-502F5BB7D0EC}" type="pres">
      <dgm:prSet presAssocID="{19E4789F-986B-4E2E-9C06-A6D36695C3C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5A301DE-FA5E-42EF-95D5-9388E4FA0ADF}" type="pres">
      <dgm:prSet presAssocID="{19E4789F-986B-4E2E-9C06-A6D36695C3C2}" presName="spNode" presStyleCnt="0"/>
      <dgm:spPr/>
    </dgm:pt>
    <dgm:pt modelId="{1F1D91B2-02A0-42DF-8FE1-E062C01AA18E}" type="pres">
      <dgm:prSet presAssocID="{067BC074-8B7B-4989-A82C-2A2C6ECB869A}" presName="sibTrans" presStyleLbl="sibTrans1D1" presStyleIdx="1" presStyleCnt="3"/>
      <dgm:spPr/>
      <dgm:t>
        <a:bodyPr/>
        <a:lstStyle/>
        <a:p>
          <a:endParaRPr lang="pt-BR"/>
        </a:p>
      </dgm:t>
    </dgm:pt>
    <dgm:pt modelId="{5E568B3B-1B69-4519-B791-4B8E8BCCE661}" type="pres">
      <dgm:prSet presAssocID="{DFE6994E-102C-4C60-8C58-E266B637896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F506CB3-66F8-4194-BD0E-75683BC431E0}" type="pres">
      <dgm:prSet presAssocID="{DFE6994E-102C-4C60-8C58-E266B637896A}" presName="spNode" presStyleCnt="0"/>
      <dgm:spPr/>
    </dgm:pt>
    <dgm:pt modelId="{0334FB83-5A11-4AE1-8ADE-709CB1D9F37F}" type="pres">
      <dgm:prSet presAssocID="{B133D580-233C-4C4F-B93E-A530336A5909}" presName="sibTrans" presStyleLbl="sibTrans1D1" presStyleIdx="2" presStyleCnt="3"/>
      <dgm:spPr/>
      <dgm:t>
        <a:bodyPr/>
        <a:lstStyle/>
        <a:p>
          <a:endParaRPr lang="pt-BR"/>
        </a:p>
      </dgm:t>
    </dgm:pt>
  </dgm:ptLst>
  <dgm:cxnLst>
    <dgm:cxn modelId="{8E242170-EF3A-4176-A512-FC3D3C343861}" type="presOf" srcId="{F1C3BDAF-E3CD-4959-9470-46176B75EFD9}" destId="{075B879E-B7CF-44F3-9556-EBDC49E472FC}" srcOrd="0" destOrd="0" presId="urn:microsoft.com/office/officeart/2005/8/layout/cycle5"/>
    <dgm:cxn modelId="{77F58E01-0B45-4C83-B3C9-3891B30B3DFF}" type="presOf" srcId="{B133D580-233C-4C4F-B93E-A530336A5909}" destId="{0334FB83-5A11-4AE1-8ADE-709CB1D9F37F}" srcOrd="0" destOrd="0" presId="urn:microsoft.com/office/officeart/2005/8/layout/cycle5"/>
    <dgm:cxn modelId="{E47ECE10-1C11-4222-BE1A-014D51894BA1}" srcId="{F1C3BDAF-E3CD-4959-9470-46176B75EFD9}" destId="{DFE6994E-102C-4C60-8C58-E266B637896A}" srcOrd="2" destOrd="0" parTransId="{8E1FFC08-4F1D-4019-B4EF-C42E0F108938}" sibTransId="{B133D580-233C-4C4F-B93E-A530336A5909}"/>
    <dgm:cxn modelId="{CAB67FC9-C524-45F8-8D82-00981284275E}" srcId="{F1C3BDAF-E3CD-4959-9470-46176B75EFD9}" destId="{19E4789F-986B-4E2E-9C06-A6D36695C3C2}" srcOrd="1" destOrd="0" parTransId="{5656D99D-5A9D-4CAB-B277-108509CD7ACE}" sibTransId="{067BC074-8B7B-4989-A82C-2A2C6ECB869A}"/>
    <dgm:cxn modelId="{9AEFB3FD-5CBD-4ED7-838E-5B7F5E032111}" type="presOf" srcId="{31A95D13-D35B-4AF3-AABC-24F677152E29}" destId="{88B35E13-F0D5-491F-BF53-2A79F7C2FCA8}" srcOrd="0" destOrd="0" presId="urn:microsoft.com/office/officeart/2005/8/layout/cycle5"/>
    <dgm:cxn modelId="{6C5D6FCD-10BD-40FC-82C0-35541F221FDF}" type="presOf" srcId="{DFE6994E-102C-4C60-8C58-E266B637896A}" destId="{5E568B3B-1B69-4519-B791-4B8E8BCCE661}" srcOrd="0" destOrd="0" presId="urn:microsoft.com/office/officeart/2005/8/layout/cycle5"/>
    <dgm:cxn modelId="{86B154F0-6694-490F-9088-E20D12F8722D}" type="presOf" srcId="{19E4789F-986B-4E2E-9C06-A6D36695C3C2}" destId="{DE2CDC90-D019-4E6C-9E5B-502F5BB7D0EC}" srcOrd="0" destOrd="0" presId="urn:microsoft.com/office/officeart/2005/8/layout/cycle5"/>
    <dgm:cxn modelId="{44E96AE5-3767-4596-B3F7-9BAD1D1BBE44}" type="presOf" srcId="{067BC074-8B7B-4989-A82C-2A2C6ECB869A}" destId="{1F1D91B2-02A0-42DF-8FE1-E062C01AA18E}" srcOrd="0" destOrd="0" presId="urn:microsoft.com/office/officeart/2005/8/layout/cycle5"/>
    <dgm:cxn modelId="{38293BD3-BC1E-4BBE-BE0F-271FEC112E60}" srcId="{F1C3BDAF-E3CD-4959-9470-46176B75EFD9}" destId="{0DDFAE2C-D29A-476F-BF0F-EA6777FE70C2}" srcOrd="0" destOrd="0" parTransId="{A4D97F0B-48C2-41AB-BD4C-5932561F62C4}" sibTransId="{31A95D13-D35B-4AF3-AABC-24F677152E29}"/>
    <dgm:cxn modelId="{CDBA6BF8-29A6-4ECD-98C2-CE655485ECD2}" type="presOf" srcId="{0DDFAE2C-D29A-476F-BF0F-EA6777FE70C2}" destId="{4691736D-A43C-46AB-AB89-42B32D2C4AD7}" srcOrd="0" destOrd="0" presId="urn:microsoft.com/office/officeart/2005/8/layout/cycle5"/>
    <dgm:cxn modelId="{714219ED-A698-4318-B013-D92A178DFF79}" type="presParOf" srcId="{075B879E-B7CF-44F3-9556-EBDC49E472FC}" destId="{4691736D-A43C-46AB-AB89-42B32D2C4AD7}" srcOrd="0" destOrd="0" presId="urn:microsoft.com/office/officeart/2005/8/layout/cycle5"/>
    <dgm:cxn modelId="{7F75A4A0-C993-4ECF-A45F-43F20C655990}" type="presParOf" srcId="{075B879E-B7CF-44F3-9556-EBDC49E472FC}" destId="{C195C4E1-0EDE-4181-9740-D98BD5F4519C}" srcOrd="1" destOrd="0" presId="urn:microsoft.com/office/officeart/2005/8/layout/cycle5"/>
    <dgm:cxn modelId="{3227D576-76AE-4116-A83A-030D285B6CE7}" type="presParOf" srcId="{075B879E-B7CF-44F3-9556-EBDC49E472FC}" destId="{88B35E13-F0D5-491F-BF53-2A79F7C2FCA8}" srcOrd="2" destOrd="0" presId="urn:microsoft.com/office/officeart/2005/8/layout/cycle5"/>
    <dgm:cxn modelId="{27646445-C21A-4397-AC69-7B54867A27EA}" type="presParOf" srcId="{075B879E-B7CF-44F3-9556-EBDC49E472FC}" destId="{DE2CDC90-D019-4E6C-9E5B-502F5BB7D0EC}" srcOrd="3" destOrd="0" presId="urn:microsoft.com/office/officeart/2005/8/layout/cycle5"/>
    <dgm:cxn modelId="{E73C7444-D7EA-4951-B1E7-7CE0151B5D3C}" type="presParOf" srcId="{075B879E-B7CF-44F3-9556-EBDC49E472FC}" destId="{A5A301DE-FA5E-42EF-95D5-9388E4FA0ADF}" srcOrd="4" destOrd="0" presId="urn:microsoft.com/office/officeart/2005/8/layout/cycle5"/>
    <dgm:cxn modelId="{DB023035-1C39-4697-9786-2C801528FFAB}" type="presParOf" srcId="{075B879E-B7CF-44F3-9556-EBDC49E472FC}" destId="{1F1D91B2-02A0-42DF-8FE1-E062C01AA18E}" srcOrd="5" destOrd="0" presId="urn:microsoft.com/office/officeart/2005/8/layout/cycle5"/>
    <dgm:cxn modelId="{3F744A62-C49C-4668-9838-C481D08C81F1}" type="presParOf" srcId="{075B879E-B7CF-44F3-9556-EBDC49E472FC}" destId="{5E568B3B-1B69-4519-B791-4B8E8BCCE661}" srcOrd="6" destOrd="0" presId="urn:microsoft.com/office/officeart/2005/8/layout/cycle5"/>
    <dgm:cxn modelId="{6958048D-0F39-478A-A1DF-576898018B2E}" type="presParOf" srcId="{075B879E-B7CF-44F3-9556-EBDC49E472FC}" destId="{9F506CB3-66F8-4194-BD0E-75683BC431E0}" srcOrd="7" destOrd="0" presId="urn:microsoft.com/office/officeart/2005/8/layout/cycle5"/>
    <dgm:cxn modelId="{663A61B4-FB5B-4D61-AC8C-E3D4DBF684FF}" type="presParOf" srcId="{075B879E-B7CF-44F3-9556-EBDC49E472FC}" destId="{0334FB83-5A11-4AE1-8ADE-709CB1D9F37F}" srcOrd="8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E688C-4CA5-4B95-B393-A6A1ED3853E1}" type="datetimeFigureOut">
              <a:rPr lang="pt-BR" smtClean="0"/>
              <a:t>28/06/2016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FD936-9ACD-4766-A851-6646E15DE5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6377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BA3AA-56EE-4563-87FF-D9691F88473A}" type="datetimeFigureOut">
              <a:rPr lang="pt-BR" smtClean="0"/>
              <a:t>28/06/2016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563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9E7F22-C4CD-489B-AB7E-78F8B942C6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6694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66DDE6-110A-4DD7-B6EB-5909F59DB63A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9BC7CAB-BDA6-4E00-A8EF-0875D3B050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66DDE6-110A-4DD7-B6EB-5909F59DB63A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9BC7CAB-BDA6-4E00-A8EF-0875D3B050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66DDE6-110A-4DD7-B6EB-5909F59DB63A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9BC7CAB-BDA6-4E00-A8EF-0875D3B050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66DDE6-110A-4DD7-B6EB-5909F59DB63A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9BC7CAB-BDA6-4E00-A8EF-0875D3B050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E5D0-340B-46E2-B828-18C0B9804309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C41F-5D5A-42ED-804D-B245447DFF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E5D0-340B-46E2-B828-18C0B9804309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C41F-5D5A-42ED-804D-B245447DFF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E5D0-340B-46E2-B828-18C0B9804309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C41F-5D5A-42ED-804D-B245447DFF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E5D0-340B-46E2-B828-18C0B9804309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C41F-5D5A-42ED-804D-B245447DFF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E5D0-340B-46E2-B828-18C0B9804309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C41F-5D5A-42ED-804D-B245447DFF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E5D0-340B-46E2-B828-18C0B9804309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C41F-5D5A-42ED-804D-B245447DFF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E5D0-340B-46E2-B828-18C0B9804309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C41F-5D5A-42ED-804D-B245447DFF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66DDE6-110A-4DD7-B6EB-5909F59DB63A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9BC7CAB-BDA6-4E00-A8EF-0875D3B050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E5D0-340B-46E2-B828-18C0B9804309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C41F-5D5A-42ED-804D-B245447DFF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E5D0-340B-46E2-B828-18C0B9804309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C41F-5D5A-42ED-804D-B245447DFF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E5D0-340B-46E2-B828-18C0B9804309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C41F-5D5A-42ED-804D-B245447DFF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0E5D0-340B-46E2-B828-18C0B9804309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8C41F-5D5A-42ED-804D-B245447DFF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66DDE6-110A-4DD7-B6EB-5909F59DB63A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9BC7CAB-BDA6-4E00-A8EF-0875D3B050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66DDE6-110A-4DD7-B6EB-5909F59DB63A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9BC7CAB-BDA6-4E00-A8EF-0875D3B050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66DDE6-110A-4DD7-B6EB-5909F59DB63A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9BC7CAB-BDA6-4E00-A8EF-0875D3B050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66DDE6-110A-4DD7-B6EB-5909F59DB63A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9BC7CAB-BDA6-4E00-A8EF-0875D3B050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66DDE6-110A-4DD7-B6EB-5909F59DB63A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9BC7CAB-BDA6-4E00-A8EF-0875D3B050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66DDE6-110A-4DD7-B6EB-5909F59DB63A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9BC7CAB-BDA6-4E00-A8EF-0875D3B050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A66DDE6-110A-4DD7-B6EB-5909F59DB63A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9BC7CAB-BDA6-4E00-A8EF-0875D3B050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Imagem 10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Imagem 11" descr="base.pn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331297"/>
            <a:ext cx="9144000" cy="52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0E5D0-340B-46E2-B828-18C0B9804309}" type="datetimeFigureOut">
              <a:rPr lang="pt-BR" smtClean="0"/>
              <a:pPr/>
              <a:t>28/06/2016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8C41F-5D5A-42ED-804D-B245447DFF3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Objeto 9"/>
          <p:cNvPicPr>
            <a:picLocks noChangeArrowheads="1"/>
          </p:cNvPicPr>
          <p:nvPr/>
        </p:nvPicPr>
        <p:blipFill>
          <a:blip r:embed="rId2" cstate="print"/>
          <a:srcRect b="-200"/>
          <a:stretch>
            <a:fillRect/>
          </a:stretch>
        </p:blipFill>
        <p:spPr bwMode="auto">
          <a:xfrm>
            <a:off x="0" y="0"/>
            <a:ext cx="9144000" cy="6383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251520" y="1916832"/>
            <a:ext cx="85689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solidFill>
                  <a:schemeClr val="bg1"/>
                </a:solidFill>
              </a:rPr>
              <a:t>Padronização </a:t>
            </a:r>
            <a:r>
              <a:rPr lang="pt-BR" sz="3600" dirty="0">
                <a:solidFill>
                  <a:schemeClr val="bg1"/>
                </a:solidFill>
              </a:rPr>
              <a:t>das páginas de transparência em todas as esferas da Administração </a:t>
            </a:r>
            <a:r>
              <a:rPr lang="pt-BR" sz="3600" dirty="0" smtClean="0">
                <a:solidFill>
                  <a:schemeClr val="bg1"/>
                </a:solidFill>
              </a:rPr>
              <a:t>Pública</a:t>
            </a:r>
            <a:endParaRPr lang="pt-BR" sz="3600" b="1" dirty="0" smtClean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chemeClr val="bg1"/>
                </a:solidFill>
              </a:rPr>
              <a:t>Índice de Transparência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880999"/>
              </p:ext>
            </p:extLst>
          </p:nvPr>
        </p:nvGraphicFramePr>
        <p:xfrm>
          <a:off x="395536" y="1196752"/>
          <a:ext cx="8280000" cy="5040001"/>
        </p:xfrm>
        <a:graphic>
          <a:graphicData uri="http://schemas.openxmlformats.org/drawingml/2006/table">
            <a:tbl>
              <a:tblPr/>
              <a:tblGrid>
                <a:gridCol w="2976949"/>
                <a:gridCol w="1007821"/>
                <a:gridCol w="955766"/>
                <a:gridCol w="1045464"/>
                <a:gridCol w="1080552"/>
                <a:gridCol w="1213448"/>
              </a:tblGrid>
              <a:tr h="553171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chemeClr val="tx1"/>
                          </a:solidFill>
                          <a:latin typeface="Arial Narrow"/>
                        </a:rPr>
                        <a:t>EXEMPLO </a:t>
                      </a:r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latin typeface="Arial Narrow"/>
                        </a:rPr>
                        <a:t>3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latin typeface="Arial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531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Dimensões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Critérios de Avaliação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Índice por Dimensão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634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Totalidade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Prontidão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Atualidade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Série histórica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5317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Transparência Legislativa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0,9063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0,8235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0,8235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0,7333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      0,8217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55317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Transparência Administrativa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1,0000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0,9286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0,9464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0,6957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      0,8927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55317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Participação e Controle Social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1,0000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0,7500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1,0000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NA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      0,9167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55317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Aderência à LAI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0,7500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0,8636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0,7857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0,3333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      0,6832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</a:tr>
              <a:tr h="61463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Índice por Critério de Avaliação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0,9141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0,8414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0,8889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0,5874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  0,8285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0675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chemeClr val="bg1"/>
                </a:solidFill>
              </a:rPr>
              <a:t>Pesquisa de Opinião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Instituto de Pesquisa DataSenado – órgão da Secretaria de Transparência.</a:t>
            </a:r>
          </a:p>
          <a:p>
            <a:r>
              <a:rPr lang="pt-BR" dirty="0" smtClean="0"/>
              <a:t>Pesquisa realizada de 16 a 30 de abril de 2013 sobre a transparência e a Lei de Acesso à Informação.</a:t>
            </a:r>
          </a:p>
          <a:p>
            <a:r>
              <a:rPr lang="pt-BR" dirty="0" smtClean="0"/>
              <a:t>Representatividade nacional com 1.222 cidadãos de todas UF.</a:t>
            </a:r>
          </a:p>
          <a:p>
            <a:r>
              <a:rPr lang="pt-BR" dirty="0" smtClean="0"/>
              <a:t>Nova rodada prevista para novembro de 2016.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577212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chemeClr val="bg1"/>
                </a:solidFill>
              </a:rPr>
              <a:t>Pesquisa de Opinião</a:t>
            </a:r>
            <a:endParaRPr lang="pt-BR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5666695"/>
              </p:ext>
            </p:extLst>
          </p:nvPr>
        </p:nvGraphicFramePr>
        <p:xfrm>
          <a:off x="612000" y="1340768"/>
          <a:ext cx="792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0301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chemeClr val="bg1"/>
                </a:solidFill>
              </a:rPr>
              <a:t>Pesquisa de Opinião</a:t>
            </a:r>
            <a:endParaRPr lang="pt-BR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3111736"/>
              </p:ext>
            </p:extLst>
          </p:nvPr>
        </p:nvGraphicFramePr>
        <p:xfrm>
          <a:off x="612000" y="1268760"/>
          <a:ext cx="792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1145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chemeClr val="bg1"/>
                </a:solidFill>
              </a:rPr>
              <a:t>Portal de Transparência do Senado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Criado </a:t>
            </a:r>
            <a:r>
              <a:rPr lang="pt-BR" smtClean="0"/>
              <a:t>em </a:t>
            </a:r>
            <a:r>
              <a:rPr lang="pt-BR" smtClean="0"/>
              <a:t>2009.</a:t>
            </a:r>
            <a:endParaRPr lang="pt-BR" dirty="0" smtClean="0"/>
          </a:p>
          <a:p>
            <a:r>
              <a:rPr lang="pt-BR" dirty="0" smtClean="0"/>
              <a:t>5,3 milhões de acessos de 5/2013 a 5/2016.</a:t>
            </a:r>
          </a:p>
          <a:p>
            <a:endParaRPr lang="pt-BR" dirty="0" smtClean="0"/>
          </a:p>
          <a:p>
            <a:r>
              <a:rPr lang="pt-BR" dirty="0" smtClean="0"/>
              <a:t>1ª reformulação em 2013:</a:t>
            </a:r>
          </a:p>
          <a:p>
            <a:pPr lvl="1"/>
            <a:r>
              <a:rPr lang="pt-BR" dirty="0" smtClean="0"/>
              <a:t>LAI.</a:t>
            </a:r>
          </a:p>
          <a:p>
            <a:pPr lvl="1"/>
            <a:r>
              <a:rPr lang="pt-BR" dirty="0" smtClean="0"/>
              <a:t>Parâmetros da IPU.</a:t>
            </a:r>
          </a:p>
          <a:p>
            <a:pPr lvl="1"/>
            <a:r>
              <a:rPr lang="pt-BR" dirty="0" smtClean="0"/>
              <a:t>Consultas mais frequentes (cidadãos, jornalistas).</a:t>
            </a:r>
          </a:p>
          <a:p>
            <a:pPr lvl="1"/>
            <a:r>
              <a:rPr lang="pt-BR" dirty="0" smtClean="0"/>
              <a:t>Facilitar acesso e inclusão de novos conteúdos.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6465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chemeClr val="bg1"/>
                </a:solidFill>
              </a:rPr>
              <a:t>Portal de Transparência do Senado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2ª reformulação em 2015:</a:t>
            </a:r>
          </a:p>
          <a:p>
            <a:pPr lvl="1"/>
            <a:r>
              <a:rPr lang="pt-BR" dirty="0" smtClean="0"/>
              <a:t>Parâmetros identificados no Índice de Transparência.</a:t>
            </a:r>
          </a:p>
          <a:p>
            <a:pPr lvl="1"/>
            <a:r>
              <a:rPr lang="pt-BR" dirty="0" smtClean="0"/>
              <a:t>Facilitar e agilizar ainda mais a busca.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Relatório LAI: 1/3 das informações solicitadas já estavam disponíveis no Portal.</a:t>
            </a:r>
          </a:p>
          <a:p>
            <a:pPr lvl="1"/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9089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chemeClr val="bg1"/>
                </a:solidFill>
              </a:rPr>
              <a:t>Portal de Transparência do Senado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Ênfase na transparência ativa.</a:t>
            </a:r>
          </a:p>
          <a:p>
            <a:endParaRPr lang="pt-BR" dirty="0" smtClean="0"/>
          </a:p>
          <a:p>
            <a:r>
              <a:rPr lang="pt-BR" dirty="0" smtClean="0"/>
              <a:t>Informações </a:t>
            </a:r>
            <a:r>
              <a:rPr lang="pt-BR" dirty="0"/>
              <a:t>sem barreiras.</a:t>
            </a:r>
          </a:p>
          <a:p>
            <a:endParaRPr lang="pt-BR" dirty="0" smtClean="0"/>
          </a:p>
          <a:p>
            <a:r>
              <a:rPr lang="pt-BR" dirty="0" smtClean="0"/>
              <a:t>Cultura da transparência em todos os níveis da organização – da Presidência aos serviços administrativos.</a:t>
            </a:r>
          </a:p>
          <a:p>
            <a:endParaRPr lang="pt-BR" dirty="0" smtClean="0"/>
          </a:p>
          <a:p>
            <a:pPr lvl="1"/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3048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chemeClr val="bg1"/>
                </a:solidFill>
              </a:rPr>
              <a:t>Contribuições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sz="2800" b="1" dirty="0"/>
          </a:p>
          <a:p>
            <a:pPr marL="457200" indent="-457200">
              <a:buFont typeface="+mj-lt"/>
              <a:buAutoNum type="arabicPeriod"/>
            </a:pPr>
            <a:r>
              <a:rPr lang="pt-BR" sz="2800" b="1" dirty="0" smtClean="0"/>
              <a:t>Índice de Transparência do Poder Legislativo.</a:t>
            </a:r>
          </a:p>
          <a:p>
            <a:pPr marL="457200" indent="-457200">
              <a:buFont typeface="+mj-lt"/>
              <a:buAutoNum type="arabicPeriod"/>
            </a:pPr>
            <a:endParaRPr lang="pt-BR" sz="2800" b="1" dirty="0"/>
          </a:p>
          <a:p>
            <a:pPr marL="457200" indent="-457200">
              <a:buFont typeface="+mj-lt"/>
              <a:buAutoNum type="arabicPeriod"/>
            </a:pPr>
            <a:r>
              <a:rPr lang="pt-BR" sz="2800" b="1" dirty="0" smtClean="0"/>
              <a:t>Pesquisa de opinião DataSenado sobre transparência em órgãos públicos.</a:t>
            </a:r>
          </a:p>
          <a:p>
            <a:pPr marL="457200" indent="-457200">
              <a:buFont typeface="+mj-lt"/>
              <a:buAutoNum type="arabicPeriod"/>
            </a:pPr>
            <a:endParaRPr lang="pt-BR" sz="2800" b="1" dirty="0"/>
          </a:p>
          <a:p>
            <a:pPr marL="457200" indent="-457200">
              <a:buFont typeface="+mj-lt"/>
              <a:buAutoNum type="arabicPeriod"/>
            </a:pPr>
            <a:r>
              <a:rPr lang="pt-BR" sz="2800" b="1" dirty="0" smtClean="0"/>
              <a:t>Portal de Transparência do Senado Federal.</a:t>
            </a:r>
            <a:endParaRPr lang="pt-B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86059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chemeClr val="bg1"/>
                </a:solidFill>
              </a:rPr>
              <a:t>Índice de Transparência</a:t>
            </a:r>
            <a:endParaRPr lang="pt-BR" dirty="0"/>
          </a:p>
        </p:txBody>
      </p:sp>
      <p:sp>
        <p:nvSpPr>
          <p:cNvPr id="6" name="Espaço Reservado para Conteúdo 6"/>
          <p:cNvSpPr txBox="1">
            <a:spLocks/>
          </p:cNvSpPr>
          <p:nvPr/>
        </p:nvSpPr>
        <p:spPr>
          <a:xfrm>
            <a:off x="457200" y="1340768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0"/>
              </a:spcBef>
            </a:pPr>
            <a:r>
              <a:rPr lang="pt-BR" sz="2400" dirty="0" smtClean="0"/>
              <a:t>Surge no Conselho de Transparência, em 2014, a proposta de criação do Índice de Transparência do Legislativo:</a:t>
            </a: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472805125"/>
              </p:ext>
            </p:extLst>
          </p:nvPr>
        </p:nvGraphicFramePr>
        <p:xfrm>
          <a:off x="1547664" y="2348880"/>
          <a:ext cx="5904656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832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chemeClr val="bg1"/>
                </a:solidFill>
              </a:rPr>
              <a:t>Índice de Transparência</a:t>
            </a:r>
            <a:endParaRPr lang="pt-BR" dirty="0"/>
          </a:p>
        </p:txBody>
      </p:sp>
      <p:sp>
        <p:nvSpPr>
          <p:cNvPr id="5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/>
          <a:lstStyle/>
          <a:p>
            <a:r>
              <a:rPr lang="pt-BR" dirty="0" smtClean="0"/>
              <a:t>Objetivos do Índice de Transparência:</a:t>
            </a:r>
          </a:p>
          <a:p>
            <a:endParaRPr lang="pt-BR" dirty="0" smtClean="0"/>
          </a:p>
          <a:p>
            <a:pPr lvl="1"/>
            <a:r>
              <a:rPr lang="pt-BR" dirty="0" smtClean="0"/>
              <a:t>Medir o nível de transparência dos órgãos públicos, em especial do Legislativo.</a:t>
            </a:r>
          </a:p>
          <a:p>
            <a:pPr lvl="1"/>
            <a:endParaRPr lang="pt-BR" dirty="0" smtClean="0"/>
          </a:p>
          <a:p>
            <a:pPr lvl="1"/>
            <a:r>
              <a:rPr lang="pt-BR" b="1" dirty="0" smtClean="0"/>
              <a:t>Definir padrões de transparência das informações publicadas pelos órgãos.</a:t>
            </a:r>
          </a:p>
        </p:txBody>
      </p:sp>
    </p:spTree>
    <p:extLst>
      <p:ext uri="{BB962C8B-B14F-4D97-AF65-F5344CB8AC3E}">
        <p14:creationId xmlns:p14="http://schemas.microsoft.com/office/powerpoint/2010/main" val="785232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chemeClr val="bg1"/>
                </a:solidFill>
              </a:rPr>
              <a:t>Índice de Transparência</a:t>
            </a:r>
            <a:endParaRPr lang="pt-BR" dirty="0"/>
          </a:p>
        </p:txBody>
      </p:sp>
      <p:sp>
        <p:nvSpPr>
          <p:cNvPr id="5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/>
          <a:lstStyle/>
          <a:p>
            <a:r>
              <a:rPr lang="pt-BR" dirty="0" smtClean="0"/>
              <a:t>Quatro grandes temas ou </a:t>
            </a:r>
            <a:r>
              <a:rPr lang="pt-BR" b="1" dirty="0" smtClean="0"/>
              <a:t>dimensões</a:t>
            </a:r>
            <a:r>
              <a:rPr lang="pt-BR" dirty="0" smtClean="0"/>
              <a:t>:</a:t>
            </a:r>
          </a:p>
          <a:p>
            <a:pPr marL="1028700" lvl="1" indent="-584200">
              <a:buFont typeface="+mj-lt"/>
              <a:buAutoNum type="arabicPeriod"/>
            </a:pPr>
            <a:r>
              <a:rPr lang="pt-BR" dirty="0" smtClean="0"/>
              <a:t>Transparência Legislativa (17 indicadores)</a:t>
            </a:r>
          </a:p>
          <a:p>
            <a:pPr marL="1028700" lvl="1" indent="-584200">
              <a:buFont typeface="+mj-lt"/>
              <a:buAutoNum type="arabicPeriod"/>
            </a:pPr>
            <a:r>
              <a:rPr lang="pt-BR" dirty="0" smtClean="0"/>
              <a:t>Transparência Administrativa (27 indicadores)</a:t>
            </a:r>
          </a:p>
          <a:p>
            <a:pPr marL="1028700" lvl="1" indent="-584200">
              <a:buFont typeface="+mj-lt"/>
              <a:buAutoNum type="arabicPeriod"/>
            </a:pPr>
            <a:r>
              <a:rPr lang="pt-BR" dirty="0" smtClean="0"/>
              <a:t>Participação e Controle Social (6 indicadores)</a:t>
            </a:r>
          </a:p>
          <a:p>
            <a:pPr marL="1028700" lvl="1" indent="-584200">
              <a:buFont typeface="+mj-lt"/>
              <a:buAutoNum type="arabicPeriod"/>
            </a:pPr>
            <a:r>
              <a:rPr lang="pt-BR" dirty="0" smtClean="0"/>
              <a:t>Aderência à LAI (18 indicadores)</a:t>
            </a:r>
          </a:p>
          <a:p>
            <a:pPr marL="628650" indent="-584200"/>
            <a:endParaRPr lang="pt-BR" dirty="0" smtClean="0"/>
          </a:p>
          <a:p>
            <a:pPr marL="628650" indent="-584200"/>
            <a:r>
              <a:rPr lang="pt-BR" dirty="0" smtClean="0"/>
              <a:t>Total de 68 indicadores.</a:t>
            </a:r>
          </a:p>
          <a:p>
            <a:pPr marL="628650" indent="-584200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611590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chemeClr val="bg1"/>
                </a:solidFill>
              </a:rPr>
              <a:t>Índice de Transparência</a:t>
            </a:r>
            <a:endParaRPr lang="pt-BR" dirty="0"/>
          </a:p>
        </p:txBody>
      </p:sp>
      <p:sp>
        <p:nvSpPr>
          <p:cNvPr id="4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t-BR" dirty="0" smtClean="0"/>
              <a:t>Cada Indicador é avaliado segundo diferentes critérios:</a:t>
            </a:r>
          </a:p>
          <a:p>
            <a:pPr marL="971550" lvl="1" indent="-514350">
              <a:buFont typeface="+mj-lt"/>
              <a:buAutoNum type="alphaLcParenR"/>
            </a:pPr>
            <a:r>
              <a:rPr lang="pt-BR" b="1" u="sng" dirty="0" smtClean="0"/>
              <a:t>Totalidade </a:t>
            </a:r>
            <a:r>
              <a:rPr lang="pt-BR" dirty="0" smtClean="0"/>
              <a:t>da informação frente ao escopo possível.</a:t>
            </a:r>
            <a:endParaRPr lang="pt-BR" b="1" u="sng" dirty="0" smtClean="0"/>
          </a:p>
          <a:p>
            <a:pPr marL="971550" lvl="1" indent="-514350">
              <a:buFont typeface="+mj-lt"/>
              <a:buAutoNum type="alphaLcParenR"/>
            </a:pPr>
            <a:r>
              <a:rPr lang="pt-BR" b="1" u="sng" dirty="0" smtClean="0"/>
              <a:t>Prontidão </a:t>
            </a:r>
            <a:r>
              <a:rPr lang="pt-BR" dirty="0" smtClean="0"/>
              <a:t>com que a informação é fornecida.</a:t>
            </a:r>
          </a:p>
          <a:p>
            <a:pPr marL="971550" lvl="1" indent="-514350">
              <a:buFont typeface="+mj-lt"/>
              <a:buAutoNum type="alphaLcParenR"/>
            </a:pPr>
            <a:r>
              <a:rPr lang="pt-BR" b="1" u="sng" dirty="0" smtClean="0"/>
              <a:t>Atualidade</a:t>
            </a:r>
            <a:r>
              <a:rPr lang="pt-BR" dirty="0" smtClean="0"/>
              <a:t> das informações disponíveis.</a:t>
            </a:r>
          </a:p>
          <a:p>
            <a:pPr marL="971550" lvl="1" indent="-514350">
              <a:buFont typeface="+mj-lt"/>
              <a:buAutoNum type="alphaLcParenR"/>
            </a:pPr>
            <a:r>
              <a:rPr lang="pt-BR" dirty="0" smtClean="0"/>
              <a:t>Existência de </a:t>
            </a:r>
            <a:r>
              <a:rPr lang="pt-BR" b="1" u="sng" dirty="0" smtClean="0"/>
              <a:t>Série Histórica</a:t>
            </a:r>
            <a:r>
              <a:rPr lang="pt-BR" u="sng" dirty="0" smtClean="0"/>
              <a:t> </a:t>
            </a:r>
            <a:r>
              <a:rPr lang="pt-BR" dirty="0" smtClean="0"/>
              <a:t>das informações.</a:t>
            </a:r>
          </a:p>
          <a:p>
            <a:pPr lvl="1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164856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chemeClr val="bg1"/>
                </a:solidFill>
              </a:rPr>
              <a:t>Índice de Transparência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457200" y="1495325"/>
            <a:ext cx="8229600" cy="4525963"/>
          </a:xfrm>
        </p:spPr>
        <p:txBody>
          <a:bodyPr/>
          <a:lstStyle/>
          <a:p>
            <a:r>
              <a:rPr lang="pt-BR" dirty="0" smtClean="0"/>
              <a:t>Exemplos: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368815"/>
              </p:ext>
            </p:extLst>
          </p:nvPr>
        </p:nvGraphicFramePr>
        <p:xfrm>
          <a:off x="611559" y="2060848"/>
          <a:ext cx="7776864" cy="4183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2288"/>
                <a:gridCol w="2592288"/>
                <a:gridCol w="2592288"/>
              </a:tblGrid>
              <a:tr h="17627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DIMENSÃO</a:t>
                      </a:r>
                      <a:endParaRPr lang="pt-BR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SUBDIMENSÃO</a:t>
                      </a:r>
                      <a:endParaRPr lang="pt-BR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</a:t>
                      </a:r>
                      <a:endParaRPr lang="pt-BR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0447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1. Transparência Legislativa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1.1 Proposições Legislativas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1.1.3 Divulga o resultado das votações.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30447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2. Transparência Administrativa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2.2 Licitações e Contratos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2.2.2 Divulga informações sobre contratos firmados pela Instituição.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6036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3. Participação e Controle Social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3.1 Participação Popular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3.1.1 Disponibiliza mecanismo específico para população contribuir com o processo legislativo.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  <a:tr h="48338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4. Aderência à LAI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4.2 Fomento à cultura da transparência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 smtClean="0">
                          <a:effectLst/>
                        </a:rPr>
                        <a:t>4.1.1 Disponibiliza em sua página na internet respostas a perguntas mais frequentes da sociedade.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8792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chemeClr val="bg1"/>
                </a:solidFill>
              </a:rPr>
              <a:t>Índice de Transparência</a:t>
            </a:r>
            <a:endParaRPr lang="pt-BR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065133"/>
              </p:ext>
            </p:extLst>
          </p:nvPr>
        </p:nvGraphicFramePr>
        <p:xfrm>
          <a:off x="395536" y="1196752"/>
          <a:ext cx="8280920" cy="5040001"/>
        </p:xfrm>
        <a:graphic>
          <a:graphicData uri="http://schemas.openxmlformats.org/drawingml/2006/table">
            <a:tbl>
              <a:tblPr/>
              <a:tblGrid>
                <a:gridCol w="3003169"/>
                <a:gridCol w="1016698"/>
                <a:gridCol w="964184"/>
                <a:gridCol w="1054672"/>
                <a:gridCol w="946053"/>
                <a:gridCol w="1296144"/>
              </a:tblGrid>
              <a:tr h="5600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chemeClr val="tx1"/>
                          </a:solidFill>
                          <a:latin typeface="Arial Narrow"/>
                        </a:rPr>
                        <a:t>EXEMPLO </a:t>
                      </a:r>
                      <a:r>
                        <a:rPr lang="pt-BR" sz="1800" b="1" i="0" u="none" strike="noStrike" dirty="0" smtClean="0">
                          <a:solidFill>
                            <a:schemeClr val="tx1"/>
                          </a:solidFill>
                          <a:latin typeface="Arial Narrow"/>
                        </a:rPr>
                        <a:t>1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latin typeface="Arial Narrow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0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Dimensões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Critérios de Avaliação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Índice por Dimensão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00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Totalidade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Prontidão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Atualidade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Série histórica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60000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Transparência Legislativa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0,3125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0,3235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0,3529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0,3000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0,3222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560000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Transparência Administrativa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0,3571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0,3393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0,3393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0,3696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0,3513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560000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Participação e Controle Social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0,0833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0,0833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0,0000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0,0556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60000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Aderência à LAI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0,3929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0,3636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0,3571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0,1667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0,3201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  <a:tr h="560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Índice por Critério de Avaliação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0,2865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0,2774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0,2623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0,2787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0,2623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8417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 smtClean="0">
                <a:solidFill>
                  <a:schemeClr val="bg1"/>
                </a:solidFill>
              </a:rPr>
              <a:t>Índice de Transparência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472913"/>
              </p:ext>
            </p:extLst>
          </p:nvPr>
        </p:nvGraphicFramePr>
        <p:xfrm>
          <a:off x="395536" y="1196752"/>
          <a:ext cx="8280000" cy="5040002"/>
        </p:xfrm>
        <a:graphic>
          <a:graphicData uri="http://schemas.openxmlformats.org/drawingml/2006/table">
            <a:tbl>
              <a:tblPr/>
              <a:tblGrid>
                <a:gridCol w="3010822"/>
                <a:gridCol w="1019289"/>
                <a:gridCol w="966641"/>
                <a:gridCol w="1057359"/>
                <a:gridCol w="1020655"/>
                <a:gridCol w="1205234"/>
              </a:tblGrid>
              <a:tr h="553171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chemeClr val="tx1"/>
                          </a:solidFill>
                          <a:latin typeface="Arial Narrow"/>
                        </a:rPr>
                        <a:t>EXEMPLO 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531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Dimensões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Critérios de Avaliação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Índice por Dimensão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634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Totalidade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Prontidão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Atualidade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Série histórica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5317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Transparência Legislativa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0,6875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0,7353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0,7059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0,6333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0,6905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</a:tr>
              <a:tr h="55317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Transparência Administrativa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0,8214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0,9286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0,9464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0,6957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0,8480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55317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Participação e Controle Social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0,1667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0,1667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0,0000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0,1111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5317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Aderência à LAI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0,6786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0,6818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0,7143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0,3333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0,6020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</a:tr>
              <a:tr h="61463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Índice por Critério de Avaliação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0,5885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0,6281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F8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0,5916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0,5541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0,5629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94442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2711</TotalTime>
  <Words>664</Words>
  <Application>Microsoft Office PowerPoint</Application>
  <PresentationFormat>Apresentação na tela (4:3)</PresentationFormat>
  <Paragraphs>201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16</vt:i4>
      </vt:variant>
    </vt:vector>
  </HeadingPairs>
  <TitlesOfParts>
    <vt:vector size="21" baseType="lpstr">
      <vt:lpstr>Arial</vt:lpstr>
      <vt:lpstr>Arial Narrow</vt:lpstr>
      <vt:lpstr>Calibri</vt:lpstr>
      <vt:lpstr>Tema do Office</vt:lpstr>
      <vt:lpstr>Personalizar design</vt:lpstr>
      <vt:lpstr>Apresentação do PowerPoint</vt:lpstr>
      <vt:lpstr>Contribuições</vt:lpstr>
      <vt:lpstr>Índice de Transparência</vt:lpstr>
      <vt:lpstr>Índice de Transparência</vt:lpstr>
      <vt:lpstr>Índice de Transparência</vt:lpstr>
      <vt:lpstr>Índice de Transparência</vt:lpstr>
      <vt:lpstr>Índice de Transparência</vt:lpstr>
      <vt:lpstr>Índice de Transparência</vt:lpstr>
      <vt:lpstr>Índice de Transparência</vt:lpstr>
      <vt:lpstr>Índice de Transparência</vt:lpstr>
      <vt:lpstr>Pesquisa de Opinião</vt:lpstr>
      <vt:lpstr>Pesquisa de Opinião</vt:lpstr>
      <vt:lpstr>Pesquisa de Opinião</vt:lpstr>
      <vt:lpstr>Portal de Transparência do Senado</vt:lpstr>
      <vt:lpstr>Portal de Transparência do Senado</vt:lpstr>
      <vt:lpstr>Portal de Transparência do Senado</vt:lpstr>
    </vt:vector>
  </TitlesOfParts>
  <Company>Senado Federal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Tânia de Souza Trindade</dc:creator>
  <cp:lastModifiedBy>Altair Gonçalves Soares</cp:lastModifiedBy>
  <cp:revision>175</cp:revision>
  <cp:lastPrinted>2016-06-27T22:03:17Z</cp:lastPrinted>
  <dcterms:created xsi:type="dcterms:W3CDTF">2012-09-03T18:41:56Z</dcterms:created>
  <dcterms:modified xsi:type="dcterms:W3CDTF">2016-06-28T14:30:22Z</dcterms:modified>
</cp:coreProperties>
</file>