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6"/>
  </p:notesMasterIdLst>
  <p:sldIdLst>
    <p:sldId id="256" r:id="rId2"/>
    <p:sldId id="480" r:id="rId3"/>
    <p:sldId id="481" r:id="rId4"/>
    <p:sldId id="270" r:id="rId5"/>
  </p:sldIdLst>
  <p:sldSz cx="12192000" cy="6858000"/>
  <p:notesSz cx="6858000" cy="9144000"/>
  <p:embeddedFontLst>
    <p:embeddedFont>
      <p:font typeface="Gill Sans" panose="020B0604020202020204" charset="0"/>
      <p:regular r:id="rId7"/>
      <p:bold r:id="rId8"/>
    </p:embeddedFon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Noto Sans Symbols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93902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83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118e7f5335c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g118e7f5335c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800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118e7f5335c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g118e7f5335c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31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07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Gill Sans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16"/>
          <p:cNvSpPr>
            <a:spLocks noGrp="1"/>
          </p:cNvSpPr>
          <p:nvPr>
            <p:ph type="pic" idx="2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3"/>
          </p:nvPr>
        </p:nvSpPr>
        <p:spPr>
          <a:xfrm>
            <a:off x="913795" y="4572443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4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6"/>
          <p:cNvSpPr>
            <a:spLocks noGrp="1"/>
          </p:cNvSpPr>
          <p:nvPr>
            <p:ph type="pic" idx="5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6"/>
          </p:nvPr>
        </p:nvSpPr>
        <p:spPr>
          <a:xfrm>
            <a:off x="4441435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7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16"/>
          <p:cNvSpPr>
            <a:spLocks noGrp="1"/>
          </p:cNvSpPr>
          <p:nvPr>
            <p:ph type="pic" idx="8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9"/>
          </p:nvPr>
        </p:nvSpPr>
        <p:spPr>
          <a:xfrm>
            <a:off x="7966572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 rot="5400000">
            <a:off x="4233302" y="-1243056"/>
            <a:ext cx="3714749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8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4856841" cy="362267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410716" y="2076451"/>
            <a:ext cx="4856841" cy="36226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Slate-V2-HD-vert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ill Sans"/>
              <a:buNone/>
              <a:defRPr sz="32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1473698" y="2679699"/>
            <a:ext cx="4588094" cy="31356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Slate-V2-HD-pano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Gill Sans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913795" y="5247728"/>
            <a:ext cx="10353762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Gill Sans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ill San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Gill Sans"/>
              <a:buNone/>
            </a:pPr>
            <a:r>
              <a:rPr lang="pt-BR" sz="8000" b="0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“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Gill Sans"/>
              <a:buNone/>
            </a:pPr>
            <a:r>
              <a:rPr lang="pt-BR" sz="8000" b="0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ill Sans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91379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3"/>
          </p:nvPr>
        </p:nvSpPr>
        <p:spPr>
          <a:xfrm>
            <a:off x="4446711" y="1885949"/>
            <a:ext cx="3300984" cy="7647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4"/>
          </p:nvPr>
        </p:nvSpPr>
        <p:spPr>
          <a:xfrm>
            <a:off x="444143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5"/>
          </p:nvPr>
        </p:nvSpPr>
        <p:spPr>
          <a:xfrm>
            <a:off x="7966572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6"/>
          </p:nvPr>
        </p:nvSpPr>
        <p:spPr>
          <a:xfrm>
            <a:off x="7966572" y="2768110"/>
            <a:ext cx="3300984" cy="302308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Gill Sans"/>
              <a:buNone/>
              <a:defRPr sz="4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861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🞚"/>
              <a:defRPr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083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🞚"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0829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saulo@michilestavares.com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9"/>
          <p:cNvPicPr preferRelativeResize="0"/>
          <p:nvPr/>
        </p:nvPicPr>
        <p:blipFill rotWithShape="1">
          <a:blip r:embed="rId4">
            <a:alphaModFix/>
          </a:blip>
          <a:srcRect t="9859" b="5872"/>
          <a:stretch/>
        </p:blipFill>
        <p:spPr>
          <a:xfrm>
            <a:off x="20" y="10"/>
            <a:ext cx="1219198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/>
          <p:nvPr/>
        </p:nvSpPr>
        <p:spPr>
          <a:xfrm rot="5400000">
            <a:off x="1028777" y="1385982"/>
            <a:ext cx="4031414" cy="4100418"/>
          </a:xfrm>
          <a:custGeom>
            <a:avLst/>
            <a:gdLst/>
            <a:ahLst/>
            <a:cxnLst/>
            <a:rect l="l" t="t" r="r" b="b"/>
            <a:pathLst>
              <a:path w="1601" h="696" extrusionOk="0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" name="Google Shape;180;p29"/>
          <p:cNvSpPr txBox="1">
            <a:spLocks noGrp="1"/>
          </p:cNvSpPr>
          <p:nvPr>
            <p:ph type="ctrTitle"/>
          </p:nvPr>
        </p:nvSpPr>
        <p:spPr>
          <a:xfrm>
            <a:off x="1316965" y="1673524"/>
            <a:ext cx="3485073" cy="24205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Gill Sans"/>
              <a:buNone/>
            </a:pPr>
            <a:r>
              <a:rPr lang="pt-BR" sz="4800"/>
              <a:t>Marco Legal das Startups</a:t>
            </a: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1"/>
          </p:nvPr>
        </p:nvSpPr>
        <p:spPr>
          <a:xfrm>
            <a:off x="994275" y="4157925"/>
            <a:ext cx="4100400" cy="1026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 sz="3800">
                <a:solidFill>
                  <a:schemeClr val="accent3"/>
                </a:solidFill>
              </a:rPr>
              <a:t>Saulo Michiles</a:t>
            </a:r>
            <a:endParaRPr sz="2600">
              <a:solidFill>
                <a:schemeClr val="accent3"/>
              </a:solidFill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 rotWithShape="1">
          <a:blip r:embed="rId5">
            <a:alphaModFix/>
          </a:blip>
          <a:srcRect l="9104" t="16386" r="11586" b="23653"/>
          <a:stretch/>
        </p:blipFill>
        <p:spPr>
          <a:xfrm>
            <a:off x="8248050" y="4652085"/>
            <a:ext cx="3654175" cy="195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" name="Google Shape;1894;p265"/>
          <p:cNvPicPr preferRelativeResize="0"/>
          <p:nvPr/>
        </p:nvPicPr>
        <p:blipFill rotWithShape="1">
          <a:blip r:embed="rId3">
            <a:alphaModFix/>
          </a:blip>
          <a:srcRect t="9859" b="5873"/>
          <a:stretch/>
        </p:blipFill>
        <p:spPr>
          <a:xfrm>
            <a:off x="21" y="11"/>
            <a:ext cx="12191983" cy="68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895" name="Google Shape;1895;p265"/>
          <p:cNvSpPr/>
          <p:nvPr/>
        </p:nvSpPr>
        <p:spPr>
          <a:xfrm>
            <a:off x="561101" y="389652"/>
            <a:ext cx="11144252" cy="6156625"/>
          </a:xfrm>
          <a:custGeom>
            <a:avLst/>
            <a:gdLst/>
            <a:ahLst/>
            <a:cxnLst/>
            <a:rect l="l" t="t" r="r" b="b"/>
            <a:pathLst>
              <a:path w="1601" h="696" extrusionOk="0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457189" indent="-465655" algn="just">
              <a:lnSpc>
                <a:spcPct val="115000"/>
              </a:lnSpc>
              <a:spcBef>
                <a:spcPts val="400"/>
              </a:spcBef>
              <a:buClr>
                <a:srgbClr val="F3F3F3"/>
              </a:buClr>
              <a:buSzPts val="2900"/>
              <a:buFont typeface="Georgia"/>
              <a:buChar char="●"/>
            </a:pPr>
            <a:r>
              <a:rPr lang="pt-BR" sz="3867" dirty="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Regulamentação do stock </a:t>
            </a:r>
            <a:r>
              <a:rPr lang="pt-BR" sz="3867" dirty="0" err="1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option</a:t>
            </a:r>
            <a:r>
              <a:rPr lang="pt-BR" sz="3867" dirty="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 como </a:t>
            </a:r>
            <a:r>
              <a:rPr lang="pt-BR" sz="3867" u="sng" dirty="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contrato mercantil</a:t>
            </a:r>
            <a:r>
              <a:rPr lang="pt-BR" sz="3867" dirty="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3867" dirty="0">
              <a:solidFill>
                <a:srgbClr val="F3F3F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189" indent="-465655" algn="just">
              <a:lnSpc>
                <a:spcPct val="115000"/>
              </a:lnSpc>
              <a:buClr>
                <a:srgbClr val="F3F3F3"/>
              </a:buClr>
              <a:buSzPts val="2900"/>
              <a:buFont typeface="Georgia"/>
              <a:buChar char="●"/>
            </a:pPr>
            <a:r>
              <a:rPr lang="pt-BR" sz="3867" dirty="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Compensação tributária para investidores (art. 7º).</a:t>
            </a:r>
          </a:p>
          <a:p>
            <a:pPr marL="457189" indent="-465655" algn="just">
              <a:lnSpc>
                <a:spcPct val="115000"/>
              </a:lnSpc>
              <a:buClr>
                <a:srgbClr val="F3F3F3"/>
              </a:buClr>
              <a:buSzPts val="2900"/>
              <a:buFont typeface="Georgia"/>
              <a:buChar char="●"/>
            </a:pPr>
            <a:r>
              <a:rPr lang="pt-BR" sz="3867" dirty="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Isenção de IR para investimento de LP em startups.</a:t>
            </a:r>
            <a:endParaRPr sz="3867" dirty="0">
              <a:solidFill>
                <a:srgbClr val="F3F3F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189" indent="-465655" algn="just">
              <a:lnSpc>
                <a:spcPct val="115000"/>
              </a:lnSpc>
              <a:buClr>
                <a:srgbClr val="F3F3F3"/>
              </a:buClr>
              <a:buSzPts val="2900"/>
              <a:buFont typeface="Georgia"/>
              <a:buChar char="●"/>
            </a:pPr>
            <a:r>
              <a:rPr lang="pt-BR" sz="3867" dirty="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S/A poder ser do Simples Nacional.</a:t>
            </a:r>
            <a:endParaRPr sz="3867" dirty="0">
              <a:solidFill>
                <a:srgbClr val="F3F3F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6" name="Google Shape;1896;p265"/>
          <p:cNvSpPr txBox="1"/>
          <p:nvPr/>
        </p:nvSpPr>
        <p:spPr>
          <a:xfrm>
            <a:off x="560953" y="311723"/>
            <a:ext cx="11144400" cy="9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ctr">
              <a:spcBef>
                <a:spcPts val="400"/>
              </a:spcBef>
              <a:spcAft>
                <a:spcPts val="667"/>
              </a:spcAft>
            </a:pPr>
            <a:r>
              <a:rPr lang="pt-BR" sz="4800" b="1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O que faltou?</a:t>
            </a:r>
            <a:endParaRPr sz="1467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1" name="Google Shape;1901;p266"/>
          <p:cNvPicPr preferRelativeResize="0"/>
          <p:nvPr/>
        </p:nvPicPr>
        <p:blipFill rotWithShape="1">
          <a:blip r:embed="rId3">
            <a:alphaModFix/>
          </a:blip>
          <a:srcRect t="9859" b="5873"/>
          <a:stretch/>
        </p:blipFill>
        <p:spPr>
          <a:xfrm>
            <a:off x="21" y="11"/>
            <a:ext cx="12191983" cy="68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902" name="Google Shape;1902;p266"/>
          <p:cNvSpPr/>
          <p:nvPr/>
        </p:nvSpPr>
        <p:spPr>
          <a:xfrm>
            <a:off x="561101" y="389652"/>
            <a:ext cx="11144252" cy="6156625"/>
          </a:xfrm>
          <a:custGeom>
            <a:avLst/>
            <a:gdLst/>
            <a:ahLst/>
            <a:cxnLst/>
            <a:rect l="l" t="t" r="r" b="b"/>
            <a:pathLst>
              <a:path w="1601" h="696" extrusionOk="0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457189" indent="-465655" algn="just">
              <a:lnSpc>
                <a:spcPct val="115000"/>
              </a:lnSpc>
              <a:buClr>
                <a:srgbClr val="F3F3F3"/>
              </a:buClr>
              <a:buSzPts val="2900"/>
              <a:buFont typeface="Georgia"/>
              <a:buChar char="●"/>
            </a:pPr>
            <a:r>
              <a:rPr lang="pt-BR" sz="3867" dirty="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Contratos de Investimento sem imposto (IOF).</a:t>
            </a:r>
          </a:p>
          <a:p>
            <a:pPr marL="457189" indent="-465655" algn="just">
              <a:lnSpc>
                <a:spcPct val="115000"/>
              </a:lnSpc>
              <a:buClr>
                <a:srgbClr val="F3F3F3"/>
              </a:buClr>
              <a:buSzPts val="2900"/>
              <a:buFont typeface="Georgia"/>
              <a:buChar char="●"/>
            </a:pPr>
            <a:r>
              <a:rPr lang="pt-BR" sz="3867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Inova Simples, MVP e MEI</a:t>
            </a:r>
            <a:r>
              <a:rPr lang="pt-BR" sz="3867" dirty="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3867" dirty="0">
              <a:solidFill>
                <a:srgbClr val="F3F3F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189" indent="-465655" algn="just">
              <a:lnSpc>
                <a:spcPct val="115000"/>
              </a:lnSpc>
              <a:buClr>
                <a:srgbClr val="F3F3F3"/>
              </a:buClr>
              <a:buSzPts val="2900"/>
              <a:buFont typeface="Georgia"/>
              <a:buChar char="●"/>
            </a:pPr>
            <a:r>
              <a:rPr lang="pt-BR" sz="3867" dirty="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SAS.</a:t>
            </a:r>
            <a:endParaRPr sz="3867" dirty="0">
              <a:solidFill>
                <a:srgbClr val="F3F3F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189" indent="-465655" algn="just">
              <a:lnSpc>
                <a:spcPct val="115000"/>
              </a:lnSpc>
              <a:buClr>
                <a:srgbClr val="F3F3F3"/>
              </a:buClr>
              <a:buSzPts val="2900"/>
              <a:buFont typeface="Georgia"/>
              <a:buChar char="●"/>
            </a:pPr>
            <a:r>
              <a:rPr lang="pt-BR" sz="3867" dirty="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Modernização Trabalhista.</a:t>
            </a:r>
            <a:endParaRPr sz="3867" dirty="0">
              <a:solidFill>
                <a:srgbClr val="F3F3F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3" name="Google Shape;1903;p266"/>
          <p:cNvSpPr txBox="1"/>
          <p:nvPr/>
        </p:nvSpPr>
        <p:spPr>
          <a:xfrm>
            <a:off x="561100" y="545525"/>
            <a:ext cx="11144400" cy="9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ctr">
              <a:spcBef>
                <a:spcPts val="400"/>
              </a:spcBef>
              <a:spcAft>
                <a:spcPts val="667"/>
              </a:spcAft>
            </a:pPr>
            <a:r>
              <a:rPr lang="pt-BR" sz="4800" b="1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O que faltou?</a:t>
            </a:r>
            <a:endParaRPr sz="1467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5"/>
          <p:cNvPicPr preferRelativeResize="0"/>
          <p:nvPr/>
        </p:nvPicPr>
        <p:blipFill rotWithShape="1">
          <a:blip r:embed="rId3">
            <a:alphaModFix/>
          </a:blip>
          <a:srcRect t="7786" b="778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15"/>
          <p:cNvCxnSpPr/>
          <p:nvPr/>
        </p:nvCxnSpPr>
        <p:spPr>
          <a:xfrm>
            <a:off x="685800" y="4953599"/>
            <a:ext cx="10820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9" name="Google Shape;209;p15"/>
          <p:cNvPicPr preferRelativeResize="0"/>
          <p:nvPr/>
        </p:nvPicPr>
        <p:blipFill rotWithShape="1">
          <a:blip r:embed="rId4">
            <a:alphaModFix/>
          </a:blip>
          <a:srcRect l="10768" t="30128" r="10812" b="30383"/>
          <a:stretch/>
        </p:blipFill>
        <p:spPr>
          <a:xfrm>
            <a:off x="8449102" y="3802696"/>
            <a:ext cx="3057098" cy="10875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15"/>
          <p:cNvGrpSpPr/>
          <p:nvPr/>
        </p:nvGrpSpPr>
        <p:grpSpPr>
          <a:xfrm>
            <a:off x="412433" y="5147947"/>
            <a:ext cx="3053103" cy="896247"/>
            <a:chOff x="-489233" y="-958459"/>
            <a:chExt cx="4805809" cy="2660270"/>
          </a:xfrm>
        </p:grpSpPr>
        <p:sp>
          <p:nvSpPr>
            <p:cNvPr id="211" name="Google Shape;211;p15"/>
            <p:cNvSpPr txBox="1"/>
            <p:nvPr/>
          </p:nvSpPr>
          <p:spPr>
            <a:xfrm>
              <a:off x="-489233" y="118701"/>
              <a:ext cx="4805809" cy="1583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333" dirty="0">
                  <a:solidFill>
                    <a:srgbClr val="FFFFFF"/>
                  </a:solidFill>
                  <a:latin typeface="Avenir"/>
                  <a:sym typeface="Avenir"/>
                </a:rPr>
                <a:t>Saulo Michiles </a:t>
              </a:r>
            </a:p>
            <a:p>
              <a:pPr>
                <a:lnSpc>
                  <a:spcPct val="130000"/>
                </a:lnSpc>
              </a:pPr>
              <a:r>
                <a:rPr lang="en-US" sz="1333" dirty="0">
                  <a:solidFill>
                    <a:srgbClr val="FFFFFF"/>
                  </a:solidFill>
                  <a:latin typeface="Avenir"/>
                  <a:sym typeface="Avenir"/>
                </a:rPr>
                <a:t>61- 99849-8181 </a:t>
              </a:r>
            </a:p>
          </p:txBody>
        </p:sp>
        <p:sp>
          <p:nvSpPr>
            <p:cNvPr id="212" name="Google Shape;212;p15"/>
            <p:cNvSpPr txBox="1"/>
            <p:nvPr/>
          </p:nvSpPr>
          <p:spPr>
            <a:xfrm>
              <a:off x="-489233" y="-958459"/>
              <a:ext cx="4805809" cy="1266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 sz="2133" dirty="0">
                  <a:solidFill>
                    <a:srgbClr val="65C6F4"/>
                  </a:solidFill>
                  <a:latin typeface="Avenir"/>
                  <a:ea typeface="Avenir"/>
                  <a:cs typeface="Avenir"/>
                  <a:sym typeface="Avenir"/>
                </a:rPr>
                <a:t>Telefone</a:t>
              </a:r>
              <a:endParaRPr lang="pt-BR" sz="933" dirty="0"/>
            </a:p>
          </p:txBody>
        </p:sp>
      </p:grpSp>
      <p:grpSp>
        <p:nvGrpSpPr>
          <p:cNvPr id="213" name="Google Shape;213;p15"/>
          <p:cNvGrpSpPr/>
          <p:nvPr/>
        </p:nvGrpSpPr>
        <p:grpSpPr>
          <a:xfrm>
            <a:off x="6791790" y="5183140"/>
            <a:ext cx="2770427" cy="677694"/>
            <a:chOff x="127781" y="-502984"/>
            <a:chExt cx="5540854" cy="1355389"/>
          </a:xfrm>
        </p:grpSpPr>
        <p:sp>
          <p:nvSpPr>
            <p:cNvPr id="214" name="Google Shape;214;p15"/>
            <p:cNvSpPr txBox="1"/>
            <p:nvPr/>
          </p:nvSpPr>
          <p:spPr>
            <a:xfrm>
              <a:off x="200405" y="319053"/>
              <a:ext cx="5468230" cy="533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333" u="sng">
                  <a:solidFill>
                    <a:schemeClr val="bg1"/>
                  </a:solidFill>
                  <a:latin typeface="Avenir"/>
                  <a:sym typeface="Avenir"/>
                  <a:hlinkClick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saulo@</a:t>
              </a:r>
              <a:r>
                <a:rPr lang="en-US" sz="1333" u="sng" dirty="0">
                  <a:solidFill>
                    <a:schemeClr val="bg1"/>
                  </a:solidFill>
                  <a:latin typeface="Avenir"/>
                  <a:sym typeface="Avenir"/>
                  <a:hlinkClick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michilestavares.com</a:t>
              </a:r>
              <a:endParaRPr lang="en-US" sz="1333" u="sng" dirty="0">
                <a:solidFill>
                  <a:schemeClr val="bg1"/>
                </a:solidFill>
                <a:latin typeface="Avenir"/>
                <a:sym typeface="Avenir"/>
              </a:endParaRPr>
            </a:p>
          </p:txBody>
        </p:sp>
        <p:sp>
          <p:nvSpPr>
            <p:cNvPr id="215" name="Google Shape;215;p15"/>
            <p:cNvSpPr txBox="1"/>
            <p:nvPr/>
          </p:nvSpPr>
          <p:spPr>
            <a:xfrm>
              <a:off x="127781" y="-502984"/>
              <a:ext cx="5468230" cy="853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133" dirty="0">
                  <a:solidFill>
                    <a:srgbClr val="65C6F4"/>
                  </a:solidFill>
                  <a:latin typeface="Avenir"/>
                  <a:ea typeface="Avenir"/>
                  <a:cs typeface="Avenir"/>
                  <a:sym typeface="Avenir"/>
                </a:rPr>
                <a:t>E-mail</a:t>
              </a:r>
              <a:endParaRPr sz="933" dirty="0"/>
            </a:p>
          </p:txBody>
        </p:sp>
      </p:grpSp>
      <p:grpSp>
        <p:nvGrpSpPr>
          <p:cNvPr id="216" name="Google Shape;216;p15"/>
          <p:cNvGrpSpPr/>
          <p:nvPr/>
        </p:nvGrpSpPr>
        <p:grpSpPr>
          <a:xfrm>
            <a:off x="9562217" y="5210559"/>
            <a:ext cx="2402905" cy="655045"/>
            <a:chOff x="-56368" y="-448145"/>
            <a:chExt cx="4805809" cy="1310090"/>
          </a:xfrm>
        </p:grpSpPr>
        <p:sp>
          <p:nvSpPr>
            <p:cNvPr id="217" name="Google Shape;217;p15"/>
            <p:cNvSpPr txBox="1"/>
            <p:nvPr/>
          </p:nvSpPr>
          <p:spPr>
            <a:xfrm>
              <a:off x="-56368" y="248571"/>
              <a:ext cx="4805809" cy="613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533" dirty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www.michilestavares.com</a:t>
              </a:r>
              <a:endParaRPr sz="933" dirty="0"/>
            </a:p>
          </p:txBody>
        </p:sp>
        <p:sp>
          <p:nvSpPr>
            <p:cNvPr id="218" name="Google Shape;218;p15"/>
            <p:cNvSpPr txBox="1"/>
            <p:nvPr/>
          </p:nvSpPr>
          <p:spPr>
            <a:xfrm>
              <a:off x="-56368" y="-448145"/>
              <a:ext cx="4805809" cy="853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133" dirty="0">
                  <a:solidFill>
                    <a:srgbClr val="65C6F4"/>
                  </a:solidFill>
                  <a:latin typeface="Avenir"/>
                  <a:ea typeface="Avenir"/>
                  <a:cs typeface="Avenir"/>
                  <a:sym typeface="Avenir"/>
                </a:rPr>
                <a:t>Website</a:t>
              </a:r>
              <a:endParaRPr sz="933" dirty="0"/>
            </a:p>
          </p:txBody>
        </p:sp>
      </p:grpSp>
      <p:sp>
        <p:nvSpPr>
          <p:cNvPr id="221" name="Google Shape;221;p15"/>
          <p:cNvSpPr txBox="1"/>
          <p:nvPr/>
        </p:nvSpPr>
        <p:spPr>
          <a:xfrm>
            <a:off x="245661" y="4478193"/>
            <a:ext cx="7019355" cy="18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0000"/>
              </a:lnSpc>
            </a:pPr>
            <a:endParaRPr sz="933" dirty="0"/>
          </a:p>
        </p:txBody>
      </p:sp>
      <p:grpSp>
        <p:nvGrpSpPr>
          <p:cNvPr id="19" name="Google Shape;213;p15">
            <a:extLst>
              <a:ext uri="{FF2B5EF4-FFF2-40B4-BE49-F238E27FC236}">
                <a16:creationId xmlns:a16="http://schemas.microsoft.com/office/drawing/2014/main" xmlns="" id="{F9C9861C-FC8A-962F-B610-3301F4F1956E}"/>
              </a:ext>
            </a:extLst>
          </p:cNvPr>
          <p:cNvGrpSpPr/>
          <p:nvPr/>
        </p:nvGrpSpPr>
        <p:grpSpPr>
          <a:xfrm>
            <a:off x="3501847" y="5187889"/>
            <a:ext cx="2734115" cy="895409"/>
            <a:chOff x="0" y="-76200"/>
            <a:chExt cx="5468230" cy="1790818"/>
          </a:xfrm>
        </p:grpSpPr>
        <p:sp>
          <p:nvSpPr>
            <p:cNvPr id="20" name="Google Shape;214;p15">
              <a:extLst>
                <a:ext uri="{FF2B5EF4-FFF2-40B4-BE49-F238E27FC236}">
                  <a16:creationId xmlns:a16="http://schemas.microsoft.com/office/drawing/2014/main" xmlns="" id="{26CE031E-A4C1-EA99-B9AB-C8C4BA3456C1}"/>
                </a:ext>
              </a:extLst>
            </p:cNvPr>
            <p:cNvSpPr txBox="1"/>
            <p:nvPr/>
          </p:nvSpPr>
          <p:spPr>
            <a:xfrm>
              <a:off x="0" y="647916"/>
              <a:ext cx="5468230" cy="1066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333" dirty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QI 21, Conjunto 5, Casa 16, Lago Sul, Brasília, DF</a:t>
              </a:r>
              <a:endParaRPr sz="800" dirty="0"/>
            </a:p>
          </p:txBody>
        </p:sp>
        <p:sp>
          <p:nvSpPr>
            <p:cNvPr id="21" name="Google Shape;215;p15">
              <a:extLst>
                <a:ext uri="{FF2B5EF4-FFF2-40B4-BE49-F238E27FC236}">
                  <a16:creationId xmlns:a16="http://schemas.microsoft.com/office/drawing/2014/main" xmlns="" id="{B76AFCAE-01FA-F0AC-C784-A22EE5561A9B}"/>
                </a:ext>
              </a:extLst>
            </p:cNvPr>
            <p:cNvSpPr txBox="1"/>
            <p:nvPr/>
          </p:nvSpPr>
          <p:spPr>
            <a:xfrm>
              <a:off x="0" y="-76200"/>
              <a:ext cx="5468230" cy="853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 sz="2133" dirty="0">
                  <a:solidFill>
                    <a:srgbClr val="65C6F4"/>
                  </a:solidFill>
                  <a:latin typeface="Avenir"/>
                  <a:ea typeface="Avenir"/>
                  <a:cs typeface="Avenir"/>
                  <a:sym typeface="Avenir"/>
                </a:rPr>
                <a:t>Endereço</a:t>
              </a:r>
              <a:endParaRPr lang="pt-BR" sz="933" dirty="0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2360C21-623B-4B7D-89FE-BC433ACAC8F9}"/>
              </a:ext>
            </a:extLst>
          </p:cNvPr>
          <p:cNvSpPr txBox="1"/>
          <p:nvPr/>
        </p:nvSpPr>
        <p:spPr>
          <a:xfrm>
            <a:off x="0" y="2294290"/>
            <a:ext cx="12192000" cy="140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667" b="1" dirty="0">
                <a:solidFill>
                  <a:srgbClr val="65C6F4"/>
                </a:solidFill>
                <a:latin typeface="Avenir"/>
                <a:ea typeface="Avenir"/>
                <a:cs typeface="Avenir"/>
                <a:sym typeface="Avenir"/>
              </a:rPr>
              <a:t>Obrigado</a:t>
            </a:r>
            <a:r>
              <a:rPr lang="en-US" sz="7667" dirty="0">
                <a:solidFill>
                  <a:srgbClr val="65C6F4"/>
                </a:solidFill>
                <a:latin typeface="Avenir"/>
                <a:ea typeface="Avenir"/>
                <a:cs typeface="Avenir"/>
                <a:sym typeface="Avenir"/>
              </a:rPr>
              <a:t>!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243141"/>
      </a:dk2>
      <a:lt2>
        <a:srgbClr val="E3E8E2"/>
      </a:lt2>
      <a:accent1>
        <a:srgbClr val="BE34DC"/>
      </a:accent1>
      <a:accent2>
        <a:srgbClr val="7436CF"/>
      </a:accent2>
      <a:accent3>
        <a:srgbClr val="393CEE"/>
      </a:accent3>
      <a:accent4>
        <a:srgbClr val="226ACA"/>
      </a:accent4>
      <a:accent5>
        <a:srgbClr val="2FB3CA"/>
      </a:accent5>
      <a:accent6>
        <a:srgbClr val="1EB78F"/>
      </a:accent6>
      <a:hlink>
        <a:srgbClr val="3B8BB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95</Words>
  <Application>Microsoft Office PowerPoint</Application>
  <PresentationFormat>Widescreen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Gill Sans</vt:lpstr>
      <vt:lpstr>Arial</vt:lpstr>
      <vt:lpstr>Georgia</vt:lpstr>
      <vt:lpstr>Avenir</vt:lpstr>
      <vt:lpstr>Noto Sans Symbols</vt:lpstr>
      <vt:lpstr>SlateVTI</vt:lpstr>
      <vt:lpstr>Marco Legal das Startups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Legal das Startups</dc:title>
  <dc:creator>Felipe Luiz da Silva</dc:creator>
  <cp:lastModifiedBy>Felipe Luiz da Silva</cp:lastModifiedBy>
  <cp:revision>2</cp:revision>
  <dcterms:modified xsi:type="dcterms:W3CDTF">2023-07-04T19:52:28Z</dcterms:modified>
</cp:coreProperties>
</file>