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30E2307-1E40-4E12-8716-25BFDA8E7013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70" y="0"/>
            <a:ext cx="4346195" cy="6204861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 smtClean="0">
                <a:solidFill>
                  <a:schemeClr val="tx1"/>
                </a:solidFill>
              </a:rPr>
              <a:t>AUDI</a:t>
            </a:r>
            <a:r>
              <a:rPr lang="en-US" sz="3100" b="1" dirty="0" smtClean="0">
                <a:solidFill>
                  <a:schemeClr val="tx1"/>
                </a:solidFill>
              </a:rPr>
              <a:t>ÊNCIA PÚBLICA</a:t>
            </a:r>
            <a:br>
              <a:rPr lang="en-US" sz="3100" b="1" dirty="0" smtClean="0">
                <a:solidFill>
                  <a:schemeClr val="tx1"/>
                </a:solidFill>
              </a:rPr>
            </a:br>
            <a:r>
              <a:rPr lang="en-US" sz="3100" b="1" dirty="0" smtClean="0">
                <a:solidFill>
                  <a:schemeClr val="tx1"/>
                </a:solidFill>
              </a:rPr>
              <a:t>CAS</a:t>
            </a:r>
            <a:endParaRPr lang="en-US" sz="31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253062"/>
            <a:ext cx="3309803" cy="1750449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Rosylane Rocha</a:t>
            </a:r>
          </a:p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Conselheira</a:t>
            </a:r>
            <a:r>
              <a:rPr lang="en-US" sz="2400" b="1" dirty="0" smtClean="0">
                <a:solidFill>
                  <a:schemeClr val="bg1"/>
                </a:solidFill>
              </a:rPr>
              <a:t> Federal de </a:t>
            </a:r>
            <a:r>
              <a:rPr lang="en-US" sz="2400" b="1" dirty="0" err="1" smtClean="0">
                <a:solidFill>
                  <a:schemeClr val="bg1"/>
                </a:solidFill>
              </a:rPr>
              <a:t>Medicina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322" y="2665385"/>
            <a:ext cx="3672150" cy="353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428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73310"/>
            <a:ext cx="6777317" cy="47593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charset="2"/>
              <a:buChar char="ü"/>
            </a:pPr>
            <a:endParaRPr lang="en-US" dirty="0"/>
          </a:p>
        </p:txBody>
      </p:sp>
      <p:sp>
        <p:nvSpPr>
          <p:cNvPr id="4" name="Decagon 3"/>
          <p:cNvSpPr/>
          <p:nvPr/>
        </p:nvSpPr>
        <p:spPr>
          <a:xfrm>
            <a:off x="1097149" y="3935469"/>
            <a:ext cx="2318996" cy="1538410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Benef</a:t>
            </a:r>
            <a:r>
              <a:rPr lang="en-US" sz="2000" b="1" dirty="0" err="1" smtClean="0"/>
              <a:t>ício</a:t>
            </a:r>
            <a:r>
              <a:rPr lang="en-US" sz="2000" b="1" dirty="0" smtClean="0"/>
              <a:t> da </a:t>
            </a:r>
            <a:r>
              <a:rPr lang="en-US" sz="2000" b="1" dirty="0" err="1" smtClean="0"/>
              <a:t>coletividade</a:t>
            </a:r>
            <a:r>
              <a:rPr lang="en-US" sz="2000" b="1" dirty="0" smtClean="0"/>
              <a:t>/</a:t>
            </a:r>
            <a:r>
              <a:rPr lang="en-US" sz="2000" b="1" dirty="0" err="1" smtClean="0"/>
              <a:t>sociedade</a:t>
            </a:r>
            <a:endParaRPr lang="en-US" sz="2000" b="1" dirty="0"/>
          </a:p>
        </p:txBody>
      </p:sp>
      <p:sp>
        <p:nvSpPr>
          <p:cNvPr id="5" name="Teardrop 4"/>
          <p:cNvSpPr/>
          <p:nvPr/>
        </p:nvSpPr>
        <p:spPr>
          <a:xfrm>
            <a:off x="1520274" y="1896179"/>
            <a:ext cx="1468853" cy="1270083"/>
          </a:xfrm>
          <a:prstGeom prst="teardrop">
            <a:avLst>
              <a:gd name="adj" fmla="val 14303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LEI</a:t>
            </a:r>
            <a:endParaRPr lang="en-US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17811" y="3237814"/>
            <a:ext cx="0" cy="572432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595000" y="4686784"/>
            <a:ext cx="1305649" cy="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 Diagonal Corner Rectangle 10"/>
          <p:cNvSpPr/>
          <p:nvPr/>
        </p:nvSpPr>
        <p:spPr>
          <a:xfrm>
            <a:off x="5133159" y="3935467"/>
            <a:ext cx="2616106" cy="153841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Ci</a:t>
            </a:r>
            <a:r>
              <a:rPr lang="en-US" sz="2000" b="1" dirty="0" err="1" smtClean="0"/>
              <a:t>ência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Médica</a:t>
            </a:r>
            <a:r>
              <a:rPr lang="en-US" sz="2000" b="1" dirty="0" smtClean="0"/>
              <a:t> + </a:t>
            </a:r>
            <a:r>
              <a:rPr lang="en-US" sz="2000" b="1" dirty="0" err="1" smtClean="0"/>
              <a:t>Legislação</a:t>
            </a:r>
            <a:r>
              <a:rPr lang="en-US" sz="2000" b="1" dirty="0" smtClean="0"/>
              <a:t> = </a:t>
            </a:r>
            <a:r>
              <a:rPr lang="en-US" sz="2000" b="1" dirty="0" err="1" smtClean="0"/>
              <a:t>Perícia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Médica</a:t>
            </a:r>
            <a:endParaRPr lang="en-US" sz="2000" b="1" dirty="0"/>
          </a:p>
        </p:txBody>
      </p:sp>
      <p:sp>
        <p:nvSpPr>
          <p:cNvPr id="13" name="Snip Diagonal Corner Rectangle 12"/>
          <p:cNvSpPr/>
          <p:nvPr/>
        </p:nvSpPr>
        <p:spPr>
          <a:xfrm>
            <a:off x="4095798" y="1252194"/>
            <a:ext cx="3653468" cy="184460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charset="2"/>
              <a:buChar char="ü"/>
            </a:pPr>
            <a:r>
              <a:rPr lang="en-US" sz="2000" b="1" dirty="0" err="1" smtClean="0"/>
              <a:t>Justiça</a:t>
            </a:r>
            <a:r>
              <a:rPr lang="en-US" sz="2000" b="1" dirty="0" smtClean="0"/>
              <a:t> social</a:t>
            </a:r>
          </a:p>
          <a:p>
            <a:pPr marL="285750" indent="-285750" algn="ctr">
              <a:buFont typeface="Wingdings" charset="2"/>
              <a:buChar char="ü"/>
            </a:pPr>
            <a:r>
              <a:rPr lang="en-US" sz="2000" b="1" dirty="0" err="1" smtClean="0"/>
              <a:t>Garantia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direitos</a:t>
            </a:r>
            <a:endParaRPr lang="en-US" sz="2000" b="1" dirty="0" smtClean="0"/>
          </a:p>
          <a:p>
            <a:pPr marL="285750" indent="-285750" algn="ctr">
              <a:buFont typeface="Wingdings" charset="2"/>
              <a:buChar char="ü"/>
            </a:pPr>
            <a:r>
              <a:rPr lang="en-US" sz="2000" b="1" dirty="0" err="1" smtClean="0"/>
              <a:t>N</a:t>
            </a:r>
            <a:r>
              <a:rPr lang="en-US" sz="2000" b="1" dirty="0" err="1" smtClean="0"/>
              <a:t>ão-discriminação</a:t>
            </a:r>
            <a:endParaRPr lang="en-US" sz="2000" b="1" dirty="0" smtClean="0"/>
          </a:p>
          <a:p>
            <a:pPr marL="285750" indent="-285750" algn="ctr">
              <a:buFont typeface="Wingdings" charset="2"/>
              <a:buChar char="ü"/>
            </a:pPr>
            <a:r>
              <a:rPr lang="en-US" sz="2000" b="1" dirty="0" err="1" smtClean="0"/>
              <a:t>Proteção</a:t>
            </a:r>
            <a:r>
              <a:rPr lang="en-US" sz="2000" b="1" dirty="0" smtClean="0"/>
              <a:t> integral </a:t>
            </a:r>
            <a:r>
              <a:rPr lang="en-US" sz="2000" b="1" dirty="0" err="1" smtClean="0"/>
              <a:t>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saúde</a:t>
            </a:r>
            <a:r>
              <a:rPr lang="en-US" sz="2000" b="1" dirty="0" smtClean="0"/>
              <a:t> da PCD</a:t>
            </a:r>
            <a:endParaRPr lang="en-US" sz="20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454588" y="3148374"/>
            <a:ext cx="14941" cy="697653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646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3780"/>
            <a:ext cx="6777317" cy="3508977"/>
          </a:xfrm>
        </p:spPr>
        <p:txBody>
          <a:bodyPr/>
          <a:lstStyle/>
          <a:p>
            <a:pPr algn="just"/>
            <a:r>
              <a:rPr lang="pt-BR" sz="3200" b="1" dirty="0"/>
              <a:t>Trata-se de um conflito com o princípio </a:t>
            </a:r>
            <a:r>
              <a:rPr lang="pt-BR" sz="3200" b="1" dirty="0" err="1"/>
              <a:t>bioético</a:t>
            </a:r>
            <a:r>
              <a:rPr lang="pt-BR" sz="3200" b="1" dirty="0"/>
              <a:t> da justiça ou estaria o Perito salvaguardando o princípio da beneficência, ao indeferir uma deformidade ou deficiência leve?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7189" y="1126975"/>
            <a:ext cx="202107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BIO</a:t>
            </a:r>
            <a:r>
              <a:rPr lang="en-US" sz="3200" b="1" dirty="0" smtClean="0"/>
              <a:t>ÉTICA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71619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454" y="2359429"/>
            <a:ext cx="7851766" cy="3508977"/>
          </a:xfrm>
        </p:spPr>
        <p:txBody>
          <a:bodyPr/>
          <a:lstStyle/>
          <a:p>
            <a:pPr algn="just"/>
            <a:r>
              <a:rPr lang="pt-BR" b="1" dirty="0"/>
              <a:t>A beneficência no contexto médico é o dever de agir no interesse do paciente. Nesse sentido, são formuladas duas regras como expressões complementares dos atos de beneficência: </a:t>
            </a:r>
            <a:endParaRPr lang="pt-BR" b="1" dirty="0" smtClean="0"/>
          </a:p>
          <a:p>
            <a:pPr marL="68580" indent="0" algn="just">
              <a:buNone/>
            </a:pPr>
            <a:r>
              <a:rPr lang="pt-BR" b="1" dirty="0" smtClean="0"/>
              <a:t>   a</a:t>
            </a:r>
            <a:r>
              <a:rPr lang="pt-BR" b="1" dirty="0"/>
              <a:t>) não causar dano </a:t>
            </a:r>
            <a:r>
              <a:rPr lang="pt-BR" b="1" dirty="0" smtClean="0"/>
              <a:t>e</a:t>
            </a:r>
          </a:p>
          <a:p>
            <a:pPr marL="68580" indent="0" algn="just">
              <a:buNone/>
            </a:pPr>
            <a:r>
              <a:rPr lang="pt-BR" b="1" dirty="0" smtClean="0"/>
              <a:t> </a:t>
            </a:r>
            <a:r>
              <a:rPr lang="pt-BR" b="1" dirty="0" err="1"/>
              <a:t>b</a:t>
            </a:r>
            <a:r>
              <a:rPr lang="pt-BR" b="1" dirty="0"/>
              <a:t>) maximizar os benefícios e minimizar os possíveis </a:t>
            </a:r>
            <a:r>
              <a:rPr lang="pt-BR" b="1" dirty="0" smtClean="0"/>
              <a:t>riscos.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53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110" y="2484648"/>
            <a:ext cx="7798110" cy="3722658"/>
          </a:xfrm>
        </p:spPr>
        <p:txBody>
          <a:bodyPr/>
          <a:lstStyle/>
          <a:p>
            <a:pPr algn="just"/>
            <a:r>
              <a:rPr lang="pt-BR" b="1" dirty="0"/>
              <a:t>A moralidade requer não só que tratemos as pessoas autonomamente, evitando causar-lhes dano, mas, também que contribuamos para seu bem-estar. </a:t>
            </a:r>
            <a:r>
              <a:rPr lang="pt-BR" b="1" dirty="0"/>
              <a:t>E</a:t>
            </a:r>
            <a:r>
              <a:rPr lang="pt-BR" b="1" dirty="0" smtClean="0"/>
              <a:t>mbora </a:t>
            </a:r>
            <a:r>
              <a:rPr lang="pt-BR" b="1" dirty="0"/>
              <a:t>muitos atos de beneficência sejam </a:t>
            </a:r>
            <a:r>
              <a:rPr lang="pt-BR" b="1" dirty="0" smtClean="0"/>
              <a:t>facultativos, </a:t>
            </a:r>
            <a:r>
              <a:rPr lang="pt-BR" b="1" dirty="0"/>
              <a:t>o princípio a beneficência se refere à </a:t>
            </a:r>
            <a:r>
              <a:rPr lang="pt-BR" b="1" u="sng" dirty="0">
                <a:solidFill>
                  <a:srgbClr val="FF0000"/>
                </a:solidFill>
              </a:rPr>
              <a:t>obrigação moral de agir em benefício dos outros</a:t>
            </a:r>
            <a:r>
              <a:rPr lang="pt-BR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36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433" y="2468612"/>
            <a:ext cx="6777317" cy="1415043"/>
          </a:xfrm>
        </p:spPr>
        <p:txBody>
          <a:bodyPr/>
          <a:lstStyle/>
          <a:p>
            <a:pPr algn="ctr"/>
            <a:r>
              <a:rPr lang="en-US" b="1" dirty="0" smtClean="0"/>
              <a:t>rosylanerocha@yahoo.com.br</a:t>
            </a:r>
          </a:p>
          <a:p>
            <a:pPr algn="ctr"/>
            <a:r>
              <a:rPr lang="en-US" b="1" dirty="0" err="1" smtClean="0"/>
              <a:t>portalmedico@portalmedico.org.br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405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979" y="2054732"/>
            <a:ext cx="6777317" cy="3508977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smtClean="0"/>
              <a:t>“</a:t>
            </a:r>
            <a:r>
              <a:rPr lang="en-US" sz="3200" b="1" dirty="0" err="1"/>
              <a:t>O</a:t>
            </a:r>
            <a:r>
              <a:rPr lang="en-US" sz="3200" b="1" dirty="0" err="1" smtClean="0"/>
              <a:t>s</a:t>
            </a:r>
            <a:r>
              <a:rPr lang="en-US" sz="3200" b="1" dirty="0" smtClean="0"/>
              <a:t> </a:t>
            </a:r>
            <a:r>
              <a:rPr lang="en-US" sz="3200" b="1" dirty="0" err="1"/>
              <a:t>critérios</a:t>
            </a:r>
            <a:r>
              <a:rPr lang="en-US" sz="3200" b="1" dirty="0"/>
              <a:t> </a:t>
            </a:r>
            <a:r>
              <a:rPr lang="en-US" sz="3200" b="1" dirty="0" err="1"/>
              <a:t>para</a:t>
            </a:r>
            <a:r>
              <a:rPr lang="en-US" sz="3200" b="1" dirty="0"/>
              <a:t> o </a:t>
            </a:r>
            <a:r>
              <a:rPr lang="en-US" sz="3200" b="1" dirty="0" err="1"/>
              <a:t>preenchimento</a:t>
            </a:r>
            <a:r>
              <a:rPr lang="en-US" sz="3200" b="1" dirty="0"/>
              <a:t> de </a:t>
            </a:r>
            <a:r>
              <a:rPr lang="en-US" sz="3200" b="1" dirty="0" err="1"/>
              <a:t>vagas</a:t>
            </a:r>
            <a:r>
              <a:rPr lang="en-US" sz="3200" b="1" dirty="0"/>
              <a:t> </a:t>
            </a:r>
            <a:r>
              <a:rPr lang="en-US" sz="3200" b="1" dirty="0" err="1"/>
              <a:t>reservadas</a:t>
            </a:r>
            <a:r>
              <a:rPr lang="en-US" sz="32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às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pessoas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com </a:t>
            </a:r>
            <a:r>
              <a:rPr lang="en-US" sz="3200" b="1" u="sng" dirty="0" err="1">
                <a:solidFill>
                  <a:srgbClr val="FF0000"/>
                </a:solidFill>
              </a:rPr>
              <a:t>deficiência</a:t>
            </a:r>
            <a:r>
              <a:rPr lang="en-US" sz="3200" b="1" dirty="0"/>
              <a:t> </a:t>
            </a:r>
            <a:r>
              <a:rPr lang="en-US" sz="3200" b="1" dirty="0" err="1"/>
              <a:t>nos</a:t>
            </a:r>
            <a:r>
              <a:rPr lang="en-US" sz="3200" b="1" dirty="0"/>
              <a:t> </a:t>
            </a:r>
            <a:r>
              <a:rPr lang="en-US" sz="3200" b="1" dirty="0" err="1"/>
              <a:t>concursos</a:t>
            </a:r>
            <a:r>
              <a:rPr lang="en-US" sz="3200" b="1" dirty="0"/>
              <a:t> </a:t>
            </a:r>
            <a:r>
              <a:rPr lang="en-US" sz="3200" b="1" dirty="0" err="1"/>
              <a:t>públicos</a:t>
            </a:r>
            <a:r>
              <a:rPr lang="en-US" sz="3200" b="1" dirty="0"/>
              <a:t> e a </a:t>
            </a:r>
            <a:r>
              <a:rPr lang="en-US" sz="3200" b="1" dirty="0" err="1"/>
              <a:t>utilização</a:t>
            </a:r>
            <a:r>
              <a:rPr lang="en-US" sz="3200" b="1" dirty="0"/>
              <a:t> de </a:t>
            </a:r>
            <a:r>
              <a:rPr lang="en-US" sz="3200" b="1" dirty="0" err="1"/>
              <a:t>instrumentos</a:t>
            </a:r>
            <a:r>
              <a:rPr lang="en-US" sz="3200" b="1" dirty="0"/>
              <a:t> de </a:t>
            </a:r>
            <a:r>
              <a:rPr lang="en-US" sz="3200" b="1" dirty="0" err="1"/>
              <a:t>classificação</a:t>
            </a:r>
            <a:r>
              <a:rPr lang="en-US" sz="3200" b="1" dirty="0"/>
              <a:t> do </a:t>
            </a:r>
            <a:r>
              <a:rPr lang="en-US" sz="3200" b="1" dirty="0" err="1"/>
              <a:t>grau</a:t>
            </a:r>
            <a:r>
              <a:rPr lang="en-US" sz="3200" b="1" dirty="0"/>
              <a:t> de </a:t>
            </a:r>
            <a:r>
              <a:rPr lang="en-US" sz="3200" b="1" dirty="0" err="1"/>
              <a:t>funcionalidade</a:t>
            </a:r>
            <a:r>
              <a:rPr lang="en-US" sz="3200" b="1" dirty="0"/>
              <a:t> </a:t>
            </a:r>
            <a:r>
              <a:rPr lang="en-US" sz="3200" b="1" dirty="0" err="1"/>
              <a:t>humana</a:t>
            </a:r>
            <a:r>
              <a:rPr lang="en-US" sz="3200" b="1" dirty="0"/>
              <a:t>"</a:t>
            </a:r>
            <a:endParaRPr lang="en-US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306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6164"/>
            <a:ext cx="7024744" cy="1143000"/>
          </a:xfrm>
        </p:spPr>
        <p:txBody>
          <a:bodyPr/>
          <a:lstStyle/>
          <a:p>
            <a:r>
              <a:rPr lang="en-US" b="1" dirty="0" err="1" smtClean="0"/>
              <a:t>Decreto</a:t>
            </a:r>
            <a:r>
              <a:rPr lang="en-US" b="1" dirty="0" smtClean="0"/>
              <a:t> 3298/99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01668"/>
            <a:ext cx="6777317" cy="3508977"/>
          </a:xfrm>
        </p:spPr>
        <p:txBody>
          <a:bodyPr/>
          <a:lstStyle/>
          <a:p>
            <a:pPr algn="just"/>
            <a:r>
              <a:rPr lang="pt-BR" b="1" dirty="0"/>
              <a:t>O Decreto </a:t>
            </a:r>
            <a:r>
              <a:rPr lang="pt-BR" b="1" dirty="0" err="1"/>
              <a:t>n</a:t>
            </a:r>
            <a:r>
              <a:rPr lang="pt-BR" b="1" dirty="0"/>
              <a:t>. 3298/1999 disciplinou no seu artigo 37, § 1</a:t>
            </a:r>
            <a:r>
              <a:rPr lang="pt-BR" b="1" baseline="30000" dirty="0"/>
              <a:t>o</a:t>
            </a:r>
            <a:r>
              <a:rPr lang="pt-BR" b="1" dirty="0"/>
              <a:t>, o  direito de se inscrever em concurso público, em igualdade de condições com os demais candidatos, para provimento </a:t>
            </a:r>
            <a:r>
              <a:rPr lang="pt-BR" b="1" dirty="0">
                <a:solidFill>
                  <a:srgbClr val="FF0000"/>
                </a:solidFill>
              </a:rPr>
              <a:t>de cargo cujas atribuições sejam </a:t>
            </a:r>
            <a:r>
              <a:rPr lang="pt-BR" sz="2800" b="1" u="sng" dirty="0">
                <a:solidFill>
                  <a:srgbClr val="FF0000"/>
                </a:solidFill>
              </a:rPr>
              <a:t>compatíveis com a deficiência</a:t>
            </a:r>
            <a:r>
              <a:rPr lang="pt-BR" b="1" dirty="0">
                <a:solidFill>
                  <a:srgbClr val="FF0000"/>
                </a:solidFill>
              </a:rPr>
              <a:t> de que é portador</a:t>
            </a:r>
            <a:r>
              <a:rPr lang="pt-BR" b="1" dirty="0"/>
              <a:t>. Ficando assim reservado, no mínimo, o percentual de 5% em face da classificação obtida.</a:t>
            </a:r>
            <a:r>
              <a:rPr lang="pt-BR" b="1" dirty="0"/>
              <a:t>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802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54732"/>
            <a:ext cx="6777317" cy="3777897"/>
          </a:xfrm>
        </p:spPr>
        <p:txBody>
          <a:bodyPr>
            <a:normAutofit/>
          </a:bodyPr>
          <a:lstStyle/>
          <a:p>
            <a:pPr algn="just"/>
            <a:r>
              <a:rPr lang="pt-BR" sz="2600" b="1" dirty="0"/>
              <a:t>O mesmo Decreto define deficiência como  toda perda ou anormalidade de uma estrutura ou função psicológica, fisiológica ou anatômica que gere incapacidade para o desempenho de atividade, dentro do padrão considerado normal para o ser </a:t>
            </a:r>
            <a:r>
              <a:rPr lang="pt-BR" sz="2600" b="1" dirty="0" smtClean="0"/>
              <a:t>humano</a:t>
            </a:r>
            <a:r>
              <a:rPr lang="pt-BR" sz="2600" b="1" baseline="30000" dirty="0"/>
              <a:t>.</a:t>
            </a:r>
            <a:r>
              <a:rPr lang="pt-BR" sz="2600" b="1" dirty="0" smtClean="0"/>
              <a:t> </a:t>
            </a:r>
            <a:endParaRPr lang="en-US" sz="2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7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1" dirty="0"/>
              <a:t>A alteração de função e da estrutura do corpo é atributo do indivíduo e </a:t>
            </a:r>
            <a:r>
              <a:rPr lang="pt-BR" sz="2800" b="1" dirty="0">
                <a:solidFill>
                  <a:srgbClr val="FF0000"/>
                </a:solidFill>
              </a:rPr>
              <a:t>impõe ao mesmo </a:t>
            </a:r>
            <a:r>
              <a:rPr lang="pt-BR" sz="2800" b="1" u="sng" dirty="0">
                <a:solidFill>
                  <a:srgbClr val="FF0000"/>
                </a:solidFill>
              </a:rPr>
              <a:t>comprometimento em sua capacidade funcional</a:t>
            </a:r>
            <a:r>
              <a:rPr lang="pt-BR" sz="2800" b="1" u="sng" dirty="0">
                <a:solidFill>
                  <a:srgbClr val="FF0000"/>
                </a:solidFill>
              </a:rPr>
              <a:t> 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94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97652"/>
            <a:ext cx="3249048" cy="850627"/>
          </a:xfrm>
        </p:spPr>
        <p:txBody>
          <a:bodyPr/>
          <a:lstStyle/>
          <a:p>
            <a:r>
              <a:rPr lang="en-US" dirty="0" smtClean="0"/>
              <a:t>Lei 142/14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911" y="1911624"/>
            <a:ext cx="7176928" cy="445423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/>
              <a:t>Art. 2</a:t>
            </a:r>
            <a:r>
              <a:rPr lang="en-US" b="1" baseline="30000" dirty="0"/>
              <a:t>o</a:t>
            </a:r>
            <a:r>
              <a:rPr lang="en-US" b="1" dirty="0"/>
              <a:t> Para o </a:t>
            </a:r>
            <a:r>
              <a:rPr lang="en-US" b="1" dirty="0" err="1"/>
              <a:t>reconhecimento</a:t>
            </a:r>
            <a:r>
              <a:rPr lang="en-US" b="1" dirty="0"/>
              <a:t> do </a:t>
            </a:r>
            <a:r>
              <a:rPr lang="en-US" b="1" dirty="0" err="1"/>
              <a:t>direito</a:t>
            </a:r>
            <a:r>
              <a:rPr lang="en-US" b="1" dirty="0"/>
              <a:t> </a:t>
            </a:r>
            <a:r>
              <a:rPr lang="en-US" b="1" dirty="0" err="1"/>
              <a:t>à</a:t>
            </a:r>
            <a:r>
              <a:rPr lang="en-US" b="1" dirty="0"/>
              <a:t> </a:t>
            </a:r>
            <a:r>
              <a:rPr lang="en-US" b="1" dirty="0" err="1"/>
              <a:t>aposentadoria</a:t>
            </a:r>
            <a:r>
              <a:rPr lang="en-US" b="1" dirty="0"/>
              <a:t> de que </a:t>
            </a:r>
            <a:r>
              <a:rPr lang="en-US" b="1" dirty="0" err="1"/>
              <a:t>trata</a:t>
            </a:r>
            <a:r>
              <a:rPr lang="en-US" b="1" dirty="0"/>
              <a:t> </a:t>
            </a:r>
            <a:r>
              <a:rPr lang="en-US" b="1" dirty="0" err="1"/>
              <a:t>esta</a:t>
            </a:r>
            <a:r>
              <a:rPr lang="en-US" b="1" dirty="0"/>
              <a:t> Lei </a:t>
            </a:r>
            <a:r>
              <a:rPr lang="en-US" b="1" dirty="0" err="1"/>
              <a:t>Complementar</a:t>
            </a:r>
            <a:r>
              <a:rPr lang="en-US" b="1" dirty="0"/>
              <a:t>, </a:t>
            </a:r>
            <a:r>
              <a:rPr lang="en-US" b="1" dirty="0" err="1"/>
              <a:t>considera</a:t>
            </a:r>
            <a:r>
              <a:rPr lang="en-US" b="1" dirty="0"/>
              <a:t>-se </a:t>
            </a:r>
            <a:r>
              <a:rPr lang="en-US" b="1" dirty="0" err="1"/>
              <a:t>pessoa</a:t>
            </a:r>
            <a:r>
              <a:rPr lang="en-US" b="1" dirty="0"/>
              <a:t> com </a:t>
            </a:r>
            <a:r>
              <a:rPr lang="en-US" b="1" dirty="0" err="1"/>
              <a:t>deficiência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aquela</a:t>
            </a:r>
            <a:r>
              <a:rPr lang="en-US" b="1" dirty="0">
                <a:solidFill>
                  <a:srgbClr val="FF0000"/>
                </a:solidFill>
              </a:rPr>
              <a:t> que tem </a:t>
            </a:r>
            <a:r>
              <a:rPr lang="en-US" b="1" dirty="0" err="1">
                <a:solidFill>
                  <a:srgbClr val="FF0000"/>
                </a:solidFill>
              </a:rPr>
              <a:t>impedimentos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de </a:t>
            </a:r>
            <a:r>
              <a:rPr lang="en-US" b="1" dirty="0" err="1"/>
              <a:t>longo</a:t>
            </a:r>
            <a:r>
              <a:rPr lang="en-US" b="1" dirty="0"/>
              <a:t> </a:t>
            </a:r>
            <a:r>
              <a:rPr lang="en-US" b="1" dirty="0" err="1"/>
              <a:t>prazo</a:t>
            </a:r>
            <a:r>
              <a:rPr lang="en-US" b="1" dirty="0"/>
              <a:t> de </a:t>
            </a:r>
            <a:r>
              <a:rPr lang="en-US" b="1" dirty="0" err="1"/>
              <a:t>natureza</a:t>
            </a:r>
            <a:r>
              <a:rPr lang="en-US" b="1" dirty="0"/>
              <a:t> </a:t>
            </a:r>
            <a:r>
              <a:rPr lang="en-US" b="1" dirty="0" err="1"/>
              <a:t>física</a:t>
            </a:r>
            <a:r>
              <a:rPr lang="en-US" b="1" dirty="0"/>
              <a:t>, mental, </a:t>
            </a:r>
            <a:r>
              <a:rPr lang="en-US" b="1" dirty="0" err="1"/>
              <a:t>intelectual</a:t>
            </a:r>
            <a:r>
              <a:rPr lang="en-US" b="1" dirty="0"/>
              <a:t> </a:t>
            </a:r>
            <a:r>
              <a:rPr lang="en-US" b="1" dirty="0" err="1"/>
              <a:t>ou</a:t>
            </a:r>
            <a:r>
              <a:rPr lang="en-US" b="1" dirty="0"/>
              <a:t> sensorial, </a:t>
            </a:r>
            <a:r>
              <a:rPr lang="en-US" b="1" dirty="0" err="1"/>
              <a:t>os</a:t>
            </a:r>
            <a:r>
              <a:rPr lang="en-US" b="1" dirty="0"/>
              <a:t> </a:t>
            </a:r>
            <a:r>
              <a:rPr lang="en-US" b="1" dirty="0" err="1"/>
              <a:t>quais</a:t>
            </a:r>
            <a:r>
              <a:rPr lang="en-US" b="1" dirty="0"/>
              <a:t>, </a:t>
            </a:r>
            <a:r>
              <a:rPr lang="en-US" b="1" dirty="0" err="1">
                <a:solidFill>
                  <a:srgbClr val="FF0000"/>
                </a:solidFill>
              </a:rPr>
              <a:t>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interação</a:t>
            </a:r>
            <a:r>
              <a:rPr lang="en-US" b="1" dirty="0">
                <a:solidFill>
                  <a:srgbClr val="FF0000"/>
                </a:solidFill>
              </a:rPr>
              <a:t> com </a:t>
            </a:r>
            <a:r>
              <a:rPr lang="en-US" b="1" dirty="0" err="1">
                <a:solidFill>
                  <a:srgbClr val="FF0000"/>
                </a:solidFill>
              </a:rPr>
              <a:t>diversas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barreiras</a:t>
            </a:r>
            <a:r>
              <a:rPr lang="en-US" b="1" dirty="0"/>
              <a:t>, </a:t>
            </a:r>
            <a:r>
              <a:rPr lang="en-US" b="1" dirty="0" err="1"/>
              <a:t>podem</a:t>
            </a:r>
            <a:r>
              <a:rPr lang="en-US" b="1" dirty="0"/>
              <a:t> </a:t>
            </a:r>
            <a:r>
              <a:rPr lang="en-US" b="1" dirty="0" err="1"/>
              <a:t>obstruir</a:t>
            </a:r>
            <a:r>
              <a:rPr lang="en-US" b="1" dirty="0"/>
              <a:t> </a:t>
            </a:r>
            <a:r>
              <a:rPr lang="en-US" b="1" dirty="0" err="1"/>
              <a:t>sua</a:t>
            </a:r>
            <a:r>
              <a:rPr lang="en-US" b="1" dirty="0"/>
              <a:t> </a:t>
            </a:r>
            <a:r>
              <a:rPr lang="en-US" b="1" dirty="0" err="1"/>
              <a:t>participação</a:t>
            </a:r>
            <a:r>
              <a:rPr lang="en-US" b="1" dirty="0"/>
              <a:t> plena e </a:t>
            </a:r>
            <a:r>
              <a:rPr lang="en-US" b="1" dirty="0" err="1"/>
              <a:t>efetiva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sociedade</a:t>
            </a:r>
            <a:r>
              <a:rPr lang="en-US" b="1" dirty="0"/>
              <a:t>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igualdade</a:t>
            </a:r>
            <a:r>
              <a:rPr lang="en-US" b="1" dirty="0"/>
              <a:t> de condições com as </a:t>
            </a:r>
            <a:r>
              <a:rPr lang="en-US" b="1" dirty="0" err="1"/>
              <a:t>demais</a:t>
            </a:r>
            <a:r>
              <a:rPr lang="en-US" b="1" dirty="0"/>
              <a:t> </a:t>
            </a:r>
            <a:r>
              <a:rPr lang="en-US" b="1" dirty="0" err="1"/>
              <a:t>pessoas</a:t>
            </a:r>
            <a:r>
              <a:rPr lang="en-US" b="1" dirty="0"/>
              <a:t>. </a:t>
            </a:r>
            <a:endParaRPr lang="en-US" b="1" dirty="0" smtClean="0"/>
          </a:p>
          <a:p>
            <a:pPr algn="just"/>
            <a:r>
              <a:rPr lang="en-US" b="1" dirty="0" smtClean="0"/>
              <a:t>Art</a:t>
            </a:r>
            <a:r>
              <a:rPr lang="en-US" b="1" dirty="0"/>
              <a:t>. 4</a:t>
            </a:r>
            <a:r>
              <a:rPr lang="en-US" b="1" baseline="30000" dirty="0"/>
              <a:t>o</a:t>
            </a:r>
            <a:r>
              <a:rPr lang="en-US" b="1" dirty="0"/>
              <a:t> A </a:t>
            </a:r>
            <a:r>
              <a:rPr lang="en-US" b="1" dirty="0" err="1"/>
              <a:t>avaliação</a:t>
            </a:r>
            <a:r>
              <a:rPr lang="en-US" b="1" dirty="0"/>
              <a:t> da </a:t>
            </a:r>
            <a:r>
              <a:rPr lang="en-US" b="1" dirty="0" err="1"/>
              <a:t>deficiência</a:t>
            </a:r>
            <a:r>
              <a:rPr lang="en-US" b="1" dirty="0"/>
              <a:t> </a:t>
            </a:r>
            <a:r>
              <a:rPr lang="en-US" b="1" dirty="0" err="1"/>
              <a:t>será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médica</a:t>
            </a:r>
            <a:r>
              <a:rPr lang="en-US" b="1" dirty="0">
                <a:solidFill>
                  <a:srgbClr val="FF0000"/>
                </a:solidFill>
              </a:rPr>
              <a:t> e </a:t>
            </a:r>
            <a:r>
              <a:rPr lang="en-US" b="1" dirty="0" err="1">
                <a:solidFill>
                  <a:srgbClr val="FF0000"/>
                </a:solidFill>
              </a:rPr>
              <a:t>funcional</a:t>
            </a:r>
            <a:r>
              <a:rPr lang="en-US" b="1" dirty="0"/>
              <a:t>, </a:t>
            </a:r>
            <a:r>
              <a:rPr lang="en-US" b="1" dirty="0" err="1"/>
              <a:t>nos</a:t>
            </a:r>
            <a:r>
              <a:rPr lang="en-US" b="1" dirty="0"/>
              <a:t> </a:t>
            </a:r>
            <a:r>
              <a:rPr lang="en-US" b="1" dirty="0" err="1"/>
              <a:t>termos</a:t>
            </a:r>
            <a:r>
              <a:rPr lang="en-US" b="1" dirty="0"/>
              <a:t> do </a:t>
            </a:r>
            <a:r>
              <a:rPr lang="en-US" b="1" dirty="0" err="1"/>
              <a:t>Regulamento</a:t>
            </a:r>
            <a:r>
              <a:rPr lang="en-US" b="1" dirty="0"/>
              <a:t>. 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5" y="554544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74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652" y="2054732"/>
            <a:ext cx="7601369" cy="4170463"/>
          </a:xfrm>
        </p:spPr>
        <p:txBody>
          <a:bodyPr>
            <a:normAutofit/>
          </a:bodyPr>
          <a:lstStyle/>
          <a:p>
            <a:pPr algn="just"/>
            <a:r>
              <a:rPr lang="pt-BR" b="1" dirty="0"/>
              <a:t>Ocorre, que os critérios de constatação da deficiência para a posse no serviço público vêm sendo alvo constante de críticas, pois relatam-se casos de </a:t>
            </a:r>
            <a:r>
              <a:rPr lang="pt-BR" b="1" dirty="0">
                <a:solidFill>
                  <a:srgbClr val="FF0000"/>
                </a:solidFill>
              </a:rPr>
              <a:t>deformidades mínimas, sendo enquadradas como amparadas por Lei</a:t>
            </a:r>
            <a:r>
              <a:rPr lang="pt-BR" b="1" dirty="0"/>
              <a:t>, para a posse nas vagas destinadas aos deficientes. O que convém tratar-se de um desrespeito ao sentido da Lei, que é propiciar ao deficiente uma compensação no ingresso no serviço público.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935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863" y="697652"/>
            <a:ext cx="3624645" cy="814851"/>
          </a:xfrm>
        </p:spPr>
        <p:txBody>
          <a:bodyPr/>
          <a:lstStyle/>
          <a:p>
            <a:r>
              <a:rPr lang="en-US" dirty="0" smtClean="0"/>
              <a:t>Lei 13.146/15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81" y="2001659"/>
            <a:ext cx="7470041" cy="3508977"/>
          </a:xfrm>
        </p:spPr>
        <p:txBody>
          <a:bodyPr>
            <a:noAutofit/>
          </a:bodyPr>
          <a:lstStyle/>
          <a:p>
            <a:pPr algn="just"/>
            <a:r>
              <a:rPr lang="en-US" b="1" dirty="0"/>
              <a:t>Art. </a:t>
            </a:r>
            <a:r>
              <a:rPr lang="en-US" b="1" u="sng" dirty="0"/>
              <a:t>2</a:t>
            </a:r>
            <a:r>
              <a:rPr lang="en-US" b="1" u="sng" baseline="30000" dirty="0"/>
              <a:t>o</a:t>
            </a:r>
            <a:r>
              <a:rPr lang="en-US" b="1" u="sng" dirty="0"/>
              <a:t>  </a:t>
            </a:r>
            <a:r>
              <a:rPr lang="en-US" b="1" dirty="0" err="1"/>
              <a:t>Considera</a:t>
            </a:r>
            <a:r>
              <a:rPr lang="en-US" b="1" dirty="0"/>
              <a:t>-se </a:t>
            </a:r>
            <a:r>
              <a:rPr lang="en-US" b="1" dirty="0" err="1"/>
              <a:t>pessoa</a:t>
            </a:r>
            <a:r>
              <a:rPr lang="en-US" b="1" dirty="0"/>
              <a:t> com </a:t>
            </a:r>
            <a:r>
              <a:rPr lang="en-US" b="1" dirty="0" err="1"/>
              <a:t>deficiência</a:t>
            </a:r>
            <a:r>
              <a:rPr lang="en-US" b="1" dirty="0"/>
              <a:t> </a:t>
            </a:r>
            <a:r>
              <a:rPr lang="en-US" b="1" dirty="0" err="1"/>
              <a:t>aquela</a:t>
            </a:r>
            <a:r>
              <a:rPr lang="en-US" b="1" dirty="0"/>
              <a:t> que tem </a:t>
            </a:r>
            <a:r>
              <a:rPr lang="en-US" b="1" dirty="0" err="1"/>
              <a:t>impedimento</a:t>
            </a:r>
            <a:r>
              <a:rPr lang="en-US" b="1" dirty="0"/>
              <a:t> de </a:t>
            </a:r>
            <a:r>
              <a:rPr lang="en-US" b="1" dirty="0" err="1"/>
              <a:t>longo</a:t>
            </a:r>
            <a:r>
              <a:rPr lang="en-US" b="1" dirty="0"/>
              <a:t> </a:t>
            </a:r>
            <a:r>
              <a:rPr lang="en-US" b="1" dirty="0" err="1"/>
              <a:t>prazo</a:t>
            </a:r>
            <a:r>
              <a:rPr lang="en-US" b="1" dirty="0"/>
              <a:t> de </a:t>
            </a:r>
            <a:r>
              <a:rPr lang="en-US" b="1" dirty="0" err="1"/>
              <a:t>natureza</a:t>
            </a:r>
            <a:r>
              <a:rPr lang="en-US" b="1" dirty="0"/>
              <a:t> </a:t>
            </a:r>
            <a:r>
              <a:rPr lang="en-US" b="1" dirty="0" err="1"/>
              <a:t>física</a:t>
            </a:r>
            <a:r>
              <a:rPr lang="en-US" b="1" dirty="0"/>
              <a:t>, mental, </a:t>
            </a:r>
            <a:r>
              <a:rPr lang="en-US" b="1" dirty="0" err="1"/>
              <a:t>intelectual</a:t>
            </a:r>
            <a:r>
              <a:rPr lang="en-US" b="1" dirty="0"/>
              <a:t> </a:t>
            </a:r>
            <a:r>
              <a:rPr lang="en-US" b="1" dirty="0" err="1"/>
              <a:t>ou</a:t>
            </a:r>
            <a:r>
              <a:rPr lang="en-US" b="1" dirty="0"/>
              <a:t> sensorial, o </a:t>
            </a:r>
            <a:r>
              <a:rPr lang="en-US" b="1" dirty="0" err="1"/>
              <a:t>qual</a:t>
            </a:r>
            <a:r>
              <a:rPr lang="en-US" b="1" dirty="0"/>
              <a:t>,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interação</a:t>
            </a:r>
            <a:r>
              <a:rPr lang="en-US" b="1" dirty="0"/>
              <a:t> com </a:t>
            </a:r>
            <a:r>
              <a:rPr lang="en-US" b="1" dirty="0" err="1"/>
              <a:t>uma</a:t>
            </a:r>
            <a:r>
              <a:rPr lang="en-US" b="1" dirty="0"/>
              <a:t> </a:t>
            </a:r>
            <a:r>
              <a:rPr lang="en-US" b="1" dirty="0" err="1"/>
              <a:t>ou</a:t>
            </a:r>
            <a:r>
              <a:rPr lang="en-US" b="1" dirty="0"/>
              <a:t> </a:t>
            </a:r>
            <a:r>
              <a:rPr lang="en-US" b="1" dirty="0" err="1"/>
              <a:t>mais</a:t>
            </a:r>
            <a:r>
              <a:rPr lang="en-US" b="1" dirty="0"/>
              <a:t> </a:t>
            </a:r>
            <a:r>
              <a:rPr lang="en-US" b="1" dirty="0" err="1"/>
              <a:t>barreiras</a:t>
            </a:r>
            <a:r>
              <a:rPr lang="en-US" b="1" dirty="0"/>
              <a:t>, </a:t>
            </a:r>
            <a:r>
              <a:rPr lang="en-US" b="1" u="sng" dirty="0" err="1">
                <a:solidFill>
                  <a:srgbClr val="FF0000"/>
                </a:solidFill>
              </a:rPr>
              <a:t>pode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obstruir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sua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participação</a:t>
            </a:r>
            <a:r>
              <a:rPr lang="en-US" b="1" u="sng" dirty="0">
                <a:solidFill>
                  <a:srgbClr val="FF0000"/>
                </a:solidFill>
              </a:rPr>
              <a:t> plena e </a:t>
            </a:r>
            <a:r>
              <a:rPr lang="en-US" b="1" u="sng" dirty="0" err="1">
                <a:solidFill>
                  <a:srgbClr val="FF0000"/>
                </a:solidFill>
              </a:rPr>
              <a:t>efetiva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na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sociedade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em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igualdade</a:t>
            </a:r>
            <a:r>
              <a:rPr lang="en-US" b="1" u="sng" dirty="0">
                <a:solidFill>
                  <a:srgbClr val="FF0000"/>
                </a:solidFill>
              </a:rPr>
              <a:t> de condições com as </a:t>
            </a:r>
            <a:r>
              <a:rPr lang="en-US" b="1" u="sng" dirty="0" err="1">
                <a:solidFill>
                  <a:srgbClr val="FF0000"/>
                </a:solidFill>
              </a:rPr>
              <a:t>demais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pessoas</a:t>
            </a:r>
            <a:r>
              <a:rPr lang="en-US" b="1" dirty="0"/>
              <a:t>.  </a:t>
            </a:r>
          </a:p>
          <a:p>
            <a:pPr algn="just"/>
            <a:r>
              <a:rPr lang="en-US" b="1" dirty="0"/>
              <a:t>§ 1</a:t>
            </a:r>
            <a:r>
              <a:rPr lang="en-US" b="1" baseline="30000" dirty="0"/>
              <a:t>o</a:t>
            </a:r>
            <a:r>
              <a:rPr lang="en-US" b="1" dirty="0"/>
              <a:t>  A </a:t>
            </a:r>
            <a:r>
              <a:rPr lang="en-US" b="1" dirty="0" err="1"/>
              <a:t>avaliação</a:t>
            </a:r>
            <a:r>
              <a:rPr lang="en-US" b="1" dirty="0"/>
              <a:t> da </a:t>
            </a:r>
            <a:r>
              <a:rPr lang="en-US" b="1" dirty="0" err="1"/>
              <a:t>deficiência</a:t>
            </a:r>
            <a:r>
              <a:rPr lang="en-US" b="1" dirty="0"/>
              <a:t>, </a:t>
            </a:r>
            <a:r>
              <a:rPr lang="en-US" b="1" dirty="0" err="1">
                <a:solidFill>
                  <a:srgbClr val="FF0000"/>
                </a:solidFill>
              </a:rPr>
              <a:t>quando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necessária</a:t>
            </a:r>
            <a:r>
              <a:rPr lang="en-US" b="1" dirty="0"/>
              <a:t>, </a:t>
            </a:r>
            <a:r>
              <a:rPr lang="en-US" b="1" dirty="0" err="1"/>
              <a:t>será</a:t>
            </a:r>
            <a:r>
              <a:rPr lang="en-US" b="1" dirty="0"/>
              <a:t> </a:t>
            </a:r>
            <a:r>
              <a:rPr lang="en-US" b="1" dirty="0" err="1"/>
              <a:t>biopsicossocial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</a:rPr>
              <a:t>realizada</a:t>
            </a:r>
            <a:r>
              <a:rPr lang="en-US" b="1" dirty="0">
                <a:solidFill>
                  <a:schemeClr val="tx1"/>
                </a:solidFill>
              </a:rPr>
              <a:t> por </a:t>
            </a:r>
            <a:r>
              <a:rPr lang="en-US" b="1" dirty="0" err="1">
                <a:solidFill>
                  <a:schemeClr val="tx1"/>
                </a:solidFill>
              </a:rPr>
              <a:t>equipe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multiprofissional</a:t>
            </a:r>
            <a:r>
              <a:rPr lang="en-US" b="1" dirty="0">
                <a:solidFill>
                  <a:schemeClr val="tx1"/>
                </a:solidFill>
              </a:rPr>
              <a:t> e </a:t>
            </a:r>
            <a:r>
              <a:rPr lang="en-US" b="1" dirty="0" err="1" smtClean="0">
                <a:solidFill>
                  <a:schemeClr val="tx1"/>
                </a:solidFill>
              </a:rPr>
              <a:t>interdisciplinar</a:t>
            </a:r>
            <a:r>
              <a:rPr lang="en-US" b="1" dirty="0" smtClean="0"/>
              <a:t>(…)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4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743" y="1027664"/>
            <a:ext cx="4018133" cy="92218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</a:t>
            </a:r>
            <a:r>
              <a:rPr lang="en-US" dirty="0" err="1" smtClean="0"/>
              <a:t>ódigo</a:t>
            </a:r>
            <a:r>
              <a:rPr lang="en-US" dirty="0" smtClean="0"/>
              <a:t> de </a:t>
            </a:r>
            <a:r>
              <a:rPr lang="en-US" dirty="0" err="1" smtClean="0"/>
              <a:t>Ética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224" y="2128730"/>
            <a:ext cx="7230585" cy="3989134"/>
          </a:xfrm>
        </p:spPr>
        <p:txBody>
          <a:bodyPr/>
          <a:lstStyle/>
          <a:p>
            <a:pPr algn="just"/>
            <a:r>
              <a:rPr lang="en-US" b="1" dirty="0" smtClean="0"/>
              <a:t>I - </a:t>
            </a:r>
            <a:r>
              <a:rPr lang="en-US" b="1" dirty="0"/>
              <a:t>A </a:t>
            </a:r>
            <a:r>
              <a:rPr lang="en-US" b="1" dirty="0" err="1"/>
              <a:t>Medicina</a:t>
            </a:r>
            <a:r>
              <a:rPr lang="en-US" b="1" dirty="0"/>
              <a:t>  </a:t>
            </a:r>
            <a:r>
              <a:rPr lang="en-US" b="1" dirty="0" err="1"/>
              <a:t>é</a:t>
            </a:r>
            <a:r>
              <a:rPr lang="en-US" b="1" dirty="0"/>
              <a:t> </a:t>
            </a:r>
            <a:r>
              <a:rPr lang="en-US" b="1" dirty="0" err="1"/>
              <a:t>uma</a:t>
            </a:r>
            <a:r>
              <a:rPr lang="en-US" b="1" dirty="0"/>
              <a:t> </a:t>
            </a:r>
            <a:r>
              <a:rPr lang="en-US" b="1" dirty="0" err="1"/>
              <a:t>profissão</a:t>
            </a:r>
            <a:r>
              <a:rPr lang="en-US" b="1" dirty="0"/>
              <a:t> a </a:t>
            </a:r>
            <a:r>
              <a:rPr lang="en-US" b="1" dirty="0" err="1"/>
              <a:t>serviço</a:t>
            </a:r>
            <a:r>
              <a:rPr lang="en-US" b="1" dirty="0"/>
              <a:t> da </a:t>
            </a:r>
            <a:r>
              <a:rPr lang="en-US" b="1" dirty="0" err="1"/>
              <a:t>saúde</a:t>
            </a:r>
            <a:r>
              <a:rPr lang="en-US" b="1" dirty="0"/>
              <a:t> do </a:t>
            </a:r>
            <a:r>
              <a:rPr lang="en-US" b="1" dirty="0" err="1"/>
              <a:t>ser</a:t>
            </a:r>
            <a:r>
              <a:rPr lang="en-US" b="1" dirty="0"/>
              <a:t> </a:t>
            </a:r>
            <a:r>
              <a:rPr lang="en-US" b="1" dirty="0" err="1"/>
              <a:t>humano</a:t>
            </a:r>
            <a:r>
              <a:rPr lang="en-US" b="1" dirty="0"/>
              <a:t> e da </a:t>
            </a:r>
            <a:r>
              <a:rPr lang="en-US" b="1" dirty="0" err="1"/>
              <a:t>coletividade</a:t>
            </a:r>
            <a:r>
              <a:rPr lang="en-US" b="1" dirty="0"/>
              <a:t> e </a:t>
            </a:r>
            <a:r>
              <a:rPr lang="en-US" b="1" dirty="0" err="1"/>
              <a:t>será</a:t>
            </a:r>
            <a:r>
              <a:rPr lang="en-US" b="1" dirty="0"/>
              <a:t> </a:t>
            </a:r>
            <a:r>
              <a:rPr lang="en-US" b="1" dirty="0" err="1"/>
              <a:t>exercida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sem </a:t>
            </a:r>
            <a:r>
              <a:rPr lang="en-US" b="1" dirty="0" err="1">
                <a:solidFill>
                  <a:srgbClr val="FF0000"/>
                </a:solidFill>
              </a:rPr>
              <a:t>discriminação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nenhuma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natureza</a:t>
            </a:r>
            <a:r>
              <a:rPr lang="en-US" b="1" dirty="0"/>
              <a:t>.</a:t>
            </a:r>
          </a:p>
          <a:p>
            <a:pPr algn="just"/>
            <a:r>
              <a:rPr lang="en-US" b="1" dirty="0"/>
              <a:t>II - O </a:t>
            </a:r>
            <a:r>
              <a:rPr lang="en-US" b="1" dirty="0" err="1">
                <a:solidFill>
                  <a:srgbClr val="FF0000"/>
                </a:solidFill>
              </a:rPr>
              <a:t>alvo</a:t>
            </a:r>
            <a:r>
              <a:rPr lang="en-US" b="1" dirty="0"/>
              <a:t> de </a:t>
            </a:r>
            <a:r>
              <a:rPr lang="en-US" b="1" dirty="0" err="1"/>
              <a:t>toda</a:t>
            </a:r>
            <a:r>
              <a:rPr lang="en-US" b="1" dirty="0"/>
              <a:t> a </a:t>
            </a:r>
            <a:r>
              <a:rPr lang="en-US" b="1" dirty="0" err="1"/>
              <a:t>atenção</a:t>
            </a:r>
            <a:r>
              <a:rPr lang="en-US" b="1" dirty="0"/>
              <a:t> do médico  </a:t>
            </a:r>
            <a:r>
              <a:rPr lang="en-US" b="1" dirty="0" err="1">
                <a:solidFill>
                  <a:srgbClr val="FF0000"/>
                </a:solidFill>
              </a:rPr>
              <a:t>é</a:t>
            </a:r>
            <a:r>
              <a:rPr lang="en-US" b="1" dirty="0">
                <a:solidFill>
                  <a:srgbClr val="FF0000"/>
                </a:solidFill>
              </a:rPr>
              <a:t> a </a:t>
            </a:r>
            <a:r>
              <a:rPr lang="en-US" b="1" dirty="0" err="1">
                <a:solidFill>
                  <a:srgbClr val="FF0000"/>
                </a:solidFill>
              </a:rPr>
              <a:t>saúde</a:t>
            </a:r>
            <a:r>
              <a:rPr lang="en-US" b="1" dirty="0">
                <a:solidFill>
                  <a:srgbClr val="FF0000"/>
                </a:solidFill>
              </a:rPr>
              <a:t> do </a:t>
            </a:r>
            <a:r>
              <a:rPr lang="en-US" b="1" dirty="0" err="1">
                <a:solidFill>
                  <a:srgbClr val="FF0000"/>
                </a:solidFill>
              </a:rPr>
              <a:t>ser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humano</a:t>
            </a:r>
            <a:r>
              <a:rPr lang="en-US" b="1" dirty="0"/>
              <a:t>,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benefício</a:t>
            </a:r>
            <a:r>
              <a:rPr lang="en-US" b="1" dirty="0"/>
              <a:t> da </a:t>
            </a:r>
            <a:r>
              <a:rPr lang="en-US" b="1" dirty="0" err="1"/>
              <a:t>qual</a:t>
            </a:r>
            <a:r>
              <a:rPr lang="en-US" b="1" dirty="0"/>
              <a:t> </a:t>
            </a:r>
            <a:r>
              <a:rPr lang="en-US" b="1" dirty="0" err="1"/>
              <a:t>deverá</a:t>
            </a:r>
            <a:r>
              <a:rPr lang="en-US" b="1" dirty="0"/>
              <a:t> </a:t>
            </a:r>
            <a:r>
              <a:rPr lang="en-US" b="1" dirty="0" err="1"/>
              <a:t>agir</a:t>
            </a:r>
            <a:r>
              <a:rPr lang="en-US" b="1" dirty="0"/>
              <a:t> com o </a:t>
            </a:r>
            <a:r>
              <a:rPr lang="en-US" b="1" dirty="0" err="1"/>
              <a:t>máximo</a:t>
            </a:r>
            <a:r>
              <a:rPr lang="en-US" b="1" dirty="0"/>
              <a:t> de </a:t>
            </a:r>
            <a:r>
              <a:rPr lang="en-US" b="1" dirty="0" err="1"/>
              <a:t>zelo</a:t>
            </a:r>
            <a:r>
              <a:rPr lang="en-US" b="1" dirty="0"/>
              <a:t> e o </a:t>
            </a:r>
            <a:r>
              <a:rPr lang="en-US" b="1" dirty="0" err="1"/>
              <a:t>melhor</a:t>
            </a:r>
            <a:r>
              <a:rPr lang="en-US" b="1" dirty="0"/>
              <a:t> de </a:t>
            </a:r>
            <a:r>
              <a:rPr lang="en-US" b="1" dirty="0" err="1"/>
              <a:t>sua</a:t>
            </a:r>
            <a:r>
              <a:rPr lang="en-US" b="1" dirty="0"/>
              <a:t> </a:t>
            </a:r>
            <a:r>
              <a:rPr lang="en-US" b="1" dirty="0" err="1"/>
              <a:t>capacidade</a:t>
            </a:r>
            <a:r>
              <a:rPr lang="en-US" b="1" dirty="0"/>
              <a:t> </a:t>
            </a:r>
            <a:r>
              <a:rPr lang="en-US" b="1" dirty="0" err="1"/>
              <a:t>profissional</a:t>
            </a:r>
            <a:r>
              <a:rPr lang="en-US" b="1" dirty="0"/>
              <a:t>.	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834" y="697652"/>
            <a:ext cx="1407949" cy="13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75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452</TotalTime>
  <Words>440</Words>
  <Application>Microsoft Macintosh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AUDIÊNCIA PÚBLICA CAS</vt:lpstr>
      <vt:lpstr>PowerPoint Presentation</vt:lpstr>
      <vt:lpstr>Decreto 3298/99</vt:lpstr>
      <vt:lpstr>PowerPoint Presentation</vt:lpstr>
      <vt:lpstr>PowerPoint Presentation</vt:lpstr>
      <vt:lpstr>Lei 142/14</vt:lpstr>
      <vt:lpstr>PowerPoint Presentation</vt:lpstr>
      <vt:lpstr>Lei 13.146/15</vt:lpstr>
      <vt:lpstr>Código de Ética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Rosylane Nascimeno das Mercës Rocha</dc:creator>
  <cp:lastModifiedBy>Rosylane Nascimeno das Mercës Rocha</cp:lastModifiedBy>
  <cp:revision>14</cp:revision>
  <dcterms:created xsi:type="dcterms:W3CDTF">2015-10-14T02:37:49Z</dcterms:created>
  <dcterms:modified xsi:type="dcterms:W3CDTF">2015-10-14T10:10:18Z</dcterms:modified>
</cp:coreProperties>
</file>