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94"/>
  </p:notesMasterIdLst>
  <p:sldIdLst>
    <p:sldId id="343" r:id="rId2"/>
    <p:sldId id="271" r:id="rId3"/>
    <p:sldId id="538" r:id="rId4"/>
    <p:sldId id="540" r:id="rId5"/>
    <p:sldId id="272" r:id="rId6"/>
    <p:sldId id="543" r:id="rId7"/>
    <p:sldId id="544" r:id="rId8"/>
    <p:sldId id="545" r:id="rId9"/>
    <p:sldId id="547" r:id="rId10"/>
    <p:sldId id="429" r:id="rId11"/>
    <p:sldId id="446" r:id="rId12"/>
    <p:sldId id="447" r:id="rId13"/>
    <p:sldId id="338" r:id="rId14"/>
    <p:sldId id="448" r:id="rId15"/>
    <p:sldId id="342" r:id="rId16"/>
    <p:sldId id="346" r:id="rId17"/>
    <p:sldId id="347" r:id="rId18"/>
    <p:sldId id="549" r:id="rId19"/>
    <p:sldId id="303" r:id="rId20"/>
    <p:sldId id="390" r:id="rId21"/>
    <p:sldId id="391" r:id="rId22"/>
    <p:sldId id="392" r:id="rId23"/>
    <p:sldId id="393" r:id="rId24"/>
    <p:sldId id="394" r:id="rId25"/>
    <p:sldId id="553" r:id="rId26"/>
    <p:sldId id="548" r:id="rId27"/>
    <p:sldId id="449" r:id="rId28"/>
    <p:sldId id="450" r:id="rId29"/>
    <p:sldId id="345" r:id="rId30"/>
    <p:sldId id="456" r:id="rId31"/>
    <p:sldId id="275" r:id="rId32"/>
    <p:sldId id="344" r:id="rId33"/>
    <p:sldId id="292" r:id="rId34"/>
    <p:sldId id="451" r:id="rId35"/>
    <p:sldId id="452" r:id="rId36"/>
    <p:sldId id="554" r:id="rId37"/>
    <p:sldId id="457" r:id="rId38"/>
    <p:sldId id="454" r:id="rId39"/>
    <p:sldId id="295" r:id="rId40"/>
    <p:sldId id="305" r:id="rId41"/>
    <p:sldId id="300" r:id="rId42"/>
    <p:sldId id="442" r:id="rId43"/>
    <p:sldId id="560" r:id="rId44"/>
    <p:sldId id="363" r:id="rId45"/>
    <p:sldId id="555" r:id="rId46"/>
    <p:sldId id="293" r:id="rId47"/>
    <p:sldId id="299" r:id="rId48"/>
    <p:sldId id="556" r:id="rId49"/>
    <p:sldId id="557" r:id="rId50"/>
    <p:sldId id="558" r:id="rId51"/>
    <p:sldId id="351" r:id="rId52"/>
    <p:sldId id="352" r:id="rId53"/>
    <p:sldId id="354" r:id="rId54"/>
    <p:sldId id="357" r:id="rId55"/>
    <p:sldId id="358" r:id="rId56"/>
    <p:sldId id="312" r:id="rId57"/>
    <p:sldId id="322" r:id="rId58"/>
    <p:sldId id="319" r:id="rId59"/>
    <p:sldId id="321" r:id="rId60"/>
    <p:sldId id="315" r:id="rId61"/>
    <p:sldId id="316" r:id="rId62"/>
    <p:sldId id="317" r:id="rId63"/>
    <p:sldId id="318" r:id="rId64"/>
    <p:sldId id="320" r:id="rId65"/>
    <p:sldId id="559" r:id="rId66"/>
    <p:sldId id="277" r:id="rId67"/>
    <p:sldId id="341" r:id="rId68"/>
    <p:sldId id="291" r:id="rId69"/>
    <p:sldId id="376" r:id="rId70"/>
    <p:sldId id="339" r:id="rId71"/>
    <p:sldId id="323" r:id="rId72"/>
    <p:sldId id="340" r:id="rId73"/>
    <p:sldId id="313" r:id="rId74"/>
    <p:sldId id="375" r:id="rId75"/>
    <p:sldId id="286" r:id="rId76"/>
    <p:sldId id="285" r:id="rId77"/>
    <p:sldId id="413" r:id="rId78"/>
    <p:sldId id="414" r:id="rId79"/>
    <p:sldId id="415" r:id="rId80"/>
    <p:sldId id="416" r:id="rId81"/>
    <p:sldId id="384" r:id="rId82"/>
    <p:sldId id="418" r:id="rId83"/>
    <p:sldId id="420" r:id="rId84"/>
    <p:sldId id="566" r:id="rId85"/>
    <p:sldId id="567" r:id="rId86"/>
    <p:sldId id="568" r:id="rId87"/>
    <p:sldId id="276" r:id="rId88"/>
    <p:sldId id="565" r:id="rId89"/>
    <p:sldId id="561" r:id="rId90"/>
    <p:sldId id="562" r:id="rId91"/>
    <p:sldId id="563" r:id="rId92"/>
    <p:sldId id="301" r:id="rId9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382" autoAdjust="0"/>
    <p:restoredTop sz="94935" autoAdjust="0"/>
  </p:normalViewPr>
  <p:slideViewPr>
    <p:cSldViewPr snapToGrid="0">
      <p:cViewPr>
        <p:scale>
          <a:sx n="75" d="100"/>
          <a:sy n="75" d="100"/>
        </p:scale>
        <p:origin x="162"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C20339-EC84-45FB-B008-F820B1F4160E}" type="datetimeFigureOut">
              <a:rPr lang="pt-BR" smtClean="0"/>
              <a:t>28/08/2023</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5C7DAD-E68A-49DC-9EBE-C6F31704319D}" type="slidenum">
              <a:rPr lang="pt-BR" smtClean="0"/>
              <a:t>‹nº›</a:t>
            </a:fld>
            <a:endParaRPr lang="pt-BR"/>
          </a:p>
        </p:txBody>
      </p:sp>
    </p:spTree>
    <p:extLst>
      <p:ext uri="{BB962C8B-B14F-4D97-AF65-F5344CB8AC3E}">
        <p14:creationId xmlns:p14="http://schemas.microsoft.com/office/powerpoint/2010/main" val="2709674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t>Mércio denuncia o financiamento internacional de um projeto Geopolítico de Expansão de Áreas Indisponíveis e controladas por outros países.</a:t>
            </a:r>
            <a:br>
              <a:rPr lang="pt-BR" sz="1200" dirty="0"/>
            </a:br>
            <a:r>
              <a:rPr lang="pt-BR" sz="1200" dirty="0"/>
              <a:t>Fechando </a:t>
            </a:r>
            <a:r>
              <a:rPr lang="pt-BR" sz="1200" dirty="0">
                <a:solidFill>
                  <a:srgbClr val="FFC000"/>
                </a:solidFill>
              </a:rPr>
              <a:t>o Cinturão Indígena </a:t>
            </a:r>
            <a:r>
              <a:rPr lang="pt-BR" sz="1200" dirty="0"/>
              <a:t>Sobre a Calha Norte do País. Pretensão Territorial </a:t>
            </a:r>
            <a:r>
              <a:rPr lang="pt-BR" sz="800" dirty="0"/>
              <a:t>da suposta </a:t>
            </a:r>
            <a:r>
              <a:rPr lang="pt-BR" sz="1200" b="1" dirty="0">
                <a:solidFill>
                  <a:srgbClr val="FFC000"/>
                </a:solidFill>
              </a:rPr>
              <a:t>Terra Indígena Baixo Rio Negro </a:t>
            </a:r>
            <a:r>
              <a:rPr lang="pt-BR" sz="900" dirty="0"/>
              <a:t>em mapa elaborado  pelo</a:t>
            </a:r>
            <a:r>
              <a:rPr lang="pt-BR" sz="1200" dirty="0"/>
              <a:t> ISA/USAID </a:t>
            </a:r>
            <a:br>
              <a:rPr lang="pt-BR" sz="1200" dirty="0"/>
            </a:br>
            <a:r>
              <a:rPr lang="pt-BR" sz="1200" dirty="0"/>
              <a:t>pretendia demarcar 75 a 85% do município de Barcelos.</a:t>
            </a:r>
            <a:endParaRPr lang="pt-BR" dirty="0"/>
          </a:p>
        </p:txBody>
      </p:sp>
      <p:sp>
        <p:nvSpPr>
          <p:cNvPr id="4" name="Espaço Reservado para Número de Slide 3"/>
          <p:cNvSpPr>
            <a:spLocks noGrp="1"/>
          </p:cNvSpPr>
          <p:nvPr>
            <p:ph type="sldNum" sz="quarter" idx="5"/>
          </p:nvPr>
        </p:nvSpPr>
        <p:spPr/>
        <p:txBody>
          <a:bodyPr/>
          <a:lstStyle/>
          <a:p>
            <a:fld id="{795C7DAD-E68A-49DC-9EBE-C6F31704319D}" type="slidenum">
              <a:rPr lang="pt-BR" smtClean="0"/>
              <a:t>19</a:t>
            </a:fld>
            <a:endParaRPr lang="pt-BR"/>
          </a:p>
        </p:txBody>
      </p:sp>
    </p:spTree>
    <p:extLst>
      <p:ext uri="{BB962C8B-B14F-4D97-AF65-F5344CB8AC3E}">
        <p14:creationId xmlns:p14="http://schemas.microsoft.com/office/powerpoint/2010/main" val="3254774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7457" name="Shape 200">
            <a:extLst>
              <a:ext uri="{FF2B5EF4-FFF2-40B4-BE49-F238E27FC236}">
                <a16:creationId xmlns:a16="http://schemas.microsoft.com/office/drawing/2014/main" id="{D7AE6FED-72F6-B0D3-59E0-00F0F9505DBB}"/>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pt-BR" altLang="pt-BR"/>
          </a:p>
        </p:txBody>
      </p:sp>
      <p:sp>
        <p:nvSpPr>
          <p:cNvPr id="147458" name="Shape 201">
            <a:extLst>
              <a:ext uri="{FF2B5EF4-FFF2-40B4-BE49-F238E27FC236}">
                <a16:creationId xmlns:a16="http://schemas.microsoft.com/office/drawing/2014/main" id="{86B069E5-C0DB-7A16-C7C5-8AAA694947FC}"/>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dirty="0"/>
              <a:t>A ausência de critérios científicos, a certeza da impunidade, dá margem à toda sorte manipulações que corroboradas por  antropólogos engajados, corrompem todo processo demarcatório. </a:t>
            </a:r>
            <a:endParaRPr lang="pt-BR" dirty="0"/>
          </a:p>
        </p:txBody>
      </p:sp>
      <p:sp>
        <p:nvSpPr>
          <p:cNvPr id="4" name="Espaço Reservado para Número de Slide 3"/>
          <p:cNvSpPr>
            <a:spLocks noGrp="1"/>
          </p:cNvSpPr>
          <p:nvPr>
            <p:ph type="sldNum" sz="quarter" idx="5"/>
          </p:nvPr>
        </p:nvSpPr>
        <p:spPr/>
        <p:txBody>
          <a:bodyPr/>
          <a:lstStyle/>
          <a:p>
            <a:fld id="{795C7DAD-E68A-49DC-9EBE-C6F31704319D}" type="slidenum">
              <a:rPr lang="pt-BR" smtClean="0"/>
              <a:t>71</a:t>
            </a:fld>
            <a:endParaRPr lang="pt-BR"/>
          </a:p>
        </p:txBody>
      </p:sp>
    </p:spTree>
    <p:extLst>
      <p:ext uri="{BB962C8B-B14F-4D97-AF65-F5344CB8AC3E}">
        <p14:creationId xmlns:p14="http://schemas.microsoft.com/office/powerpoint/2010/main" val="1551510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9505" name="Shape 206">
            <a:extLst>
              <a:ext uri="{FF2B5EF4-FFF2-40B4-BE49-F238E27FC236}">
                <a16:creationId xmlns:a16="http://schemas.microsoft.com/office/drawing/2014/main" id="{87EA05DA-EAEC-005E-8226-B15805DE977A}"/>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pt-BR" altLang="pt-BR"/>
          </a:p>
        </p:txBody>
      </p:sp>
      <p:sp>
        <p:nvSpPr>
          <p:cNvPr id="149506" name="Shape 207">
            <a:extLst>
              <a:ext uri="{FF2B5EF4-FFF2-40B4-BE49-F238E27FC236}">
                <a16:creationId xmlns:a16="http://schemas.microsoft.com/office/drawing/2014/main" id="{74445B5C-906C-80EE-DF76-F7C1FEABA696}"/>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7217" name="Shape 142">
            <a:extLst>
              <a:ext uri="{FF2B5EF4-FFF2-40B4-BE49-F238E27FC236}">
                <a16:creationId xmlns:a16="http://schemas.microsoft.com/office/drawing/2014/main" id="{B6CE8DF2-BD0E-81CA-64AC-94E746526D00}"/>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pt-BR" altLang="pt-BR"/>
          </a:p>
        </p:txBody>
      </p:sp>
      <p:sp>
        <p:nvSpPr>
          <p:cNvPr id="137218" name="Shape 143">
            <a:extLst>
              <a:ext uri="{FF2B5EF4-FFF2-40B4-BE49-F238E27FC236}">
                <a16:creationId xmlns:a16="http://schemas.microsoft.com/office/drawing/2014/main" id="{6440D5C8-F89E-386D-8869-C08A71918093}"/>
              </a:ext>
            </a:extLst>
          </p:cNvPr>
          <p:cNvSpPr>
            <a:spLocks noGrp="1" noRot="1" noChangeAspect="1" noTextEdit="1"/>
          </p:cNvSpPr>
          <p:nvPr>
            <p:ph type="sldImg" idx="2"/>
          </p:nvPr>
        </p:nvSpPr>
        <p:spPr bwMode="auto">
          <a:xfrm>
            <a:off x="1143000" y="685800"/>
            <a:ext cx="4572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1922711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1313" name="Shape 183">
            <a:extLst>
              <a:ext uri="{FF2B5EF4-FFF2-40B4-BE49-F238E27FC236}">
                <a16:creationId xmlns:a16="http://schemas.microsoft.com/office/drawing/2014/main" id="{B796FBF5-F2A9-9A42-8105-9282D312F220}"/>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pt-BR" altLang="pt-BR"/>
          </a:p>
        </p:txBody>
      </p:sp>
      <p:sp>
        <p:nvSpPr>
          <p:cNvPr id="141314" name="Shape 184">
            <a:extLst>
              <a:ext uri="{FF2B5EF4-FFF2-40B4-BE49-F238E27FC236}">
                <a16:creationId xmlns:a16="http://schemas.microsoft.com/office/drawing/2014/main" id="{4236FAF7-37A2-ADF2-A415-0EA7A5EAADB7}"/>
              </a:ext>
            </a:extLst>
          </p:cNvPr>
          <p:cNvSpPr>
            <a:spLocks noGrp="1" noRot="1" noChangeAspect="1" noTextEdit="1"/>
          </p:cNvSpPr>
          <p:nvPr>
            <p:ph type="sldImg" idx="2"/>
          </p:nvPr>
        </p:nvSpPr>
        <p:spPr bwMode="auto">
          <a:xfrm>
            <a:off x="1143000" y="685800"/>
            <a:ext cx="4572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657727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3361" name="Shape 183">
            <a:extLst>
              <a:ext uri="{FF2B5EF4-FFF2-40B4-BE49-F238E27FC236}">
                <a16:creationId xmlns:a16="http://schemas.microsoft.com/office/drawing/2014/main" id="{5BA6AAEE-7768-4DCE-9EFA-90A3C3CADE98}"/>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pt-BR" altLang="pt-BR"/>
          </a:p>
        </p:txBody>
      </p:sp>
      <p:sp>
        <p:nvSpPr>
          <p:cNvPr id="143362" name="Shape 184">
            <a:extLst>
              <a:ext uri="{FF2B5EF4-FFF2-40B4-BE49-F238E27FC236}">
                <a16:creationId xmlns:a16="http://schemas.microsoft.com/office/drawing/2014/main" id="{16F1658E-82DE-5A13-EA39-F0521C42FDF7}"/>
              </a:ext>
            </a:extLst>
          </p:cNvPr>
          <p:cNvSpPr>
            <a:spLocks noGrp="1" noRot="1" noChangeAspect="1" noTextEdit="1"/>
          </p:cNvSpPr>
          <p:nvPr>
            <p:ph type="sldImg" idx="2"/>
          </p:nvPr>
        </p:nvSpPr>
        <p:spPr bwMode="auto">
          <a:xfrm>
            <a:off x="1143000" y="685800"/>
            <a:ext cx="4572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1374088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5409" name="Shape 183">
            <a:extLst>
              <a:ext uri="{FF2B5EF4-FFF2-40B4-BE49-F238E27FC236}">
                <a16:creationId xmlns:a16="http://schemas.microsoft.com/office/drawing/2014/main" id="{0C649298-4485-3C24-515E-2E5109229F47}"/>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pt-BR" altLang="pt-BR"/>
          </a:p>
        </p:txBody>
      </p:sp>
      <p:sp>
        <p:nvSpPr>
          <p:cNvPr id="145410" name="Shape 184">
            <a:extLst>
              <a:ext uri="{FF2B5EF4-FFF2-40B4-BE49-F238E27FC236}">
                <a16:creationId xmlns:a16="http://schemas.microsoft.com/office/drawing/2014/main" id="{2A7981EC-CF67-D53B-0330-D65D45244A93}"/>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4219823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1553" name="Shape 223">
            <a:extLst>
              <a:ext uri="{FF2B5EF4-FFF2-40B4-BE49-F238E27FC236}">
                <a16:creationId xmlns:a16="http://schemas.microsoft.com/office/drawing/2014/main" id="{EA4BFD1D-4E50-3AB4-4102-55C6FBE967A8}"/>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pt-BR" altLang="pt-BR"/>
          </a:p>
        </p:txBody>
      </p:sp>
      <p:sp>
        <p:nvSpPr>
          <p:cNvPr id="151554" name="Shape 224">
            <a:extLst>
              <a:ext uri="{FF2B5EF4-FFF2-40B4-BE49-F238E27FC236}">
                <a16:creationId xmlns:a16="http://schemas.microsoft.com/office/drawing/2014/main" id="{32984875-2AB8-CF11-9765-853FB802AC89}"/>
              </a:ext>
            </a:extLst>
          </p:cNvPr>
          <p:cNvSpPr>
            <a:spLocks noGrp="1" noRot="1" noChangeAspect="1" noTextEdit="1"/>
          </p:cNvSpPr>
          <p:nvPr>
            <p:ph type="sldImg" idx="2"/>
          </p:nvPr>
        </p:nvSpPr>
        <p:spPr bwMode="auto">
          <a:xfrm>
            <a:off x="1143000" y="685800"/>
            <a:ext cx="4572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3601" name="Shape 229">
            <a:extLst>
              <a:ext uri="{FF2B5EF4-FFF2-40B4-BE49-F238E27FC236}">
                <a16:creationId xmlns:a16="http://schemas.microsoft.com/office/drawing/2014/main" id="{7E39EBB0-BE39-724E-0E03-985D81AD8E15}"/>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pt-BR" altLang="pt-BR"/>
          </a:p>
        </p:txBody>
      </p:sp>
      <p:sp>
        <p:nvSpPr>
          <p:cNvPr id="153602" name="Shape 230">
            <a:extLst>
              <a:ext uri="{FF2B5EF4-FFF2-40B4-BE49-F238E27FC236}">
                <a16:creationId xmlns:a16="http://schemas.microsoft.com/office/drawing/2014/main" id="{D8CDA7A7-7496-B5BE-741F-510CEF3CC8E8}"/>
              </a:ext>
            </a:extLst>
          </p:cNvPr>
          <p:cNvSpPr>
            <a:spLocks noGrp="1" noRot="1" noChangeAspect="1" noTextEdit="1"/>
          </p:cNvSpPr>
          <p:nvPr>
            <p:ph type="sldImg" idx="2"/>
          </p:nvPr>
        </p:nvSpPr>
        <p:spPr bwMode="auto">
          <a:xfrm>
            <a:off x="1143000" y="685800"/>
            <a:ext cx="4572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5649" name="Shape 244">
            <a:extLst>
              <a:ext uri="{FF2B5EF4-FFF2-40B4-BE49-F238E27FC236}">
                <a16:creationId xmlns:a16="http://schemas.microsoft.com/office/drawing/2014/main" id="{22959F01-E170-C063-8979-BABC97AD73A3}"/>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475" tIns="43550" rIns="87475" bIns="43550" numCol="1" anchor="t" anchorCtr="0" compatLnSpc="1">
            <a:prstTxWarp prst="textNoShape">
              <a:avLst/>
            </a:prstTxWarp>
          </a:bodyPr>
          <a:lstStyle/>
          <a:p>
            <a:pPr eaLnBrk="1" hangingPunct="1">
              <a:spcBef>
                <a:spcPct val="0"/>
              </a:spcBef>
              <a:buSzPct val="25000"/>
            </a:pPr>
            <a:endParaRPr lang="pt-BR" altLang="pt-BR" sz="20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55650" name="Shape 245">
            <a:extLst>
              <a:ext uri="{FF2B5EF4-FFF2-40B4-BE49-F238E27FC236}">
                <a16:creationId xmlns:a16="http://schemas.microsoft.com/office/drawing/2014/main" id="{15428C2B-81BF-6F7D-C88C-841FBF6DBC85}"/>
              </a:ext>
            </a:extLst>
          </p:cNvPr>
          <p:cNvSpPr>
            <a:spLocks noChangeArrowheads="1"/>
          </p:cNvSpPr>
          <p:nvPr/>
        </p:nvSpPr>
        <p:spPr bwMode="auto">
          <a:xfrm>
            <a:off x="3886200" y="8685213"/>
            <a:ext cx="2970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475" tIns="43550" rIns="87475" bIns="43550" anchor="b"/>
          <a:lstStyle>
            <a:lvl1pPr>
              <a:defRPr sz="1200">
                <a:solidFill>
                  <a:srgbClr val="FFFFFF"/>
                </a:solidFill>
                <a:latin typeface="Arial" panose="020B0604020202020204" pitchFamily="34" charset="0"/>
                <a:ea typeface="ヒラギノ角ゴ ProN W3" charset="-128"/>
                <a:sym typeface="Arial" panose="020B0604020202020204" pitchFamily="34" charset="0"/>
              </a:defRPr>
            </a:lvl1pPr>
            <a:lvl2pPr marL="742950" indent="-285750">
              <a:defRPr sz="1200">
                <a:solidFill>
                  <a:srgbClr val="FFFFFF"/>
                </a:solidFill>
                <a:latin typeface="Arial" panose="020B0604020202020204" pitchFamily="34" charset="0"/>
                <a:ea typeface="ヒラギノ角ゴ ProN W3" charset="-128"/>
                <a:sym typeface="Arial" panose="020B0604020202020204" pitchFamily="34" charset="0"/>
              </a:defRPr>
            </a:lvl2pPr>
            <a:lvl3pPr marL="1143000" indent="-228600">
              <a:defRPr sz="1200">
                <a:solidFill>
                  <a:srgbClr val="FFFFFF"/>
                </a:solidFill>
                <a:latin typeface="Arial" panose="020B0604020202020204" pitchFamily="34" charset="0"/>
                <a:ea typeface="ヒラギノ角ゴ ProN W3" charset="-128"/>
                <a:sym typeface="Arial" panose="020B0604020202020204" pitchFamily="34" charset="0"/>
              </a:defRPr>
            </a:lvl3pPr>
            <a:lvl4pPr marL="1600200" indent="-228600">
              <a:defRPr sz="1200">
                <a:solidFill>
                  <a:srgbClr val="FFFFFF"/>
                </a:solidFill>
                <a:latin typeface="Arial" panose="020B0604020202020204" pitchFamily="34" charset="0"/>
                <a:ea typeface="ヒラギノ角ゴ ProN W3" charset="-128"/>
                <a:sym typeface="Arial" panose="020B0604020202020204" pitchFamily="34" charset="0"/>
              </a:defRPr>
            </a:lvl4pPr>
            <a:lvl5pPr marL="2057400" indent="-228600">
              <a:defRPr sz="1200">
                <a:solidFill>
                  <a:srgbClr val="FFFFFF"/>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9pPr>
          </a:lstStyle>
          <a:p>
            <a:pPr algn="r" eaLnBrk="1" hangingPunct="1">
              <a:buSzPct val="25000"/>
            </a:pPr>
            <a:fld id="{DB71DE5B-04F0-4CD9-B756-B34C20C6779E}" type="slidenum">
              <a:rPr lang="pt-BR" altLang="pt-BR">
                <a:solidFill>
                  <a:srgbClr val="000000"/>
                </a:solidFill>
              </a:rPr>
              <a:pPr algn="r" eaLnBrk="1" hangingPunct="1">
                <a:buSzPct val="25000"/>
              </a:pPr>
              <a:t>63</a:t>
            </a:fld>
            <a:endParaRPr lang="pt-BR" altLang="pt-BR">
              <a:solidFill>
                <a:srgbClr val="000000"/>
              </a:solidFill>
            </a:endParaRPr>
          </a:p>
        </p:txBody>
      </p:sp>
      <p:sp>
        <p:nvSpPr>
          <p:cNvPr id="155651" name="Shape 246">
            <a:extLst>
              <a:ext uri="{FF2B5EF4-FFF2-40B4-BE49-F238E27FC236}">
                <a16:creationId xmlns:a16="http://schemas.microsoft.com/office/drawing/2014/main" id="{EEED055B-8306-61B3-2AEF-829BCF1738CF}"/>
              </a:ext>
            </a:extLst>
          </p:cNvPr>
          <p:cNvSpPr>
            <a:spLocks noGrp="1" noRot="1" noChangeAspect="1" noTextEdit="1"/>
          </p:cNvSpPr>
          <p:nvPr>
            <p:ph type="sldImg" idx="2"/>
          </p:nvPr>
        </p:nvSpPr>
        <p:spPr bwMode="auto">
          <a:xfrm>
            <a:off x="1143000" y="685800"/>
            <a:ext cx="4572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7697" name="Shape 260">
            <a:extLst>
              <a:ext uri="{FF2B5EF4-FFF2-40B4-BE49-F238E27FC236}">
                <a16:creationId xmlns:a16="http://schemas.microsoft.com/office/drawing/2014/main" id="{D118A6ED-0765-4D0F-8298-4372D873FBB5}"/>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pt-BR" altLang="pt-BR"/>
          </a:p>
        </p:txBody>
      </p:sp>
      <p:sp>
        <p:nvSpPr>
          <p:cNvPr id="157698" name="Shape 261">
            <a:extLst>
              <a:ext uri="{FF2B5EF4-FFF2-40B4-BE49-F238E27FC236}">
                <a16:creationId xmlns:a16="http://schemas.microsoft.com/office/drawing/2014/main" id="{2EFE41C8-E1A7-C2DE-9731-39CA765269EF}"/>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pt-BR"/>
              <a:t>Clique para editar o título mestre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8/27/2023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oto Panorâmica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Date Placeholder 4"/>
          <p:cNvSpPr>
            <a:spLocks noGrp="1"/>
          </p:cNvSpPr>
          <p:nvPr>
            <p:ph type="dt" sz="half" idx="10"/>
          </p:nvPr>
        </p:nvSpPr>
        <p:spPr/>
        <p:txBody>
          <a:bodyPr/>
          <a:lstStyle/>
          <a:p>
            <a:fld id="{4509A250-FF31-4206-8172-F9D3106AACB1}" type="datetimeFigureOut">
              <a:rPr lang="en-US" dirty="0"/>
              <a:t>8/27/2023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pt-BR"/>
              <a:t>Clique para editar o título mestre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4" name="Date Placeholder 3"/>
          <p:cNvSpPr>
            <a:spLocks noGrp="1"/>
          </p:cNvSpPr>
          <p:nvPr>
            <p:ph type="dt" sz="half" idx="10"/>
          </p:nvPr>
        </p:nvSpPr>
        <p:spPr/>
        <p:txBody>
          <a:bodyPr/>
          <a:lstStyle/>
          <a:p>
            <a:fld id="{4509A250-FF31-4206-8172-F9D3106AACB1}" type="datetimeFigureOut">
              <a:rPr lang="en-US" dirty="0"/>
              <a:t>8/27/2023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pt-BR"/>
              <a:t>Clique para editar o título mestre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pt-BR"/>
              <a:t>Clique para editar o texto mestre</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4" name="Date Placeholder 3"/>
          <p:cNvSpPr>
            <a:spLocks noGrp="1"/>
          </p:cNvSpPr>
          <p:nvPr>
            <p:ph type="dt" sz="half" idx="10"/>
          </p:nvPr>
        </p:nvSpPr>
        <p:spPr/>
        <p:txBody>
          <a:bodyPr/>
          <a:lstStyle/>
          <a:p>
            <a:fld id="{4509A250-FF31-4206-8172-F9D3106AACB1}" type="datetimeFigureOut">
              <a:rPr lang="en-US" dirty="0"/>
              <a:t>8/27/2023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pt-BR"/>
              <a:t>Clique para editar o título mestre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Date Placeholder 3"/>
          <p:cNvSpPr>
            <a:spLocks noGrp="1"/>
          </p:cNvSpPr>
          <p:nvPr>
            <p:ph type="dt" sz="half" idx="10"/>
          </p:nvPr>
        </p:nvSpPr>
        <p:spPr/>
        <p:txBody>
          <a:bodyPr/>
          <a:lstStyle/>
          <a:p>
            <a:fld id="{4509A250-FF31-4206-8172-F9D3106AACB1}" type="datetimeFigureOut">
              <a:rPr lang="en-US" dirty="0"/>
              <a:t>8/27/2023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n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pt-BR"/>
              <a:t>Clique para editar o título mestre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8/27/2023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unas de Image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pt-BR"/>
              <a:t>Clique para editar o título mestre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8/27/2023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nchor="t" anchorCtr="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8/27/2023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pt-BR"/>
              <a:t>Clique para editar o título mestre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8/27/2023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2" name="Imagem 5">
            <a:extLst>
              <a:ext uri="{FF2B5EF4-FFF2-40B4-BE49-F238E27FC236}">
                <a16:creationId xmlns:a16="http://schemas.microsoft.com/office/drawing/2014/main" id="{5719BA3E-8708-1F6A-CECA-BBE016081EE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93675"/>
            <a:ext cx="12192000" cy="647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p>
            <a:pPr lvl="0"/>
            <a:r>
              <a:rPr lang="pt-BR"/>
              <a:t>Click to edit Master text styles</a:t>
            </a:r>
          </a:p>
          <a:p>
            <a:pPr lvl="1"/>
            <a:r>
              <a:rPr lang="pt-BR"/>
              <a:t>Second level</a:t>
            </a:r>
          </a:p>
          <a:p>
            <a:pPr lvl="2"/>
            <a:r>
              <a:rPr lang="pt-BR"/>
              <a:t>Third level</a:t>
            </a:r>
          </a:p>
          <a:p>
            <a:pPr lvl="3"/>
            <a:r>
              <a:rPr lang="pt-BR"/>
              <a:t>Fourth level</a:t>
            </a:r>
          </a:p>
          <a:p>
            <a:pPr lvl="4"/>
            <a:r>
              <a:rPr lang="pt-BR"/>
              <a:t>Fifth level</a:t>
            </a:r>
            <a:endParaRPr lang="en-US"/>
          </a:p>
        </p:txBody>
      </p:sp>
      <p:sp>
        <p:nvSpPr>
          <p:cNvPr id="7" name="Título 6">
            <a:extLst>
              <a:ext uri="{FF2B5EF4-FFF2-40B4-BE49-F238E27FC236}">
                <a16:creationId xmlns:a16="http://schemas.microsoft.com/office/drawing/2014/main" id="{51CD839F-20F3-AB43-AD11-BC499CE7C3B2}"/>
              </a:ext>
            </a:extLst>
          </p:cNvPr>
          <p:cNvSpPr>
            <a:spLocks noGrp="1"/>
          </p:cNvSpPr>
          <p:nvPr>
            <p:ph type="title"/>
          </p:nvPr>
        </p:nvSpPr>
        <p:spPr/>
        <p:txBody>
          <a:bodyPr/>
          <a:lstStyle/>
          <a:p>
            <a:r>
              <a:rPr lang="pt-BR" dirty="0"/>
              <a:t>Clique para editar o título Mestre</a:t>
            </a:r>
          </a:p>
        </p:txBody>
      </p:sp>
      <p:sp>
        <p:nvSpPr>
          <p:cNvPr id="4" name="Text Box 2">
            <a:extLst>
              <a:ext uri="{FF2B5EF4-FFF2-40B4-BE49-F238E27FC236}">
                <a16:creationId xmlns:a16="http://schemas.microsoft.com/office/drawing/2014/main" id="{E912FD25-2A0C-CC39-6DBF-250C34E81CC9}"/>
              </a:ext>
            </a:extLst>
          </p:cNvPr>
          <p:cNvSpPr txBox="1">
            <a:spLocks noGrp="1" noChangeArrowheads="1"/>
          </p:cNvSpPr>
          <p:nvPr>
            <p:ph type="sldNum" sz="quarter" idx="10"/>
          </p:nvPr>
        </p:nvSpPr>
        <p:spPr/>
        <p:txBody>
          <a:bodyPr/>
          <a:lstStyle>
            <a:lvl1pPr>
              <a:defRPr/>
            </a:lvl1pPr>
          </a:lstStyle>
          <a:p>
            <a:fld id="{4F7DE4B2-D3C9-42A1-87E0-FE639C94E633}" type="slidenum">
              <a:rPr lang="en-US" altLang="pt-BR"/>
              <a:pPr/>
              <a:t>‹nº›</a:t>
            </a:fld>
            <a:endParaRPr lang="en-US" altLang="pt-BR"/>
          </a:p>
        </p:txBody>
      </p:sp>
    </p:spTree>
    <p:extLst>
      <p:ext uri="{BB962C8B-B14F-4D97-AF65-F5344CB8AC3E}">
        <p14:creationId xmlns:p14="http://schemas.microsoft.com/office/powerpoint/2010/main" val="235399813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8/27/2023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pt-BR"/>
              <a:t>Clique para editar o título mestre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Date Placeholder 3"/>
          <p:cNvSpPr>
            <a:spLocks noGrp="1"/>
          </p:cNvSpPr>
          <p:nvPr>
            <p:ph type="dt" sz="half" idx="10"/>
          </p:nvPr>
        </p:nvSpPr>
        <p:spPr/>
        <p:txBody>
          <a:bodyPr/>
          <a:lstStyle/>
          <a:p>
            <a:fld id="{9796027F-7875-4030-9381-8BD8C4F21935}" type="datetimeFigureOut">
              <a:rPr lang="en-US" dirty="0"/>
              <a:t>8/27/2023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8/27/2023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BR"/>
              <a:t>Clique para editar o título mestre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8/27/2023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8/27/2023</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8/27/2023</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pt-BR"/>
              <a:t>Clique para editar o título mestre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7" name="Date Placeholder 4"/>
          <p:cNvSpPr>
            <a:spLocks noGrp="1"/>
          </p:cNvSpPr>
          <p:nvPr>
            <p:ph type="dt" sz="half" idx="10"/>
          </p:nvPr>
        </p:nvSpPr>
        <p:spPr/>
        <p:txBody>
          <a:bodyPr/>
          <a:lstStyle/>
          <a:p>
            <a:fld id="{4509A250-FF31-4206-8172-F9D3106AACB1}" type="datetimeFigureOut">
              <a:rPr lang="en-US" dirty="0"/>
              <a:t>8/27/2023</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Date Placeholder 4"/>
          <p:cNvSpPr>
            <a:spLocks noGrp="1"/>
          </p:cNvSpPr>
          <p:nvPr>
            <p:ph type="dt" sz="half" idx="10"/>
          </p:nvPr>
        </p:nvSpPr>
        <p:spPr/>
        <p:txBody>
          <a:bodyPr/>
          <a:lstStyle/>
          <a:p>
            <a:fld id="{4509A250-FF31-4206-8172-F9D3106AACB1}" type="datetimeFigureOut">
              <a:rPr lang="en-US" dirty="0"/>
              <a:t>8/27/2023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pt-BR"/>
              <a:t>Clique para editar o título mestre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8/27/2023</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‹nº›</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 id="2147483671" r:id="rId18"/>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www.socioambiental.org/inst/par.shtm" TargetMode="Externa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51.pn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jpeg"/><Relationship Id="rId2" Type="http://schemas.openxmlformats.org/officeDocument/2006/relationships/image" Target="../media/image63.png"/><Relationship Id="rId1" Type="http://schemas.openxmlformats.org/officeDocument/2006/relationships/slideLayout" Target="../slideLayouts/slideLayout6.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jpe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6.xml"/><Relationship Id="rId6" Type="http://schemas.openxmlformats.org/officeDocument/2006/relationships/image" Target="../media/image73.jpeg"/><Relationship Id="rId5" Type="http://schemas.openxmlformats.org/officeDocument/2006/relationships/image" Target="../media/image72.jpeg"/><Relationship Id="rId10" Type="http://schemas.openxmlformats.org/officeDocument/2006/relationships/image" Target="../media/image77.png"/><Relationship Id="rId4" Type="http://schemas.openxmlformats.org/officeDocument/2006/relationships/image" Target="../media/image71.jpeg"/><Relationship Id="rId9" Type="http://schemas.openxmlformats.org/officeDocument/2006/relationships/image" Target="../media/image76.gif"/></Relationships>
</file>

<file path=ppt/slides/_rels/slide1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6.xml"/><Relationship Id="rId4" Type="http://schemas.openxmlformats.org/officeDocument/2006/relationships/image" Target="../media/image47.JPG"/></Relationships>
</file>

<file path=ppt/slides/_rels/slide1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6.xml"/><Relationship Id="rId5" Type="http://schemas.openxmlformats.org/officeDocument/2006/relationships/image" Target="../media/image88.png"/><Relationship Id="rId4" Type="http://schemas.openxmlformats.org/officeDocument/2006/relationships/image" Target="../media/image87.jpeg"/></Relationships>
</file>

<file path=ppt/slides/_rels/slide2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6.xml"/><Relationship Id="rId5" Type="http://schemas.openxmlformats.org/officeDocument/2006/relationships/image" Target="../media/image92.png"/><Relationship Id="rId4" Type="http://schemas.openxmlformats.org/officeDocument/2006/relationships/image" Target="../media/image91.png"/></Relationships>
</file>

<file path=ppt/slides/_rels/slide2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6.xml"/><Relationship Id="rId4" Type="http://schemas.openxmlformats.org/officeDocument/2006/relationships/image" Target="../media/image95.png"/></Relationships>
</file>

<file path=ppt/slides/_rels/slide2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6.xml"/><Relationship Id="rId4" Type="http://schemas.openxmlformats.org/officeDocument/2006/relationships/image" Target="../media/image98.jpeg"/></Relationships>
</file>

<file path=ppt/slides/_rels/slide2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02.jpe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2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5.pn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5.pn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6.pn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3.png"/><Relationship Id="rId7" Type="http://schemas.openxmlformats.org/officeDocument/2006/relationships/image" Target="../media/image108.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107.png"/><Relationship Id="rId5" Type="http://schemas.openxmlformats.org/officeDocument/2006/relationships/image" Target="../media/image5.png"/><Relationship Id="rId10" Type="http://schemas.openxmlformats.org/officeDocument/2006/relationships/image" Target="../media/image111.png"/><Relationship Id="rId4" Type="http://schemas.openxmlformats.org/officeDocument/2006/relationships/image" Target="../media/image4.png"/><Relationship Id="rId9" Type="http://schemas.openxmlformats.org/officeDocument/2006/relationships/image" Target="../media/image11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3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8.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4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32.tif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jpg"/><Relationship Id="rId2" Type="http://schemas.openxmlformats.org/officeDocument/2006/relationships/image" Target="../media/image20.jpg"/><Relationship Id="rId1" Type="http://schemas.openxmlformats.org/officeDocument/2006/relationships/slideLayout" Target="../slideLayouts/slideLayout6.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2.jpg"/></Relationships>
</file>

<file path=ppt/slides/_rels/slide5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image" Target="../media/image144.png"/><Relationship Id="rId1" Type="http://schemas.openxmlformats.org/officeDocument/2006/relationships/slideLayout" Target="../slideLayouts/slideLayout6.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 Id="rId9" Type="http://schemas.openxmlformats.org/officeDocument/2006/relationships/image" Target="../media/image151.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29.png"/></Relationships>
</file>

<file path=ppt/slides/_rels/slide6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6.xml"/><Relationship Id="rId5" Type="http://schemas.openxmlformats.org/officeDocument/2006/relationships/image" Target="../media/image155.png"/><Relationship Id="rId4" Type="http://schemas.openxmlformats.org/officeDocument/2006/relationships/image" Target="../media/image154.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jpeg"/><Relationship Id="rId1" Type="http://schemas.openxmlformats.org/officeDocument/2006/relationships/slideLayout" Target="../slideLayouts/slideLayout6.xml"/><Relationship Id="rId5" Type="http://schemas.openxmlformats.org/officeDocument/2006/relationships/image" Target="../media/image162.png"/><Relationship Id="rId4" Type="http://schemas.openxmlformats.org/officeDocument/2006/relationships/image" Target="../media/image161.png"/></Relationships>
</file>

<file path=ppt/slides/_rels/slide6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6.xml"/><Relationship Id="rId4" Type="http://schemas.openxmlformats.org/officeDocument/2006/relationships/image" Target="../media/image165.png"/></Relationships>
</file>

<file path=ppt/slides/_rels/slide68.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167.png"/><Relationship Id="rId7" Type="http://schemas.openxmlformats.org/officeDocument/2006/relationships/image" Target="../media/image171.png"/><Relationship Id="rId2" Type="http://schemas.openxmlformats.org/officeDocument/2006/relationships/image" Target="../media/image166.png"/><Relationship Id="rId1" Type="http://schemas.openxmlformats.org/officeDocument/2006/relationships/slideLayout" Target="../slideLayouts/slideLayout6.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s>
</file>

<file path=ppt/slides/_rels/slide69.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7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6.xml"/><Relationship Id="rId4" Type="http://schemas.openxmlformats.org/officeDocument/2006/relationships/image" Target="../media/image183.png"/></Relationships>
</file>

<file path=ppt/slides/_rels/slide76.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854475" y="4211544"/>
            <a:ext cx="10659238" cy="2424878"/>
          </a:xfrm>
        </p:spPr>
        <p:txBody>
          <a:bodyPr>
            <a:normAutofit fontScale="90000"/>
          </a:bodyPr>
          <a:lstStyle/>
          <a:p>
            <a:pPr>
              <a:defRPr/>
            </a:pPr>
            <a:r>
              <a:rPr lang="pt-BR" sz="2800" spc="-150" dirty="0">
                <a:solidFill>
                  <a:srgbClr val="FFC000"/>
                </a:solidFill>
              </a:rPr>
              <a:t>Prof. </a:t>
            </a:r>
            <a:r>
              <a:rPr lang="pt-BR" sz="2800" spc="-150" dirty="0" err="1">
                <a:solidFill>
                  <a:srgbClr val="FFC000"/>
                </a:solidFill>
              </a:rPr>
              <a:t>MSc</a:t>
            </a:r>
            <a:r>
              <a:rPr lang="pt-BR" sz="2800" spc="-150" dirty="0">
                <a:solidFill>
                  <a:srgbClr val="FFC000"/>
                </a:solidFill>
              </a:rPr>
              <a:t>. Edward M. Luz . Cientista Social Consultor Independente.</a:t>
            </a:r>
            <a:br>
              <a:rPr lang="pt-BR" sz="2800" spc="-150" dirty="0">
                <a:solidFill>
                  <a:srgbClr val="FFC000"/>
                </a:solidFill>
              </a:rPr>
            </a:br>
            <a:r>
              <a:rPr lang="pt-BR" sz="2800" spc="-150" dirty="0">
                <a:solidFill>
                  <a:srgbClr val="FFC000"/>
                </a:solidFill>
              </a:rPr>
              <a:t>							     Antropólogo Livre-Pensador. Ex-Sócio da ABA.</a:t>
            </a:r>
            <a:br>
              <a:rPr lang="pt-BR" sz="2800" dirty="0">
                <a:solidFill>
                  <a:schemeClr val="tx2">
                    <a:lumMod val="50000"/>
                  </a:schemeClr>
                </a:solidFill>
              </a:rPr>
            </a:br>
            <a:r>
              <a:rPr lang="pt-BR" sz="2000" b="1" dirty="0"/>
              <a:t>edwardluz@hotmail.com</a:t>
            </a:r>
            <a:br>
              <a:rPr lang="pt-BR" sz="2000" b="1" dirty="0"/>
            </a:br>
            <a:r>
              <a:rPr lang="en-US" sz="2000" dirty="0"/>
              <a:t>(93) 8112 7970</a:t>
            </a:r>
            <a:br>
              <a:rPr lang="en-US" sz="2000" dirty="0"/>
            </a:br>
            <a:r>
              <a:rPr lang="en-US" sz="2000" dirty="0"/>
              <a:t>(61) 8171 5428</a:t>
            </a:r>
            <a:br>
              <a:rPr lang="pt-BR" sz="2000" dirty="0"/>
            </a:br>
            <a:br>
              <a:rPr lang="pt-BR" sz="2400" dirty="0"/>
            </a:br>
            <a:r>
              <a:rPr lang="pt-BR" sz="2400" dirty="0"/>
              <a:t> </a:t>
            </a:r>
          </a:p>
        </p:txBody>
      </p:sp>
      <p:sp>
        <p:nvSpPr>
          <p:cNvPr id="3" name="Subtítulo 2"/>
          <p:cNvSpPr>
            <a:spLocks noGrp="1"/>
          </p:cNvSpPr>
          <p:nvPr>
            <p:ph type="subTitle" idx="1"/>
          </p:nvPr>
        </p:nvSpPr>
        <p:spPr>
          <a:xfrm>
            <a:off x="484909" y="27614"/>
            <a:ext cx="11471564" cy="3401386"/>
          </a:xfrm>
        </p:spPr>
        <p:txBody>
          <a:bodyPr>
            <a:normAutofit lnSpcReduction="10000"/>
          </a:bodyPr>
          <a:lstStyle/>
          <a:p>
            <a:pPr algn="just">
              <a:defRPr/>
            </a:pPr>
            <a:endParaRPr lang="pt-BR" dirty="0">
              <a:solidFill>
                <a:schemeClr val="tx2">
                  <a:lumMod val="50000"/>
                </a:schemeClr>
              </a:solidFill>
            </a:endParaRPr>
          </a:p>
          <a:p>
            <a:pPr algn="ctr">
              <a:defRPr/>
            </a:pPr>
            <a:r>
              <a:rPr lang="pt-BR" sz="2800" dirty="0"/>
              <a:t>causas e consequências da </a:t>
            </a:r>
          </a:p>
          <a:p>
            <a:pPr algn="ctr">
              <a:defRPr/>
            </a:pPr>
            <a:r>
              <a:rPr lang="pt-BR" sz="2800" dirty="0"/>
              <a:t>Fragilidades e peculiaridades do sistema de identificação e Reconhecimento de grupos étnicos</a:t>
            </a:r>
          </a:p>
          <a:p>
            <a:pPr algn="ctr">
              <a:defRPr/>
            </a:pPr>
            <a:r>
              <a:rPr lang="pt-BR" sz="2800" dirty="0"/>
              <a:t>&amp; da demarcação de territórios Étnicos no brasil.</a:t>
            </a:r>
          </a:p>
          <a:p>
            <a:pPr algn="ctr">
              <a:defRPr/>
            </a:pPr>
            <a:r>
              <a:rPr lang="pt-BR" sz="2800" dirty="0"/>
              <a:t>E o Estabelecimento de marcos regulatórios </a:t>
            </a:r>
          </a:p>
          <a:p>
            <a:pPr algn="ctr">
              <a:defRPr/>
            </a:pPr>
            <a:r>
              <a:rPr lang="pt-BR" sz="2800" dirty="0"/>
              <a:t>como única solução</a:t>
            </a:r>
          </a:p>
          <a:p>
            <a:pPr algn="ctr">
              <a:defRPr/>
            </a:pPr>
            <a:endParaRPr lang="pt-BR" sz="2800" dirty="0">
              <a:solidFill>
                <a:schemeClr val="tx2">
                  <a:lumMod val="50000"/>
                </a:schemeClr>
              </a:solidFill>
            </a:endParaRPr>
          </a:p>
        </p:txBody>
      </p:sp>
    </p:spTree>
    <p:extLst>
      <p:ext uri="{BB962C8B-B14F-4D97-AF65-F5344CB8AC3E}">
        <p14:creationId xmlns:p14="http://schemas.microsoft.com/office/powerpoint/2010/main" val="18948344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757474" y="227946"/>
            <a:ext cx="9403958" cy="785813"/>
          </a:xfrm>
        </p:spPr>
        <p:txBody>
          <a:bodyPr>
            <a:noAutofit/>
          </a:bodyPr>
          <a:lstStyle/>
          <a:p>
            <a:pPr algn="ctr">
              <a:defRPr/>
            </a:pPr>
            <a:r>
              <a:rPr lang="pt-BR" sz="3600" dirty="0">
                <a:solidFill>
                  <a:schemeClr val="tx1"/>
                </a:solidFill>
              </a:rPr>
              <a:t>Quem paga as demarcações de </a:t>
            </a:r>
            <a:r>
              <a:rPr lang="pt-BR" sz="3600" dirty="0" err="1">
                <a:solidFill>
                  <a:schemeClr val="tx1"/>
                </a:solidFill>
              </a:rPr>
              <a:t>TIs</a:t>
            </a:r>
            <a:r>
              <a:rPr lang="pt-BR" sz="3600" dirty="0">
                <a:solidFill>
                  <a:schemeClr val="tx1"/>
                </a:solidFill>
              </a:rPr>
              <a:t>? </a:t>
            </a:r>
            <a:br>
              <a:rPr lang="pt-BR" sz="3600" dirty="0">
                <a:solidFill>
                  <a:schemeClr val="tx1"/>
                </a:solidFill>
              </a:rPr>
            </a:br>
            <a:r>
              <a:rPr lang="pt-BR" sz="3200" dirty="0">
                <a:solidFill>
                  <a:schemeClr val="tx1"/>
                </a:solidFill>
              </a:rPr>
              <a:t>Agências de Cooperação Internacional</a:t>
            </a:r>
          </a:p>
        </p:txBody>
      </p:sp>
      <p:sp>
        <p:nvSpPr>
          <p:cNvPr id="4" name="Espaço Reservado para Conteúdo 3"/>
          <p:cNvSpPr>
            <a:spLocks noGrp="1"/>
          </p:cNvSpPr>
          <p:nvPr>
            <p:ph idx="1"/>
          </p:nvPr>
        </p:nvSpPr>
        <p:spPr>
          <a:xfrm>
            <a:off x="1262130" y="1013759"/>
            <a:ext cx="8899302" cy="5844242"/>
          </a:xfrm>
        </p:spPr>
        <p:txBody>
          <a:bodyPr>
            <a:normAutofit/>
          </a:bodyPr>
          <a:lstStyle/>
          <a:p>
            <a:pPr marL="420624" indent="-384048">
              <a:buNone/>
              <a:defRPr/>
            </a:pPr>
            <a:endParaRPr lang="pt-BR" dirty="0"/>
          </a:p>
          <a:p>
            <a:pPr marL="420624" indent="-384048">
              <a:buNone/>
              <a:defRPr/>
            </a:pPr>
            <a:r>
              <a:rPr lang="pt-BR" dirty="0">
                <a:solidFill>
                  <a:srgbClr val="FFC000"/>
                </a:solidFill>
              </a:rPr>
              <a:t>Resposta: </a:t>
            </a:r>
            <a:r>
              <a:rPr lang="pt-BR" u="sng" dirty="0">
                <a:solidFill>
                  <a:srgbClr val="FFC000"/>
                </a:solidFill>
                <a:hlinkClick r:id="rId2"/>
              </a:rPr>
              <a:t>http://www.socioambiental.org/inst/par.shtm</a:t>
            </a:r>
            <a:r>
              <a:rPr lang="pt-BR" dirty="0">
                <a:solidFill>
                  <a:srgbClr val="FFC000"/>
                </a:solidFill>
              </a:rPr>
              <a:t>. </a:t>
            </a:r>
          </a:p>
          <a:p>
            <a:pPr marL="420624" indent="-384048">
              <a:lnSpc>
                <a:spcPct val="120000"/>
              </a:lnSpc>
              <a:spcAft>
                <a:spcPts val="600"/>
              </a:spcAft>
              <a:buNone/>
              <a:defRPr/>
            </a:pPr>
            <a:r>
              <a:rPr lang="pt-BR" sz="2200" b="1" dirty="0">
                <a:solidFill>
                  <a:srgbClr val="FFC000"/>
                </a:solidFill>
              </a:rPr>
              <a:t>GIZ</a:t>
            </a:r>
            <a:r>
              <a:rPr lang="pt-BR" sz="2200" dirty="0">
                <a:solidFill>
                  <a:srgbClr val="FFC000"/>
                </a:solidFill>
              </a:rPr>
              <a:t>: </a:t>
            </a:r>
            <a:r>
              <a:rPr lang="pt-BR" sz="2200" i="1" dirty="0">
                <a:solidFill>
                  <a:srgbClr val="FFC000"/>
                </a:solidFill>
              </a:rPr>
              <a:t>Deutsche </a:t>
            </a:r>
            <a:r>
              <a:rPr lang="pt-BR" sz="2200" i="1" spc="-150" dirty="0" err="1">
                <a:solidFill>
                  <a:srgbClr val="FFC000"/>
                </a:solidFill>
              </a:rPr>
              <a:t>Gesellschaft</a:t>
            </a:r>
            <a:r>
              <a:rPr lang="pt-BR" sz="2200" i="1" spc="-150" dirty="0">
                <a:solidFill>
                  <a:srgbClr val="FFC000"/>
                </a:solidFill>
              </a:rPr>
              <a:t> </a:t>
            </a:r>
            <a:r>
              <a:rPr lang="pt-BR" sz="2200" i="1" spc="-150" dirty="0" err="1">
                <a:solidFill>
                  <a:srgbClr val="FFC000"/>
                </a:solidFill>
              </a:rPr>
              <a:t>für</a:t>
            </a:r>
            <a:r>
              <a:rPr lang="pt-BR" sz="2200" i="1" spc="-150" dirty="0">
                <a:solidFill>
                  <a:srgbClr val="FFC000"/>
                </a:solidFill>
              </a:rPr>
              <a:t> </a:t>
            </a:r>
            <a:r>
              <a:rPr lang="pt-BR" sz="2200" i="1" dirty="0" err="1">
                <a:solidFill>
                  <a:srgbClr val="FFC000"/>
                </a:solidFill>
              </a:rPr>
              <a:t>Internationale</a:t>
            </a:r>
            <a:r>
              <a:rPr lang="pt-BR" sz="2200" i="1" dirty="0">
                <a:solidFill>
                  <a:srgbClr val="FFC000"/>
                </a:solidFill>
              </a:rPr>
              <a:t> </a:t>
            </a:r>
            <a:r>
              <a:rPr lang="pt-BR" sz="2200" i="1" dirty="0" err="1">
                <a:solidFill>
                  <a:srgbClr val="FFC000"/>
                </a:solidFill>
              </a:rPr>
              <a:t>Zusammenarbeit</a:t>
            </a:r>
            <a:endParaRPr lang="pt-BR" sz="2200" dirty="0">
              <a:solidFill>
                <a:srgbClr val="FFC000"/>
              </a:solidFill>
            </a:endParaRPr>
          </a:p>
          <a:p>
            <a:pPr marL="420624" indent="-384048">
              <a:lnSpc>
                <a:spcPct val="120000"/>
              </a:lnSpc>
              <a:spcAft>
                <a:spcPts val="600"/>
              </a:spcAft>
              <a:buNone/>
              <a:defRPr/>
            </a:pPr>
            <a:r>
              <a:rPr lang="pt-BR" sz="2200" b="1" dirty="0">
                <a:solidFill>
                  <a:srgbClr val="FFC000"/>
                </a:solidFill>
              </a:rPr>
              <a:t>USAID</a:t>
            </a:r>
            <a:r>
              <a:rPr lang="pt-BR" sz="2200" dirty="0">
                <a:solidFill>
                  <a:srgbClr val="FFC000"/>
                </a:solidFill>
              </a:rPr>
              <a:t>: </a:t>
            </a:r>
            <a:r>
              <a:rPr lang="pt-BR" sz="2200" i="1" dirty="0">
                <a:solidFill>
                  <a:srgbClr val="FFC000"/>
                </a:solidFill>
              </a:rPr>
              <a:t>United States </a:t>
            </a:r>
            <a:r>
              <a:rPr lang="pt-BR" sz="2200" i="1" dirty="0" err="1">
                <a:solidFill>
                  <a:srgbClr val="FFC000"/>
                </a:solidFill>
              </a:rPr>
              <a:t>Agency</a:t>
            </a:r>
            <a:r>
              <a:rPr lang="pt-BR" sz="2200" i="1" dirty="0">
                <a:solidFill>
                  <a:srgbClr val="FFC000"/>
                </a:solidFill>
              </a:rPr>
              <a:t> </a:t>
            </a:r>
            <a:r>
              <a:rPr lang="pt-BR" sz="2200" i="1" dirty="0" err="1">
                <a:solidFill>
                  <a:srgbClr val="FFC000"/>
                </a:solidFill>
              </a:rPr>
              <a:t>of</a:t>
            </a:r>
            <a:r>
              <a:rPr lang="pt-BR" sz="2200" i="1" dirty="0">
                <a:solidFill>
                  <a:srgbClr val="FFC000"/>
                </a:solidFill>
              </a:rPr>
              <a:t> </a:t>
            </a:r>
            <a:r>
              <a:rPr lang="pt-BR" sz="2200" i="1" dirty="0" err="1">
                <a:solidFill>
                  <a:srgbClr val="FFC000"/>
                </a:solidFill>
              </a:rPr>
              <a:t>International</a:t>
            </a:r>
            <a:r>
              <a:rPr lang="pt-BR" sz="2200" i="1" dirty="0">
                <a:solidFill>
                  <a:srgbClr val="FFC000"/>
                </a:solidFill>
              </a:rPr>
              <a:t> </a:t>
            </a:r>
            <a:r>
              <a:rPr lang="pt-BR" sz="2200" i="1" dirty="0" err="1">
                <a:solidFill>
                  <a:srgbClr val="FFC000"/>
                </a:solidFill>
              </a:rPr>
              <a:t>Development</a:t>
            </a:r>
            <a:endParaRPr lang="pt-BR" sz="2200" dirty="0">
              <a:solidFill>
                <a:srgbClr val="FFC000"/>
              </a:solidFill>
            </a:endParaRPr>
          </a:p>
          <a:p>
            <a:pPr marL="420624" indent="-384048">
              <a:lnSpc>
                <a:spcPct val="120000"/>
              </a:lnSpc>
              <a:spcAft>
                <a:spcPts val="600"/>
              </a:spcAft>
              <a:buNone/>
              <a:defRPr/>
            </a:pPr>
            <a:r>
              <a:rPr lang="pt-BR" sz="2200" b="1" i="1" dirty="0">
                <a:solidFill>
                  <a:srgbClr val="FFC000"/>
                </a:solidFill>
              </a:rPr>
              <a:t>EU</a:t>
            </a:r>
            <a:r>
              <a:rPr lang="pt-BR" sz="2200" i="1" dirty="0">
                <a:solidFill>
                  <a:srgbClr val="FFC000"/>
                </a:solidFill>
              </a:rPr>
              <a:t>: </a:t>
            </a:r>
            <a:r>
              <a:rPr lang="pt-BR" sz="2200" i="1" dirty="0" err="1">
                <a:solidFill>
                  <a:srgbClr val="FFC000"/>
                </a:solidFill>
              </a:rPr>
              <a:t>European</a:t>
            </a:r>
            <a:r>
              <a:rPr lang="pt-BR" sz="2200" i="1" dirty="0">
                <a:solidFill>
                  <a:srgbClr val="FFC000"/>
                </a:solidFill>
              </a:rPr>
              <a:t> Union - </a:t>
            </a:r>
            <a:r>
              <a:rPr lang="pt-BR" sz="2200" i="1" dirty="0" err="1">
                <a:solidFill>
                  <a:srgbClr val="FFC000"/>
                </a:solidFill>
              </a:rPr>
              <a:t>Comission</a:t>
            </a:r>
            <a:r>
              <a:rPr lang="pt-BR" sz="2200" i="1" dirty="0">
                <a:solidFill>
                  <a:srgbClr val="FFC000"/>
                </a:solidFill>
              </a:rPr>
              <a:t> </a:t>
            </a:r>
            <a:r>
              <a:rPr lang="pt-BR" sz="2200" i="1" dirty="0" err="1">
                <a:solidFill>
                  <a:srgbClr val="FFC000"/>
                </a:solidFill>
              </a:rPr>
              <a:t>of</a:t>
            </a:r>
            <a:r>
              <a:rPr lang="pt-BR" sz="2200" i="1" dirty="0">
                <a:solidFill>
                  <a:srgbClr val="FFC000"/>
                </a:solidFill>
              </a:rPr>
              <a:t> </a:t>
            </a:r>
            <a:r>
              <a:rPr lang="pt-BR" sz="2200" i="1" dirty="0" err="1">
                <a:solidFill>
                  <a:srgbClr val="FFC000"/>
                </a:solidFill>
              </a:rPr>
              <a:t>European</a:t>
            </a:r>
            <a:r>
              <a:rPr lang="pt-BR" sz="2200" i="1" dirty="0">
                <a:solidFill>
                  <a:srgbClr val="FFC000"/>
                </a:solidFill>
              </a:rPr>
              <a:t> </a:t>
            </a:r>
            <a:r>
              <a:rPr lang="pt-BR" sz="2200" i="1" dirty="0" err="1">
                <a:solidFill>
                  <a:srgbClr val="FFC000"/>
                </a:solidFill>
              </a:rPr>
              <a:t>Comunities</a:t>
            </a:r>
            <a:endParaRPr lang="pt-BR" sz="2200" i="1" dirty="0">
              <a:solidFill>
                <a:srgbClr val="FFC000"/>
              </a:solidFill>
            </a:endParaRPr>
          </a:p>
          <a:p>
            <a:pPr marL="420624" indent="-384048">
              <a:lnSpc>
                <a:spcPct val="120000"/>
              </a:lnSpc>
              <a:spcAft>
                <a:spcPts val="600"/>
              </a:spcAft>
              <a:buNone/>
              <a:defRPr/>
            </a:pPr>
            <a:r>
              <a:rPr lang="pt-BR" sz="2200" b="1" dirty="0">
                <a:solidFill>
                  <a:srgbClr val="FFC000"/>
                </a:solidFill>
              </a:rPr>
              <a:t>CICA</a:t>
            </a:r>
            <a:r>
              <a:rPr lang="pt-BR" sz="2200" dirty="0">
                <a:solidFill>
                  <a:srgbClr val="FFC000"/>
                </a:solidFill>
              </a:rPr>
              <a:t>: </a:t>
            </a:r>
            <a:r>
              <a:rPr lang="pt-BR" sz="2200" i="1" dirty="0" err="1">
                <a:solidFill>
                  <a:srgbClr val="FFC000"/>
                </a:solidFill>
              </a:rPr>
              <a:t>Canadian</a:t>
            </a:r>
            <a:r>
              <a:rPr lang="pt-BR" sz="2200" i="1" dirty="0">
                <a:solidFill>
                  <a:srgbClr val="FFC000"/>
                </a:solidFill>
              </a:rPr>
              <a:t> </a:t>
            </a:r>
            <a:r>
              <a:rPr lang="pt-BR" sz="2200" i="1" dirty="0" err="1">
                <a:solidFill>
                  <a:srgbClr val="FFC000"/>
                </a:solidFill>
              </a:rPr>
              <a:t>International</a:t>
            </a:r>
            <a:r>
              <a:rPr lang="pt-BR" sz="2200" i="1" dirty="0">
                <a:solidFill>
                  <a:srgbClr val="FFC000"/>
                </a:solidFill>
              </a:rPr>
              <a:t> </a:t>
            </a:r>
            <a:r>
              <a:rPr lang="pt-BR" sz="2200" i="1" dirty="0" err="1">
                <a:solidFill>
                  <a:srgbClr val="FFC000"/>
                </a:solidFill>
              </a:rPr>
              <a:t>Development</a:t>
            </a:r>
            <a:r>
              <a:rPr lang="pt-BR" sz="2200" i="1" dirty="0">
                <a:solidFill>
                  <a:srgbClr val="FFC000"/>
                </a:solidFill>
              </a:rPr>
              <a:t> </a:t>
            </a:r>
            <a:r>
              <a:rPr lang="pt-BR" sz="2200" i="1" dirty="0" err="1">
                <a:solidFill>
                  <a:srgbClr val="FFC000"/>
                </a:solidFill>
              </a:rPr>
              <a:t>Agency</a:t>
            </a:r>
            <a:endParaRPr lang="pt-BR" sz="2200" i="1" dirty="0">
              <a:solidFill>
                <a:srgbClr val="FFC000"/>
              </a:solidFill>
            </a:endParaRPr>
          </a:p>
          <a:p>
            <a:pPr marL="420624" indent="-384048">
              <a:lnSpc>
                <a:spcPct val="120000"/>
              </a:lnSpc>
              <a:spcAft>
                <a:spcPts val="600"/>
              </a:spcAft>
              <a:buNone/>
              <a:defRPr/>
            </a:pPr>
            <a:endParaRPr lang="pt-BR" i="1" dirty="0">
              <a:solidFill>
                <a:schemeClr val="tx2">
                  <a:lumMod val="50000"/>
                </a:schemeClr>
              </a:solidFill>
            </a:endParaRPr>
          </a:p>
          <a:p>
            <a:pPr marL="420624" indent="-384048">
              <a:lnSpc>
                <a:spcPct val="120000"/>
              </a:lnSpc>
              <a:spcAft>
                <a:spcPts val="600"/>
              </a:spcAft>
              <a:buNone/>
              <a:defRPr/>
            </a:pPr>
            <a:endParaRPr lang="pt-BR" i="1" dirty="0">
              <a:solidFill>
                <a:schemeClr val="tx2">
                  <a:lumMod val="50000"/>
                </a:schemeClr>
              </a:solidFill>
            </a:endParaRPr>
          </a:p>
          <a:p>
            <a:pPr marL="420624" indent="-384048">
              <a:lnSpc>
                <a:spcPct val="120000"/>
              </a:lnSpc>
              <a:buNone/>
              <a:defRPr/>
            </a:pPr>
            <a:endParaRPr lang="pt-BR" i="1" dirty="0">
              <a:solidFill>
                <a:schemeClr val="tx2">
                  <a:lumMod val="50000"/>
                </a:schemeClr>
              </a:solidFill>
            </a:endParaRPr>
          </a:p>
          <a:p>
            <a:pPr marL="420624" indent="-384048">
              <a:buNone/>
              <a:defRPr/>
            </a:pPr>
            <a:endParaRPr lang="pt-BR" dirty="0"/>
          </a:p>
          <a:p>
            <a:pPr marL="420624" indent="-384048">
              <a:buFont typeface="Wingdings 2"/>
              <a:buChar char=""/>
              <a:defRPr/>
            </a:pPr>
            <a:endParaRPr lang="pt-BR" dirty="0"/>
          </a:p>
        </p:txBody>
      </p:sp>
      <p:pic>
        <p:nvPicPr>
          <p:cNvPr id="2" name="Imagem 1"/>
          <p:cNvPicPr>
            <a:picLocks noChangeAspect="1"/>
          </p:cNvPicPr>
          <p:nvPr/>
        </p:nvPicPr>
        <p:blipFill>
          <a:blip r:embed="rId3"/>
          <a:stretch>
            <a:fillRect/>
          </a:stretch>
        </p:blipFill>
        <p:spPr>
          <a:xfrm>
            <a:off x="1775521" y="5301209"/>
            <a:ext cx="2596629" cy="1400143"/>
          </a:xfrm>
          <a:prstGeom prst="rect">
            <a:avLst/>
          </a:prstGeom>
        </p:spPr>
      </p:pic>
      <p:pic>
        <p:nvPicPr>
          <p:cNvPr id="5" name="Imagem 4"/>
          <p:cNvPicPr>
            <a:picLocks noChangeAspect="1"/>
          </p:cNvPicPr>
          <p:nvPr/>
        </p:nvPicPr>
        <p:blipFill>
          <a:blip r:embed="rId4"/>
          <a:stretch>
            <a:fillRect/>
          </a:stretch>
        </p:blipFill>
        <p:spPr>
          <a:xfrm>
            <a:off x="3948112" y="4215358"/>
            <a:ext cx="4152900" cy="1085850"/>
          </a:xfrm>
          <a:prstGeom prst="rect">
            <a:avLst/>
          </a:prstGeom>
        </p:spPr>
      </p:pic>
      <p:pic>
        <p:nvPicPr>
          <p:cNvPr id="6" name="Imagem 5"/>
          <p:cNvPicPr>
            <a:picLocks noChangeAspect="1"/>
          </p:cNvPicPr>
          <p:nvPr/>
        </p:nvPicPr>
        <p:blipFill>
          <a:blip r:embed="rId5"/>
          <a:stretch>
            <a:fillRect/>
          </a:stretch>
        </p:blipFill>
        <p:spPr>
          <a:xfrm>
            <a:off x="8093209" y="4733968"/>
            <a:ext cx="2590800" cy="1762125"/>
          </a:xfrm>
          <a:prstGeom prst="rect">
            <a:avLst/>
          </a:prstGeom>
        </p:spPr>
      </p:pic>
      <p:pic>
        <p:nvPicPr>
          <p:cNvPr id="7" name="Imagem 6"/>
          <p:cNvPicPr>
            <a:picLocks noChangeAspect="1"/>
          </p:cNvPicPr>
          <p:nvPr/>
        </p:nvPicPr>
        <p:blipFill rotWithShape="1">
          <a:blip r:embed="rId6"/>
          <a:srcRect l="32116"/>
          <a:stretch/>
        </p:blipFill>
        <p:spPr>
          <a:xfrm>
            <a:off x="4339142" y="5339317"/>
            <a:ext cx="3761870" cy="1167282"/>
          </a:xfrm>
          <a:prstGeom prst="rect">
            <a:avLst/>
          </a:prstGeom>
        </p:spPr>
      </p:pic>
    </p:spTree>
    <p:extLst>
      <p:ext uri="{BB962C8B-B14F-4D97-AF65-F5344CB8AC3E}">
        <p14:creationId xmlns:p14="http://schemas.microsoft.com/office/powerpoint/2010/main" val="496623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p:cNvSpPr>
            <a:spLocks noGrp="1"/>
          </p:cNvSpPr>
          <p:nvPr>
            <p:ph idx="1"/>
          </p:nvPr>
        </p:nvSpPr>
        <p:spPr>
          <a:xfrm>
            <a:off x="1557046" y="1882446"/>
            <a:ext cx="8892480" cy="4572000"/>
          </a:xfrm>
        </p:spPr>
        <p:txBody>
          <a:bodyPr>
            <a:normAutofit fontScale="85000" lnSpcReduction="10000"/>
          </a:bodyPr>
          <a:lstStyle/>
          <a:p>
            <a:r>
              <a:rPr lang="pt-BR" sz="2400" dirty="0"/>
              <a:t>FF : </a:t>
            </a:r>
            <a:r>
              <a:rPr lang="pt-BR" sz="2800" b="1" i="1" dirty="0">
                <a:solidFill>
                  <a:srgbClr val="FFC000"/>
                </a:solidFill>
              </a:rPr>
              <a:t>Ford </a:t>
            </a:r>
            <a:r>
              <a:rPr lang="pt-BR" sz="2800" b="1" i="1" dirty="0" err="1">
                <a:solidFill>
                  <a:srgbClr val="FFC000"/>
                </a:solidFill>
              </a:rPr>
              <a:t>Foudation</a:t>
            </a:r>
            <a:endParaRPr lang="pt-BR" sz="2800" i="1" dirty="0"/>
          </a:p>
          <a:p>
            <a:r>
              <a:rPr lang="pt-BR" sz="2400" dirty="0"/>
              <a:t>NCA </a:t>
            </a:r>
            <a:r>
              <a:rPr lang="pt-BR" sz="2400" dirty="0">
                <a:solidFill>
                  <a:srgbClr val="FFC000"/>
                </a:solidFill>
              </a:rPr>
              <a:t>: </a:t>
            </a:r>
            <a:r>
              <a:rPr lang="pt-BR" sz="2400" b="1" i="1" dirty="0" err="1">
                <a:solidFill>
                  <a:srgbClr val="FFC000"/>
                </a:solidFill>
              </a:rPr>
              <a:t>Norwegian</a:t>
            </a:r>
            <a:r>
              <a:rPr lang="pt-BR" sz="2400" b="1" i="1" dirty="0">
                <a:solidFill>
                  <a:srgbClr val="FFC000"/>
                </a:solidFill>
              </a:rPr>
              <a:t> </a:t>
            </a:r>
            <a:r>
              <a:rPr lang="pt-BR" sz="2400" b="1" i="1" dirty="0" err="1">
                <a:solidFill>
                  <a:srgbClr val="FFC000"/>
                </a:solidFill>
              </a:rPr>
              <a:t>Church</a:t>
            </a:r>
            <a:r>
              <a:rPr lang="pt-BR" sz="2400" b="1" i="1" dirty="0">
                <a:solidFill>
                  <a:srgbClr val="FFC000"/>
                </a:solidFill>
              </a:rPr>
              <a:t> </a:t>
            </a:r>
            <a:r>
              <a:rPr lang="pt-BR" sz="2400" b="1" i="1" dirty="0" err="1">
                <a:solidFill>
                  <a:srgbClr val="FFC000"/>
                </a:solidFill>
              </a:rPr>
              <a:t>Aid</a:t>
            </a:r>
            <a:endParaRPr lang="pt-BR" sz="2400" b="1" i="1" dirty="0">
              <a:solidFill>
                <a:srgbClr val="FFC000"/>
              </a:solidFill>
            </a:endParaRPr>
          </a:p>
          <a:p>
            <a:r>
              <a:rPr lang="pt-BR" sz="2400" i="1" dirty="0"/>
              <a:t>Gordon &amp; Betty </a:t>
            </a:r>
            <a:r>
              <a:rPr lang="pt-BR" sz="2400" i="1" dirty="0">
                <a:solidFill>
                  <a:srgbClr val="FFC000"/>
                </a:solidFill>
              </a:rPr>
              <a:t>Moore Foundation</a:t>
            </a:r>
            <a:r>
              <a:rPr lang="pt-BR" sz="2400" i="1" dirty="0"/>
              <a:t>,</a:t>
            </a:r>
            <a:r>
              <a:rPr lang="pt-BR" sz="2400" i="1" dirty="0">
                <a:solidFill>
                  <a:schemeClr val="tx2">
                    <a:lumMod val="50000"/>
                  </a:schemeClr>
                </a:solidFill>
              </a:rPr>
              <a:t> </a:t>
            </a:r>
          </a:p>
          <a:p>
            <a:endParaRPr lang="pt-BR" sz="2400" dirty="0"/>
          </a:p>
          <a:p>
            <a:r>
              <a:rPr lang="pt-BR" sz="2400" i="1" dirty="0" err="1">
                <a:solidFill>
                  <a:srgbClr val="FFC000"/>
                </a:solidFill>
              </a:rPr>
              <a:t>Brot</a:t>
            </a:r>
            <a:r>
              <a:rPr lang="pt-BR" sz="2400" i="1" dirty="0">
                <a:solidFill>
                  <a:srgbClr val="FFC000"/>
                </a:solidFill>
              </a:rPr>
              <a:t> </a:t>
            </a:r>
            <a:r>
              <a:rPr lang="pt-BR" sz="2400" i="1" dirty="0" err="1">
                <a:solidFill>
                  <a:srgbClr val="FFC000"/>
                </a:solidFill>
              </a:rPr>
              <a:t>Für</a:t>
            </a:r>
            <a:r>
              <a:rPr lang="pt-BR" sz="2400" i="1" dirty="0">
                <a:solidFill>
                  <a:srgbClr val="FFC000"/>
                </a:solidFill>
              </a:rPr>
              <a:t> Die </a:t>
            </a:r>
            <a:r>
              <a:rPr lang="pt-BR" sz="2400" i="1" dirty="0" err="1">
                <a:solidFill>
                  <a:srgbClr val="FFC000"/>
                </a:solidFill>
              </a:rPr>
              <a:t>Welt</a:t>
            </a:r>
            <a:endParaRPr lang="pt-BR" sz="2400" dirty="0">
              <a:solidFill>
                <a:srgbClr val="FFC000"/>
              </a:solidFill>
            </a:endParaRPr>
          </a:p>
          <a:p>
            <a:r>
              <a:rPr lang="pt-BR" sz="2400" dirty="0">
                <a:solidFill>
                  <a:srgbClr val="FFC000"/>
                </a:solidFill>
              </a:rPr>
              <a:t>ICCO </a:t>
            </a:r>
            <a:r>
              <a:rPr lang="pt-BR" sz="2400" dirty="0" err="1">
                <a:solidFill>
                  <a:srgbClr val="FFC000"/>
                </a:solidFill>
              </a:rPr>
              <a:t>Interchurch</a:t>
            </a:r>
            <a:r>
              <a:rPr lang="pt-BR" sz="2400" dirty="0">
                <a:solidFill>
                  <a:srgbClr val="FFC000"/>
                </a:solidFill>
              </a:rPr>
              <a:t> </a:t>
            </a:r>
            <a:r>
              <a:rPr lang="pt-BR" sz="2400" dirty="0" err="1">
                <a:solidFill>
                  <a:srgbClr val="FFC000"/>
                </a:solidFill>
              </a:rPr>
              <a:t>Organization</a:t>
            </a:r>
            <a:r>
              <a:rPr lang="pt-BR" sz="2400" dirty="0">
                <a:solidFill>
                  <a:srgbClr val="FFC000"/>
                </a:solidFill>
              </a:rPr>
              <a:t> for </a:t>
            </a:r>
            <a:r>
              <a:rPr lang="pt-BR" sz="2400" dirty="0" err="1">
                <a:solidFill>
                  <a:srgbClr val="FFC000"/>
                </a:solidFill>
              </a:rPr>
              <a:t>Development</a:t>
            </a:r>
            <a:r>
              <a:rPr lang="pt-BR" sz="2400" dirty="0">
                <a:solidFill>
                  <a:srgbClr val="FFC000"/>
                </a:solidFill>
              </a:rPr>
              <a:t> </a:t>
            </a:r>
            <a:r>
              <a:rPr lang="pt-BR" sz="2400" dirty="0" err="1">
                <a:solidFill>
                  <a:srgbClr val="FFC000"/>
                </a:solidFill>
              </a:rPr>
              <a:t>Co-operation</a:t>
            </a:r>
            <a:endParaRPr lang="pt-BR" sz="2400" dirty="0">
              <a:solidFill>
                <a:srgbClr val="FFC000"/>
              </a:solidFill>
            </a:endParaRPr>
          </a:p>
          <a:p>
            <a:r>
              <a:rPr lang="pt-BR" sz="2400" dirty="0"/>
              <a:t>CAFOD: </a:t>
            </a:r>
            <a:r>
              <a:rPr lang="pt-BR" sz="2400" i="1" dirty="0" err="1">
                <a:solidFill>
                  <a:srgbClr val="FFC000"/>
                </a:solidFill>
              </a:rPr>
              <a:t>Catholic</a:t>
            </a:r>
            <a:r>
              <a:rPr lang="pt-BR" sz="2400" i="1" dirty="0">
                <a:solidFill>
                  <a:srgbClr val="FFC000"/>
                </a:solidFill>
              </a:rPr>
              <a:t> </a:t>
            </a:r>
            <a:r>
              <a:rPr lang="pt-BR" sz="2400" i="1" dirty="0" err="1">
                <a:solidFill>
                  <a:srgbClr val="FFC000"/>
                </a:solidFill>
              </a:rPr>
              <a:t>Agency</a:t>
            </a:r>
            <a:r>
              <a:rPr lang="pt-BR" sz="2400" i="1" dirty="0">
                <a:solidFill>
                  <a:srgbClr val="FFC000"/>
                </a:solidFill>
              </a:rPr>
              <a:t> for </a:t>
            </a:r>
            <a:r>
              <a:rPr lang="pt-BR" sz="2400" i="1" dirty="0" err="1">
                <a:solidFill>
                  <a:srgbClr val="FFC000"/>
                </a:solidFill>
              </a:rPr>
              <a:t>Overseas</a:t>
            </a:r>
            <a:r>
              <a:rPr lang="pt-BR" sz="2400" i="1" dirty="0">
                <a:solidFill>
                  <a:srgbClr val="FFC000"/>
                </a:solidFill>
              </a:rPr>
              <a:t> </a:t>
            </a:r>
            <a:r>
              <a:rPr lang="pt-BR" sz="2400" i="1" dirty="0" err="1">
                <a:solidFill>
                  <a:srgbClr val="FFC000"/>
                </a:solidFill>
              </a:rPr>
              <a:t>Development</a:t>
            </a:r>
            <a:r>
              <a:rPr lang="pt-BR" sz="2400" i="1" dirty="0">
                <a:solidFill>
                  <a:srgbClr val="FFC000"/>
                </a:solidFill>
              </a:rPr>
              <a:t>, </a:t>
            </a:r>
          </a:p>
          <a:p>
            <a:r>
              <a:rPr lang="pt-BR" sz="2400" i="1" dirty="0" err="1">
                <a:solidFill>
                  <a:srgbClr val="FFC000"/>
                </a:solidFill>
              </a:rPr>
              <a:t>Survival</a:t>
            </a:r>
            <a:r>
              <a:rPr lang="pt-BR" sz="2400" i="1" dirty="0">
                <a:solidFill>
                  <a:srgbClr val="FFC000"/>
                </a:solidFill>
              </a:rPr>
              <a:t> </a:t>
            </a:r>
            <a:r>
              <a:rPr lang="pt-BR" sz="2400" i="1" dirty="0" err="1">
                <a:solidFill>
                  <a:srgbClr val="FFC000"/>
                </a:solidFill>
              </a:rPr>
              <a:t>International</a:t>
            </a:r>
            <a:endParaRPr lang="pt-BR" sz="2400" i="1" dirty="0">
              <a:solidFill>
                <a:srgbClr val="FFC000"/>
              </a:solidFill>
            </a:endParaRPr>
          </a:p>
          <a:p>
            <a:endParaRPr lang="pt-BR" sz="2400" i="1" dirty="0">
              <a:solidFill>
                <a:schemeClr val="tx2">
                  <a:lumMod val="50000"/>
                </a:schemeClr>
              </a:solidFill>
            </a:endParaRPr>
          </a:p>
          <a:p>
            <a:endParaRPr lang="pt-BR" sz="2400" i="1" dirty="0">
              <a:solidFill>
                <a:schemeClr val="tx2">
                  <a:lumMod val="50000"/>
                </a:schemeClr>
              </a:solidFill>
            </a:endParaRPr>
          </a:p>
          <a:p>
            <a:r>
              <a:rPr lang="pt-BR" sz="2400" dirty="0">
                <a:solidFill>
                  <a:schemeClr val="tx2">
                    <a:lumMod val="50000"/>
                  </a:schemeClr>
                </a:solidFill>
              </a:rPr>
              <a:t> </a:t>
            </a:r>
          </a:p>
          <a:p>
            <a:endParaRPr lang="pt-BR" i="1" dirty="0">
              <a:solidFill>
                <a:schemeClr val="tx2">
                  <a:lumMod val="50000"/>
                </a:schemeClr>
              </a:solidFill>
            </a:endParaRPr>
          </a:p>
          <a:p>
            <a:endParaRPr lang="pt-BR" dirty="0"/>
          </a:p>
        </p:txBody>
      </p:sp>
      <p:sp>
        <p:nvSpPr>
          <p:cNvPr id="3" name="Título 2"/>
          <p:cNvSpPr>
            <a:spLocks noGrp="1"/>
          </p:cNvSpPr>
          <p:nvPr>
            <p:ph type="title"/>
          </p:nvPr>
        </p:nvSpPr>
        <p:spPr>
          <a:xfrm>
            <a:off x="477072" y="151376"/>
            <a:ext cx="9282390" cy="1321567"/>
          </a:xfrm>
        </p:spPr>
        <p:txBody>
          <a:bodyPr>
            <a:normAutofit fontScale="90000"/>
          </a:bodyPr>
          <a:lstStyle/>
          <a:p>
            <a:r>
              <a:rPr lang="pt-BR" dirty="0">
                <a:solidFill>
                  <a:srgbClr val="FFC000"/>
                </a:solidFill>
              </a:rPr>
              <a:t>As Fundações que financiam as ONGs do Establishment</a:t>
            </a:r>
          </a:p>
        </p:txBody>
      </p:sp>
      <p:pic>
        <p:nvPicPr>
          <p:cNvPr id="5" name="Image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0915" y="4956988"/>
            <a:ext cx="3376299" cy="951578"/>
          </a:xfrm>
          <a:prstGeom prst="rect">
            <a:avLst/>
          </a:prstGeom>
        </p:spPr>
      </p:pic>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2770" y="2006343"/>
            <a:ext cx="4196305" cy="1230242"/>
          </a:xfrm>
          <a:prstGeom prst="rect">
            <a:avLst/>
          </a:prstGeom>
        </p:spPr>
      </p:pic>
      <p:pic>
        <p:nvPicPr>
          <p:cNvPr id="8" name="Imagem 7"/>
          <p:cNvPicPr>
            <a:picLocks noChangeAspect="1"/>
          </p:cNvPicPr>
          <p:nvPr/>
        </p:nvPicPr>
        <p:blipFill>
          <a:blip r:embed="rId4"/>
          <a:stretch>
            <a:fillRect/>
          </a:stretch>
        </p:blipFill>
        <p:spPr>
          <a:xfrm>
            <a:off x="4706068" y="939543"/>
            <a:ext cx="4267200" cy="1066800"/>
          </a:xfrm>
          <a:prstGeom prst="rect">
            <a:avLst/>
          </a:prstGeom>
        </p:spPr>
      </p:pic>
      <p:pic>
        <p:nvPicPr>
          <p:cNvPr id="10" name="Imagem 9"/>
          <p:cNvPicPr>
            <a:picLocks noChangeAspect="1"/>
          </p:cNvPicPr>
          <p:nvPr/>
        </p:nvPicPr>
        <p:blipFill>
          <a:blip r:embed="rId5"/>
          <a:stretch>
            <a:fillRect/>
          </a:stretch>
        </p:blipFill>
        <p:spPr>
          <a:xfrm>
            <a:off x="8449680" y="3669672"/>
            <a:ext cx="2133600" cy="904875"/>
          </a:xfrm>
          <a:prstGeom prst="rect">
            <a:avLst/>
          </a:prstGeom>
        </p:spPr>
      </p:pic>
      <p:pic>
        <p:nvPicPr>
          <p:cNvPr id="11" name="Imagem 10"/>
          <p:cNvPicPr>
            <a:picLocks noChangeAspect="1"/>
          </p:cNvPicPr>
          <p:nvPr/>
        </p:nvPicPr>
        <p:blipFill>
          <a:blip r:embed="rId6"/>
          <a:stretch>
            <a:fillRect/>
          </a:stretch>
        </p:blipFill>
        <p:spPr>
          <a:xfrm>
            <a:off x="5339115" y="3011269"/>
            <a:ext cx="2304962" cy="1085517"/>
          </a:xfrm>
          <a:prstGeom prst="rect">
            <a:avLst/>
          </a:prstGeom>
        </p:spPr>
      </p:pic>
      <p:pic>
        <p:nvPicPr>
          <p:cNvPr id="12" name="Imagem 11"/>
          <p:cNvPicPr>
            <a:picLocks noChangeAspect="1"/>
          </p:cNvPicPr>
          <p:nvPr/>
        </p:nvPicPr>
        <p:blipFill>
          <a:blip r:embed="rId7"/>
          <a:stretch>
            <a:fillRect/>
          </a:stretch>
        </p:blipFill>
        <p:spPr>
          <a:xfrm>
            <a:off x="4706068" y="5415121"/>
            <a:ext cx="2744847" cy="1276673"/>
          </a:xfrm>
          <a:prstGeom prst="rect">
            <a:avLst/>
          </a:prstGeom>
        </p:spPr>
      </p:pic>
    </p:spTree>
    <p:extLst>
      <p:ext uri="{BB962C8B-B14F-4D97-AF65-F5344CB8AC3E}">
        <p14:creationId xmlns:p14="http://schemas.microsoft.com/office/powerpoint/2010/main" val="2639315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idx="1"/>
          </p:nvPr>
        </p:nvSpPr>
        <p:spPr/>
        <p:txBody>
          <a:bodyPr/>
          <a:lstStyle/>
          <a:p>
            <a:pPr marL="420624" indent="-384048">
              <a:lnSpc>
                <a:spcPct val="120000"/>
              </a:lnSpc>
              <a:spcAft>
                <a:spcPts val="600"/>
              </a:spcAft>
              <a:buNone/>
              <a:defRPr/>
            </a:pPr>
            <a:r>
              <a:rPr lang="pt-BR" i="1" dirty="0" err="1">
                <a:solidFill>
                  <a:srgbClr val="FFC000"/>
                </a:solidFill>
              </a:rPr>
              <a:t>Rainforest</a:t>
            </a:r>
            <a:r>
              <a:rPr lang="pt-BR" i="1" dirty="0">
                <a:solidFill>
                  <a:srgbClr val="FFC000"/>
                </a:solidFill>
              </a:rPr>
              <a:t> Foundation </a:t>
            </a:r>
            <a:r>
              <a:rPr lang="pt-BR" i="1" dirty="0" err="1">
                <a:solidFill>
                  <a:srgbClr val="FFC000"/>
                </a:solidFill>
              </a:rPr>
              <a:t>Norway</a:t>
            </a:r>
            <a:r>
              <a:rPr lang="pt-BR" i="1" dirty="0">
                <a:solidFill>
                  <a:srgbClr val="FFC000"/>
                </a:solidFill>
              </a:rPr>
              <a:t>, </a:t>
            </a:r>
            <a:r>
              <a:rPr lang="pt-BR" dirty="0"/>
              <a:t>(RFN )</a:t>
            </a:r>
          </a:p>
          <a:p>
            <a:pPr marL="420624" indent="-384048">
              <a:lnSpc>
                <a:spcPct val="120000"/>
              </a:lnSpc>
              <a:spcAft>
                <a:spcPts val="600"/>
              </a:spcAft>
              <a:buNone/>
              <a:defRPr/>
            </a:pPr>
            <a:r>
              <a:rPr lang="pt-BR" i="1" dirty="0">
                <a:solidFill>
                  <a:srgbClr val="FFC000"/>
                </a:solidFill>
              </a:rPr>
              <a:t>World Wild </a:t>
            </a:r>
            <a:r>
              <a:rPr lang="pt-BR" i="1" dirty="0" err="1">
                <a:solidFill>
                  <a:srgbClr val="FFC000"/>
                </a:solidFill>
              </a:rPr>
              <a:t>Fund</a:t>
            </a:r>
            <a:r>
              <a:rPr lang="pt-BR" i="1" dirty="0">
                <a:solidFill>
                  <a:srgbClr val="FFC000"/>
                </a:solidFill>
              </a:rPr>
              <a:t> for </a:t>
            </a:r>
            <a:r>
              <a:rPr lang="pt-BR" i="1" dirty="0" err="1">
                <a:solidFill>
                  <a:srgbClr val="FFC000"/>
                </a:solidFill>
              </a:rPr>
              <a:t>Nature</a:t>
            </a:r>
            <a:r>
              <a:rPr lang="pt-BR" i="1" dirty="0">
                <a:solidFill>
                  <a:srgbClr val="FFC000"/>
                </a:solidFill>
              </a:rPr>
              <a:t> </a:t>
            </a:r>
            <a:r>
              <a:rPr lang="pt-BR" dirty="0"/>
              <a:t>(WWF), </a:t>
            </a:r>
          </a:p>
          <a:p>
            <a:pPr marL="420624" indent="-384048">
              <a:lnSpc>
                <a:spcPct val="120000"/>
              </a:lnSpc>
              <a:spcAft>
                <a:spcPts val="600"/>
              </a:spcAft>
              <a:buNone/>
              <a:defRPr/>
            </a:pPr>
            <a:r>
              <a:rPr lang="pt-BR" i="1" dirty="0" err="1">
                <a:solidFill>
                  <a:srgbClr val="FFC000"/>
                </a:solidFill>
              </a:rPr>
              <a:t>Conservation</a:t>
            </a:r>
            <a:r>
              <a:rPr lang="pt-BR" i="1" dirty="0">
                <a:solidFill>
                  <a:srgbClr val="FFC000"/>
                </a:solidFill>
              </a:rPr>
              <a:t> </a:t>
            </a:r>
            <a:r>
              <a:rPr lang="pt-BR" i="1" dirty="0" err="1">
                <a:solidFill>
                  <a:srgbClr val="FFC000"/>
                </a:solidFill>
              </a:rPr>
              <a:t>International</a:t>
            </a:r>
            <a:r>
              <a:rPr lang="pt-BR" i="1" dirty="0">
                <a:solidFill>
                  <a:srgbClr val="FFC000"/>
                </a:solidFill>
              </a:rPr>
              <a:t>, </a:t>
            </a:r>
          </a:p>
          <a:p>
            <a:pPr marL="420624" indent="-384048">
              <a:lnSpc>
                <a:spcPct val="120000"/>
              </a:lnSpc>
              <a:spcAft>
                <a:spcPts val="600"/>
              </a:spcAft>
              <a:buNone/>
              <a:defRPr/>
            </a:pPr>
            <a:endParaRPr lang="pt-BR" i="1" dirty="0">
              <a:solidFill>
                <a:schemeClr val="tx2">
                  <a:lumMod val="50000"/>
                </a:schemeClr>
              </a:solidFill>
            </a:endParaRPr>
          </a:p>
          <a:p>
            <a:pPr marL="420624" indent="-384048">
              <a:lnSpc>
                <a:spcPct val="120000"/>
              </a:lnSpc>
              <a:spcAft>
                <a:spcPts val="600"/>
              </a:spcAft>
              <a:buNone/>
              <a:defRPr/>
            </a:pPr>
            <a:r>
              <a:rPr lang="pt-BR" i="1" dirty="0">
                <a:solidFill>
                  <a:srgbClr val="FFC000"/>
                </a:solidFill>
              </a:rPr>
              <a:t>Greenpeace, </a:t>
            </a:r>
          </a:p>
          <a:p>
            <a:pPr marL="420624" indent="-384048">
              <a:lnSpc>
                <a:spcPct val="120000"/>
              </a:lnSpc>
              <a:spcAft>
                <a:spcPts val="600"/>
              </a:spcAft>
              <a:buNone/>
              <a:defRPr/>
            </a:pPr>
            <a:r>
              <a:rPr lang="pt-BR" i="1" dirty="0">
                <a:solidFill>
                  <a:srgbClr val="FFC000"/>
                </a:solidFill>
              </a:rPr>
              <a:t>The </a:t>
            </a:r>
            <a:r>
              <a:rPr lang="pt-BR" i="1" dirty="0" err="1">
                <a:solidFill>
                  <a:srgbClr val="FFC000"/>
                </a:solidFill>
              </a:rPr>
              <a:t>Nature</a:t>
            </a:r>
            <a:r>
              <a:rPr lang="pt-BR" i="1" dirty="0">
                <a:solidFill>
                  <a:srgbClr val="FFC000"/>
                </a:solidFill>
              </a:rPr>
              <a:t> </a:t>
            </a:r>
            <a:r>
              <a:rPr lang="pt-BR" i="1" dirty="0" err="1">
                <a:solidFill>
                  <a:srgbClr val="FFC000"/>
                </a:solidFill>
              </a:rPr>
              <a:t>Conservancy</a:t>
            </a:r>
            <a:r>
              <a:rPr lang="pt-BR" i="1" dirty="0">
                <a:solidFill>
                  <a:srgbClr val="FFC000"/>
                </a:solidFill>
              </a:rPr>
              <a:t>. </a:t>
            </a:r>
            <a:r>
              <a:rPr lang="pt-BR" dirty="0"/>
              <a:t>(TNC), </a:t>
            </a:r>
          </a:p>
          <a:p>
            <a:pPr marL="420624" indent="-384048">
              <a:lnSpc>
                <a:spcPct val="120000"/>
              </a:lnSpc>
              <a:spcAft>
                <a:spcPts val="600"/>
              </a:spcAft>
              <a:buNone/>
              <a:defRPr/>
            </a:pPr>
            <a:r>
              <a:rPr lang="pt-BR" i="1" dirty="0">
                <a:solidFill>
                  <a:srgbClr val="FFC000"/>
                </a:solidFill>
              </a:rPr>
              <a:t>Konrad </a:t>
            </a:r>
            <a:r>
              <a:rPr lang="pt-BR" i="1" dirty="0" err="1">
                <a:solidFill>
                  <a:srgbClr val="FFC000"/>
                </a:solidFill>
              </a:rPr>
              <a:t>Adenauer</a:t>
            </a:r>
            <a:r>
              <a:rPr lang="pt-BR" i="1" dirty="0">
                <a:solidFill>
                  <a:srgbClr val="FFC000"/>
                </a:solidFill>
              </a:rPr>
              <a:t> </a:t>
            </a:r>
            <a:r>
              <a:rPr lang="pt-BR" i="1" dirty="0" err="1">
                <a:solidFill>
                  <a:srgbClr val="FFC000"/>
                </a:solidFill>
              </a:rPr>
              <a:t>Stiftung</a:t>
            </a:r>
            <a:r>
              <a:rPr lang="pt-BR" dirty="0">
                <a:solidFill>
                  <a:srgbClr val="FFC000"/>
                </a:solidFill>
              </a:rPr>
              <a:t> </a:t>
            </a:r>
            <a:r>
              <a:rPr lang="pt-BR" dirty="0"/>
              <a:t>(KAS)</a:t>
            </a:r>
          </a:p>
          <a:p>
            <a:endParaRPr lang="pt-BR" dirty="0"/>
          </a:p>
        </p:txBody>
      </p:sp>
      <p:sp>
        <p:nvSpPr>
          <p:cNvPr id="3" name="Título 2"/>
          <p:cNvSpPr>
            <a:spLocks noGrp="1"/>
          </p:cNvSpPr>
          <p:nvPr>
            <p:ph type="title"/>
          </p:nvPr>
        </p:nvSpPr>
        <p:spPr>
          <a:xfrm>
            <a:off x="1981200" y="152400"/>
            <a:ext cx="6131024" cy="1044352"/>
          </a:xfrm>
        </p:spPr>
        <p:txBody>
          <a:bodyPr>
            <a:normAutofit fontScale="90000"/>
          </a:bodyPr>
          <a:lstStyle/>
          <a:p>
            <a:r>
              <a:rPr lang="pt-BR" dirty="0"/>
              <a:t>ONGs Conservacionistas-Ambientalistas</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8945" y="54549"/>
            <a:ext cx="1492719" cy="1960437"/>
          </a:xfrm>
          <a:prstGeom prst="rect">
            <a:avLst/>
          </a:prstGeom>
        </p:spPr>
      </p:pic>
      <p:pic>
        <p:nvPicPr>
          <p:cNvPr id="41988" name="Picture 4" descr="http://t3.gstatic.com/images?q=tbn:ANd9GcTXKnU74sgI4aSHAUbFkZorcb9d_GEf08Chm3EeaR2eUoIzob3u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9857" y="3810001"/>
            <a:ext cx="4088931" cy="908651"/>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m 6"/>
          <p:cNvPicPr>
            <a:picLocks noChangeAspect="1"/>
          </p:cNvPicPr>
          <p:nvPr/>
        </p:nvPicPr>
        <p:blipFill>
          <a:blip r:embed="rId4"/>
          <a:stretch>
            <a:fillRect/>
          </a:stretch>
        </p:blipFill>
        <p:spPr>
          <a:xfrm>
            <a:off x="6431215" y="4905728"/>
            <a:ext cx="3744416" cy="1261073"/>
          </a:xfrm>
          <a:prstGeom prst="rect">
            <a:avLst/>
          </a:prstGeom>
        </p:spPr>
      </p:pic>
      <p:pic>
        <p:nvPicPr>
          <p:cNvPr id="5" name="Imagem 4"/>
          <p:cNvPicPr>
            <a:picLocks noChangeAspect="1"/>
          </p:cNvPicPr>
          <p:nvPr/>
        </p:nvPicPr>
        <p:blipFill>
          <a:blip r:embed="rId5"/>
          <a:stretch>
            <a:fillRect/>
          </a:stretch>
        </p:blipFill>
        <p:spPr>
          <a:xfrm>
            <a:off x="7368186" y="691199"/>
            <a:ext cx="1488069" cy="1984092"/>
          </a:xfrm>
          <a:prstGeom prst="rect">
            <a:avLst/>
          </a:prstGeom>
        </p:spPr>
      </p:pic>
      <p:pic>
        <p:nvPicPr>
          <p:cNvPr id="9" name="Imagem 8"/>
          <p:cNvPicPr>
            <a:picLocks noChangeAspect="1"/>
          </p:cNvPicPr>
          <p:nvPr/>
        </p:nvPicPr>
        <p:blipFill rotWithShape="1">
          <a:blip r:embed="rId6"/>
          <a:srcRect l="10410" r="14636" b="-3038"/>
          <a:stretch/>
        </p:blipFill>
        <p:spPr>
          <a:xfrm>
            <a:off x="6282943" y="2691067"/>
            <a:ext cx="2592289" cy="1103159"/>
          </a:xfrm>
          <a:prstGeom prst="rect">
            <a:avLst/>
          </a:prstGeom>
        </p:spPr>
      </p:pic>
    </p:spTree>
    <p:extLst>
      <p:ext uri="{BB962C8B-B14F-4D97-AF65-F5344CB8AC3E}">
        <p14:creationId xmlns:p14="http://schemas.microsoft.com/office/powerpoint/2010/main" val="1014240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p:cNvPicPr>
            <a:picLocks noChangeAspect="1"/>
          </p:cNvPicPr>
          <p:nvPr/>
        </p:nvPicPr>
        <p:blipFill>
          <a:blip r:embed="rId2"/>
          <a:stretch>
            <a:fillRect/>
          </a:stretch>
        </p:blipFill>
        <p:spPr>
          <a:xfrm>
            <a:off x="6844650" y="419487"/>
            <a:ext cx="3520296" cy="3351934"/>
          </a:xfrm>
          <a:prstGeom prst="rect">
            <a:avLst/>
          </a:prstGeom>
        </p:spPr>
      </p:pic>
      <p:sp>
        <p:nvSpPr>
          <p:cNvPr id="4" name="Título 3"/>
          <p:cNvSpPr>
            <a:spLocks noGrp="1"/>
          </p:cNvSpPr>
          <p:nvPr>
            <p:ph type="title"/>
          </p:nvPr>
        </p:nvSpPr>
        <p:spPr>
          <a:xfrm>
            <a:off x="474785" y="33290"/>
            <a:ext cx="10585938" cy="785803"/>
          </a:xfrm>
        </p:spPr>
        <p:txBody>
          <a:bodyPr/>
          <a:lstStyle/>
          <a:p>
            <a:r>
              <a:rPr lang="pt-BR" dirty="0"/>
              <a:t>ONGs Socioambientais indigenistas</a:t>
            </a:r>
          </a:p>
        </p:txBody>
      </p:sp>
      <p:pic>
        <p:nvPicPr>
          <p:cNvPr id="6" name="Imagem 5"/>
          <p:cNvPicPr>
            <a:picLocks noChangeAspect="1"/>
          </p:cNvPicPr>
          <p:nvPr/>
        </p:nvPicPr>
        <p:blipFill>
          <a:blip r:embed="rId3"/>
          <a:stretch>
            <a:fillRect/>
          </a:stretch>
        </p:blipFill>
        <p:spPr>
          <a:xfrm>
            <a:off x="1983669" y="819093"/>
            <a:ext cx="4797533" cy="2952328"/>
          </a:xfrm>
          <a:prstGeom prst="rect">
            <a:avLst/>
          </a:prstGeom>
        </p:spPr>
      </p:pic>
      <p:pic>
        <p:nvPicPr>
          <p:cNvPr id="35846" name="Picture 6" descr="http://racismoambiental.net.br/wp-content/uploads/2013/09/logo-ANA%C3%8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199" y="5286394"/>
            <a:ext cx="4797533" cy="1571606"/>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m 9"/>
          <p:cNvPicPr>
            <a:picLocks noChangeAspect="1"/>
          </p:cNvPicPr>
          <p:nvPr/>
        </p:nvPicPr>
        <p:blipFill>
          <a:blip r:embed="rId5"/>
          <a:stretch>
            <a:fillRect/>
          </a:stretch>
        </p:blipFill>
        <p:spPr>
          <a:xfrm>
            <a:off x="1981199" y="3782798"/>
            <a:ext cx="4349443" cy="1508179"/>
          </a:xfrm>
          <a:prstGeom prst="rect">
            <a:avLst/>
          </a:prstGeom>
        </p:spPr>
      </p:pic>
      <p:pic>
        <p:nvPicPr>
          <p:cNvPr id="13" name="Imagem 12"/>
          <p:cNvPicPr>
            <a:picLocks noChangeAspect="1"/>
          </p:cNvPicPr>
          <p:nvPr/>
        </p:nvPicPr>
        <p:blipFill>
          <a:blip r:embed="rId6"/>
          <a:stretch>
            <a:fillRect/>
          </a:stretch>
        </p:blipFill>
        <p:spPr>
          <a:xfrm>
            <a:off x="6330642" y="3728020"/>
            <a:ext cx="4337359" cy="1534114"/>
          </a:xfrm>
          <a:prstGeom prst="rect">
            <a:avLst/>
          </a:prstGeom>
        </p:spPr>
      </p:pic>
      <p:pic>
        <p:nvPicPr>
          <p:cNvPr id="14" name="Imagem 13"/>
          <p:cNvPicPr>
            <a:picLocks noChangeAspect="1"/>
          </p:cNvPicPr>
          <p:nvPr/>
        </p:nvPicPr>
        <p:blipFill>
          <a:blip r:embed="rId7"/>
          <a:stretch>
            <a:fillRect/>
          </a:stretch>
        </p:blipFill>
        <p:spPr>
          <a:xfrm>
            <a:off x="6830337" y="5242656"/>
            <a:ext cx="3618373" cy="1615345"/>
          </a:xfrm>
          <a:prstGeom prst="rect">
            <a:avLst/>
          </a:prstGeom>
        </p:spPr>
      </p:pic>
    </p:spTree>
    <p:extLst>
      <p:ext uri="{BB962C8B-B14F-4D97-AF65-F5344CB8AC3E}">
        <p14:creationId xmlns:p14="http://schemas.microsoft.com/office/powerpoint/2010/main" val="16377634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981200" y="69992"/>
            <a:ext cx="8229600" cy="701100"/>
          </a:xfrm>
        </p:spPr>
        <p:txBody>
          <a:bodyPr>
            <a:normAutofit fontScale="90000"/>
          </a:bodyPr>
          <a:lstStyle/>
          <a:p>
            <a:pPr algn="ctr"/>
            <a:r>
              <a:rPr lang="pt-BR" dirty="0"/>
              <a:t>ONGs &amp; ASSOCIAÇÕES INDÍGENAS</a:t>
            </a:r>
          </a:p>
        </p:txBody>
      </p:sp>
      <p:pic>
        <p:nvPicPr>
          <p:cNvPr id="6" name="Imagem 5"/>
          <p:cNvPicPr>
            <a:picLocks noChangeAspect="1"/>
          </p:cNvPicPr>
          <p:nvPr/>
        </p:nvPicPr>
        <p:blipFill>
          <a:blip r:embed="rId2"/>
          <a:stretch>
            <a:fillRect/>
          </a:stretch>
        </p:blipFill>
        <p:spPr>
          <a:xfrm>
            <a:off x="1775520" y="1157572"/>
            <a:ext cx="2592288" cy="2903460"/>
          </a:xfrm>
          <a:prstGeom prst="rect">
            <a:avLst/>
          </a:prstGeom>
        </p:spPr>
      </p:pic>
      <p:pic>
        <p:nvPicPr>
          <p:cNvPr id="8" name="Imagem 7"/>
          <p:cNvPicPr>
            <a:picLocks noChangeAspect="1"/>
          </p:cNvPicPr>
          <p:nvPr/>
        </p:nvPicPr>
        <p:blipFill>
          <a:blip r:embed="rId3"/>
          <a:stretch>
            <a:fillRect/>
          </a:stretch>
        </p:blipFill>
        <p:spPr>
          <a:xfrm>
            <a:off x="4367809" y="1157572"/>
            <a:ext cx="3348008" cy="2903460"/>
          </a:xfrm>
          <a:prstGeom prst="rect">
            <a:avLst/>
          </a:prstGeom>
        </p:spPr>
      </p:pic>
      <p:pic>
        <p:nvPicPr>
          <p:cNvPr id="10" name="Imagem 9"/>
          <p:cNvPicPr>
            <a:picLocks noChangeAspect="1"/>
          </p:cNvPicPr>
          <p:nvPr/>
        </p:nvPicPr>
        <p:blipFill>
          <a:blip r:embed="rId4"/>
          <a:stretch>
            <a:fillRect/>
          </a:stretch>
        </p:blipFill>
        <p:spPr>
          <a:xfrm>
            <a:off x="7715091" y="1157572"/>
            <a:ext cx="3022238" cy="2903460"/>
          </a:xfrm>
          <a:prstGeom prst="rect">
            <a:avLst/>
          </a:prstGeom>
        </p:spPr>
      </p:pic>
      <p:pic>
        <p:nvPicPr>
          <p:cNvPr id="12" name="Imagem 11"/>
          <p:cNvPicPr>
            <a:picLocks noChangeAspect="1"/>
          </p:cNvPicPr>
          <p:nvPr/>
        </p:nvPicPr>
        <p:blipFill>
          <a:blip r:embed="rId5"/>
          <a:stretch>
            <a:fillRect/>
          </a:stretch>
        </p:blipFill>
        <p:spPr>
          <a:xfrm>
            <a:off x="4503682" y="4003668"/>
            <a:ext cx="2952328" cy="2764140"/>
          </a:xfrm>
          <a:prstGeom prst="rect">
            <a:avLst/>
          </a:prstGeom>
        </p:spPr>
      </p:pic>
      <p:pic>
        <p:nvPicPr>
          <p:cNvPr id="36876" name="Picture 12" descr="http://www.indiosonline.net/wp-content/uploads/2013/08/130807-130807-logo-mib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9799" y="4027437"/>
            <a:ext cx="2857090" cy="2852336"/>
          </a:xfrm>
          <a:prstGeom prst="rect">
            <a:avLst/>
          </a:prstGeom>
          <a:noFill/>
          <a:extLst>
            <a:ext uri="{909E8E84-426E-40DD-AFC4-6F175D3DCCD1}">
              <a14:hiddenFill xmlns:a14="http://schemas.microsoft.com/office/drawing/2010/main">
                <a:solidFill>
                  <a:srgbClr val="FFFFFF"/>
                </a:solidFill>
              </a14:hiddenFill>
            </a:ext>
          </a:extLst>
        </p:spPr>
      </p:pic>
      <p:pic>
        <p:nvPicPr>
          <p:cNvPr id="36878" name="Picture 14" descr="http://apoinme.org.br/wp-content/uploads/2012/03/cropped-APOINME11.jpg"/>
          <p:cNvPicPr>
            <a:picLocks noChangeAspect="1" noChangeArrowheads="1"/>
          </p:cNvPicPr>
          <p:nvPr/>
        </p:nvPicPr>
        <p:blipFill rotWithShape="1">
          <a:blip r:embed="rId7">
            <a:extLst>
              <a:ext uri="{28A0092B-C50C-407E-A947-70E740481C1C}">
                <a14:useLocalDpi xmlns:a14="http://schemas.microsoft.com/office/drawing/2010/main" val="0"/>
              </a:ext>
            </a:extLst>
          </a:blip>
          <a:srcRect r="70780" b="4173"/>
          <a:stretch/>
        </p:blipFill>
        <p:spPr bwMode="auto">
          <a:xfrm>
            <a:off x="7309066" y="4061032"/>
            <a:ext cx="3358934" cy="2320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508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7A49068D-67F6-B0A2-DEB7-E86CFCA6612B}"/>
              </a:ext>
            </a:extLst>
          </p:cNvPr>
          <p:cNvPicPr>
            <a:picLocks noChangeAspect="1"/>
          </p:cNvPicPr>
          <p:nvPr/>
        </p:nvPicPr>
        <p:blipFill>
          <a:blip r:embed="rId2"/>
          <a:stretch>
            <a:fillRect/>
          </a:stretch>
        </p:blipFill>
        <p:spPr>
          <a:xfrm>
            <a:off x="2607101" y="1603779"/>
            <a:ext cx="4138097" cy="2724045"/>
          </a:xfrm>
          <a:prstGeom prst="rect">
            <a:avLst/>
          </a:prstGeom>
        </p:spPr>
      </p:pic>
      <p:pic>
        <p:nvPicPr>
          <p:cNvPr id="38928" name="Picture 16" descr="http://www.governofederal.com.br/v2/images/stories/logo_ministerio_educaca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0359" y="4096688"/>
            <a:ext cx="3168448" cy="2551198"/>
          </a:xfrm>
          <a:prstGeom prst="rect">
            <a:avLst/>
          </a:prstGeom>
          <a:noFill/>
          <a:extLst>
            <a:ext uri="{909E8E84-426E-40DD-AFC4-6F175D3DCCD1}">
              <a14:hiddenFill xmlns:a14="http://schemas.microsoft.com/office/drawing/2010/main">
                <a:solidFill>
                  <a:srgbClr val="FFFFFF"/>
                </a:solidFill>
              </a14:hiddenFill>
            </a:ext>
          </a:extLst>
        </p:spPr>
      </p:pic>
      <p:sp>
        <p:nvSpPr>
          <p:cNvPr id="4" name="Título 3"/>
          <p:cNvSpPr>
            <a:spLocks noGrp="1"/>
          </p:cNvSpPr>
          <p:nvPr>
            <p:ph type="title"/>
          </p:nvPr>
        </p:nvSpPr>
        <p:spPr>
          <a:xfrm>
            <a:off x="345440" y="72847"/>
            <a:ext cx="10161726" cy="1579709"/>
          </a:xfrm>
        </p:spPr>
        <p:txBody>
          <a:bodyPr>
            <a:noAutofit/>
          </a:bodyPr>
          <a:lstStyle/>
          <a:p>
            <a:pPr algn="just"/>
            <a:r>
              <a:rPr lang="pt-BR" sz="3200" dirty="0">
                <a:solidFill>
                  <a:srgbClr val="FFC000"/>
                </a:solidFill>
              </a:rPr>
              <a:t>No Brasil a Influência das ONGs é tão grande que seus agentes infiltraram-se ou mesmo controlam autarquias inteiras..</a:t>
            </a:r>
          </a:p>
        </p:txBody>
      </p:sp>
      <p:pic>
        <p:nvPicPr>
          <p:cNvPr id="38914" name="Picture 2" descr="http://www.bercodasaguas.org.br/imgs/parceiro/7_a_m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1145" y="1603779"/>
            <a:ext cx="2098438" cy="2359113"/>
          </a:xfrm>
          <a:prstGeom prst="rect">
            <a:avLst/>
          </a:prstGeom>
          <a:noFill/>
          <a:extLst>
            <a:ext uri="{909E8E84-426E-40DD-AFC4-6F175D3DCCD1}">
              <a14:hiddenFill xmlns:a14="http://schemas.microsoft.com/office/drawing/2010/main">
                <a:solidFill>
                  <a:srgbClr val="FFFFFF"/>
                </a:solidFill>
              </a14:hiddenFill>
            </a:ext>
          </a:extLst>
        </p:spPr>
      </p:pic>
      <p:pic>
        <p:nvPicPr>
          <p:cNvPr id="38920" name="Picture 8" descr="http://www.aprovaconcursos.com.br/noticias/wp-content/uploads/2013/06/ministerio-da-justi%C3%A7a.jpg"/>
          <p:cNvPicPr>
            <a:picLocks noChangeAspect="1" noChangeArrowheads="1"/>
          </p:cNvPicPr>
          <p:nvPr/>
        </p:nvPicPr>
        <p:blipFill rotWithShape="1">
          <a:blip r:embed="rId5">
            <a:extLst>
              <a:ext uri="{28A0092B-C50C-407E-A947-70E740481C1C}">
                <a14:useLocalDpi xmlns:a14="http://schemas.microsoft.com/office/drawing/2010/main" val="0"/>
              </a:ext>
            </a:extLst>
          </a:blip>
          <a:srcRect l="18492" t="1911" r="15989"/>
          <a:stretch/>
        </p:blipFill>
        <p:spPr bwMode="auto">
          <a:xfrm>
            <a:off x="345440" y="3619928"/>
            <a:ext cx="2252471" cy="2248125"/>
          </a:xfrm>
          <a:prstGeom prst="rect">
            <a:avLst/>
          </a:prstGeom>
          <a:noFill/>
          <a:extLst>
            <a:ext uri="{909E8E84-426E-40DD-AFC4-6F175D3DCCD1}">
              <a14:hiddenFill xmlns:a14="http://schemas.microsoft.com/office/drawing/2010/main">
                <a:solidFill>
                  <a:srgbClr val="FFFFFF"/>
                </a:solidFill>
              </a14:hiddenFill>
            </a:ext>
          </a:extLst>
        </p:spPr>
      </p:pic>
      <p:pic>
        <p:nvPicPr>
          <p:cNvPr id="38922" name="Picture 10" descr="http://2.bp.blogspot.com/-lRk4onekAqI/UMcP2QF6HtI/AAAAAAAAMhA/CrElFtrxufc/s400/Apostila-Minist%C3%A9rio-do-Desenvolvimento-Social-e-Combate-%C3%A0-Fome-MDS-2012-2013.jpg"/>
          <p:cNvPicPr>
            <a:picLocks noChangeAspect="1" noChangeArrowheads="1"/>
          </p:cNvPicPr>
          <p:nvPr/>
        </p:nvPicPr>
        <p:blipFill rotWithShape="1">
          <a:blip r:embed="rId6">
            <a:extLst>
              <a:ext uri="{28A0092B-C50C-407E-A947-70E740481C1C}">
                <a14:useLocalDpi xmlns:a14="http://schemas.microsoft.com/office/drawing/2010/main" val="0"/>
              </a:ext>
            </a:extLst>
          </a:blip>
          <a:srcRect r="2197" b="57302"/>
          <a:stretch/>
        </p:blipFill>
        <p:spPr bwMode="auto">
          <a:xfrm>
            <a:off x="302496" y="1824892"/>
            <a:ext cx="2826128" cy="1915469"/>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m 7"/>
          <p:cNvPicPr>
            <a:picLocks noChangeAspect="1"/>
          </p:cNvPicPr>
          <p:nvPr/>
        </p:nvPicPr>
        <p:blipFill>
          <a:blip r:embed="rId7"/>
          <a:stretch>
            <a:fillRect/>
          </a:stretch>
        </p:blipFill>
        <p:spPr>
          <a:xfrm>
            <a:off x="7584998" y="3912698"/>
            <a:ext cx="2516346" cy="1662586"/>
          </a:xfrm>
          <a:prstGeom prst="rect">
            <a:avLst/>
          </a:prstGeom>
        </p:spPr>
      </p:pic>
      <p:pic>
        <p:nvPicPr>
          <p:cNvPr id="10" name="Imagem 9"/>
          <p:cNvPicPr>
            <a:picLocks noChangeAspect="1"/>
          </p:cNvPicPr>
          <p:nvPr/>
        </p:nvPicPr>
        <p:blipFill>
          <a:blip r:embed="rId8"/>
          <a:stretch>
            <a:fillRect/>
          </a:stretch>
        </p:blipFill>
        <p:spPr>
          <a:xfrm>
            <a:off x="4122880" y="4303029"/>
            <a:ext cx="3727010" cy="2374145"/>
          </a:xfrm>
          <a:prstGeom prst="rect">
            <a:avLst/>
          </a:prstGeom>
        </p:spPr>
      </p:pic>
      <p:pic>
        <p:nvPicPr>
          <p:cNvPr id="38918" name="Picture 6" descr="http://www.rochacerqueira.com.br/wp-content/uploads/2013/06/a5b648bf-92fc-4f09-af60-7e540b8b771a_ibama.jpg.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2490" y="1652556"/>
            <a:ext cx="2374145" cy="237414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m 5"/>
          <p:cNvPicPr>
            <a:picLocks noChangeAspect="1"/>
          </p:cNvPicPr>
          <p:nvPr/>
        </p:nvPicPr>
        <p:blipFill>
          <a:blip r:embed="rId10"/>
          <a:stretch>
            <a:fillRect/>
          </a:stretch>
        </p:blipFill>
        <p:spPr>
          <a:xfrm>
            <a:off x="2443281" y="3006347"/>
            <a:ext cx="2252471" cy="3397171"/>
          </a:xfrm>
          <a:prstGeom prst="rect">
            <a:avLst/>
          </a:prstGeom>
        </p:spPr>
      </p:pic>
    </p:spTree>
    <p:extLst>
      <p:ext uri="{BB962C8B-B14F-4D97-AF65-F5344CB8AC3E}">
        <p14:creationId xmlns:p14="http://schemas.microsoft.com/office/powerpoint/2010/main" val="27250316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7556791" y="2651056"/>
            <a:ext cx="3877407" cy="2326959"/>
          </a:xfrm>
        </p:spPr>
        <p:txBody>
          <a:bodyPr vert="horz" lIns="91440" tIns="45720" rIns="91440" bIns="45720" rtlCol="0" anchor="b">
            <a:normAutofit/>
          </a:bodyPr>
          <a:lstStyle/>
          <a:p>
            <a:pPr>
              <a:lnSpc>
                <a:spcPct val="90000"/>
              </a:lnSpc>
            </a:pPr>
            <a:r>
              <a:rPr lang="en-US" sz="2600" dirty="0" err="1"/>
              <a:t>Sabedores</a:t>
            </a:r>
            <a:r>
              <a:rPr lang="en-US" sz="2600" dirty="0"/>
              <a:t> </a:t>
            </a:r>
            <a:r>
              <a:rPr lang="en-US" sz="2600" dirty="0" err="1"/>
              <a:t>deste</a:t>
            </a:r>
            <a:r>
              <a:rPr lang="en-US" sz="2600" dirty="0"/>
              <a:t> novo </a:t>
            </a:r>
            <a:r>
              <a:rPr lang="en-US" sz="2600" dirty="0" err="1"/>
              <a:t>critério</a:t>
            </a:r>
            <a:r>
              <a:rPr lang="en-US" sz="2600" dirty="0"/>
              <a:t> ONGs inter-</a:t>
            </a:r>
            <a:r>
              <a:rPr lang="en-US" sz="2600" dirty="0" err="1"/>
              <a:t>Nacionais</a:t>
            </a:r>
            <a:r>
              <a:rPr lang="en-US" sz="2600" dirty="0"/>
              <a:t> </a:t>
            </a:r>
            <a:r>
              <a:rPr lang="en-US" sz="2600" dirty="0" err="1"/>
              <a:t>começaram</a:t>
            </a:r>
            <a:r>
              <a:rPr lang="en-US" sz="2600" dirty="0"/>
              <a:t> a PATROCINAR A ETNOGÊNESE NO PAÍS</a:t>
            </a:r>
          </a:p>
        </p:txBody>
      </p:sp>
      <p:pic>
        <p:nvPicPr>
          <p:cNvPr id="7" name="Imagem 6"/>
          <p:cNvPicPr>
            <a:picLocks noChangeAspect="1"/>
          </p:cNvPicPr>
          <p:nvPr/>
        </p:nvPicPr>
        <p:blipFill rotWithShape="1">
          <a:blip r:embed="rId2"/>
          <a:srcRect l="25903" t="55438" r="12673" b="8303"/>
          <a:stretch/>
        </p:blipFill>
        <p:spPr>
          <a:xfrm>
            <a:off x="0" y="4252"/>
            <a:ext cx="7562576" cy="6849495"/>
          </a:xfrm>
          <a:prstGeom prst="rect">
            <a:avLst/>
          </a:prstGeom>
          <a:effectLst/>
        </p:spPr>
      </p:pic>
      <p:pic>
        <p:nvPicPr>
          <p:cNvPr id="5" name="Picture 8" descr="http://t3.gstatic.com/images?q=tbn:_xXXr3f9PwhhTM:http://www.katoombagroup.org/documents/events/event27/USAID_square.jpg"/>
          <p:cNvPicPr>
            <a:picLocks noChangeAspect="1" noChangeArrowheads="1"/>
          </p:cNvPicPr>
          <p:nvPr/>
        </p:nvPicPr>
        <p:blipFill>
          <a:blip r:embed="rId3" cstate="print"/>
          <a:stretch>
            <a:fillRect/>
          </a:stretch>
        </p:blipFill>
        <p:spPr bwMode="auto">
          <a:xfrm>
            <a:off x="6962629" y="-1911"/>
            <a:ext cx="3038347" cy="2511700"/>
          </a:xfrm>
          <a:prstGeom prst="rect">
            <a:avLst/>
          </a:prstGeom>
          <a:noFill/>
          <a:effectLst/>
        </p:spPr>
      </p:pic>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7750" y="5119282"/>
            <a:ext cx="6270662" cy="1834168"/>
          </a:xfrm>
          <a:prstGeom prst="rect">
            <a:avLst/>
          </a:prstGeom>
          <a:effectLst/>
        </p:spPr>
      </p:pic>
    </p:spTree>
    <p:extLst>
      <p:ext uri="{BB962C8B-B14F-4D97-AF65-F5344CB8AC3E}">
        <p14:creationId xmlns:p14="http://schemas.microsoft.com/office/powerpoint/2010/main" val="29062541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81200" y="152401"/>
            <a:ext cx="8229600" cy="972345"/>
          </a:xfrm>
        </p:spPr>
        <p:txBody>
          <a:bodyPr/>
          <a:lstStyle/>
          <a:p>
            <a:endParaRPr lang="pt-BR" dirty="0"/>
          </a:p>
        </p:txBody>
      </p:sp>
      <p:pic>
        <p:nvPicPr>
          <p:cNvPr id="3" name="Imagem 2"/>
          <p:cNvPicPr>
            <a:picLocks noChangeAspect="1"/>
          </p:cNvPicPr>
          <p:nvPr/>
        </p:nvPicPr>
        <p:blipFill rotWithShape="1">
          <a:blip r:embed="rId2"/>
          <a:srcRect l="27327" t="68388" r="32518" b="8303"/>
          <a:stretch/>
        </p:blipFill>
        <p:spPr>
          <a:xfrm>
            <a:off x="555512" y="76200"/>
            <a:ext cx="11080976" cy="6705599"/>
          </a:xfrm>
          <a:prstGeom prst="rect">
            <a:avLst/>
          </a:prstGeom>
        </p:spPr>
      </p:pic>
    </p:spTree>
    <p:extLst>
      <p:ext uri="{BB962C8B-B14F-4D97-AF65-F5344CB8AC3E}">
        <p14:creationId xmlns:p14="http://schemas.microsoft.com/office/powerpoint/2010/main" val="27586119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79435D-923C-4BE2-AC15-B5191560E4D2}"/>
              </a:ext>
            </a:extLst>
          </p:cNvPr>
          <p:cNvSpPr>
            <a:spLocks noGrp="1"/>
          </p:cNvSpPr>
          <p:nvPr>
            <p:ph type="title"/>
          </p:nvPr>
        </p:nvSpPr>
        <p:spPr/>
        <p:txBody>
          <a:bodyPr/>
          <a:lstStyle/>
          <a:p>
            <a:endParaRPr lang="pt-BR"/>
          </a:p>
        </p:txBody>
      </p:sp>
      <p:pic>
        <p:nvPicPr>
          <p:cNvPr id="3" name="Imagem 2">
            <a:extLst>
              <a:ext uri="{FF2B5EF4-FFF2-40B4-BE49-F238E27FC236}">
                <a16:creationId xmlns:a16="http://schemas.microsoft.com/office/drawing/2014/main" id="{79EAE3EE-5BE3-4818-B85D-64D196A4019E}"/>
              </a:ext>
            </a:extLst>
          </p:cNvPr>
          <p:cNvPicPr/>
          <p:nvPr/>
        </p:nvPicPr>
        <p:blipFill>
          <a:blip r:embed="rId2"/>
          <a:stretch>
            <a:fillRect/>
          </a:stretch>
        </p:blipFill>
        <p:spPr>
          <a:xfrm>
            <a:off x="1" y="0"/>
            <a:ext cx="12192000" cy="7193280"/>
          </a:xfrm>
          <a:prstGeom prst="rect">
            <a:avLst/>
          </a:prstGeom>
        </p:spPr>
      </p:pic>
    </p:spTree>
    <p:extLst>
      <p:ext uri="{BB962C8B-B14F-4D97-AF65-F5344CB8AC3E}">
        <p14:creationId xmlns:p14="http://schemas.microsoft.com/office/powerpoint/2010/main" val="36722301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 y="130747"/>
            <a:ext cx="11513712" cy="1208657"/>
          </a:xfrm>
        </p:spPr>
        <p:txBody>
          <a:bodyPr/>
          <a:lstStyle/>
          <a:p>
            <a:pPr algn="ctr"/>
            <a:r>
              <a:rPr lang="pt-BR" sz="2400" dirty="0"/>
              <a:t>Tão logo </a:t>
            </a:r>
            <a:r>
              <a:rPr lang="pt-BR" sz="2400" spc="-150" dirty="0"/>
              <a:t>passou a vigorar este </a:t>
            </a:r>
            <a:r>
              <a:rPr lang="pt-BR" sz="2400" dirty="0"/>
              <a:t>novo “critério” ONGs Inter/Nacionais começaram a </a:t>
            </a:r>
            <a:r>
              <a:rPr lang="pt-BR" sz="2000" dirty="0">
                <a:solidFill>
                  <a:srgbClr val="FFC000"/>
                </a:solidFill>
              </a:rPr>
              <a:t>PATROCINAR CAMPANHAS DE ETNOGÊNESE NO PAÍS</a:t>
            </a:r>
            <a:br>
              <a:rPr lang="pt-BR" sz="2000" dirty="0">
                <a:solidFill>
                  <a:srgbClr val="FFC000"/>
                </a:solidFill>
              </a:rPr>
            </a:br>
            <a:r>
              <a:rPr lang="pt-BR" sz="2000" dirty="0">
                <a:solidFill>
                  <a:srgbClr val="FFC000"/>
                </a:solidFill>
              </a:rPr>
              <a:t>2) </a:t>
            </a:r>
            <a:r>
              <a:rPr lang="pt-BR" sz="2000" b="1" dirty="0">
                <a:solidFill>
                  <a:srgbClr val="FFC000"/>
                </a:solidFill>
              </a:rPr>
              <a:t>PROMOVE A EXPANSÃO DO PODERIO INDIGENISTA </a:t>
            </a:r>
            <a:r>
              <a:rPr lang="pt-BR" sz="2000" b="1" dirty="0">
                <a:solidFill>
                  <a:schemeClr val="tx1">
                    <a:lumMod val="95000"/>
                  </a:schemeClr>
                </a:solidFill>
              </a:rPr>
              <a:t>POR OUTRAS ÁREAS E REGIÕES</a:t>
            </a:r>
            <a:endParaRPr lang="pt-BR" sz="1800" b="1" dirty="0">
              <a:solidFill>
                <a:schemeClr val="tx1">
                  <a:lumMod val="95000"/>
                </a:schemeClr>
              </a:solidFill>
            </a:endParaRPr>
          </a:p>
        </p:txBody>
      </p:sp>
      <p:pic>
        <p:nvPicPr>
          <p:cNvPr id="3" name="Picture 2" descr="http://www.trezentos.blog.br/wp-content/uploads/unidades-de-conservacao-na-amazonia4.jpg"/>
          <p:cNvPicPr>
            <a:picLocks noChangeAspect="1" noChangeArrowheads="1"/>
          </p:cNvPicPr>
          <p:nvPr/>
        </p:nvPicPr>
        <p:blipFill rotWithShape="1">
          <a:blip r:embed="rId3" cstate="print"/>
          <a:srcRect l="18030" t="10343" r="56973" b="63025"/>
          <a:stretch/>
        </p:blipFill>
        <p:spPr bwMode="auto">
          <a:xfrm>
            <a:off x="0" y="1457016"/>
            <a:ext cx="7006107" cy="5328268"/>
          </a:xfrm>
          <a:prstGeom prst="rect">
            <a:avLst/>
          </a:prstGeom>
          <a:noFill/>
          <a:ln w="9525">
            <a:noFill/>
            <a:miter lim="800000"/>
            <a:headEnd/>
            <a:tailEnd/>
          </a:ln>
        </p:spPr>
      </p:pic>
      <p:pic>
        <p:nvPicPr>
          <p:cNvPr id="4" name="Imagem 3"/>
          <p:cNvPicPr>
            <a:picLocks noChangeAspect="1"/>
          </p:cNvPicPr>
          <p:nvPr/>
        </p:nvPicPr>
        <p:blipFill rotWithShape="1">
          <a:blip r:embed="rId4"/>
          <a:srcRect l="25297" b="1172"/>
          <a:stretch/>
        </p:blipFill>
        <p:spPr>
          <a:xfrm>
            <a:off x="7131768" y="1457016"/>
            <a:ext cx="4834892" cy="5228881"/>
          </a:xfrm>
          <a:prstGeom prst="rect">
            <a:avLst/>
          </a:prstGeom>
        </p:spPr>
      </p:pic>
    </p:spTree>
    <p:extLst>
      <p:ext uri="{BB962C8B-B14F-4D97-AF65-F5344CB8AC3E}">
        <p14:creationId xmlns:p14="http://schemas.microsoft.com/office/powerpoint/2010/main" val="613076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956182-DE43-43D6-8649-B9F807B416CB}"/>
              </a:ext>
            </a:extLst>
          </p:cNvPr>
          <p:cNvSpPr>
            <a:spLocks noGrp="1"/>
          </p:cNvSpPr>
          <p:nvPr>
            <p:ph type="title"/>
          </p:nvPr>
        </p:nvSpPr>
        <p:spPr>
          <a:xfrm>
            <a:off x="-111964" y="0"/>
            <a:ext cx="12415928" cy="1109415"/>
          </a:xfrm>
        </p:spPr>
        <p:txBody>
          <a:bodyPr>
            <a:normAutofit fontScale="90000"/>
          </a:bodyPr>
          <a:lstStyle/>
          <a:p>
            <a:pPr algn="ctr"/>
            <a:r>
              <a:rPr lang="pt-BR" dirty="0"/>
              <a:t>As Raízes Históricas das ONGs encontra-se na estratégia </a:t>
            </a:r>
            <a:r>
              <a:rPr lang="pt-BR" dirty="0" err="1"/>
              <a:t>Grasciana</a:t>
            </a:r>
            <a:r>
              <a:rPr lang="pt-BR" dirty="0"/>
              <a:t> da corrupção das estruturas de dentro pra fora...</a:t>
            </a:r>
          </a:p>
        </p:txBody>
      </p:sp>
      <p:sp>
        <p:nvSpPr>
          <p:cNvPr id="3" name="Espaço Reservado para Texto 2">
            <a:extLst>
              <a:ext uri="{FF2B5EF4-FFF2-40B4-BE49-F238E27FC236}">
                <a16:creationId xmlns:a16="http://schemas.microsoft.com/office/drawing/2014/main" id="{0F95AC15-3D39-4DF4-83C6-F52CFA9D2D55}"/>
              </a:ext>
            </a:extLst>
          </p:cNvPr>
          <p:cNvSpPr>
            <a:spLocks noGrp="1"/>
          </p:cNvSpPr>
          <p:nvPr>
            <p:ph type="body" idx="1"/>
          </p:nvPr>
        </p:nvSpPr>
        <p:spPr>
          <a:xfrm>
            <a:off x="8469318" y="1351298"/>
            <a:ext cx="3868340" cy="663884"/>
          </a:xfrm>
        </p:spPr>
        <p:txBody>
          <a:bodyPr>
            <a:normAutofit fontScale="77500" lnSpcReduction="20000"/>
          </a:bodyPr>
          <a:lstStyle/>
          <a:p>
            <a:r>
              <a:rPr lang="pt-BR" dirty="0"/>
              <a:t>A Teologia da Libertação</a:t>
            </a:r>
          </a:p>
        </p:txBody>
      </p:sp>
      <p:pic>
        <p:nvPicPr>
          <p:cNvPr id="8" name="Espaço Reservado para Conteúdo 7">
            <a:extLst>
              <a:ext uri="{FF2B5EF4-FFF2-40B4-BE49-F238E27FC236}">
                <a16:creationId xmlns:a16="http://schemas.microsoft.com/office/drawing/2014/main" id="{6BD91436-133C-41BF-949C-9EC62BE7A8F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07872" y="2039102"/>
            <a:ext cx="3556191" cy="4682271"/>
          </a:xfrm>
        </p:spPr>
      </p:pic>
      <p:sp>
        <p:nvSpPr>
          <p:cNvPr id="5" name="Espaço Reservado para Texto 4">
            <a:extLst>
              <a:ext uri="{FF2B5EF4-FFF2-40B4-BE49-F238E27FC236}">
                <a16:creationId xmlns:a16="http://schemas.microsoft.com/office/drawing/2014/main" id="{661A135F-522C-49D0-A2F5-5660FDD96705}"/>
              </a:ext>
            </a:extLst>
          </p:cNvPr>
          <p:cNvSpPr>
            <a:spLocks noGrp="1"/>
          </p:cNvSpPr>
          <p:nvPr>
            <p:ph type="body" sz="quarter" idx="3"/>
          </p:nvPr>
        </p:nvSpPr>
        <p:spPr>
          <a:xfrm>
            <a:off x="2624222" y="1487926"/>
            <a:ext cx="5845096" cy="524094"/>
          </a:xfrm>
        </p:spPr>
        <p:txBody>
          <a:bodyPr>
            <a:normAutofit fontScale="77500" lnSpcReduction="20000"/>
          </a:bodyPr>
          <a:lstStyle/>
          <a:p>
            <a:r>
              <a:rPr lang="pt-BR" dirty="0"/>
              <a:t>Promover a revolução por dentro da estrutura</a:t>
            </a:r>
          </a:p>
        </p:txBody>
      </p:sp>
      <p:pic>
        <p:nvPicPr>
          <p:cNvPr id="10" name="Espaço Reservado para Conteúdo 9">
            <a:extLst>
              <a:ext uri="{FF2B5EF4-FFF2-40B4-BE49-F238E27FC236}">
                <a16:creationId xmlns:a16="http://schemas.microsoft.com/office/drawing/2014/main" id="{8475BFC6-2EFD-44BA-BA2B-137F0853F3FB}"/>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8448252" y="2148648"/>
            <a:ext cx="3743748" cy="4685739"/>
          </a:xfrm>
        </p:spPr>
      </p:pic>
      <p:pic>
        <p:nvPicPr>
          <p:cNvPr id="9" name="Espaço Reservado para Conteúdo 9">
            <a:extLst>
              <a:ext uri="{FF2B5EF4-FFF2-40B4-BE49-F238E27FC236}">
                <a16:creationId xmlns:a16="http://schemas.microsoft.com/office/drawing/2014/main" id="{34C56B76-8476-478E-BC1E-6928CACD97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4063" y="2175730"/>
            <a:ext cx="4439473" cy="4682270"/>
          </a:xfrm>
          <a:prstGeom prst="rect">
            <a:avLst/>
          </a:prstGeom>
        </p:spPr>
      </p:pic>
      <p:pic>
        <p:nvPicPr>
          <p:cNvPr id="4" name="Imagem 3"/>
          <p:cNvPicPr>
            <a:picLocks noChangeAspect="1"/>
          </p:cNvPicPr>
          <p:nvPr/>
        </p:nvPicPr>
        <p:blipFill>
          <a:blip r:embed="rId5"/>
          <a:stretch>
            <a:fillRect/>
          </a:stretch>
        </p:blipFill>
        <p:spPr>
          <a:xfrm>
            <a:off x="285456" y="1191270"/>
            <a:ext cx="3962743" cy="969348"/>
          </a:xfrm>
          <a:prstGeom prst="rect">
            <a:avLst/>
          </a:prstGeom>
        </p:spPr>
      </p:pic>
    </p:spTree>
    <p:extLst>
      <p:ext uri="{BB962C8B-B14F-4D97-AF65-F5344CB8AC3E}">
        <p14:creationId xmlns:p14="http://schemas.microsoft.com/office/powerpoint/2010/main" val="18090981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21425"/>
            <a:ext cx="4639019" cy="3728459"/>
          </a:xfrm>
        </p:spPr>
        <p:txBody>
          <a:bodyPr/>
          <a:lstStyle/>
          <a:p>
            <a:pPr algn="ctr"/>
            <a:r>
              <a:rPr lang="pt-BR" sz="2800" dirty="0">
                <a:solidFill>
                  <a:srgbClr val="FFC000"/>
                </a:solidFill>
              </a:rPr>
              <a:t>Catequese </a:t>
            </a:r>
            <a:br>
              <a:rPr lang="pt-BR" sz="2800" dirty="0">
                <a:solidFill>
                  <a:srgbClr val="FFC000"/>
                </a:solidFill>
              </a:rPr>
            </a:br>
            <a:r>
              <a:rPr lang="pt-BR" sz="2800" dirty="0">
                <a:solidFill>
                  <a:srgbClr val="FFC000"/>
                </a:solidFill>
              </a:rPr>
              <a:t>Etnogênica:</a:t>
            </a:r>
            <a:r>
              <a:rPr lang="pt-BR" sz="2800" dirty="0"/>
              <a:t> </a:t>
            </a:r>
            <a:r>
              <a:rPr lang="pt-BR" sz="2800" spc="-150" dirty="0"/>
              <a:t>fraude identitária, onde o</a:t>
            </a:r>
            <a:r>
              <a:rPr lang="pt-BR" sz="2800" dirty="0"/>
              <a:t> mestiço é convencido a se autodeclarar pertencente a uma etnia empurrãozinho no </a:t>
            </a:r>
            <a:r>
              <a:rPr lang="pt-BR" sz="2800" dirty="0">
                <a:solidFill>
                  <a:srgbClr val="FFC000"/>
                </a:solidFill>
              </a:rPr>
              <a:t>“Caminho de Volta”.</a:t>
            </a:r>
          </a:p>
        </p:txBody>
      </p:sp>
      <p:pic>
        <p:nvPicPr>
          <p:cNvPr id="3" name="Imagem 2"/>
          <p:cNvPicPr>
            <a:picLocks noChangeAspect="1"/>
          </p:cNvPicPr>
          <p:nvPr/>
        </p:nvPicPr>
        <p:blipFill>
          <a:blip r:embed="rId2"/>
          <a:stretch>
            <a:fillRect/>
          </a:stretch>
        </p:blipFill>
        <p:spPr>
          <a:xfrm>
            <a:off x="4486619" y="0"/>
            <a:ext cx="7705381" cy="6736575"/>
          </a:xfrm>
          <a:prstGeom prst="rect">
            <a:avLst/>
          </a:prstGeom>
        </p:spPr>
      </p:pic>
      <p:pic>
        <p:nvPicPr>
          <p:cNvPr id="5" name="Imagem 4"/>
          <p:cNvPicPr>
            <a:picLocks noChangeAspect="1"/>
          </p:cNvPicPr>
          <p:nvPr/>
        </p:nvPicPr>
        <p:blipFill>
          <a:blip r:embed="rId3"/>
          <a:stretch>
            <a:fillRect/>
          </a:stretch>
        </p:blipFill>
        <p:spPr>
          <a:xfrm>
            <a:off x="154981" y="3880732"/>
            <a:ext cx="11596451" cy="2855843"/>
          </a:xfrm>
          <a:prstGeom prst="rect">
            <a:avLst/>
          </a:prstGeom>
        </p:spPr>
      </p:pic>
    </p:spTree>
    <p:extLst>
      <p:ext uri="{BB962C8B-B14F-4D97-AF65-F5344CB8AC3E}">
        <p14:creationId xmlns:p14="http://schemas.microsoft.com/office/powerpoint/2010/main" val="26364557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53886" y="15714"/>
            <a:ext cx="9404723" cy="1400530"/>
          </a:xfrm>
        </p:spPr>
        <p:txBody>
          <a:bodyPr/>
          <a:lstStyle/>
          <a:p>
            <a:pPr algn="r"/>
            <a:r>
              <a:rPr lang="pt-BR" dirty="0"/>
              <a:t>Igualmente </a:t>
            </a:r>
            <a:r>
              <a:rPr lang="pt-BR" dirty="0">
                <a:solidFill>
                  <a:srgbClr val="FFC000"/>
                </a:solidFill>
              </a:rPr>
              <a:t>Mestiços</a:t>
            </a:r>
          </a:p>
        </p:txBody>
      </p:sp>
      <p:pic>
        <p:nvPicPr>
          <p:cNvPr id="3" name="Imagem 2"/>
          <p:cNvPicPr>
            <a:picLocks noChangeAspect="1"/>
          </p:cNvPicPr>
          <p:nvPr/>
        </p:nvPicPr>
        <p:blipFill>
          <a:blip r:embed="rId2"/>
          <a:stretch>
            <a:fillRect/>
          </a:stretch>
        </p:blipFill>
        <p:spPr>
          <a:xfrm>
            <a:off x="182284" y="3069771"/>
            <a:ext cx="3239132" cy="3778986"/>
          </a:xfrm>
          <a:prstGeom prst="rect">
            <a:avLst/>
          </a:prstGeom>
        </p:spPr>
      </p:pic>
      <p:pic>
        <p:nvPicPr>
          <p:cNvPr id="6146" name="Picture 2" descr="Serra do Araca 3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7629" y="940948"/>
            <a:ext cx="4930980" cy="2821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Serra do Araca 68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159" y="145267"/>
            <a:ext cx="5909220" cy="2541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m 3"/>
          <p:cNvPicPr>
            <a:picLocks noChangeAspect="1"/>
          </p:cNvPicPr>
          <p:nvPr/>
        </p:nvPicPr>
        <p:blipFill>
          <a:blip r:embed="rId5"/>
          <a:stretch>
            <a:fillRect/>
          </a:stretch>
        </p:blipFill>
        <p:spPr>
          <a:xfrm>
            <a:off x="3684105" y="3770601"/>
            <a:ext cx="8507896" cy="3087400"/>
          </a:xfrm>
          <a:prstGeom prst="rect">
            <a:avLst/>
          </a:prstGeom>
        </p:spPr>
      </p:pic>
      <p:sp>
        <p:nvSpPr>
          <p:cNvPr id="7" name="CaixaDeTexto 6"/>
          <p:cNvSpPr txBox="1"/>
          <p:nvPr/>
        </p:nvSpPr>
        <p:spPr>
          <a:xfrm>
            <a:off x="3421416" y="2721080"/>
            <a:ext cx="4396060" cy="1015663"/>
          </a:xfrm>
          <a:prstGeom prst="rect">
            <a:avLst/>
          </a:prstGeom>
          <a:noFill/>
        </p:spPr>
        <p:txBody>
          <a:bodyPr wrap="square" rtlCol="0">
            <a:spAutoFit/>
          </a:bodyPr>
          <a:lstStyle/>
          <a:p>
            <a:r>
              <a:rPr lang="pt-BR" sz="2000" dirty="0"/>
              <a:t>Igualmente </a:t>
            </a:r>
            <a:r>
              <a:rPr lang="pt-BR" sz="2000" dirty="0">
                <a:solidFill>
                  <a:srgbClr val="FFC000"/>
                </a:solidFill>
              </a:rPr>
              <a:t>abandonados</a:t>
            </a:r>
          </a:p>
          <a:p>
            <a:r>
              <a:rPr lang="pt-BR" sz="2000" dirty="0"/>
              <a:t>Só há </a:t>
            </a:r>
            <a:r>
              <a:rPr lang="pt-BR" sz="2000" dirty="0">
                <a:solidFill>
                  <a:srgbClr val="FFC000"/>
                </a:solidFill>
              </a:rPr>
              <a:t>direitos para índios...</a:t>
            </a:r>
          </a:p>
          <a:p>
            <a:r>
              <a:rPr lang="pt-BR" sz="2000" dirty="0"/>
              <a:t>Não para </a:t>
            </a:r>
            <a:r>
              <a:rPr lang="pt-BR" sz="2000" b="1" dirty="0">
                <a:solidFill>
                  <a:srgbClr val="FFC000"/>
                </a:solidFill>
              </a:rPr>
              <a:t>populações mestiças  </a:t>
            </a:r>
            <a:endParaRPr lang="pt-BR" b="1" dirty="0">
              <a:solidFill>
                <a:srgbClr val="FFC000"/>
              </a:solidFill>
            </a:endParaRPr>
          </a:p>
        </p:txBody>
      </p:sp>
    </p:spTree>
    <p:extLst>
      <p:ext uri="{BB962C8B-B14F-4D97-AF65-F5344CB8AC3E}">
        <p14:creationId xmlns:p14="http://schemas.microsoft.com/office/powerpoint/2010/main" val="36093127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37015"/>
            <a:ext cx="9404723" cy="1400530"/>
          </a:xfrm>
        </p:spPr>
        <p:txBody>
          <a:bodyPr/>
          <a:lstStyle/>
          <a:p>
            <a:r>
              <a:rPr lang="pt-BR" sz="3600" dirty="0"/>
              <a:t>Mesma sistema de produção</a:t>
            </a:r>
            <a:br>
              <a:rPr lang="pt-BR" sz="3600" dirty="0"/>
            </a:br>
            <a:r>
              <a:rPr lang="pt-BR" sz="3600" dirty="0"/>
              <a:t>agrícola.. </a:t>
            </a:r>
          </a:p>
        </p:txBody>
      </p:sp>
      <p:pic>
        <p:nvPicPr>
          <p:cNvPr id="5" name="Imagem 4"/>
          <p:cNvPicPr>
            <a:picLocks noChangeAspect="1"/>
          </p:cNvPicPr>
          <p:nvPr/>
        </p:nvPicPr>
        <p:blipFill>
          <a:blip r:embed="rId2"/>
          <a:stretch>
            <a:fillRect/>
          </a:stretch>
        </p:blipFill>
        <p:spPr>
          <a:xfrm>
            <a:off x="5403508" y="4036423"/>
            <a:ext cx="6600573" cy="2848462"/>
          </a:xfrm>
          <a:prstGeom prst="rect">
            <a:avLst/>
          </a:prstGeom>
        </p:spPr>
      </p:pic>
      <p:pic>
        <p:nvPicPr>
          <p:cNvPr id="6" name="Imagem 5"/>
          <p:cNvPicPr>
            <a:picLocks noChangeAspect="1"/>
          </p:cNvPicPr>
          <p:nvPr/>
        </p:nvPicPr>
        <p:blipFill rotWithShape="1">
          <a:blip r:embed="rId3"/>
          <a:srcRect l="24608" t="8552" r="14599"/>
          <a:stretch/>
        </p:blipFill>
        <p:spPr>
          <a:xfrm>
            <a:off x="185036" y="1537545"/>
            <a:ext cx="4740783" cy="5347340"/>
          </a:xfrm>
          <a:prstGeom prst="rect">
            <a:avLst/>
          </a:prstGeom>
        </p:spPr>
      </p:pic>
      <p:pic>
        <p:nvPicPr>
          <p:cNvPr id="3" name="Imagem 2"/>
          <p:cNvPicPr>
            <a:picLocks noChangeAspect="1"/>
          </p:cNvPicPr>
          <p:nvPr/>
        </p:nvPicPr>
        <p:blipFill>
          <a:blip r:embed="rId4"/>
          <a:stretch>
            <a:fillRect/>
          </a:stretch>
        </p:blipFill>
        <p:spPr>
          <a:xfrm>
            <a:off x="4847730" y="720722"/>
            <a:ext cx="7244956" cy="1869666"/>
          </a:xfrm>
          <a:prstGeom prst="rect">
            <a:avLst/>
          </a:prstGeom>
        </p:spPr>
      </p:pic>
      <p:pic>
        <p:nvPicPr>
          <p:cNvPr id="4" name="Imagem 3"/>
          <p:cNvPicPr>
            <a:picLocks noChangeAspect="1"/>
          </p:cNvPicPr>
          <p:nvPr/>
        </p:nvPicPr>
        <p:blipFill>
          <a:blip r:embed="rId5"/>
          <a:stretch>
            <a:fillRect/>
          </a:stretch>
        </p:blipFill>
        <p:spPr>
          <a:xfrm>
            <a:off x="5110855" y="2355820"/>
            <a:ext cx="6935665" cy="1925392"/>
          </a:xfrm>
          <a:prstGeom prst="rect">
            <a:avLst/>
          </a:prstGeom>
        </p:spPr>
      </p:pic>
    </p:spTree>
    <p:extLst>
      <p:ext uri="{BB962C8B-B14F-4D97-AF65-F5344CB8AC3E}">
        <p14:creationId xmlns:p14="http://schemas.microsoft.com/office/powerpoint/2010/main" val="15391867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0818" y="127191"/>
            <a:ext cx="9404723" cy="1400530"/>
          </a:xfrm>
        </p:spPr>
        <p:txBody>
          <a:bodyPr/>
          <a:lstStyle/>
          <a:p>
            <a:r>
              <a:rPr lang="pt-BR" dirty="0"/>
              <a:t>Mesmas </a:t>
            </a:r>
            <a:r>
              <a:rPr lang="pt-BR" dirty="0">
                <a:solidFill>
                  <a:srgbClr val="FFC000"/>
                </a:solidFill>
              </a:rPr>
              <a:t>atividades </a:t>
            </a:r>
            <a:br>
              <a:rPr lang="pt-BR" dirty="0">
                <a:solidFill>
                  <a:srgbClr val="FFC000"/>
                </a:solidFill>
              </a:rPr>
            </a:br>
            <a:r>
              <a:rPr lang="pt-BR" dirty="0">
                <a:solidFill>
                  <a:srgbClr val="FFC000"/>
                </a:solidFill>
              </a:rPr>
              <a:t>produtivas</a:t>
            </a:r>
          </a:p>
        </p:txBody>
      </p:sp>
      <p:pic>
        <p:nvPicPr>
          <p:cNvPr id="3" name="Imagem 2"/>
          <p:cNvPicPr>
            <a:picLocks noChangeAspect="1"/>
          </p:cNvPicPr>
          <p:nvPr/>
        </p:nvPicPr>
        <p:blipFill>
          <a:blip r:embed="rId2"/>
          <a:stretch>
            <a:fillRect/>
          </a:stretch>
        </p:blipFill>
        <p:spPr>
          <a:xfrm>
            <a:off x="2847703" y="4045567"/>
            <a:ext cx="8978692" cy="2616490"/>
          </a:xfrm>
          <a:prstGeom prst="rect">
            <a:avLst/>
          </a:prstGeom>
        </p:spPr>
      </p:pic>
      <p:pic>
        <p:nvPicPr>
          <p:cNvPr id="5" name="Imagem 4"/>
          <p:cNvPicPr>
            <a:picLocks noChangeAspect="1"/>
          </p:cNvPicPr>
          <p:nvPr/>
        </p:nvPicPr>
        <p:blipFill>
          <a:blip r:embed="rId3"/>
          <a:stretch>
            <a:fillRect/>
          </a:stretch>
        </p:blipFill>
        <p:spPr>
          <a:xfrm>
            <a:off x="6077714" y="0"/>
            <a:ext cx="6114286" cy="2761905"/>
          </a:xfrm>
          <a:prstGeom prst="rect">
            <a:avLst/>
          </a:prstGeom>
        </p:spPr>
      </p:pic>
      <p:pic>
        <p:nvPicPr>
          <p:cNvPr id="4" name="Imagem 3"/>
          <p:cNvPicPr>
            <a:picLocks noChangeAspect="1"/>
          </p:cNvPicPr>
          <p:nvPr/>
        </p:nvPicPr>
        <p:blipFill>
          <a:blip r:embed="rId4"/>
          <a:stretch>
            <a:fillRect/>
          </a:stretch>
        </p:blipFill>
        <p:spPr>
          <a:xfrm>
            <a:off x="212258" y="2169552"/>
            <a:ext cx="7991216" cy="1934715"/>
          </a:xfrm>
          <a:prstGeom prst="rect">
            <a:avLst/>
          </a:prstGeom>
        </p:spPr>
      </p:pic>
    </p:spTree>
    <p:extLst>
      <p:ext uri="{BB962C8B-B14F-4D97-AF65-F5344CB8AC3E}">
        <p14:creationId xmlns:p14="http://schemas.microsoft.com/office/powerpoint/2010/main" val="8954065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Imagem 9" descr="F:\My Pictures\2007 Pics\2. February\13-17.02.07. Tomar &amp; Canafé\Canafé\13-16.02.07 217.jpg"/>
          <p:cNvPicPr>
            <a:picLocks noChangeAspect="1" noChangeArrowheads="1"/>
          </p:cNvPicPr>
          <p:nvPr/>
        </p:nvPicPr>
        <p:blipFill>
          <a:blip r:embed="rId2"/>
          <a:srcRect l="12480" t="14410" b="20213"/>
          <a:stretch>
            <a:fillRect/>
          </a:stretch>
        </p:blipFill>
        <p:spPr bwMode="auto">
          <a:xfrm>
            <a:off x="6715718" y="1246088"/>
            <a:ext cx="5476282" cy="3218766"/>
          </a:xfrm>
          <a:prstGeom prst="rect">
            <a:avLst/>
          </a:prstGeom>
          <a:noFill/>
          <a:ln w="9525">
            <a:noFill/>
            <a:miter lim="800000"/>
            <a:headEnd/>
            <a:tailEnd/>
          </a:ln>
        </p:spPr>
      </p:pic>
      <p:sp>
        <p:nvSpPr>
          <p:cNvPr id="2" name="Título 1"/>
          <p:cNvSpPr>
            <a:spLocks noGrp="1"/>
          </p:cNvSpPr>
          <p:nvPr>
            <p:ph type="title"/>
          </p:nvPr>
        </p:nvSpPr>
        <p:spPr>
          <a:xfrm>
            <a:off x="0" y="0"/>
            <a:ext cx="11249764" cy="1400530"/>
          </a:xfrm>
        </p:spPr>
        <p:txBody>
          <a:bodyPr>
            <a:normAutofit fontScale="90000"/>
          </a:bodyPr>
          <a:lstStyle/>
          <a:p>
            <a:r>
              <a:rPr lang="pt-BR" dirty="0">
                <a:solidFill>
                  <a:srgbClr val="FFC000"/>
                </a:solidFill>
              </a:rPr>
              <a:t>Eu denunciei eu Denunciei ainda dentro da FUNAI esta Campanha de etnicização artificial do</a:t>
            </a:r>
            <a:r>
              <a:rPr lang="pt-BR" dirty="0"/>
              <a:t> </a:t>
            </a:r>
            <a:r>
              <a:rPr lang="pt-BR" b="1" dirty="0">
                <a:solidFill>
                  <a:srgbClr val="FFC000"/>
                </a:solidFill>
              </a:rPr>
              <a:t>Caboclo Mestiço Amazônida no Baixo para </a:t>
            </a:r>
            <a:br>
              <a:rPr lang="pt-BR" b="1" dirty="0">
                <a:solidFill>
                  <a:srgbClr val="FFC000"/>
                </a:solidFill>
              </a:rPr>
            </a:br>
            <a:r>
              <a:rPr lang="pt-BR" b="1" dirty="0">
                <a:solidFill>
                  <a:srgbClr val="FFC000"/>
                </a:solidFill>
              </a:rPr>
              <a:t>legitimar a expansão do </a:t>
            </a:r>
            <a:br>
              <a:rPr lang="pt-BR" b="1" dirty="0">
                <a:solidFill>
                  <a:srgbClr val="FFC000"/>
                </a:solidFill>
              </a:rPr>
            </a:br>
            <a:r>
              <a:rPr lang="pt-BR" b="1" dirty="0">
                <a:solidFill>
                  <a:schemeClr val="tx1"/>
                </a:solidFill>
              </a:rPr>
              <a:t>poderio do ISA no Rio Negro.</a:t>
            </a:r>
          </a:p>
        </p:txBody>
      </p:sp>
      <p:pic>
        <p:nvPicPr>
          <p:cNvPr id="3" name="Imagem 2"/>
          <p:cNvPicPr>
            <a:picLocks noChangeAspect="1"/>
          </p:cNvPicPr>
          <p:nvPr/>
        </p:nvPicPr>
        <p:blipFill>
          <a:blip r:embed="rId3"/>
          <a:stretch>
            <a:fillRect/>
          </a:stretch>
        </p:blipFill>
        <p:spPr>
          <a:xfrm>
            <a:off x="6777188" y="4464854"/>
            <a:ext cx="5545496" cy="2393146"/>
          </a:xfrm>
          <a:prstGeom prst="rect">
            <a:avLst/>
          </a:prstGeom>
        </p:spPr>
      </p:pic>
      <p:pic>
        <p:nvPicPr>
          <p:cNvPr id="5" name="Imagem 37" descr="F:\My Pictures\2007 Pics\6.June\10.6.07. Festejo de Sto. Antônio\DSC00740.JPG"/>
          <p:cNvPicPr>
            <a:picLocks noChangeAspect="1" noChangeArrowheads="1"/>
          </p:cNvPicPr>
          <p:nvPr/>
        </p:nvPicPr>
        <p:blipFill>
          <a:blip r:embed="rId4"/>
          <a:srcRect t="17537" b="11568"/>
          <a:stretch>
            <a:fillRect/>
          </a:stretch>
        </p:blipFill>
        <p:spPr bwMode="auto">
          <a:xfrm>
            <a:off x="0" y="3326057"/>
            <a:ext cx="7319389" cy="3531943"/>
          </a:xfrm>
          <a:prstGeom prst="rect">
            <a:avLst/>
          </a:prstGeom>
          <a:noFill/>
          <a:ln w="9525">
            <a:noFill/>
            <a:miter lim="800000"/>
            <a:headEnd/>
            <a:tailEnd/>
          </a:ln>
        </p:spPr>
      </p:pic>
    </p:spTree>
    <p:extLst>
      <p:ext uri="{BB962C8B-B14F-4D97-AF65-F5344CB8AC3E}">
        <p14:creationId xmlns:p14="http://schemas.microsoft.com/office/powerpoint/2010/main" val="25686424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B399C1-8B36-4429-A962-9838889C2F28}"/>
              </a:ext>
            </a:extLst>
          </p:cNvPr>
          <p:cNvSpPr>
            <a:spLocks noGrp="1"/>
          </p:cNvSpPr>
          <p:nvPr>
            <p:ph type="title"/>
          </p:nvPr>
        </p:nvSpPr>
        <p:spPr>
          <a:xfrm>
            <a:off x="1" y="145775"/>
            <a:ext cx="5181600" cy="1722782"/>
          </a:xfrm>
        </p:spPr>
        <p:txBody>
          <a:bodyPr/>
          <a:lstStyle/>
          <a:p>
            <a:pPr algn="ctr"/>
            <a:r>
              <a:rPr lang="pt-BR" sz="2400" dirty="0">
                <a:solidFill>
                  <a:srgbClr val="FFC000"/>
                </a:solidFill>
              </a:rPr>
              <a:t>ISA manipulou todo o processo demarcatório </a:t>
            </a:r>
            <a:r>
              <a:rPr lang="pt-BR" sz="2400" dirty="0"/>
              <a:t>para a assegurar a demarcação de mais de um milhão de hectares. O ISA chegou ao ponto de tornar o seu agente </a:t>
            </a:r>
            <a:r>
              <a:rPr lang="pt-BR" sz="2400" dirty="0">
                <a:solidFill>
                  <a:srgbClr val="FFFF00"/>
                </a:solidFill>
              </a:rPr>
              <a:t>Marcio Meira </a:t>
            </a:r>
            <a:r>
              <a:rPr lang="pt-BR" sz="2400" dirty="0"/>
              <a:t> Presidente da FUNAI para </a:t>
            </a:r>
            <a:r>
              <a:rPr lang="pt-BR" sz="2400" dirty="0">
                <a:solidFill>
                  <a:srgbClr val="FFFF00"/>
                </a:solidFill>
              </a:rPr>
              <a:t>indicar </a:t>
            </a:r>
            <a:r>
              <a:rPr lang="pt-BR" sz="2400" dirty="0"/>
              <a:t>sua mulher </a:t>
            </a:r>
            <a:r>
              <a:rPr lang="pt-BR" sz="2400" dirty="0">
                <a:solidFill>
                  <a:srgbClr val="FFFF00"/>
                </a:solidFill>
              </a:rPr>
              <a:t>Lucia Hussak van </a:t>
            </a:r>
            <a:r>
              <a:rPr lang="pt-BR" sz="2400" dirty="0" err="1">
                <a:solidFill>
                  <a:srgbClr val="FFFF00"/>
                </a:solidFill>
              </a:rPr>
              <a:t>Velthem</a:t>
            </a:r>
            <a:r>
              <a:rPr lang="pt-BR" sz="2400" dirty="0">
                <a:solidFill>
                  <a:srgbClr val="FFFF00"/>
                </a:solidFill>
              </a:rPr>
              <a:t> </a:t>
            </a:r>
            <a:r>
              <a:rPr lang="pt-BR" sz="2400" dirty="0"/>
              <a:t>como a antropóloga responsável pela Identificação da </a:t>
            </a:r>
            <a:r>
              <a:rPr lang="pt-BR" sz="2400" dirty="0" err="1">
                <a:solidFill>
                  <a:srgbClr val="FFC000"/>
                </a:solidFill>
              </a:rPr>
              <a:t>TI.Jurubaxi</a:t>
            </a:r>
            <a:r>
              <a:rPr lang="pt-BR" sz="2400" dirty="0">
                <a:solidFill>
                  <a:srgbClr val="FFC000"/>
                </a:solidFill>
              </a:rPr>
              <a:t>-Tea</a:t>
            </a:r>
          </a:p>
        </p:txBody>
      </p:sp>
      <p:pic>
        <p:nvPicPr>
          <p:cNvPr id="3" name="Imagem 2">
            <a:extLst>
              <a:ext uri="{FF2B5EF4-FFF2-40B4-BE49-F238E27FC236}">
                <a16:creationId xmlns:a16="http://schemas.microsoft.com/office/drawing/2014/main" id="{8D784DF5-8F4B-455A-B71F-4D1C3BA1A035}"/>
              </a:ext>
            </a:extLst>
          </p:cNvPr>
          <p:cNvPicPr>
            <a:picLocks noChangeAspect="1"/>
          </p:cNvPicPr>
          <p:nvPr/>
        </p:nvPicPr>
        <p:blipFill>
          <a:blip r:embed="rId2"/>
          <a:stretch>
            <a:fillRect/>
          </a:stretch>
        </p:blipFill>
        <p:spPr>
          <a:xfrm>
            <a:off x="5334000" y="0"/>
            <a:ext cx="6858000" cy="6858000"/>
          </a:xfrm>
          <a:prstGeom prst="rect">
            <a:avLst/>
          </a:prstGeom>
        </p:spPr>
      </p:pic>
      <p:pic>
        <p:nvPicPr>
          <p:cNvPr id="4" name="Imagem 3">
            <a:extLst>
              <a:ext uri="{FF2B5EF4-FFF2-40B4-BE49-F238E27FC236}">
                <a16:creationId xmlns:a16="http://schemas.microsoft.com/office/drawing/2014/main" id="{2E81A056-BF45-4047-9ED1-C6ADA3809BF8}"/>
              </a:ext>
            </a:extLst>
          </p:cNvPr>
          <p:cNvPicPr>
            <a:picLocks noChangeAspect="1"/>
          </p:cNvPicPr>
          <p:nvPr/>
        </p:nvPicPr>
        <p:blipFill>
          <a:blip r:embed="rId3"/>
          <a:stretch>
            <a:fillRect/>
          </a:stretch>
        </p:blipFill>
        <p:spPr>
          <a:xfrm>
            <a:off x="0" y="3527730"/>
            <a:ext cx="5550448" cy="3330270"/>
          </a:xfrm>
          <a:prstGeom prst="rect">
            <a:avLst/>
          </a:prstGeom>
        </p:spPr>
      </p:pic>
    </p:spTree>
    <p:extLst>
      <p:ext uri="{BB962C8B-B14F-4D97-AF65-F5344CB8AC3E}">
        <p14:creationId xmlns:p14="http://schemas.microsoft.com/office/powerpoint/2010/main" val="11994756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E94FC3-FC72-413F-AF59-0D47E26E7995}"/>
              </a:ext>
            </a:extLst>
          </p:cNvPr>
          <p:cNvSpPr>
            <a:spLocks noGrp="1"/>
          </p:cNvSpPr>
          <p:nvPr>
            <p:ph type="title"/>
          </p:nvPr>
        </p:nvSpPr>
        <p:spPr/>
        <p:txBody>
          <a:bodyPr/>
          <a:lstStyle/>
          <a:p>
            <a:endParaRPr lang="pt-BR"/>
          </a:p>
        </p:txBody>
      </p:sp>
      <p:pic>
        <p:nvPicPr>
          <p:cNvPr id="3" name="Imagem 2">
            <a:extLst>
              <a:ext uri="{FF2B5EF4-FFF2-40B4-BE49-F238E27FC236}">
                <a16:creationId xmlns:a16="http://schemas.microsoft.com/office/drawing/2014/main" id="{F95B2ED9-49D6-450C-8061-DB70AC71F96B}"/>
              </a:ext>
            </a:extLst>
          </p:cNvPr>
          <p:cNvPicPr/>
          <p:nvPr/>
        </p:nvPicPr>
        <p:blipFill>
          <a:blip r:embed="rId2"/>
          <a:stretch>
            <a:fillRect/>
          </a:stretch>
        </p:blipFill>
        <p:spPr>
          <a:xfrm>
            <a:off x="0" y="-284479"/>
            <a:ext cx="12192000" cy="7170420"/>
          </a:xfrm>
          <a:prstGeom prst="rect">
            <a:avLst/>
          </a:prstGeom>
        </p:spPr>
      </p:pic>
    </p:spTree>
    <p:extLst>
      <p:ext uri="{BB962C8B-B14F-4D97-AF65-F5344CB8AC3E}">
        <p14:creationId xmlns:p14="http://schemas.microsoft.com/office/powerpoint/2010/main" val="29262769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Conteúdo 7"/>
          <p:cNvSpPr>
            <a:spLocks noGrp="1"/>
          </p:cNvSpPr>
          <p:nvPr>
            <p:ph idx="1"/>
          </p:nvPr>
        </p:nvSpPr>
        <p:spPr>
          <a:xfrm>
            <a:off x="3495040" y="1402080"/>
            <a:ext cx="8412480" cy="5303521"/>
          </a:xfrm>
        </p:spPr>
        <p:txBody>
          <a:bodyPr>
            <a:normAutofit/>
          </a:bodyPr>
          <a:lstStyle/>
          <a:p>
            <a:r>
              <a:rPr lang="pt-BR" dirty="0"/>
              <a:t>O Brasil era tão inepto em detectar ameaças e ataques ao seu patrimônio e infraestrutura que permitia que até mesmo órgãos estatais estadunidenses como o  Serviço Florestal, braço do Departamento de Agricultura Norte-Americano financiasse indígenas em sua Agenda Política aqui no País.</a:t>
            </a:r>
          </a:p>
          <a:p>
            <a:r>
              <a:rPr lang="pt-BR" dirty="0"/>
              <a:t>A estrutura de funcionamento do Aparato </a:t>
            </a:r>
            <a:r>
              <a:rPr lang="pt-BR" dirty="0" err="1"/>
              <a:t>ONGueiro</a:t>
            </a:r>
            <a:r>
              <a:rPr lang="pt-BR" dirty="0"/>
              <a:t> é simples e infalível: Grandes fundações do hemisfério Norte operam uma vasta e ampla rede de aliados dispersos em pontos chaves da sociedade como </a:t>
            </a:r>
            <a:r>
              <a:rPr lang="pt-BR" dirty="0">
                <a:solidFill>
                  <a:srgbClr val="FFC000"/>
                </a:solidFill>
              </a:rPr>
              <a:t>Igrejas, Academia e Parlamento </a:t>
            </a:r>
            <a:r>
              <a:rPr lang="pt-BR" dirty="0"/>
              <a:t>e infiltrados em diversos órgãos da estrutura do Estado conseguem impor à qualquer custo </a:t>
            </a:r>
            <a:r>
              <a:rPr lang="pt-BR" dirty="0">
                <a:solidFill>
                  <a:srgbClr val="FFFF00"/>
                </a:solidFill>
              </a:rPr>
              <a:t>uma agenda política contrária aos melhores interesses </a:t>
            </a:r>
            <a:r>
              <a:rPr lang="pt-BR" dirty="0"/>
              <a:t>econômicos e de desenvolvimento do povo, sociedade e estado brasileiro. </a:t>
            </a:r>
          </a:p>
          <a:p>
            <a:r>
              <a:rPr lang="pt-BR" dirty="0"/>
              <a:t>As “</a:t>
            </a:r>
            <a:r>
              <a:rPr lang="pt-BR" dirty="0">
                <a:solidFill>
                  <a:srgbClr val="FFC000"/>
                </a:solidFill>
              </a:rPr>
              <a:t>Minorias Étnicas</a:t>
            </a:r>
            <a:r>
              <a:rPr lang="pt-BR" dirty="0"/>
              <a:t>” tornaram-se instrumentos de imposição de uma agenda internacional que atende às vontade, desejos e caprichos de poderosos grupos  </a:t>
            </a:r>
            <a:r>
              <a:rPr lang="pt-BR" dirty="0">
                <a:solidFill>
                  <a:srgbClr val="FFC000"/>
                </a:solidFill>
              </a:rPr>
              <a:t>econômicos internacionais</a:t>
            </a:r>
          </a:p>
        </p:txBody>
      </p:sp>
      <p:sp>
        <p:nvSpPr>
          <p:cNvPr id="7" name="Título 6"/>
          <p:cNvSpPr>
            <a:spLocks noGrp="1"/>
          </p:cNvSpPr>
          <p:nvPr>
            <p:ph type="title"/>
          </p:nvPr>
        </p:nvSpPr>
        <p:spPr>
          <a:xfrm>
            <a:off x="2690446" y="152400"/>
            <a:ext cx="8915399" cy="828328"/>
          </a:xfrm>
        </p:spPr>
        <p:txBody>
          <a:bodyPr>
            <a:normAutofit fontScale="90000"/>
          </a:bodyPr>
          <a:lstStyle/>
          <a:p>
            <a:r>
              <a:rPr lang="pt-BR" dirty="0">
                <a:solidFill>
                  <a:srgbClr val="FFC000"/>
                </a:solidFill>
              </a:rPr>
              <a:t>Com que objetivo USAID e US Forest Service do Ministério de Agricultura?</a:t>
            </a:r>
          </a:p>
        </p:txBody>
      </p:sp>
      <p:pic>
        <p:nvPicPr>
          <p:cNvPr id="39938" name="Picture 2" descr="http://images.bugwood.org/OrgProfLogo/USF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3774"/>
            <a:ext cx="2376264" cy="252115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p:cNvPicPr>
            <a:picLocks noChangeAspect="1"/>
          </p:cNvPicPr>
          <p:nvPr/>
        </p:nvPicPr>
        <p:blipFill>
          <a:blip r:embed="rId3"/>
          <a:stretch>
            <a:fillRect/>
          </a:stretch>
        </p:blipFill>
        <p:spPr>
          <a:xfrm>
            <a:off x="5440" y="2798463"/>
            <a:ext cx="3744416" cy="1261073"/>
          </a:xfrm>
          <a:prstGeom prst="rect">
            <a:avLst/>
          </a:prstGeom>
        </p:spPr>
      </p:pic>
      <p:pic>
        <p:nvPicPr>
          <p:cNvPr id="6" name="Imagem 5"/>
          <p:cNvPicPr>
            <a:picLocks noChangeAspect="1"/>
          </p:cNvPicPr>
          <p:nvPr/>
        </p:nvPicPr>
        <p:blipFill>
          <a:blip r:embed="rId4"/>
          <a:stretch>
            <a:fillRect/>
          </a:stretch>
        </p:blipFill>
        <p:spPr>
          <a:xfrm>
            <a:off x="0" y="4387560"/>
            <a:ext cx="2470440" cy="2470440"/>
          </a:xfrm>
          <a:prstGeom prst="rect">
            <a:avLst/>
          </a:prstGeom>
        </p:spPr>
      </p:pic>
    </p:spTree>
    <p:extLst>
      <p:ext uri="{BB962C8B-B14F-4D97-AF65-F5344CB8AC3E}">
        <p14:creationId xmlns:p14="http://schemas.microsoft.com/office/powerpoint/2010/main" val="25895675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4"/>
          <p:cNvSpPr>
            <a:spLocks noGrp="1"/>
          </p:cNvSpPr>
          <p:nvPr>
            <p:ph idx="1"/>
          </p:nvPr>
        </p:nvSpPr>
        <p:spPr>
          <a:xfrm>
            <a:off x="5713080" y="1483360"/>
            <a:ext cx="6209289" cy="4825960"/>
          </a:xfrm>
        </p:spPr>
        <p:txBody>
          <a:bodyPr>
            <a:normAutofit lnSpcReduction="10000"/>
          </a:bodyPr>
          <a:lstStyle/>
          <a:p>
            <a:pPr algn="ctr"/>
            <a:r>
              <a:rPr lang="pt-BR" dirty="0"/>
              <a:t>O que realmente impressiona é que uma estrutura tão simples, tão óbvia e tão fácil de se identificar, ainda cause indignação por parte dos operadores do sistema, que interpreta a sua mera exposição como “ataques aos direitos indígenas” “teoria da conspiração” quando interpretam esta estrutura como um fato normal da realidade que “</a:t>
            </a:r>
            <a:r>
              <a:rPr lang="pt-BR" i="1" dirty="0">
                <a:solidFill>
                  <a:srgbClr val="FFC000"/>
                </a:solidFill>
              </a:rPr>
              <a:t>é óbvio que tem que ser para ser assim</a:t>
            </a:r>
            <a:r>
              <a:rPr lang="pt-BR" dirty="0"/>
              <a:t>”</a:t>
            </a:r>
          </a:p>
          <a:p>
            <a:pPr algn="ctr"/>
            <a:r>
              <a:rPr lang="pt-BR" dirty="0"/>
              <a:t>Folheto que apresenta razões e uma proposta de ação e atuação feita por  um grupo de ONGs Americanas que  ensina como os Agricultores podem ajudar a combater  agricultores em países em </a:t>
            </a:r>
            <a:r>
              <a:rPr lang="pt-BR" dirty="0">
                <a:solidFill>
                  <a:srgbClr val="FFC000"/>
                </a:solidFill>
              </a:rPr>
              <a:t>desenvolvimento por meio da bandeira  ambientalista</a:t>
            </a:r>
          </a:p>
        </p:txBody>
      </p:sp>
      <p:sp>
        <p:nvSpPr>
          <p:cNvPr id="4" name="Título 3"/>
          <p:cNvSpPr>
            <a:spLocks noGrp="1"/>
          </p:cNvSpPr>
          <p:nvPr>
            <p:ph type="title"/>
          </p:nvPr>
        </p:nvSpPr>
        <p:spPr>
          <a:xfrm>
            <a:off x="0" y="-119590"/>
            <a:ext cx="10612680" cy="860412"/>
          </a:xfrm>
        </p:spPr>
        <p:txBody>
          <a:bodyPr/>
          <a:lstStyle/>
          <a:p>
            <a:pPr algn="r"/>
            <a:r>
              <a:rPr lang="pt-BR" dirty="0"/>
              <a:t>Impõem uma Agenda de Fazendas aqui, Florestas lá...</a:t>
            </a:r>
          </a:p>
        </p:txBody>
      </p:sp>
      <p:pic>
        <p:nvPicPr>
          <p:cNvPr id="3" name="Imagem 2"/>
          <p:cNvPicPr>
            <a:picLocks noChangeAspect="1"/>
          </p:cNvPicPr>
          <p:nvPr/>
        </p:nvPicPr>
        <p:blipFill>
          <a:blip r:embed="rId2"/>
          <a:stretch>
            <a:fillRect/>
          </a:stretch>
        </p:blipFill>
        <p:spPr>
          <a:xfrm>
            <a:off x="495360" y="667296"/>
            <a:ext cx="4722360" cy="6165304"/>
          </a:xfrm>
          <a:prstGeom prst="rect">
            <a:avLst/>
          </a:prstGeom>
        </p:spPr>
      </p:pic>
    </p:spTree>
    <p:extLst>
      <p:ext uri="{BB962C8B-B14F-4D97-AF65-F5344CB8AC3E}">
        <p14:creationId xmlns:p14="http://schemas.microsoft.com/office/powerpoint/2010/main" val="77144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28" name="Picture 7">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29" name="Picture 9">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0" name="Oval 11">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pt-BR"/>
          </a:p>
        </p:txBody>
      </p:sp>
      <p:pic>
        <p:nvPicPr>
          <p:cNvPr id="31" name="Picture 13">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2" name="Picture 15">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33" name="Rectangle 17">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pt-BR"/>
          </a:p>
        </p:txBody>
      </p:sp>
      <p:pic>
        <p:nvPicPr>
          <p:cNvPr id="3" name="Imagem 2">
            <a:extLst>
              <a:ext uri="{FF2B5EF4-FFF2-40B4-BE49-F238E27FC236}">
                <a16:creationId xmlns:a16="http://schemas.microsoft.com/office/drawing/2014/main" id="{D29D6E6D-185E-FA59-5E37-1BE041DD742E}"/>
              </a:ext>
            </a:extLst>
          </p:cNvPr>
          <p:cNvPicPr>
            <a:picLocks noChangeAspect="1"/>
          </p:cNvPicPr>
          <p:nvPr/>
        </p:nvPicPr>
        <p:blipFill rotWithShape="1">
          <a:blip r:embed="rId7">
            <a:duotone>
              <a:prstClr val="black"/>
              <a:schemeClr val="accent5">
                <a:tint val="45000"/>
                <a:satMod val="400000"/>
              </a:schemeClr>
            </a:duotone>
            <a:alphaModFix amt="25000"/>
          </a:blip>
          <a:srcRect l="9091" t="18831"/>
          <a:stretch/>
        </p:blipFill>
        <p:spPr>
          <a:xfrm>
            <a:off x="20" y="10"/>
            <a:ext cx="12191980" cy="6857990"/>
          </a:xfrm>
          <a:prstGeom prst="rect">
            <a:avLst/>
          </a:prstGeom>
        </p:spPr>
      </p:pic>
      <p:sp>
        <p:nvSpPr>
          <p:cNvPr id="2" name="Título 1">
            <a:extLst>
              <a:ext uri="{FF2B5EF4-FFF2-40B4-BE49-F238E27FC236}">
                <a16:creationId xmlns:a16="http://schemas.microsoft.com/office/drawing/2014/main" id="{435A2552-16CA-8B60-B3E3-238814F7C4ED}"/>
              </a:ext>
            </a:extLst>
          </p:cNvPr>
          <p:cNvSpPr>
            <a:spLocks noGrp="1"/>
          </p:cNvSpPr>
          <p:nvPr>
            <p:ph type="title"/>
          </p:nvPr>
        </p:nvSpPr>
        <p:spPr>
          <a:xfrm>
            <a:off x="1154955" y="1447800"/>
            <a:ext cx="8825658" cy="3329581"/>
          </a:xfrm>
        </p:spPr>
        <p:txBody>
          <a:bodyPr vert="horz" lIns="91440" tIns="45720" rIns="91440" bIns="45720" rtlCol="0" anchor="b">
            <a:normAutofit fontScale="90000"/>
          </a:bodyPr>
          <a:lstStyle/>
          <a:p>
            <a:pPr algn="ctr">
              <a:lnSpc>
                <a:spcPct val="90000"/>
              </a:lnSpc>
            </a:pPr>
            <a:r>
              <a:rPr lang="en-US" sz="5600" dirty="0">
                <a:solidFill>
                  <a:srgbClr val="FFFF00"/>
                </a:solidFill>
              </a:rPr>
              <a:t>A </a:t>
            </a:r>
            <a:r>
              <a:rPr lang="en-US" sz="5600" dirty="0" err="1">
                <a:solidFill>
                  <a:srgbClr val="FFFF00"/>
                </a:solidFill>
              </a:rPr>
              <a:t>farra</a:t>
            </a:r>
            <a:r>
              <a:rPr lang="en-US" sz="5600" dirty="0">
                <a:solidFill>
                  <a:srgbClr val="FFFF00"/>
                </a:solidFill>
              </a:rPr>
              <a:t> da </a:t>
            </a:r>
            <a:r>
              <a:rPr lang="en-US" sz="5600" dirty="0" err="1">
                <a:solidFill>
                  <a:srgbClr val="FFFF00"/>
                </a:solidFill>
              </a:rPr>
              <a:t>Antropologia</a:t>
            </a:r>
            <a:r>
              <a:rPr lang="en-US" sz="5600" dirty="0">
                <a:solidFill>
                  <a:srgbClr val="FFFF00"/>
                </a:solidFill>
              </a:rPr>
              <a:t> </a:t>
            </a:r>
            <a:r>
              <a:rPr lang="en-US" sz="5600" dirty="0" err="1">
                <a:solidFill>
                  <a:srgbClr val="FFFF00"/>
                </a:solidFill>
              </a:rPr>
              <a:t>Oportunista</a:t>
            </a:r>
            <a:br>
              <a:rPr lang="en-US" sz="5600" dirty="0"/>
            </a:br>
            <a:r>
              <a:rPr lang="en-US" sz="5600" dirty="0" err="1"/>
              <a:t>Reportagem</a:t>
            </a:r>
            <a:r>
              <a:rPr lang="en-US" sz="5600" dirty="0"/>
              <a:t> Especial da</a:t>
            </a:r>
            <a:br>
              <a:rPr lang="en-US" sz="5600" dirty="0"/>
            </a:br>
            <a:r>
              <a:rPr lang="en-US" sz="5600" dirty="0" err="1"/>
              <a:t>Revista</a:t>
            </a:r>
            <a:r>
              <a:rPr lang="en-US" sz="5600" dirty="0"/>
              <a:t> Veja 2163 de </a:t>
            </a:r>
            <a:r>
              <a:rPr lang="en-US" sz="5600" dirty="0" err="1"/>
              <a:t>maio</a:t>
            </a:r>
            <a:r>
              <a:rPr lang="en-US" sz="5600" dirty="0"/>
              <a:t> de 2010 </a:t>
            </a:r>
            <a:br>
              <a:rPr lang="en-US" sz="5600" dirty="0"/>
            </a:br>
            <a:endParaRPr lang="en-US" sz="5600" dirty="0"/>
          </a:p>
        </p:txBody>
      </p:sp>
      <p:sp>
        <p:nvSpPr>
          <p:cNvPr id="34" name="Rectangle 19">
            <a:extLst>
              <a:ext uri="{FF2B5EF4-FFF2-40B4-BE49-F238E27FC236}">
                <a16:creationId xmlns:a16="http://schemas.microsoft.com/office/drawing/2014/main" id="{C885E190-58DD-42DD-A4A8-401E15C92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pt-BR"/>
          </a:p>
        </p:txBody>
      </p:sp>
    </p:spTree>
    <p:extLst>
      <p:ext uri="{BB962C8B-B14F-4D97-AF65-F5344CB8AC3E}">
        <p14:creationId xmlns:p14="http://schemas.microsoft.com/office/powerpoint/2010/main" val="130611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795CFBC1-956E-48E9-92D1-DEA23BB1CF3C}"/>
              </a:ext>
            </a:extLst>
          </p:cNvPr>
          <p:cNvPicPr>
            <a:picLocks noChangeAspect="1"/>
          </p:cNvPicPr>
          <p:nvPr/>
        </p:nvPicPr>
        <p:blipFill>
          <a:blip r:embed="rId2">
            <a:duotone>
              <a:schemeClr val="accent6">
                <a:shade val="45000"/>
                <a:satMod val="135000"/>
              </a:schemeClr>
              <a:prstClr val="white"/>
            </a:duotone>
          </a:blip>
          <a:stretch>
            <a:fillRect/>
          </a:stretch>
        </p:blipFill>
        <p:spPr>
          <a:xfrm>
            <a:off x="0" y="-2227207"/>
            <a:ext cx="12192000" cy="9144001"/>
          </a:xfrm>
          <a:prstGeom prst="rect">
            <a:avLst/>
          </a:prstGeom>
        </p:spPr>
      </p:pic>
      <p:sp>
        <p:nvSpPr>
          <p:cNvPr id="4" name="Título 3">
            <a:extLst>
              <a:ext uri="{FF2B5EF4-FFF2-40B4-BE49-F238E27FC236}">
                <a16:creationId xmlns:a16="http://schemas.microsoft.com/office/drawing/2014/main" id="{C2DB1964-1DA7-42A3-8F62-F5BEF001F19D}"/>
              </a:ext>
            </a:extLst>
          </p:cNvPr>
          <p:cNvSpPr>
            <a:spLocks noGrp="1"/>
          </p:cNvSpPr>
          <p:nvPr>
            <p:ph type="title"/>
          </p:nvPr>
        </p:nvSpPr>
        <p:spPr>
          <a:xfrm>
            <a:off x="0" y="140187"/>
            <a:ext cx="9404723" cy="1400530"/>
          </a:xfrm>
        </p:spPr>
        <p:txBody>
          <a:bodyPr/>
          <a:lstStyle/>
          <a:p>
            <a:r>
              <a:rPr lang="pt-BR" dirty="0">
                <a:solidFill>
                  <a:srgbClr val="FFFF00"/>
                </a:solidFill>
              </a:rPr>
              <a:t>O Pacto das Catacumbas de 1965</a:t>
            </a:r>
            <a:br>
              <a:rPr lang="pt-BR" dirty="0">
                <a:solidFill>
                  <a:srgbClr val="FFFF00"/>
                </a:solidFill>
              </a:rPr>
            </a:br>
            <a:r>
              <a:rPr lang="pt-BR" dirty="0">
                <a:solidFill>
                  <a:srgbClr val="FFFF00"/>
                </a:solidFill>
              </a:rPr>
              <a:t>Declaração de Barbados I de1971</a:t>
            </a:r>
          </a:p>
        </p:txBody>
      </p:sp>
      <p:sp>
        <p:nvSpPr>
          <p:cNvPr id="5" name="Espaço Reservado para Conteúdo 4">
            <a:extLst>
              <a:ext uri="{FF2B5EF4-FFF2-40B4-BE49-F238E27FC236}">
                <a16:creationId xmlns:a16="http://schemas.microsoft.com/office/drawing/2014/main" id="{4A00E6FC-9988-4E90-BC4C-ACD77178B000}"/>
              </a:ext>
            </a:extLst>
          </p:cNvPr>
          <p:cNvSpPr>
            <a:spLocks noGrp="1"/>
          </p:cNvSpPr>
          <p:nvPr>
            <p:ph idx="1"/>
          </p:nvPr>
        </p:nvSpPr>
        <p:spPr>
          <a:xfrm>
            <a:off x="-275402" y="4014960"/>
            <a:ext cx="9517462" cy="3115089"/>
          </a:xfrm>
        </p:spPr>
        <p:txBody>
          <a:bodyPr>
            <a:normAutofit fontScale="92500" lnSpcReduction="10000"/>
          </a:bodyPr>
          <a:lstStyle/>
          <a:p>
            <a:pPr algn="just"/>
            <a:r>
              <a:rPr lang="pt-BR" dirty="0">
                <a:solidFill>
                  <a:schemeClr val="bg1"/>
                </a:solidFill>
              </a:rPr>
              <a:t>“Em 1971, um grupo de antropólogos atuantes na América Latina reuniu-se em Barbados para participar de um Simpósio sobre a Fricção Interétnica na América Sul. Ao final, os participantes, entre eles quatro brasileiros, emitiram a declaração de Barbados ‘</a:t>
            </a:r>
            <a:r>
              <a:rPr lang="pt-BR" b="1" dirty="0">
                <a:solidFill>
                  <a:schemeClr val="bg1"/>
                </a:solidFill>
              </a:rPr>
              <a:t>Pela Liberação do Indígena</a:t>
            </a:r>
            <a:r>
              <a:rPr lang="pt-BR" dirty="0">
                <a:solidFill>
                  <a:schemeClr val="bg1"/>
                </a:solidFill>
              </a:rPr>
              <a:t>’, onde destacavam as responsabilidades do estado; das Missões Religiosas; da antropologia; e do indígena como protagonista de seu próprio destino. Especificamente sobre as responsabilidades da Antropologia, afirmava-se que ‘a antropologia que hoje se requer na América Latina não é aquela que toma as populações indígenas como meros objetos de estudo, mas a que lhes vê como povos colonizados e se compromete em sua luta de liberação’ (1971)” (Santos, 2004, p. 97-98)</a:t>
            </a:r>
          </a:p>
        </p:txBody>
      </p:sp>
      <p:pic>
        <p:nvPicPr>
          <p:cNvPr id="6" name="Imagem 5">
            <a:extLst>
              <a:ext uri="{FF2B5EF4-FFF2-40B4-BE49-F238E27FC236}">
                <a16:creationId xmlns:a16="http://schemas.microsoft.com/office/drawing/2014/main" id="{68F3B253-5C8C-499D-A34C-0C8294D0F6D0}"/>
              </a:ext>
            </a:extLst>
          </p:cNvPr>
          <p:cNvPicPr>
            <a:picLocks noChangeAspect="1"/>
          </p:cNvPicPr>
          <p:nvPr/>
        </p:nvPicPr>
        <p:blipFill rotWithShape="1">
          <a:blip r:embed="rId3"/>
          <a:srcRect l="67173" t="37288" r="12283" b="16118"/>
          <a:stretch/>
        </p:blipFill>
        <p:spPr>
          <a:xfrm>
            <a:off x="9242060" y="3080873"/>
            <a:ext cx="3008254" cy="3835921"/>
          </a:xfrm>
          <a:prstGeom prst="rect">
            <a:avLst/>
          </a:prstGeom>
        </p:spPr>
      </p:pic>
      <p:pic>
        <p:nvPicPr>
          <p:cNvPr id="8" name="Picture 2" descr="Resultado de imagem para cnbb conferencia nacional dos bispos bolivarianos">
            <a:extLst>
              <a:ext uri="{FF2B5EF4-FFF2-40B4-BE49-F238E27FC236}">
                <a16:creationId xmlns:a16="http://schemas.microsoft.com/office/drawing/2014/main" id="{C7450F8E-C5BF-4633-9E3B-6066E2AC64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3746" y="353442"/>
            <a:ext cx="2974184" cy="1348654"/>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m 6">
            <a:extLst>
              <a:ext uri="{FF2B5EF4-FFF2-40B4-BE49-F238E27FC236}">
                <a16:creationId xmlns:a16="http://schemas.microsoft.com/office/drawing/2014/main" id="{C3CCFCFC-0D2C-4F03-8D5B-00752736E3A5}"/>
              </a:ext>
            </a:extLst>
          </p:cNvPr>
          <p:cNvPicPr>
            <a:picLocks noChangeAspect="1"/>
          </p:cNvPicPr>
          <p:nvPr/>
        </p:nvPicPr>
        <p:blipFill>
          <a:blip r:embed="rId5"/>
          <a:stretch>
            <a:fillRect/>
          </a:stretch>
        </p:blipFill>
        <p:spPr>
          <a:xfrm>
            <a:off x="9212903" y="1488539"/>
            <a:ext cx="3008254" cy="1644512"/>
          </a:xfrm>
          <a:prstGeom prst="rect">
            <a:avLst/>
          </a:prstGeom>
        </p:spPr>
      </p:pic>
    </p:spTree>
    <p:extLst>
      <p:ext uri="{BB962C8B-B14F-4D97-AF65-F5344CB8AC3E}">
        <p14:creationId xmlns:p14="http://schemas.microsoft.com/office/powerpoint/2010/main" val="41374542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61" name="Picture 60">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63" name="Picture 62">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65" name="Oval 64">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pt-BR"/>
          </a:p>
        </p:txBody>
      </p:sp>
      <p:pic>
        <p:nvPicPr>
          <p:cNvPr id="67" name="Picture 66">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69" name="Picture 68">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71" name="Rectangle 70">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pt-BR"/>
          </a:p>
        </p:txBody>
      </p:sp>
      <p:sp>
        <p:nvSpPr>
          <p:cNvPr id="73" name="Rectangle 72">
            <a:extLst>
              <a:ext uri="{FF2B5EF4-FFF2-40B4-BE49-F238E27FC236}">
                <a16:creationId xmlns:a16="http://schemas.microsoft.com/office/drawing/2014/main" id="{F3F4807A-5068-4492-8025-D75F320E9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35A2552-16CA-8B60-B3E3-238814F7C4ED}"/>
              </a:ext>
            </a:extLst>
          </p:cNvPr>
          <p:cNvSpPr>
            <a:spLocks noGrp="1"/>
          </p:cNvSpPr>
          <p:nvPr>
            <p:ph type="title"/>
          </p:nvPr>
        </p:nvSpPr>
        <p:spPr>
          <a:xfrm>
            <a:off x="7634622" y="2034455"/>
            <a:ext cx="4570516" cy="4617806"/>
          </a:xfrm>
        </p:spPr>
        <p:txBody>
          <a:bodyPr vert="horz" lIns="91440" tIns="45720" rIns="91440" bIns="45720" rtlCol="0" anchor="b">
            <a:normAutofit fontScale="90000"/>
          </a:bodyPr>
          <a:lstStyle/>
          <a:p>
            <a:pPr algn="ctr">
              <a:lnSpc>
                <a:spcPct val="90000"/>
              </a:lnSpc>
            </a:pPr>
            <a:r>
              <a:rPr lang="en-US" sz="3400" dirty="0">
                <a:solidFill>
                  <a:srgbClr val="EBEBEB"/>
                </a:solidFill>
              </a:rPr>
              <a:t>A </a:t>
            </a:r>
            <a:r>
              <a:rPr lang="en-US" sz="3400" dirty="0" err="1">
                <a:solidFill>
                  <a:srgbClr val="EBEBEB"/>
                </a:solidFill>
              </a:rPr>
              <a:t>reportagem</a:t>
            </a:r>
            <a:r>
              <a:rPr lang="en-US" sz="3400" dirty="0">
                <a:solidFill>
                  <a:srgbClr val="EBEBEB"/>
                </a:solidFill>
              </a:rPr>
              <a:t> da </a:t>
            </a:r>
            <a:r>
              <a:rPr lang="en-US" sz="3400" dirty="0" err="1">
                <a:solidFill>
                  <a:srgbClr val="EBEBEB"/>
                </a:solidFill>
              </a:rPr>
              <a:t>Revista</a:t>
            </a:r>
            <a:r>
              <a:rPr lang="en-US" sz="3400" dirty="0">
                <a:solidFill>
                  <a:srgbClr val="EBEBEB"/>
                </a:solidFill>
              </a:rPr>
              <a:t> Veja  </a:t>
            </a:r>
            <a:br>
              <a:rPr lang="en-US" sz="3400" dirty="0">
                <a:solidFill>
                  <a:srgbClr val="EBEBEB"/>
                </a:solidFill>
              </a:rPr>
            </a:br>
            <a:r>
              <a:rPr lang="en-US" sz="3400" dirty="0">
                <a:solidFill>
                  <a:srgbClr val="EBEBEB"/>
                </a:solidFill>
              </a:rPr>
              <a:t>“A </a:t>
            </a:r>
            <a:r>
              <a:rPr lang="en-US" sz="3400" dirty="0" err="1">
                <a:solidFill>
                  <a:srgbClr val="EBEBEB"/>
                </a:solidFill>
              </a:rPr>
              <a:t>farra</a:t>
            </a:r>
            <a:r>
              <a:rPr lang="en-US" sz="3400" dirty="0">
                <a:solidFill>
                  <a:srgbClr val="EBEBEB"/>
                </a:solidFill>
              </a:rPr>
              <a:t> da </a:t>
            </a:r>
            <a:r>
              <a:rPr lang="en-US" sz="3400" dirty="0" err="1">
                <a:solidFill>
                  <a:srgbClr val="EBEBEB"/>
                </a:solidFill>
              </a:rPr>
              <a:t>Antropologia</a:t>
            </a:r>
            <a:r>
              <a:rPr lang="en-US" sz="3400" dirty="0">
                <a:solidFill>
                  <a:srgbClr val="EBEBEB"/>
                </a:solidFill>
              </a:rPr>
              <a:t> </a:t>
            </a:r>
            <a:r>
              <a:rPr lang="en-US" sz="3400" dirty="0" err="1">
                <a:solidFill>
                  <a:srgbClr val="EBEBEB"/>
                </a:solidFill>
              </a:rPr>
              <a:t>Oportunista</a:t>
            </a:r>
            <a:r>
              <a:rPr lang="en-US" sz="3400" dirty="0">
                <a:solidFill>
                  <a:srgbClr val="EBEBEB"/>
                </a:solidFill>
              </a:rPr>
              <a:t>” </a:t>
            </a:r>
            <a:r>
              <a:rPr lang="en-US" sz="3400" dirty="0" err="1">
                <a:solidFill>
                  <a:srgbClr val="EBEBEB"/>
                </a:solidFill>
              </a:rPr>
              <a:t>inaugurou</a:t>
            </a:r>
            <a:r>
              <a:rPr lang="en-US" sz="3400" dirty="0">
                <a:solidFill>
                  <a:srgbClr val="EBEBEB"/>
                </a:solidFill>
              </a:rPr>
              <a:t> um novo </a:t>
            </a:r>
            <a:r>
              <a:rPr lang="en-US" sz="3400" dirty="0" err="1">
                <a:solidFill>
                  <a:srgbClr val="EBEBEB"/>
                </a:solidFill>
              </a:rPr>
              <a:t>capítulo</a:t>
            </a:r>
            <a:r>
              <a:rPr lang="en-US" sz="3400" dirty="0">
                <a:solidFill>
                  <a:srgbClr val="EBEBEB"/>
                </a:solidFill>
              </a:rPr>
              <a:t> </a:t>
            </a:r>
            <a:r>
              <a:rPr lang="en-US" sz="3400" dirty="0" err="1">
                <a:solidFill>
                  <a:srgbClr val="EBEBEB"/>
                </a:solidFill>
              </a:rPr>
              <a:t>na</a:t>
            </a:r>
            <a:r>
              <a:rPr lang="en-US" sz="3400" dirty="0">
                <a:solidFill>
                  <a:srgbClr val="EBEBEB"/>
                </a:solidFill>
              </a:rPr>
              <a:t> </a:t>
            </a:r>
            <a:r>
              <a:rPr lang="en-US" sz="3400" dirty="0" err="1">
                <a:solidFill>
                  <a:srgbClr val="EBEBEB"/>
                </a:solidFill>
              </a:rPr>
              <a:t>história</a:t>
            </a:r>
            <a:r>
              <a:rPr lang="en-US" sz="3400" dirty="0">
                <a:solidFill>
                  <a:srgbClr val="EBEBEB"/>
                </a:solidFill>
              </a:rPr>
              <a:t> da </a:t>
            </a:r>
            <a:r>
              <a:rPr lang="en-US" sz="3400" dirty="0" err="1">
                <a:solidFill>
                  <a:srgbClr val="EBEBEB"/>
                </a:solidFill>
              </a:rPr>
              <a:t>formação</a:t>
            </a:r>
            <a:r>
              <a:rPr lang="en-US" sz="3400" dirty="0">
                <a:solidFill>
                  <a:srgbClr val="EBEBEB"/>
                </a:solidFill>
              </a:rPr>
              <a:t> da </a:t>
            </a:r>
            <a:r>
              <a:rPr lang="en-US" sz="3400" dirty="0" err="1">
                <a:solidFill>
                  <a:srgbClr val="EBEBEB"/>
                </a:solidFill>
              </a:rPr>
              <a:t>opinião</a:t>
            </a:r>
            <a:r>
              <a:rPr lang="en-US" sz="3400" dirty="0">
                <a:solidFill>
                  <a:srgbClr val="EBEBEB"/>
                </a:solidFill>
              </a:rPr>
              <a:t> </a:t>
            </a:r>
            <a:r>
              <a:rPr lang="en-US" sz="3400" dirty="0" err="1">
                <a:solidFill>
                  <a:srgbClr val="EBEBEB"/>
                </a:solidFill>
              </a:rPr>
              <a:t>pública</a:t>
            </a:r>
            <a:r>
              <a:rPr lang="en-US" sz="3400" dirty="0">
                <a:solidFill>
                  <a:srgbClr val="EBEBEB"/>
                </a:solidFill>
              </a:rPr>
              <a:t> </a:t>
            </a:r>
            <a:r>
              <a:rPr lang="en-US" sz="3400" dirty="0" err="1">
                <a:solidFill>
                  <a:srgbClr val="EBEBEB"/>
                </a:solidFill>
              </a:rPr>
              <a:t>nacional</a:t>
            </a:r>
            <a:r>
              <a:rPr lang="en-US" sz="3400" dirty="0">
                <a:solidFill>
                  <a:srgbClr val="EBEBEB"/>
                </a:solidFill>
              </a:rPr>
              <a:t> </a:t>
            </a:r>
            <a:r>
              <a:rPr lang="en-US" sz="3400" dirty="0" err="1">
                <a:solidFill>
                  <a:srgbClr val="EBEBEB"/>
                </a:solidFill>
              </a:rPr>
              <a:t>trazendo</a:t>
            </a:r>
            <a:r>
              <a:rPr lang="en-US" sz="3400" dirty="0">
                <a:solidFill>
                  <a:srgbClr val="EBEBEB"/>
                </a:solidFill>
              </a:rPr>
              <a:t> </a:t>
            </a:r>
            <a:r>
              <a:rPr lang="en-US" sz="3400" dirty="0" err="1">
                <a:solidFill>
                  <a:srgbClr val="EBEBEB"/>
                </a:solidFill>
              </a:rPr>
              <a:t>em</a:t>
            </a:r>
            <a:r>
              <a:rPr lang="en-US" sz="3400" dirty="0">
                <a:solidFill>
                  <a:srgbClr val="EBEBEB"/>
                </a:solidFill>
              </a:rPr>
              <a:t> </a:t>
            </a:r>
            <a:r>
              <a:rPr lang="en-US" sz="3400" dirty="0" err="1">
                <a:solidFill>
                  <a:srgbClr val="EBEBEB"/>
                </a:solidFill>
              </a:rPr>
              <a:t>primeira</a:t>
            </a:r>
            <a:r>
              <a:rPr lang="en-US" sz="3400" dirty="0">
                <a:solidFill>
                  <a:srgbClr val="EBEBEB"/>
                </a:solidFill>
              </a:rPr>
              <a:t> </a:t>
            </a:r>
            <a:r>
              <a:rPr lang="en-US" sz="3400" dirty="0" err="1">
                <a:solidFill>
                  <a:srgbClr val="EBEBEB"/>
                </a:solidFill>
              </a:rPr>
              <a:t>mão</a:t>
            </a:r>
            <a:r>
              <a:rPr lang="en-US" sz="3400" dirty="0">
                <a:solidFill>
                  <a:srgbClr val="EBEBEB"/>
                </a:solidFill>
              </a:rPr>
              <a:t> </a:t>
            </a:r>
            <a:r>
              <a:rPr lang="en-US" sz="3400" dirty="0" err="1">
                <a:solidFill>
                  <a:srgbClr val="EBEBEB"/>
                </a:solidFill>
              </a:rPr>
              <a:t>denúncias</a:t>
            </a:r>
            <a:r>
              <a:rPr lang="en-US" sz="3400" dirty="0">
                <a:solidFill>
                  <a:srgbClr val="EBEBEB"/>
                </a:solidFill>
              </a:rPr>
              <a:t> que </a:t>
            </a:r>
            <a:r>
              <a:rPr lang="en-US" sz="3400" dirty="0" err="1">
                <a:solidFill>
                  <a:srgbClr val="EBEBEB"/>
                </a:solidFill>
              </a:rPr>
              <a:t>já</a:t>
            </a:r>
            <a:r>
              <a:rPr lang="en-US" sz="3400" dirty="0">
                <a:solidFill>
                  <a:srgbClr val="EBEBEB"/>
                </a:solidFill>
              </a:rPr>
              <a:t> </a:t>
            </a:r>
            <a:r>
              <a:rPr lang="en-US" sz="3400" dirty="0" err="1">
                <a:solidFill>
                  <a:srgbClr val="EBEBEB"/>
                </a:solidFill>
              </a:rPr>
              <a:t>faziam</a:t>
            </a:r>
            <a:r>
              <a:rPr lang="en-US" sz="3400" dirty="0">
                <a:solidFill>
                  <a:srgbClr val="EBEBEB"/>
                </a:solidFill>
              </a:rPr>
              <a:t> eco </a:t>
            </a:r>
            <a:r>
              <a:rPr lang="en-US" sz="3400" dirty="0" err="1">
                <a:solidFill>
                  <a:srgbClr val="EBEBEB"/>
                </a:solidFill>
              </a:rPr>
              <a:t>na</a:t>
            </a:r>
            <a:r>
              <a:rPr lang="en-US" sz="3400" dirty="0">
                <a:solidFill>
                  <a:srgbClr val="EBEBEB"/>
                </a:solidFill>
              </a:rPr>
              <a:t> </a:t>
            </a:r>
            <a:r>
              <a:rPr lang="en-US" sz="3400" dirty="0" err="1">
                <a:solidFill>
                  <a:srgbClr val="EBEBEB"/>
                </a:solidFill>
              </a:rPr>
              <a:t>sociedade</a:t>
            </a:r>
            <a:r>
              <a:rPr lang="en-US" sz="3400" dirty="0">
                <a:solidFill>
                  <a:srgbClr val="EBEBEB"/>
                </a:solidFill>
              </a:rPr>
              <a:t>.</a:t>
            </a:r>
          </a:p>
        </p:txBody>
      </p:sp>
      <p:sp>
        <p:nvSpPr>
          <p:cNvPr id="75" name="Freeform 36">
            <a:extLst>
              <a:ext uri="{FF2B5EF4-FFF2-40B4-BE49-F238E27FC236}">
                <a16:creationId xmlns:a16="http://schemas.microsoft.com/office/drawing/2014/main" id="{B24996F8-180C-4DCB-8A26-DFA336CDE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3666"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3" name="Imagem 2">
            <a:extLst>
              <a:ext uri="{FF2B5EF4-FFF2-40B4-BE49-F238E27FC236}">
                <a16:creationId xmlns:a16="http://schemas.microsoft.com/office/drawing/2014/main" id="{D29D6E6D-185E-FA59-5E37-1BE041DD742E}"/>
              </a:ext>
            </a:extLst>
          </p:cNvPr>
          <p:cNvPicPr>
            <a:picLocks noChangeAspect="1"/>
          </p:cNvPicPr>
          <p:nvPr/>
        </p:nvPicPr>
        <p:blipFill rotWithShape="1">
          <a:blip r:embed="rId7"/>
          <a:srcRect l="28715" r="-1" b="-1"/>
          <a:stretch/>
        </p:blipFill>
        <p:spPr>
          <a:xfrm>
            <a:off x="1138144" y="11"/>
            <a:ext cx="6621796" cy="5852150"/>
          </a:xfrm>
          <a:custGeom>
            <a:avLst/>
            <a:gdLst/>
            <a:ahLst/>
            <a:cxnLst/>
            <a:rect l="l" t="t" r="r" b="b"/>
            <a:pathLst>
              <a:path w="7759940" h="6858001">
                <a:moveTo>
                  <a:pt x="0" y="0"/>
                </a:moveTo>
                <a:lnTo>
                  <a:pt x="1296537" y="0"/>
                </a:lnTo>
                <a:lnTo>
                  <a:pt x="1296537" y="1"/>
                </a:lnTo>
                <a:lnTo>
                  <a:pt x="6415225" y="1"/>
                </a:lnTo>
                <a:lnTo>
                  <a:pt x="6415225" y="0"/>
                </a:lnTo>
                <a:lnTo>
                  <a:pt x="7758763" y="0"/>
                </a:lnTo>
                <a:lnTo>
                  <a:pt x="7733718" y="155677"/>
                </a:lnTo>
                <a:lnTo>
                  <a:pt x="7709849" y="310668"/>
                </a:lnTo>
                <a:lnTo>
                  <a:pt x="7686485" y="466344"/>
                </a:lnTo>
                <a:lnTo>
                  <a:pt x="7666482" y="622707"/>
                </a:lnTo>
                <a:lnTo>
                  <a:pt x="7646311" y="778383"/>
                </a:lnTo>
                <a:lnTo>
                  <a:pt x="7627485" y="934746"/>
                </a:lnTo>
                <a:lnTo>
                  <a:pt x="7611349" y="1089051"/>
                </a:lnTo>
                <a:lnTo>
                  <a:pt x="7596053" y="1245413"/>
                </a:lnTo>
                <a:lnTo>
                  <a:pt x="7582101" y="1401090"/>
                </a:lnTo>
                <a:lnTo>
                  <a:pt x="7569999" y="1554023"/>
                </a:lnTo>
                <a:lnTo>
                  <a:pt x="7557896" y="1709014"/>
                </a:lnTo>
                <a:lnTo>
                  <a:pt x="7547811" y="1861947"/>
                </a:lnTo>
                <a:lnTo>
                  <a:pt x="7539911" y="2014881"/>
                </a:lnTo>
                <a:lnTo>
                  <a:pt x="7531674" y="2167128"/>
                </a:lnTo>
                <a:lnTo>
                  <a:pt x="7524783" y="2318004"/>
                </a:lnTo>
                <a:lnTo>
                  <a:pt x="7519908" y="2467509"/>
                </a:lnTo>
                <a:lnTo>
                  <a:pt x="7515706" y="2617013"/>
                </a:lnTo>
                <a:lnTo>
                  <a:pt x="7511672" y="2765146"/>
                </a:lnTo>
                <a:lnTo>
                  <a:pt x="7509823" y="2911221"/>
                </a:lnTo>
                <a:lnTo>
                  <a:pt x="7507806" y="3057297"/>
                </a:lnTo>
                <a:lnTo>
                  <a:pt x="7506797" y="3201315"/>
                </a:lnTo>
                <a:lnTo>
                  <a:pt x="7507806" y="3343961"/>
                </a:lnTo>
                <a:lnTo>
                  <a:pt x="7507806" y="3485236"/>
                </a:lnTo>
                <a:lnTo>
                  <a:pt x="7509823" y="3625139"/>
                </a:lnTo>
                <a:lnTo>
                  <a:pt x="7512848" y="3762299"/>
                </a:lnTo>
                <a:lnTo>
                  <a:pt x="7515706" y="3898087"/>
                </a:lnTo>
                <a:lnTo>
                  <a:pt x="7518900" y="4031133"/>
                </a:lnTo>
                <a:lnTo>
                  <a:pt x="7523774" y="4163492"/>
                </a:lnTo>
                <a:lnTo>
                  <a:pt x="7528985" y="4293793"/>
                </a:lnTo>
                <a:lnTo>
                  <a:pt x="7533691" y="4421352"/>
                </a:lnTo>
                <a:lnTo>
                  <a:pt x="7546971" y="4670298"/>
                </a:lnTo>
                <a:lnTo>
                  <a:pt x="7561090" y="4908956"/>
                </a:lnTo>
                <a:lnTo>
                  <a:pt x="7575882" y="5138013"/>
                </a:lnTo>
                <a:lnTo>
                  <a:pt x="7592187" y="5354726"/>
                </a:lnTo>
                <a:lnTo>
                  <a:pt x="7609164" y="5561838"/>
                </a:lnTo>
                <a:lnTo>
                  <a:pt x="7627485" y="5753862"/>
                </a:lnTo>
                <a:lnTo>
                  <a:pt x="7645471" y="5934227"/>
                </a:lnTo>
                <a:lnTo>
                  <a:pt x="7663456" y="6100191"/>
                </a:lnTo>
                <a:lnTo>
                  <a:pt x="7680433" y="6252438"/>
                </a:lnTo>
                <a:lnTo>
                  <a:pt x="7696570" y="6387541"/>
                </a:lnTo>
                <a:lnTo>
                  <a:pt x="7711866" y="6509613"/>
                </a:lnTo>
                <a:lnTo>
                  <a:pt x="7724641" y="6612483"/>
                </a:lnTo>
                <a:lnTo>
                  <a:pt x="7736743" y="6698894"/>
                </a:lnTo>
                <a:lnTo>
                  <a:pt x="7754057" y="6817538"/>
                </a:lnTo>
                <a:lnTo>
                  <a:pt x="7759940" y="6858000"/>
                </a:lnTo>
                <a:lnTo>
                  <a:pt x="6854586" y="6858000"/>
                </a:lnTo>
                <a:lnTo>
                  <a:pt x="6854586" y="6858001"/>
                </a:lnTo>
                <a:lnTo>
                  <a:pt x="764022" y="6858001"/>
                </a:lnTo>
                <a:lnTo>
                  <a:pt x="764022" y="6858000"/>
                </a:lnTo>
                <a:lnTo>
                  <a:pt x="0" y="6858000"/>
                </a:lnTo>
                <a:close/>
              </a:path>
            </a:pathLst>
          </a:custGeom>
        </p:spPr>
      </p:pic>
      <p:sp>
        <p:nvSpPr>
          <p:cNvPr id="77" name="Rectangle 76">
            <a:extLst>
              <a:ext uri="{FF2B5EF4-FFF2-40B4-BE49-F238E27FC236}">
                <a16:creationId xmlns:a16="http://schemas.microsoft.com/office/drawing/2014/main" id="{630182B0-3559-41D5-9EBC-0BD86BEDA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pt-BR"/>
          </a:p>
        </p:txBody>
      </p:sp>
    </p:spTree>
    <p:extLst>
      <p:ext uri="{BB962C8B-B14F-4D97-AF65-F5344CB8AC3E}">
        <p14:creationId xmlns:p14="http://schemas.microsoft.com/office/powerpoint/2010/main" val="3417644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6" name="Picture 9">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7" name="Oval 11">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pt-BR"/>
          </a:p>
        </p:txBody>
      </p:sp>
      <p:pic>
        <p:nvPicPr>
          <p:cNvPr id="9" name="Picture 13">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1" name="Picture 15">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3" name="Rectangle 17">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pt-BR"/>
          </a:p>
        </p:txBody>
      </p:sp>
      <p:pic>
        <p:nvPicPr>
          <p:cNvPr id="3" name="Imagem 2">
            <a:extLst>
              <a:ext uri="{FF2B5EF4-FFF2-40B4-BE49-F238E27FC236}">
                <a16:creationId xmlns:a16="http://schemas.microsoft.com/office/drawing/2014/main" id="{42589648-8B27-97D7-D0AF-2F3C3B335DC1}"/>
              </a:ext>
            </a:extLst>
          </p:cNvPr>
          <p:cNvPicPr>
            <a:picLocks noChangeAspect="1"/>
          </p:cNvPicPr>
          <p:nvPr/>
        </p:nvPicPr>
        <p:blipFill rotWithShape="1">
          <a:blip r:embed="rId7"/>
          <a:srcRect t="3841" r="-1" b="33531"/>
          <a:stretch/>
        </p:blipFill>
        <p:spPr>
          <a:xfrm>
            <a:off x="1" y="-5"/>
            <a:ext cx="12191695" cy="5020241"/>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15"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algn="ctr"/>
            <a:endParaRPr lang="en-US">
              <a:solidFill>
                <a:schemeClr val="tx1"/>
              </a:solidFill>
            </a:endParaRPr>
          </a:p>
        </p:txBody>
      </p:sp>
      <p:sp>
        <p:nvSpPr>
          <p:cNvPr id="17" name="Freeform: Shape 21">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148722" y="4800300"/>
            <a:ext cx="11894251" cy="868026"/>
          </a:xfrm>
        </p:spPr>
        <p:txBody>
          <a:bodyPr vert="horz" lIns="91440" tIns="45720" rIns="91440" bIns="45720" rtlCol="0" anchor="b">
            <a:normAutofit fontScale="90000"/>
          </a:bodyPr>
          <a:lstStyle/>
          <a:p>
            <a:pPr>
              <a:lnSpc>
                <a:spcPct val="90000"/>
              </a:lnSpc>
              <a:defRPr/>
            </a:pPr>
            <a:r>
              <a:rPr lang="en-US" sz="2600" dirty="0">
                <a:solidFill>
                  <a:srgbClr val="FFFF00"/>
                </a:solidFill>
              </a:rPr>
              <a:t>A </a:t>
            </a:r>
            <a:r>
              <a:rPr lang="en-US" sz="2600" dirty="0" err="1">
                <a:solidFill>
                  <a:srgbClr val="FFFF00"/>
                </a:solidFill>
              </a:rPr>
              <a:t>farra</a:t>
            </a:r>
            <a:r>
              <a:rPr lang="en-US" sz="2600" dirty="0">
                <a:solidFill>
                  <a:srgbClr val="FFFF00"/>
                </a:solidFill>
              </a:rPr>
              <a:t> da </a:t>
            </a:r>
            <a:r>
              <a:rPr lang="en-US" sz="2600" dirty="0" err="1">
                <a:solidFill>
                  <a:srgbClr val="FFFF00"/>
                </a:solidFill>
              </a:rPr>
              <a:t>Antropologia</a:t>
            </a:r>
            <a:r>
              <a:rPr lang="en-US" sz="2600" dirty="0">
                <a:solidFill>
                  <a:srgbClr val="FFFF00"/>
                </a:solidFill>
              </a:rPr>
              <a:t> </a:t>
            </a:r>
            <a:r>
              <a:rPr lang="en-US" sz="2600" dirty="0" err="1">
                <a:solidFill>
                  <a:srgbClr val="FFFF00"/>
                </a:solidFill>
              </a:rPr>
              <a:t>Oportunista</a:t>
            </a:r>
            <a:r>
              <a:rPr lang="en-US" sz="2600" dirty="0">
                <a:solidFill>
                  <a:srgbClr val="EBEBEB"/>
                </a:solidFill>
              </a:rPr>
              <a:t>: </a:t>
            </a:r>
            <a:r>
              <a:rPr lang="en-US" sz="2600" dirty="0" err="1">
                <a:solidFill>
                  <a:srgbClr val="EBEBEB"/>
                </a:solidFill>
              </a:rPr>
              <a:t>Critérios</a:t>
            </a:r>
            <a:r>
              <a:rPr lang="en-US" sz="2600" dirty="0">
                <a:solidFill>
                  <a:srgbClr val="EBEBEB"/>
                </a:solidFill>
              </a:rPr>
              <a:t> </a:t>
            </a:r>
            <a:r>
              <a:rPr lang="en-US" sz="2600" dirty="0" err="1">
                <a:solidFill>
                  <a:srgbClr val="EBEBEB"/>
                </a:solidFill>
              </a:rPr>
              <a:t>frouxos</a:t>
            </a:r>
            <a:r>
              <a:rPr lang="en-US" sz="2600" dirty="0">
                <a:solidFill>
                  <a:srgbClr val="EBEBEB"/>
                </a:solidFill>
              </a:rPr>
              <a:t> para a </a:t>
            </a:r>
            <a:r>
              <a:rPr lang="en-US" sz="2600" dirty="0" err="1">
                <a:solidFill>
                  <a:srgbClr val="EBEBEB"/>
                </a:solidFill>
              </a:rPr>
              <a:t>delimitação</a:t>
            </a:r>
            <a:r>
              <a:rPr lang="en-US" sz="2600" dirty="0">
                <a:solidFill>
                  <a:srgbClr val="EBEBEB"/>
                </a:solidFill>
              </a:rPr>
              <a:t> de </a:t>
            </a:r>
            <a:r>
              <a:rPr lang="en-US" sz="2600" dirty="0" err="1">
                <a:solidFill>
                  <a:srgbClr val="EBEBEB"/>
                </a:solidFill>
              </a:rPr>
              <a:t>reservas</a:t>
            </a:r>
            <a:r>
              <a:rPr lang="en-US" sz="2600" dirty="0">
                <a:solidFill>
                  <a:srgbClr val="EBEBEB"/>
                </a:solidFill>
              </a:rPr>
              <a:t> </a:t>
            </a:r>
            <a:r>
              <a:rPr lang="en-US" sz="2600" dirty="0" err="1">
                <a:solidFill>
                  <a:srgbClr val="EBEBEB"/>
                </a:solidFill>
              </a:rPr>
              <a:t>indígenas</a:t>
            </a:r>
            <a:r>
              <a:rPr lang="en-US" sz="2600" dirty="0">
                <a:solidFill>
                  <a:srgbClr val="EBEBEB"/>
                </a:solidFill>
              </a:rPr>
              <a:t>  e quilombos </a:t>
            </a:r>
            <a:r>
              <a:rPr lang="en-US" sz="2600" dirty="0" err="1">
                <a:solidFill>
                  <a:srgbClr val="EBEBEB"/>
                </a:solidFill>
              </a:rPr>
              <a:t>ajudam</a:t>
            </a:r>
            <a:r>
              <a:rPr lang="en-US" sz="2600" dirty="0">
                <a:solidFill>
                  <a:srgbClr val="EBEBEB"/>
                </a:solidFill>
              </a:rPr>
              <a:t> a </a:t>
            </a:r>
            <a:r>
              <a:rPr lang="en-US" sz="2600" dirty="0" err="1">
                <a:solidFill>
                  <a:srgbClr val="EBEBEB"/>
                </a:solidFill>
              </a:rPr>
              <a:t>engordar</a:t>
            </a:r>
            <a:r>
              <a:rPr lang="en-US" sz="2600" dirty="0">
                <a:solidFill>
                  <a:srgbClr val="EBEBEB"/>
                </a:solidFill>
              </a:rPr>
              <a:t> as </a:t>
            </a:r>
            <a:r>
              <a:rPr lang="en-US" sz="2600" dirty="0" err="1">
                <a:solidFill>
                  <a:srgbClr val="EBEBEB"/>
                </a:solidFill>
              </a:rPr>
              <a:t>contas</a:t>
            </a:r>
            <a:r>
              <a:rPr lang="en-US" sz="2600" dirty="0">
                <a:solidFill>
                  <a:srgbClr val="EBEBEB"/>
                </a:solidFill>
              </a:rPr>
              <a:t> e </a:t>
            </a:r>
            <a:r>
              <a:rPr lang="en-US" sz="2600" dirty="0" err="1">
                <a:solidFill>
                  <a:srgbClr val="EBEBEB"/>
                </a:solidFill>
              </a:rPr>
              <a:t>diminuem</a:t>
            </a:r>
            <a:r>
              <a:rPr lang="en-US" sz="2600" dirty="0">
                <a:solidFill>
                  <a:srgbClr val="EBEBEB"/>
                </a:solidFill>
              </a:rPr>
              <a:t> </a:t>
            </a:r>
            <a:r>
              <a:rPr lang="en-US" sz="2600" dirty="0" err="1">
                <a:solidFill>
                  <a:srgbClr val="EBEBEB"/>
                </a:solidFill>
              </a:rPr>
              <a:t>ainda</a:t>
            </a:r>
            <a:r>
              <a:rPr lang="en-US" sz="2600" dirty="0">
                <a:solidFill>
                  <a:srgbClr val="EBEBEB"/>
                </a:solidFill>
              </a:rPr>
              <a:t> </a:t>
            </a:r>
            <a:r>
              <a:rPr lang="en-US" sz="2600" dirty="0" err="1">
                <a:solidFill>
                  <a:srgbClr val="EBEBEB"/>
                </a:solidFill>
              </a:rPr>
              <a:t>mais</a:t>
            </a:r>
            <a:r>
              <a:rPr lang="en-US" sz="2600" dirty="0">
                <a:solidFill>
                  <a:srgbClr val="EBEBEB"/>
                </a:solidFill>
              </a:rPr>
              <a:t> o </a:t>
            </a:r>
            <a:r>
              <a:rPr lang="en-US" sz="2600" dirty="0" err="1">
                <a:solidFill>
                  <a:srgbClr val="EBEBEB"/>
                </a:solidFill>
              </a:rPr>
              <a:t>território</a:t>
            </a:r>
            <a:r>
              <a:rPr lang="en-US" sz="2600" dirty="0">
                <a:solidFill>
                  <a:srgbClr val="EBEBEB"/>
                </a:solidFill>
              </a:rPr>
              <a:t> </a:t>
            </a:r>
            <a:r>
              <a:rPr lang="en-US" sz="2600" dirty="0" err="1">
                <a:solidFill>
                  <a:srgbClr val="EBEBEB"/>
                </a:solidFill>
              </a:rPr>
              <a:t>destinado</a:t>
            </a:r>
            <a:r>
              <a:rPr lang="en-US" sz="2600" dirty="0">
                <a:solidFill>
                  <a:srgbClr val="EBEBEB"/>
                </a:solidFill>
              </a:rPr>
              <a:t> </a:t>
            </a:r>
            <a:r>
              <a:rPr lang="en-US" sz="2600" dirty="0" err="1">
                <a:solidFill>
                  <a:srgbClr val="EBEBEB"/>
                </a:solidFill>
              </a:rPr>
              <a:t>aos</a:t>
            </a:r>
            <a:r>
              <a:rPr lang="en-US" sz="2600" dirty="0">
                <a:solidFill>
                  <a:srgbClr val="EBEBEB"/>
                </a:solidFill>
              </a:rPr>
              <a:t> </a:t>
            </a:r>
            <a:r>
              <a:rPr lang="en-US" sz="2600" dirty="0" err="1">
                <a:solidFill>
                  <a:srgbClr val="EBEBEB"/>
                </a:solidFill>
              </a:rPr>
              <a:t>brasileiros</a:t>
            </a:r>
            <a:r>
              <a:rPr lang="en-US" sz="2600" dirty="0">
                <a:solidFill>
                  <a:srgbClr val="EBEBEB"/>
                </a:solidFill>
              </a:rPr>
              <a:t> que </a:t>
            </a:r>
            <a:r>
              <a:rPr lang="en-US" sz="2600" dirty="0" err="1">
                <a:solidFill>
                  <a:srgbClr val="EBEBEB"/>
                </a:solidFill>
              </a:rPr>
              <a:t>querem</a:t>
            </a:r>
            <a:r>
              <a:rPr lang="en-US" sz="2600" dirty="0">
                <a:solidFill>
                  <a:srgbClr val="EBEBEB"/>
                </a:solidFill>
              </a:rPr>
              <a:t> </a:t>
            </a:r>
            <a:r>
              <a:rPr lang="en-US" sz="2600" dirty="0" err="1">
                <a:solidFill>
                  <a:srgbClr val="EBEBEB"/>
                </a:solidFill>
              </a:rPr>
              <a:t>produzir</a:t>
            </a:r>
            <a:r>
              <a:rPr lang="en-US" sz="2600" dirty="0">
                <a:solidFill>
                  <a:srgbClr val="EBEBEB"/>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1B8F9CB-890B-4CB8-B503-188A763E2FC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5" name="Picture 14">
            <a:extLst>
              <a:ext uri="{FF2B5EF4-FFF2-40B4-BE49-F238E27FC236}">
                <a16:creationId xmlns:a16="http://schemas.microsoft.com/office/drawing/2014/main" id="{AA632AB4-3837-4FD0-8B62-0A18B573F4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7" name="Oval 16">
            <a:extLst>
              <a:ext uri="{FF2B5EF4-FFF2-40B4-BE49-F238E27FC236}">
                <a16:creationId xmlns:a16="http://schemas.microsoft.com/office/drawing/2014/main" id="{C393B4A7-6ABF-423D-A762-3CDB4897A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pt-BR"/>
          </a:p>
        </p:txBody>
      </p:sp>
      <p:pic>
        <p:nvPicPr>
          <p:cNvPr id="19" name="Picture 18">
            <a:extLst>
              <a:ext uri="{FF2B5EF4-FFF2-40B4-BE49-F238E27FC236}">
                <a16:creationId xmlns:a16="http://schemas.microsoft.com/office/drawing/2014/main" id="{9CD2319A-6FA9-4EFB-9EDF-7304467425E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1" name="Picture 20">
            <a:extLst>
              <a:ext uri="{FF2B5EF4-FFF2-40B4-BE49-F238E27FC236}">
                <a16:creationId xmlns:a16="http://schemas.microsoft.com/office/drawing/2014/main" id="{D1692A93-3514-4486-8B67-CCA4E0259BC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3" name="Rectangle 22">
            <a:extLst>
              <a:ext uri="{FF2B5EF4-FFF2-40B4-BE49-F238E27FC236}">
                <a16:creationId xmlns:a16="http://schemas.microsoft.com/office/drawing/2014/main" id="{01AD250C-F2EA-449F-9B14-DF5BB674C5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pt-BR"/>
          </a:p>
        </p:txBody>
      </p:sp>
      <p:sp>
        <p:nvSpPr>
          <p:cNvPr id="25" name="Rectangle 24">
            <a:extLst>
              <a:ext uri="{FF2B5EF4-FFF2-40B4-BE49-F238E27FC236}">
                <a16:creationId xmlns:a16="http://schemas.microsoft.com/office/drawing/2014/main" id="{ABE6F9A3-300E-47F5-B41C-C8C5E758D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72A5E4E-08E8-3D0B-9C0E-04C7461CAAAF}"/>
              </a:ext>
            </a:extLst>
          </p:cNvPr>
          <p:cNvSpPr>
            <a:spLocks noGrp="1"/>
          </p:cNvSpPr>
          <p:nvPr>
            <p:ph type="title"/>
          </p:nvPr>
        </p:nvSpPr>
        <p:spPr>
          <a:xfrm>
            <a:off x="648929" y="1063417"/>
            <a:ext cx="3505495" cy="4675396"/>
          </a:xfrm>
        </p:spPr>
        <p:txBody>
          <a:bodyPr vert="horz" lIns="91440" tIns="45720" rIns="91440" bIns="45720" rtlCol="0" anchor="ctr">
            <a:normAutofit/>
          </a:bodyPr>
          <a:lstStyle/>
          <a:p>
            <a:endParaRPr lang="en-US" sz="3900" dirty="0">
              <a:solidFill>
                <a:srgbClr val="F2F2F2"/>
              </a:solidFill>
            </a:endParaRPr>
          </a:p>
        </p:txBody>
      </p:sp>
      <p:sp>
        <p:nvSpPr>
          <p:cNvPr id="27" name="Rectangle 26">
            <a:extLst>
              <a:ext uri="{FF2B5EF4-FFF2-40B4-BE49-F238E27FC236}">
                <a16:creationId xmlns:a16="http://schemas.microsoft.com/office/drawing/2014/main" id="{61B4701B-39FE-43B8-86AA-D6B8789C2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ounded Rectangle 9">
            <a:extLst>
              <a:ext uri="{FF2B5EF4-FFF2-40B4-BE49-F238E27FC236}">
                <a16:creationId xmlns:a16="http://schemas.microsoft.com/office/drawing/2014/main" id="{E9A7EF13-49FA-4355-971A-34B065F35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ln w="12700" cap="sq">
            <a:solidFill>
              <a:schemeClr val="bg1">
                <a:lumMod val="75000"/>
              </a:schemeClr>
            </a:solidFill>
            <a:miter lim="800000"/>
          </a:ln>
          <a:effectLst>
            <a:outerShdw blurRad="63500" dist="25400" dir="5400000" algn="tl" rotWithShape="0">
              <a:srgbClr val="000000">
                <a:alpha val="3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92CF3C3E-0F7B-4F0C-8EBD-BDD38E9C66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pt-BR"/>
          </a:p>
        </p:txBody>
      </p:sp>
      <p:pic>
        <p:nvPicPr>
          <p:cNvPr id="5" name="Imagem 4">
            <a:extLst>
              <a:ext uri="{FF2B5EF4-FFF2-40B4-BE49-F238E27FC236}">
                <a16:creationId xmlns:a16="http://schemas.microsoft.com/office/drawing/2014/main" id="{458C1A9F-97AB-5149-2257-9B392DE9F021}"/>
              </a:ext>
            </a:extLst>
          </p:cNvPr>
          <p:cNvPicPr>
            <a:picLocks noChangeAspect="1"/>
          </p:cNvPicPr>
          <p:nvPr/>
        </p:nvPicPr>
        <p:blipFill>
          <a:blip r:embed="rId6"/>
          <a:stretch>
            <a:fillRect/>
          </a:stretch>
        </p:blipFill>
        <p:spPr>
          <a:xfrm>
            <a:off x="5730841" y="592488"/>
            <a:ext cx="6214988" cy="2728533"/>
          </a:xfrm>
          <a:prstGeom prst="rect">
            <a:avLst/>
          </a:prstGeom>
        </p:spPr>
      </p:pic>
      <p:pic>
        <p:nvPicPr>
          <p:cNvPr id="3" name="Imagem 2">
            <a:extLst>
              <a:ext uri="{FF2B5EF4-FFF2-40B4-BE49-F238E27FC236}">
                <a16:creationId xmlns:a16="http://schemas.microsoft.com/office/drawing/2014/main" id="{0FAA5686-10D7-B27F-E742-AA85CD5C7753}"/>
              </a:ext>
            </a:extLst>
          </p:cNvPr>
          <p:cNvPicPr>
            <a:picLocks noChangeAspect="1"/>
          </p:cNvPicPr>
          <p:nvPr/>
        </p:nvPicPr>
        <p:blipFill>
          <a:blip r:embed="rId7"/>
          <a:stretch>
            <a:fillRect/>
          </a:stretch>
        </p:blipFill>
        <p:spPr>
          <a:xfrm>
            <a:off x="1020314" y="40703"/>
            <a:ext cx="4710527" cy="3337554"/>
          </a:xfrm>
          <a:prstGeom prst="rect">
            <a:avLst/>
          </a:prstGeom>
        </p:spPr>
      </p:pic>
      <p:pic>
        <p:nvPicPr>
          <p:cNvPr id="4" name="Imagem 3">
            <a:extLst>
              <a:ext uri="{FF2B5EF4-FFF2-40B4-BE49-F238E27FC236}">
                <a16:creationId xmlns:a16="http://schemas.microsoft.com/office/drawing/2014/main" id="{02B4A2CE-3D29-0353-7372-45EBA7645604}"/>
              </a:ext>
            </a:extLst>
          </p:cNvPr>
          <p:cNvPicPr>
            <a:picLocks noChangeAspect="1"/>
          </p:cNvPicPr>
          <p:nvPr/>
        </p:nvPicPr>
        <p:blipFill>
          <a:blip r:embed="rId8"/>
          <a:stretch>
            <a:fillRect/>
          </a:stretch>
        </p:blipFill>
        <p:spPr>
          <a:xfrm>
            <a:off x="-354939" y="3279503"/>
            <a:ext cx="7311441" cy="3537794"/>
          </a:xfrm>
          <a:prstGeom prst="rect">
            <a:avLst/>
          </a:prstGeom>
        </p:spPr>
      </p:pic>
      <p:pic>
        <p:nvPicPr>
          <p:cNvPr id="6" name="Imagem 5">
            <a:extLst>
              <a:ext uri="{FF2B5EF4-FFF2-40B4-BE49-F238E27FC236}">
                <a16:creationId xmlns:a16="http://schemas.microsoft.com/office/drawing/2014/main" id="{C3E18EEB-B839-C2A9-BD72-6A8D9E3CDF66}"/>
              </a:ext>
            </a:extLst>
          </p:cNvPr>
          <p:cNvPicPr>
            <a:picLocks noChangeAspect="1"/>
          </p:cNvPicPr>
          <p:nvPr/>
        </p:nvPicPr>
        <p:blipFill>
          <a:blip r:embed="rId9"/>
          <a:stretch>
            <a:fillRect/>
          </a:stretch>
        </p:blipFill>
        <p:spPr>
          <a:xfrm>
            <a:off x="7085773" y="3279502"/>
            <a:ext cx="2373369" cy="3337553"/>
          </a:xfrm>
          <a:prstGeom prst="rect">
            <a:avLst/>
          </a:prstGeom>
        </p:spPr>
      </p:pic>
      <p:pic>
        <p:nvPicPr>
          <p:cNvPr id="7" name="Imagem 6">
            <a:extLst>
              <a:ext uri="{FF2B5EF4-FFF2-40B4-BE49-F238E27FC236}">
                <a16:creationId xmlns:a16="http://schemas.microsoft.com/office/drawing/2014/main" id="{760B4AE8-0DB9-FD6A-F293-D5A7698CAB07}"/>
              </a:ext>
            </a:extLst>
          </p:cNvPr>
          <p:cNvPicPr>
            <a:picLocks noChangeAspect="1"/>
          </p:cNvPicPr>
          <p:nvPr/>
        </p:nvPicPr>
        <p:blipFill>
          <a:blip r:embed="rId10"/>
          <a:stretch>
            <a:fillRect/>
          </a:stretch>
        </p:blipFill>
        <p:spPr>
          <a:xfrm>
            <a:off x="9599613" y="3310380"/>
            <a:ext cx="2601134" cy="3601573"/>
          </a:xfrm>
          <a:prstGeom prst="rect">
            <a:avLst/>
          </a:prstGeom>
        </p:spPr>
      </p:pic>
    </p:spTree>
    <p:extLst>
      <p:ext uri="{BB962C8B-B14F-4D97-AF65-F5344CB8AC3E}">
        <p14:creationId xmlns:p14="http://schemas.microsoft.com/office/powerpoint/2010/main" val="1801286316"/>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pt-BR"/>
          </a:p>
        </p:txBody>
      </p:sp>
      <p:sp>
        <p:nvSpPr>
          <p:cNvPr id="12"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4"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txBody>
          <a:bodyPr/>
          <a:lstStyle/>
          <a:p>
            <a:endParaRPr lang="pt-BR"/>
          </a:p>
        </p:txBody>
      </p:sp>
      <p:sp>
        <p:nvSpPr>
          <p:cNvPr id="2" name="Título 1"/>
          <p:cNvSpPr>
            <a:spLocks noGrp="1"/>
          </p:cNvSpPr>
          <p:nvPr>
            <p:ph type="title"/>
          </p:nvPr>
        </p:nvSpPr>
        <p:spPr>
          <a:xfrm>
            <a:off x="1103312" y="452718"/>
            <a:ext cx="8947522" cy="1400530"/>
          </a:xfrm>
        </p:spPr>
        <p:txBody>
          <a:bodyPr anchor="ctr">
            <a:normAutofit/>
          </a:bodyPr>
          <a:lstStyle/>
          <a:p>
            <a:pPr>
              <a:lnSpc>
                <a:spcPct val="90000"/>
              </a:lnSpc>
              <a:defRPr/>
            </a:pPr>
            <a:r>
              <a:rPr lang="pt-BR" sz="2900" i="1">
                <a:solidFill>
                  <a:srgbClr val="FFFFFF"/>
                </a:solidFill>
              </a:rPr>
              <a:t>A reportagem A Farra da Antropologia Oportunista denuncia a forma como são feitos os Laudos Antropológicos...</a:t>
            </a:r>
          </a:p>
        </p:txBody>
      </p:sp>
      <p:sp>
        <p:nvSpPr>
          <p:cNvPr id="3" name="Espaço Reservado para Conteúdo 2"/>
          <p:cNvSpPr>
            <a:spLocks noGrp="1"/>
          </p:cNvSpPr>
          <p:nvPr>
            <p:ph idx="1"/>
          </p:nvPr>
        </p:nvSpPr>
        <p:spPr>
          <a:xfrm>
            <a:off x="323557" y="2305966"/>
            <a:ext cx="11099409" cy="4552034"/>
          </a:xfrm>
        </p:spPr>
        <p:txBody>
          <a:bodyPr>
            <a:normAutofit/>
          </a:bodyPr>
          <a:lstStyle/>
          <a:p>
            <a:pPr>
              <a:lnSpc>
                <a:spcPct val="90000"/>
              </a:lnSpc>
              <a:defRPr/>
            </a:pPr>
            <a:r>
              <a:rPr lang="pt-BR" spc="-150" dirty="0"/>
              <a:t> “Os laudos antropológicos são encomendados e pagos pela Fundação Nacional </a:t>
            </a:r>
            <a:r>
              <a:rPr lang="pt-BR" dirty="0"/>
              <a:t>do Índio (Funai).  Não é verdade. Quem paga a conta de todos os estudos de  Identificação é a GTZ, via PNUD/PPTAL.</a:t>
            </a:r>
          </a:p>
          <a:p>
            <a:pPr>
              <a:lnSpc>
                <a:spcPct val="90000"/>
              </a:lnSpc>
              <a:defRPr/>
            </a:pPr>
            <a:r>
              <a:rPr lang="pt-BR" dirty="0"/>
              <a:t>Mas muitos dos antropólogos que os elaboram são arregimentados em organizações não governamentais (ONGs) que sobrevivem do sucesso nas demarcações e da implementação de programas específicos para grupos indígenas. A quantidade de dinheiro que elas recebem está diretamente relacionada ao número de índios ou quilombolas que alegam defender. </a:t>
            </a:r>
          </a:p>
          <a:p>
            <a:pPr>
              <a:lnSpc>
                <a:spcPct val="90000"/>
              </a:lnSpc>
              <a:defRPr/>
            </a:pPr>
            <a:r>
              <a:rPr lang="pt-BR" dirty="0"/>
              <a:t>Para várias dessas entidades, portanto, </a:t>
            </a:r>
            <a:r>
              <a:rPr lang="pt-BR" i="1" dirty="0"/>
              <a:t>criar uma reserva indígena ou um quilombo é uma forma de angariar recursos de outras organizações estrangeiras </a:t>
            </a:r>
            <a:r>
              <a:rPr lang="pt-BR" dirty="0"/>
              <a:t>e mesmo do </a:t>
            </a:r>
            <a:r>
              <a:rPr lang="pt-BR" i="1" dirty="0"/>
              <a:t>governo brasileiro</a:t>
            </a:r>
            <a:r>
              <a:rPr lang="pt-BR" dirty="0"/>
              <a:t>. Não é por outro motivo que apenas a causa indígena já tenha arregimentado 242 ONGs. Em dez anos, a União repassou para essas entidades 700 milhões de reais.</a:t>
            </a:r>
          </a:p>
          <a:p>
            <a:pPr marL="420624" indent="-384048">
              <a:lnSpc>
                <a:spcPct val="90000"/>
              </a:lnSpc>
              <a:buNone/>
              <a:defRPr/>
            </a:pPr>
            <a:endParaRPr lang="pt-BR" sz="1700" dirty="0"/>
          </a:p>
        </p:txBody>
      </p:sp>
    </p:spTree>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1" name="Rectangle 10">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pt-BR"/>
          </a:p>
        </p:txBody>
      </p:sp>
      <p:sp>
        <p:nvSpPr>
          <p:cNvPr id="13"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5" name="Freeform: Shape 14">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txBody>
          <a:bodyPr/>
          <a:lstStyle/>
          <a:p>
            <a:endParaRPr lang="pt-BR"/>
          </a:p>
        </p:txBody>
      </p:sp>
      <p:sp>
        <p:nvSpPr>
          <p:cNvPr id="2" name="Título 1"/>
          <p:cNvSpPr>
            <a:spLocks noGrp="1"/>
          </p:cNvSpPr>
          <p:nvPr>
            <p:ph type="title"/>
          </p:nvPr>
        </p:nvSpPr>
        <p:spPr>
          <a:xfrm>
            <a:off x="1103312" y="452718"/>
            <a:ext cx="8947522" cy="1400530"/>
          </a:xfrm>
        </p:spPr>
        <p:txBody>
          <a:bodyPr anchor="ctr">
            <a:normAutofit/>
          </a:bodyPr>
          <a:lstStyle/>
          <a:p>
            <a:pPr algn="ctr">
              <a:lnSpc>
                <a:spcPct val="90000"/>
              </a:lnSpc>
              <a:defRPr/>
            </a:pPr>
            <a:r>
              <a:rPr lang="pt-BR" sz="2900" i="1" dirty="0">
                <a:solidFill>
                  <a:srgbClr val="FFFFFF"/>
                </a:solidFill>
              </a:rPr>
              <a:t>Esta farra da </a:t>
            </a:r>
            <a:r>
              <a:rPr lang="pt-BR" sz="2900" i="1" dirty="0" err="1">
                <a:solidFill>
                  <a:srgbClr val="FFFFFF"/>
                </a:solidFill>
              </a:rPr>
              <a:t>AntropolONGia</a:t>
            </a:r>
            <a:r>
              <a:rPr lang="pt-BR" sz="2900" i="1" dirty="0">
                <a:solidFill>
                  <a:srgbClr val="FFFFFF"/>
                </a:solidFill>
              </a:rPr>
              <a:t> Oportunista...</a:t>
            </a:r>
            <a:br>
              <a:rPr lang="pt-BR" sz="2900" i="1" dirty="0">
                <a:solidFill>
                  <a:srgbClr val="FFFFFF"/>
                </a:solidFill>
              </a:rPr>
            </a:br>
            <a:r>
              <a:rPr lang="pt-BR" sz="2900" i="1" dirty="0">
                <a:solidFill>
                  <a:srgbClr val="FFFFFF"/>
                </a:solidFill>
              </a:rPr>
              <a:t>Depende da Falta de controle e monitoramento do Estado</a:t>
            </a:r>
          </a:p>
        </p:txBody>
      </p:sp>
      <p:sp>
        <p:nvSpPr>
          <p:cNvPr id="4" name="Espaço Reservado para Conteúdo 3">
            <a:extLst>
              <a:ext uri="{FF2B5EF4-FFF2-40B4-BE49-F238E27FC236}">
                <a16:creationId xmlns:a16="http://schemas.microsoft.com/office/drawing/2014/main" id="{152D354F-0044-FB59-7FC1-A3BBF6D92515}"/>
              </a:ext>
            </a:extLst>
          </p:cNvPr>
          <p:cNvSpPr>
            <a:spLocks noGrp="1"/>
          </p:cNvSpPr>
          <p:nvPr>
            <p:ph idx="1"/>
          </p:nvPr>
        </p:nvSpPr>
        <p:spPr>
          <a:xfrm>
            <a:off x="-279400" y="2452349"/>
            <a:ext cx="11036300" cy="4126251"/>
          </a:xfrm>
        </p:spPr>
        <p:txBody>
          <a:bodyPr>
            <a:normAutofit/>
          </a:bodyPr>
          <a:lstStyle/>
          <a:p>
            <a:pPr algn="ctr">
              <a:lnSpc>
                <a:spcPct val="90000"/>
              </a:lnSpc>
              <a:defRPr/>
            </a:pPr>
            <a:r>
              <a:rPr lang="pt-BR" sz="1700" dirty="0"/>
              <a:t> </a:t>
            </a:r>
            <a:r>
              <a:rPr lang="pt-BR" dirty="0"/>
              <a:t>“  A ganância e a falta de controle propiciaram o surgimento de um estranho conceito pseudocientífico: o de </a:t>
            </a:r>
            <a:r>
              <a:rPr lang="pt-BR" i="1" dirty="0"/>
              <a:t>etnogênese</a:t>
            </a:r>
            <a:r>
              <a:rPr lang="pt-BR" dirty="0"/>
              <a:t>. Para justificar a crescente corrida de grupos pelos seus direitos coletivos, antropólogos e indigenistas brasileiros construíram o conceito de "índios ressurgidos“ como </a:t>
            </a:r>
            <a:r>
              <a:rPr lang="pt-BR" i="1" dirty="0"/>
              <a:t>ESTRATÉGIA para LEGITIMAR </a:t>
            </a:r>
            <a:r>
              <a:rPr lang="pt-BR" dirty="0"/>
              <a:t>as demandas de grupos atuais que se apresentam como herdeiros atuais de tribos extintas há 200 ou 300 anos. </a:t>
            </a:r>
          </a:p>
          <a:p>
            <a:pPr algn="ctr">
              <a:lnSpc>
                <a:spcPct val="90000"/>
              </a:lnSpc>
              <a:defRPr/>
            </a:pPr>
            <a:r>
              <a:rPr lang="pt-BR" dirty="0"/>
              <a:t>    Os laudos que atestam sua legitimidade não se preocupam em certificar se esses grupos mantêm vínculos históricos ou culturais com suas pretensas raízes. Apresentam somente reivindicações de seus integrantes e qualquer argumentos estapafúrdios para justificá-las. A leniência com que a FUNAI analisa tais processos permitiu que comunidades espalhadas pelo país passassem a se apresentar como tribos desaparecidas. </a:t>
            </a:r>
          </a:p>
          <a:p>
            <a:pPr>
              <a:lnSpc>
                <a:spcPct val="90000"/>
              </a:lnSpc>
            </a:pPr>
            <a:endParaRPr lang="pt-BR" sz="1700" dirty="0"/>
          </a:p>
        </p:txBody>
      </p:sp>
    </p:spTree>
    <p:extLst>
      <p:ext uri="{BB962C8B-B14F-4D97-AF65-F5344CB8AC3E}">
        <p14:creationId xmlns:p14="http://schemas.microsoft.com/office/powerpoint/2010/main" val="1972657562"/>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pt-BR"/>
          </a:p>
        </p:txBody>
      </p:sp>
      <p:sp>
        <p:nvSpPr>
          <p:cNvPr id="12"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4"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txBody>
          <a:bodyPr/>
          <a:lstStyle/>
          <a:p>
            <a:endParaRPr lang="pt-BR"/>
          </a:p>
        </p:txBody>
      </p:sp>
      <p:sp>
        <p:nvSpPr>
          <p:cNvPr id="2" name="Título 1">
            <a:extLst>
              <a:ext uri="{FF2B5EF4-FFF2-40B4-BE49-F238E27FC236}">
                <a16:creationId xmlns:a16="http://schemas.microsoft.com/office/drawing/2014/main" id="{4E1F5305-3060-DF90-0076-828350EF0999}"/>
              </a:ext>
            </a:extLst>
          </p:cNvPr>
          <p:cNvSpPr>
            <a:spLocks noGrp="1"/>
          </p:cNvSpPr>
          <p:nvPr>
            <p:ph type="title"/>
          </p:nvPr>
        </p:nvSpPr>
        <p:spPr>
          <a:xfrm>
            <a:off x="1103312" y="452718"/>
            <a:ext cx="8947522" cy="1400530"/>
          </a:xfrm>
        </p:spPr>
        <p:txBody>
          <a:bodyPr anchor="ctr">
            <a:normAutofit/>
          </a:bodyPr>
          <a:lstStyle/>
          <a:p>
            <a:pPr algn="ctr">
              <a:lnSpc>
                <a:spcPct val="90000"/>
              </a:lnSpc>
            </a:pPr>
            <a:r>
              <a:rPr lang="pt-BR" sz="2900" dirty="0">
                <a:solidFill>
                  <a:srgbClr val="FFFFFF"/>
                </a:solidFill>
              </a:rPr>
              <a:t>A reportagem da Veja também denuncia os </a:t>
            </a:r>
            <a:r>
              <a:rPr lang="pt-BR" sz="2900" dirty="0" err="1">
                <a:solidFill>
                  <a:srgbClr val="FFFFFF"/>
                </a:solidFill>
              </a:rPr>
              <a:t>super-poderes</a:t>
            </a:r>
            <a:r>
              <a:rPr lang="pt-BR" sz="2900" dirty="0">
                <a:solidFill>
                  <a:srgbClr val="FFFFFF"/>
                </a:solidFill>
              </a:rPr>
              <a:t> e </a:t>
            </a:r>
            <a:r>
              <a:rPr lang="pt-BR" sz="2900" dirty="0" err="1">
                <a:solidFill>
                  <a:srgbClr val="FFFFFF"/>
                </a:solidFill>
              </a:rPr>
              <a:t>super-direitos</a:t>
            </a:r>
            <a:r>
              <a:rPr lang="pt-BR" sz="2900" dirty="0">
                <a:solidFill>
                  <a:srgbClr val="FFFFFF"/>
                </a:solidFill>
              </a:rPr>
              <a:t> da identidade indígena</a:t>
            </a:r>
          </a:p>
        </p:txBody>
      </p:sp>
      <p:sp>
        <p:nvSpPr>
          <p:cNvPr id="3" name="Espaço Reservado para Conteúdo 2">
            <a:extLst>
              <a:ext uri="{FF2B5EF4-FFF2-40B4-BE49-F238E27FC236}">
                <a16:creationId xmlns:a16="http://schemas.microsoft.com/office/drawing/2014/main" id="{E1A7F70E-90F6-9AE7-B31D-374069E9D17A}"/>
              </a:ext>
            </a:extLst>
          </p:cNvPr>
          <p:cNvSpPr>
            <a:spLocks noGrp="1"/>
          </p:cNvSpPr>
          <p:nvPr>
            <p:ph idx="1"/>
          </p:nvPr>
        </p:nvSpPr>
        <p:spPr>
          <a:xfrm>
            <a:off x="0" y="2452349"/>
            <a:ext cx="11493500" cy="4265951"/>
          </a:xfrm>
        </p:spPr>
        <p:txBody>
          <a:bodyPr>
            <a:normAutofit fontScale="77500" lnSpcReduction="20000"/>
          </a:bodyPr>
          <a:lstStyle/>
          <a:p>
            <a:pPr marL="36512" indent="0" algn="ctr">
              <a:lnSpc>
                <a:spcPct val="160000"/>
              </a:lnSpc>
              <a:buNone/>
              <a:defRPr/>
            </a:pPr>
            <a:r>
              <a:rPr lang="pt-BR" dirty="0"/>
              <a:t>“Os </a:t>
            </a:r>
            <a:r>
              <a:rPr lang="pt-BR" dirty="0" err="1"/>
              <a:t>super-poderes</a:t>
            </a:r>
            <a:r>
              <a:rPr lang="pt-BR" dirty="0"/>
              <a:t> da identidade indígena </a:t>
            </a:r>
            <a:r>
              <a:rPr lang="pt-BR" spc="-150" dirty="0"/>
              <a:t>garantidos pelo texto constitucional e por Direitos </a:t>
            </a:r>
            <a:r>
              <a:rPr lang="pt-BR" b="1" spc="-150" dirty="0"/>
              <a:t>internacionais como a Convenção 169 da OIT trazem </a:t>
            </a:r>
            <a:r>
              <a:rPr lang="pt-BR" spc="-150" dirty="0"/>
              <a:t>benefícios </a:t>
            </a:r>
            <a:r>
              <a:rPr lang="pt-BR" dirty="0"/>
              <a:t>materiais </a:t>
            </a:r>
            <a:r>
              <a:rPr lang="pt-BR" spc="-150" dirty="0"/>
              <a:t>concretos  da </a:t>
            </a:r>
            <a:r>
              <a:rPr lang="pt-BR" dirty="0"/>
              <a:t>declaração identitária o que vem provocando uma crescente e ininterrupta corrida pela </a:t>
            </a:r>
            <a:r>
              <a:rPr lang="pt-BR" b="1" dirty="0" err="1"/>
              <a:t>auto-identificação</a:t>
            </a:r>
            <a:r>
              <a:rPr lang="pt-BR" b="1" dirty="0"/>
              <a:t> indígena</a:t>
            </a:r>
            <a:r>
              <a:rPr lang="pt-BR" dirty="0"/>
              <a:t>, uma vez que o comprometimento </a:t>
            </a:r>
            <a:r>
              <a:rPr lang="pt-BR" spc="-150" dirty="0"/>
              <a:t>histórico e uma atual congruência de interesses </a:t>
            </a:r>
            <a:r>
              <a:rPr lang="pt-BR" dirty="0"/>
              <a:t>entre indígenas, quilombos, partidos políticos, ambientalistas e  antropólogos  </a:t>
            </a:r>
            <a:r>
              <a:rPr lang="pt-BR" spc="-150" dirty="0"/>
              <a:t>gera uma esquema de </a:t>
            </a:r>
            <a:r>
              <a:rPr lang="pt-BR" dirty="0"/>
              <a:t>retroalimentação  mútuo, operante e vitorioso”.</a:t>
            </a:r>
          </a:p>
          <a:p>
            <a:pPr marL="36512" indent="0" algn="ctr">
              <a:lnSpc>
                <a:spcPct val="160000"/>
              </a:lnSpc>
              <a:buNone/>
              <a:defRPr/>
            </a:pPr>
            <a:r>
              <a:rPr lang="pt-BR" dirty="0"/>
              <a:t>“As regiões </a:t>
            </a:r>
            <a:r>
              <a:rPr lang="pt-BR" b="1" dirty="0"/>
              <a:t>Nordeste </a:t>
            </a:r>
            <a:r>
              <a:rPr lang="pt-BR" dirty="0"/>
              <a:t>e </a:t>
            </a:r>
            <a:r>
              <a:rPr lang="pt-BR" b="1" dirty="0"/>
              <a:t>Norte </a:t>
            </a:r>
            <a:r>
              <a:rPr lang="pt-BR" dirty="0"/>
              <a:t>lideram os pedidos de </a:t>
            </a:r>
            <a:r>
              <a:rPr lang="pt-BR" i="1" dirty="0"/>
              <a:t>reconhecimento apresentados </a:t>
            </a:r>
            <a:r>
              <a:rPr lang="pt-BR" dirty="0"/>
              <a:t>à FUNAI. Em dez anos, a população que se declara indígena triplicou”.  Em 2000, o Ceará contava com 6 povos indígenas. Hoje, tem 12. </a:t>
            </a:r>
          </a:p>
          <a:p>
            <a:pPr marL="36512" indent="0" algn="ctr">
              <a:lnSpc>
                <a:spcPct val="160000"/>
              </a:lnSpc>
              <a:buNone/>
              <a:defRPr/>
            </a:pPr>
            <a:r>
              <a:rPr lang="pt-BR" dirty="0"/>
              <a:t> Na Bahia, 14 populações reivindicam reservas. Na Amazônia, mais de </a:t>
            </a:r>
            <a:r>
              <a:rPr lang="pt-BR" b="1" dirty="0"/>
              <a:t>40 grupos de ribeirinhos de repente se descobriram índios. </a:t>
            </a:r>
          </a:p>
          <a:p>
            <a:pPr marL="36512" indent="0" algn="ctr">
              <a:lnSpc>
                <a:spcPct val="90000"/>
              </a:lnSpc>
              <a:buNone/>
              <a:defRPr/>
            </a:pPr>
            <a:r>
              <a:rPr lang="pt-BR" dirty="0"/>
              <a:t>     Em vários desses grupos, ninguém é capaz de apontar um ancestral indígena </a:t>
            </a:r>
            <a:r>
              <a:rPr lang="pt-BR" i="1" dirty="0"/>
              <a:t>nem sequer de justificar sua alegada identidade indígena, ou sequer citar algum costume tribal, rito ou mito indígena</a:t>
            </a:r>
            <a:r>
              <a:rPr lang="pt-BR" dirty="0"/>
              <a:t>. </a:t>
            </a:r>
          </a:p>
          <a:p>
            <a:pPr marL="36512" indent="0">
              <a:lnSpc>
                <a:spcPct val="90000"/>
              </a:lnSpc>
              <a:buNone/>
            </a:pPr>
            <a:endParaRPr lang="pt-BR" sz="1400" dirty="0"/>
          </a:p>
        </p:txBody>
      </p:sp>
    </p:spTree>
    <p:extLst>
      <p:ext uri="{BB962C8B-B14F-4D97-AF65-F5344CB8AC3E}">
        <p14:creationId xmlns:p14="http://schemas.microsoft.com/office/powerpoint/2010/main" val="4112909248"/>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1450D3AD-620A-DC78-094E-918F34F2F382}"/>
              </a:ext>
            </a:extLst>
          </p:cNvPr>
          <p:cNvPicPr>
            <a:picLocks noChangeAspect="1"/>
          </p:cNvPicPr>
          <p:nvPr/>
        </p:nvPicPr>
        <p:blipFill>
          <a:blip r:embed="rId2"/>
          <a:stretch>
            <a:fillRect/>
          </a:stretch>
        </p:blipFill>
        <p:spPr>
          <a:xfrm>
            <a:off x="2941637" y="4274343"/>
            <a:ext cx="3190875" cy="1714500"/>
          </a:xfrm>
          <a:prstGeom prst="rect">
            <a:avLst/>
          </a:prstGeom>
        </p:spPr>
      </p:pic>
      <p:sp>
        <p:nvSpPr>
          <p:cNvPr id="2" name="Título 1">
            <a:extLst>
              <a:ext uri="{FF2B5EF4-FFF2-40B4-BE49-F238E27FC236}">
                <a16:creationId xmlns:a16="http://schemas.microsoft.com/office/drawing/2014/main" id="{1AD883C8-22E8-1C37-4EA1-C30E893B9010}"/>
              </a:ext>
            </a:extLst>
          </p:cNvPr>
          <p:cNvSpPr>
            <a:spLocks noGrp="1"/>
          </p:cNvSpPr>
          <p:nvPr>
            <p:ph type="title"/>
          </p:nvPr>
        </p:nvSpPr>
        <p:spPr>
          <a:xfrm>
            <a:off x="0" y="83338"/>
            <a:ext cx="11087100" cy="1052525"/>
          </a:xfrm>
        </p:spPr>
        <p:txBody>
          <a:bodyPr/>
          <a:lstStyle/>
          <a:p>
            <a:r>
              <a:rPr lang="pt-BR" sz="2800" dirty="0"/>
              <a:t>Nossa história não começou em 1988... Não mesmo. Em Morro dos Cavalos, </a:t>
            </a:r>
            <a:r>
              <a:rPr lang="pt-BR" sz="2800" dirty="0" err="1"/>
              <a:t>Palhoça-SC</a:t>
            </a:r>
            <a:r>
              <a:rPr lang="pt-BR" sz="2800" dirty="0"/>
              <a:t> a </a:t>
            </a:r>
            <a:r>
              <a:rPr lang="pt-BR" sz="2800" dirty="0">
                <a:solidFill>
                  <a:srgbClr val="FFFF00"/>
                </a:solidFill>
              </a:rPr>
              <a:t>Ocupação indígena começa em 1994, como revelam os fatos e documentos.</a:t>
            </a:r>
          </a:p>
        </p:txBody>
      </p:sp>
      <p:sp>
        <p:nvSpPr>
          <p:cNvPr id="3" name="Espaço Reservado para Conteúdo 2">
            <a:extLst>
              <a:ext uri="{FF2B5EF4-FFF2-40B4-BE49-F238E27FC236}">
                <a16:creationId xmlns:a16="http://schemas.microsoft.com/office/drawing/2014/main" id="{773F3A2B-0FC1-5E1D-8FD7-A122C6528ED9}"/>
              </a:ext>
            </a:extLst>
          </p:cNvPr>
          <p:cNvSpPr>
            <a:spLocks noGrp="1"/>
          </p:cNvSpPr>
          <p:nvPr>
            <p:ph idx="1"/>
          </p:nvPr>
        </p:nvSpPr>
        <p:spPr/>
        <p:txBody>
          <a:bodyPr/>
          <a:lstStyle/>
          <a:p>
            <a:endParaRPr lang="pt-BR" dirty="0"/>
          </a:p>
        </p:txBody>
      </p:sp>
      <p:pic>
        <p:nvPicPr>
          <p:cNvPr id="4" name="Imagem 3">
            <a:extLst>
              <a:ext uri="{FF2B5EF4-FFF2-40B4-BE49-F238E27FC236}">
                <a16:creationId xmlns:a16="http://schemas.microsoft.com/office/drawing/2014/main" id="{306B5343-1332-1747-47B9-59229E8615EC}"/>
              </a:ext>
            </a:extLst>
          </p:cNvPr>
          <p:cNvPicPr>
            <a:picLocks noChangeAspect="1"/>
          </p:cNvPicPr>
          <p:nvPr/>
        </p:nvPicPr>
        <p:blipFill>
          <a:blip r:embed="rId3"/>
          <a:stretch>
            <a:fillRect/>
          </a:stretch>
        </p:blipFill>
        <p:spPr>
          <a:xfrm>
            <a:off x="120650" y="1390650"/>
            <a:ext cx="2825750" cy="2825750"/>
          </a:xfrm>
          <a:prstGeom prst="rect">
            <a:avLst/>
          </a:prstGeom>
        </p:spPr>
      </p:pic>
      <p:pic>
        <p:nvPicPr>
          <p:cNvPr id="5" name="Imagem 4">
            <a:extLst>
              <a:ext uri="{FF2B5EF4-FFF2-40B4-BE49-F238E27FC236}">
                <a16:creationId xmlns:a16="http://schemas.microsoft.com/office/drawing/2014/main" id="{F307AC34-28EB-D55C-A04D-0C5FDC85735E}"/>
              </a:ext>
            </a:extLst>
          </p:cNvPr>
          <p:cNvPicPr>
            <a:picLocks noChangeAspect="1"/>
          </p:cNvPicPr>
          <p:nvPr/>
        </p:nvPicPr>
        <p:blipFill>
          <a:blip r:embed="rId4"/>
          <a:stretch>
            <a:fillRect/>
          </a:stretch>
        </p:blipFill>
        <p:spPr>
          <a:xfrm>
            <a:off x="2941637" y="1390650"/>
            <a:ext cx="2686050" cy="2686050"/>
          </a:xfrm>
          <a:prstGeom prst="rect">
            <a:avLst/>
          </a:prstGeom>
        </p:spPr>
      </p:pic>
      <p:pic>
        <p:nvPicPr>
          <p:cNvPr id="6" name="Imagem 5">
            <a:extLst>
              <a:ext uri="{FF2B5EF4-FFF2-40B4-BE49-F238E27FC236}">
                <a16:creationId xmlns:a16="http://schemas.microsoft.com/office/drawing/2014/main" id="{DABCDD60-D302-B84B-720C-FAAE939351A2}"/>
              </a:ext>
            </a:extLst>
          </p:cNvPr>
          <p:cNvPicPr>
            <a:picLocks noChangeAspect="1"/>
          </p:cNvPicPr>
          <p:nvPr/>
        </p:nvPicPr>
        <p:blipFill>
          <a:blip r:embed="rId5"/>
          <a:stretch>
            <a:fillRect/>
          </a:stretch>
        </p:blipFill>
        <p:spPr>
          <a:xfrm>
            <a:off x="38100" y="3938587"/>
            <a:ext cx="3181350" cy="2386013"/>
          </a:xfrm>
          <a:prstGeom prst="rect">
            <a:avLst/>
          </a:prstGeom>
        </p:spPr>
      </p:pic>
      <p:pic>
        <p:nvPicPr>
          <p:cNvPr id="8" name="Imagem 7">
            <a:extLst>
              <a:ext uri="{FF2B5EF4-FFF2-40B4-BE49-F238E27FC236}">
                <a16:creationId xmlns:a16="http://schemas.microsoft.com/office/drawing/2014/main" id="{6371845A-DA2F-AF2D-71F9-7FF0C059F836}"/>
              </a:ext>
            </a:extLst>
          </p:cNvPr>
          <p:cNvPicPr>
            <a:picLocks noChangeAspect="1"/>
          </p:cNvPicPr>
          <p:nvPr/>
        </p:nvPicPr>
        <p:blipFill>
          <a:blip r:embed="rId6"/>
          <a:stretch>
            <a:fillRect/>
          </a:stretch>
        </p:blipFill>
        <p:spPr>
          <a:xfrm>
            <a:off x="7970837" y="1046962"/>
            <a:ext cx="3764701" cy="5430037"/>
          </a:xfrm>
          <a:prstGeom prst="rect">
            <a:avLst/>
          </a:prstGeom>
        </p:spPr>
      </p:pic>
    </p:spTree>
    <p:extLst>
      <p:ext uri="{BB962C8B-B14F-4D97-AF65-F5344CB8AC3E}">
        <p14:creationId xmlns:p14="http://schemas.microsoft.com/office/powerpoint/2010/main" val="1377244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F7C2513C-9EDA-25F1-9C9C-23CF7F8D70FF}"/>
              </a:ext>
            </a:extLst>
          </p:cNvPr>
          <p:cNvPicPr>
            <a:picLocks noChangeAspect="1"/>
          </p:cNvPicPr>
          <p:nvPr/>
        </p:nvPicPr>
        <p:blipFill>
          <a:blip r:embed="rId2"/>
          <a:stretch>
            <a:fillRect/>
          </a:stretch>
        </p:blipFill>
        <p:spPr>
          <a:xfrm>
            <a:off x="1" y="700265"/>
            <a:ext cx="1827066" cy="2728735"/>
          </a:xfrm>
          <a:prstGeom prst="rect">
            <a:avLst/>
          </a:prstGeom>
        </p:spPr>
      </p:pic>
      <p:pic>
        <p:nvPicPr>
          <p:cNvPr id="4" name="Imagem 3">
            <a:extLst>
              <a:ext uri="{FF2B5EF4-FFF2-40B4-BE49-F238E27FC236}">
                <a16:creationId xmlns:a16="http://schemas.microsoft.com/office/drawing/2014/main" id="{CBE033A7-D03A-482B-BD91-89861D1A38C0}"/>
              </a:ext>
            </a:extLst>
          </p:cNvPr>
          <p:cNvPicPr>
            <a:picLocks noChangeAspect="1"/>
          </p:cNvPicPr>
          <p:nvPr/>
        </p:nvPicPr>
        <p:blipFill>
          <a:blip r:embed="rId3"/>
          <a:stretch>
            <a:fillRect/>
          </a:stretch>
        </p:blipFill>
        <p:spPr>
          <a:xfrm>
            <a:off x="7049448" y="176216"/>
            <a:ext cx="5031574" cy="3354384"/>
          </a:xfrm>
          <a:prstGeom prst="rect">
            <a:avLst/>
          </a:prstGeom>
        </p:spPr>
      </p:pic>
      <p:sp>
        <p:nvSpPr>
          <p:cNvPr id="2" name="Título 1">
            <a:extLst>
              <a:ext uri="{FF2B5EF4-FFF2-40B4-BE49-F238E27FC236}">
                <a16:creationId xmlns:a16="http://schemas.microsoft.com/office/drawing/2014/main" id="{689BA0CD-D1D7-AB15-B9DF-985E7908E7CB}"/>
              </a:ext>
            </a:extLst>
          </p:cNvPr>
          <p:cNvSpPr>
            <a:spLocks noGrp="1"/>
          </p:cNvSpPr>
          <p:nvPr>
            <p:ph type="title"/>
          </p:nvPr>
        </p:nvSpPr>
        <p:spPr>
          <a:xfrm>
            <a:off x="-483581" y="12700"/>
            <a:ext cx="9936534" cy="1400530"/>
          </a:xfrm>
        </p:spPr>
        <p:txBody>
          <a:bodyPr/>
          <a:lstStyle/>
          <a:p>
            <a:pPr algn="ctr"/>
            <a:r>
              <a:rPr lang="pt-BR" sz="3200" dirty="0"/>
              <a:t>O Projeto de Criação do PIST:</a:t>
            </a:r>
            <a:br>
              <a:rPr lang="pt-BR" sz="3200" dirty="0"/>
            </a:br>
            <a:r>
              <a:rPr lang="pt-BR" sz="3200" dirty="0"/>
              <a:t>Parque indígena </a:t>
            </a:r>
            <a:br>
              <a:rPr lang="pt-BR" sz="3200" dirty="0"/>
            </a:br>
            <a:r>
              <a:rPr lang="pt-BR" sz="3200" dirty="0"/>
              <a:t>da Serra do Tabuleiro</a:t>
            </a:r>
            <a:br>
              <a:rPr lang="pt-BR" sz="3200" dirty="0"/>
            </a:br>
            <a:r>
              <a:rPr lang="pt-BR" sz="3200" dirty="0"/>
              <a:t>continua mais forte do que nunca...</a:t>
            </a:r>
          </a:p>
        </p:txBody>
      </p:sp>
      <p:sp>
        <p:nvSpPr>
          <p:cNvPr id="3" name="Espaço Reservado para Conteúdo 2">
            <a:extLst>
              <a:ext uri="{FF2B5EF4-FFF2-40B4-BE49-F238E27FC236}">
                <a16:creationId xmlns:a16="http://schemas.microsoft.com/office/drawing/2014/main" id="{A65D40E0-B5AB-C000-BD4F-5BBB2841D1F8}"/>
              </a:ext>
            </a:extLst>
          </p:cNvPr>
          <p:cNvSpPr>
            <a:spLocks noGrp="1"/>
          </p:cNvSpPr>
          <p:nvPr>
            <p:ph idx="1"/>
          </p:nvPr>
        </p:nvSpPr>
        <p:spPr>
          <a:xfrm>
            <a:off x="1371600" y="2493708"/>
            <a:ext cx="8919553" cy="3908676"/>
          </a:xfrm>
        </p:spPr>
        <p:txBody>
          <a:bodyPr>
            <a:normAutofit fontScale="85000" lnSpcReduction="20000"/>
          </a:bodyPr>
          <a:lstStyle/>
          <a:p>
            <a:pPr algn="just"/>
            <a:r>
              <a:rPr lang="pt-BR" dirty="0"/>
              <a:t>Silvio Coelho dos Santos escreve uma carta ao governador do Estado de Santa Catarina à época, na gestão de </a:t>
            </a:r>
            <a:r>
              <a:rPr lang="pt-BR" b="1" dirty="0"/>
              <a:t>Ivo Silveira</a:t>
            </a:r>
            <a:r>
              <a:rPr lang="pt-BR" dirty="0"/>
              <a:t>, com uma audaciosa proposta de criação de um </a:t>
            </a:r>
            <a:r>
              <a:rPr lang="pt-BR" b="1" dirty="0">
                <a:solidFill>
                  <a:srgbClr val="FFC000"/>
                </a:solidFill>
              </a:rPr>
              <a:t>Parque Indígena na Serra do Tabuleiro</a:t>
            </a:r>
            <a:r>
              <a:rPr lang="pt-BR" dirty="0"/>
              <a:t>, nos moldes do </a:t>
            </a:r>
            <a:r>
              <a:rPr lang="pt-BR" b="1" dirty="0">
                <a:solidFill>
                  <a:srgbClr val="FFC000"/>
                </a:solidFill>
              </a:rPr>
              <a:t>Parque Indígena do Xingú</a:t>
            </a:r>
            <a:r>
              <a:rPr lang="pt-BR" b="1" dirty="0"/>
              <a:t> </a:t>
            </a:r>
            <a:r>
              <a:rPr lang="pt-BR" dirty="0"/>
              <a:t>do Mato Grosso criado em 1961 para abrigar mais de 17 povos indígenas da região.</a:t>
            </a:r>
          </a:p>
          <a:p>
            <a:pPr algn="just"/>
            <a:r>
              <a:rPr lang="pt-BR" dirty="0">
                <a:solidFill>
                  <a:srgbClr val="FFC000"/>
                </a:solidFill>
              </a:rPr>
              <a:t>Silvio Coelho dos Santos </a:t>
            </a:r>
            <a:r>
              <a:rPr lang="pt-BR" dirty="0"/>
              <a:t>nunca desistiu de seu projeto de engenharia social indígena na região. Muito  menos os seus alunos e colegas que trabalharam por décadas, seja, pesquisando e procurando encontrar os indígenas, ou atuando para importar para a região o único elemento que faltava para a execução de seu projeto do </a:t>
            </a:r>
            <a:r>
              <a:rPr lang="pt-BR" b="1" dirty="0">
                <a:solidFill>
                  <a:srgbClr val="FFC000"/>
                </a:solidFill>
              </a:rPr>
              <a:t>PIST:</a:t>
            </a:r>
            <a:r>
              <a:rPr lang="pt-BR" dirty="0">
                <a:solidFill>
                  <a:srgbClr val="FFC000"/>
                </a:solidFill>
              </a:rPr>
              <a:t> </a:t>
            </a:r>
            <a:r>
              <a:rPr lang="pt-BR" b="1" dirty="0">
                <a:solidFill>
                  <a:srgbClr val="FFC000"/>
                </a:solidFill>
              </a:rPr>
              <a:t>índios</a:t>
            </a:r>
            <a:r>
              <a:rPr lang="pt-BR" dirty="0">
                <a:solidFill>
                  <a:srgbClr val="FFC000"/>
                </a:solidFill>
              </a:rPr>
              <a:t>.</a:t>
            </a:r>
          </a:p>
          <a:p>
            <a:pPr algn="just"/>
            <a:r>
              <a:rPr lang="pt-BR" b="1" dirty="0"/>
              <a:t>O Parque Indígena na Serra do Tabuleiro</a:t>
            </a:r>
            <a:r>
              <a:rPr lang="pt-BR" dirty="0"/>
              <a:t> (PIST) nem sequer foi considerada seriamente pelos administradores do Estado, mas a </a:t>
            </a:r>
            <a:r>
              <a:rPr lang="pt-BR" i="1" dirty="0"/>
              <a:t>insistência dos programas, do empenho, dos textos, dissertações e teses que</a:t>
            </a:r>
            <a:r>
              <a:rPr lang="pt-BR" dirty="0"/>
              <a:t> se sucederam no departamento de </a:t>
            </a:r>
            <a:r>
              <a:rPr lang="pt-BR" dirty="0">
                <a:solidFill>
                  <a:srgbClr val="FFC000"/>
                </a:solidFill>
              </a:rPr>
              <a:t>antropologia da UFSC, dão prova de que a proposta do PIST</a:t>
            </a:r>
            <a:r>
              <a:rPr lang="pt-BR" dirty="0"/>
              <a:t>, de fato </a:t>
            </a:r>
            <a:r>
              <a:rPr lang="pt-BR" dirty="0">
                <a:solidFill>
                  <a:srgbClr val="FFC000"/>
                </a:solidFill>
              </a:rPr>
              <a:t>nunca desapareceu por completo </a:t>
            </a:r>
            <a:r>
              <a:rPr lang="pt-BR" dirty="0"/>
              <a:t>da mente e dos corações </a:t>
            </a:r>
            <a:r>
              <a:rPr lang="pt-BR" dirty="0">
                <a:solidFill>
                  <a:srgbClr val="FFC000"/>
                </a:solidFill>
              </a:rPr>
              <a:t>dos alunos e discípulos do mestre </a:t>
            </a:r>
            <a:r>
              <a:rPr lang="pt-BR" b="1" dirty="0">
                <a:solidFill>
                  <a:srgbClr val="FFC000"/>
                </a:solidFill>
              </a:rPr>
              <a:t>Sílvio Coelho dos Santos</a:t>
            </a:r>
            <a:r>
              <a:rPr lang="pt-BR" dirty="0"/>
              <a:t>. </a:t>
            </a:r>
          </a:p>
          <a:p>
            <a:pPr marL="0" indent="0">
              <a:buNone/>
            </a:pPr>
            <a:endParaRPr lang="pt-BR" dirty="0"/>
          </a:p>
        </p:txBody>
      </p:sp>
    </p:spTree>
    <p:extLst>
      <p:ext uri="{BB962C8B-B14F-4D97-AF65-F5344CB8AC3E}">
        <p14:creationId xmlns:p14="http://schemas.microsoft.com/office/powerpoint/2010/main" val="20547996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507234-871F-D061-24AB-221CB05B2366}"/>
              </a:ext>
            </a:extLst>
          </p:cNvPr>
          <p:cNvSpPr>
            <a:spLocks noGrp="1"/>
          </p:cNvSpPr>
          <p:nvPr>
            <p:ph type="title"/>
          </p:nvPr>
        </p:nvSpPr>
        <p:spPr>
          <a:xfrm>
            <a:off x="74216" y="42786"/>
            <a:ext cx="7660084" cy="1506614"/>
          </a:xfrm>
        </p:spPr>
        <p:txBody>
          <a:bodyPr/>
          <a:lstStyle/>
          <a:p>
            <a:r>
              <a:rPr lang="pt-BR" dirty="0"/>
              <a:t>Mas acabou forjando </a:t>
            </a:r>
            <a:br>
              <a:rPr lang="pt-BR" dirty="0"/>
            </a:br>
            <a:r>
              <a:rPr lang="pt-BR" dirty="0"/>
              <a:t>a terra indígena Morro dos Cavalos,  Palhoça - SC</a:t>
            </a:r>
          </a:p>
        </p:txBody>
      </p:sp>
      <p:sp>
        <p:nvSpPr>
          <p:cNvPr id="3" name="Espaço Reservado para Conteúdo 2">
            <a:extLst>
              <a:ext uri="{FF2B5EF4-FFF2-40B4-BE49-F238E27FC236}">
                <a16:creationId xmlns:a16="http://schemas.microsoft.com/office/drawing/2014/main" id="{3F3265E0-AC41-DDB5-1457-D948E038C3AD}"/>
              </a:ext>
            </a:extLst>
          </p:cNvPr>
          <p:cNvSpPr>
            <a:spLocks noGrp="1"/>
          </p:cNvSpPr>
          <p:nvPr>
            <p:ph idx="1"/>
          </p:nvPr>
        </p:nvSpPr>
        <p:spPr>
          <a:xfrm>
            <a:off x="215901" y="2184400"/>
            <a:ext cx="6769100" cy="4063999"/>
          </a:xfrm>
        </p:spPr>
        <p:txBody>
          <a:bodyPr>
            <a:normAutofit fontScale="62500" lnSpcReduction="20000"/>
          </a:bodyPr>
          <a:lstStyle/>
          <a:p>
            <a:pPr algn="just">
              <a:lnSpc>
                <a:spcPct val="170000"/>
              </a:lnSpc>
            </a:pPr>
            <a:r>
              <a:rPr lang="pt-BR" sz="1800" spc="-10" dirty="0">
                <a:effectLst/>
                <a:latin typeface="Tahoma" panose="020B0604030504040204" pitchFamily="34" charset="0"/>
                <a:ea typeface="Tahoma" panose="020B0604030504040204" pitchFamily="34" charset="0"/>
                <a:cs typeface="Tahoma" panose="020B0604030504040204" pitchFamily="34" charset="0"/>
              </a:rPr>
              <a:t>Em</a:t>
            </a:r>
            <a:r>
              <a:rPr lang="pt-BR" sz="1800" b="1" spc="-10" dirty="0">
                <a:effectLst/>
                <a:latin typeface="Tahoma" panose="020B0604030504040204" pitchFamily="34" charset="0"/>
                <a:ea typeface="Tahoma" panose="020B0604030504040204" pitchFamily="34" charset="0"/>
                <a:cs typeface="Tahoma" panose="020B0604030504040204" pitchFamily="34" charset="0"/>
              </a:rPr>
              <a:t> 05 de janeiro de 1994, </a:t>
            </a:r>
            <a:r>
              <a:rPr lang="pt-BR" sz="1800" spc="-10" dirty="0">
                <a:effectLst/>
                <a:latin typeface="Tahoma" panose="020B0604030504040204" pitchFamily="34" charset="0"/>
                <a:ea typeface="Tahoma" panose="020B0604030504040204" pitchFamily="34" charset="0"/>
                <a:cs typeface="Tahoma" panose="020B0604030504040204" pitchFamily="34" charset="0"/>
              </a:rPr>
              <a:t>com ajuda da intervenção do Ministério Público Federal, bem assessorado por antropólogos da UFSC e de outras ONGs indigenistas, as mesmas </a:t>
            </a:r>
            <a:r>
              <a:rPr lang="pt-BR" sz="1800" b="1" spc="-10" dirty="0">
                <a:effectLst/>
                <a:latin typeface="Tahoma" panose="020B0604030504040204" pitchFamily="34" charset="0"/>
                <a:ea typeface="Tahoma" panose="020B0604030504040204" pitchFamily="34" charset="0"/>
                <a:cs typeface="Tahoma" panose="020B0604030504040204" pitchFamily="34" charset="0"/>
              </a:rPr>
              <a:t>oito famílias Guarani-</a:t>
            </a:r>
            <a:r>
              <a:rPr lang="pt-BR" sz="1800" b="1" spc="-10" dirty="0" err="1">
                <a:effectLst/>
                <a:latin typeface="Tahoma" panose="020B0604030504040204" pitchFamily="34" charset="0"/>
                <a:ea typeface="Tahoma" panose="020B0604030504040204" pitchFamily="34" charset="0"/>
                <a:cs typeface="Tahoma" panose="020B0604030504040204" pitchFamily="34" charset="0"/>
              </a:rPr>
              <a:t>Mbya</a:t>
            </a:r>
            <a:r>
              <a:rPr lang="pt-BR" sz="1800" b="1" spc="-10" dirty="0">
                <a:effectLst/>
                <a:latin typeface="Tahoma" panose="020B0604030504040204" pitchFamily="34" charset="0"/>
                <a:ea typeface="Tahoma" panose="020B0604030504040204" pitchFamily="34" charset="0"/>
                <a:cs typeface="Tahoma" panose="020B0604030504040204" pitchFamily="34" charset="0"/>
              </a:rPr>
              <a:t>, que dias antes chegaram a Morro dos Cavalos</a:t>
            </a:r>
            <a:r>
              <a:rPr lang="pt-BR" sz="1800" spc="-10" dirty="0">
                <a:effectLst/>
                <a:latin typeface="Tahoma" panose="020B0604030504040204" pitchFamily="34" charset="0"/>
                <a:ea typeface="Tahoma" panose="020B0604030504040204" pitchFamily="34" charset="0"/>
                <a:cs typeface="Tahoma" panose="020B0604030504040204" pitchFamily="34" charset="0"/>
              </a:rPr>
              <a:t>, foram então assentadas em </a:t>
            </a:r>
            <a:r>
              <a:rPr lang="pt-BR" sz="1800" b="1" spc="-10" dirty="0" err="1">
                <a:effectLst/>
                <a:latin typeface="Tahoma" panose="020B0604030504040204" pitchFamily="34" charset="0"/>
                <a:ea typeface="Tahoma" panose="020B0604030504040204" pitchFamily="34" charset="0"/>
                <a:cs typeface="Tahoma" panose="020B0604030504040204" pitchFamily="34" charset="0"/>
              </a:rPr>
              <a:t>Massiambú</a:t>
            </a:r>
            <a:r>
              <a:rPr lang="pt-BR" sz="1800" spc="-10" dirty="0">
                <a:effectLst/>
                <a:latin typeface="Tahoma" panose="020B0604030504040204" pitchFamily="34" charset="0"/>
                <a:ea typeface="Tahoma" panose="020B0604030504040204" pitchFamily="34" charset="0"/>
                <a:cs typeface="Tahoma" panose="020B0604030504040204" pitchFamily="34" charset="0"/>
              </a:rPr>
              <a:t>, município de Palhoça, em área próxima, situada no limite do Parque Estadual da Serra do Tabuleiro</a:t>
            </a:r>
            <a:r>
              <a:rPr lang="pt-BR" sz="1800" dirty="0">
                <a:effectLst/>
                <a:latin typeface="Tahoma" panose="020B0604030504040204" pitchFamily="34" charset="0"/>
                <a:ea typeface="Tahoma" panose="020B0604030504040204" pitchFamily="34" charset="0"/>
                <a:cs typeface="Tahoma" panose="020B0604030504040204" pitchFamily="34" charset="0"/>
              </a:rPr>
              <a:t>.</a:t>
            </a:r>
            <a:r>
              <a:rPr lang="pt-BR" sz="1800" b="1" dirty="0">
                <a:effectLst/>
                <a:latin typeface="Tahoma" panose="020B0604030504040204" pitchFamily="34" charset="0"/>
                <a:ea typeface="Tahoma" panose="020B0604030504040204" pitchFamily="34" charset="0"/>
                <a:cs typeface="Tahoma" panose="020B0604030504040204" pitchFamily="34" charset="0"/>
              </a:rPr>
              <a:t> </a:t>
            </a:r>
          </a:p>
          <a:p>
            <a:pPr algn="just">
              <a:lnSpc>
                <a:spcPct val="170000"/>
              </a:lnSpc>
            </a:pPr>
            <a:r>
              <a:rPr lang="pt-BR" dirty="0"/>
              <a:t>O evento é evidentemente um marco, uma vitória da antropologia engajada proposta por Sílvio Coelho dos Santos, ensinada e praticada pelos antropólogos engajados da UFSC, empolgados e engajados em recolonizar o litoral catarinense. A data é registrada em publicação de Jornal da Associação Brasileira de Antropologia-ABA quando a chegada do grupo foi anunciada e celebrada pela comunidade antropológica nacional, pelos professores da Universidade Federal de Santa Catarina</a:t>
            </a:r>
          </a:p>
        </p:txBody>
      </p:sp>
      <p:pic>
        <p:nvPicPr>
          <p:cNvPr id="5" name="Imagem 4">
            <a:extLst>
              <a:ext uri="{FF2B5EF4-FFF2-40B4-BE49-F238E27FC236}">
                <a16:creationId xmlns:a16="http://schemas.microsoft.com/office/drawing/2014/main" id="{FE1192B6-5A6D-7DA2-7A86-548E18B0ECA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7329268" y="-113986"/>
            <a:ext cx="4862732" cy="7014189"/>
          </a:xfrm>
          <a:prstGeom prst="rect">
            <a:avLst/>
          </a:prstGeom>
        </p:spPr>
      </p:pic>
    </p:spTree>
    <p:extLst>
      <p:ext uri="{BB962C8B-B14F-4D97-AF65-F5344CB8AC3E}">
        <p14:creationId xmlns:p14="http://schemas.microsoft.com/office/powerpoint/2010/main" val="41999973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3121" name="Shape 124">
            <a:extLst>
              <a:ext uri="{FF2B5EF4-FFF2-40B4-BE49-F238E27FC236}">
                <a16:creationId xmlns:a16="http://schemas.microsoft.com/office/drawing/2014/main" id="{E92503D9-D3AF-53DF-6369-EDD3DFC9CDDE}"/>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47850" y="1474788"/>
            <a:ext cx="6064250" cy="4519612"/>
          </a:xfrm>
          <a:noFill/>
        </p:spPr>
      </p:pic>
      <p:sp>
        <p:nvSpPr>
          <p:cNvPr id="133122" name="CaixaDeTexto 3">
            <a:extLst>
              <a:ext uri="{FF2B5EF4-FFF2-40B4-BE49-F238E27FC236}">
                <a16:creationId xmlns:a16="http://schemas.microsoft.com/office/drawing/2014/main" id="{09A8AA61-BF70-34C4-1F85-A2AB9A6B24F5}"/>
              </a:ext>
            </a:extLst>
          </p:cNvPr>
          <p:cNvSpPr txBox="1">
            <a:spLocks noChangeArrowheads="1"/>
          </p:cNvSpPr>
          <p:nvPr/>
        </p:nvSpPr>
        <p:spPr bwMode="auto">
          <a:xfrm>
            <a:off x="149225" y="850900"/>
            <a:ext cx="109408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FFFFFF"/>
                </a:solidFill>
                <a:latin typeface="Arial" panose="020B0604020202020204" pitchFamily="34" charset="0"/>
                <a:ea typeface="ヒラギノ角ゴ ProN W3" charset="-128"/>
                <a:sym typeface="Arial" panose="020B0604020202020204" pitchFamily="34" charset="0"/>
              </a:defRPr>
            </a:lvl1pPr>
            <a:lvl2pPr marL="742950" indent="-285750">
              <a:defRPr sz="1200">
                <a:solidFill>
                  <a:srgbClr val="FFFFFF"/>
                </a:solidFill>
                <a:latin typeface="Arial" panose="020B0604020202020204" pitchFamily="34" charset="0"/>
                <a:ea typeface="ヒラギノ角ゴ ProN W3" charset="-128"/>
                <a:sym typeface="Arial" panose="020B0604020202020204" pitchFamily="34" charset="0"/>
              </a:defRPr>
            </a:lvl2pPr>
            <a:lvl3pPr marL="1143000" indent="-228600">
              <a:defRPr sz="1200">
                <a:solidFill>
                  <a:srgbClr val="FFFFFF"/>
                </a:solidFill>
                <a:latin typeface="Arial" panose="020B0604020202020204" pitchFamily="34" charset="0"/>
                <a:ea typeface="ヒラギノ角ゴ ProN W3" charset="-128"/>
                <a:sym typeface="Arial" panose="020B0604020202020204" pitchFamily="34" charset="0"/>
              </a:defRPr>
            </a:lvl3pPr>
            <a:lvl4pPr marL="1600200" indent="-228600">
              <a:defRPr sz="1200">
                <a:solidFill>
                  <a:srgbClr val="FFFFFF"/>
                </a:solidFill>
                <a:latin typeface="Arial" panose="020B0604020202020204" pitchFamily="34" charset="0"/>
                <a:ea typeface="ヒラギノ角ゴ ProN W3" charset="-128"/>
                <a:sym typeface="Arial" panose="020B0604020202020204" pitchFamily="34" charset="0"/>
              </a:defRPr>
            </a:lvl4pPr>
            <a:lvl5pPr marL="2057400" indent="-228600">
              <a:defRPr sz="1200">
                <a:solidFill>
                  <a:srgbClr val="FFFFFF"/>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9pPr>
          </a:lstStyle>
          <a:p>
            <a:pPr eaLnBrk="1" hangingPunct="1"/>
            <a:r>
              <a:rPr lang="pt-BR" altLang="pt-BR" sz="3200" dirty="0">
                <a:solidFill>
                  <a:srgbClr val="0070C0"/>
                </a:solidFill>
                <a:latin typeface="Century Gothic" panose="020B0502020202020204" pitchFamily="34" charset="0"/>
              </a:rPr>
              <a:t>O Depoimento de Milton Moreira </a:t>
            </a:r>
            <a:r>
              <a:rPr lang="mr-IN" altLang="pt-BR" sz="3200" dirty="0">
                <a:solidFill>
                  <a:srgbClr val="0070C0"/>
                </a:solidFill>
                <a:latin typeface="Century Gothic" panose="020B0502020202020204" pitchFamily="34" charset="0"/>
              </a:rPr>
              <a:t>–</a:t>
            </a:r>
            <a:r>
              <a:rPr lang="pt-BR" altLang="pt-BR" sz="3200" dirty="0">
                <a:solidFill>
                  <a:srgbClr val="0070C0"/>
                </a:solidFill>
                <a:latin typeface="Century Gothic" panose="020B0502020202020204" pitchFamily="34" charset="0"/>
              </a:rPr>
              <a:t> Morro dos Cavalos</a:t>
            </a:r>
          </a:p>
        </p:txBody>
      </p:sp>
      <p:sp>
        <p:nvSpPr>
          <p:cNvPr id="133123" name="CaixaDeTexto 155">
            <a:extLst>
              <a:ext uri="{FF2B5EF4-FFF2-40B4-BE49-F238E27FC236}">
                <a16:creationId xmlns:a16="http://schemas.microsoft.com/office/drawing/2014/main" id="{269C2187-B8FF-19AD-10F6-A6F4CD560429}"/>
              </a:ext>
            </a:extLst>
          </p:cNvPr>
          <p:cNvSpPr txBox="1">
            <a:spLocks noChangeArrowheads="1"/>
          </p:cNvSpPr>
          <p:nvPr/>
        </p:nvSpPr>
        <p:spPr bwMode="auto">
          <a:xfrm>
            <a:off x="8240714" y="1517651"/>
            <a:ext cx="1468437"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FFFFFF"/>
                </a:solidFill>
                <a:latin typeface="Arial" panose="020B0604020202020204" pitchFamily="34" charset="0"/>
                <a:ea typeface="ヒラギノ角ゴ ProN W3" charset="-128"/>
                <a:sym typeface="Arial" panose="020B0604020202020204" pitchFamily="34" charset="0"/>
              </a:defRPr>
            </a:lvl1pPr>
            <a:lvl2pPr marL="742950" indent="-285750">
              <a:defRPr sz="1200">
                <a:solidFill>
                  <a:srgbClr val="FFFFFF"/>
                </a:solidFill>
                <a:latin typeface="Arial" panose="020B0604020202020204" pitchFamily="34" charset="0"/>
                <a:ea typeface="ヒラギノ角ゴ ProN W3" charset="-128"/>
                <a:sym typeface="Arial" panose="020B0604020202020204" pitchFamily="34" charset="0"/>
              </a:defRPr>
            </a:lvl2pPr>
            <a:lvl3pPr marL="1143000" indent="-228600">
              <a:defRPr sz="1200">
                <a:solidFill>
                  <a:srgbClr val="FFFFFF"/>
                </a:solidFill>
                <a:latin typeface="Arial" panose="020B0604020202020204" pitchFamily="34" charset="0"/>
                <a:ea typeface="ヒラギノ角ゴ ProN W3" charset="-128"/>
                <a:sym typeface="Arial" panose="020B0604020202020204" pitchFamily="34" charset="0"/>
              </a:defRPr>
            </a:lvl3pPr>
            <a:lvl4pPr marL="1600200" indent="-228600">
              <a:defRPr sz="1200">
                <a:solidFill>
                  <a:srgbClr val="FFFFFF"/>
                </a:solidFill>
                <a:latin typeface="Arial" panose="020B0604020202020204" pitchFamily="34" charset="0"/>
                <a:ea typeface="ヒラギノ角ゴ ProN W3" charset="-128"/>
                <a:sym typeface="Arial" panose="020B0604020202020204" pitchFamily="34" charset="0"/>
              </a:defRPr>
            </a:lvl4pPr>
            <a:lvl5pPr marL="2057400" indent="-228600">
              <a:defRPr sz="1200">
                <a:solidFill>
                  <a:srgbClr val="FFFFFF"/>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9pPr>
          </a:lstStyle>
          <a:p>
            <a:r>
              <a:rPr lang="pt-BR" altLang="pt-BR" sz="1500">
                <a:solidFill>
                  <a:srgbClr val="0070C0"/>
                </a:solidFill>
              </a:rPr>
              <a:t>Indígena Milton Moreira, que denunciou a farsa da demarcação de Morro dos Cavalos, SC, e que por isso foi processado pelo MPF e foi expulso da área. Detalhe, ele foi o que motivou a demarcação, pois era quem morou na área.</a:t>
            </a:r>
          </a:p>
        </p:txBody>
      </p:sp>
    </p:spTree>
    <p:extLst>
      <p:ext uri="{BB962C8B-B14F-4D97-AF65-F5344CB8AC3E}">
        <p14:creationId xmlns:p14="http://schemas.microsoft.com/office/powerpoint/2010/main" val="3624750230"/>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BF209F-0B2E-4783-A1A4-E4A91C38C16C}"/>
              </a:ext>
            </a:extLst>
          </p:cNvPr>
          <p:cNvSpPr>
            <a:spLocks noGrp="1"/>
          </p:cNvSpPr>
          <p:nvPr>
            <p:ph type="title"/>
          </p:nvPr>
        </p:nvSpPr>
        <p:spPr>
          <a:xfrm>
            <a:off x="183735" y="204415"/>
            <a:ext cx="11663708" cy="988282"/>
          </a:xfrm>
        </p:spPr>
        <p:txBody>
          <a:bodyPr/>
          <a:lstStyle/>
          <a:p>
            <a:r>
              <a:rPr lang="pt-BR" sz="3600" dirty="0"/>
              <a:t>O começo singelo do Indigenismo Ecossocialista</a:t>
            </a:r>
          </a:p>
        </p:txBody>
      </p:sp>
      <p:pic>
        <p:nvPicPr>
          <p:cNvPr id="3" name="Imagem 2">
            <a:extLst>
              <a:ext uri="{FF2B5EF4-FFF2-40B4-BE49-F238E27FC236}">
                <a16:creationId xmlns:a16="http://schemas.microsoft.com/office/drawing/2014/main" id="{A456D620-E691-43D5-8303-63A0C91D1D0C}"/>
              </a:ext>
            </a:extLst>
          </p:cNvPr>
          <p:cNvPicPr>
            <a:picLocks noChangeAspect="1"/>
          </p:cNvPicPr>
          <p:nvPr/>
        </p:nvPicPr>
        <p:blipFill rotWithShape="1">
          <a:blip r:embed="rId2"/>
          <a:srcRect t="5703"/>
          <a:stretch/>
        </p:blipFill>
        <p:spPr>
          <a:xfrm>
            <a:off x="183735" y="1015819"/>
            <a:ext cx="3260173" cy="2924362"/>
          </a:xfrm>
          <a:prstGeom prst="rect">
            <a:avLst/>
          </a:prstGeom>
        </p:spPr>
      </p:pic>
      <p:pic>
        <p:nvPicPr>
          <p:cNvPr id="4" name="Imagem 3">
            <a:extLst>
              <a:ext uri="{FF2B5EF4-FFF2-40B4-BE49-F238E27FC236}">
                <a16:creationId xmlns:a16="http://schemas.microsoft.com/office/drawing/2014/main" id="{5B603E7D-553F-4673-BD48-3B8052440076}"/>
              </a:ext>
            </a:extLst>
          </p:cNvPr>
          <p:cNvPicPr>
            <a:picLocks noChangeAspect="1"/>
          </p:cNvPicPr>
          <p:nvPr/>
        </p:nvPicPr>
        <p:blipFill rotWithShape="1">
          <a:blip r:embed="rId3"/>
          <a:srcRect t="19090" r="-392"/>
          <a:stretch/>
        </p:blipFill>
        <p:spPr>
          <a:xfrm>
            <a:off x="7834932" y="1015819"/>
            <a:ext cx="3919746" cy="2509220"/>
          </a:xfrm>
          <a:prstGeom prst="rect">
            <a:avLst/>
          </a:prstGeom>
        </p:spPr>
      </p:pic>
      <p:pic>
        <p:nvPicPr>
          <p:cNvPr id="5" name="Imagem 4">
            <a:extLst>
              <a:ext uri="{FF2B5EF4-FFF2-40B4-BE49-F238E27FC236}">
                <a16:creationId xmlns:a16="http://schemas.microsoft.com/office/drawing/2014/main" id="{F77F675C-EE1B-4A7A-AE6E-6AA7DD48108C}"/>
              </a:ext>
            </a:extLst>
          </p:cNvPr>
          <p:cNvPicPr>
            <a:picLocks noChangeAspect="1"/>
          </p:cNvPicPr>
          <p:nvPr/>
        </p:nvPicPr>
        <p:blipFill>
          <a:blip r:embed="rId4"/>
          <a:stretch>
            <a:fillRect/>
          </a:stretch>
        </p:blipFill>
        <p:spPr>
          <a:xfrm>
            <a:off x="4009333" y="1192697"/>
            <a:ext cx="3260173" cy="5268966"/>
          </a:xfrm>
          <a:prstGeom prst="rect">
            <a:avLst/>
          </a:prstGeom>
        </p:spPr>
      </p:pic>
      <p:pic>
        <p:nvPicPr>
          <p:cNvPr id="7" name="Imagem 6">
            <a:extLst>
              <a:ext uri="{FF2B5EF4-FFF2-40B4-BE49-F238E27FC236}">
                <a16:creationId xmlns:a16="http://schemas.microsoft.com/office/drawing/2014/main" id="{0E199292-60CA-4CF0-AA7D-A1AB06F536EE}"/>
              </a:ext>
            </a:extLst>
          </p:cNvPr>
          <p:cNvPicPr>
            <a:picLocks noChangeAspect="1"/>
          </p:cNvPicPr>
          <p:nvPr/>
        </p:nvPicPr>
        <p:blipFill>
          <a:blip r:embed="rId5"/>
          <a:stretch>
            <a:fillRect/>
          </a:stretch>
        </p:blipFill>
        <p:spPr>
          <a:xfrm>
            <a:off x="7834932" y="3777709"/>
            <a:ext cx="3919746" cy="2964308"/>
          </a:xfrm>
          <a:prstGeom prst="rect">
            <a:avLst/>
          </a:prstGeom>
        </p:spPr>
      </p:pic>
      <p:pic>
        <p:nvPicPr>
          <p:cNvPr id="1026" name="Picture 2" descr="Resultado de imagem para cimi Paulo Suess 1972">
            <a:extLst>
              <a:ext uri="{FF2B5EF4-FFF2-40B4-BE49-F238E27FC236}">
                <a16:creationId xmlns:a16="http://schemas.microsoft.com/office/drawing/2014/main" id="{FE865A1A-4B25-4289-A187-DBA639ACE5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395" y="4088758"/>
            <a:ext cx="3127513" cy="2653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376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Shape 145">
            <a:extLst>
              <a:ext uri="{FF2B5EF4-FFF2-40B4-BE49-F238E27FC236}">
                <a16:creationId xmlns:a16="http://schemas.microsoft.com/office/drawing/2014/main" id="{2277015A-B948-8B5E-7A64-6D477977DD4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6851" y="0"/>
            <a:ext cx="4283075"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4" name="Shape 146">
            <a:extLst>
              <a:ext uri="{FF2B5EF4-FFF2-40B4-BE49-F238E27FC236}">
                <a16:creationId xmlns:a16="http://schemas.microsoft.com/office/drawing/2014/main" id="{2C3D2AD1-C371-1A93-DE62-D9DABB9F20EE}"/>
              </a:ext>
            </a:extLst>
          </p:cNvPr>
          <p:cNvSpPr>
            <a:spLocks noChangeArrowheads="1"/>
          </p:cNvSpPr>
          <p:nvPr/>
        </p:nvSpPr>
        <p:spPr bwMode="auto">
          <a:xfrm>
            <a:off x="1703388" y="2205039"/>
            <a:ext cx="2133600" cy="1449387"/>
          </a:xfrm>
          <a:prstGeom prst="wedgeRoundRectCallout">
            <a:avLst>
              <a:gd name="adj1" fmla="val -20935"/>
              <a:gd name="adj2" fmla="val 51468"/>
              <a:gd name="adj3" fmla="val 16667"/>
            </a:avLst>
          </a:prstGeom>
          <a:solidFill>
            <a:schemeClr val="tx1"/>
          </a:solidFill>
          <a:ln w="25400">
            <a:solidFill>
              <a:schemeClr val="bg2"/>
            </a:solidFill>
            <a:round/>
            <a:headEnd/>
            <a:tailEnd/>
          </a:ln>
        </p:spPr>
        <p:txBody>
          <a:bodyPr lIns="90000" tIns="45000" rIns="90000" bIns="45000" anchor="ctr"/>
          <a:lstStyle>
            <a:lvl1pPr>
              <a:defRPr sz="1200">
                <a:solidFill>
                  <a:srgbClr val="FFFFFF"/>
                </a:solidFill>
                <a:latin typeface="Arial" panose="020B0604020202020204" pitchFamily="34" charset="0"/>
                <a:ea typeface="ヒラギノ角ゴ ProN W3" charset="-128"/>
                <a:sym typeface="Arial" panose="020B0604020202020204" pitchFamily="34" charset="0"/>
              </a:defRPr>
            </a:lvl1pPr>
            <a:lvl2pPr marL="742950" indent="-285750">
              <a:defRPr sz="1200">
                <a:solidFill>
                  <a:srgbClr val="FFFFFF"/>
                </a:solidFill>
                <a:latin typeface="Arial" panose="020B0604020202020204" pitchFamily="34" charset="0"/>
                <a:ea typeface="ヒラギノ角ゴ ProN W3" charset="-128"/>
                <a:sym typeface="Arial" panose="020B0604020202020204" pitchFamily="34" charset="0"/>
              </a:defRPr>
            </a:lvl2pPr>
            <a:lvl3pPr marL="1143000" indent="-228600">
              <a:defRPr sz="1200">
                <a:solidFill>
                  <a:srgbClr val="FFFFFF"/>
                </a:solidFill>
                <a:latin typeface="Arial" panose="020B0604020202020204" pitchFamily="34" charset="0"/>
                <a:ea typeface="ヒラギノ角ゴ ProN W3" charset="-128"/>
                <a:sym typeface="Arial" panose="020B0604020202020204" pitchFamily="34" charset="0"/>
              </a:defRPr>
            </a:lvl3pPr>
            <a:lvl4pPr marL="1600200" indent="-228600">
              <a:defRPr sz="1200">
                <a:solidFill>
                  <a:srgbClr val="FFFFFF"/>
                </a:solidFill>
                <a:latin typeface="Arial" panose="020B0604020202020204" pitchFamily="34" charset="0"/>
                <a:ea typeface="ヒラギノ角ゴ ProN W3" charset="-128"/>
                <a:sym typeface="Arial" panose="020B0604020202020204" pitchFamily="34" charset="0"/>
              </a:defRPr>
            </a:lvl4pPr>
            <a:lvl5pPr marL="2057400" indent="-228600">
              <a:defRPr sz="1200">
                <a:solidFill>
                  <a:srgbClr val="FFFFFF"/>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9pPr>
          </a:lstStyle>
          <a:p>
            <a:pPr algn="ctr" eaLnBrk="1" hangingPunct="1">
              <a:lnSpc>
                <a:spcPct val="70000"/>
              </a:lnSpc>
              <a:buSzPct val="25000"/>
            </a:pPr>
            <a:r>
              <a:rPr lang="pt-BR" altLang="pt-BR" sz="1800" b="1">
                <a:solidFill>
                  <a:srgbClr val="FF0000"/>
                </a:solidFill>
              </a:rPr>
              <a:t>Área sem curvas de nível</a:t>
            </a:r>
          </a:p>
          <a:p>
            <a:pPr algn="ctr" eaLnBrk="1" hangingPunct="1">
              <a:lnSpc>
                <a:spcPct val="70000"/>
              </a:lnSpc>
              <a:buSzPct val="25000"/>
            </a:pPr>
            <a:r>
              <a:rPr lang="pt-BR" altLang="pt-BR" sz="1800">
                <a:solidFill>
                  <a:srgbClr val="FF0000"/>
                </a:solidFill>
              </a:rPr>
              <a:t>Sugere planície e, portanto, uma área agricultável; o que não é verdade.</a:t>
            </a:r>
          </a:p>
        </p:txBody>
      </p:sp>
      <p:sp>
        <p:nvSpPr>
          <p:cNvPr id="136195" name="Shape 147">
            <a:extLst>
              <a:ext uri="{FF2B5EF4-FFF2-40B4-BE49-F238E27FC236}">
                <a16:creationId xmlns:a16="http://schemas.microsoft.com/office/drawing/2014/main" id="{753E5A64-9D36-43F2-7CB1-6D16159FAE28}"/>
              </a:ext>
            </a:extLst>
          </p:cNvPr>
          <p:cNvSpPr>
            <a:spLocks/>
          </p:cNvSpPr>
          <p:nvPr/>
        </p:nvSpPr>
        <p:spPr bwMode="auto">
          <a:xfrm rot="10800000" flipH="1">
            <a:off x="4006851" y="836614"/>
            <a:ext cx="1008063" cy="1006475"/>
          </a:xfrm>
          <a:custGeom>
            <a:avLst/>
            <a:gdLst>
              <a:gd name="T0" fmla="*/ 0 w 120000"/>
              <a:gd name="T1" fmla="*/ 0 h 120000"/>
              <a:gd name="T2" fmla="*/ 2147483646 w 120000"/>
              <a:gd name="T3" fmla="*/ 2147483646 h 120000"/>
              <a:gd name="T4" fmla="*/ 0 60000 65536"/>
              <a:gd name="T5" fmla="*/ 0 60000 65536"/>
              <a:gd name="T6" fmla="*/ 0 w 120000"/>
              <a:gd name="T7" fmla="*/ 0 h 120000"/>
              <a:gd name="T8" fmla="*/ 120000 w 120000"/>
              <a:gd name="T9" fmla="*/ 120000 h 120000"/>
            </a:gdLst>
            <a:ahLst/>
            <a:cxnLst>
              <a:cxn ang="T4">
                <a:pos x="T0" y="T1"/>
              </a:cxn>
              <a:cxn ang="T5">
                <a:pos x="T2" y="T3"/>
              </a:cxn>
            </a:cxnLst>
            <a:rect l="T6" t="T7" r="T8" b="T9"/>
            <a:pathLst>
              <a:path w="120000" h="120000" extrusionOk="0">
                <a:moveTo>
                  <a:pt x="0" y="0"/>
                </a:moveTo>
                <a:lnTo>
                  <a:pt x="120000" y="120000"/>
                </a:lnTo>
              </a:path>
            </a:pathLst>
          </a:custGeom>
          <a:noFill/>
          <a:ln w="38150" cap="flat" cmpd="sng">
            <a:solidFill>
              <a:srgbClr val="FF0000"/>
            </a:solidFill>
            <a:prstDash val="solid"/>
            <a:round/>
            <a:headEnd type="none" w="med" len="med"/>
            <a:tailEnd type="triangle" w="lg" len="lg"/>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136196" name="Shape 148">
            <a:extLst>
              <a:ext uri="{FF2B5EF4-FFF2-40B4-BE49-F238E27FC236}">
                <a16:creationId xmlns:a16="http://schemas.microsoft.com/office/drawing/2014/main" id="{52C565C8-EDAD-638C-ECD8-920D3B661A66}"/>
              </a:ext>
            </a:extLst>
          </p:cNvPr>
          <p:cNvSpPr>
            <a:spLocks/>
          </p:cNvSpPr>
          <p:nvPr/>
        </p:nvSpPr>
        <p:spPr bwMode="auto">
          <a:xfrm>
            <a:off x="4006850" y="1989139"/>
            <a:ext cx="2089150" cy="719137"/>
          </a:xfrm>
          <a:custGeom>
            <a:avLst/>
            <a:gdLst>
              <a:gd name="T0" fmla="*/ 0 w 120000"/>
              <a:gd name="T1" fmla="*/ 0 h 120000"/>
              <a:gd name="T2" fmla="*/ 2147483646 w 120000"/>
              <a:gd name="T3" fmla="*/ 927541093 h 120000"/>
              <a:gd name="T4" fmla="*/ 0 60000 65536"/>
              <a:gd name="T5" fmla="*/ 0 60000 65536"/>
              <a:gd name="T6" fmla="*/ 0 w 120000"/>
              <a:gd name="T7" fmla="*/ 0 h 120000"/>
              <a:gd name="T8" fmla="*/ 120000 w 120000"/>
              <a:gd name="T9" fmla="*/ 120000 h 120000"/>
            </a:gdLst>
            <a:ahLst/>
            <a:cxnLst>
              <a:cxn ang="T4">
                <a:pos x="T0" y="T1"/>
              </a:cxn>
              <a:cxn ang="T5">
                <a:pos x="T2" y="T3"/>
              </a:cxn>
            </a:cxnLst>
            <a:rect l="T6" t="T7" r="T8" b="T9"/>
            <a:pathLst>
              <a:path w="120000" h="120000" extrusionOk="0">
                <a:moveTo>
                  <a:pt x="0" y="0"/>
                </a:moveTo>
                <a:lnTo>
                  <a:pt x="120000" y="120000"/>
                </a:lnTo>
              </a:path>
            </a:pathLst>
          </a:custGeom>
          <a:noFill/>
          <a:ln w="38150" cap="flat" cmpd="sng">
            <a:solidFill>
              <a:srgbClr val="FF0000"/>
            </a:solidFill>
            <a:prstDash val="solid"/>
            <a:round/>
            <a:headEnd type="none" w="med" len="med"/>
            <a:tailEnd type="triangle" w="lg" len="lg"/>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136197" name="Shape 149">
            <a:extLst>
              <a:ext uri="{FF2B5EF4-FFF2-40B4-BE49-F238E27FC236}">
                <a16:creationId xmlns:a16="http://schemas.microsoft.com/office/drawing/2014/main" id="{09BCC642-5289-79DC-2F9A-973A14DDF51A}"/>
              </a:ext>
            </a:extLst>
          </p:cNvPr>
          <p:cNvSpPr>
            <a:spLocks noChangeArrowheads="1"/>
          </p:cNvSpPr>
          <p:nvPr/>
        </p:nvSpPr>
        <p:spPr bwMode="auto">
          <a:xfrm>
            <a:off x="1449387" y="884238"/>
            <a:ext cx="2555876"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a:defRPr sz="1200">
                <a:solidFill>
                  <a:srgbClr val="FFFFFF"/>
                </a:solidFill>
                <a:latin typeface="Arial" panose="020B0604020202020204" pitchFamily="34" charset="0"/>
                <a:ea typeface="ヒラギノ角ゴ ProN W3" charset="-128"/>
                <a:sym typeface="Arial" panose="020B0604020202020204" pitchFamily="34" charset="0"/>
              </a:defRPr>
            </a:lvl1pPr>
            <a:lvl2pPr marL="742950" indent="-285750">
              <a:defRPr sz="1200">
                <a:solidFill>
                  <a:srgbClr val="FFFFFF"/>
                </a:solidFill>
                <a:latin typeface="Arial" panose="020B0604020202020204" pitchFamily="34" charset="0"/>
                <a:ea typeface="ヒラギノ角ゴ ProN W3" charset="-128"/>
                <a:sym typeface="Arial" panose="020B0604020202020204" pitchFamily="34" charset="0"/>
              </a:defRPr>
            </a:lvl2pPr>
            <a:lvl3pPr marL="1143000" indent="-228600">
              <a:defRPr sz="1200">
                <a:solidFill>
                  <a:srgbClr val="FFFFFF"/>
                </a:solidFill>
                <a:latin typeface="Arial" panose="020B0604020202020204" pitchFamily="34" charset="0"/>
                <a:ea typeface="ヒラギノ角ゴ ProN W3" charset="-128"/>
                <a:sym typeface="Arial" panose="020B0604020202020204" pitchFamily="34" charset="0"/>
              </a:defRPr>
            </a:lvl3pPr>
            <a:lvl4pPr marL="1600200" indent="-228600">
              <a:defRPr sz="1200">
                <a:solidFill>
                  <a:srgbClr val="FFFFFF"/>
                </a:solidFill>
                <a:latin typeface="Arial" panose="020B0604020202020204" pitchFamily="34" charset="0"/>
                <a:ea typeface="ヒラギノ角ゴ ProN W3" charset="-128"/>
                <a:sym typeface="Arial" panose="020B0604020202020204" pitchFamily="34" charset="0"/>
              </a:defRPr>
            </a:lvl4pPr>
            <a:lvl5pPr marL="2057400" indent="-228600">
              <a:defRPr sz="1200">
                <a:solidFill>
                  <a:srgbClr val="FFFFFF"/>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9pPr>
          </a:lstStyle>
          <a:p>
            <a:pPr algn="ctr" eaLnBrk="1" hangingPunct="1">
              <a:buSzPct val="25000"/>
            </a:pPr>
            <a:r>
              <a:rPr lang="pt-BR" altLang="pt-BR" sz="1800" b="1">
                <a:solidFill>
                  <a:srgbClr val="0070C0"/>
                </a:solidFill>
              </a:rPr>
              <a:t>ÁREA PRETENDIDA NA REGIÃO DO MORRO DOS CAVALOS</a:t>
            </a:r>
          </a:p>
        </p:txBody>
      </p:sp>
      <p:sp>
        <p:nvSpPr>
          <p:cNvPr id="136198" name="Shape 150">
            <a:extLst>
              <a:ext uri="{FF2B5EF4-FFF2-40B4-BE49-F238E27FC236}">
                <a16:creationId xmlns:a16="http://schemas.microsoft.com/office/drawing/2014/main" id="{233FAE97-B10C-2C0D-18A6-76A07586DB33}"/>
              </a:ext>
            </a:extLst>
          </p:cNvPr>
          <p:cNvSpPr>
            <a:spLocks noChangeArrowheads="1"/>
          </p:cNvSpPr>
          <p:nvPr/>
        </p:nvSpPr>
        <p:spPr bwMode="auto">
          <a:xfrm>
            <a:off x="8413750" y="2132014"/>
            <a:ext cx="2179638" cy="1730375"/>
          </a:xfrm>
          <a:prstGeom prst="wedgeRoundRectCallout">
            <a:avLst>
              <a:gd name="adj1" fmla="val -20681"/>
              <a:gd name="adj2" fmla="val 50167"/>
              <a:gd name="adj3" fmla="val 16667"/>
            </a:avLst>
          </a:prstGeom>
          <a:solidFill>
            <a:schemeClr val="tx1"/>
          </a:solidFill>
          <a:ln w="25400">
            <a:solidFill>
              <a:schemeClr val="bg2"/>
            </a:solidFill>
            <a:round/>
            <a:headEnd/>
            <a:tailEnd/>
          </a:ln>
        </p:spPr>
        <p:txBody>
          <a:bodyPr lIns="90000" tIns="45000" rIns="90000" bIns="45000" anchor="ctr"/>
          <a:lstStyle>
            <a:lvl1pPr>
              <a:defRPr sz="1200">
                <a:solidFill>
                  <a:srgbClr val="FFFFFF"/>
                </a:solidFill>
                <a:latin typeface="Arial" panose="020B0604020202020204" pitchFamily="34" charset="0"/>
                <a:ea typeface="ヒラギノ角ゴ ProN W3" charset="-128"/>
                <a:sym typeface="Arial" panose="020B0604020202020204" pitchFamily="34" charset="0"/>
              </a:defRPr>
            </a:lvl1pPr>
            <a:lvl2pPr marL="742950" indent="-285750">
              <a:defRPr sz="1200">
                <a:solidFill>
                  <a:srgbClr val="FFFFFF"/>
                </a:solidFill>
                <a:latin typeface="Arial" panose="020B0604020202020204" pitchFamily="34" charset="0"/>
                <a:ea typeface="ヒラギノ角ゴ ProN W3" charset="-128"/>
                <a:sym typeface="Arial" panose="020B0604020202020204" pitchFamily="34" charset="0"/>
              </a:defRPr>
            </a:lvl2pPr>
            <a:lvl3pPr marL="1143000" indent="-228600">
              <a:defRPr sz="1200">
                <a:solidFill>
                  <a:srgbClr val="FFFFFF"/>
                </a:solidFill>
                <a:latin typeface="Arial" panose="020B0604020202020204" pitchFamily="34" charset="0"/>
                <a:ea typeface="ヒラギノ角ゴ ProN W3" charset="-128"/>
                <a:sym typeface="Arial" panose="020B0604020202020204" pitchFamily="34" charset="0"/>
              </a:defRPr>
            </a:lvl3pPr>
            <a:lvl4pPr marL="1600200" indent="-228600">
              <a:defRPr sz="1200">
                <a:solidFill>
                  <a:srgbClr val="FFFFFF"/>
                </a:solidFill>
                <a:latin typeface="Arial" panose="020B0604020202020204" pitchFamily="34" charset="0"/>
                <a:ea typeface="ヒラギノ角ゴ ProN W3" charset="-128"/>
                <a:sym typeface="Arial" panose="020B0604020202020204" pitchFamily="34" charset="0"/>
              </a:defRPr>
            </a:lvl4pPr>
            <a:lvl5pPr marL="2057400" indent="-228600">
              <a:defRPr sz="1200">
                <a:solidFill>
                  <a:srgbClr val="FFFFFF"/>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9pPr>
          </a:lstStyle>
          <a:p>
            <a:pPr algn="ctr" eaLnBrk="1" hangingPunct="1">
              <a:lnSpc>
                <a:spcPct val="70000"/>
              </a:lnSpc>
              <a:buSzPct val="25000"/>
            </a:pPr>
            <a:r>
              <a:rPr lang="pt-BR" altLang="pt-BR" sz="1800" b="1">
                <a:solidFill>
                  <a:srgbClr val="FF0000"/>
                </a:solidFill>
              </a:rPr>
              <a:t>MORRO DOS CAVALOS</a:t>
            </a:r>
          </a:p>
          <a:p>
            <a:pPr algn="ctr" eaLnBrk="1" hangingPunct="1">
              <a:lnSpc>
                <a:spcPct val="70000"/>
              </a:lnSpc>
              <a:buSzPct val="25000"/>
            </a:pPr>
            <a:r>
              <a:rPr lang="pt-BR" altLang="pt-BR" sz="1800">
                <a:solidFill>
                  <a:srgbClr val="FF0000"/>
                </a:solidFill>
              </a:rPr>
              <a:t>Curvas de nível, indicando relevo muito íngreme.</a:t>
            </a:r>
          </a:p>
        </p:txBody>
      </p:sp>
      <p:sp>
        <p:nvSpPr>
          <p:cNvPr id="136199" name="Shape 151">
            <a:extLst>
              <a:ext uri="{FF2B5EF4-FFF2-40B4-BE49-F238E27FC236}">
                <a16:creationId xmlns:a16="http://schemas.microsoft.com/office/drawing/2014/main" id="{A5FC726C-388D-5FC1-0EC8-2F7940D0FA79}"/>
              </a:ext>
            </a:extLst>
          </p:cNvPr>
          <p:cNvSpPr>
            <a:spLocks/>
          </p:cNvSpPr>
          <p:nvPr/>
        </p:nvSpPr>
        <p:spPr bwMode="auto">
          <a:xfrm rot="10800000">
            <a:off x="7391400" y="1916114"/>
            <a:ext cx="863600" cy="719137"/>
          </a:xfrm>
          <a:custGeom>
            <a:avLst/>
            <a:gdLst>
              <a:gd name="T0" fmla="*/ 0 w 120000"/>
              <a:gd name="T1" fmla="*/ 0 h 120000"/>
              <a:gd name="T2" fmla="*/ 2147483646 w 120000"/>
              <a:gd name="T3" fmla="*/ 927541093 h 120000"/>
              <a:gd name="T4" fmla="*/ 0 60000 65536"/>
              <a:gd name="T5" fmla="*/ 0 60000 65536"/>
              <a:gd name="T6" fmla="*/ 0 w 120000"/>
              <a:gd name="T7" fmla="*/ 0 h 120000"/>
              <a:gd name="T8" fmla="*/ 120000 w 120000"/>
              <a:gd name="T9" fmla="*/ 120000 h 120000"/>
            </a:gdLst>
            <a:ahLst/>
            <a:cxnLst>
              <a:cxn ang="T4">
                <a:pos x="T0" y="T1"/>
              </a:cxn>
              <a:cxn ang="T5">
                <a:pos x="T2" y="T3"/>
              </a:cxn>
            </a:cxnLst>
            <a:rect l="T6" t="T7" r="T8" b="T9"/>
            <a:pathLst>
              <a:path w="120000" h="120000" extrusionOk="0">
                <a:moveTo>
                  <a:pt x="0" y="0"/>
                </a:moveTo>
                <a:lnTo>
                  <a:pt x="120000" y="120000"/>
                </a:lnTo>
              </a:path>
            </a:pathLst>
          </a:custGeom>
          <a:noFill/>
          <a:ln w="38150" cap="flat" cmpd="sng">
            <a:solidFill>
              <a:srgbClr val="FF0000"/>
            </a:solidFill>
            <a:prstDash val="solid"/>
            <a:round/>
            <a:headEnd type="none" w="med" len="med"/>
            <a:tailEnd type="triangle" w="lg" len="lg"/>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136200" name="Shape 152">
            <a:extLst>
              <a:ext uri="{FF2B5EF4-FFF2-40B4-BE49-F238E27FC236}">
                <a16:creationId xmlns:a16="http://schemas.microsoft.com/office/drawing/2014/main" id="{AC8FF5C3-68B2-D228-2286-6297D3E2F4D5}"/>
              </a:ext>
            </a:extLst>
          </p:cNvPr>
          <p:cNvSpPr>
            <a:spLocks/>
          </p:cNvSpPr>
          <p:nvPr/>
        </p:nvSpPr>
        <p:spPr bwMode="auto">
          <a:xfrm flipH="1">
            <a:off x="7175500" y="2997200"/>
            <a:ext cx="1079500" cy="431800"/>
          </a:xfrm>
          <a:custGeom>
            <a:avLst/>
            <a:gdLst>
              <a:gd name="T0" fmla="*/ 0 w 120000"/>
              <a:gd name="T1" fmla="*/ 0 h 120000"/>
              <a:gd name="T2" fmla="*/ 2147483646 w 120000"/>
              <a:gd name="T3" fmla="*/ 72391583 h 120000"/>
              <a:gd name="T4" fmla="*/ 0 60000 65536"/>
              <a:gd name="T5" fmla="*/ 0 60000 65536"/>
              <a:gd name="T6" fmla="*/ 0 w 120000"/>
              <a:gd name="T7" fmla="*/ 0 h 120000"/>
              <a:gd name="T8" fmla="*/ 120000 w 120000"/>
              <a:gd name="T9" fmla="*/ 120000 h 120000"/>
            </a:gdLst>
            <a:ahLst/>
            <a:cxnLst>
              <a:cxn ang="T4">
                <a:pos x="T0" y="T1"/>
              </a:cxn>
              <a:cxn ang="T5">
                <a:pos x="T2" y="T3"/>
              </a:cxn>
            </a:cxnLst>
            <a:rect l="T6" t="T7" r="T8" b="T9"/>
            <a:pathLst>
              <a:path w="120000" h="120000" extrusionOk="0">
                <a:moveTo>
                  <a:pt x="0" y="0"/>
                </a:moveTo>
                <a:lnTo>
                  <a:pt x="120000" y="120000"/>
                </a:lnTo>
              </a:path>
            </a:pathLst>
          </a:custGeom>
          <a:noFill/>
          <a:ln w="38150" cap="flat" cmpd="sng">
            <a:solidFill>
              <a:srgbClr val="FF0000"/>
            </a:solidFill>
            <a:prstDash val="solid"/>
            <a:round/>
            <a:headEnd type="none" w="med" len="med"/>
            <a:tailEnd type="triangle" w="lg" len="lg"/>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136201" name="Shape 153">
            <a:extLst>
              <a:ext uri="{FF2B5EF4-FFF2-40B4-BE49-F238E27FC236}">
                <a16:creationId xmlns:a16="http://schemas.microsoft.com/office/drawing/2014/main" id="{2C2FE72C-34DD-4A92-792F-A90EDFDA30CA}"/>
              </a:ext>
            </a:extLst>
          </p:cNvPr>
          <p:cNvSpPr>
            <a:spLocks noChangeArrowheads="1"/>
          </p:cNvSpPr>
          <p:nvPr/>
        </p:nvSpPr>
        <p:spPr bwMode="auto">
          <a:xfrm>
            <a:off x="8220076" y="5211763"/>
            <a:ext cx="2411413"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a:defRPr sz="1200">
                <a:solidFill>
                  <a:srgbClr val="FFFFFF"/>
                </a:solidFill>
                <a:latin typeface="Arial" panose="020B0604020202020204" pitchFamily="34" charset="0"/>
                <a:ea typeface="ヒラギノ角ゴ ProN W3" charset="-128"/>
                <a:sym typeface="Arial" panose="020B0604020202020204" pitchFamily="34" charset="0"/>
              </a:defRPr>
            </a:lvl1pPr>
            <a:lvl2pPr marL="742950" indent="-285750">
              <a:defRPr sz="1200">
                <a:solidFill>
                  <a:srgbClr val="FFFFFF"/>
                </a:solidFill>
                <a:latin typeface="Arial" panose="020B0604020202020204" pitchFamily="34" charset="0"/>
                <a:ea typeface="ヒラギノ角ゴ ProN W3" charset="-128"/>
                <a:sym typeface="Arial" panose="020B0604020202020204" pitchFamily="34" charset="0"/>
              </a:defRPr>
            </a:lvl2pPr>
            <a:lvl3pPr marL="1143000" indent="-228600">
              <a:defRPr sz="1200">
                <a:solidFill>
                  <a:srgbClr val="FFFFFF"/>
                </a:solidFill>
                <a:latin typeface="Arial" panose="020B0604020202020204" pitchFamily="34" charset="0"/>
                <a:ea typeface="ヒラギノ角ゴ ProN W3" charset="-128"/>
                <a:sym typeface="Arial" panose="020B0604020202020204" pitchFamily="34" charset="0"/>
              </a:defRPr>
            </a:lvl3pPr>
            <a:lvl4pPr marL="1600200" indent="-228600">
              <a:defRPr sz="1200">
                <a:solidFill>
                  <a:srgbClr val="FFFFFF"/>
                </a:solidFill>
                <a:latin typeface="Arial" panose="020B0604020202020204" pitchFamily="34" charset="0"/>
                <a:ea typeface="ヒラギノ角ゴ ProN W3" charset="-128"/>
                <a:sym typeface="Arial" panose="020B0604020202020204" pitchFamily="34" charset="0"/>
              </a:defRPr>
            </a:lvl4pPr>
            <a:lvl5pPr marL="2057400" indent="-228600">
              <a:defRPr sz="1200">
                <a:solidFill>
                  <a:srgbClr val="FFFFFF"/>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9pPr>
          </a:lstStyle>
          <a:p>
            <a:pPr algn="just" eaLnBrk="1" hangingPunct="1">
              <a:buSzPct val="25000"/>
            </a:pPr>
            <a:r>
              <a:rPr lang="pt-BR" altLang="pt-BR">
                <a:solidFill>
                  <a:srgbClr val="000000"/>
                </a:solidFill>
              </a:rPr>
              <a:t>Fonte: Resumo do Relatório Circuns tanciado de Identificação e Delimi-tação da Terra Indígena Morro dos Cavalos produzido pelo Grupo Téc-nico coordenado pela  </a:t>
            </a:r>
            <a:r>
              <a:rPr lang="pt-BR" altLang="pt-BR" b="1">
                <a:solidFill>
                  <a:srgbClr val="000000"/>
                </a:solidFill>
              </a:rPr>
              <a:t>antropóloga MARIA INÊS LADEIRA</a:t>
            </a:r>
            <a:r>
              <a:rPr lang="pt-BR" altLang="pt-BR">
                <a:solidFill>
                  <a:srgbClr val="000000"/>
                </a:solidFill>
              </a:rPr>
              <a:t>.</a:t>
            </a:r>
          </a:p>
          <a:p>
            <a:pPr algn="r" eaLnBrk="1" hangingPunct="1">
              <a:buSzPct val="25000"/>
            </a:pPr>
            <a:r>
              <a:rPr lang="pt-BR" altLang="pt-BR">
                <a:solidFill>
                  <a:srgbClr val="000000"/>
                </a:solidFill>
              </a:rPr>
              <a:t>DOU 244, 18 dez. 2002.</a:t>
            </a:r>
          </a:p>
        </p:txBody>
      </p:sp>
      <p:sp>
        <p:nvSpPr>
          <p:cNvPr id="136202" name="Shape 154">
            <a:extLst>
              <a:ext uri="{FF2B5EF4-FFF2-40B4-BE49-F238E27FC236}">
                <a16:creationId xmlns:a16="http://schemas.microsoft.com/office/drawing/2014/main" id="{9612857F-90B4-B1F1-BB67-9DAADA4451A5}"/>
              </a:ext>
            </a:extLst>
          </p:cNvPr>
          <p:cNvSpPr>
            <a:spLocks noChangeArrowheads="1"/>
          </p:cNvSpPr>
          <p:nvPr/>
        </p:nvSpPr>
        <p:spPr bwMode="auto">
          <a:xfrm>
            <a:off x="1558926" y="6567488"/>
            <a:ext cx="828675" cy="393700"/>
          </a:xfrm>
          <a:prstGeom prst="rect">
            <a:avLst/>
          </a:prstGeom>
          <a:noFill/>
          <a:ln w="9525">
            <a:solidFill>
              <a:schemeClr val="bg2"/>
            </a:solidFill>
            <a:round/>
            <a:headEnd/>
            <a:tailEnd/>
          </a:ln>
          <a:extLst>
            <a:ext uri="{909E8E84-426E-40DD-AFC4-6F175D3DCCD1}">
              <a14:hiddenFill xmlns:a14="http://schemas.microsoft.com/office/drawing/2010/main">
                <a:solidFill>
                  <a:srgbClr val="FFFFFF"/>
                </a:solidFill>
              </a14:hiddenFill>
            </a:ext>
          </a:extLst>
        </p:spPr>
        <p:txBody>
          <a:bodyPr lIns="90000" tIns="45000" rIns="90000" bIns="45000"/>
          <a:lstStyle>
            <a:lvl1pPr>
              <a:defRPr sz="1200">
                <a:solidFill>
                  <a:srgbClr val="FFFFFF"/>
                </a:solidFill>
                <a:latin typeface="Arial" panose="020B0604020202020204" pitchFamily="34" charset="0"/>
                <a:ea typeface="ヒラギノ角ゴ ProN W3" charset="-128"/>
                <a:sym typeface="Arial" panose="020B0604020202020204" pitchFamily="34" charset="0"/>
              </a:defRPr>
            </a:lvl1pPr>
            <a:lvl2pPr marL="742950" indent="-285750">
              <a:defRPr sz="1200">
                <a:solidFill>
                  <a:srgbClr val="FFFFFF"/>
                </a:solidFill>
                <a:latin typeface="Arial" panose="020B0604020202020204" pitchFamily="34" charset="0"/>
                <a:ea typeface="ヒラギノ角ゴ ProN W3" charset="-128"/>
                <a:sym typeface="Arial" panose="020B0604020202020204" pitchFamily="34" charset="0"/>
              </a:defRPr>
            </a:lvl2pPr>
            <a:lvl3pPr marL="1143000" indent="-228600">
              <a:defRPr sz="1200">
                <a:solidFill>
                  <a:srgbClr val="FFFFFF"/>
                </a:solidFill>
                <a:latin typeface="Arial" panose="020B0604020202020204" pitchFamily="34" charset="0"/>
                <a:ea typeface="ヒラギノ角ゴ ProN W3" charset="-128"/>
                <a:sym typeface="Arial" panose="020B0604020202020204" pitchFamily="34" charset="0"/>
              </a:defRPr>
            </a:lvl3pPr>
            <a:lvl4pPr marL="1600200" indent="-228600">
              <a:defRPr sz="1200">
                <a:solidFill>
                  <a:srgbClr val="FFFFFF"/>
                </a:solidFill>
                <a:latin typeface="Arial" panose="020B0604020202020204" pitchFamily="34" charset="0"/>
                <a:ea typeface="ヒラギノ角ゴ ProN W3" charset="-128"/>
                <a:sym typeface="Arial" panose="020B0604020202020204" pitchFamily="34" charset="0"/>
              </a:defRPr>
            </a:lvl4pPr>
            <a:lvl5pPr marL="2057400" indent="-228600">
              <a:defRPr sz="1200">
                <a:solidFill>
                  <a:srgbClr val="FFFFFF"/>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9pPr>
          </a:lstStyle>
          <a:p>
            <a:pPr eaLnBrk="1" hangingPunct="1">
              <a:buSzPct val="25000"/>
            </a:pPr>
            <a:r>
              <a:rPr lang="pt-BR" altLang="pt-BR" sz="1000" b="1">
                <a:solidFill>
                  <a:srgbClr val="000000"/>
                </a:solidFill>
              </a:rPr>
              <a:t>Projeção 01</a:t>
            </a:r>
          </a:p>
        </p:txBody>
      </p:sp>
      <p:sp>
        <p:nvSpPr>
          <p:cNvPr id="136203" name="Shape 155">
            <a:extLst>
              <a:ext uri="{FF2B5EF4-FFF2-40B4-BE49-F238E27FC236}">
                <a16:creationId xmlns:a16="http://schemas.microsoft.com/office/drawing/2014/main" id="{575EDD5D-A48E-A1F7-2C2F-D9681C82E56A}"/>
              </a:ext>
            </a:extLst>
          </p:cNvPr>
          <p:cNvSpPr>
            <a:spLocks noChangeArrowheads="1"/>
          </p:cNvSpPr>
          <p:nvPr/>
        </p:nvSpPr>
        <p:spPr bwMode="auto">
          <a:xfrm>
            <a:off x="6423025" y="34926"/>
            <a:ext cx="863600"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a:defRPr sz="1200">
                <a:solidFill>
                  <a:srgbClr val="FFFFFF"/>
                </a:solidFill>
                <a:latin typeface="Arial" panose="020B0604020202020204" pitchFamily="34" charset="0"/>
                <a:ea typeface="ヒラギノ角ゴ ProN W3" charset="-128"/>
                <a:sym typeface="Arial" panose="020B0604020202020204" pitchFamily="34" charset="0"/>
              </a:defRPr>
            </a:lvl1pPr>
            <a:lvl2pPr marL="742950" indent="-285750">
              <a:defRPr sz="1200">
                <a:solidFill>
                  <a:srgbClr val="FFFFFF"/>
                </a:solidFill>
                <a:latin typeface="Arial" panose="020B0604020202020204" pitchFamily="34" charset="0"/>
                <a:ea typeface="ヒラギノ角ゴ ProN W3" charset="-128"/>
                <a:sym typeface="Arial" panose="020B0604020202020204" pitchFamily="34" charset="0"/>
              </a:defRPr>
            </a:lvl2pPr>
            <a:lvl3pPr marL="1143000" indent="-228600">
              <a:defRPr sz="1200">
                <a:solidFill>
                  <a:srgbClr val="FFFFFF"/>
                </a:solidFill>
                <a:latin typeface="Arial" panose="020B0604020202020204" pitchFamily="34" charset="0"/>
                <a:ea typeface="ヒラギノ角ゴ ProN W3" charset="-128"/>
                <a:sym typeface="Arial" panose="020B0604020202020204" pitchFamily="34" charset="0"/>
              </a:defRPr>
            </a:lvl3pPr>
            <a:lvl4pPr marL="1600200" indent="-228600">
              <a:defRPr sz="1200">
                <a:solidFill>
                  <a:srgbClr val="FFFFFF"/>
                </a:solidFill>
                <a:latin typeface="Arial" panose="020B0604020202020204" pitchFamily="34" charset="0"/>
                <a:ea typeface="ヒラギノ角ゴ ProN W3" charset="-128"/>
                <a:sym typeface="Arial" panose="020B0604020202020204" pitchFamily="34" charset="0"/>
              </a:defRPr>
            </a:lvl4pPr>
            <a:lvl5pPr marL="2057400" indent="-228600">
              <a:defRPr sz="1200">
                <a:solidFill>
                  <a:srgbClr val="FFFFFF"/>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9pPr>
          </a:lstStyle>
          <a:p>
            <a:pPr eaLnBrk="1" hangingPunct="1">
              <a:buSzPct val="25000"/>
            </a:pPr>
            <a:r>
              <a:rPr lang="pt-BR" altLang="pt-BR" sz="1400" b="1">
                <a:solidFill>
                  <a:srgbClr val="FF0000"/>
                </a:solidFill>
              </a:rPr>
              <a:t>BR-101</a:t>
            </a:r>
          </a:p>
        </p:txBody>
      </p:sp>
      <p:sp>
        <p:nvSpPr>
          <p:cNvPr id="136204" name="Shape 156">
            <a:extLst>
              <a:ext uri="{FF2B5EF4-FFF2-40B4-BE49-F238E27FC236}">
                <a16:creationId xmlns:a16="http://schemas.microsoft.com/office/drawing/2014/main" id="{6DEB44BD-A65A-034E-D566-DFEB0F744901}"/>
              </a:ext>
            </a:extLst>
          </p:cNvPr>
          <p:cNvSpPr>
            <a:spLocks noChangeArrowheads="1"/>
          </p:cNvSpPr>
          <p:nvPr/>
        </p:nvSpPr>
        <p:spPr bwMode="auto">
          <a:xfrm>
            <a:off x="6043613" y="4489451"/>
            <a:ext cx="863600"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a:defRPr sz="1200">
                <a:solidFill>
                  <a:srgbClr val="FFFFFF"/>
                </a:solidFill>
                <a:latin typeface="Arial" panose="020B0604020202020204" pitchFamily="34" charset="0"/>
                <a:ea typeface="ヒラギノ角ゴ ProN W3" charset="-128"/>
                <a:sym typeface="Arial" panose="020B0604020202020204" pitchFamily="34" charset="0"/>
              </a:defRPr>
            </a:lvl1pPr>
            <a:lvl2pPr marL="742950" indent="-285750">
              <a:defRPr sz="1200">
                <a:solidFill>
                  <a:srgbClr val="FFFFFF"/>
                </a:solidFill>
                <a:latin typeface="Arial" panose="020B0604020202020204" pitchFamily="34" charset="0"/>
                <a:ea typeface="ヒラギノ角ゴ ProN W3" charset="-128"/>
                <a:sym typeface="Arial" panose="020B0604020202020204" pitchFamily="34" charset="0"/>
              </a:defRPr>
            </a:lvl2pPr>
            <a:lvl3pPr marL="1143000" indent="-228600">
              <a:defRPr sz="1200">
                <a:solidFill>
                  <a:srgbClr val="FFFFFF"/>
                </a:solidFill>
                <a:latin typeface="Arial" panose="020B0604020202020204" pitchFamily="34" charset="0"/>
                <a:ea typeface="ヒラギノ角ゴ ProN W3" charset="-128"/>
                <a:sym typeface="Arial" panose="020B0604020202020204" pitchFamily="34" charset="0"/>
              </a:defRPr>
            </a:lvl3pPr>
            <a:lvl4pPr marL="1600200" indent="-228600">
              <a:defRPr sz="1200">
                <a:solidFill>
                  <a:srgbClr val="FFFFFF"/>
                </a:solidFill>
                <a:latin typeface="Arial" panose="020B0604020202020204" pitchFamily="34" charset="0"/>
                <a:ea typeface="ヒラギノ角ゴ ProN W3" charset="-128"/>
                <a:sym typeface="Arial" panose="020B0604020202020204" pitchFamily="34" charset="0"/>
              </a:defRPr>
            </a:lvl4pPr>
            <a:lvl5pPr marL="2057400" indent="-228600">
              <a:defRPr sz="1200">
                <a:solidFill>
                  <a:srgbClr val="FFFFFF"/>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9pPr>
          </a:lstStyle>
          <a:p>
            <a:pPr eaLnBrk="1" hangingPunct="1">
              <a:buSzPct val="25000"/>
            </a:pPr>
            <a:r>
              <a:rPr lang="pt-BR" altLang="pt-BR" sz="1400" b="1">
                <a:solidFill>
                  <a:srgbClr val="FF0000"/>
                </a:solidFill>
              </a:rPr>
              <a:t>BR-101</a:t>
            </a:r>
          </a:p>
        </p:txBody>
      </p:sp>
      <p:sp>
        <p:nvSpPr>
          <p:cNvPr id="136205" name="Shape 157">
            <a:extLst>
              <a:ext uri="{FF2B5EF4-FFF2-40B4-BE49-F238E27FC236}">
                <a16:creationId xmlns:a16="http://schemas.microsoft.com/office/drawing/2014/main" id="{5B4E6E9D-1F9D-446C-845D-A799C8BB3251}"/>
              </a:ext>
            </a:extLst>
          </p:cNvPr>
          <p:cNvSpPr>
            <a:spLocks/>
          </p:cNvSpPr>
          <p:nvPr/>
        </p:nvSpPr>
        <p:spPr bwMode="auto">
          <a:xfrm rot="10800000" flipH="1">
            <a:off x="3109913" y="1916113"/>
            <a:ext cx="2697162" cy="1852612"/>
          </a:xfrm>
          <a:custGeom>
            <a:avLst/>
            <a:gdLst>
              <a:gd name="T0" fmla="*/ 0 w 120000"/>
              <a:gd name="T1" fmla="*/ 0 h 120000"/>
              <a:gd name="T2" fmla="*/ 2147483646 w 120000"/>
              <a:gd name="T3" fmla="*/ 2147483646 h 120000"/>
              <a:gd name="T4" fmla="*/ 0 60000 65536"/>
              <a:gd name="T5" fmla="*/ 0 60000 65536"/>
              <a:gd name="T6" fmla="*/ 0 w 120000"/>
              <a:gd name="T7" fmla="*/ 0 h 120000"/>
              <a:gd name="T8" fmla="*/ 120000 w 120000"/>
              <a:gd name="T9" fmla="*/ 120000 h 120000"/>
            </a:gdLst>
            <a:ahLst/>
            <a:cxnLst>
              <a:cxn ang="T4">
                <a:pos x="T0" y="T1"/>
              </a:cxn>
              <a:cxn ang="T5">
                <a:pos x="T2" y="T3"/>
              </a:cxn>
            </a:cxnLst>
            <a:rect l="T6" t="T7" r="T8" b="T9"/>
            <a:pathLst>
              <a:path w="120000" h="120000" extrusionOk="0">
                <a:moveTo>
                  <a:pt x="0" y="0"/>
                </a:moveTo>
                <a:lnTo>
                  <a:pt x="120000" y="120000"/>
                </a:lnTo>
              </a:path>
            </a:pathLst>
          </a:custGeom>
          <a:noFill/>
          <a:ln w="38150" cap="flat" cmpd="sng">
            <a:solidFill>
              <a:srgbClr val="FF0000"/>
            </a:solidFill>
            <a:prstDash val="solid"/>
            <a:round/>
            <a:headEnd type="none" w="med" len="med"/>
            <a:tailEnd type="triangle" w="lg" len="lg"/>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136206" name="Shape 158">
            <a:extLst>
              <a:ext uri="{FF2B5EF4-FFF2-40B4-BE49-F238E27FC236}">
                <a16:creationId xmlns:a16="http://schemas.microsoft.com/office/drawing/2014/main" id="{3014AA29-C758-5C66-8D58-B86EF23BF67D}"/>
              </a:ext>
            </a:extLst>
          </p:cNvPr>
          <p:cNvSpPr>
            <a:spLocks noChangeArrowheads="1"/>
          </p:cNvSpPr>
          <p:nvPr/>
        </p:nvSpPr>
        <p:spPr bwMode="auto">
          <a:xfrm>
            <a:off x="1641476" y="3816350"/>
            <a:ext cx="2303463" cy="1295400"/>
          </a:xfrm>
          <a:prstGeom prst="wedgeRoundRectCallout">
            <a:avLst>
              <a:gd name="adj1" fmla="val -21361"/>
              <a:gd name="adj2" fmla="val 49162"/>
              <a:gd name="adj3" fmla="val 16667"/>
            </a:avLst>
          </a:prstGeom>
          <a:solidFill>
            <a:schemeClr val="tx1"/>
          </a:solidFill>
          <a:ln w="25400">
            <a:solidFill>
              <a:schemeClr val="bg2"/>
            </a:solidFill>
            <a:round/>
            <a:headEnd/>
            <a:tailEnd/>
          </a:ln>
        </p:spPr>
        <p:txBody>
          <a:bodyPr lIns="90000" tIns="45000" rIns="90000" bIns="45000" anchor="ctr"/>
          <a:lstStyle>
            <a:lvl1pPr>
              <a:defRPr sz="1200">
                <a:solidFill>
                  <a:srgbClr val="FFFFFF"/>
                </a:solidFill>
                <a:latin typeface="Arial" panose="020B0604020202020204" pitchFamily="34" charset="0"/>
                <a:ea typeface="ヒラギノ角ゴ ProN W3" charset="-128"/>
                <a:sym typeface="Arial" panose="020B0604020202020204" pitchFamily="34" charset="0"/>
              </a:defRPr>
            </a:lvl1pPr>
            <a:lvl2pPr marL="742950" indent="-285750">
              <a:defRPr sz="1200">
                <a:solidFill>
                  <a:srgbClr val="FFFFFF"/>
                </a:solidFill>
                <a:latin typeface="Arial" panose="020B0604020202020204" pitchFamily="34" charset="0"/>
                <a:ea typeface="ヒラギノ角ゴ ProN W3" charset="-128"/>
                <a:sym typeface="Arial" panose="020B0604020202020204" pitchFamily="34" charset="0"/>
              </a:defRPr>
            </a:lvl2pPr>
            <a:lvl3pPr marL="1143000" indent="-228600">
              <a:defRPr sz="1200">
                <a:solidFill>
                  <a:srgbClr val="FFFFFF"/>
                </a:solidFill>
                <a:latin typeface="Arial" panose="020B0604020202020204" pitchFamily="34" charset="0"/>
                <a:ea typeface="ヒラギノ角ゴ ProN W3" charset="-128"/>
                <a:sym typeface="Arial" panose="020B0604020202020204" pitchFamily="34" charset="0"/>
              </a:defRPr>
            </a:lvl3pPr>
            <a:lvl4pPr marL="1600200" indent="-228600">
              <a:defRPr sz="1200">
                <a:solidFill>
                  <a:srgbClr val="FFFFFF"/>
                </a:solidFill>
                <a:latin typeface="Arial" panose="020B0604020202020204" pitchFamily="34" charset="0"/>
                <a:ea typeface="ヒラギノ角ゴ ProN W3" charset="-128"/>
                <a:sym typeface="Arial" panose="020B0604020202020204" pitchFamily="34" charset="0"/>
              </a:defRPr>
            </a:lvl4pPr>
            <a:lvl5pPr marL="2057400" indent="-228600">
              <a:defRPr sz="1200">
                <a:solidFill>
                  <a:srgbClr val="FFFFFF"/>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9pPr>
          </a:lstStyle>
          <a:p>
            <a:pPr algn="ctr" eaLnBrk="1" hangingPunct="1">
              <a:lnSpc>
                <a:spcPct val="70000"/>
              </a:lnSpc>
              <a:buSzPct val="25000"/>
            </a:pPr>
            <a:r>
              <a:rPr lang="pt-BR" altLang="pt-BR" sz="1800">
                <a:solidFill>
                  <a:srgbClr val="FF0000"/>
                </a:solidFill>
              </a:rPr>
              <a:t>Qual a destinação do restante do espaço?</a:t>
            </a:r>
          </a:p>
        </p:txBody>
      </p:sp>
    </p:spTree>
    <p:extLst>
      <p:ext uri="{BB962C8B-B14F-4D97-AF65-F5344CB8AC3E}">
        <p14:creationId xmlns:p14="http://schemas.microsoft.com/office/powerpoint/2010/main" val="38668595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5169" name="Shape 136" descr="Captura de Tela 2017-02-10 às 11.05.36.png">
            <a:extLst>
              <a:ext uri="{FF2B5EF4-FFF2-40B4-BE49-F238E27FC236}">
                <a16:creationId xmlns:a16="http://schemas.microsoft.com/office/drawing/2014/main" id="{7E7ED110-DC65-CC13-CD03-E3A257345684}"/>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4818" y="196851"/>
            <a:ext cx="6770145" cy="6169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0" name="Shape 137" descr="Captura de Tela 2017-02-10 às 11.07.36.png">
            <a:extLst>
              <a:ext uri="{FF2B5EF4-FFF2-40B4-BE49-F238E27FC236}">
                <a16:creationId xmlns:a16="http://schemas.microsoft.com/office/drawing/2014/main" id="{3CF8FB0E-F88E-3FC8-AD2B-23FE37B4E767}"/>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8375" y="333376"/>
            <a:ext cx="1684338"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1" name="Shape 139" descr="Captura de Tela 2017-02-10 às 11.07.46.png">
            <a:extLst>
              <a:ext uri="{FF2B5EF4-FFF2-40B4-BE49-F238E27FC236}">
                <a16:creationId xmlns:a16="http://schemas.microsoft.com/office/drawing/2014/main" id="{258DD3F3-2340-503E-0D96-36AB3F0DF4C9}"/>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3850" y="2398714"/>
            <a:ext cx="1981200" cy="355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2" name="Shape 140" descr="Captura de Tela 2017-02-10 às 11.07.27.png">
            <a:extLst>
              <a:ext uri="{FF2B5EF4-FFF2-40B4-BE49-F238E27FC236}">
                <a16:creationId xmlns:a16="http://schemas.microsoft.com/office/drawing/2014/main" id="{3C4206E7-186E-ABDD-AF40-EC37CD4464AA}"/>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75788" y="3670300"/>
            <a:ext cx="1192212"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3" name="Shape 138" descr="Captura de Tela 2017-02-10 às 11.07.11.png">
            <a:extLst>
              <a:ext uri="{FF2B5EF4-FFF2-40B4-BE49-F238E27FC236}">
                <a16:creationId xmlns:a16="http://schemas.microsoft.com/office/drawing/2014/main" id="{AB07E2E2-7205-302D-10F1-3244F73303DB}"/>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7500" y="5207000"/>
            <a:ext cx="2808288"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 name="Shape 135">
            <a:extLst>
              <a:ext uri="{FF2B5EF4-FFF2-40B4-BE49-F238E27FC236}">
                <a16:creationId xmlns:a16="http://schemas.microsoft.com/office/drawing/2014/main" id="{76CA5FB1-06D8-DF40-A4C1-5B09EFCA93EE}"/>
              </a:ext>
            </a:extLst>
          </p:cNvPr>
          <p:cNvSpPr txBox="1">
            <a:spLocks/>
          </p:cNvSpPr>
          <p:nvPr/>
        </p:nvSpPr>
        <p:spPr bwMode="auto">
          <a:xfrm>
            <a:off x="-463801" y="-169862"/>
            <a:ext cx="3741737" cy="503238"/>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lIns="91425" tIns="45700" rIns="91425" bIns="45700"/>
          <a:lstStyle>
            <a:lvl1pPr algn="ctr" rtl="0" eaLnBrk="0" fontAlgn="base" hangingPunct="0">
              <a:spcBef>
                <a:spcPct val="0"/>
              </a:spcBef>
              <a:spcAft>
                <a:spcPct val="0"/>
              </a:spcAft>
              <a:defRPr sz="4400">
                <a:solidFill>
                  <a:srgbClr val="FFFFCC"/>
                </a:solidFill>
                <a:latin typeface="+mj-lt"/>
                <a:ea typeface="+mj-ea"/>
                <a:cs typeface="+mj-cs"/>
                <a:sym typeface="Tahoma" charset="0"/>
              </a:defRPr>
            </a:lvl1pPr>
            <a:lvl2pPr algn="ctr" rtl="0" eaLnBrk="0" fontAlgn="base" hangingPunct="0">
              <a:spcBef>
                <a:spcPct val="0"/>
              </a:spcBef>
              <a:spcAft>
                <a:spcPct val="0"/>
              </a:spcAft>
              <a:defRPr sz="4400">
                <a:solidFill>
                  <a:srgbClr val="FFFFCC"/>
                </a:solidFill>
                <a:latin typeface="Tahoma" charset="0"/>
                <a:ea typeface="ヒラギノ角ゴ ProN W3" charset="0"/>
                <a:cs typeface="ヒラギノ角ゴ ProN W3" charset="0"/>
                <a:sym typeface="Tahoma" charset="0"/>
              </a:defRPr>
            </a:lvl2pPr>
            <a:lvl3pPr algn="ctr" rtl="0" eaLnBrk="0" fontAlgn="base" hangingPunct="0">
              <a:spcBef>
                <a:spcPct val="0"/>
              </a:spcBef>
              <a:spcAft>
                <a:spcPct val="0"/>
              </a:spcAft>
              <a:defRPr sz="4400">
                <a:solidFill>
                  <a:srgbClr val="FFFFCC"/>
                </a:solidFill>
                <a:latin typeface="Tahoma" charset="0"/>
                <a:ea typeface="ヒラギノ角ゴ ProN W3" charset="0"/>
                <a:cs typeface="ヒラギノ角ゴ ProN W3" charset="0"/>
                <a:sym typeface="Tahoma" charset="0"/>
              </a:defRPr>
            </a:lvl3pPr>
            <a:lvl4pPr algn="ctr" rtl="0" eaLnBrk="0" fontAlgn="base" hangingPunct="0">
              <a:spcBef>
                <a:spcPct val="0"/>
              </a:spcBef>
              <a:spcAft>
                <a:spcPct val="0"/>
              </a:spcAft>
              <a:defRPr sz="4400">
                <a:solidFill>
                  <a:srgbClr val="FFFFCC"/>
                </a:solidFill>
                <a:latin typeface="Tahoma" charset="0"/>
                <a:ea typeface="ヒラギノ角ゴ ProN W3" charset="0"/>
                <a:cs typeface="ヒラギノ角ゴ ProN W3" charset="0"/>
                <a:sym typeface="Tahoma" charset="0"/>
              </a:defRPr>
            </a:lvl4pPr>
            <a:lvl5pPr algn="ctr" rtl="0" eaLnBrk="0" fontAlgn="base" hangingPunct="0">
              <a:spcBef>
                <a:spcPct val="0"/>
              </a:spcBef>
              <a:spcAft>
                <a:spcPct val="0"/>
              </a:spcAft>
              <a:defRPr sz="4400">
                <a:solidFill>
                  <a:srgbClr val="FFFFCC"/>
                </a:solidFill>
                <a:latin typeface="Tahoma" charset="0"/>
                <a:ea typeface="ヒラギノ角ゴ ProN W3" charset="0"/>
                <a:cs typeface="ヒラギノ角ゴ ProN W3" charset="0"/>
                <a:sym typeface="Tahoma" charset="0"/>
              </a:defRPr>
            </a:lvl5pPr>
            <a:lvl6pPr marL="457200" algn="ctr" rtl="0" fontAlgn="base">
              <a:spcBef>
                <a:spcPct val="0"/>
              </a:spcBef>
              <a:spcAft>
                <a:spcPct val="0"/>
              </a:spcAft>
              <a:defRPr sz="4400">
                <a:solidFill>
                  <a:srgbClr val="FFFFCC"/>
                </a:solidFill>
                <a:latin typeface="Tahoma" charset="0"/>
                <a:ea typeface="ヒラギノ角ゴ ProN W3" charset="0"/>
                <a:cs typeface="ヒラギノ角ゴ ProN W3" charset="0"/>
                <a:sym typeface="Tahoma" charset="0"/>
              </a:defRPr>
            </a:lvl6pPr>
            <a:lvl7pPr marL="914400" algn="ctr" rtl="0" fontAlgn="base">
              <a:spcBef>
                <a:spcPct val="0"/>
              </a:spcBef>
              <a:spcAft>
                <a:spcPct val="0"/>
              </a:spcAft>
              <a:defRPr sz="4400">
                <a:solidFill>
                  <a:srgbClr val="FFFFCC"/>
                </a:solidFill>
                <a:latin typeface="Tahoma" charset="0"/>
                <a:ea typeface="ヒラギノ角ゴ ProN W3" charset="0"/>
                <a:cs typeface="ヒラギノ角ゴ ProN W3" charset="0"/>
                <a:sym typeface="Tahoma" charset="0"/>
              </a:defRPr>
            </a:lvl7pPr>
            <a:lvl8pPr marL="1371600" algn="ctr" rtl="0" fontAlgn="base">
              <a:spcBef>
                <a:spcPct val="0"/>
              </a:spcBef>
              <a:spcAft>
                <a:spcPct val="0"/>
              </a:spcAft>
              <a:defRPr sz="4400">
                <a:solidFill>
                  <a:srgbClr val="FFFFCC"/>
                </a:solidFill>
                <a:latin typeface="Tahoma" charset="0"/>
                <a:ea typeface="ヒラギノ角ゴ ProN W3" charset="0"/>
                <a:cs typeface="ヒラギノ角ゴ ProN W3" charset="0"/>
                <a:sym typeface="Tahoma" charset="0"/>
              </a:defRPr>
            </a:lvl8pPr>
            <a:lvl9pPr marL="1828800" algn="ctr" rtl="0" fontAlgn="base">
              <a:spcBef>
                <a:spcPct val="0"/>
              </a:spcBef>
              <a:spcAft>
                <a:spcPct val="0"/>
              </a:spcAft>
              <a:defRPr sz="4400">
                <a:solidFill>
                  <a:srgbClr val="FFFFCC"/>
                </a:solidFill>
                <a:latin typeface="Tahoma" charset="0"/>
                <a:ea typeface="ヒラギノ角ゴ ProN W3" charset="0"/>
                <a:cs typeface="ヒラギノ角ゴ ProN W3" charset="0"/>
                <a:sym typeface="Tahoma" charset="0"/>
              </a:defRPr>
            </a:lvl9pPr>
          </a:lstStyle>
          <a:p>
            <a:pPr>
              <a:spcBef>
                <a:spcPts val="0"/>
              </a:spcBef>
              <a:spcAft>
                <a:spcPts val="0"/>
              </a:spcAft>
              <a:buClr>
                <a:schemeClr val="dk1"/>
              </a:buClr>
              <a:buSzPct val="25000"/>
              <a:defRPr/>
            </a:pPr>
            <a:r>
              <a:rPr lang="pt-BR" sz="3600" kern="0" dirty="0">
                <a:solidFill>
                  <a:schemeClr val="tx1"/>
                </a:solidFill>
                <a:latin typeface="Calibri"/>
                <a:ea typeface="Calibri"/>
                <a:cs typeface="Calibri"/>
                <a:sym typeface="Calibri"/>
              </a:rPr>
              <a:t>Negócio em  família</a:t>
            </a:r>
          </a:p>
        </p:txBody>
      </p:sp>
    </p:spTree>
    <p:extLst>
      <p:ext uri="{BB962C8B-B14F-4D97-AF65-F5344CB8AC3E}">
        <p14:creationId xmlns:p14="http://schemas.microsoft.com/office/powerpoint/2010/main" val="1824553579"/>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8884" y="0"/>
            <a:ext cx="4998575" cy="1400530"/>
          </a:xfrm>
        </p:spPr>
        <p:txBody>
          <a:bodyPr/>
          <a:lstStyle/>
          <a:p>
            <a:pPr algn="ctr"/>
            <a:r>
              <a:rPr lang="pt-BR" sz="3200" dirty="0"/>
              <a:t>Territórios ao invés de Terras Indígenas:</a:t>
            </a:r>
            <a:br>
              <a:rPr lang="pt-BR" sz="3200" dirty="0"/>
            </a:br>
            <a:r>
              <a:rPr lang="pt-BR" sz="3200" dirty="0"/>
              <a:t>O Caso Guarani</a:t>
            </a:r>
          </a:p>
        </p:txBody>
      </p:sp>
      <p:sp>
        <p:nvSpPr>
          <p:cNvPr id="3" name="Espaço Reservado para Conteúdo 2"/>
          <p:cNvSpPr>
            <a:spLocks noGrp="1"/>
          </p:cNvSpPr>
          <p:nvPr>
            <p:ph idx="1"/>
          </p:nvPr>
        </p:nvSpPr>
        <p:spPr>
          <a:xfrm>
            <a:off x="268884" y="1549823"/>
            <a:ext cx="4998574" cy="5178617"/>
          </a:xfrm>
        </p:spPr>
        <p:txBody>
          <a:bodyPr>
            <a:normAutofit fontScale="85000" lnSpcReduction="10000"/>
          </a:bodyPr>
          <a:lstStyle/>
          <a:p>
            <a:pPr algn="just"/>
            <a:r>
              <a:rPr lang="pt-BR" dirty="0"/>
              <a:t>Um erro concreto da submissão do Brasil à Convenção 169 da OIT é a garantia de direitos de usufruto, administração e conservação das áreas dos povos </a:t>
            </a:r>
            <a:r>
              <a:rPr lang="pt-BR" b="1" dirty="0">
                <a:solidFill>
                  <a:srgbClr val="FFC000"/>
                </a:solidFill>
              </a:rPr>
              <a:t>nômades ou itinerantes </a:t>
            </a:r>
            <a:r>
              <a:rPr lang="pt-BR" dirty="0"/>
              <a:t>que ocupam, inclusive sobre terras que </a:t>
            </a:r>
            <a:r>
              <a:rPr lang="pt-BR" b="1" dirty="0">
                <a:solidFill>
                  <a:srgbClr val="FFC000"/>
                </a:solidFill>
              </a:rPr>
              <a:t>não sejam exclusivamente ocupadas por eles</a:t>
            </a:r>
            <a:r>
              <a:rPr lang="pt-BR" dirty="0"/>
              <a:t>, </a:t>
            </a:r>
            <a:r>
              <a:rPr lang="pt-BR" spc="-150" dirty="0"/>
              <a:t>mas às quais tenham</a:t>
            </a:r>
            <a:r>
              <a:rPr lang="pt-BR" b="1" dirty="0"/>
              <a:t>, </a:t>
            </a:r>
            <a:r>
              <a:rPr lang="pt-BR" b="1" dirty="0">
                <a:solidFill>
                  <a:srgbClr val="FFC000"/>
                </a:solidFill>
              </a:rPr>
              <a:t>tradicionalmente, tido acesso para suas atividades e subsistência</a:t>
            </a:r>
            <a:r>
              <a:rPr lang="pt-BR" dirty="0"/>
              <a:t>. Mais uma vez contraria frontalmente o parágrafo 231 da Constituição que asseguro aos indígenas o direito sobre a </a:t>
            </a:r>
            <a:r>
              <a:rPr lang="pt-BR" spc="-150" dirty="0"/>
              <a:t>terra </a:t>
            </a:r>
            <a:r>
              <a:rPr lang="pt-BR" spc="-150" dirty="0">
                <a:solidFill>
                  <a:srgbClr val="FFC000"/>
                </a:solidFill>
              </a:rPr>
              <a:t>que tradicionalmente ocupam </a:t>
            </a:r>
            <a:r>
              <a:rPr lang="pt-BR" dirty="0">
                <a:solidFill>
                  <a:srgbClr val="FFC000"/>
                </a:solidFill>
              </a:rPr>
              <a:t>e habitam</a:t>
            </a:r>
          </a:p>
          <a:p>
            <a:pPr algn="just"/>
            <a:r>
              <a:rPr lang="pt-BR" b="1" dirty="0">
                <a:solidFill>
                  <a:srgbClr val="FFC000"/>
                </a:solidFill>
              </a:rPr>
              <a:t>Perguntas: </a:t>
            </a:r>
            <a:r>
              <a:rPr lang="pt-BR" dirty="0"/>
              <a:t>Quais os impactos disto?</a:t>
            </a:r>
          </a:p>
          <a:p>
            <a:pPr algn="just"/>
            <a:r>
              <a:rPr lang="pt-BR" dirty="0"/>
              <a:t>Isto não afetaria o direito de Outros?</a:t>
            </a:r>
          </a:p>
          <a:p>
            <a:pPr algn="just"/>
            <a:r>
              <a:rPr lang="pt-BR" dirty="0"/>
              <a:t>Seria possível honrar este compromisso INTERNACIONAL com os indígenas sem prejudicar </a:t>
            </a:r>
            <a:r>
              <a:rPr lang="pt-BR" dirty="0">
                <a:solidFill>
                  <a:srgbClr val="FFC000"/>
                </a:solidFill>
              </a:rPr>
              <a:t>compromissos NACIONAIS com os demais cidadãos brasileiros? </a:t>
            </a:r>
          </a:p>
          <a:p>
            <a:pPr algn="just"/>
            <a:endParaRPr lang="pt-BR" dirty="0">
              <a:solidFill>
                <a:srgbClr val="FFC000"/>
              </a:solidFill>
            </a:endParaRPr>
          </a:p>
          <a:p>
            <a:endParaRPr lang="pt-BR" dirty="0"/>
          </a:p>
        </p:txBody>
      </p:sp>
      <p:pic>
        <p:nvPicPr>
          <p:cNvPr id="4" name="Imagem 3"/>
          <p:cNvPicPr>
            <a:picLocks noChangeAspect="1"/>
          </p:cNvPicPr>
          <p:nvPr/>
        </p:nvPicPr>
        <p:blipFill>
          <a:blip r:embed="rId2"/>
          <a:stretch>
            <a:fillRect/>
          </a:stretch>
        </p:blipFill>
        <p:spPr>
          <a:xfrm>
            <a:off x="5550476" y="452718"/>
            <a:ext cx="6282120" cy="6275722"/>
          </a:xfrm>
          <a:prstGeom prst="rect">
            <a:avLst/>
          </a:prstGeom>
        </p:spPr>
      </p:pic>
    </p:spTree>
    <p:extLst>
      <p:ext uri="{BB962C8B-B14F-4D97-AF65-F5344CB8AC3E}">
        <p14:creationId xmlns:p14="http://schemas.microsoft.com/office/powerpoint/2010/main" val="31232107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D883C8-22E8-1C37-4EA1-C30E893B9010}"/>
              </a:ext>
            </a:extLst>
          </p:cNvPr>
          <p:cNvSpPr>
            <a:spLocks noGrp="1"/>
          </p:cNvSpPr>
          <p:nvPr>
            <p:ph type="title"/>
          </p:nvPr>
        </p:nvSpPr>
        <p:spPr>
          <a:xfrm>
            <a:off x="0" y="83338"/>
            <a:ext cx="11188700" cy="1052525"/>
          </a:xfrm>
        </p:spPr>
        <p:txBody>
          <a:bodyPr/>
          <a:lstStyle/>
          <a:p>
            <a:r>
              <a:rPr lang="pt-BR" dirty="0"/>
              <a:t>Nossa história não começou em 1988... Em Guaíra e Terra Roxa não começou mesmo, mas a partir do século XXI.</a:t>
            </a:r>
          </a:p>
        </p:txBody>
      </p:sp>
      <p:sp>
        <p:nvSpPr>
          <p:cNvPr id="3" name="Espaço Reservado para Conteúdo 2">
            <a:extLst>
              <a:ext uri="{FF2B5EF4-FFF2-40B4-BE49-F238E27FC236}">
                <a16:creationId xmlns:a16="http://schemas.microsoft.com/office/drawing/2014/main" id="{773F3A2B-0FC1-5E1D-8FD7-A122C6528ED9}"/>
              </a:ext>
            </a:extLst>
          </p:cNvPr>
          <p:cNvSpPr>
            <a:spLocks noGrp="1"/>
          </p:cNvSpPr>
          <p:nvPr>
            <p:ph idx="1"/>
          </p:nvPr>
        </p:nvSpPr>
        <p:spPr>
          <a:xfrm>
            <a:off x="0" y="2052918"/>
            <a:ext cx="10706100" cy="4195481"/>
          </a:xfrm>
        </p:spPr>
        <p:txBody>
          <a:bodyPr/>
          <a:lstStyle/>
          <a:p>
            <a:endParaRPr lang="pt-BR" dirty="0"/>
          </a:p>
          <a:p>
            <a:endParaRPr lang="pt-BR" dirty="0"/>
          </a:p>
          <a:p>
            <a:endParaRPr lang="pt-BR" dirty="0"/>
          </a:p>
          <a:p>
            <a:endParaRPr lang="pt-BR" dirty="0"/>
          </a:p>
          <a:p>
            <a:r>
              <a:rPr lang="pt-BR" dirty="0"/>
              <a:t>Apresentar o vídeo com sequência de Ocupação indígena Guarani.</a:t>
            </a:r>
          </a:p>
        </p:txBody>
      </p:sp>
    </p:spTree>
    <p:extLst>
      <p:ext uri="{BB962C8B-B14F-4D97-AF65-F5344CB8AC3E}">
        <p14:creationId xmlns:p14="http://schemas.microsoft.com/office/powerpoint/2010/main" val="4234339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9025" name="Shape 88">
            <a:extLst>
              <a:ext uri="{FF2B5EF4-FFF2-40B4-BE49-F238E27FC236}">
                <a16:creationId xmlns:a16="http://schemas.microsoft.com/office/drawing/2014/main" id="{33092E2F-BB29-0019-C742-9EC0F50A7F8A}"/>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367214" y="977901"/>
            <a:ext cx="6186487" cy="4843463"/>
          </a:xfrm>
          <a:noFill/>
        </p:spPr>
      </p:pic>
      <p:sp>
        <p:nvSpPr>
          <p:cNvPr id="129026" name="CaixaDeTexto 3">
            <a:extLst>
              <a:ext uri="{FF2B5EF4-FFF2-40B4-BE49-F238E27FC236}">
                <a16:creationId xmlns:a16="http://schemas.microsoft.com/office/drawing/2014/main" id="{68488DAB-9E84-8036-E838-B801AFB27942}"/>
              </a:ext>
            </a:extLst>
          </p:cNvPr>
          <p:cNvSpPr txBox="1">
            <a:spLocks noChangeArrowheads="1"/>
          </p:cNvSpPr>
          <p:nvPr/>
        </p:nvSpPr>
        <p:spPr bwMode="auto">
          <a:xfrm>
            <a:off x="1919289" y="977900"/>
            <a:ext cx="1831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FFFFFF"/>
                </a:solidFill>
                <a:latin typeface="Arial" panose="020B0604020202020204" pitchFamily="34" charset="0"/>
                <a:ea typeface="ヒラギノ角ゴ ProN W3" charset="-128"/>
                <a:sym typeface="Arial" panose="020B0604020202020204" pitchFamily="34" charset="0"/>
              </a:defRPr>
            </a:lvl1pPr>
            <a:lvl2pPr marL="742950" indent="-285750">
              <a:defRPr sz="1200">
                <a:solidFill>
                  <a:srgbClr val="FFFFFF"/>
                </a:solidFill>
                <a:latin typeface="Arial" panose="020B0604020202020204" pitchFamily="34" charset="0"/>
                <a:ea typeface="ヒラギノ角ゴ ProN W3" charset="-128"/>
                <a:sym typeface="Arial" panose="020B0604020202020204" pitchFamily="34" charset="0"/>
              </a:defRPr>
            </a:lvl2pPr>
            <a:lvl3pPr marL="1143000" indent="-228600">
              <a:defRPr sz="1200">
                <a:solidFill>
                  <a:srgbClr val="FFFFFF"/>
                </a:solidFill>
                <a:latin typeface="Arial" panose="020B0604020202020204" pitchFamily="34" charset="0"/>
                <a:ea typeface="ヒラギノ角ゴ ProN W3" charset="-128"/>
                <a:sym typeface="Arial" panose="020B0604020202020204" pitchFamily="34" charset="0"/>
              </a:defRPr>
            </a:lvl3pPr>
            <a:lvl4pPr marL="1600200" indent="-228600">
              <a:defRPr sz="1200">
                <a:solidFill>
                  <a:srgbClr val="FFFFFF"/>
                </a:solidFill>
                <a:latin typeface="Arial" panose="020B0604020202020204" pitchFamily="34" charset="0"/>
                <a:ea typeface="ヒラギノ角ゴ ProN W3" charset="-128"/>
                <a:sym typeface="Arial" panose="020B0604020202020204" pitchFamily="34" charset="0"/>
              </a:defRPr>
            </a:lvl4pPr>
            <a:lvl5pPr marL="2057400" indent="-228600">
              <a:defRPr sz="1200">
                <a:solidFill>
                  <a:srgbClr val="FFFFFF"/>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9pPr>
          </a:lstStyle>
          <a:p>
            <a:pPr eaLnBrk="1" hangingPunct="1"/>
            <a:r>
              <a:rPr lang="pt-BR" altLang="pt-BR" sz="3600">
                <a:solidFill>
                  <a:srgbClr val="0070C0"/>
                </a:solidFill>
              </a:rPr>
              <a:t>MATO PRETO</a:t>
            </a:r>
          </a:p>
        </p:txBody>
      </p:sp>
      <p:sp>
        <p:nvSpPr>
          <p:cNvPr id="129027" name="CaixaDeTexto 155">
            <a:extLst>
              <a:ext uri="{FF2B5EF4-FFF2-40B4-BE49-F238E27FC236}">
                <a16:creationId xmlns:a16="http://schemas.microsoft.com/office/drawing/2014/main" id="{E1177BCA-BB79-0B81-7625-A5FECE066AAF}"/>
              </a:ext>
            </a:extLst>
          </p:cNvPr>
          <p:cNvSpPr txBox="1">
            <a:spLocks noChangeArrowheads="1"/>
          </p:cNvSpPr>
          <p:nvPr/>
        </p:nvSpPr>
        <p:spPr bwMode="auto">
          <a:xfrm>
            <a:off x="1919288" y="2349500"/>
            <a:ext cx="2024062" cy="31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FFFFFF"/>
                </a:solidFill>
                <a:latin typeface="Arial" panose="020B0604020202020204" pitchFamily="34" charset="0"/>
                <a:ea typeface="ヒラギノ角ゴ ProN W3" charset="-128"/>
                <a:sym typeface="Arial" panose="020B0604020202020204" pitchFamily="34" charset="0"/>
              </a:defRPr>
            </a:lvl1pPr>
            <a:lvl2pPr marL="742950" indent="-285750">
              <a:defRPr sz="1200">
                <a:solidFill>
                  <a:srgbClr val="FFFFFF"/>
                </a:solidFill>
                <a:latin typeface="Arial" panose="020B0604020202020204" pitchFamily="34" charset="0"/>
                <a:ea typeface="ヒラギノ角ゴ ProN W3" charset="-128"/>
                <a:sym typeface="Arial" panose="020B0604020202020204" pitchFamily="34" charset="0"/>
              </a:defRPr>
            </a:lvl2pPr>
            <a:lvl3pPr marL="1143000" indent="-228600">
              <a:defRPr sz="1200">
                <a:solidFill>
                  <a:srgbClr val="FFFFFF"/>
                </a:solidFill>
                <a:latin typeface="Arial" panose="020B0604020202020204" pitchFamily="34" charset="0"/>
                <a:ea typeface="ヒラギノ角ゴ ProN W3" charset="-128"/>
                <a:sym typeface="Arial" panose="020B0604020202020204" pitchFamily="34" charset="0"/>
              </a:defRPr>
            </a:lvl3pPr>
            <a:lvl4pPr marL="1600200" indent="-228600">
              <a:defRPr sz="1200">
                <a:solidFill>
                  <a:srgbClr val="FFFFFF"/>
                </a:solidFill>
                <a:latin typeface="Arial" panose="020B0604020202020204" pitchFamily="34" charset="0"/>
                <a:ea typeface="ヒラギノ角ゴ ProN W3" charset="-128"/>
                <a:sym typeface="Arial" panose="020B0604020202020204" pitchFamily="34" charset="0"/>
              </a:defRPr>
            </a:lvl4pPr>
            <a:lvl5pPr marL="2057400" indent="-228600">
              <a:defRPr sz="1200">
                <a:solidFill>
                  <a:srgbClr val="FFFFFF"/>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9pPr>
          </a:lstStyle>
          <a:p>
            <a:r>
              <a:rPr lang="pt-BR" altLang="pt-BR" sz="1800">
                <a:solidFill>
                  <a:srgbClr val="0070C0"/>
                </a:solidFill>
              </a:rPr>
              <a:t>Cemitério polonês, com túmulos do início do Séc. XX, excluído da área demarcada para não descaracterizar a ocupação tradicional indígena</a:t>
            </a:r>
          </a:p>
        </p:txBody>
      </p:sp>
    </p:spTree>
    <p:extLst>
      <p:ext uri="{BB962C8B-B14F-4D97-AF65-F5344CB8AC3E}">
        <p14:creationId xmlns:p14="http://schemas.microsoft.com/office/powerpoint/2010/main" val="177975899"/>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0049" name="Shape 100">
            <a:extLst>
              <a:ext uri="{FF2B5EF4-FFF2-40B4-BE49-F238E27FC236}">
                <a16:creationId xmlns:a16="http://schemas.microsoft.com/office/drawing/2014/main" id="{38017160-B805-D54F-9DAF-17A106E7B9ED}"/>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35151" y="1862139"/>
            <a:ext cx="8353425" cy="3959225"/>
          </a:xfrm>
          <a:noFill/>
        </p:spPr>
      </p:pic>
      <p:sp>
        <p:nvSpPr>
          <p:cNvPr id="130050" name="CaixaDeTexto 3">
            <a:extLst>
              <a:ext uri="{FF2B5EF4-FFF2-40B4-BE49-F238E27FC236}">
                <a16:creationId xmlns:a16="http://schemas.microsoft.com/office/drawing/2014/main" id="{0AF05A72-EFFE-C110-BF31-7DC077FC0F93}"/>
              </a:ext>
            </a:extLst>
          </p:cNvPr>
          <p:cNvSpPr txBox="1">
            <a:spLocks noChangeArrowheads="1"/>
          </p:cNvSpPr>
          <p:nvPr/>
        </p:nvSpPr>
        <p:spPr bwMode="auto">
          <a:xfrm>
            <a:off x="3644900" y="1049338"/>
            <a:ext cx="47323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FFFFFF"/>
                </a:solidFill>
                <a:latin typeface="Arial" panose="020B0604020202020204" pitchFamily="34" charset="0"/>
                <a:ea typeface="ヒラギノ角ゴ ProN W3" charset="-128"/>
                <a:sym typeface="Arial" panose="020B0604020202020204" pitchFamily="34" charset="0"/>
              </a:defRPr>
            </a:lvl1pPr>
            <a:lvl2pPr marL="742950" indent="-285750">
              <a:defRPr sz="1200">
                <a:solidFill>
                  <a:srgbClr val="FFFFFF"/>
                </a:solidFill>
                <a:latin typeface="Arial" panose="020B0604020202020204" pitchFamily="34" charset="0"/>
                <a:ea typeface="ヒラギノ角ゴ ProN W3" charset="-128"/>
                <a:sym typeface="Arial" panose="020B0604020202020204" pitchFamily="34" charset="0"/>
              </a:defRPr>
            </a:lvl2pPr>
            <a:lvl3pPr marL="1143000" indent="-228600">
              <a:defRPr sz="1200">
                <a:solidFill>
                  <a:srgbClr val="FFFFFF"/>
                </a:solidFill>
                <a:latin typeface="Arial" panose="020B0604020202020204" pitchFamily="34" charset="0"/>
                <a:ea typeface="ヒラギノ角ゴ ProN W3" charset="-128"/>
                <a:sym typeface="Arial" panose="020B0604020202020204" pitchFamily="34" charset="0"/>
              </a:defRPr>
            </a:lvl3pPr>
            <a:lvl4pPr marL="1600200" indent="-228600">
              <a:defRPr sz="1200">
                <a:solidFill>
                  <a:srgbClr val="FFFFFF"/>
                </a:solidFill>
                <a:latin typeface="Arial" panose="020B0604020202020204" pitchFamily="34" charset="0"/>
                <a:ea typeface="ヒラギノ角ゴ ProN W3" charset="-128"/>
                <a:sym typeface="Arial" panose="020B0604020202020204" pitchFamily="34" charset="0"/>
              </a:defRPr>
            </a:lvl4pPr>
            <a:lvl5pPr marL="2057400" indent="-228600">
              <a:defRPr sz="1200">
                <a:solidFill>
                  <a:srgbClr val="FFFFFF"/>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9pPr>
          </a:lstStyle>
          <a:p>
            <a:pPr eaLnBrk="1" hangingPunct="1"/>
            <a:r>
              <a:rPr lang="pt-BR" altLang="pt-BR" sz="3600">
                <a:solidFill>
                  <a:srgbClr val="0070C0"/>
                </a:solidFill>
              </a:rPr>
              <a:t>MATO CASTELHANO</a:t>
            </a:r>
          </a:p>
        </p:txBody>
      </p:sp>
      <p:sp>
        <p:nvSpPr>
          <p:cNvPr id="130051" name="CaixaDeTexto 155">
            <a:extLst>
              <a:ext uri="{FF2B5EF4-FFF2-40B4-BE49-F238E27FC236}">
                <a16:creationId xmlns:a16="http://schemas.microsoft.com/office/drawing/2014/main" id="{1860907E-057B-BFFE-2DCA-F24BCD1687A5}"/>
              </a:ext>
            </a:extLst>
          </p:cNvPr>
          <p:cNvSpPr txBox="1">
            <a:spLocks noChangeArrowheads="1"/>
          </p:cNvSpPr>
          <p:nvPr/>
        </p:nvSpPr>
        <p:spPr bwMode="auto">
          <a:xfrm>
            <a:off x="2008188" y="5157789"/>
            <a:ext cx="80073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FFFFFF"/>
                </a:solidFill>
                <a:latin typeface="Arial" panose="020B0604020202020204" pitchFamily="34" charset="0"/>
                <a:ea typeface="ヒラギノ角ゴ ProN W3" charset="-128"/>
                <a:sym typeface="Arial" panose="020B0604020202020204" pitchFamily="34" charset="0"/>
              </a:defRPr>
            </a:lvl1pPr>
            <a:lvl2pPr marL="742950" indent="-285750">
              <a:defRPr sz="1200">
                <a:solidFill>
                  <a:srgbClr val="FFFFFF"/>
                </a:solidFill>
                <a:latin typeface="Arial" panose="020B0604020202020204" pitchFamily="34" charset="0"/>
                <a:ea typeface="ヒラギノ角ゴ ProN W3" charset="-128"/>
                <a:sym typeface="Arial" panose="020B0604020202020204" pitchFamily="34" charset="0"/>
              </a:defRPr>
            </a:lvl2pPr>
            <a:lvl3pPr marL="1143000" indent="-228600">
              <a:defRPr sz="1200">
                <a:solidFill>
                  <a:srgbClr val="FFFFFF"/>
                </a:solidFill>
                <a:latin typeface="Arial" panose="020B0604020202020204" pitchFamily="34" charset="0"/>
                <a:ea typeface="ヒラギノ角ゴ ProN W3" charset="-128"/>
                <a:sym typeface="Arial" panose="020B0604020202020204" pitchFamily="34" charset="0"/>
              </a:defRPr>
            </a:lvl3pPr>
            <a:lvl4pPr marL="1600200" indent="-228600">
              <a:defRPr sz="1200">
                <a:solidFill>
                  <a:srgbClr val="FFFFFF"/>
                </a:solidFill>
                <a:latin typeface="Arial" panose="020B0604020202020204" pitchFamily="34" charset="0"/>
                <a:ea typeface="ヒラギノ角ゴ ProN W3" charset="-128"/>
                <a:sym typeface="Arial" panose="020B0604020202020204" pitchFamily="34" charset="0"/>
              </a:defRPr>
            </a:lvl4pPr>
            <a:lvl5pPr marL="2057400" indent="-228600">
              <a:defRPr sz="1200">
                <a:solidFill>
                  <a:srgbClr val="FFFFFF"/>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9pPr>
          </a:lstStyle>
          <a:p>
            <a:r>
              <a:rPr lang="pt-BR" altLang="pt-BR" sz="1400"/>
              <a:t>Invasão de 2005 da área faixa de domínio da Rodovia BR 285. O laudo antropológico disse que se trata de ocupação tradicional e demarcou milhares de hectares </a:t>
            </a:r>
          </a:p>
        </p:txBody>
      </p:sp>
    </p:spTree>
    <p:extLst>
      <p:ext uri="{BB962C8B-B14F-4D97-AF65-F5344CB8AC3E}">
        <p14:creationId xmlns:p14="http://schemas.microsoft.com/office/powerpoint/2010/main" val="2449924214"/>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1073" name="Shape 112" descr="IMG_6817.JPG">
            <a:extLst>
              <a:ext uri="{FF2B5EF4-FFF2-40B4-BE49-F238E27FC236}">
                <a16:creationId xmlns:a16="http://schemas.microsoft.com/office/drawing/2014/main" id="{E08B7DF8-59A2-38D9-15E4-7FC4048430AB}"/>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0238" y="1341438"/>
            <a:ext cx="6081712"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4" name="CaixaDeTexto 3">
            <a:extLst>
              <a:ext uri="{FF2B5EF4-FFF2-40B4-BE49-F238E27FC236}">
                <a16:creationId xmlns:a16="http://schemas.microsoft.com/office/drawing/2014/main" id="{8F0577BB-FFD3-A099-B817-305A897FCA93}"/>
              </a:ext>
            </a:extLst>
          </p:cNvPr>
          <p:cNvSpPr txBox="1">
            <a:spLocks noChangeArrowheads="1"/>
          </p:cNvSpPr>
          <p:nvPr/>
        </p:nvSpPr>
        <p:spPr bwMode="auto">
          <a:xfrm>
            <a:off x="1671638" y="1341438"/>
            <a:ext cx="27114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FFFFFF"/>
                </a:solidFill>
                <a:latin typeface="Arial" panose="020B0604020202020204" pitchFamily="34" charset="0"/>
                <a:ea typeface="ヒラギノ角ゴ ProN W3" charset="-128"/>
                <a:sym typeface="Arial" panose="020B0604020202020204" pitchFamily="34" charset="0"/>
              </a:defRPr>
            </a:lvl1pPr>
            <a:lvl2pPr marL="742950" indent="-285750">
              <a:defRPr sz="1200">
                <a:solidFill>
                  <a:srgbClr val="FFFFFF"/>
                </a:solidFill>
                <a:latin typeface="Arial" panose="020B0604020202020204" pitchFamily="34" charset="0"/>
                <a:ea typeface="ヒラギノ角ゴ ProN W3" charset="-128"/>
                <a:sym typeface="Arial" panose="020B0604020202020204" pitchFamily="34" charset="0"/>
              </a:defRPr>
            </a:lvl2pPr>
            <a:lvl3pPr marL="1143000" indent="-228600">
              <a:defRPr sz="1200">
                <a:solidFill>
                  <a:srgbClr val="FFFFFF"/>
                </a:solidFill>
                <a:latin typeface="Arial" panose="020B0604020202020204" pitchFamily="34" charset="0"/>
                <a:ea typeface="ヒラギノ角ゴ ProN W3" charset="-128"/>
                <a:sym typeface="Arial" panose="020B0604020202020204" pitchFamily="34" charset="0"/>
              </a:defRPr>
            </a:lvl3pPr>
            <a:lvl4pPr marL="1600200" indent="-228600">
              <a:defRPr sz="1200">
                <a:solidFill>
                  <a:srgbClr val="FFFFFF"/>
                </a:solidFill>
                <a:latin typeface="Arial" panose="020B0604020202020204" pitchFamily="34" charset="0"/>
                <a:ea typeface="ヒラギノ角ゴ ProN W3" charset="-128"/>
                <a:sym typeface="Arial" panose="020B0604020202020204" pitchFamily="34" charset="0"/>
              </a:defRPr>
            </a:lvl4pPr>
            <a:lvl5pPr marL="2057400" indent="-228600">
              <a:defRPr sz="1200">
                <a:solidFill>
                  <a:srgbClr val="FFFFFF"/>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9pPr>
          </a:lstStyle>
          <a:p>
            <a:pPr eaLnBrk="1" hangingPunct="1"/>
            <a:r>
              <a:rPr lang="pt-BR" altLang="pt-BR" sz="3200">
                <a:solidFill>
                  <a:srgbClr val="0070C0"/>
                </a:solidFill>
              </a:rPr>
              <a:t>SANANDUVA</a:t>
            </a:r>
          </a:p>
        </p:txBody>
      </p:sp>
      <p:sp>
        <p:nvSpPr>
          <p:cNvPr id="131075" name="CaixaDeTexto 155">
            <a:extLst>
              <a:ext uri="{FF2B5EF4-FFF2-40B4-BE49-F238E27FC236}">
                <a16:creationId xmlns:a16="http://schemas.microsoft.com/office/drawing/2014/main" id="{6E89D223-13D1-AD8C-DBD6-1D4D51A8DAC9}"/>
              </a:ext>
            </a:extLst>
          </p:cNvPr>
          <p:cNvSpPr txBox="1">
            <a:spLocks noChangeArrowheads="1"/>
          </p:cNvSpPr>
          <p:nvPr/>
        </p:nvSpPr>
        <p:spPr bwMode="auto">
          <a:xfrm flipH="1">
            <a:off x="1706563" y="1935163"/>
            <a:ext cx="1871662"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FFFFFF"/>
                </a:solidFill>
                <a:latin typeface="Arial" panose="020B0604020202020204" pitchFamily="34" charset="0"/>
                <a:ea typeface="ヒラギノ角ゴ ProN W3" charset="-128"/>
                <a:sym typeface="Arial" panose="020B0604020202020204" pitchFamily="34" charset="0"/>
              </a:defRPr>
            </a:lvl1pPr>
            <a:lvl2pPr marL="742950" indent="-285750">
              <a:defRPr sz="1200">
                <a:solidFill>
                  <a:srgbClr val="FFFFFF"/>
                </a:solidFill>
                <a:latin typeface="Arial" panose="020B0604020202020204" pitchFamily="34" charset="0"/>
                <a:ea typeface="ヒラギノ角ゴ ProN W3" charset="-128"/>
                <a:sym typeface="Arial" panose="020B0604020202020204" pitchFamily="34" charset="0"/>
              </a:defRPr>
            </a:lvl2pPr>
            <a:lvl3pPr marL="1143000" indent="-228600">
              <a:defRPr sz="1200">
                <a:solidFill>
                  <a:srgbClr val="FFFFFF"/>
                </a:solidFill>
                <a:latin typeface="Arial" panose="020B0604020202020204" pitchFamily="34" charset="0"/>
                <a:ea typeface="ヒラギノ角ゴ ProN W3" charset="-128"/>
                <a:sym typeface="Arial" panose="020B0604020202020204" pitchFamily="34" charset="0"/>
              </a:defRPr>
            </a:lvl3pPr>
            <a:lvl4pPr marL="1600200" indent="-228600">
              <a:defRPr sz="1200">
                <a:solidFill>
                  <a:srgbClr val="FFFFFF"/>
                </a:solidFill>
                <a:latin typeface="Arial" panose="020B0604020202020204" pitchFamily="34" charset="0"/>
                <a:ea typeface="ヒラギノ角ゴ ProN W3" charset="-128"/>
                <a:sym typeface="Arial" panose="020B0604020202020204" pitchFamily="34" charset="0"/>
              </a:defRPr>
            </a:lvl4pPr>
            <a:lvl5pPr marL="2057400" indent="-228600">
              <a:defRPr sz="1200">
                <a:solidFill>
                  <a:srgbClr val="FFFFFF"/>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9pPr>
          </a:lstStyle>
          <a:p>
            <a:r>
              <a:rPr lang="pt-BR" altLang="pt-BR" sz="1800">
                <a:solidFill>
                  <a:srgbClr val="0070C0"/>
                </a:solidFill>
              </a:rPr>
              <a:t>Após as ordens de prisão para 11 indígenas, em represália eles atearam fogo em mais de 400 hectares de lavouras da região.</a:t>
            </a:r>
          </a:p>
        </p:txBody>
      </p:sp>
    </p:spTree>
    <p:extLst>
      <p:ext uri="{BB962C8B-B14F-4D97-AF65-F5344CB8AC3E}">
        <p14:creationId xmlns:p14="http://schemas.microsoft.com/office/powerpoint/2010/main" val="1611225016"/>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5" name="Shape 130">
            <a:extLst>
              <a:ext uri="{FF2B5EF4-FFF2-40B4-BE49-F238E27FC236}">
                <a16:creationId xmlns:a16="http://schemas.microsoft.com/office/drawing/2014/main" id="{5C0C02B3-367A-AAE0-F226-668C2B0F4C70}"/>
              </a:ext>
            </a:extLst>
          </p:cNvPr>
          <p:cNvSpPr>
            <a:spLocks noGrp="1" noChangeArrowheads="1"/>
          </p:cNvSpPr>
          <p:nvPr>
            <p:ph idx="1"/>
          </p:nvPr>
        </p:nvSpPr>
        <p:spPr>
          <a:xfrm>
            <a:off x="1739900" y="1196976"/>
            <a:ext cx="8223250" cy="4519613"/>
          </a:xfrm>
        </p:spPr>
        <p:txBody>
          <a:bodyPr>
            <a:normAutofit lnSpcReduction="10000"/>
          </a:bodyPr>
          <a:lstStyle/>
          <a:p>
            <a:pPr marL="0" indent="0" algn="just">
              <a:spcBef>
                <a:spcPct val="0"/>
              </a:spcBef>
              <a:buSzPct val="25000"/>
            </a:pPr>
            <a:r>
              <a:rPr lang="pt-BR" altLang="pt-BR" sz="1600" b="1">
                <a:solidFill>
                  <a:srgbClr val="0070C0"/>
                </a:solidFill>
                <a:latin typeface="Arial" panose="020B0604020202020204" pitchFamily="34" charset="0"/>
                <a:sym typeface="Arial" panose="020B0604020202020204" pitchFamily="34" charset="0"/>
              </a:rPr>
              <a:t>MARIA INÊS MARTINS LADEIRA – </a:t>
            </a:r>
          </a:p>
          <a:p>
            <a:pPr marL="0" indent="0" algn="just">
              <a:spcBef>
                <a:spcPct val="0"/>
              </a:spcBef>
              <a:buSzPct val="25000"/>
            </a:pPr>
            <a:r>
              <a:rPr lang="pt-BR" altLang="pt-BR" sz="1600" b="1">
                <a:solidFill>
                  <a:srgbClr val="0070C0"/>
                </a:solidFill>
                <a:latin typeface="Arial" panose="020B0604020202020204" pitchFamily="34" charset="0"/>
                <a:sym typeface="Arial" panose="020B0604020202020204" pitchFamily="34" charset="0"/>
              </a:rPr>
              <a:t>1991 - </a:t>
            </a:r>
            <a:r>
              <a:rPr lang="pt-BR" altLang="pt-BR" sz="1600">
                <a:solidFill>
                  <a:srgbClr val="0070C0"/>
                </a:solidFill>
                <a:latin typeface="Arial" panose="020B0604020202020204" pitchFamily="34" charset="0"/>
                <a:sym typeface="Arial" panose="020B0604020202020204" pitchFamily="34" charset="0"/>
              </a:rPr>
              <a:t>16,4 há - 1995 121,8 há - 2002 MARIA INÊS MARTINS LADEIRA</a:t>
            </a:r>
            <a:r>
              <a:rPr lang="pt-BR" altLang="pt-BR" sz="1600">
                <a:solidFill>
                  <a:srgbClr val="0070C0"/>
                </a:solidFill>
              </a:rPr>
              <a:t> demarca</a:t>
            </a:r>
            <a:r>
              <a:rPr lang="pt-BR" altLang="pt-BR" sz="1600">
                <a:solidFill>
                  <a:srgbClr val="0070C0"/>
                </a:solidFill>
                <a:latin typeface="Arial" panose="020B0604020202020204" pitchFamily="34" charset="0"/>
                <a:sym typeface="Arial" panose="020B0604020202020204" pitchFamily="34" charset="0"/>
              </a:rPr>
              <a:t> 1988 ha </a:t>
            </a:r>
            <a:r>
              <a:rPr lang="pt-BR" altLang="pt-BR" sz="1600">
                <a:solidFill>
                  <a:srgbClr val="0070C0"/>
                </a:solidFill>
              </a:rPr>
              <a:t>- </a:t>
            </a:r>
            <a:r>
              <a:rPr lang="pt-BR" altLang="pt-BR" sz="1600">
                <a:solidFill>
                  <a:srgbClr val="0070C0"/>
                </a:solidFill>
                <a:latin typeface="Arial" panose="020B0604020202020204" pitchFamily="34" charset="0"/>
                <a:sym typeface="Arial" panose="020B0604020202020204" pitchFamily="34" charset="0"/>
              </a:rPr>
              <a:t>120 vezes.</a:t>
            </a:r>
          </a:p>
          <a:p>
            <a:pPr marL="0" indent="0" algn="just">
              <a:spcBef>
                <a:spcPct val="0"/>
              </a:spcBef>
            </a:pPr>
            <a:endParaRPr lang="pt-BR" altLang="pt-BR" sz="1800">
              <a:solidFill>
                <a:srgbClr val="0070C0"/>
              </a:solidFill>
              <a:latin typeface="Arial" panose="020B0604020202020204" pitchFamily="34" charset="0"/>
              <a:sym typeface="Arial" panose="020B0604020202020204" pitchFamily="34" charset="0"/>
            </a:endParaRPr>
          </a:p>
          <a:p>
            <a:pPr marL="0" indent="0" algn="just">
              <a:spcBef>
                <a:spcPct val="0"/>
              </a:spcBef>
              <a:buSzPct val="25000"/>
            </a:pPr>
            <a:r>
              <a:rPr lang="pt-BR" altLang="pt-BR" sz="1600" b="1">
                <a:solidFill>
                  <a:srgbClr val="0070C0"/>
                </a:solidFill>
              </a:rPr>
              <a:t>Indígenas</a:t>
            </a:r>
            <a:r>
              <a:rPr lang="pt-BR" altLang="pt-BR" sz="1600" b="1">
                <a:solidFill>
                  <a:srgbClr val="0070C0"/>
                </a:solidFill>
                <a:latin typeface="Arial" panose="020B0604020202020204" pitchFamily="34" charset="0"/>
                <a:sym typeface="Arial" panose="020B0604020202020204" pitchFamily="34" charset="0"/>
              </a:rPr>
              <a:t>: </a:t>
            </a:r>
            <a:r>
              <a:rPr lang="pt-BR" altLang="pt-BR" sz="1600" b="1">
                <a:solidFill>
                  <a:srgbClr val="0070C0"/>
                </a:solidFill>
              </a:rPr>
              <a:t>CIMI com anuência do Ministério Público Federal São de</a:t>
            </a:r>
            <a:r>
              <a:rPr lang="pt-BR" altLang="pt-BR" sz="1600">
                <a:solidFill>
                  <a:srgbClr val="0070C0"/>
                </a:solidFill>
              </a:rPr>
              <a:t> </a:t>
            </a:r>
            <a:r>
              <a:rPr lang="pt-BR" altLang="pt-BR" sz="1600">
                <a:solidFill>
                  <a:srgbClr val="0070C0"/>
                </a:solidFill>
                <a:latin typeface="Arial" panose="020B0604020202020204" pitchFamily="34" charset="0"/>
                <a:sym typeface="Arial" panose="020B0604020202020204" pitchFamily="34" charset="0"/>
              </a:rPr>
              <a:t>Irati/SC, Entre Rios/SC, Joaçaba/SC, Chapecó/SC, Ibirama/SC, Florianópolis/SC, Xaxim/SC, São José/SC, Cacique Doble/RS, Canta Galo/RS, Guarita/RS, Passo Fundo/RS, Rio Grande/RS, Salto do Jacuí/RS, Santa Maria/RS, Tenente Portela/RS, Maquiné/RS, Barra do Ribeiro/RS, Viamão/RS, Porto Alegre/RS, Mangueirinha/PR, Curitiba/PR, Silveiras/SP, Boa Esperança/ES). </a:t>
            </a:r>
          </a:p>
          <a:p>
            <a:pPr marL="0" indent="0" algn="just">
              <a:spcBef>
                <a:spcPct val="0"/>
              </a:spcBef>
              <a:buSzPct val="25000"/>
            </a:pPr>
            <a:r>
              <a:rPr lang="pt-BR" altLang="pt-BR" sz="1600">
                <a:solidFill>
                  <a:srgbClr val="0070C0"/>
                </a:solidFill>
              </a:rPr>
              <a:t>A</a:t>
            </a:r>
            <a:r>
              <a:rPr lang="pt-BR" altLang="pt-BR" sz="1600" b="1" u="sng">
                <a:solidFill>
                  <a:srgbClr val="0070C0"/>
                </a:solidFill>
                <a:latin typeface="Arial" panose="020B0604020202020204" pitchFamily="34" charset="0"/>
                <a:sym typeface="Arial" panose="020B0604020202020204" pitchFamily="34" charset="0"/>
              </a:rPr>
              <a:t>rgentina</a:t>
            </a:r>
            <a:r>
              <a:rPr lang="pt-BR" altLang="pt-BR" sz="1600">
                <a:solidFill>
                  <a:srgbClr val="0070C0"/>
                </a:solidFill>
                <a:latin typeface="Arial" panose="020B0604020202020204" pitchFamily="34" charset="0"/>
                <a:sym typeface="Arial" panose="020B0604020202020204" pitchFamily="34" charset="0"/>
              </a:rPr>
              <a:t> (SANTA GONÇALVES, FRANCISCO GONÇALVES, JULIANA DA SILVA, PEDRO SANCHES, ILÁRIA JULIETA GONÇALVES, TEÓFILO GONÇALVES, MARIA BRIZOLA e JUSTINA PALÁCIO). </a:t>
            </a:r>
          </a:p>
          <a:p>
            <a:pPr marL="0" indent="0" algn="just">
              <a:spcBef>
                <a:spcPct val="0"/>
              </a:spcBef>
              <a:buSzPct val="25000"/>
            </a:pPr>
            <a:r>
              <a:rPr lang="pt-BR" altLang="pt-BR" sz="1600">
                <a:solidFill>
                  <a:srgbClr val="0070C0"/>
                </a:solidFill>
                <a:latin typeface="Arial" panose="020B0604020202020204" pitchFamily="34" charset="0"/>
                <a:sym typeface="Arial" panose="020B0604020202020204" pitchFamily="34" charset="0"/>
              </a:rPr>
              <a:t>Ausência de traço em comum ou afinidade e nem ligação com a etnia “</a:t>
            </a:r>
            <a:r>
              <a:rPr lang="pt-BR" altLang="pt-BR" sz="1600" i="1">
                <a:solidFill>
                  <a:srgbClr val="0070C0"/>
                </a:solidFill>
                <a:latin typeface="Arial" panose="020B0604020202020204" pitchFamily="34" charset="0"/>
                <a:sym typeface="Arial" panose="020B0604020202020204" pitchFamily="34" charset="0"/>
              </a:rPr>
              <a:t>Guarani Nhandéva</a:t>
            </a:r>
            <a:r>
              <a:rPr lang="pt-BR" altLang="pt-BR" sz="1600">
                <a:solidFill>
                  <a:srgbClr val="0070C0"/>
                </a:solidFill>
                <a:latin typeface="Arial" panose="020B0604020202020204" pitchFamily="34" charset="0"/>
                <a:sym typeface="Arial" panose="020B0604020202020204" pitchFamily="34" charset="0"/>
              </a:rPr>
              <a:t>”. </a:t>
            </a:r>
          </a:p>
          <a:p>
            <a:pPr marL="0" indent="0" algn="just">
              <a:spcBef>
                <a:spcPct val="0"/>
              </a:spcBef>
              <a:buSzPct val="25000"/>
            </a:pPr>
            <a:r>
              <a:rPr lang="pt-BR" altLang="pt-BR" sz="1600" b="1">
                <a:solidFill>
                  <a:srgbClr val="0070C0"/>
                </a:solidFill>
                <a:latin typeface="Arial" panose="020B0604020202020204" pitchFamily="34" charset="0"/>
                <a:sym typeface="Arial" panose="020B0604020202020204" pitchFamily="34" charset="0"/>
              </a:rPr>
              <a:t>Descaracterização Ambiental da Região</a:t>
            </a:r>
            <a:r>
              <a:rPr lang="pt-BR" altLang="pt-BR" sz="1600">
                <a:solidFill>
                  <a:srgbClr val="0070C0"/>
                </a:solidFill>
                <a:latin typeface="Arial" panose="020B0604020202020204" pitchFamily="34" charset="0"/>
                <a:sym typeface="Arial" panose="020B0604020202020204" pitchFamily="34" charset="0"/>
              </a:rPr>
              <a:t>: Complexo Granilítico de Declividade Acentuada. No mapa da área as curvas de nível foram suprimidas, com o propósito de iludir e transmitir que as áreas são planas e agriculturáveis, justificando seu expressivo aumento.</a:t>
            </a:r>
          </a:p>
        </p:txBody>
      </p:sp>
    </p:spTree>
    <p:extLst>
      <p:ext uri="{BB962C8B-B14F-4D97-AF65-F5344CB8AC3E}">
        <p14:creationId xmlns:p14="http://schemas.microsoft.com/office/powerpoint/2010/main" val="3309163279"/>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Shape 192">
            <a:extLst>
              <a:ext uri="{FF2B5EF4-FFF2-40B4-BE49-F238E27FC236}">
                <a16:creationId xmlns:a16="http://schemas.microsoft.com/office/drawing/2014/main" id="{1BB4E2B3-E413-2933-D1BC-9A18C0F3C4FA}"/>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3826" y="1"/>
            <a:ext cx="6734175" cy="664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0" name="Shape 191">
            <a:extLst>
              <a:ext uri="{FF2B5EF4-FFF2-40B4-BE49-F238E27FC236}">
                <a16:creationId xmlns:a16="http://schemas.microsoft.com/office/drawing/2014/main" id="{48B4525E-2735-1C0C-1C38-12CF4801B132}"/>
              </a:ext>
            </a:extLst>
          </p:cNvPr>
          <p:cNvSpPr txBox="1">
            <a:spLocks/>
          </p:cNvSpPr>
          <p:nvPr/>
        </p:nvSpPr>
        <p:spPr bwMode="auto">
          <a:xfrm>
            <a:off x="1343026" y="981075"/>
            <a:ext cx="1863725"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ts val="800"/>
              </a:spcBef>
              <a:defRPr sz="3200">
                <a:solidFill>
                  <a:schemeClr val="tx1"/>
                </a:solidFill>
                <a:latin typeface="Tahoma" panose="020B0604030504040204" pitchFamily="34" charset="0"/>
                <a:ea typeface="ヒラギノ角ゴ ProN W3" charset="-128"/>
                <a:sym typeface="Tahoma" panose="020B0604030504040204" pitchFamily="34" charset="0"/>
              </a:defRPr>
            </a:lvl1pPr>
            <a:lvl2pPr marL="742950" indent="-285750">
              <a:spcBef>
                <a:spcPts val="700"/>
              </a:spcBef>
              <a:defRPr sz="2800">
                <a:solidFill>
                  <a:schemeClr val="tx1"/>
                </a:solidFill>
                <a:latin typeface="Tahoma" panose="020B0604030504040204" pitchFamily="34" charset="0"/>
                <a:ea typeface="ヒラギノ角ゴ ProN W3" charset="-128"/>
                <a:sym typeface="Tahoma" panose="020B0604030504040204" pitchFamily="34" charset="0"/>
              </a:defRPr>
            </a:lvl2pPr>
            <a:lvl3pPr marL="1143000" indent="-228600">
              <a:spcBef>
                <a:spcPts val="600"/>
              </a:spcBef>
              <a:defRPr sz="2400">
                <a:solidFill>
                  <a:schemeClr val="tx1"/>
                </a:solidFill>
                <a:latin typeface="Tahoma" panose="020B0604030504040204" pitchFamily="34" charset="0"/>
                <a:ea typeface="ヒラギノ角ゴ ProN W3" charset="-128"/>
                <a:sym typeface="Tahoma" panose="020B0604030504040204" pitchFamily="34" charset="0"/>
              </a:defRPr>
            </a:lvl3pPr>
            <a:lvl4pPr marL="1600200" indent="-228600">
              <a:spcBef>
                <a:spcPts val="500"/>
              </a:spcBef>
              <a:defRPr sz="2000">
                <a:solidFill>
                  <a:schemeClr val="tx1"/>
                </a:solidFill>
                <a:latin typeface="Tahoma" panose="020B0604030504040204" pitchFamily="34" charset="0"/>
                <a:ea typeface="ヒラギノ角ゴ ProN W3" charset="-128"/>
                <a:sym typeface="Tahoma" panose="020B0604030504040204" pitchFamily="34" charset="0"/>
              </a:defRPr>
            </a:lvl4pPr>
            <a:lvl5pPr marL="2057400" indent="-228600">
              <a:spcBef>
                <a:spcPts val="500"/>
              </a:spcBef>
              <a:defRPr sz="2000">
                <a:solidFill>
                  <a:schemeClr val="tx1"/>
                </a:solidFill>
                <a:latin typeface="Tahoma" panose="020B0604030504040204" pitchFamily="34" charset="0"/>
                <a:ea typeface="ヒラギノ角ゴ ProN W3" charset="-128"/>
                <a:sym typeface="Tahoma" panose="020B0604030504040204" pitchFamily="34" charset="0"/>
              </a:defRPr>
            </a:lvl5pPr>
            <a:lvl6pPr marL="2514600" indent="-228600" eaLnBrk="0" fontAlgn="base" hangingPunct="0">
              <a:spcBef>
                <a:spcPts val="500"/>
              </a:spcBef>
              <a:spcAft>
                <a:spcPct val="0"/>
              </a:spcAft>
              <a:defRPr sz="2000">
                <a:solidFill>
                  <a:schemeClr val="tx1"/>
                </a:solidFill>
                <a:latin typeface="Tahoma" panose="020B0604030504040204" pitchFamily="34" charset="0"/>
                <a:ea typeface="ヒラギノ角ゴ ProN W3" charset="-128"/>
                <a:sym typeface="Tahoma" panose="020B0604030504040204" pitchFamily="34" charset="0"/>
              </a:defRPr>
            </a:lvl6pPr>
            <a:lvl7pPr marL="2971800" indent="-228600" eaLnBrk="0" fontAlgn="base" hangingPunct="0">
              <a:spcBef>
                <a:spcPts val="500"/>
              </a:spcBef>
              <a:spcAft>
                <a:spcPct val="0"/>
              </a:spcAft>
              <a:defRPr sz="2000">
                <a:solidFill>
                  <a:schemeClr val="tx1"/>
                </a:solidFill>
                <a:latin typeface="Tahoma" panose="020B0604030504040204" pitchFamily="34" charset="0"/>
                <a:ea typeface="ヒラギノ角ゴ ProN W3" charset="-128"/>
                <a:sym typeface="Tahoma" panose="020B0604030504040204" pitchFamily="34" charset="0"/>
              </a:defRPr>
            </a:lvl7pPr>
            <a:lvl8pPr marL="3429000" indent="-228600" eaLnBrk="0" fontAlgn="base" hangingPunct="0">
              <a:spcBef>
                <a:spcPts val="500"/>
              </a:spcBef>
              <a:spcAft>
                <a:spcPct val="0"/>
              </a:spcAft>
              <a:defRPr sz="2000">
                <a:solidFill>
                  <a:schemeClr val="tx1"/>
                </a:solidFill>
                <a:latin typeface="Tahoma" panose="020B0604030504040204" pitchFamily="34" charset="0"/>
                <a:ea typeface="ヒラギノ角ゴ ProN W3" charset="-128"/>
                <a:sym typeface="Tahoma" panose="020B0604030504040204" pitchFamily="34" charset="0"/>
              </a:defRPr>
            </a:lvl8pPr>
            <a:lvl9pPr marL="3886200" indent="-228600" eaLnBrk="0" fontAlgn="base" hangingPunct="0">
              <a:spcBef>
                <a:spcPts val="500"/>
              </a:spcBef>
              <a:spcAft>
                <a:spcPct val="0"/>
              </a:spcAft>
              <a:defRPr sz="2000">
                <a:solidFill>
                  <a:schemeClr val="tx1"/>
                </a:solidFill>
                <a:latin typeface="Tahoma" panose="020B0604030504040204" pitchFamily="34" charset="0"/>
                <a:ea typeface="ヒラギノ角ゴ ProN W3" charset="-128"/>
                <a:sym typeface="Tahoma" panose="020B0604030504040204" pitchFamily="34" charset="0"/>
              </a:defRPr>
            </a:lvl9pPr>
          </a:lstStyle>
          <a:p>
            <a:pPr algn="ctr">
              <a:spcBef>
                <a:spcPct val="0"/>
              </a:spcBef>
              <a:buClr>
                <a:srgbClr val="808080"/>
              </a:buClr>
              <a:buSzPct val="25000"/>
              <a:buFont typeface="Calibri" panose="020F0502020204030204" pitchFamily="34" charset="0"/>
              <a:buNone/>
            </a:pPr>
            <a:r>
              <a:rPr lang="pt-BR" altLang="pt-BR" sz="4400">
                <a:solidFill>
                  <a:schemeClr val="accent1"/>
                </a:solidFill>
                <a:latin typeface="Calibri" panose="020F0502020204030204" pitchFamily="34" charset="0"/>
                <a:sym typeface="Calibri" panose="020F0502020204030204" pitchFamily="34" charset="0"/>
              </a:rPr>
              <a:t>PARÁ </a:t>
            </a:r>
          </a:p>
        </p:txBody>
      </p:sp>
    </p:spTree>
    <p:extLst>
      <p:ext uri="{BB962C8B-B14F-4D97-AF65-F5344CB8AC3E}">
        <p14:creationId xmlns:p14="http://schemas.microsoft.com/office/powerpoint/2010/main" val="8393597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hape 191">
            <a:extLst>
              <a:ext uri="{FF2B5EF4-FFF2-40B4-BE49-F238E27FC236}">
                <a16:creationId xmlns:a16="http://schemas.microsoft.com/office/drawing/2014/main" id="{037498AE-3406-F33A-980A-7620EA498A27}"/>
              </a:ext>
            </a:extLst>
          </p:cNvPr>
          <p:cNvSpPr txBox="1">
            <a:spLocks/>
          </p:cNvSpPr>
          <p:nvPr/>
        </p:nvSpPr>
        <p:spPr bwMode="auto">
          <a:xfrm>
            <a:off x="1524001" y="568325"/>
            <a:ext cx="1863725"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ts val="800"/>
              </a:spcBef>
              <a:defRPr sz="3200">
                <a:solidFill>
                  <a:schemeClr val="tx1"/>
                </a:solidFill>
                <a:latin typeface="Tahoma" panose="020B0604030504040204" pitchFamily="34" charset="0"/>
                <a:ea typeface="ヒラギノ角ゴ ProN W3" charset="-128"/>
                <a:sym typeface="Tahoma" panose="020B0604030504040204" pitchFamily="34" charset="0"/>
              </a:defRPr>
            </a:lvl1pPr>
            <a:lvl2pPr marL="742950" indent="-285750">
              <a:spcBef>
                <a:spcPts val="700"/>
              </a:spcBef>
              <a:defRPr sz="2800">
                <a:solidFill>
                  <a:schemeClr val="tx1"/>
                </a:solidFill>
                <a:latin typeface="Tahoma" panose="020B0604030504040204" pitchFamily="34" charset="0"/>
                <a:ea typeface="ヒラギノ角ゴ ProN W3" charset="-128"/>
                <a:sym typeface="Tahoma" panose="020B0604030504040204" pitchFamily="34" charset="0"/>
              </a:defRPr>
            </a:lvl2pPr>
            <a:lvl3pPr marL="1143000" indent="-228600">
              <a:spcBef>
                <a:spcPts val="600"/>
              </a:spcBef>
              <a:defRPr sz="2400">
                <a:solidFill>
                  <a:schemeClr val="tx1"/>
                </a:solidFill>
                <a:latin typeface="Tahoma" panose="020B0604030504040204" pitchFamily="34" charset="0"/>
                <a:ea typeface="ヒラギノ角ゴ ProN W3" charset="-128"/>
                <a:sym typeface="Tahoma" panose="020B0604030504040204" pitchFamily="34" charset="0"/>
              </a:defRPr>
            </a:lvl3pPr>
            <a:lvl4pPr marL="1600200" indent="-228600">
              <a:spcBef>
                <a:spcPts val="500"/>
              </a:spcBef>
              <a:defRPr sz="2000">
                <a:solidFill>
                  <a:schemeClr val="tx1"/>
                </a:solidFill>
                <a:latin typeface="Tahoma" panose="020B0604030504040204" pitchFamily="34" charset="0"/>
                <a:ea typeface="ヒラギノ角ゴ ProN W3" charset="-128"/>
                <a:sym typeface="Tahoma" panose="020B0604030504040204" pitchFamily="34" charset="0"/>
              </a:defRPr>
            </a:lvl4pPr>
            <a:lvl5pPr marL="2057400" indent="-228600">
              <a:spcBef>
                <a:spcPts val="500"/>
              </a:spcBef>
              <a:defRPr sz="2000">
                <a:solidFill>
                  <a:schemeClr val="tx1"/>
                </a:solidFill>
                <a:latin typeface="Tahoma" panose="020B0604030504040204" pitchFamily="34" charset="0"/>
                <a:ea typeface="ヒラギノ角ゴ ProN W3" charset="-128"/>
                <a:sym typeface="Tahoma" panose="020B0604030504040204" pitchFamily="34" charset="0"/>
              </a:defRPr>
            </a:lvl5pPr>
            <a:lvl6pPr marL="2514600" indent="-228600" eaLnBrk="0" fontAlgn="base" hangingPunct="0">
              <a:spcBef>
                <a:spcPts val="500"/>
              </a:spcBef>
              <a:spcAft>
                <a:spcPct val="0"/>
              </a:spcAft>
              <a:defRPr sz="2000">
                <a:solidFill>
                  <a:schemeClr val="tx1"/>
                </a:solidFill>
                <a:latin typeface="Tahoma" panose="020B0604030504040204" pitchFamily="34" charset="0"/>
                <a:ea typeface="ヒラギノ角ゴ ProN W3" charset="-128"/>
                <a:sym typeface="Tahoma" panose="020B0604030504040204" pitchFamily="34" charset="0"/>
              </a:defRPr>
            </a:lvl6pPr>
            <a:lvl7pPr marL="2971800" indent="-228600" eaLnBrk="0" fontAlgn="base" hangingPunct="0">
              <a:spcBef>
                <a:spcPts val="500"/>
              </a:spcBef>
              <a:spcAft>
                <a:spcPct val="0"/>
              </a:spcAft>
              <a:defRPr sz="2000">
                <a:solidFill>
                  <a:schemeClr val="tx1"/>
                </a:solidFill>
                <a:latin typeface="Tahoma" panose="020B0604030504040204" pitchFamily="34" charset="0"/>
                <a:ea typeface="ヒラギノ角ゴ ProN W3" charset="-128"/>
                <a:sym typeface="Tahoma" panose="020B0604030504040204" pitchFamily="34" charset="0"/>
              </a:defRPr>
            </a:lvl7pPr>
            <a:lvl8pPr marL="3429000" indent="-228600" eaLnBrk="0" fontAlgn="base" hangingPunct="0">
              <a:spcBef>
                <a:spcPts val="500"/>
              </a:spcBef>
              <a:spcAft>
                <a:spcPct val="0"/>
              </a:spcAft>
              <a:defRPr sz="2000">
                <a:solidFill>
                  <a:schemeClr val="tx1"/>
                </a:solidFill>
                <a:latin typeface="Tahoma" panose="020B0604030504040204" pitchFamily="34" charset="0"/>
                <a:ea typeface="ヒラギノ角ゴ ProN W3" charset="-128"/>
                <a:sym typeface="Tahoma" panose="020B0604030504040204" pitchFamily="34" charset="0"/>
              </a:defRPr>
            </a:lvl8pPr>
            <a:lvl9pPr marL="3886200" indent="-228600" eaLnBrk="0" fontAlgn="base" hangingPunct="0">
              <a:spcBef>
                <a:spcPts val="500"/>
              </a:spcBef>
              <a:spcAft>
                <a:spcPct val="0"/>
              </a:spcAft>
              <a:defRPr sz="2000">
                <a:solidFill>
                  <a:schemeClr val="tx1"/>
                </a:solidFill>
                <a:latin typeface="Tahoma" panose="020B0604030504040204" pitchFamily="34" charset="0"/>
                <a:ea typeface="ヒラギノ角ゴ ProN W3" charset="-128"/>
                <a:sym typeface="Tahoma" panose="020B0604030504040204" pitchFamily="34" charset="0"/>
              </a:defRPr>
            </a:lvl9pPr>
          </a:lstStyle>
          <a:p>
            <a:pPr algn="ctr">
              <a:spcBef>
                <a:spcPct val="0"/>
              </a:spcBef>
              <a:buClr>
                <a:srgbClr val="808080"/>
              </a:buClr>
              <a:buSzPct val="25000"/>
              <a:buFont typeface="Calibri" panose="020F0502020204030204" pitchFamily="34" charset="0"/>
              <a:buNone/>
            </a:pPr>
            <a:r>
              <a:rPr lang="pt-BR" altLang="pt-BR" sz="4400">
                <a:latin typeface="Calibri" panose="020F0502020204030204" pitchFamily="34" charset="0"/>
                <a:sym typeface="Calibri" panose="020F0502020204030204" pitchFamily="34" charset="0"/>
              </a:rPr>
              <a:t>PARÁ </a:t>
            </a:r>
          </a:p>
        </p:txBody>
      </p:sp>
      <p:pic>
        <p:nvPicPr>
          <p:cNvPr id="142338" name="Imagem 1">
            <a:extLst>
              <a:ext uri="{FF2B5EF4-FFF2-40B4-BE49-F238E27FC236}">
                <a16:creationId xmlns:a16="http://schemas.microsoft.com/office/drawing/2014/main" id="{1BEB3C11-7BA2-C146-84FF-9F58D83D3C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15888"/>
            <a:ext cx="9144000" cy="64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7972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A041869E-4C4F-4B83-BE1E-930313366C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054" y="3794725"/>
            <a:ext cx="4087199" cy="2815626"/>
          </a:xfrm>
          <a:prstGeom prst="rect">
            <a:avLst/>
          </a:prstGeom>
        </p:spPr>
      </p:pic>
      <p:pic>
        <p:nvPicPr>
          <p:cNvPr id="5" name="Imagem 4">
            <a:extLst>
              <a:ext uri="{FF2B5EF4-FFF2-40B4-BE49-F238E27FC236}">
                <a16:creationId xmlns:a16="http://schemas.microsoft.com/office/drawing/2014/main" id="{7B7AC7D1-D7B3-4A19-B659-6547B9692D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7997" y="807494"/>
            <a:ext cx="3981596" cy="2649571"/>
          </a:xfrm>
          <a:prstGeom prst="rect">
            <a:avLst/>
          </a:prstGeom>
        </p:spPr>
      </p:pic>
      <p:sp>
        <p:nvSpPr>
          <p:cNvPr id="6" name="Título 5">
            <a:extLst>
              <a:ext uri="{FF2B5EF4-FFF2-40B4-BE49-F238E27FC236}">
                <a16:creationId xmlns:a16="http://schemas.microsoft.com/office/drawing/2014/main" id="{CA789690-2C7C-4D10-967A-B75A05D515CD}"/>
              </a:ext>
            </a:extLst>
          </p:cNvPr>
          <p:cNvSpPr>
            <a:spLocks noGrp="1"/>
          </p:cNvSpPr>
          <p:nvPr>
            <p:ph type="title"/>
          </p:nvPr>
        </p:nvSpPr>
        <p:spPr>
          <a:xfrm>
            <a:off x="1293668" y="45678"/>
            <a:ext cx="9590232" cy="615602"/>
          </a:xfrm>
        </p:spPr>
        <p:txBody>
          <a:bodyPr>
            <a:normAutofit fontScale="90000"/>
          </a:bodyPr>
          <a:lstStyle/>
          <a:p>
            <a:r>
              <a:rPr lang="pt-BR" sz="2800" dirty="0"/>
              <a:t>Criação da Conferência Nacional dos Bispos Bolivarianos</a:t>
            </a:r>
          </a:p>
        </p:txBody>
      </p:sp>
      <p:pic>
        <p:nvPicPr>
          <p:cNvPr id="8" name="Imagem 7">
            <a:extLst>
              <a:ext uri="{FF2B5EF4-FFF2-40B4-BE49-F238E27FC236}">
                <a16:creationId xmlns:a16="http://schemas.microsoft.com/office/drawing/2014/main" id="{79795707-C8CB-453F-BE19-9A3B828A84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2600" y="849467"/>
            <a:ext cx="3605397" cy="1479294"/>
          </a:xfrm>
          <a:prstGeom prst="rect">
            <a:avLst/>
          </a:prstGeom>
        </p:spPr>
      </p:pic>
      <p:pic>
        <p:nvPicPr>
          <p:cNvPr id="10" name="Imagem 9">
            <a:extLst>
              <a:ext uri="{FF2B5EF4-FFF2-40B4-BE49-F238E27FC236}">
                <a16:creationId xmlns:a16="http://schemas.microsoft.com/office/drawing/2014/main" id="{7D93C92D-DDC7-4B6A-9E82-670C371142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3311" y="3911080"/>
            <a:ext cx="4056282" cy="2699271"/>
          </a:xfrm>
          <a:prstGeom prst="rect">
            <a:avLst/>
          </a:prstGeom>
        </p:spPr>
      </p:pic>
      <p:pic>
        <p:nvPicPr>
          <p:cNvPr id="12" name="Imagem 11">
            <a:extLst>
              <a:ext uri="{FF2B5EF4-FFF2-40B4-BE49-F238E27FC236}">
                <a16:creationId xmlns:a16="http://schemas.microsoft.com/office/drawing/2014/main" id="{3623B060-5F70-4A59-9022-53ACD6AB17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055" y="849467"/>
            <a:ext cx="4095085" cy="2388104"/>
          </a:xfrm>
          <a:prstGeom prst="rect">
            <a:avLst/>
          </a:prstGeom>
        </p:spPr>
      </p:pic>
      <p:pic>
        <p:nvPicPr>
          <p:cNvPr id="2" name="Imagem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03966" y="2625561"/>
            <a:ext cx="3510004" cy="1781175"/>
          </a:xfrm>
          <a:prstGeom prst="rect">
            <a:avLst/>
          </a:prstGeom>
        </p:spPr>
      </p:pic>
      <p:pic>
        <p:nvPicPr>
          <p:cNvPr id="4" name="Imagem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70566" y="4773602"/>
            <a:ext cx="3632034" cy="1621631"/>
          </a:xfrm>
          <a:prstGeom prst="rect">
            <a:avLst/>
          </a:prstGeom>
        </p:spPr>
      </p:pic>
    </p:spTree>
    <p:extLst>
      <p:ext uri="{BB962C8B-B14F-4D97-AF65-F5344CB8AC3E}">
        <p14:creationId xmlns:p14="http://schemas.microsoft.com/office/powerpoint/2010/main" val="9579256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Shape 198">
            <a:extLst>
              <a:ext uri="{FF2B5EF4-FFF2-40B4-BE49-F238E27FC236}">
                <a16:creationId xmlns:a16="http://schemas.microsoft.com/office/drawing/2014/main" id="{2E27EDE5-4509-BCAB-4186-44385BD29B2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1350" y="908050"/>
            <a:ext cx="747395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6" name="CaixaDeTexto 3">
            <a:extLst>
              <a:ext uri="{FF2B5EF4-FFF2-40B4-BE49-F238E27FC236}">
                <a16:creationId xmlns:a16="http://schemas.microsoft.com/office/drawing/2014/main" id="{08B4AEA5-0393-A73E-8CD9-4FA643995D8F}"/>
              </a:ext>
            </a:extLst>
          </p:cNvPr>
          <p:cNvSpPr txBox="1">
            <a:spLocks noChangeArrowheads="1"/>
          </p:cNvSpPr>
          <p:nvPr/>
        </p:nvSpPr>
        <p:spPr bwMode="auto">
          <a:xfrm>
            <a:off x="1631951" y="942975"/>
            <a:ext cx="1439863"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FFFFFF"/>
                </a:solidFill>
                <a:latin typeface="Arial" panose="020B0604020202020204" pitchFamily="34" charset="0"/>
                <a:ea typeface="ヒラギノ角ゴ ProN W3" charset="-128"/>
                <a:sym typeface="Arial" panose="020B0604020202020204" pitchFamily="34" charset="0"/>
              </a:defRPr>
            </a:lvl1pPr>
            <a:lvl2pPr marL="742950" indent="-285750">
              <a:defRPr sz="1200">
                <a:solidFill>
                  <a:srgbClr val="FFFFFF"/>
                </a:solidFill>
                <a:latin typeface="Arial" panose="020B0604020202020204" pitchFamily="34" charset="0"/>
                <a:ea typeface="ヒラギノ角ゴ ProN W3" charset="-128"/>
                <a:sym typeface="Arial" panose="020B0604020202020204" pitchFamily="34" charset="0"/>
              </a:defRPr>
            </a:lvl2pPr>
            <a:lvl3pPr marL="1143000" indent="-228600">
              <a:defRPr sz="1200">
                <a:solidFill>
                  <a:srgbClr val="FFFFFF"/>
                </a:solidFill>
                <a:latin typeface="Arial" panose="020B0604020202020204" pitchFamily="34" charset="0"/>
                <a:ea typeface="ヒラギノ角ゴ ProN W3" charset="-128"/>
                <a:sym typeface="Arial" panose="020B0604020202020204" pitchFamily="34" charset="0"/>
              </a:defRPr>
            </a:lvl3pPr>
            <a:lvl4pPr marL="1600200" indent="-228600">
              <a:defRPr sz="1200">
                <a:solidFill>
                  <a:srgbClr val="FFFFFF"/>
                </a:solidFill>
                <a:latin typeface="Arial" panose="020B0604020202020204" pitchFamily="34" charset="0"/>
                <a:ea typeface="ヒラギノ角ゴ ProN W3" charset="-128"/>
                <a:sym typeface="Arial" panose="020B0604020202020204" pitchFamily="34" charset="0"/>
              </a:defRPr>
            </a:lvl4pPr>
            <a:lvl5pPr marL="2057400" indent="-228600">
              <a:defRPr sz="1200">
                <a:solidFill>
                  <a:srgbClr val="FFFFFF"/>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9pPr>
          </a:lstStyle>
          <a:p>
            <a:r>
              <a:rPr lang="pt-BR" altLang="pt-BR" sz="1400" dirty="0">
                <a:solidFill>
                  <a:schemeClr val="tx1"/>
                </a:solidFill>
              </a:rPr>
              <a:t>Ouvida de pequenos agricultores assentados pelo INCRA que estão sendo </a:t>
            </a:r>
            <a:r>
              <a:rPr lang="pt-BR" altLang="pt-BR" sz="1400" dirty="0" err="1">
                <a:solidFill>
                  <a:schemeClr val="tx1"/>
                </a:solidFill>
              </a:rPr>
              <a:t>desintrusados</a:t>
            </a:r>
            <a:r>
              <a:rPr lang="pt-BR" altLang="pt-BR" sz="1400" dirty="0">
                <a:solidFill>
                  <a:schemeClr val="tx1"/>
                </a:solidFill>
              </a:rPr>
              <a:t> em São Félix do Xingu para ampliação da TI </a:t>
            </a:r>
            <a:r>
              <a:rPr lang="pt-BR" altLang="pt-BR" sz="1400" dirty="0" err="1">
                <a:solidFill>
                  <a:schemeClr val="tx1"/>
                </a:solidFill>
              </a:rPr>
              <a:t>Apyterewa</a:t>
            </a:r>
            <a:r>
              <a:rPr lang="pt-BR" altLang="pt-BR" sz="1400" dirty="0">
                <a:solidFill>
                  <a:schemeClr val="tx1"/>
                </a:solidFill>
              </a:rPr>
              <a:t>. São 250 indígenas que nunca estiveram na área ampliada, sendo que a aldeia está a mais de 200 km do local</a:t>
            </a:r>
          </a:p>
        </p:txBody>
      </p:sp>
    </p:spTree>
    <p:extLst>
      <p:ext uri="{BB962C8B-B14F-4D97-AF65-F5344CB8AC3E}">
        <p14:creationId xmlns:p14="http://schemas.microsoft.com/office/powerpoint/2010/main" val="37515073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Documents and Settings\Usuario\Meus documentos\My Pictures\Baixo Amazonas\Contest.Autazes\IMG_1307.JPG"/>
          <p:cNvPicPr>
            <a:picLocks noChangeAspect="1" noChangeArrowheads="1"/>
          </p:cNvPicPr>
          <p:nvPr/>
        </p:nvPicPr>
        <p:blipFill rotWithShape="1">
          <a:blip r:embed="rId2" cstate="print"/>
          <a:srcRect t="6927" r="427"/>
          <a:stretch/>
        </p:blipFill>
        <p:spPr bwMode="auto">
          <a:xfrm>
            <a:off x="1847528" y="1052164"/>
            <a:ext cx="8280920" cy="5805836"/>
          </a:xfrm>
          <a:prstGeom prst="rect">
            <a:avLst/>
          </a:prstGeom>
          <a:noFill/>
        </p:spPr>
      </p:pic>
      <p:sp>
        <p:nvSpPr>
          <p:cNvPr id="3" name="Título 2"/>
          <p:cNvSpPr>
            <a:spLocks noGrp="1"/>
          </p:cNvSpPr>
          <p:nvPr>
            <p:ph type="title"/>
          </p:nvPr>
        </p:nvSpPr>
        <p:spPr>
          <a:xfrm>
            <a:off x="643944" y="0"/>
            <a:ext cx="9034272" cy="1143000"/>
          </a:xfrm>
        </p:spPr>
        <p:txBody>
          <a:bodyPr/>
          <a:lstStyle/>
          <a:p>
            <a:pPr algn="ctr"/>
            <a:r>
              <a:rPr lang="en-US" sz="4400" dirty="0"/>
              <a:t>A </a:t>
            </a:r>
            <a:r>
              <a:rPr lang="en-US" sz="4400" dirty="0" err="1">
                <a:solidFill>
                  <a:srgbClr val="FFC000"/>
                </a:solidFill>
              </a:rPr>
              <a:t>Inexistente</a:t>
            </a:r>
            <a:r>
              <a:rPr lang="en-US" sz="4400" dirty="0"/>
              <a:t> </a:t>
            </a:r>
            <a:r>
              <a:rPr lang="en-US" sz="4400" dirty="0" err="1"/>
              <a:t>Aldeia</a:t>
            </a:r>
            <a:r>
              <a:rPr lang="en-US" sz="4400" dirty="0"/>
              <a:t> </a:t>
            </a:r>
            <a:r>
              <a:rPr lang="en-US" sz="4400" dirty="0" err="1"/>
              <a:t>Tauarí</a:t>
            </a:r>
            <a:r>
              <a:rPr lang="en-US" sz="4400" dirty="0"/>
              <a:t> </a:t>
            </a:r>
            <a:r>
              <a:rPr lang="en-US" sz="4400" dirty="0" err="1"/>
              <a:t>da</a:t>
            </a:r>
            <a:r>
              <a:rPr lang="en-US" sz="4400" dirty="0"/>
              <a:t>…</a:t>
            </a:r>
            <a:endParaRPr lang="pt-BR" sz="4400" dirty="0"/>
          </a:p>
        </p:txBody>
      </p:sp>
    </p:spTree>
    <p:extLst>
      <p:ext uri="{BB962C8B-B14F-4D97-AF65-F5344CB8AC3E}">
        <p14:creationId xmlns:p14="http://schemas.microsoft.com/office/powerpoint/2010/main" val="19717509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Documents and Settings\Usuario\Meus documentos\My Pictures\Baixo Amazonas\Contest.Autazes\IMG_1304.JPG"/>
          <p:cNvPicPr>
            <a:picLocks noChangeAspect="1" noChangeArrowheads="1"/>
          </p:cNvPicPr>
          <p:nvPr/>
        </p:nvPicPr>
        <p:blipFill>
          <a:blip r:embed="rId2" cstate="print"/>
          <a:srcRect t="4162" r="899"/>
          <a:stretch>
            <a:fillRect/>
          </a:stretch>
        </p:blipFill>
        <p:spPr bwMode="auto">
          <a:xfrm>
            <a:off x="1919537" y="836712"/>
            <a:ext cx="8300951" cy="6021288"/>
          </a:xfrm>
          <a:prstGeom prst="rect">
            <a:avLst/>
          </a:prstGeom>
          <a:noFill/>
        </p:spPr>
      </p:pic>
      <p:sp>
        <p:nvSpPr>
          <p:cNvPr id="3" name="Título 2"/>
          <p:cNvSpPr>
            <a:spLocks noGrp="1"/>
          </p:cNvSpPr>
          <p:nvPr>
            <p:ph type="title"/>
          </p:nvPr>
        </p:nvSpPr>
        <p:spPr>
          <a:xfrm>
            <a:off x="425003" y="0"/>
            <a:ext cx="10242997" cy="1484784"/>
          </a:xfrm>
        </p:spPr>
        <p:txBody>
          <a:bodyPr/>
          <a:lstStyle/>
          <a:p>
            <a:pPr algn="ctr"/>
            <a:r>
              <a:rPr lang="en-US" dirty="0" err="1"/>
              <a:t>Já</a:t>
            </a:r>
            <a:r>
              <a:rPr lang="en-US" dirty="0"/>
              <a:t> </a:t>
            </a:r>
            <a:r>
              <a:rPr lang="en-US" dirty="0">
                <a:solidFill>
                  <a:srgbClr val="FFC000"/>
                </a:solidFill>
              </a:rPr>
              <a:t>DEMARCADA </a:t>
            </a:r>
            <a:r>
              <a:rPr lang="en-US" dirty="0"/>
              <a:t>e</a:t>
            </a:r>
            <a:r>
              <a:rPr lang="en-US" sz="4800" dirty="0"/>
              <a:t> </a:t>
            </a:r>
            <a:r>
              <a:rPr lang="en-US" sz="4800" dirty="0">
                <a:solidFill>
                  <a:srgbClr val="FFC000"/>
                </a:solidFill>
              </a:rPr>
              <a:t>HOMOLOGADA Terra </a:t>
            </a:r>
            <a:r>
              <a:rPr lang="en-US" sz="4800" dirty="0" err="1">
                <a:solidFill>
                  <a:srgbClr val="FFC000"/>
                </a:solidFill>
              </a:rPr>
              <a:t>Indígena</a:t>
            </a:r>
            <a:r>
              <a:rPr lang="en-US" sz="4800" dirty="0">
                <a:solidFill>
                  <a:srgbClr val="FFC000"/>
                </a:solidFill>
              </a:rPr>
              <a:t> </a:t>
            </a:r>
            <a:r>
              <a:rPr lang="en-US" sz="4800" dirty="0" err="1">
                <a:solidFill>
                  <a:srgbClr val="FFC000"/>
                </a:solidFill>
              </a:rPr>
              <a:t>Patauá</a:t>
            </a:r>
            <a:endParaRPr lang="pt-BR" dirty="0">
              <a:solidFill>
                <a:srgbClr val="FFC000"/>
              </a:solidFill>
            </a:endParaRPr>
          </a:p>
        </p:txBody>
      </p:sp>
    </p:spTree>
    <p:extLst>
      <p:ext uri="{BB962C8B-B14F-4D97-AF65-F5344CB8AC3E}">
        <p14:creationId xmlns:p14="http://schemas.microsoft.com/office/powerpoint/2010/main" val="1128363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95247" y="143675"/>
            <a:ext cx="4475998" cy="1273000"/>
          </a:xfrm>
        </p:spPr>
        <p:txBody>
          <a:bodyPr/>
          <a:lstStyle/>
          <a:p>
            <a:pPr algn="ctr"/>
            <a:r>
              <a:rPr lang="en-US" sz="4000" dirty="0">
                <a:solidFill>
                  <a:srgbClr val="FFC000"/>
                </a:solidFill>
              </a:rPr>
              <a:t>Terra </a:t>
            </a:r>
            <a:r>
              <a:rPr lang="en-US" sz="4000" dirty="0" err="1">
                <a:solidFill>
                  <a:srgbClr val="FFC000"/>
                </a:solidFill>
              </a:rPr>
              <a:t>Indígena</a:t>
            </a:r>
            <a:br>
              <a:rPr lang="en-US" dirty="0">
                <a:solidFill>
                  <a:srgbClr val="FFC000"/>
                </a:solidFill>
              </a:rPr>
            </a:br>
            <a:r>
              <a:rPr lang="en-US" dirty="0" err="1">
                <a:solidFill>
                  <a:srgbClr val="FFC000"/>
                </a:solidFill>
              </a:rPr>
              <a:t>Murutinga</a:t>
            </a:r>
            <a:r>
              <a:rPr lang="en-US" dirty="0"/>
              <a:t>: </a:t>
            </a:r>
            <a:br>
              <a:rPr lang="en-US" dirty="0"/>
            </a:br>
            <a:r>
              <a:rPr lang="en-US" sz="3600" dirty="0" err="1"/>
              <a:t>Sem</a:t>
            </a:r>
            <a:r>
              <a:rPr lang="en-US" sz="3600" dirty="0"/>
              <a:t> </a:t>
            </a:r>
            <a:r>
              <a:rPr lang="en-US" sz="3600" dirty="0" err="1"/>
              <a:t>qualquer</a:t>
            </a:r>
            <a:r>
              <a:rPr lang="en-US" sz="3600" dirty="0"/>
              <a:t> </a:t>
            </a:r>
            <a:r>
              <a:rPr lang="en-US" sz="3600" dirty="0" err="1"/>
              <a:t>fundamento</a:t>
            </a:r>
            <a:r>
              <a:rPr lang="en-US" sz="3600" dirty="0"/>
              <a:t> </a:t>
            </a:r>
            <a:r>
              <a:rPr lang="en-US" sz="3600" dirty="0" err="1"/>
              <a:t>antropológico</a:t>
            </a:r>
            <a:r>
              <a:rPr lang="en-US" sz="3600" dirty="0"/>
              <a:t>, </a:t>
            </a:r>
            <a:r>
              <a:rPr lang="en-US" sz="3600" dirty="0" err="1"/>
              <a:t>triplica</a:t>
            </a:r>
            <a:r>
              <a:rPr lang="en-US" sz="3600" dirty="0"/>
              <a:t> </a:t>
            </a:r>
            <a:r>
              <a:rPr lang="en-US" sz="3600" dirty="0" err="1"/>
              <a:t>sua</a:t>
            </a:r>
            <a:r>
              <a:rPr lang="en-US" sz="3600" dirty="0"/>
              <a:t> </a:t>
            </a:r>
            <a:r>
              <a:rPr lang="en-US" sz="3600" dirty="0" err="1"/>
              <a:t>área</a:t>
            </a:r>
            <a:r>
              <a:rPr lang="en-US" sz="3600" dirty="0"/>
              <a:t> </a:t>
            </a:r>
            <a:r>
              <a:rPr lang="en-US" sz="3600" dirty="0" err="1"/>
              <a:t>avançando</a:t>
            </a:r>
            <a:r>
              <a:rPr lang="en-US" sz="3600" dirty="0"/>
              <a:t> </a:t>
            </a:r>
            <a:r>
              <a:rPr lang="en-US" sz="3600" dirty="0" err="1"/>
              <a:t>kms</a:t>
            </a:r>
            <a:r>
              <a:rPr lang="en-US" sz="3600" dirty="0"/>
              <a:t> agora </a:t>
            </a:r>
            <a:r>
              <a:rPr lang="en-US" sz="3600" dirty="0" err="1"/>
              <a:t>sobre</a:t>
            </a:r>
            <a:r>
              <a:rPr lang="en-US" sz="3600" dirty="0"/>
              <a:t> a </a:t>
            </a:r>
            <a:r>
              <a:rPr lang="en-US" sz="3600" dirty="0" err="1"/>
              <a:t>área</a:t>
            </a:r>
            <a:r>
              <a:rPr lang="en-US" sz="3600" dirty="0"/>
              <a:t> de </a:t>
            </a:r>
            <a:r>
              <a:rPr lang="en-US" sz="3600" dirty="0" err="1"/>
              <a:t>vazea</a:t>
            </a:r>
            <a:r>
              <a:rPr lang="en-US" sz="3600" dirty="0"/>
              <a:t> de </a:t>
            </a:r>
            <a:r>
              <a:rPr lang="en-US" sz="3600" dirty="0" err="1"/>
              <a:t>Autazes</a:t>
            </a:r>
            <a:r>
              <a:rPr lang="en-US" sz="3600" dirty="0"/>
              <a:t>: a </a:t>
            </a:r>
            <a:r>
              <a:rPr lang="en-US" sz="3600" dirty="0" err="1"/>
              <a:t>maior</a:t>
            </a:r>
            <a:r>
              <a:rPr lang="en-US" sz="3600" dirty="0"/>
              <a:t> </a:t>
            </a:r>
            <a:r>
              <a:rPr lang="en-US" sz="3600" dirty="0" err="1"/>
              <a:t>bacia</a:t>
            </a:r>
            <a:r>
              <a:rPr lang="en-US" sz="3600" dirty="0"/>
              <a:t> </a:t>
            </a:r>
            <a:r>
              <a:rPr lang="en-US" sz="3600" dirty="0" err="1"/>
              <a:t>leiteira</a:t>
            </a:r>
            <a:r>
              <a:rPr lang="en-US" sz="3600" dirty="0"/>
              <a:t> do </a:t>
            </a:r>
            <a:r>
              <a:rPr lang="en-US" sz="2800" dirty="0"/>
              <a:t>Estado do Amazonas</a:t>
            </a:r>
            <a:endParaRPr lang="pt-BR" sz="3600" dirty="0"/>
          </a:p>
        </p:txBody>
      </p:sp>
      <p:pic>
        <p:nvPicPr>
          <p:cNvPr id="47106" name="Picture 2" descr="C:\Documents and Settings\Usuario\Meus documentos\My Docs\My Actual Jobs\2012\Fotos do Arapiuns\hpqscan0001.jpg"/>
          <p:cNvPicPr>
            <a:picLocks noChangeAspect="1" noChangeArrowheads="1"/>
          </p:cNvPicPr>
          <p:nvPr/>
        </p:nvPicPr>
        <p:blipFill>
          <a:blip r:embed="rId2" cstate="print"/>
          <a:srcRect/>
          <a:stretch>
            <a:fillRect/>
          </a:stretch>
        </p:blipFill>
        <p:spPr bwMode="auto">
          <a:xfrm>
            <a:off x="5689112" y="0"/>
            <a:ext cx="4978889" cy="6858000"/>
          </a:xfrm>
          <a:prstGeom prst="rect">
            <a:avLst/>
          </a:prstGeom>
          <a:noFill/>
        </p:spPr>
      </p:pic>
    </p:spTree>
    <p:extLst>
      <p:ext uri="{BB962C8B-B14F-4D97-AF65-F5344CB8AC3E}">
        <p14:creationId xmlns:p14="http://schemas.microsoft.com/office/powerpoint/2010/main" val="41126870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Usuario\Meus documentos\My Docs\My Actual Jobs\2012\3.ReDemarcações\TIs. Autazes\Ponciano\IMG_1495.JPG"/>
          <p:cNvPicPr>
            <a:picLocks noChangeAspect="1" noChangeArrowheads="1"/>
          </p:cNvPicPr>
          <p:nvPr/>
        </p:nvPicPr>
        <p:blipFill>
          <a:blip r:embed="rId2" cstate="print"/>
          <a:srcRect/>
          <a:stretch>
            <a:fillRect/>
          </a:stretch>
        </p:blipFill>
        <p:spPr bwMode="auto">
          <a:xfrm>
            <a:off x="2032000" y="381000"/>
            <a:ext cx="8128000" cy="6096000"/>
          </a:xfrm>
          <a:prstGeom prst="rect">
            <a:avLst/>
          </a:prstGeom>
          <a:noFill/>
        </p:spPr>
      </p:pic>
    </p:spTree>
    <p:extLst>
      <p:ext uri="{BB962C8B-B14F-4D97-AF65-F5344CB8AC3E}">
        <p14:creationId xmlns:p14="http://schemas.microsoft.com/office/powerpoint/2010/main" val="31906192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Documents and Settings\Usuario\Meus documentos\My Pictures\Baixo Amazonas\Contest.Autazes\IMG_1358.JPG"/>
          <p:cNvPicPr>
            <a:picLocks noChangeAspect="1" noChangeArrowheads="1"/>
          </p:cNvPicPr>
          <p:nvPr/>
        </p:nvPicPr>
        <p:blipFill>
          <a:blip r:embed="rId2" cstate="print"/>
          <a:srcRect/>
          <a:stretch>
            <a:fillRect/>
          </a:stretch>
        </p:blipFill>
        <p:spPr bwMode="auto">
          <a:xfrm>
            <a:off x="1382333" y="404073"/>
            <a:ext cx="8604448" cy="6453927"/>
          </a:xfrm>
          <a:prstGeom prst="rect">
            <a:avLst/>
          </a:prstGeom>
          <a:noFill/>
        </p:spPr>
      </p:pic>
      <p:sp>
        <p:nvSpPr>
          <p:cNvPr id="3" name="Título 2"/>
          <p:cNvSpPr>
            <a:spLocks noGrp="1"/>
          </p:cNvSpPr>
          <p:nvPr>
            <p:ph type="title"/>
          </p:nvPr>
        </p:nvSpPr>
        <p:spPr>
          <a:xfrm>
            <a:off x="-1" y="188640"/>
            <a:ext cx="11874321" cy="850424"/>
          </a:xfrm>
        </p:spPr>
        <p:txBody>
          <a:bodyPr/>
          <a:lstStyle/>
          <a:p>
            <a:pPr algn="r"/>
            <a:r>
              <a:rPr lang="en-US" dirty="0" err="1">
                <a:solidFill>
                  <a:srgbClr val="FFC000"/>
                </a:solidFill>
              </a:rPr>
              <a:t>Hipocrisia</a:t>
            </a:r>
            <a:r>
              <a:rPr lang="en-US" dirty="0">
                <a:solidFill>
                  <a:srgbClr val="FFC000"/>
                </a:solidFill>
              </a:rPr>
              <a:t> </a:t>
            </a:r>
            <a:r>
              <a:rPr lang="en-US" dirty="0" err="1">
                <a:solidFill>
                  <a:srgbClr val="FFC000"/>
                </a:solidFill>
              </a:rPr>
              <a:t>Estatal</a:t>
            </a:r>
            <a:r>
              <a:rPr lang="en-US" dirty="0">
                <a:solidFill>
                  <a:srgbClr val="FFC000"/>
                </a:solidFill>
              </a:rPr>
              <a:t> com </a:t>
            </a:r>
            <a:r>
              <a:rPr lang="en-US" b="1" dirty="0" err="1">
                <a:solidFill>
                  <a:srgbClr val="FFC000"/>
                </a:solidFill>
              </a:rPr>
              <a:t>legitimação</a:t>
            </a:r>
            <a:r>
              <a:rPr lang="en-US" b="1" dirty="0">
                <a:solidFill>
                  <a:srgbClr val="FFC000"/>
                </a:solidFill>
              </a:rPr>
              <a:t> </a:t>
            </a:r>
            <a:r>
              <a:rPr lang="en-US" b="1" dirty="0" err="1">
                <a:solidFill>
                  <a:srgbClr val="FFC000"/>
                </a:solidFill>
              </a:rPr>
              <a:t>antropológica</a:t>
            </a:r>
            <a:r>
              <a:rPr lang="pt-BR" dirty="0"/>
              <a:t>?</a:t>
            </a:r>
            <a:endParaRPr lang="pt-BR" dirty="0">
              <a:solidFill>
                <a:srgbClr val="FFC000"/>
              </a:solidFill>
            </a:endParaRPr>
          </a:p>
        </p:txBody>
      </p:sp>
    </p:spTree>
    <p:extLst>
      <p:ext uri="{BB962C8B-B14F-4D97-AF65-F5344CB8AC3E}">
        <p14:creationId xmlns:p14="http://schemas.microsoft.com/office/powerpoint/2010/main" val="32336770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13509" y="165334"/>
            <a:ext cx="7467856" cy="1271580"/>
          </a:xfrm>
        </p:spPr>
        <p:txBody>
          <a:bodyPr/>
          <a:lstStyle/>
          <a:p>
            <a:r>
              <a:rPr lang="pt-BR" dirty="0">
                <a:solidFill>
                  <a:srgbClr val="FFC000"/>
                </a:solidFill>
              </a:rPr>
              <a:t>Catequese etnogênica do</a:t>
            </a:r>
            <a:r>
              <a:rPr lang="pt-BR" dirty="0"/>
              <a:t> </a:t>
            </a:r>
            <a:br>
              <a:rPr lang="pt-BR" dirty="0"/>
            </a:br>
            <a:r>
              <a:rPr lang="pt-BR" b="1" dirty="0">
                <a:solidFill>
                  <a:srgbClr val="FFC000"/>
                </a:solidFill>
              </a:rPr>
              <a:t>Mestiço Caboclo </a:t>
            </a:r>
            <a:r>
              <a:rPr lang="pt-BR" b="1" dirty="0" err="1">
                <a:solidFill>
                  <a:srgbClr val="FFC000"/>
                </a:solidFill>
              </a:rPr>
              <a:t>Tapajoara</a:t>
            </a:r>
            <a:endParaRPr lang="pt-BR" dirty="0"/>
          </a:p>
        </p:txBody>
      </p:sp>
      <p:pic>
        <p:nvPicPr>
          <p:cNvPr id="4" name="Imagem 3"/>
          <p:cNvPicPr>
            <a:picLocks noChangeAspect="1"/>
          </p:cNvPicPr>
          <p:nvPr/>
        </p:nvPicPr>
        <p:blipFill rotWithShape="1">
          <a:blip r:embed="rId2"/>
          <a:srcRect l="10000" t="18725" r="7826" b="15536"/>
          <a:stretch/>
        </p:blipFill>
        <p:spPr>
          <a:xfrm>
            <a:off x="222068" y="2432174"/>
            <a:ext cx="7057273" cy="4234365"/>
          </a:xfrm>
          <a:prstGeom prst="rect">
            <a:avLst/>
          </a:prstGeom>
        </p:spPr>
      </p:pic>
      <p:pic>
        <p:nvPicPr>
          <p:cNvPr id="5" name="Imagem 4"/>
          <p:cNvPicPr>
            <a:picLocks noChangeAspect="1"/>
          </p:cNvPicPr>
          <p:nvPr/>
        </p:nvPicPr>
        <p:blipFill>
          <a:blip r:embed="rId3"/>
          <a:stretch>
            <a:fillRect/>
          </a:stretch>
        </p:blipFill>
        <p:spPr>
          <a:xfrm>
            <a:off x="222068" y="2206880"/>
            <a:ext cx="6699059" cy="4459660"/>
          </a:xfrm>
          <a:prstGeom prst="rect">
            <a:avLst/>
          </a:prstGeom>
        </p:spPr>
      </p:pic>
      <p:sp>
        <p:nvSpPr>
          <p:cNvPr id="6" name="Espaço Reservado para Conteúdo 4"/>
          <p:cNvSpPr txBox="1">
            <a:spLocks/>
          </p:cNvSpPr>
          <p:nvPr/>
        </p:nvSpPr>
        <p:spPr>
          <a:xfrm>
            <a:off x="7279341" y="1206905"/>
            <a:ext cx="4912659" cy="5651095"/>
          </a:xfrm>
          <a:prstGeom prst="rect">
            <a:avLst/>
          </a:prstGeom>
        </p:spPr>
        <p:txBody>
          <a:bodyPr>
            <a:normAutofit fontScale="85000" lnSpcReduction="2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lgn="just"/>
            <a:r>
              <a:rPr lang="pt-BR" dirty="0"/>
              <a:t> ”</a:t>
            </a:r>
            <a:r>
              <a:rPr lang="pt-BR" sz="2100" dirty="0"/>
              <a:t>Finalmente, quais os </a:t>
            </a:r>
            <a:r>
              <a:rPr lang="pt-BR" sz="2100" dirty="0">
                <a:solidFill>
                  <a:srgbClr val="FFC000"/>
                </a:solidFill>
              </a:rPr>
              <a:t>critérios de </a:t>
            </a:r>
            <a:r>
              <a:rPr lang="pt-BR" sz="2100" dirty="0" err="1">
                <a:solidFill>
                  <a:srgbClr val="FFC000"/>
                </a:solidFill>
              </a:rPr>
              <a:t>indianidade</a:t>
            </a:r>
            <a:r>
              <a:rPr lang="pt-BR" sz="2100" dirty="0">
                <a:solidFill>
                  <a:srgbClr val="FFC000"/>
                </a:solidFill>
              </a:rPr>
              <a:t> atualmente válidos no Brasil? </a:t>
            </a:r>
            <a:r>
              <a:rPr lang="pt-BR" sz="2100" dirty="0"/>
              <a:t>Vemos que há uma luta do novo contra o velho. De um lado, estão </a:t>
            </a:r>
            <a:r>
              <a:rPr lang="pt-BR" sz="2100" b="1" dirty="0">
                <a:solidFill>
                  <a:srgbClr val="FFC000"/>
                </a:solidFill>
              </a:rPr>
              <a:t>concepções e práticas inovadoras</a:t>
            </a:r>
            <a:r>
              <a:rPr lang="pt-BR" sz="2100" dirty="0">
                <a:solidFill>
                  <a:srgbClr val="FFC000"/>
                </a:solidFill>
              </a:rPr>
              <a:t> </a:t>
            </a:r>
            <a:r>
              <a:rPr lang="pt-BR" sz="2100" dirty="0"/>
              <a:t>baseadas na linha da </a:t>
            </a:r>
            <a:r>
              <a:rPr lang="pt-BR" sz="2100" b="1" dirty="0" err="1">
                <a:solidFill>
                  <a:srgbClr val="FFC000"/>
                </a:solidFill>
              </a:rPr>
              <a:t>auto-identificação</a:t>
            </a:r>
            <a:r>
              <a:rPr lang="pt-BR" sz="2100" b="1" dirty="0">
                <a:solidFill>
                  <a:srgbClr val="FFC000"/>
                </a:solidFill>
              </a:rPr>
              <a:t> étnica </a:t>
            </a:r>
            <a:r>
              <a:rPr lang="pt-BR" sz="2100" dirty="0"/>
              <a:t>e até racial, que ganharam impulso com estudos antropológicos recentes, com a Constituição de 1988 e a </a:t>
            </a:r>
            <a:r>
              <a:rPr lang="pt-BR" sz="2100" b="1" dirty="0">
                <a:solidFill>
                  <a:srgbClr val="FFC000"/>
                </a:solidFill>
              </a:rPr>
              <a:t>ratificação no Brasil da Convenção 169 da OIT</a:t>
            </a:r>
            <a:r>
              <a:rPr lang="pt-BR" sz="2100" dirty="0"/>
              <a:t>. De outro lado, estão ideias e </a:t>
            </a:r>
            <a:r>
              <a:rPr lang="pt-BR" sz="2100" b="1" dirty="0">
                <a:solidFill>
                  <a:srgbClr val="FFC000"/>
                </a:solidFill>
              </a:rPr>
              <a:t>práticas conservadoras baseadas na identidade como algo objetivo e substancial, </a:t>
            </a:r>
            <a:r>
              <a:rPr lang="pt-BR" sz="2100" dirty="0"/>
              <a:t>que o Estado pode instituir, independente dos sujeitos.</a:t>
            </a:r>
            <a:br>
              <a:rPr lang="pt-BR" sz="2100" dirty="0"/>
            </a:br>
            <a:r>
              <a:rPr lang="pt-BR" sz="2100" dirty="0"/>
              <a:t>   Não podemos dizer qual lado está se impondo mais neste momento. Mas levantamos a hipótese de que, a posição </a:t>
            </a:r>
            <a:r>
              <a:rPr lang="pt-BR" sz="2100" dirty="0" err="1"/>
              <a:t>objetivista</a:t>
            </a:r>
            <a:r>
              <a:rPr lang="pt-BR" sz="2100" dirty="0"/>
              <a:t> e conservadora já foi bem mais forte e está perdendo terreno, mas ainda ameaça e coage ou, no mínimo, retarda o processo de “</a:t>
            </a:r>
            <a:r>
              <a:rPr lang="pt-BR" sz="2100" dirty="0">
                <a:solidFill>
                  <a:srgbClr val="FFC000"/>
                </a:solidFill>
              </a:rPr>
              <a:t>renascimento” da identidade indígena</a:t>
            </a:r>
            <a:r>
              <a:rPr lang="pt-BR" dirty="0"/>
              <a:t>. Tese do Frei Florêncio Vaz</a:t>
            </a:r>
          </a:p>
        </p:txBody>
      </p:sp>
    </p:spTree>
    <p:extLst>
      <p:ext uri="{BB962C8B-B14F-4D97-AF65-F5344CB8AC3E}">
        <p14:creationId xmlns:p14="http://schemas.microsoft.com/office/powerpoint/2010/main" val="218895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4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rotWithShape="1">
          <a:blip r:embed="rId2"/>
          <a:srcRect l="21889" t="11458" r="22907" b="10462"/>
          <a:stretch/>
        </p:blipFill>
        <p:spPr>
          <a:xfrm>
            <a:off x="0" y="0"/>
            <a:ext cx="8624213" cy="6858000"/>
          </a:xfrm>
          <a:prstGeom prst="rect">
            <a:avLst/>
          </a:prstGeom>
        </p:spPr>
      </p:pic>
    </p:spTree>
    <p:extLst>
      <p:ext uri="{BB962C8B-B14F-4D97-AF65-F5344CB8AC3E}">
        <p14:creationId xmlns:p14="http://schemas.microsoft.com/office/powerpoint/2010/main" val="7339667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2785" y="191460"/>
            <a:ext cx="11815855" cy="1663097"/>
          </a:xfrm>
        </p:spPr>
        <p:txBody>
          <a:bodyPr/>
          <a:lstStyle/>
          <a:p>
            <a:r>
              <a:rPr lang="pt-BR" sz="3200" dirty="0"/>
              <a:t>A superioridade moral da luta pelo suposto território indígena impõe uma </a:t>
            </a:r>
            <a:r>
              <a:rPr lang="pt-BR" sz="3200" dirty="0">
                <a:solidFill>
                  <a:srgbClr val="FFC000"/>
                </a:solidFill>
              </a:rPr>
              <a:t>anestesia investigativa </a:t>
            </a:r>
            <a:r>
              <a:rPr lang="pt-BR" sz="3200" dirty="0">
                <a:solidFill>
                  <a:schemeClr val="tx1">
                    <a:lumMod val="85000"/>
                  </a:schemeClr>
                </a:solidFill>
              </a:rPr>
              <a:t>que proíbe os antropólogos de pesquisarem e investigarem os fenômenos sociais em trânsito nestas regiões!</a:t>
            </a:r>
          </a:p>
        </p:txBody>
      </p:sp>
      <p:pic>
        <p:nvPicPr>
          <p:cNvPr id="3" name="Imagem 2"/>
          <p:cNvPicPr>
            <a:picLocks noChangeAspect="1"/>
          </p:cNvPicPr>
          <p:nvPr/>
        </p:nvPicPr>
        <p:blipFill>
          <a:blip r:embed="rId2"/>
          <a:stretch>
            <a:fillRect/>
          </a:stretch>
        </p:blipFill>
        <p:spPr>
          <a:xfrm>
            <a:off x="162785" y="2520125"/>
            <a:ext cx="5532620" cy="4149465"/>
          </a:xfrm>
          <a:prstGeom prst="rect">
            <a:avLst/>
          </a:prstGeom>
        </p:spPr>
      </p:pic>
      <p:pic>
        <p:nvPicPr>
          <p:cNvPr id="4" name="Imagem 3"/>
          <p:cNvPicPr>
            <a:picLocks noChangeAspect="1"/>
          </p:cNvPicPr>
          <p:nvPr/>
        </p:nvPicPr>
        <p:blipFill>
          <a:blip r:embed="rId3"/>
          <a:stretch>
            <a:fillRect/>
          </a:stretch>
        </p:blipFill>
        <p:spPr>
          <a:xfrm>
            <a:off x="6239692" y="2442753"/>
            <a:ext cx="5738948" cy="4304211"/>
          </a:xfrm>
          <a:prstGeom prst="rect">
            <a:avLst/>
          </a:prstGeom>
        </p:spPr>
      </p:pic>
    </p:spTree>
    <p:extLst>
      <p:ext uri="{BB962C8B-B14F-4D97-AF65-F5344CB8AC3E}">
        <p14:creationId xmlns:p14="http://schemas.microsoft.com/office/powerpoint/2010/main" val="7052319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a:stretch>
            <a:fillRect/>
          </a:stretch>
        </p:blipFill>
        <p:spPr>
          <a:xfrm>
            <a:off x="3314939" y="1472095"/>
            <a:ext cx="5437652" cy="3619437"/>
          </a:xfrm>
          <a:prstGeom prst="rect">
            <a:avLst/>
          </a:prstGeom>
        </p:spPr>
      </p:pic>
      <p:sp>
        <p:nvSpPr>
          <p:cNvPr id="2" name="Título 1"/>
          <p:cNvSpPr>
            <a:spLocks noGrp="1"/>
          </p:cNvSpPr>
          <p:nvPr>
            <p:ph type="title"/>
          </p:nvPr>
        </p:nvSpPr>
        <p:spPr>
          <a:xfrm>
            <a:off x="3819682" y="71565"/>
            <a:ext cx="3862714" cy="1254959"/>
          </a:xfrm>
        </p:spPr>
        <p:txBody>
          <a:bodyPr/>
          <a:lstStyle/>
          <a:p>
            <a:pPr algn="ctr"/>
            <a:r>
              <a:rPr lang="pt-BR" dirty="0">
                <a:solidFill>
                  <a:srgbClr val="FFC000"/>
                </a:solidFill>
              </a:rPr>
              <a:t>Apropriação</a:t>
            </a:r>
            <a:br>
              <a:rPr lang="pt-BR" dirty="0">
                <a:solidFill>
                  <a:srgbClr val="FFC000"/>
                </a:solidFill>
              </a:rPr>
            </a:br>
            <a:r>
              <a:rPr lang="pt-BR" dirty="0">
                <a:solidFill>
                  <a:srgbClr val="FFC000"/>
                </a:solidFill>
              </a:rPr>
              <a:t>Indébita da</a:t>
            </a:r>
            <a:br>
              <a:rPr lang="pt-BR" dirty="0">
                <a:solidFill>
                  <a:srgbClr val="FFC000"/>
                </a:solidFill>
              </a:rPr>
            </a:br>
            <a:r>
              <a:rPr lang="pt-BR" b="1" dirty="0">
                <a:solidFill>
                  <a:srgbClr val="FFC000"/>
                </a:solidFill>
              </a:rPr>
              <a:t>cultura</a:t>
            </a:r>
            <a:br>
              <a:rPr lang="pt-BR" b="1" dirty="0">
                <a:solidFill>
                  <a:srgbClr val="FFC000"/>
                </a:solidFill>
              </a:rPr>
            </a:br>
            <a:r>
              <a:rPr lang="pt-BR" b="1" dirty="0">
                <a:solidFill>
                  <a:srgbClr val="FFC000"/>
                </a:solidFill>
              </a:rPr>
              <a:t>MESTIÇA</a:t>
            </a:r>
          </a:p>
        </p:txBody>
      </p:sp>
      <p:pic>
        <p:nvPicPr>
          <p:cNvPr id="4" name="Imagem 3"/>
          <p:cNvPicPr>
            <a:picLocks noChangeAspect="1"/>
          </p:cNvPicPr>
          <p:nvPr/>
        </p:nvPicPr>
        <p:blipFill>
          <a:blip r:embed="rId3"/>
          <a:stretch>
            <a:fillRect/>
          </a:stretch>
        </p:blipFill>
        <p:spPr>
          <a:xfrm>
            <a:off x="7722828" y="3997909"/>
            <a:ext cx="4563291" cy="2860091"/>
          </a:xfrm>
          <a:prstGeom prst="rect">
            <a:avLst/>
          </a:prstGeom>
        </p:spPr>
      </p:pic>
      <p:pic>
        <p:nvPicPr>
          <p:cNvPr id="5" name="Imagem 4"/>
          <p:cNvPicPr>
            <a:picLocks noChangeAspect="1"/>
          </p:cNvPicPr>
          <p:nvPr/>
        </p:nvPicPr>
        <p:blipFill>
          <a:blip r:embed="rId4"/>
          <a:stretch>
            <a:fillRect/>
          </a:stretch>
        </p:blipFill>
        <p:spPr>
          <a:xfrm>
            <a:off x="0" y="0"/>
            <a:ext cx="3819682" cy="2860766"/>
          </a:xfrm>
          <a:prstGeom prst="rect">
            <a:avLst/>
          </a:prstGeom>
        </p:spPr>
      </p:pic>
      <p:pic>
        <p:nvPicPr>
          <p:cNvPr id="6" name="Imagem 5"/>
          <p:cNvPicPr>
            <a:picLocks noChangeAspect="1"/>
          </p:cNvPicPr>
          <p:nvPr/>
        </p:nvPicPr>
        <p:blipFill>
          <a:blip r:embed="rId5"/>
          <a:stretch>
            <a:fillRect/>
          </a:stretch>
        </p:blipFill>
        <p:spPr>
          <a:xfrm>
            <a:off x="0" y="4292958"/>
            <a:ext cx="3819682" cy="2565042"/>
          </a:xfrm>
          <a:prstGeom prst="rect">
            <a:avLst/>
          </a:prstGeom>
        </p:spPr>
      </p:pic>
      <p:pic>
        <p:nvPicPr>
          <p:cNvPr id="7" name="Imagem 6"/>
          <p:cNvPicPr>
            <a:picLocks noChangeAspect="1"/>
          </p:cNvPicPr>
          <p:nvPr/>
        </p:nvPicPr>
        <p:blipFill rotWithShape="1">
          <a:blip r:embed="rId6"/>
          <a:srcRect l="4578" b="4369"/>
          <a:stretch/>
        </p:blipFill>
        <p:spPr>
          <a:xfrm>
            <a:off x="7682396" y="0"/>
            <a:ext cx="4333059" cy="2756452"/>
          </a:xfrm>
          <a:prstGeom prst="rect">
            <a:avLst/>
          </a:prstGeom>
        </p:spPr>
      </p:pic>
      <p:pic>
        <p:nvPicPr>
          <p:cNvPr id="8" name="Imagem 7"/>
          <p:cNvPicPr>
            <a:picLocks noChangeAspect="1"/>
          </p:cNvPicPr>
          <p:nvPr/>
        </p:nvPicPr>
        <p:blipFill>
          <a:blip r:embed="rId7"/>
          <a:stretch>
            <a:fillRect/>
          </a:stretch>
        </p:blipFill>
        <p:spPr>
          <a:xfrm>
            <a:off x="4189300" y="4613640"/>
            <a:ext cx="3138964" cy="2244359"/>
          </a:xfrm>
          <a:prstGeom prst="rect">
            <a:avLst/>
          </a:prstGeom>
        </p:spPr>
      </p:pic>
      <p:pic>
        <p:nvPicPr>
          <p:cNvPr id="9" name="Imagem 8"/>
          <p:cNvPicPr>
            <a:picLocks noChangeAspect="1"/>
          </p:cNvPicPr>
          <p:nvPr/>
        </p:nvPicPr>
        <p:blipFill rotWithShape="1">
          <a:blip r:embed="rId8"/>
          <a:srcRect r="1072" b="33639"/>
          <a:stretch/>
        </p:blipFill>
        <p:spPr>
          <a:xfrm>
            <a:off x="383840" y="2860766"/>
            <a:ext cx="2547259" cy="1263534"/>
          </a:xfrm>
          <a:prstGeom prst="rect">
            <a:avLst/>
          </a:prstGeom>
        </p:spPr>
      </p:pic>
      <p:pic>
        <p:nvPicPr>
          <p:cNvPr id="10" name="Imagem 9"/>
          <p:cNvPicPr>
            <a:picLocks noChangeAspect="1"/>
          </p:cNvPicPr>
          <p:nvPr/>
        </p:nvPicPr>
        <p:blipFill>
          <a:blip r:embed="rId9"/>
          <a:stretch>
            <a:fillRect/>
          </a:stretch>
        </p:blipFill>
        <p:spPr>
          <a:xfrm>
            <a:off x="9172821" y="2708229"/>
            <a:ext cx="2548349" cy="1268078"/>
          </a:xfrm>
          <a:prstGeom prst="rect">
            <a:avLst/>
          </a:prstGeom>
        </p:spPr>
      </p:pic>
    </p:spTree>
    <p:extLst>
      <p:ext uri="{BB962C8B-B14F-4D97-AF65-F5344CB8AC3E}">
        <p14:creationId xmlns:p14="http://schemas.microsoft.com/office/powerpoint/2010/main" val="2578129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9B8C6A-926D-4941-9314-FB67B122A8F5}"/>
              </a:ext>
            </a:extLst>
          </p:cNvPr>
          <p:cNvSpPr>
            <a:spLocks noGrp="1"/>
          </p:cNvSpPr>
          <p:nvPr>
            <p:ph type="title"/>
          </p:nvPr>
        </p:nvSpPr>
        <p:spPr>
          <a:xfrm>
            <a:off x="0" y="214179"/>
            <a:ext cx="12192000" cy="1400530"/>
          </a:xfrm>
        </p:spPr>
        <p:txBody>
          <a:bodyPr/>
          <a:lstStyle/>
          <a:p>
            <a:r>
              <a:rPr lang="pt-BR" dirty="0"/>
              <a:t>Mesmo com um começo singelo e despretensioso, as ONGs indígenas cresceram absurdamente em poder..</a:t>
            </a:r>
          </a:p>
        </p:txBody>
      </p:sp>
      <p:pic>
        <p:nvPicPr>
          <p:cNvPr id="3" name="Imagem 2">
            <a:extLst>
              <a:ext uri="{FF2B5EF4-FFF2-40B4-BE49-F238E27FC236}">
                <a16:creationId xmlns:a16="http://schemas.microsoft.com/office/drawing/2014/main" id="{0661729B-2C8E-4A49-8107-B2659A131003}"/>
              </a:ext>
            </a:extLst>
          </p:cNvPr>
          <p:cNvPicPr>
            <a:picLocks noChangeAspect="1"/>
          </p:cNvPicPr>
          <p:nvPr/>
        </p:nvPicPr>
        <p:blipFill rotWithShape="1">
          <a:blip r:embed="rId2"/>
          <a:srcRect l="48587" t="23368" r="23696" b="9739"/>
          <a:stretch/>
        </p:blipFill>
        <p:spPr>
          <a:xfrm>
            <a:off x="2622118" y="2273122"/>
            <a:ext cx="3379028" cy="4584878"/>
          </a:xfrm>
          <a:prstGeom prst="rect">
            <a:avLst/>
          </a:prstGeom>
        </p:spPr>
      </p:pic>
      <p:pic>
        <p:nvPicPr>
          <p:cNvPr id="4" name="Imagem 3">
            <a:extLst>
              <a:ext uri="{FF2B5EF4-FFF2-40B4-BE49-F238E27FC236}">
                <a16:creationId xmlns:a16="http://schemas.microsoft.com/office/drawing/2014/main" id="{9AA99C36-C086-4076-AD62-E7E47C1B1148}"/>
              </a:ext>
            </a:extLst>
          </p:cNvPr>
          <p:cNvPicPr>
            <a:picLocks noChangeAspect="1"/>
          </p:cNvPicPr>
          <p:nvPr/>
        </p:nvPicPr>
        <p:blipFill rotWithShape="1">
          <a:blip r:embed="rId3"/>
          <a:srcRect l="50000" t="23562" r="24674" b="8386"/>
          <a:stretch/>
        </p:blipFill>
        <p:spPr>
          <a:xfrm>
            <a:off x="5828059" y="2273122"/>
            <a:ext cx="3034877" cy="4584878"/>
          </a:xfrm>
          <a:prstGeom prst="rect">
            <a:avLst/>
          </a:prstGeom>
        </p:spPr>
      </p:pic>
      <p:pic>
        <p:nvPicPr>
          <p:cNvPr id="5" name="Imagem 4">
            <a:extLst>
              <a:ext uri="{FF2B5EF4-FFF2-40B4-BE49-F238E27FC236}">
                <a16:creationId xmlns:a16="http://schemas.microsoft.com/office/drawing/2014/main" id="{3C268A11-30DD-400A-8D4E-09AA1530657C}"/>
              </a:ext>
            </a:extLst>
          </p:cNvPr>
          <p:cNvPicPr>
            <a:picLocks noChangeAspect="1"/>
          </p:cNvPicPr>
          <p:nvPr/>
        </p:nvPicPr>
        <p:blipFill rotWithShape="1">
          <a:blip r:embed="rId4"/>
          <a:srcRect l="48648" t="24399" r="24097" b="8386"/>
          <a:stretch/>
        </p:blipFill>
        <p:spPr>
          <a:xfrm>
            <a:off x="8878349" y="2273122"/>
            <a:ext cx="3313651" cy="4594374"/>
          </a:xfrm>
          <a:prstGeom prst="rect">
            <a:avLst/>
          </a:prstGeom>
        </p:spPr>
      </p:pic>
      <p:pic>
        <p:nvPicPr>
          <p:cNvPr id="6" name="Imagem 5">
            <a:extLst>
              <a:ext uri="{FF2B5EF4-FFF2-40B4-BE49-F238E27FC236}">
                <a16:creationId xmlns:a16="http://schemas.microsoft.com/office/drawing/2014/main" id="{FADDD518-FC0A-4C65-8F63-92495092E281}"/>
              </a:ext>
            </a:extLst>
          </p:cNvPr>
          <p:cNvPicPr>
            <a:picLocks noChangeAspect="1"/>
          </p:cNvPicPr>
          <p:nvPr/>
        </p:nvPicPr>
        <p:blipFill rotWithShape="1">
          <a:blip r:embed="rId5"/>
          <a:srcRect l="67173" t="37288" r="12283" b="16118"/>
          <a:stretch/>
        </p:blipFill>
        <p:spPr>
          <a:xfrm>
            <a:off x="0" y="3543603"/>
            <a:ext cx="2606705" cy="3323893"/>
          </a:xfrm>
          <a:prstGeom prst="rect">
            <a:avLst/>
          </a:prstGeom>
        </p:spPr>
      </p:pic>
    </p:spTree>
    <p:extLst>
      <p:ext uri="{BB962C8B-B14F-4D97-AF65-F5344CB8AC3E}">
        <p14:creationId xmlns:p14="http://schemas.microsoft.com/office/powerpoint/2010/main" val="6066745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48821"/>
            <a:ext cx="9504608" cy="1110136"/>
          </a:xfrm>
        </p:spPr>
        <p:txBody>
          <a:bodyPr/>
          <a:lstStyle/>
          <a:p>
            <a:r>
              <a:rPr lang="pt-BR" dirty="0"/>
              <a:t>Violência Étnica como resultado da </a:t>
            </a:r>
            <a:br>
              <a:rPr lang="pt-BR" dirty="0"/>
            </a:br>
            <a:r>
              <a:rPr lang="pt-BR" dirty="0"/>
              <a:t>engenharia social </a:t>
            </a:r>
          </a:p>
        </p:txBody>
      </p:sp>
      <p:pic>
        <p:nvPicPr>
          <p:cNvPr id="3" name="Imagem 2"/>
          <p:cNvPicPr>
            <a:picLocks noChangeAspect="1"/>
          </p:cNvPicPr>
          <p:nvPr/>
        </p:nvPicPr>
        <p:blipFill rotWithShape="1">
          <a:blip r:embed="rId2"/>
          <a:srcRect r="172" b="57543"/>
          <a:stretch/>
        </p:blipFill>
        <p:spPr>
          <a:xfrm>
            <a:off x="180703" y="4011930"/>
            <a:ext cx="8558348" cy="2729902"/>
          </a:xfrm>
          <a:prstGeom prst="rect">
            <a:avLst/>
          </a:prstGeom>
        </p:spPr>
      </p:pic>
      <p:pic>
        <p:nvPicPr>
          <p:cNvPr id="5" name="Imagem 4"/>
          <p:cNvPicPr>
            <a:picLocks noChangeAspect="1"/>
          </p:cNvPicPr>
          <p:nvPr/>
        </p:nvPicPr>
        <p:blipFill rotWithShape="1">
          <a:blip r:embed="rId3"/>
          <a:srcRect t="12936" r="1737" b="45425"/>
          <a:stretch/>
        </p:blipFill>
        <p:spPr>
          <a:xfrm>
            <a:off x="180703" y="1435123"/>
            <a:ext cx="8558348" cy="2576807"/>
          </a:xfrm>
          <a:prstGeom prst="rect">
            <a:avLst/>
          </a:prstGeom>
        </p:spPr>
      </p:pic>
      <p:pic>
        <p:nvPicPr>
          <p:cNvPr id="6" name="Imagem 5"/>
          <p:cNvPicPr>
            <a:picLocks noChangeAspect="1"/>
          </p:cNvPicPr>
          <p:nvPr/>
        </p:nvPicPr>
        <p:blipFill>
          <a:blip r:embed="rId4"/>
          <a:stretch>
            <a:fillRect/>
          </a:stretch>
        </p:blipFill>
        <p:spPr>
          <a:xfrm>
            <a:off x="7816789" y="3825025"/>
            <a:ext cx="4375211" cy="2916807"/>
          </a:xfrm>
          <a:prstGeom prst="rect">
            <a:avLst/>
          </a:prstGeom>
        </p:spPr>
      </p:pic>
      <p:pic>
        <p:nvPicPr>
          <p:cNvPr id="7" name="Imagem 6"/>
          <p:cNvPicPr>
            <a:picLocks noChangeAspect="1"/>
          </p:cNvPicPr>
          <p:nvPr/>
        </p:nvPicPr>
        <p:blipFill>
          <a:blip r:embed="rId5"/>
          <a:stretch>
            <a:fillRect/>
          </a:stretch>
        </p:blipFill>
        <p:spPr>
          <a:xfrm>
            <a:off x="9686605" y="148821"/>
            <a:ext cx="2505395" cy="3495900"/>
          </a:xfrm>
          <a:prstGeom prst="rect">
            <a:avLst/>
          </a:prstGeom>
        </p:spPr>
      </p:pic>
    </p:spTree>
    <p:extLst>
      <p:ext uri="{BB962C8B-B14F-4D97-AF65-F5344CB8AC3E}">
        <p14:creationId xmlns:p14="http://schemas.microsoft.com/office/powerpoint/2010/main" val="28667117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hape 226">
            <a:extLst>
              <a:ext uri="{FF2B5EF4-FFF2-40B4-BE49-F238E27FC236}">
                <a16:creationId xmlns:a16="http://schemas.microsoft.com/office/drawing/2014/main" id="{4F84DFF5-9A07-4C1B-2495-4201BC520E62}"/>
              </a:ext>
            </a:extLst>
          </p:cNvPr>
          <p:cNvSpPr txBox="1">
            <a:spLocks noChangeArrowheads="1"/>
          </p:cNvSpPr>
          <p:nvPr/>
        </p:nvSpPr>
        <p:spPr bwMode="auto">
          <a:xfrm>
            <a:off x="1978025" y="620714"/>
            <a:ext cx="8229600"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sz="1200">
                <a:solidFill>
                  <a:srgbClr val="FFFFFF"/>
                </a:solidFill>
                <a:latin typeface="Arial" panose="020B0604020202020204" pitchFamily="34" charset="0"/>
                <a:ea typeface="ヒラギノ角ゴ ProN W3" charset="-128"/>
                <a:sym typeface="Arial" panose="020B0604020202020204" pitchFamily="34" charset="0"/>
              </a:defRPr>
            </a:lvl1pPr>
            <a:lvl2pPr marL="742950" indent="-285750">
              <a:defRPr sz="1200">
                <a:solidFill>
                  <a:srgbClr val="FFFFFF"/>
                </a:solidFill>
                <a:latin typeface="Arial" panose="020B0604020202020204" pitchFamily="34" charset="0"/>
                <a:ea typeface="ヒラギノ角ゴ ProN W3" charset="-128"/>
                <a:sym typeface="Arial" panose="020B0604020202020204" pitchFamily="34" charset="0"/>
              </a:defRPr>
            </a:lvl2pPr>
            <a:lvl3pPr marL="1143000" indent="-228600">
              <a:defRPr sz="1200">
                <a:solidFill>
                  <a:srgbClr val="FFFFFF"/>
                </a:solidFill>
                <a:latin typeface="Arial" panose="020B0604020202020204" pitchFamily="34" charset="0"/>
                <a:ea typeface="ヒラギノ角ゴ ProN W3" charset="-128"/>
                <a:sym typeface="Arial" panose="020B0604020202020204" pitchFamily="34" charset="0"/>
              </a:defRPr>
            </a:lvl3pPr>
            <a:lvl4pPr marL="1600200" indent="-228600">
              <a:defRPr sz="1200">
                <a:solidFill>
                  <a:srgbClr val="FFFFFF"/>
                </a:solidFill>
                <a:latin typeface="Arial" panose="020B0604020202020204" pitchFamily="34" charset="0"/>
                <a:ea typeface="ヒラギノ角ゴ ProN W3" charset="-128"/>
                <a:sym typeface="Arial" panose="020B0604020202020204" pitchFamily="34" charset="0"/>
              </a:defRPr>
            </a:lvl4pPr>
            <a:lvl5pPr marL="2057400" indent="-228600">
              <a:defRPr sz="1200">
                <a:solidFill>
                  <a:srgbClr val="FFFFFF"/>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9pPr>
          </a:lstStyle>
          <a:p>
            <a:pPr algn="ctr" eaLnBrk="1" hangingPunct="1">
              <a:buSzPct val="25000"/>
            </a:pPr>
            <a:r>
              <a:rPr lang="pt-BR" altLang="pt-BR" sz="2400" b="1">
                <a:solidFill>
                  <a:srgbClr val="0070C0"/>
                </a:solidFill>
              </a:rPr>
              <a:t>MATO GROSSO DO SUL – “</a:t>
            </a:r>
            <a:r>
              <a:rPr lang="pt-BR" altLang="pt-BR" sz="2400" b="1" i="1">
                <a:solidFill>
                  <a:srgbClr val="0070C0"/>
                </a:solidFill>
              </a:rPr>
              <a:t>GRANDE NAÇÃO GUARANI</a:t>
            </a:r>
            <a:r>
              <a:rPr lang="pt-BR" altLang="pt-BR" sz="2400">
                <a:solidFill>
                  <a:srgbClr val="0070C0"/>
                </a:solidFill>
              </a:rPr>
              <a:t>”</a:t>
            </a:r>
          </a:p>
        </p:txBody>
      </p:sp>
      <p:sp>
        <p:nvSpPr>
          <p:cNvPr id="150530" name="Shape 227">
            <a:extLst>
              <a:ext uri="{FF2B5EF4-FFF2-40B4-BE49-F238E27FC236}">
                <a16:creationId xmlns:a16="http://schemas.microsoft.com/office/drawing/2014/main" id="{C1FF6807-DB56-3E76-A354-CE0B311EF2EB}"/>
              </a:ext>
            </a:extLst>
          </p:cNvPr>
          <p:cNvSpPr txBox="1">
            <a:spLocks noChangeArrowheads="1"/>
          </p:cNvSpPr>
          <p:nvPr/>
        </p:nvSpPr>
        <p:spPr bwMode="auto">
          <a:xfrm>
            <a:off x="1978025" y="1412876"/>
            <a:ext cx="8229600" cy="43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sz="1200">
                <a:solidFill>
                  <a:srgbClr val="FFFFFF"/>
                </a:solidFill>
                <a:latin typeface="Arial" panose="020B0604020202020204" pitchFamily="34" charset="0"/>
                <a:ea typeface="ヒラギノ角ゴ ProN W3" charset="-128"/>
                <a:sym typeface="Arial" panose="020B0604020202020204" pitchFamily="34" charset="0"/>
              </a:defRPr>
            </a:lvl1pPr>
            <a:lvl2pPr marL="742950" indent="-285750">
              <a:defRPr sz="1200">
                <a:solidFill>
                  <a:srgbClr val="FFFFFF"/>
                </a:solidFill>
                <a:latin typeface="Arial" panose="020B0604020202020204" pitchFamily="34" charset="0"/>
                <a:ea typeface="ヒラギノ角ゴ ProN W3" charset="-128"/>
                <a:sym typeface="Arial" panose="020B0604020202020204" pitchFamily="34" charset="0"/>
              </a:defRPr>
            </a:lvl2pPr>
            <a:lvl3pPr marL="1143000" indent="-228600">
              <a:defRPr sz="1200">
                <a:solidFill>
                  <a:srgbClr val="FFFFFF"/>
                </a:solidFill>
                <a:latin typeface="Arial" panose="020B0604020202020204" pitchFamily="34" charset="0"/>
                <a:ea typeface="ヒラギノ角ゴ ProN W3" charset="-128"/>
                <a:sym typeface="Arial" panose="020B0604020202020204" pitchFamily="34" charset="0"/>
              </a:defRPr>
            </a:lvl3pPr>
            <a:lvl4pPr marL="1600200" indent="-228600">
              <a:defRPr sz="1200">
                <a:solidFill>
                  <a:srgbClr val="FFFFFF"/>
                </a:solidFill>
                <a:latin typeface="Arial" panose="020B0604020202020204" pitchFamily="34" charset="0"/>
                <a:ea typeface="ヒラギノ角ゴ ProN W3" charset="-128"/>
                <a:sym typeface="Arial" panose="020B0604020202020204" pitchFamily="34" charset="0"/>
              </a:defRPr>
            </a:lvl4pPr>
            <a:lvl5pPr marL="2057400" indent="-228600">
              <a:defRPr sz="1200">
                <a:solidFill>
                  <a:srgbClr val="FFFFFF"/>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9pPr>
          </a:lstStyle>
          <a:p>
            <a:pPr algn="just" eaLnBrk="1" hangingPunct="1">
              <a:buSzPct val="25000"/>
            </a:pPr>
            <a:r>
              <a:rPr lang="pt-BR" altLang="pt-BR" sz="2400">
                <a:solidFill>
                  <a:srgbClr val="0070C0"/>
                </a:solidFill>
              </a:rPr>
              <a:t>- 2008 - Compromisso de Ajuste de Conduta (CAC) MPF/ FUNAI - demarcação de áreas em 26 Municípios - invasão de propriedades.</a:t>
            </a:r>
          </a:p>
          <a:p>
            <a:pPr algn="just" eaLnBrk="1" hangingPunct="1">
              <a:buSzPct val="25000"/>
            </a:pPr>
            <a:r>
              <a:rPr lang="pt-BR" altLang="pt-BR" sz="2400">
                <a:solidFill>
                  <a:srgbClr val="0070C0"/>
                </a:solidFill>
              </a:rPr>
              <a:t> </a:t>
            </a:r>
          </a:p>
          <a:p>
            <a:pPr algn="just" eaLnBrk="1" hangingPunct="1">
              <a:buSzPct val="25000"/>
            </a:pPr>
            <a:r>
              <a:rPr lang="pt-BR" altLang="pt-BR" sz="2400">
                <a:solidFill>
                  <a:srgbClr val="0070C0"/>
                </a:solidFill>
              </a:rPr>
              <a:t>- “</a:t>
            </a:r>
            <a:r>
              <a:rPr lang="pt-BR" altLang="pt-BR" sz="2400" i="1">
                <a:solidFill>
                  <a:srgbClr val="0070C0"/>
                </a:solidFill>
              </a:rPr>
              <a:t>Grande Conselho Guarani e Kaiowa Aty Guasu</a:t>
            </a:r>
            <a:r>
              <a:rPr lang="pt-BR" altLang="pt-BR" sz="2400">
                <a:solidFill>
                  <a:srgbClr val="0070C0"/>
                </a:solidFill>
              </a:rPr>
              <a:t>”, IGUATEMIPEGUA, AMAMBAIPEGUA, DOURADOPEGUA, DOURADOS, BRILHANTEPEGUA, NHANDEVA e APAPEGUA, - 39 “</a:t>
            </a:r>
            <a:r>
              <a:rPr lang="pt-BR" altLang="pt-BR" sz="2400" i="1">
                <a:solidFill>
                  <a:srgbClr val="0070C0"/>
                </a:solidFill>
              </a:rPr>
              <a:t>Tekoha</a:t>
            </a:r>
            <a:r>
              <a:rPr lang="pt-BR" altLang="pt-BR" sz="2400">
                <a:solidFill>
                  <a:srgbClr val="0070C0"/>
                </a:solidFill>
              </a:rPr>
              <a:t>”.</a:t>
            </a:r>
          </a:p>
          <a:p>
            <a:pPr algn="just" eaLnBrk="1" hangingPunct="1"/>
            <a:endParaRPr lang="pt-BR" altLang="pt-BR" sz="2400">
              <a:solidFill>
                <a:srgbClr val="0070C0"/>
              </a:solidFill>
            </a:endParaRPr>
          </a:p>
          <a:p>
            <a:pPr algn="just" eaLnBrk="1" hangingPunct="1">
              <a:buSzPct val="25000"/>
            </a:pPr>
            <a:r>
              <a:rPr lang="pt-BR" altLang="pt-BR" sz="2400">
                <a:solidFill>
                  <a:srgbClr val="0070C0"/>
                </a:solidFill>
              </a:rPr>
              <a:t>- 120 propriedades rurais invadidas, com forte atuação do CIMI para coordenar e incitar o esbulho possessório.</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hape 233">
            <a:extLst>
              <a:ext uri="{FF2B5EF4-FFF2-40B4-BE49-F238E27FC236}">
                <a16:creationId xmlns:a16="http://schemas.microsoft.com/office/drawing/2014/main" id="{2B361D2A-99E3-55CA-9AB6-4FEA848A003E}"/>
              </a:ext>
            </a:extLst>
          </p:cNvPr>
          <p:cNvSpPr>
            <a:spLocks noChangeArrowheads="1"/>
          </p:cNvSpPr>
          <p:nvPr/>
        </p:nvSpPr>
        <p:spPr bwMode="auto">
          <a:xfrm>
            <a:off x="5135563" y="6019800"/>
            <a:ext cx="299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200">
                <a:solidFill>
                  <a:srgbClr val="FFFFFF"/>
                </a:solidFill>
                <a:latin typeface="Arial" panose="020B0604020202020204" pitchFamily="34" charset="0"/>
                <a:ea typeface="ヒラギノ角ゴ ProN W3" charset="-128"/>
                <a:sym typeface="Arial" panose="020B0604020202020204" pitchFamily="34" charset="0"/>
              </a:defRPr>
            </a:lvl1pPr>
            <a:lvl2pPr marL="742950" indent="-285750">
              <a:defRPr sz="1200">
                <a:solidFill>
                  <a:srgbClr val="FFFFFF"/>
                </a:solidFill>
                <a:latin typeface="Arial" panose="020B0604020202020204" pitchFamily="34" charset="0"/>
                <a:ea typeface="ヒラギノ角ゴ ProN W3" charset="-128"/>
                <a:sym typeface="Arial" panose="020B0604020202020204" pitchFamily="34" charset="0"/>
              </a:defRPr>
            </a:lvl2pPr>
            <a:lvl3pPr marL="1143000" indent="-228600">
              <a:defRPr sz="1200">
                <a:solidFill>
                  <a:srgbClr val="FFFFFF"/>
                </a:solidFill>
                <a:latin typeface="Arial" panose="020B0604020202020204" pitchFamily="34" charset="0"/>
                <a:ea typeface="ヒラギノ角ゴ ProN W3" charset="-128"/>
                <a:sym typeface="Arial" panose="020B0604020202020204" pitchFamily="34" charset="0"/>
              </a:defRPr>
            </a:lvl3pPr>
            <a:lvl4pPr marL="1600200" indent="-228600">
              <a:defRPr sz="1200">
                <a:solidFill>
                  <a:srgbClr val="FFFFFF"/>
                </a:solidFill>
                <a:latin typeface="Arial" panose="020B0604020202020204" pitchFamily="34" charset="0"/>
                <a:ea typeface="ヒラギノ角ゴ ProN W3" charset="-128"/>
                <a:sym typeface="Arial" panose="020B0604020202020204" pitchFamily="34" charset="0"/>
              </a:defRPr>
            </a:lvl4pPr>
            <a:lvl5pPr marL="2057400" indent="-228600">
              <a:defRPr sz="1200">
                <a:solidFill>
                  <a:srgbClr val="FFFFFF"/>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9pPr>
          </a:lstStyle>
          <a:p>
            <a:pPr eaLnBrk="1" hangingPunct="1">
              <a:buSzPct val="25000"/>
            </a:pPr>
            <a:r>
              <a:rPr lang="pt-BR" altLang="pt-BR" sz="1400" b="1">
                <a:solidFill>
                  <a:srgbClr val="000000"/>
                </a:solidFill>
                <a:latin typeface="Century Gothic" panose="020B0502020202020204" pitchFamily="34" charset="0"/>
                <a:sym typeface="Century Gothic" panose="020B0502020202020204" pitchFamily="34" charset="0"/>
              </a:rPr>
              <a:t>Fonte: </a:t>
            </a:r>
            <a:r>
              <a:rPr lang="pt-BR" altLang="pt-BR" sz="1400">
                <a:solidFill>
                  <a:srgbClr val="000000"/>
                </a:solidFill>
                <a:latin typeface="Century Gothic" panose="020B0502020202020204" pitchFamily="34" charset="0"/>
                <a:sym typeface="Century Gothic" panose="020B0502020202020204" pitchFamily="34" charset="0"/>
              </a:rPr>
              <a:t>FAMASUL, agosto de 2016</a:t>
            </a:r>
          </a:p>
        </p:txBody>
      </p:sp>
      <p:sp>
        <p:nvSpPr>
          <p:cNvPr id="234" name="Shape 234">
            <a:extLst>
              <a:ext uri="{FF2B5EF4-FFF2-40B4-BE49-F238E27FC236}">
                <a16:creationId xmlns:a16="http://schemas.microsoft.com/office/drawing/2014/main" id="{C3432340-59BD-BD4A-9D6E-C3CE98E6154F}"/>
              </a:ext>
            </a:extLst>
          </p:cNvPr>
          <p:cNvSpPr>
            <a:spLocks/>
          </p:cNvSpPr>
          <p:nvPr/>
        </p:nvSpPr>
        <p:spPr bwMode="auto">
          <a:xfrm>
            <a:off x="4832351" y="3176"/>
            <a:ext cx="5795963" cy="792163"/>
          </a:xfrm>
          <a:custGeom>
            <a:avLst/>
            <a:gdLst>
              <a:gd name="T0" fmla="*/ 0 w 5795700"/>
              <a:gd name="T1" fmla="*/ 0 h 791700"/>
              <a:gd name="T2" fmla="*/ 5664518 w 5795700"/>
              <a:gd name="T3" fmla="*/ 0 h 791700"/>
              <a:gd name="T4" fmla="*/ 5796489 w 5795700"/>
              <a:gd name="T5" fmla="*/ 132184 h 791700"/>
              <a:gd name="T6" fmla="*/ 5796489 w 5795700"/>
              <a:gd name="T7" fmla="*/ 793087 h 791700"/>
              <a:gd name="T8" fmla="*/ 0 w 5795700"/>
              <a:gd name="T9" fmla="*/ 793087 h 791700"/>
              <a:gd name="T10" fmla="*/ 0 w 5795700"/>
              <a:gd name="T11" fmla="*/ 0 h 791700"/>
              <a:gd name="T12" fmla="*/ 0 60000 65536"/>
              <a:gd name="T13" fmla="*/ 0 60000 65536"/>
              <a:gd name="T14" fmla="*/ 0 60000 65536"/>
              <a:gd name="T15" fmla="*/ 0 60000 65536"/>
              <a:gd name="T16" fmla="*/ 0 60000 65536"/>
              <a:gd name="T17" fmla="*/ 0 60000 65536"/>
              <a:gd name="T18" fmla="*/ 0 w 5795700"/>
              <a:gd name="T19" fmla="*/ 0 h 791700"/>
              <a:gd name="T20" fmla="*/ 5795700 w 5795700"/>
              <a:gd name="T21" fmla="*/ 791700 h 791700"/>
            </a:gdLst>
            <a:ahLst/>
            <a:cxnLst>
              <a:cxn ang="T12">
                <a:pos x="T0" y="T1"/>
              </a:cxn>
              <a:cxn ang="T13">
                <a:pos x="T2" y="T3"/>
              </a:cxn>
              <a:cxn ang="T14">
                <a:pos x="T4" y="T5"/>
              </a:cxn>
              <a:cxn ang="T15">
                <a:pos x="T6" y="T7"/>
              </a:cxn>
              <a:cxn ang="T16">
                <a:pos x="T8" y="T9"/>
              </a:cxn>
              <a:cxn ang="T17">
                <a:pos x="T10" y="T11"/>
              </a:cxn>
            </a:cxnLst>
            <a:rect l="T18" t="T19" r="T20" b="T21"/>
            <a:pathLst>
              <a:path w="5795700" h="791700">
                <a:moveTo>
                  <a:pt x="0" y="0"/>
                </a:moveTo>
                <a:lnTo>
                  <a:pt x="5663747" y="0"/>
                </a:lnTo>
                <a:cubicBezTo>
                  <a:pt x="5736623" y="0"/>
                  <a:pt x="5795700" y="59077"/>
                  <a:pt x="5795700" y="131953"/>
                </a:cubicBezTo>
                <a:lnTo>
                  <a:pt x="5795700" y="791700"/>
                </a:lnTo>
                <a:lnTo>
                  <a:pt x="0" y="791700"/>
                </a:lnTo>
                <a:lnTo>
                  <a:pt x="0" y="0"/>
                </a:lnTo>
                <a:close/>
              </a:path>
            </a:pathLst>
          </a:custGeom>
          <a:solidFill>
            <a:srgbClr val="4F6128"/>
          </a:solidFill>
          <a:ln w="25400">
            <a:solidFill>
              <a:srgbClr val="4F6128"/>
            </a:solidFill>
            <a:round/>
            <a:headEnd/>
            <a:tailEnd/>
          </a:ln>
          <a:effectLst>
            <a:outerShdw blurRad="50799" dist="38100" algn="l" rotWithShape="0">
              <a:srgbClr val="808080">
                <a:alpha val="39998"/>
              </a:srgbClr>
            </a:outerShdw>
          </a:effectLst>
        </p:spPr>
        <p:txBody>
          <a:bodyPr lIns="90000" tIns="45000" rIns="90000" bIns="45000" anchor="ctr"/>
          <a:lstStyle/>
          <a:p>
            <a:pPr>
              <a:buSzPct val="25000"/>
              <a:defRPr/>
            </a:pPr>
            <a:r>
              <a:rPr lang="pt-BR" sz="1600" b="1" dirty="0">
                <a:latin typeface="Century Gothic"/>
                <a:ea typeface="Century Gothic"/>
                <a:cs typeface="Century Gothic"/>
                <a:sym typeface="Century Gothic"/>
              </a:rPr>
              <a:t>Municípios de MS com propriedades rurais invadidas por índios </a:t>
            </a:r>
            <a:r>
              <a:rPr lang="pt-BR" sz="1600" b="1" dirty="0" err="1">
                <a:latin typeface="Century Gothic"/>
                <a:ea typeface="Century Gothic"/>
                <a:cs typeface="Century Gothic"/>
                <a:sym typeface="Century Gothic"/>
              </a:rPr>
              <a:t>x</a:t>
            </a:r>
            <a:r>
              <a:rPr lang="pt-BR" sz="1600" b="1" dirty="0">
                <a:latin typeface="Century Gothic"/>
                <a:ea typeface="Century Gothic"/>
                <a:cs typeface="Century Gothic"/>
                <a:sym typeface="Century Gothic"/>
              </a:rPr>
              <a:t> Mapa da produção agrícola no Estado.</a:t>
            </a:r>
          </a:p>
        </p:txBody>
      </p:sp>
      <p:sp>
        <p:nvSpPr>
          <p:cNvPr id="152579" name="Shape 235">
            <a:extLst>
              <a:ext uri="{FF2B5EF4-FFF2-40B4-BE49-F238E27FC236}">
                <a16:creationId xmlns:a16="http://schemas.microsoft.com/office/drawing/2014/main" id="{12086DAA-019D-0F22-2EE0-27A016C526B2}"/>
              </a:ext>
            </a:extLst>
          </p:cNvPr>
          <p:cNvSpPr>
            <a:spLocks noChangeArrowheads="1"/>
          </p:cNvSpPr>
          <p:nvPr/>
        </p:nvSpPr>
        <p:spPr bwMode="auto">
          <a:xfrm>
            <a:off x="9120189" y="490539"/>
            <a:ext cx="777875"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sz="1200">
                <a:solidFill>
                  <a:srgbClr val="FFFFFF"/>
                </a:solidFill>
                <a:latin typeface="Arial" panose="020B0604020202020204" pitchFamily="34" charset="0"/>
                <a:ea typeface="ヒラギノ角ゴ ProN W3" charset="-128"/>
                <a:sym typeface="Arial" panose="020B0604020202020204" pitchFamily="34" charset="0"/>
              </a:defRPr>
            </a:lvl1pPr>
            <a:lvl2pPr marL="742950" indent="-285750">
              <a:defRPr sz="1200">
                <a:solidFill>
                  <a:srgbClr val="FFFFFF"/>
                </a:solidFill>
                <a:latin typeface="Arial" panose="020B0604020202020204" pitchFamily="34" charset="0"/>
                <a:ea typeface="ヒラギノ角ゴ ProN W3" charset="-128"/>
                <a:sym typeface="Arial" panose="020B0604020202020204" pitchFamily="34" charset="0"/>
              </a:defRPr>
            </a:lvl2pPr>
            <a:lvl3pPr marL="1143000" indent="-228600">
              <a:defRPr sz="1200">
                <a:solidFill>
                  <a:srgbClr val="FFFFFF"/>
                </a:solidFill>
                <a:latin typeface="Arial" panose="020B0604020202020204" pitchFamily="34" charset="0"/>
                <a:ea typeface="ヒラギノ角ゴ ProN W3" charset="-128"/>
                <a:sym typeface="Arial" panose="020B0604020202020204" pitchFamily="34" charset="0"/>
              </a:defRPr>
            </a:lvl3pPr>
            <a:lvl4pPr marL="1600200" indent="-228600">
              <a:defRPr sz="1200">
                <a:solidFill>
                  <a:srgbClr val="FFFFFF"/>
                </a:solidFill>
                <a:latin typeface="Arial" panose="020B0604020202020204" pitchFamily="34" charset="0"/>
                <a:ea typeface="ヒラギノ角ゴ ProN W3" charset="-128"/>
                <a:sym typeface="Arial" panose="020B0604020202020204" pitchFamily="34" charset="0"/>
              </a:defRPr>
            </a:lvl4pPr>
            <a:lvl5pPr marL="2057400" indent="-228600">
              <a:defRPr sz="1200">
                <a:solidFill>
                  <a:srgbClr val="FFFFFF"/>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9pPr>
          </a:lstStyle>
          <a:p>
            <a:pPr eaLnBrk="1" hangingPunct="1"/>
            <a:endParaRPr lang="pt-BR" altLang="pt-BR"/>
          </a:p>
        </p:txBody>
      </p:sp>
      <p:pic>
        <p:nvPicPr>
          <p:cNvPr id="152580" name="Shape 236">
            <a:extLst>
              <a:ext uri="{FF2B5EF4-FFF2-40B4-BE49-F238E27FC236}">
                <a16:creationId xmlns:a16="http://schemas.microsoft.com/office/drawing/2014/main" id="{C982CD24-8031-C9B2-7482-8EE11D2D1A3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5451" y="908050"/>
            <a:ext cx="5273675" cy="509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1" name="Shape 237">
            <a:extLst>
              <a:ext uri="{FF2B5EF4-FFF2-40B4-BE49-F238E27FC236}">
                <a16:creationId xmlns:a16="http://schemas.microsoft.com/office/drawing/2014/main" id="{78F31D43-7868-B895-DCFE-184EA829376E}"/>
              </a:ext>
            </a:extLst>
          </p:cNvPr>
          <p:cNvSpPr>
            <a:spLocks noChangeArrowheads="1"/>
          </p:cNvSpPr>
          <p:nvPr/>
        </p:nvSpPr>
        <p:spPr bwMode="auto">
          <a:xfrm>
            <a:off x="8462963" y="908050"/>
            <a:ext cx="18716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200">
                <a:solidFill>
                  <a:srgbClr val="FFFFFF"/>
                </a:solidFill>
                <a:latin typeface="Arial" panose="020B0604020202020204" pitchFamily="34" charset="0"/>
                <a:ea typeface="ヒラギノ角ゴ ProN W3" charset="-128"/>
                <a:sym typeface="Arial" panose="020B0604020202020204" pitchFamily="34" charset="0"/>
              </a:defRPr>
            </a:lvl1pPr>
            <a:lvl2pPr marL="742950" indent="-285750">
              <a:defRPr sz="1200">
                <a:solidFill>
                  <a:srgbClr val="FFFFFF"/>
                </a:solidFill>
                <a:latin typeface="Arial" panose="020B0604020202020204" pitchFamily="34" charset="0"/>
                <a:ea typeface="ヒラギノ角ゴ ProN W3" charset="-128"/>
                <a:sym typeface="Arial" panose="020B0604020202020204" pitchFamily="34" charset="0"/>
              </a:defRPr>
            </a:lvl2pPr>
            <a:lvl3pPr marL="1143000" indent="-228600">
              <a:defRPr sz="1200">
                <a:solidFill>
                  <a:srgbClr val="FFFFFF"/>
                </a:solidFill>
                <a:latin typeface="Arial" panose="020B0604020202020204" pitchFamily="34" charset="0"/>
                <a:ea typeface="ヒラギノ角ゴ ProN W3" charset="-128"/>
                <a:sym typeface="Arial" panose="020B0604020202020204" pitchFamily="34" charset="0"/>
              </a:defRPr>
            </a:lvl3pPr>
            <a:lvl4pPr marL="1600200" indent="-228600">
              <a:defRPr sz="1200">
                <a:solidFill>
                  <a:srgbClr val="FFFFFF"/>
                </a:solidFill>
                <a:latin typeface="Arial" panose="020B0604020202020204" pitchFamily="34" charset="0"/>
                <a:ea typeface="ヒラギノ角ゴ ProN W3" charset="-128"/>
                <a:sym typeface="Arial" panose="020B0604020202020204" pitchFamily="34" charset="0"/>
              </a:defRPr>
            </a:lvl4pPr>
            <a:lvl5pPr marL="2057400" indent="-228600">
              <a:defRPr sz="1200">
                <a:solidFill>
                  <a:srgbClr val="FFFFFF"/>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9pPr>
          </a:lstStyle>
          <a:p>
            <a:pPr eaLnBrk="1" hangingPunct="1">
              <a:buSzPct val="25000"/>
            </a:pPr>
            <a:r>
              <a:rPr lang="pt-BR" altLang="pt-BR" sz="1400" b="1">
                <a:solidFill>
                  <a:srgbClr val="000000"/>
                </a:solidFill>
                <a:latin typeface="Century Gothic" panose="020B0502020202020204" pitchFamily="34" charset="0"/>
                <a:sym typeface="Century Gothic" panose="020B0502020202020204" pitchFamily="34" charset="0"/>
              </a:rPr>
              <a:t>Mato Grosso do Sul</a:t>
            </a:r>
          </a:p>
        </p:txBody>
      </p:sp>
      <p:sp>
        <p:nvSpPr>
          <p:cNvPr id="152582" name="Shape 238">
            <a:extLst>
              <a:ext uri="{FF2B5EF4-FFF2-40B4-BE49-F238E27FC236}">
                <a16:creationId xmlns:a16="http://schemas.microsoft.com/office/drawing/2014/main" id="{E86F8FD3-3A50-C2FD-4845-0BF1BB0FB0AB}"/>
              </a:ext>
            </a:extLst>
          </p:cNvPr>
          <p:cNvSpPr>
            <a:spLocks noChangeArrowheads="1"/>
          </p:cNvSpPr>
          <p:nvPr/>
        </p:nvSpPr>
        <p:spPr bwMode="auto">
          <a:xfrm>
            <a:off x="8353426" y="4324350"/>
            <a:ext cx="251936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342900" indent="-342900">
              <a:defRPr sz="1200">
                <a:solidFill>
                  <a:srgbClr val="FFFFFF"/>
                </a:solidFill>
                <a:latin typeface="Arial" panose="020B0604020202020204" pitchFamily="34" charset="0"/>
                <a:ea typeface="ヒラギノ角ゴ ProN W3" charset="-128"/>
                <a:sym typeface="Arial" panose="020B0604020202020204" pitchFamily="34" charset="0"/>
              </a:defRPr>
            </a:lvl1pPr>
            <a:lvl2pPr marL="742950" indent="-285750">
              <a:defRPr sz="1200">
                <a:solidFill>
                  <a:srgbClr val="FFFFFF"/>
                </a:solidFill>
                <a:latin typeface="Arial" panose="020B0604020202020204" pitchFamily="34" charset="0"/>
                <a:ea typeface="ヒラギノ角ゴ ProN W3" charset="-128"/>
                <a:sym typeface="Arial" panose="020B0604020202020204" pitchFamily="34" charset="0"/>
              </a:defRPr>
            </a:lvl2pPr>
            <a:lvl3pPr marL="1143000" indent="-228600">
              <a:defRPr sz="1200">
                <a:solidFill>
                  <a:srgbClr val="FFFFFF"/>
                </a:solidFill>
                <a:latin typeface="Arial" panose="020B0604020202020204" pitchFamily="34" charset="0"/>
                <a:ea typeface="ヒラギノ角ゴ ProN W3" charset="-128"/>
                <a:sym typeface="Arial" panose="020B0604020202020204" pitchFamily="34" charset="0"/>
              </a:defRPr>
            </a:lvl3pPr>
            <a:lvl4pPr marL="1600200" indent="-228600">
              <a:defRPr sz="1200">
                <a:solidFill>
                  <a:srgbClr val="FFFFFF"/>
                </a:solidFill>
                <a:latin typeface="Arial" panose="020B0604020202020204" pitchFamily="34" charset="0"/>
                <a:ea typeface="ヒラギノ角ゴ ProN W3" charset="-128"/>
                <a:sym typeface="Arial" panose="020B0604020202020204" pitchFamily="34" charset="0"/>
              </a:defRPr>
            </a:lvl4pPr>
            <a:lvl5pPr marL="2057400" indent="-228600">
              <a:defRPr sz="1200">
                <a:solidFill>
                  <a:srgbClr val="FFFFFF"/>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9pPr>
          </a:lstStyle>
          <a:p>
            <a:pPr algn="ctr" eaLnBrk="1" hangingPunct="1">
              <a:buSzPct val="25000"/>
            </a:pPr>
            <a:r>
              <a:rPr lang="pt-BR" altLang="pt-BR" sz="1400" b="1">
                <a:solidFill>
                  <a:srgbClr val="000000"/>
                </a:solidFill>
                <a:latin typeface="Century Gothic" panose="020B0502020202020204" pitchFamily="34" charset="0"/>
                <a:sym typeface="Century Gothic" panose="020B0502020202020204" pitchFamily="34" charset="0"/>
              </a:rPr>
              <a:t>* Áreas produtoras de Soja, Milho e Cana-de-Açúcar</a:t>
            </a:r>
          </a:p>
        </p:txBody>
      </p:sp>
      <p:sp>
        <p:nvSpPr>
          <p:cNvPr id="152583" name="Shape 239">
            <a:extLst>
              <a:ext uri="{FF2B5EF4-FFF2-40B4-BE49-F238E27FC236}">
                <a16:creationId xmlns:a16="http://schemas.microsoft.com/office/drawing/2014/main" id="{4F21C076-DE1D-4244-051B-812816F81A00}"/>
              </a:ext>
            </a:extLst>
          </p:cNvPr>
          <p:cNvSpPr>
            <a:spLocks noChangeArrowheads="1"/>
          </p:cNvSpPr>
          <p:nvPr/>
        </p:nvSpPr>
        <p:spPr bwMode="auto">
          <a:xfrm>
            <a:off x="8108951" y="5278438"/>
            <a:ext cx="251936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342900" indent="-342900">
              <a:defRPr sz="1200">
                <a:solidFill>
                  <a:srgbClr val="FFFFFF"/>
                </a:solidFill>
                <a:latin typeface="Arial" panose="020B0604020202020204" pitchFamily="34" charset="0"/>
                <a:ea typeface="ヒラギノ角ゴ ProN W3" charset="-128"/>
                <a:sym typeface="Arial" panose="020B0604020202020204" pitchFamily="34" charset="0"/>
              </a:defRPr>
            </a:lvl1pPr>
            <a:lvl2pPr marL="742950" indent="-285750">
              <a:defRPr sz="1200">
                <a:solidFill>
                  <a:srgbClr val="FFFFFF"/>
                </a:solidFill>
                <a:latin typeface="Arial" panose="020B0604020202020204" pitchFamily="34" charset="0"/>
                <a:ea typeface="ヒラギノ角ゴ ProN W3" charset="-128"/>
                <a:sym typeface="Arial" panose="020B0604020202020204" pitchFamily="34" charset="0"/>
              </a:defRPr>
            </a:lvl2pPr>
            <a:lvl3pPr marL="1143000" indent="-228600">
              <a:defRPr sz="1200">
                <a:solidFill>
                  <a:srgbClr val="FFFFFF"/>
                </a:solidFill>
                <a:latin typeface="Arial" panose="020B0604020202020204" pitchFamily="34" charset="0"/>
                <a:ea typeface="ヒラギノ角ゴ ProN W3" charset="-128"/>
                <a:sym typeface="Arial" panose="020B0604020202020204" pitchFamily="34" charset="0"/>
              </a:defRPr>
            </a:lvl3pPr>
            <a:lvl4pPr marL="1600200" indent="-228600">
              <a:defRPr sz="1200">
                <a:solidFill>
                  <a:srgbClr val="FFFFFF"/>
                </a:solidFill>
                <a:latin typeface="Arial" panose="020B0604020202020204" pitchFamily="34" charset="0"/>
                <a:ea typeface="ヒラギノ角ゴ ProN W3" charset="-128"/>
                <a:sym typeface="Arial" panose="020B0604020202020204" pitchFamily="34" charset="0"/>
              </a:defRPr>
            </a:lvl4pPr>
            <a:lvl5pPr marL="2057400" indent="-228600">
              <a:defRPr sz="1200">
                <a:solidFill>
                  <a:srgbClr val="FFFFFF"/>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9pPr>
          </a:lstStyle>
          <a:p>
            <a:pPr algn="ctr" eaLnBrk="1" hangingPunct="1">
              <a:buSzPct val="25000"/>
            </a:pPr>
            <a:r>
              <a:rPr lang="pt-BR" altLang="pt-BR" sz="1400" b="1">
                <a:solidFill>
                  <a:srgbClr val="000000"/>
                </a:solidFill>
                <a:latin typeface="Century Gothic" panose="020B0502020202020204" pitchFamily="34" charset="0"/>
                <a:sym typeface="Century Gothic" panose="020B0502020202020204" pitchFamily="34" charset="0"/>
              </a:rPr>
              <a:t>Municípios com propriedades invadidas</a:t>
            </a:r>
          </a:p>
        </p:txBody>
      </p:sp>
      <p:sp>
        <p:nvSpPr>
          <p:cNvPr id="152584" name="Shape 240">
            <a:extLst>
              <a:ext uri="{FF2B5EF4-FFF2-40B4-BE49-F238E27FC236}">
                <a16:creationId xmlns:a16="http://schemas.microsoft.com/office/drawing/2014/main" id="{D3E2B343-C9AA-03FC-C46F-308DBB02D749}"/>
              </a:ext>
            </a:extLst>
          </p:cNvPr>
          <p:cNvSpPr>
            <a:spLocks noChangeArrowheads="1"/>
          </p:cNvSpPr>
          <p:nvPr/>
        </p:nvSpPr>
        <p:spPr bwMode="auto">
          <a:xfrm>
            <a:off x="8320088" y="4410075"/>
            <a:ext cx="273050" cy="287338"/>
          </a:xfrm>
          <a:prstGeom prst="rect">
            <a:avLst/>
          </a:prstGeom>
          <a:solidFill>
            <a:srgbClr val="17365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sz="1200">
                <a:solidFill>
                  <a:srgbClr val="FFFFFF"/>
                </a:solidFill>
                <a:latin typeface="Arial" panose="020B0604020202020204" pitchFamily="34" charset="0"/>
                <a:ea typeface="ヒラギノ角ゴ ProN W3" charset="-128"/>
                <a:sym typeface="Arial" panose="020B0604020202020204" pitchFamily="34" charset="0"/>
              </a:defRPr>
            </a:lvl1pPr>
            <a:lvl2pPr marL="742950" indent="-285750">
              <a:defRPr sz="1200">
                <a:solidFill>
                  <a:srgbClr val="FFFFFF"/>
                </a:solidFill>
                <a:latin typeface="Arial" panose="020B0604020202020204" pitchFamily="34" charset="0"/>
                <a:ea typeface="ヒラギノ角ゴ ProN W3" charset="-128"/>
                <a:sym typeface="Arial" panose="020B0604020202020204" pitchFamily="34" charset="0"/>
              </a:defRPr>
            </a:lvl2pPr>
            <a:lvl3pPr marL="1143000" indent="-228600">
              <a:defRPr sz="1200">
                <a:solidFill>
                  <a:srgbClr val="FFFFFF"/>
                </a:solidFill>
                <a:latin typeface="Arial" panose="020B0604020202020204" pitchFamily="34" charset="0"/>
                <a:ea typeface="ヒラギノ角ゴ ProN W3" charset="-128"/>
                <a:sym typeface="Arial" panose="020B0604020202020204" pitchFamily="34" charset="0"/>
              </a:defRPr>
            </a:lvl3pPr>
            <a:lvl4pPr marL="1600200" indent="-228600">
              <a:defRPr sz="1200">
                <a:solidFill>
                  <a:srgbClr val="FFFFFF"/>
                </a:solidFill>
                <a:latin typeface="Arial" panose="020B0604020202020204" pitchFamily="34" charset="0"/>
                <a:ea typeface="ヒラギノ角ゴ ProN W3" charset="-128"/>
                <a:sym typeface="Arial" panose="020B0604020202020204" pitchFamily="34" charset="0"/>
              </a:defRPr>
            </a:lvl4pPr>
            <a:lvl5pPr marL="2057400" indent="-228600">
              <a:defRPr sz="1200">
                <a:solidFill>
                  <a:srgbClr val="FFFFFF"/>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9pPr>
          </a:lstStyle>
          <a:p>
            <a:pPr eaLnBrk="1" hangingPunct="1"/>
            <a:endParaRPr lang="pt-BR" altLang="pt-BR"/>
          </a:p>
        </p:txBody>
      </p:sp>
      <p:sp>
        <p:nvSpPr>
          <p:cNvPr id="152585" name="Shape 241">
            <a:extLst>
              <a:ext uri="{FF2B5EF4-FFF2-40B4-BE49-F238E27FC236}">
                <a16:creationId xmlns:a16="http://schemas.microsoft.com/office/drawing/2014/main" id="{2CD34F4A-7F75-9E17-90BB-5FA7F0D95B2C}"/>
              </a:ext>
            </a:extLst>
          </p:cNvPr>
          <p:cNvSpPr>
            <a:spLocks noChangeArrowheads="1"/>
          </p:cNvSpPr>
          <p:nvPr/>
        </p:nvSpPr>
        <p:spPr bwMode="auto">
          <a:xfrm>
            <a:off x="8289925" y="5356225"/>
            <a:ext cx="273050" cy="287338"/>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sz="1200">
                <a:solidFill>
                  <a:srgbClr val="FFFFFF"/>
                </a:solidFill>
                <a:latin typeface="Arial" panose="020B0604020202020204" pitchFamily="34" charset="0"/>
                <a:ea typeface="ヒラギノ角ゴ ProN W3" charset="-128"/>
                <a:sym typeface="Arial" panose="020B0604020202020204" pitchFamily="34" charset="0"/>
              </a:defRPr>
            </a:lvl1pPr>
            <a:lvl2pPr marL="742950" indent="-285750">
              <a:defRPr sz="1200">
                <a:solidFill>
                  <a:srgbClr val="FFFFFF"/>
                </a:solidFill>
                <a:latin typeface="Arial" panose="020B0604020202020204" pitchFamily="34" charset="0"/>
                <a:ea typeface="ヒラギノ角ゴ ProN W3" charset="-128"/>
                <a:sym typeface="Arial" panose="020B0604020202020204" pitchFamily="34" charset="0"/>
              </a:defRPr>
            </a:lvl2pPr>
            <a:lvl3pPr marL="1143000" indent="-228600">
              <a:defRPr sz="1200">
                <a:solidFill>
                  <a:srgbClr val="FFFFFF"/>
                </a:solidFill>
                <a:latin typeface="Arial" panose="020B0604020202020204" pitchFamily="34" charset="0"/>
                <a:ea typeface="ヒラギノ角ゴ ProN W3" charset="-128"/>
                <a:sym typeface="Arial" panose="020B0604020202020204" pitchFamily="34" charset="0"/>
              </a:defRPr>
            </a:lvl3pPr>
            <a:lvl4pPr marL="1600200" indent="-228600">
              <a:defRPr sz="1200">
                <a:solidFill>
                  <a:srgbClr val="FFFFFF"/>
                </a:solidFill>
                <a:latin typeface="Arial" panose="020B0604020202020204" pitchFamily="34" charset="0"/>
                <a:ea typeface="ヒラギノ角ゴ ProN W3" charset="-128"/>
                <a:sym typeface="Arial" panose="020B0604020202020204" pitchFamily="34" charset="0"/>
              </a:defRPr>
            </a:lvl4pPr>
            <a:lvl5pPr marL="2057400" indent="-228600">
              <a:defRPr sz="1200">
                <a:solidFill>
                  <a:srgbClr val="FFFFFF"/>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9pPr>
          </a:lstStyle>
          <a:p>
            <a:pPr eaLnBrk="1" hangingPunct="1"/>
            <a:endParaRPr lang="pt-BR" altLang="pt-BR"/>
          </a:p>
        </p:txBody>
      </p:sp>
      <p:graphicFrame>
        <p:nvGraphicFramePr>
          <p:cNvPr id="13" name="Shape 242">
            <a:extLst>
              <a:ext uri="{FF2B5EF4-FFF2-40B4-BE49-F238E27FC236}">
                <a16:creationId xmlns:a16="http://schemas.microsoft.com/office/drawing/2014/main" id="{EA83F552-4319-844B-90CB-6808B76D67E0}"/>
              </a:ext>
            </a:extLst>
          </p:cNvPr>
          <p:cNvGraphicFramePr>
            <a:graphicFrameLocks noGrp="1"/>
          </p:cNvGraphicFramePr>
          <p:nvPr/>
        </p:nvGraphicFramePr>
        <p:xfrm>
          <a:off x="1524001" y="15876"/>
          <a:ext cx="2500313" cy="6337299"/>
        </p:xfrm>
        <a:graphic>
          <a:graphicData uri="http://schemas.openxmlformats.org/drawingml/2006/table">
            <a:tbl>
              <a:tblPr/>
              <a:tblGrid>
                <a:gridCol w="1277938">
                  <a:extLst>
                    <a:ext uri="{9D8B030D-6E8A-4147-A177-3AD203B41FA5}">
                      <a16:colId xmlns:a16="http://schemas.microsoft.com/office/drawing/2014/main" val="20000"/>
                    </a:ext>
                  </a:extLst>
                </a:gridCol>
                <a:gridCol w="1222375">
                  <a:extLst>
                    <a:ext uri="{9D8B030D-6E8A-4147-A177-3AD203B41FA5}">
                      <a16:colId xmlns:a16="http://schemas.microsoft.com/office/drawing/2014/main" val="20001"/>
                    </a:ext>
                  </a:extLst>
                </a:gridCol>
              </a:tblGrid>
              <a:tr h="357171">
                <a:tc>
                  <a:txBody>
                    <a:bodyPr/>
                    <a:lstStyle>
                      <a:lvl1pPr defTabSz="457200">
                        <a:spcBef>
                          <a:spcPts val="800"/>
                        </a:spcBef>
                        <a:defRPr sz="2800">
                          <a:solidFill>
                            <a:schemeClr val="tx1"/>
                          </a:solidFill>
                          <a:latin typeface="Tahoma" charset="0"/>
                          <a:ea typeface="ヒラギノ角ゴ ProN W3" charset="-128"/>
                          <a:cs typeface="ヒラギノ角ゴ ProN W3" charset="-128"/>
                          <a:sym typeface="Tahoma" charset="0"/>
                        </a:defRPr>
                      </a:lvl1pPr>
                      <a:lvl2pPr marL="742950" indent="-285750" defTabSz="457200">
                        <a:spcBef>
                          <a:spcPts val="700"/>
                        </a:spcBef>
                        <a:defRPr sz="2400">
                          <a:solidFill>
                            <a:schemeClr val="tx1"/>
                          </a:solidFill>
                          <a:latin typeface="Tahoma" charset="0"/>
                          <a:ea typeface="ヒラギノ角ゴ ProN W3" charset="-128"/>
                          <a:cs typeface="ヒラギノ角ゴ ProN W3" charset="-128"/>
                          <a:sym typeface="Tahoma" charset="0"/>
                        </a:defRPr>
                      </a:lvl2pPr>
                      <a:lvl3pPr marL="1143000" indent="-228600" defTabSz="457200">
                        <a:spcBef>
                          <a:spcPts val="600"/>
                        </a:spcBef>
                        <a:defRPr sz="2000">
                          <a:solidFill>
                            <a:schemeClr val="tx1"/>
                          </a:solidFill>
                          <a:latin typeface="Tahoma" charset="0"/>
                          <a:ea typeface="ヒラギノ角ゴ ProN W3" charset="-128"/>
                          <a:cs typeface="ヒラギノ角ゴ ProN W3" charset="-128"/>
                          <a:sym typeface="Tahoma" charset="0"/>
                        </a:defRPr>
                      </a:lvl3pPr>
                      <a:lvl4pPr marL="16002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4pPr>
                      <a:lvl5pPr marL="20574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5pPr>
                      <a:lvl6pPr marL="25146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6pPr>
                      <a:lvl7pPr marL="29718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7pPr>
                      <a:lvl8pPr marL="34290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8pPr>
                      <a:lvl9pPr marL="38862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9pPr>
                    </a:lstStyle>
                    <a:p>
                      <a:pPr marL="0" marR="0" lvl="0" indent="0" algn="ctr" defTabSz="457200" rtl="0" eaLnBrk="1" fontAlgn="base" latinLnBrk="0" hangingPunct="1">
                        <a:lnSpc>
                          <a:spcPct val="115000"/>
                        </a:lnSpc>
                        <a:spcBef>
                          <a:spcPct val="0"/>
                        </a:spcBef>
                        <a:spcAft>
                          <a:spcPct val="0"/>
                        </a:spcAft>
                        <a:buClrTx/>
                        <a:buSzPct val="25000"/>
                        <a:buFontTx/>
                        <a:buNone/>
                        <a:tabLst/>
                      </a:pPr>
                      <a:r>
                        <a:rPr kumimoji="0" lang="pt-BR" altLang="x-none" sz="600" b="1" i="0" u="none" strike="noStrike" cap="none" normalizeH="0" baseline="0">
                          <a:ln>
                            <a:noFill/>
                          </a:ln>
                          <a:solidFill>
                            <a:srgbClr val="FFFFFF"/>
                          </a:solidFill>
                          <a:effectLst/>
                          <a:latin typeface="Arial" charset="0"/>
                          <a:ea typeface="ヒラギノ角ゴ ProN W3" charset="-128"/>
                          <a:cs typeface="ヒラギノ角ゴ ProN W3" charset="-128"/>
                          <a:sym typeface="Arial" charset="0"/>
                        </a:rPr>
                        <a:t>MUNICÍPIOS </a:t>
                      </a:r>
                    </a:p>
                  </a:txBody>
                  <a:tcPr marL="56150" marR="56150" marT="45723" marB="45723" horzOverflow="overflow">
                    <a:lnL w="12225" cap="flat" cmpd="sng" algn="ctr">
                      <a:solidFill>
                        <a:srgbClr val="FFFFFF"/>
                      </a:solidFill>
                      <a:prstDash val="solid"/>
                      <a:round/>
                      <a:headEnd type="none" w="med" len="med"/>
                      <a:tailEnd type="none" w="med" len="med"/>
                    </a:lnL>
                    <a:lnR w="12225" cap="flat" cmpd="sng" algn="ctr">
                      <a:solidFill>
                        <a:srgbClr val="FFFFFF"/>
                      </a:solidFill>
                      <a:prstDash val="solid"/>
                      <a:round/>
                      <a:headEnd type="none" w="med" len="med"/>
                      <a:tailEnd type="none" w="med" len="med"/>
                    </a:lnR>
                    <a:lnT w="12225" cap="flat" cmpd="sng" algn="ctr">
                      <a:solidFill>
                        <a:srgbClr val="FFFFFF"/>
                      </a:solidFill>
                      <a:prstDash val="solid"/>
                      <a:round/>
                      <a:headEnd type="none" w="med" len="med"/>
                      <a:tailEnd type="none" w="med" len="med"/>
                    </a:lnT>
                    <a:lnB w="38150" cap="flat" cmpd="sng" algn="ctr">
                      <a:solidFill>
                        <a:srgbClr val="FFFFFF"/>
                      </a:solidFill>
                      <a:prstDash val="solid"/>
                      <a:round/>
                      <a:headEnd type="none" w="med" len="med"/>
                      <a:tailEnd type="none" w="med" len="med"/>
                    </a:lnB>
                    <a:lnTlToBr>
                      <a:noFill/>
                    </a:lnTlToBr>
                    <a:lnBlToTr>
                      <a:noFill/>
                    </a:lnBlToTr>
                    <a:solidFill>
                      <a:srgbClr val="B2B838"/>
                    </a:solidFill>
                  </a:tcPr>
                </a:tc>
                <a:tc>
                  <a:txBody>
                    <a:bodyPr/>
                    <a:lstStyle>
                      <a:lvl1pPr defTabSz="457200">
                        <a:spcBef>
                          <a:spcPts val="800"/>
                        </a:spcBef>
                        <a:defRPr sz="2800">
                          <a:solidFill>
                            <a:schemeClr val="tx1"/>
                          </a:solidFill>
                          <a:latin typeface="Tahoma" charset="0"/>
                          <a:ea typeface="ヒラギノ角ゴ ProN W3" charset="-128"/>
                          <a:cs typeface="ヒラギノ角ゴ ProN W3" charset="-128"/>
                          <a:sym typeface="Tahoma" charset="0"/>
                        </a:defRPr>
                      </a:lvl1pPr>
                      <a:lvl2pPr marL="742950" indent="-285750" defTabSz="457200">
                        <a:spcBef>
                          <a:spcPts val="700"/>
                        </a:spcBef>
                        <a:defRPr sz="2400">
                          <a:solidFill>
                            <a:schemeClr val="tx1"/>
                          </a:solidFill>
                          <a:latin typeface="Tahoma" charset="0"/>
                          <a:ea typeface="ヒラギノ角ゴ ProN W3" charset="-128"/>
                          <a:cs typeface="ヒラギノ角ゴ ProN W3" charset="-128"/>
                          <a:sym typeface="Tahoma" charset="0"/>
                        </a:defRPr>
                      </a:lvl2pPr>
                      <a:lvl3pPr marL="1143000" indent="-228600" defTabSz="457200">
                        <a:spcBef>
                          <a:spcPts val="600"/>
                        </a:spcBef>
                        <a:defRPr sz="2000">
                          <a:solidFill>
                            <a:schemeClr val="tx1"/>
                          </a:solidFill>
                          <a:latin typeface="Tahoma" charset="0"/>
                          <a:ea typeface="ヒラギノ角ゴ ProN W3" charset="-128"/>
                          <a:cs typeface="ヒラギノ角ゴ ProN W3" charset="-128"/>
                          <a:sym typeface="Tahoma" charset="0"/>
                        </a:defRPr>
                      </a:lvl3pPr>
                      <a:lvl4pPr marL="16002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4pPr>
                      <a:lvl5pPr marL="20574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5pPr>
                      <a:lvl6pPr marL="25146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6pPr>
                      <a:lvl7pPr marL="29718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7pPr>
                      <a:lvl8pPr marL="34290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8pPr>
                      <a:lvl9pPr marL="38862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9pPr>
                    </a:lstStyle>
                    <a:p>
                      <a:pPr marL="0" marR="0" lvl="0" indent="0" algn="ctr" defTabSz="457200" rtl="0" eaLnBrk="1" fontAlgn="base" latinLnBrk="0" hangingPunct="1">
                        <a:lnSpc>
                          <a:spcPct val="115000"/>
                        </a:lnSpc>
                        <a:spcBef>
                          <a:spcPct val="0"/>
                        </a:spcBef>
                        <a:spcAft>
                          <a:spcPct val="0"/>
                        </a:spcAft>
                        <a:buClrTx/>
                        <a:buSzPct val="25000"/>
                        <a:buFontTx/>
                        <a:buNone/>
                        <a:tabLst/>
                      </a:pPr>
                      <a:r>
                        <a:rPr kumimoji="0" lang="pt-BR" altLang="x-none" sz="600" b="1" i="0" u="none" strike="noStrike" cap="none" normalizeH="0" baseline="0" dirty="0">
                          <a:ln>
                            <a:noFill/>
                          </a:ln>
                          <a:solidFill>
                            <a:srgbClr val="FFFFFF"/>
                          </a:solidFill>
                          <a:effectLst/>
                          <a:latin typeface="Arial" charset="0"/>
                          <a:ea typeface="ヒラギノ角ゴ ProN W3" charset="-128"/>
                          <a:cs typeface="ヒラギノ角ゴ ProN W3" charset="-128"/>
                          <a:sym typeface="Arial" charset="0"/>
                        </a:rPr>
                        <a:t>Nº DE PROPRIEDADES INVADIDAS </a:t>
                      </a:r>
                    </a:p>
                  </a:txBody>
                  <a:tcPr marL="56150" marR="56150" marT="45723" marB="45723" horzOverflow="overflow">
                    <a:lnL w="12225" cap="flat" cmpd="sng" algn="ctr">
                      <a:solidFill>
                        <a:srgbClr val="FFFFFF"/>
                      </a:solidFill>
                      <a:prstDash val="solid"/>
                      <a:round/>
                      <a:headEnd type="none" w="med" len="med"/>
                      <a:tailEnd type="none" w="med" len="med"/>
                    </a:lnL>
                    <a:lnR w="12225" cap="flat" cmpd="sng" algn="ctr">
                      <a:solidFill>
                        <a:srgbClr val="FFFFFF"/>
                      </a:solidFill>
                      <a:prstDash val="solid"/>
                      <a:round/>
                      <a:headEnd type="none" w="med" len="med"/>
                      <a:tailEnd type="none" w="med" len="med"/>
                    </a:lnR>
                    <a:lnT w="12225" cap="flat" cmpd="sng" algn="ctr">
                      <a:solidFill>
                        <a:srgbClr val="FFFFFF"/>
                      </a:solidFill>
                      <a:prstDash val="solid"/>
                      <a:round/>
                      <a:headEnd type="none" w="med" len="med"/>
                      <a:tailEnd type="none" w="med" len="med"/>
                    </a:lnT>
                    <a:lnB w="38150" cap="flat" cmpd="sng" algn="ctr">
                      <a:solidFill>
                        <a:srgbClr val="FFFFFF"/>
                      </a:solidFill>
                      <a:prstDash val="solid"/>
                      <a:round/>
                      <a:headEnd type="none" w="med" len="med"/>
                      <a:tailEnd type="none" w="med" len="med"/>
                    </a:lnB>
                    <a:lnTlToBr>
                      <a:noFill/>
                    </a:lnTlToBr>
                    <a:lnBlToTr>
                      <a:noFill/>
                    </a:lnBlToTr>
                    <a:solidFill>
                      <a:srgbClr val="B2B838"/>
                    </a:solidFill>
                  </a:tcPr>
                </a:tc>
                <a:extLst>
                  <a:ext uri="{0D108BD9-81ED-4DB2-BD59-A6C34878D82A}">
                    <a16:rowId xmlns:a16="http://schemas.microsoft.com/office/drawing/2014/main" val="10000"/>
                  </a:ext>
                </a:extLst>
              </a:tr>
              <a:tr h="249172">
                <a:tc>
                  <a:txBody>
                    <a:bodyPr/>
                    <a:lstStyle>
                      <a:lvl1pPr defTabSz="457200">
                        <a:spcBef>
                          <a:spcPts val="800"/>
                        </a:spcBef>
                        <a:defRPr sz="2800">
                          <a:solidFill>
                            <a:schemeClr val="tx1"/>
                          </a:solidFill>
                          <a:latin typeface="Tahoma" charset="0"/>
                          <a:ea typeface="ヒラギノ角ゴ ProN W3" charset="-128"/>
                          <a:cs typeface="ヒラギノ角ゴ ProN W3" charset="-128"/>
                          <a:sym typeface="Tahoma" charset="0"/>
                        </a:defRPr>
                      </a:lvl1pPr>
                      <a:lvl2pPr marL="742950" indent="-285750" defTabSz="457200">
                        <a:spcBef>
                          <a:spcPts val="700"/>
                        </a:spcBef>
                        <a:defRPr sz="2400">
                          <a:solidFill>
                            <a:schemeClr val="tx1"/>
                          </a:solidFill>
                          <a:latin typeface="Tahoma" charset="0"/>
                          <a:ea typeface="ヒラギノ角ゴ ProN W3" charset="-128"/>
                          <a:cs typeface="ヒラギノ角ゴ ProN W3" charset="-128"/>
                          <a:sym typeface="Tahoma" charset="0"/>
                        </a:defRPr>
                      </a:lvl2pPr>
                      <a:lvl3pPr marL="1143000" indent="-228600" defTabSz="457200">
                        <a:spcBef>
                          <a:spcPts val="600"/>
                        </a:spcBef>
                        <a:defRPr sz="2000">
                          <a:solidFill>
                            <a:schemeClr val="tx1"/>
                          </a:solidFill>
                          <a:latin typeface="Tahoma" charset="0"/>
                          <a:ea typeface="ヒラギノ角ゴ ProN W3" charset="-128"/>
                          <a:cs typeface="ヒラギノ角ゴ ProN W3" charset="-128"/>
                          <a:sym typeface="Tahoma" charset="0"/>
                        </a:defRPr>
                      </a:lvl3pPr>
                      <a:lvl4pPr marL="16002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4pPr>
                      <a:lvl5pPr marL="20574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5pPr>
                      <a:lvl6pPr marL="25146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6pPr>
                      <a:lvl7pPr marL="29718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7pPr>
                      <a:lvl8pPr marL="34290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8pPr>
                      <a:lvl9pPr marL="38862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9pPr>
                    </a:lstStyle>
                    <a:p>
                      <a:pPr marL="0" marR="0" lvl="0" indent="0" algn="l" defTabSz="457200" rtl="0" eaLnBrk="1" fontAlgn="base" latinLnBrk="0" hangingPunct="1">
                        <a:lnSpc>
                          <a:spcPct val="115000"/>
                        </a:lnSpc>
                        <a:spcBef>
                          <a:spcPct val="0"/>
                        </a:spcBef>
                        <a:spcAft>
                          <a:spcPct val="0"/>
                        </a:spcAft>
                        <a:buClrTx/>
                        <a:buSzPct val="25000"/>
                        <a:buFontTx/>
                        <a:buNone/>
                        <a:tabLst/>
                      </a:pPr>
                      <a:r>
                        <a:rPr kumimoji="0" lang="pt-BR" altLang="x-none" sz="900" b="0" i="0" u="none" strike="noStrike" cap="none" normalizeH="0" baseline="0">
                          <a:ln>
                            <a:noFill/>
                          </a:ln>
                          <a:solidFill>
                            <a:srgbClr val="0F4334"/>
                          </a:solidFill>
                          <a:effectLst/>
                          <a:latin typeface="Arial" charset="0"/>
                          <a:ea typeface="ヒラギノ角ゴ ProN W3" charset="-128"/>
                          <a:cs typeface="ヒラギノ角ゴ ProN W3" charset="-128"/>
                          <a:sym typeface="Arial" charset="0"/>
                        </a:rPr>
                        <a:t>Amambai </a:t>
                      </a:r>
                    </a:p>
                  </a:txBody>
                  <a:tcPr marL="56150" marR="56150" marT="45723" marB="45723" horzOverflow="overflow">
                    <a:lnL w="12225" cap="flat" cmpd="sng" algn="ctr">
                      <a:solidFill>
                        <a:srgbClr val="FFFFFF"/>
                      </a:solidFill>
                      <a:prstDash val="solid"/>
                      <a:round/>
                      <a:headEnd type="none" w="med" len="med"/>
                      <a:tailEnd type="none" w="med" len="med"/>
                    </a:lnL>
                    <a:lnR w="12225" cap="flat" cmpd="sng" algn="ctr">
                      <a:solidFill>
                        <a:srgbClr val="FFFFFF"/>
                      </a:solidFill>
                      <a:prstDash val="solid"/>
                      <a:round/>
                      <a:headEnd type="none" w="med" len="med"/>
                      <a:tailEnd type="none" w="med" len="med"/>
                    </a:lnR>
                    <a:lnT w="38150" cap="flat" cmpd="sng" algn="ctr">
                      <a:solidFill>
                        <a:srgbClr val="FFFFFF"/>
                      </a:solidFill>
                      <a:prstDash val="solid"/>
                      <a:round/>
                      <a:headEnd type="none" w="med" len="med"/>
                      <a:tailEnd type="none" w="med" len="med"/>
                    </a:lnT>
                    <a:lnB w="12225" cap="flat" cmpd="sng" algn="ctr">
                      <a:solidFill>
                        <a:srgbClr val="FFFFFF"/>
                      </a:solidFill>
                      <a:prstDash val="solid"/>
                      <a:round/>
                      <a:headEnd type="none" w="med" len="med"/>
                      <a:tailEnd type="none" w="med" len="med"/>
                    </a:lnB>
                    <a:lnTlToBr>
                      <a:noFill/>
                    </a:lnTlToBr>
                    <a:lnBlToTr>
                      <a:noFill/>
                    </a:lnBlToTr>
                    <a:solidFill>
                      <a:srgbClr val="E4E6CE"/>
                    </a:solidFill>
                  </a:tcPr>
                </a:tc>
                <a:tc>
                  <a:txBody>
                    <a:bodyPr/>
                    <a:lstStyle>
                      <a:lvl1pPr defTabSz="457200">
                        <a:spcBef>
                          <a:spcPts val="800"/>
                        </a:spcBef>
                        <a:defRPr sz="2800">
                          <a:solidFill>
                            <a:schemeClr val="tx1"/>
                          </a:solidFill>
                          <a:latin typeface="Tahoma" charset="0"/>
                          <a:ea typeface="ヒラギノ角ゴ ProN W3" charset="-128"/>
                          <a:cs typeface="ヒラギノ角ゴ ProN W3" charset="-128"/>
                          <a:sym typeface="Tahoma" charset="0"/>
                        </a:defRPr>
                      </a:lvl1pPr>
                      <a:lvl2pPr marL="742950" indent="-285750" defTabSz="457200">
                        <a:spcBef>
                          <a:spcPts val="700"/>
                        </a:spcBef>
                        <a:defRPr sz="2400">
                          <a:solidFill>
                            <a:schemeClr val="tx1"/>
                          </a:solidFill>
                          <a:latin typeface="Tahoma" charset="0"/>
                          <a:ea typeface="ヒラギノ角ゴ ProN W3" charset="-128"/>
                          <a:cs typeface="ヒラギノ角ゴ ProN W3" charset="-128"/>
                          <a:sym typeface="Tahoma" charset="0"/>
                        </a:defRPr>
                      </a:lvl2pPr>
                      <a:lvl3pPr marL="1143000" indent="-228600" defTabSz="457200">
                        <a:spcBef>
                          <a:spcPts val="600"/>
                        </a:spcBef>
                        <a:defRPr sz="2000">
                          <a:solidFill>
                            <a:schemeClr val="tx1"/>
                          </a:solidFill>
                          <a:latin typeface="Tahoma" charset="0"/>
                          <a:ea typeface="ヒラギノ角ゴ ProN W3" charset="-128"/>
                          <a:cs typeface="ヒラギノ角ゴ ProN W3" charset="-128"/>
                          <a:sym typeface="Tahoma" charset="0"/>
                        </a:defRPr>
                      </a:lvl3pPr>
                      <a:lvl4pPr marL="16002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4pPr>
                      <a:lvl5pPr marL="20574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5pPr>
                      <a:lvl6pPr marL="25146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6pPr>
                      <a:lvl7pPr marL="29718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7pPr>
                      <a:lvl8pPr marL="34290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8pPr>
                      <a:lvl9pPr marL="38862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9pPr>
                    </a:lstStyle>
                    <a:p>
                      <a:pPr marL="0" marR="0" lvl="0" indent="0" algn="ctr" defTabSz="457200" rtl="0" eaLnBrk="1" fontAlgn="base" latinLnBrk="0" hangingPunct="1">
                        <a:lnSpc>
                          <a:spcPct val="115000"/>
                        </a:lnSpc>
                        <a:spcBef>
                          <a:spcPct val="0"/>
                        </a:spcBef>
                        <a:spcAft>
                          <a:spcPct val="0"/>
                        </a:spcAft>
                        <a:buClrTx/>
                        <a:buSzPct val="25000"/>
                        <a:buFontTx/>
                        <a:buNone/>
                        <a:tabLst/>
                      </a:pPr>
                      <a:r>
                        <a:rPr kumimoji="0" lang="pt-BR" altLang="x-none" sz="900" b="0" i="0" u="none" strike="noStrike" cap="none" normalizeH="0" baseline="0">
                          <a:ln>
                            <a:noFill/>
                          </a:ln>
                          <a:solidFill>
                            <a:srgbClr val="0F4334"/>
                          </a:solidFill>
                          <a:effectLst/>
                          <a:latin typeface="Arial" charset="0"/>
                          <a:ea typeface="ヒラギノ角ゴ ProN W3" charset="-128"/>
                          <a:cs typeface="ヒラギノ角ゴ ProN W3" charset="-128"/>
                          <a:sym typeface="Arial" charset="0"/>
                        </a:rPr>
                        <a:t>1 </a:t>
                      </a:r>
                    </a:p>
                  </a:txBody>
                  <a:tcPr marL="56150" marR="56150" marT="45723" marB="45723" horzOverflow="overflow">
                    <a:lnL w="12225" cap="flat" cmpd="sng" algn="ctr">
                      <a:solidFill>
                        <a:srgbClr val="FFFFFF"/>
                      </a:solidFill>
                      <a:prstDash val="solid"/>
                      <a:round/>
                      <a:headEnd type="none" w="med" len="med"/>
                      <a:tailEnd type="none" w="med" len="med"/>
                    </a:lnL>
                    <a:lnR w="12225" cap="flat" cmpd="sng" algn="ctr">
                      <a:solidFill>
                        <a:srgbClr val="FFFFFF"/>
                      </a:solidFill>
                      <a:prstDash val="solid"/>
                      <a:round/>
                      <a:headEnd type="none" w="med" len="med"/>
                      <a:tailEnd type="none" w="med" len="med"/>
                    </a:lnR>
                    <a:lnT w="38150" cap="flat" cmpd="sng" algn="ctr">
                      <a:solidFill>
                        <a:srgbClr val="FFFFFF"/>
                      </a:solidFill>
                      <a:prstDash val="solid"/>
                      <a:round/>
                      <a:headEnd type="none" w="med" len="med"/>
                      <a:tailEnd type="none" w="med" len="med"/>
                    </a:lnT>
                    <a:lnB w="12225" cap="flat" cmpd="sng" algn="ctr">
                      <a:solidFill>
                        <a:srgbClr val="FFFFFF"/>
                      </a:solidFill>
                      <a:prstDash val="solid"/>
                      <a:round/>
                      <a:headEnd type="none" w="med" len="med"/>
                      <a:tailEnd type="none" w="med" len="med"/>
                    </a:lnB>
                    <a:lnTlToBr>
                      <a:noFill/>
                    </a:lnTlToBr>
                    <a:lnBlToTr>
                      <a:noFill/>
                    </a:lnBlToTr>
                    <a:solidFill>
                      <a:srgbClr val="E4E6CE"/>
                    </a:solidFill>
                  </a:tcPr>
                </a:tc>
                <a:extLst>
                  <a:ext uri="{0D108BD9-81ED-4DB2-BD59-A6C34878D82A}">
                    <a16:rowId xmlns:a16="http://schemas.microsoft.com/office/drawing/2014/main" val="10001"/>
                  </a:ext>
                </a:extLst>
              </a:tr>
              <a:tr h="249172">
                <a:tc>
                  <a:txBody>
                    <a:bodyPr/>
                    <a:lstStyle>
                      <a:lvl1pPr defTabSz="457200">
                        <a:spcBef>
                          <a:spcPts val="800"/>
                        </a:spcBef>
                        <a:defRPr sz="2800">
                          <a:solidFill>
                            <a:schemeClr val="tx1"/>
                          </a:solidFill>
                          <a:latin typeface="Tahoma" charset="0"/>
                          <a:ea typeface="ヒラギノ角ゴ ProN W3" charset="-128"/>
                          <a:cs typeface="ヒラギノ角ゴ ProN W3" charset="-128"/>
                          <a:sym typeface="Tahoma" charset="0"/>
                        </a:defRPr>
                      </a:lvl1pPr>
                      <a:lvl2pPr marL="742950" indent="-285750" defTabSz="457200">
                        <a:spcBef>
                          <a:spcPts val="700"/>
                        </a:spcBef>
                        <a:defRPr sz="2400">
                          <a:solidFill>
                            <a:schemeClr val="tx1"/>
                          </a:solidFill>
                          <a:latin typeface="Tahoma" charset="0"/>
                          <a:ea typeface="ヒラギノ角ゴ ProN W3" charset="-128"/>
                          <a:cs typeface="ヒラギノ角ゴ ProN W3" charset="-128"/>
                          <a:sym typeface="Tahoma" charset="0"/>
                        </a:defRPr>
                      </a:lvl2pPr>
                      <a:lvl3pPr marL="1143000" indent="-228600" defTabSz="457200">
                        <a:spcBef>
                          <a:spcPts val="600"/>
                        </a:spcBef>
                        <a:defRPr sz="2000">
                          <a:solidFill>
                            <a:schemeClr val="tx1"/>
                          </a:solidFill>
                          <a:latin typeface="Tahoma" charset="0"/>
                          <a:ea typeface="ヒラギノ角ゴ ProN W3" charset="-128"/>
                          <a:cs typeface="ヒラギノ角ゴ ProN W3" charset="-128"/>
                          <a:sym typeface="Tahoma" charset="0"/>
                        </a:defRPr>
                      </a:lvl3pPr>
                      <a:lvl4pPr marL="16002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4pPr>
                      <a:lvl5pPr marL="20574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5pPr>
                      <a:lvl6pPr marL="25146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6pPr>
                      <a:lvl7pPr marL="29718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7pPr>
                      <a:lvl8pPr marL="34290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8pPr>
                      <a:lvl9pPr marL="38862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9pPr>
                    </a:lstStyle>
                    <a:p>
                      <a:pPr marL="0" marR="0" lvl="0" indent="0" algn="l" defTabSz="457200" rtl="0" eaLnBrk="1" fontAlgn="base" latinLnBrk="0" hangingPunct="1">
                        <a:lnSpc>
                          <a:spcPct val="115000"/>
                        </a:lnSpc>
                        <a:spcBef>
                          <a:spcPct val="0"/>
                        </a:spcBef>
                        <a:spcAft>
                          <a:spcPct val="0"/>
                        </a:spcAft>
                        <a:buClrTx/>
                        <a:buSzPct val="25000"/>
                        <a:buFontTx/>
                        <a:buNone/>
                        <a:tabLst/>
                      </a:pPr>
                      <a:r>
                        <a:rPr kumimoji="0" lang="pt-BR" altLang="x-none" sz="900" b="0" i="0" u="none" strike="noStrike" cap="none" normalizeH="0" baseline="0">
                          <a:ln>
                            <a:noFill/>
                          </a:ln>
                          <a:solidFill>
                            <a:srgbClr val="0F4334"/>
                          </a:solidFill>
                          <a:effectLst/>
                          <a:latin typeface="Arial" charset="0"/>
                          <a:ea typeface="ヒラギノ角ゴ ProN W3" charset="-128"/>
                          <a:cs typeface="ヒラギノ角ゴ ProN W3" charset="-128"/>
                          <a:sym typeface="Arial" charset="0"/>
                        </a:rPr>
                        <a:t>Antônio João </a:t>
                      </a:r>
                    </a:p>
                  </a:txBody>
                  <a:tcPr marL="56150" marR="56150" marT="45723" marB="45723" horzOverflow="overflow">
                    <a:lnL w="12225" cap="flat" cmpd="sng" algn="ctr">
                      <a:solidFill>
                        <a:srgbClr val="FFFFFF"/>
                      </a:solidFill>
                      <a:prstDash val="solid"/>
                      <a:round/>
                      <a:headEnd type="none" w="med" len="med"/>
                      <a:tailEnd type="none" w="med" len="med"/>
                    </a:lnL>
                    <a:lnR w="12225" cap="flat" cmpd="sng" algn="ctr">
                      <a:solidFill>
                        <a:srgbClr val="FFFFFF"/>
                      </a:solidFill>
                      <a:prstDash val="solid"/>
                      <a:round/>
                      <a:headEnd type="none" w="med" len="med"/>
                      <a:tailEnd type="none" w="med" len="med"/>
                    </a:lnR>
                    <a:lnT w="12225" cap="flat" cmpd="sng" algn="ctr">
                      <a:solidFill>
                        <a:srgbClr val="FFFFFF"/>
                      </a:solidFill>
                      <a:prstDash val="solid"/>
                      <a:round/>
                      <a:headEnd type="none" w="med" len="med"/>
                      <a:tailEnd type="none" w="med" len="med"/>
                    </a:lnT>
                    <a:lnB w="12225" cap="flat" cmpd="sng" algn="ctr">
                      <a:solidFill>
                        <a:srgbClr val="FFFFFF"/>
                      </a:solidFill>
                      <a:prstDash val="solid"/>
                      <a:round/>
                      <a:headEnd type="none" w="med" len="med"/>
                      <a:tailEnd type="none" w="med" len="med"/>
                    </a:lnB>
                    <a:lnTlToBr>
                      <a:noFill/>
                    </a:lnTlToBr>
                    <a:lnBlToTr>
                      <a:noFill/>
                    </a:lnBlToTr>
                    <a:solidFill>
                      <a:srgbClr val="E4E6CE"/>
                    </a:solidFill>
                  </a:tcPr>
                </a:tc>
                <a:tc>
                  <a:txBody>
                    <a:bodyPr/>
                    <a:lstStyle>
                      <a:lvl1pPr defTabSz="457200">
                        <a:spcBef>
                          <a:spcPts val="800"/>
                        </a:spcBef>
                        <a:defRPr sz="2800">
                          <a:solidFill>
                            <a:schemeClr val="tx1"/>
                          </a:solidFill>
                          <a:latin typeface="Tahoma" charset="0"/>
                          <a:ea typeface="ヒラギノ角ゴ ProN W3" charset="-128"/>
                          <a:cs typeface="ヒラギノ角ゴ ProN W3" charset="-128"/>
                          <a:sym typeface="Tahoma" charset="0"/>
                        </a:defRPr>
                      </a:lvl1pPr>
                      <a:lvl2pPr marL="742950" indent="-285750" defTabSz="457200">
                        <a:spcBef>
                          <a:spcPts val="700"/>
                        </a:spcBef>
                        <a:defRPr sz="2400">
                          <a:solidFill>
                            <a:schemeClr val="tx1"/>
                          </a:solidFill>
                          <a:latin typeface="Tahoma" charset="0"/>
                          <a:ea typeface="ヒラギノ角ゴ ProN W3" charset="-128"/>
                          <a:cs typeface="ヒラギノ角ゴ ProN W3" charset="-128"/>
                          <a:sym typeface="Tahoma" charset="0"/>
                        </a:defRPr>
                      </a:lvl2pPr>
                      <a:lvl3pPr marL="1143000" indent="-228600" defTabSz="457200">
                        <a:spcBef>
                          <a:spcPts val="600"/>
                        </a:spcBef>
                        <a:defRPr sz="2000">
                          <a:solidFill>
                            <a:schemeClr val="tx1"/>
                          </a:solidFill>
                          <a:latin typeface="Tahoma" charset="0"/>
                          <a:ea typeface="ヒラギノ角ゴ ProN W3" charset="-128"/>
                          <a:cs typeface="ヒラギノ角ゴ ProN W3" charset="-128"/>
                          <a:sym typeface="Tahoma" charset="0"/>
                        </a:defRPr>
                      </a:lvl3pPr>
                      <a:lvl4pPr marL="16002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4pPr>
                      <a:lvl5pPr marL="20574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5pPr>
                      <a:lvl6pPr marL="25146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6pPr>
                      <a:lvl7pPr marL="29718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7pPr>
                      <a:lvl8pPr marL="34290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8pPr>
                      <a:lvl9pPr marL="38862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9pPr>
                    </a:lstStyle>
                    <a:p>
                      <a:pPr marL="0" marR="0" lvl="0" indent="0" algn="ctr" defTabSz="457200" rtl="0" eaLnBrk="1" fontAlgn="base" latinLnBrk="0" hangingPunct="1">
                        <a:lnSpc>
                          <a:spcPct val="115000"/>
                        </a:lnSpc>
                        <a:spcBef>
                          <a:spcPct val="0"/>
                        </a:spcBef>
                        <a:spcAft>
                          <a:spcPct val="0"/>
                        </a:spcAft>
                        <a:buClrTx/>
                        <a:buSzPct val="25000"/>
                        <a:buFontTx/>
                        <a:buNone/>
                        <a:tabLst/>
                      </a:pPr>
                      <a:r>
                        <a:rPr kumimoji="0" lang="pt-BR" altLang="x-none" sz="900" b="0" i="0" u="none" strike="noStrike" cap="none" normalizeH="0" baseline="0" dirty="0">
                          <a:ln>
                            <a:noFill/>
                          </a:ln>
                          <a:solidFill>
                            <a:srgbClr val="0F4334"/>
                          </a:solidFill>
                          <a:effectLst/>
                          <a:latin typeface="Arial" charset="0"/>
                          <a:ea typeface="ヒラギノ角ゴ ProN W3" charset="-128"/>
                          <a:cs typeface="ヒラギノ角ゴ ProN W3" charset="-128"/>
                          <a:sym typeface="Arial" charset="0"/>
                        </a:rPr>
                        <a:t>5 </a:t>
                      </a:r>
                    </a:p>
                  </a:txBody>
                  <a:tcPr marL="56150" marR="56150" marT="45723" marB="45723" horzOverflow="overflow">
                    <a:lnL w="12225" cap="flat" cmpd="sng" algn="ctr">
                      <a:solidFill>
                        <a:srgbClr val="FFFFFF"/>
                      </a:solidFill>
                      <a:prstDash val="solid"/>
                      <a:round/>
                      <a:headEnd type="none" w="med" len="med"/>
                      <a:tailEnd type="none" w="med" len="med"/>
                    </a:lnL>
                    <a:lnR w="12225" cap="flat" cmpd="sng" algn="ctr">
                      <a:solidFill>
                        <a:srgbClr val="FFFFFF"/>
                      </a:solidFill>
                      <a:prstDash val="solid"/>
                      <a:round/>
                      <a:headEnd type="none" w="med" len="med"/>
                      <a:tailEnd type="none" w="med" len="med"/>
                    </a:lnR>
                    <a:lnT w="12225" cap="flat" cmpd="sng" algn="ctr">
                      <a:solidFill>
                        <a:srgbClr val="FFFFFF"/>
                      </a:solidFill>
                      <a:prstDash val="solid"/>
                      <a:round/>
                      <a:headEnd type="none" w="med" len="med"/>
                      <a:tailEnd type="none" w="med" len="med"/>
                    </a:lnT>
                    <a:lnB w="12225" cap="flat" cmpd="sng" algn="ctr">
                      <a:solidFill>
                        <a:srgbClr val="FFFFFF"/>
                      </a:solidFill>
                      <a:prstDash val="solid"/>
                      <a:round/>
                      <a:headEnd type="none" w="med" len="med"/>
                      <a:tailEnd type="none" w="med" len="med"/>
                    </a:lnB>
                    <a:lnTlToBr>
                      <a:noFill/>
                    </a:lnTlToBr>
                    <a:lnBlToTr>
                      <a:noFill/>
                    </a:lnBlToTr>
                    <a:solidFill>
                      <a:srgbClr val="E4E6CE"/>
                    </a:solidFill>
                  </a:tcPr>
                </a:tc>
                <a:extLst>
                  <a:ext uri="{0D108BD9-81ED-4DB2-BD59-A6C34878D82A}">
                    <a16:rowId xmlns:a16="http://schemas.microsoft.com/office/drawing/2014/main" val="10002"/>
                  </a:ext>
                </a:extLst>
              </a:tr>
              <a:tr h="249172">
                <a:tc>
                  <a:txBody>
                    <a:bodyPr/>
                    <a:lstStyle>
                      <a:lvl1pPr defTabSz="457200">
                        <a:spcBef>
                          <a:spcPts val="800"/>
                        </a:spcBef>
                        <a:defRPr sz="2800">
                          <a:solidFill>
                            <a:schemeClr val="tx1"/>
                          </a:solidFill>
                          <a:latin typeface="Tahoma" charset="0"/>
                          <a:ea typeface="ヒラギノ角ゴ ProN W3" charset="-128"/>
                          <a:cs typeface="ヒラギノ角ゴ ProN W3" charset="-128"/>
                          <a:sym typeface="Tahoma" charset="0"/>
                        </a:defRPr>
                      </a:lvl1pPr>
                      <a:lvl2pPr marL="742950" indent="-285750" defTabSz="457200">
                        <a:spcBef>
                          <a:spcPts val="700"/>
                        </a:spcBef>
                        <a:defRPr sz="2400">
                          <a:solidFill>
                            <a:schemeClr val="tx1"/>
                          </a:solidFill>
                          <a:latin typeface="Tahoma" charset="0"/>
                          <a:ea typeface="ヒラギノ角ゴ ProN W3" charset="-128"/>
                          <a:cs typeface="ヒラギノ角ゴ ProN W3" charset="-128"/>
                          <a:sym typeface="Tahoma" charset="0"/>
                        </a:defRPr>
                      </a:lvl2pPr>
                      <a:lvl3pPr marL="1143000" indent="-228600" defTabSz="457200">
                        <a:spcBef>
                          <a:spcPts val="600"/>
                        </a:spcBef>
                        <a:defRPr sz="2000">
                          <a:solidFill>
                            <a:schemeClr val="tx1"/>
                          </a:solidFill>
                          <a:latin typeface="Tahoma" charset="0"/>
                          <a:ea typeface="ヒラギノ角ゴ ProN W3" charset="-128"/>
                          <a:cs typeface="ヒラギノ角ゴ ProN W3" charset="-128"/>
                          <a:sym typeface="Tahoma" charset="0"/>
                        </a:defRPr>
                      </a:lvl3pPr>
                      <a:lvl4pPr marL="16002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4pPr>
                      <a:lvl5pPr marL="20574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5pPr>
                      <a:lvl6pPr marL="25146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6pPr>
                      <a:lvl7pPr marL="29718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7pPr>
                      <a:lvl8pPr marL="34290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8pPr>
                      <a:lvl9pPr marL="38862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9pPr>
                    </a:lstStyle>
                    <a:p>
                      <a:pPr marL="0" marR="0" lvl="0" indent="0" algn="l" defTabSz="457200" rtl="0" eaLnBrk="1" fontAlgn="base" latinLnBrk="0" hangingPunct="1">
                        <a:lnSpc>
                          <a:spcPct val="115000"/>
                        </a:lnSpc>
                        <a:spcBef>
                          <a:spcPct val="0"/>
                        </a:spcBef>
                        <a:spcAft>
                          <a:spcPct val="0"/>
                        </a:spcAft>
                        <a:buClrTx/>
                        <a:buSzPct val="25000"/>
                        <a:buFontTx/>
                        <a:buNone/>
                        <a:tabLst/>
                      </a:pPr>
                      <a:r>
                        <a:rPr kumimoji="0" lang="pt-BR" altLang="x-none" sz="900" b="0" i="0" u="none" strike="noStrike" cap="none" normalizeH="0" baseline="0">
                          <a:ln>
                            <a:noFill/>
                          </a:ln>
                          <a:solidFill>
                            <a:srgbClr val="0F4334"/>
                          </a:solidFill>
                          <a:effectLst/>
                          <a:latin typeface="Arial" charset="0"/>
                          <a:ea typeface="ヒラギノ角ゴ ProN W3" charset="-128"/>
                          <a:cs typeface="ヒラギノ角ゴ ProN W3" charset="-128"/>
                          <a:sym typeface="Arial" charset="0"/>
                        </a:rPr>
                        <a:t>Aquidauna </a:t>
                      </a:r>
                    </a:p>
                  </a:txBody>
                  <a:tcPr marL="56150" marR="56150" marT="45723" marB="45723" horzOverflow="overflow">
                    <a:lnL w="12225" cap="flat" cmpd="sng" algn="ctr">
                      <a:solidFill>
                        <a:srgbClr val="FFFFFF"/>
                      </a:solidFill>
                      <a:prstDash val="solid"/>
                      <a:round/>
                      <a:headEnd type="none" w="med" len="med"/>
                      <a:tailEnd type="none" w="med" len="med"/>
                    </a:lnL>
                    <a:lnR w="12225" cap="flat" cmpd="sng" algn="ctr">
                      <a:solidFill>
                        <a:srgbClr val="FFFFFF"/>
                      </a:solidFill>
                      <a:prstDash val="solid"/>
                      <a:round/>
                      <a:headEnd type="none" w="med" len="med"/>
                      <a:tailEnd type="none" w="med" len="med"/>
                    </a:lnR>
                    <a:lnT w="12225" cap="flat" cmpd="sng" algn="ctr">
                      <a:solidFill>
                        <a:srgbClr val="FFFFFF"/>
                      </a:solidFill>
                      <a:prstDash val="solid"/>
                      <a:round/>
                      <a:headEnd type="none" w="med" len="med"/>
                      <a:tailEnd type="none" w="med" len="med"/>
                    </a:lnT>
                    <a:lnB w="12225" cap="flat" cmpd="sng" algn="ctr">
                      <a:solidFill>
                        <a:srgbClr val="FFFFFF"/>
                      </a:solidFill>
                      <a:prstDash val="solid"/>
                      <a:round/>
                      <a:headEnd type="none" w="med" len="med"/>
                      <a:tailEnd type="none" w="med" len="med"/>
                    </a:lnB>
                    <a:lnTlToBr>
                      <a:noFill/>
                    </a:lnTlToBr>
                    <a:lnBlToTr>
                      <a:noFill/>
                    </a:lnBlToTr>
                    <a:solidFill>
                      <a:srgbClr val="F2F3E8"/>
                    </a:solidFill>
                  </a:tcPr>
                </a:tc>
                <a:tc>
                  <a:txBody>
                    <a:bodyPr/>
                    <a:lstStyle>
                      <a:lvl1pPr defTabSz="457200">
                        <a:spcBef>
                          <a:spcPts val="800"/>
                        </a:spcBef>
                        <a:defRPr sz="2800">
                          <a:solidFill>
                            <a:schemeClr val="tx1"/>
                          </a:solidFill>
                          <a:latin typeface="Tahoma" charset="0"/>
                          <a:ea typeface="ヒラギノ角ゴ ProN W3" charset="-128"/>
                          <a:cs typeface="ヒラギノ角ゴ ProN W3" charset="-128"/>
                          <a:sym typeface="Tahoma" charset="0"/>
                        </a:defRPr>
                      </a:lvl1pPr>
                      <a:lvl2pPr marL="742950" indent="-285750" defTabSz="457200">
                        <a:spcBef>
                          <a:spcPts val="700"/>
                        </a:spcBef>
                        <a:defRPr sz="2400">
                          <a:solidFill>
                            <a:schemeClr val="tx1"/>
                          </a:solidFill>
                          <a:latin typeface="Tahoma" charset="0"/>
                          <a:ea typeface="ヒラギノ角ゴ ProN W3" charset="-128"/>
                          <a:cs typeface="ヒラギノ角ゴ ProN W3" charset="-128"/>
                          <a:sym typeface="Tahoma" charset="0"/>
                        </a:defRPr>
                      </a:lvl2pPr>
                      <a:lvl3pPr marL="1143000" indent="-228600" defTabSz="457200">
                        <a:spcBef>
                          <a:spcPts val="600"/>
                        </a:spcBef>
                        <a:defRPr sz="2000">
                          <a:solidFill>
                            <a:schemeClr val="tx1"/>
                          </a:solidFill>
                          <a:latin typeface="Tahoma" charset="0"/>
                          <a:ea typeface="ヒラギノ角ゴ ProN W3" charset="-128"/>
                          <a:cs typeface="ヒラギノ角ゴ ProN W3" charset="-128"/>
                          <a:sym typeface="Tahoma" charset="0"/>
                        </a:defRPr>
                      </a:lvl3pPr>
                      <a:lvl4pPr marL="16002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4pPr>
                      <a:lvl5pPr marL="20574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5pPr>
                      <a:lvl6pPr marL="25146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6pPr>
                      <a:lvl7pPr marL="29718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7pPr>
                      <a:lvl8pPr marL="34290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8pPr>
                      <a:lvl9pPr marL="38862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9pPr>
                    </a:lstStyle>
                    <a:p>
                      <a:pPr marL="0" marR="0" lvl="0" indent="0" algn="ctr" defTabSz="457200" rtl="0" eaLnBrk="1" fontAlgn="base" latinLnBrk="0" hangingPunct="1">
                        <a:lnSpc>
                          <a:spcPct val="115000"/>
                        </a:lnSpc>
                        <a:spcBef>
                          <a:spcPct val="0"/>
                        </a:spcBef>
                        <a:spcAft>
                          <a:spcPct val="0"/>
                        </a:spcAft>
                        <a:buClrTx/>
                        <a:buSzPct val="25000"/>
                        <a:buFontTx/>
                        <a:buNone/>
                        <a:tabLst/>
                      </a:pPr>
                      <a:r>
                        <a:rPr kumimoji="0" lang="pt-BR" altLang="x-none" sz="900" b="0" i="0" u="none" strike="noStrike" cap="none" normalizeH="0" baseline="0">
                          <a:ln>
                            <a:noFill/>
                          </a:ln>
                          <a:solidFill>
                            <a:srgbClr val="0F4334"/>
                          </a:solidFill>
                          <a:effectLst/>
                          <a:latin typeface="Arial" charset="0"/>
                          <a:ea typeface="ヒラギノ角ゴ ProN W3" charset="-128"/>
                          <a:cs typeface="ヒラギノ角ゴ ProN W3" charset="-128"/>
                          <a:sym typeface="Arial" charset="0"/>
                        </a:rPr>
                        <a:t>14</a:t>
                      </a:r>
                    </a:p>
                  </a:txBody>
                  <a:tcPr marL="56150" marR="56150" marT="45723" marB="45723" horzOverflow="overflow">
                    <a:lnL w="12225" cap="flat" cmpd="sng" algn="ctr">
                      <a:solidFill>
                        <a:srgbClr val="FFFFFF"/>
                      </a:solidFill>
                      <a:prstDash val="solid"/>
                      <a:round/>
                      <a:headEnd type="none" w="med" len="med"/>
                      <a:tailEnd type="none" w="med" len="med"/>
                    </a:lnL>
                    <a:lnR w="12225" cap="flat" cmpd="sng" algn="ctr">
                      <a:solidFill>
                        <a:srgbClr val="FFFFFF"/>
                      </a:solidFill>
                      <a:prstDash val="solid"/>
                      <a:round/>
                      <a:headEnd type="none" w="med" len="med"/>
                      <a:tailEnd type="none" w="med" len="med"/>
                    </a:lnR>
                    <a:lnT w="12225" cap="flat" cmpd="sng" algn="ctr">
                      <a:solidFill>
                        <a:srgbClr val="FFFFFF"/>
                      </a:solidFill>
                      <a:prstDash val="solid"/>
                      <a:round/>
                      <a:headEnd type="none" w="med" len="med"/>
                      <a:tailEnd type="none" w="med" len="med"/>
                    </a:lnT>
                    <a:lnB w="12225" cap="flat" cmpd="sng" algn="ctr">
                      <a:solidFill>
                        <a:srgbClr val="FFFFFF"/>
                      </a:solidFill>
                      <a:prstDash val="solid"/>
                      <a:round/>
                      <a:headEnd type="none" w="med" len="med"/>
                      <a:tailEnd type="none" w="med" len="med"/>
                    </a:lnB>
                    <a:lnTlToBr>
                      <a:noFill/>
                    </a:lnTlToBr>
                    <a:lnBlToTr>
                      <a:noFill/>
                    </a:lnBlToTr>
                    <a:solidFill>
                      <a:srgbClr val="F2F3E8"/>
                    </a:solidFill>
                  </a:tcPr>
                </a:tc>
                <a:extLst>
                  <a:ext uri="{0D108BD9-81ED-4DB2-BD59-A6C34878D82A}">
                    <a16:rowId xmlns:a16="http://schemas.microsoft.com/office/drawing/2014/main" val="10003"/>
                  </a:ext>
                </a:extLst>
              </a:tr>
              <a:tr h="249172">
                <a:tc>
                  <a:txBody>
                    <a:bodyPr/>
                    <a:lstStyle>
                      <a:lvl1pPr defTabSz="457200">
                        <a:spcBef>
                          <a:spcPts val="800"/>
                        </a:spcBef>
                        <a:defRPr sz="2800">
                          <a:solidFill>
                            <a:schemeClr val="tx1"/>
                          </a:solidFill>
                          <a:latin typeface="Tahoma" charset="0"/>
                          <a:ea typeface="ヒラギノ角ゴ ProN W3" charset="-128"/>
                          <a:cs typeface="ヒラギノ角ゴ ProN W3" charset="-128"/>
                          <a:sym typeface="Tahoma" charset="0"/>
                        </a:defRPr>
                      </a:lvl1pPr>
                      <a:lvl2pPr marL="742950" indent="-285750" defTabSz="457200">
                        <a:spcBef>
                          <a:spcPts val="700"/>
                        </a:spcBef>
                        <a:defRPr sz="2400">
                          <a:solidFill>
                            <a:schemeClr val="tx1"/>
                          </a:solidFill>
                          <a:latin typeface="Tahoma" charset="0"/>
                          <a:ea typeface="ヒラギノ角ゴ ProN W3" charset="-128"/>
                          <a:cs typeface="ヒラギノ角ゴ ProN W3" charset="-128"/>
                          <a:sym typeface="Tahoma" charset="0"/>
                        </a:defRPr>
                      </a:lvl2pPr>
                      <a:lvl3pPr marL="1143000" indent="-228600" defTabSz="457200">
                        <a:spcBef>
                          <a:spcPts val="600"/>
                        </a:spcBef>
                        <a:defRPr sz="2000">
                          <a:solidFill>
                            <a:schemeClr val="tx1"/>
                          </a:solidFill>
                          <a:latin typeface="Tahoma" charset="0"/>
                          <a:ea typeface="ヒラギノ角ゴ ProN W3" charset="-128"/>
                          <a:cs typeface="ヒラギノ角ゴ ProN W3" charset="-128"/>
                          <a:sym typeface="Tahoma" charset="0"/>
                        </a:defRPr>
                      </a:lvl3pPr>
                      <a:lvl4pPr marL="16002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4pPr>
                      <a:lvl5pPr marL="20574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5pPr>
                      <a:lvl6pPr marL="25146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6pPr>
                      <a:lvl7pPr marL="29718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7pPr>
                      <a:lvl8pPr marL="34290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8pPr>
                      <a:lvl9pPr marL="38862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9pPr>
                    </a:lstStyle>
                    <a:p>
                      <a:pPr marL="0" marR="0" lvl="0" indent="0" algn="l" defTabSz="457200" rtl="0" eaLnBrk="1" fontAlgn="base" latinLnBrk="0" hangingPunct="1">
                        <a:lnSpc>
                          <a:spcPct val="115000"/>
                        </a:lnSpc>
                        <a:spcBef>
                          <a:spcPct val="0"/>
                        </a:spcBef>
                        <a:spcAft>
                          <a:spcPct val="0"/>
                        </a:spcAft>
                        <a:buClrTx/>
                        <a:buSzPct val="25000"/>
                        <a:buFontTx/>
                        <a:buNone/>
                        <a:tabLst/>
                      </a:pPr>
                      <a:r>
                        <a:rPr kumimoji="0" lang="pt-BR" altLang="x-none" sz="900" b="0" i="0" u="none" strike="noStrike" cap="none" normalizeH="0" baseline="0">
                          <a:ln>
                            <a:noFill/>
                          </a:ln>
                          <a:solidFill>
                            <a:srgbClr val="0F4334"/>
                          </a:solidFill>
                          <a:effectLst/>
                          <a:latin typeface="Arial" charset="0"/>
                          <a:ea typeface="ヒラギノ角ゴ ProN W3" charset="-128"/>
                          <a:cs typeface="ヒラギノ角ゴ ProN W3" charset="-128"/>
                          <a:sym typeface="Arial" charset="0"/>
                        </a:rPr>
                        <a:t>Aral Moreira </a:t>
                      </a:r>
                    </a:p>
                  </a:txBody>
                  <a:tcPr marL="56150" marR="56150" marT="45723" marB="45723" horzOverflow="overflow">
                    <a:lnL w="12225" cap="flat" cmpd="sng" algn="ctr">
                      <a:solidFill>
                        <a:srgbClr val="FFFFFF"/>
                      </a:solidFill>
                      <a:prstDash val="solid"/>
                      <a:round/>
                      <a:headEnd type="none" w="med" len="med"/>
                      <a:tailEnd type="none" w="med" len="med"/>
                    </a:lnL>
                    <a:lnR w="12225" cap="flat" cmpd="sng" algn="ctr">
                      <a:solidFill>
                        <a:srgbClr val="FFFFFF"/>
                      </a:solidFill>
                      <a:prstDash val="solid"/>
                      <a:round/>
                      <a:headEnd type="none" w="med" len="med"/>
                      <a:tailEnd type="none" w="med" len="med"/>
                    </a:lnR>
                    <a:lnT w="12225" cap="flat" cmpd="sng" algn="ctr">
                      <a:solidFill>
                        <a:srgbClr val="FFFFFF"/>
                      </a:solidFill>
                      <a:prstDash val="solid"/>
                      <a:round/>
                      <a:headEnd type="none" w="med" len="med"/>
                      <a:tailEnd type="none" w="med" len="med"/>
                    </a:lnT>
                    <a:lnB w="12225" cap="flat" cmpd="sng" algn="ctr">
                      <a:solidFill>
                        <a:srgbClr val="FFFFFF"/>
                      </a:solidFill>
                      <a:prstDash val="solid"/>
                      <a:round/>
                      <a:headEnd type="none" w="med" len="med"/>
                      <a:tailEnd type="none" w="med" len="med"/>
                    </a:lnB>
                    <a:lnTlToBr>
                      <a:noFill/>
                    </a:lnTlToBr>
                    <a:lnBlToTr>
                      <a:noFill/>
                    </a:lnBlToTr>
                    <a:solidFill>
                      <a:srgbClr val="F2F3E8"/>
                    </a:solidFill>
                  </a:tcPr>
                </a:tc>
                <a:tc>
                  <a:txBody>
                    <a:bodyPr/>
                    <a:lstStyle>
                      <a:lvl1pPr defTabSz="457200">
                        <a:spcBef>
                          <a:spcPts val="800"/>
                        </a:spcBef>
                        <a:defRPr sz="2800">
                          <a:solidFill>
                            <a:schemeClr val="tx1"/>
                          </a:solidFill>
                          <a:latin typeface="Tahoma" charset="0"/>
                          <a:ea typeface="ヒラギノ角ゴ ProN W3" charset="-128"/>
                          <a:cs typeface="ヒラギノ角ゴ ProN W3" charset="-128"/>
                          <a:sym typeface="Tahoma" charset="0"/>
                        </a:defRPr>
                      </a:lvl1pPr>
                      <a:lvl2pPr marL="742950" indent="-285750" defTabSz="457200">
                        <a:spcBef>
                          <a:spcPts val="700"/>
                        </a:spcBef>
                        <a:defRPr sz="2400">
                          <a:solidFill>
                            <a:schemeClr val="tx1"/>
                          </a:solidFill>
                          <a:latin typeface="Tahoma" charset="0"/>
                          <a:ea typeface="ヒラギノ角ゴ ProN W3" charset="-128"/>
                          <a:cs typeface="ヒラギノ角ゴ ProN W3" charset="-128"/>
                          <a:sym typeface="Tahoma" charset="0"/>
                        </a:defRPr>
                      </a:lvl2pPr>
                      <a:lvl3pPr marL="1143000" indent="-228600" defTabSz="457200">
                        <a:spcBef>
                          <a:spcPts val="600"/>
                        </a:spcBef>
                        <a:defRPr sz="2000">
                          <a:solidFill>
                            <a:schemeClr val="tx1"/>
                          </a:solidFill>
                          <a:latin typeface="Tahoma" charset="0"/>
                          <a:ea typeface="ヒラギノ角ゴ ProN W3" charset="-128"/>
                          <a:cs typeface="ヒラギノ角ゴ ProN W3" charset="-128"/>
                          <a:sym typeface="Tahoma" charset="0"/>
                        </a:defRPr>
                      </a:lvl3pPr>
                      <a:lvl4pPr marL="16002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4pPr>
                      <a:lvl5pPr marL="20574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5pPr>
                      <a:lvl6pPr marL="25146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6pPr>
                      <a:lvl7pPr marL="29718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7pPr>
                      <a:lvl8pPr marL="34290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8pPr>
                      <a:lvl9pPr marL="38862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9pPr>
                    </a:lstStyle>
                    <a:p>
                      <a:pPr marL="0" marR="0" lvl="0" indent="0" algn="ctr" defTabSz="457200" rtl="0" eaLnBrk="1" fontAlgn="base" latinLnBrk="0" hangingPunct="1">
                        <a:lnSpc>
                          <a:spcPct val="115000"/>
                        </a:lnSpc>
                        <a:spcBef>
                          <a:spcPct val="0"/>
                        </a:spcBef>
                        <a:spcAft>
                          <a:spcPct val="0"/>
                        </a:spcAft>
                        <a:buClrTx/>
                        <a:buSzPct val="25000"/>
                        <a:buFontTx/>
                        <a:buNone/>
                        <a:tabLst/>
                      </a:pPr>
                      <a:r>
                        <a:rPr kumimoji="0" lang="pt-BR" altLang="x-none" sz="900" b="0" i="0" u="none" strike="noStrike" cap="none" normalizeH="0" baseline="0">
                          <a:ln>
                            <a:noFill/>
                          </a:ln>
                          <a:solidFill>
                            <a:srgbClr val="0F4334"/>
                          </a:solidFill>
                          <a:effectLst/>
                          <a:latin typeface="Arial" charset="0"/>
                          <a:ea typeface="ヒラギノ角ゴ ProN W3" charset="-128"/>
                          <a:cs typeface="ヒラギノ角ゴ ProN W3" charset="-128"/>
                          <a:sym typeface="Arial" charset="0"/>
                        </a:rPr>
                        <a:t>4 </a:t>
                      </a:r>
                    </a:p>
                  </a:txBody>
                  <a:tcPr marL="56150" marR="56150" marT="45723" marB="45723" horzOverflow="overflow">
                    <a:lnL w="12225" cap="flat" cmpd="sng" algn="ctr">
                      <a:solidFill>
                        <a:srgbClr val="FFFFFF"/>
                      </a:solidFill>
                      <a:prstDash val="solid"/>
                      <a:round/>
                      <a:headEnd type="none" w="med" len="med"/>
                      <a:tailEnd type="none" w="med" len="med"/>
                    </a:lnL>
                    <a:lnR w="12225" cap="flat" cmpd="sng" algn="ctr">
                      <a:solidFill>
                        <a:srgbClr val="FFFFFF"/>
                      </a:solidFill>
                      <a:prstDash val="solid"/>
                      <a:round/>
                      <a:headEnd type="none" w="med" len="med"/>
                      <a:tailEnd type="none" w="med" len="med"/>
                    </a:lnR>
                    <a:lnT w="12225" cap="flat" cmpd="sng" algn="ctr">
                      <a:solidFill>
                        <a:srgbClr val="FFFFFF"/>
                      </a:solidFill>
                      <a:prstDash val="solid"/>
                      <a:round/>
                      <a:headEnd type="none" w="med" len="med"/>
                      <a:tailEnd type="none" w="med" len="med"/>
                    </a:lnT>
                    <a:lnB w="12225" cap="flat" cmpd="sng" algn="ctr">
                      <a:solidFill>
                        <a:srgbClr val="FFFFFF"/>
                      </a:solidFill>
                      <a:prstDash val="solid"/>
                      <a:round/>
                      <a:headEnd type="none" w="med" len="med"/>
                      <a:tailEnd type="none" w="med" len="med"/>
                    </a:lnB>
                    <a:lnTlToBr>
                      <a:noFill/>
                    </a:lnTlToBr>
                    <a:lnBlToTr>
                      <a:noFill/>
                    </a:lnBlToTr>
                    <a:solidFill>
                      <a:srgbClr val="F2F3E8"/>
                    </a:solidFill>
                  </a:tcPr>
                </a:tc>
                <a:extLst>
                  <a:ext uri="{0D108BD9-81ED-4DB2-BD59-A6C34878D82A}">
                    <a16:rowId xmlns:a16="http://schemas.microsoft.com/office/drawing/2014/main" val="10004"/>
                  </a:ext>
                </a:extLst>
              </a:tr>
              <a:tr h="249172">
                <a:tc>
                  <a:txBody>
                    <a:bodyPr/>
                    <a:lstStyle>
                      <a:lvl1pPr defTabSz="457200">
                        <a:spcBef>
                          <a:spcPts val="800"/>
                        </a:spcBef>
                        <a:defRPr sz="2800">
                          <a:solidFill>
                            <a:schemeClr val="tx1"/>
                          </a:solidFill>
                          <a:latin typeface="Tahoma" charset="0"/>
                          <a:ea typeface="ヒラギノ角ゴ ProN W3" charset="-128"/>
                          <a:cs typeface="ヒラギノ角ゴ ProN W3" charset="-128"/>
                          <a:sym typeface="Tahoma" charset="0"/>
                        </a:defRPr>
                      </a:lvl1pPr>
                      <a:lvl2pPr marL="742950" indent="-285750" defTabSz="457200">
                        <a:spcBef>
                          <a:spcPts val="700"/>
                        </a:spcBef>
                        <a:defRPr sz="2400">
                          <a:solidFill>
                            <a:schemeClr val="tx1"/>
                          </a:solidFill>
                          <a:latin typeface="Tahoma" charset="0"/>
                          <a:ea typeface="ヒラギノ角ゴ ProN W3" charset="-128"/>
                          <a:cs typeface="ヒラギノ角ゴ ProN W3" charset="-128"/>
                          <a:sym typeface="Tahoma" charset="0"/>
                        </a:defRPr>
                      </a:lvl2pPr>
                      <a:lvl3pPr marL="1143000" indent="-228600" defTabSz="457200">
                        <a:spcBef>
                          <a:spcPts val="600"/>
                        </a:spcBef>
                        <a:defRPr sz="2000">
                          <a:solidFill>
                            <a:schemeClr val="tx1"/>
                          </a:solidFill>
                          <a:latin typeface="Tahoma" charset="0"/>
                          <a:ea typeface="ヒラギノ角ゴ ProN W3" charset="-128"/>
                          <a:cs typeface="ヒラギノ角ゴ ProN W3" charset="-128"/>
                          <a:sym typeface="Tahoma" charset="0"/>
                        </a:defRPr>
                      </a:lvl3pPr>
                      <a:lvl4pPr marL="16002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4pPr>
                      <a:lvl5pPr marL="20574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5pPr>
                      <a:lvl6pPr marL="25146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6pPr>
                      <a:lvl7pPr marL="29718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7pPr>
                      <a:lvl8pPr marL="34290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8pPr>
                      <a:lvl9pPr marL="38862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9pPr>
                    </a:lstStyle>
                    <a:p>
                      <a:pPr marL="0" marR="0" lvl="0" indent="0" algn="l" defTabSz="457200" rtl="0" eaLnBrk="1" fontAlgn="base" latinLnBrk="0" hangingPunct="1">
                        <a:lnSpc>
                          <a:spcPct val="115000"/>
                        </a:lnSpc>
                        <a:spcBef>
                          <a:spcPct val="0"/>
                        </a:spcBef>
                        <a:spcAft>
                          <a:spcPct val="0"/>
                        </a:spcAft>
                        <a:buClrTx/>
                        <a:buSzPct val="25000"/>
                        <a:buFontTx/>
                        <a:buNone/>
                        <a:tabLst/>
                      </a:pPr>
                      <a:r>
                        <a:rPr kumimoji="0" lang="pt-BR" altLang="x-none" sz="900" b="0" i="0" u="none" strike="noStrike" cap="none" normalizeH="0" baseline="0">
                          <a:ln>
                            <a:noFill/>
                          </a:ln>
                          <a:solidFill>
                            <a:srgbClr val="0F4334"/>
                          </a:solidFill>
                          <a:effectLst/>
                          <a:latin typeface="Arial" charset="0"/>
                          <a:ea typeface="ヒラギノ角ゴ ProN W3" charset="-128"/>
                          <a:cs typeface="ヒラギノ角ゴ ProN W3" charset="-128"/>
                          <a:sym typeface="Arial" charset="0"/>
                        </a:rPr>
                        <a:t>Bela Vista </a:t>
                      </a:r>
                    </a:p>
                  </a:txBody>
                  <a:tcPr marL="56150" marR="56150" marT="45723" marB="45723" horzOverflow="overflow">
                    <a:lnL w="12225" cap="flat" cmpd="sng" algn="ctr">
                      <a:solidFill>
                        <a:srgbClr val="FFFFFF"/>
                      </a:solidFill>
                      <a:prstDash val="solid"/>
                      <a:round/>
                      <a:headEnd type="none" w="med" len="med"/>
                      <a:tailEnd type="none" w="med" len="med"/>
                    </a:lnL>
                    <a:lnR w="12225" cap="flat" cmpd="sng" algn="ctr">
                      <a:solidFill>
                        <a:srgbClr val="FFFFFF"/>
                      </a:solidFill>
                      <a:prstDash val="solid"/>
                      <a:round/>
                      <a:headEnd type="none" w="med" len="med"/>
                      <a:tailEnd type="none" w="med" len="med"/>
                    </a:lnR>
                    <a:lnT w="12225" cap="flat" cmpd="sng" algn="ctr">
                      <a:solidFill>
                        <a:srgbClr val="FFFFFF"/>
                      </a:solidFill>
                      <a:prstDash val="solid"/>
                      <a:round/>
                      <a:headEnd type="none" w="med" len="med"/>
                      <a:tailEnd type="none" w="med" len="med"/>
                    </a:lnT>
                    <a:lnB w="12225" cap="flat" cmpd="sng" algn="ctr">
                      <a:solidFill>
                        <a:srgbClr val="FFFFFF"/>
                      </a:solidFill>
                      <a:prstDash val="solid"/>
                      <a:round/>
                      <a:headEnd type="none" w="med" len="med"/>
                      <a:tailEnd type="none" w="med" len="med"/>
                    </a:lnB>
                    <a:lnTlToBr>
                      <a:noFill/>
                    </a:lnTlToBr>
                    <a:lnBlToTr>
                      <a:noFill/>
                    </a:lnBlToTr>
                    <a:solidFill>
                      <a:srgbClr val="E4E6CE"/>
                    </a:solidFill>
                  </a:tcPr>
                </a:tc>
                <a:tc>
                  <a:txBody>
                    <a:bodyPr/>
                    <a:lstStyle>
                      <a:lvl1pPr defTabSz="457200">
                        <a:spcBef>
                          <a:spcPts val="800"/>
                        </a:spcBef>
                        <a:defRPr sz="2800">
                          <a:solidFill>
                            <a:schemeClr val="tx1"/>
                          </a:solidFill>
                          <a:latin typeface="Tahoma" charset="0"/>
                          <a:ea typeface="ヒラギノ角ゴ ProN W3" charset="-128"/>
                          <a:cs typeface="ヒラギノ角ゴ ProN W3" charset="-128"/>
                          <a:sym typeface="Tahoma" charset="0"/>
                        </a:defRPr>
                      </a:lvl1pPr>
                      <a:lvl2pPr marL="742950" indent="-285750" defTabSz="457200">
                        <a:spcBef>
                          <a:spcPts val="700"/>
                        </a:spcBef>
                        <a:defRPr sz="2400">
                          <a:solidFill>
                            <a:schemeClr val="tx1"/>
                          </a:solidFill>
                          <a:latin typeface="Tahoma" charset="0"/>
                          <a:ea typeface="ヒラギノ角ゴ ProN W3" charset="-128"/>
                          <a:cs typeface="ヒラギノ角ゴ ProN W3" charset="-128"/>
                          <a:sym typeface="Tahoma" charset="0"/>
                        </a:defRPr>
                      </a:lvl2pPr>
                      <a:lvl3pPr marL="1143000" indent="-228600" defTabSz="457200">
                        <a:spcBef>
                          <a:spcPts val="600"/>
                        </a:spcBef>
                        <a:defRPr sz="2000">
                          <a:solidFill>
                            <a:schemeClr val="tx1"/>
                          </a:solidFill>
                          <a:latin typeface="Tahoma" charset="0"/>
                          <a:ea typeface="ヒラギノ角ゴ ProN W3" charset="-128"/>
                          <a:cs typeface="ヒラギノ角ゴ ProN W3" charset="-128"/>
                          <a:sym typeface="Tahoma" charset="0"/>
                        </a:defRPr>
                      </a:lvl3pPr>
                      <a:lvl4pPr marL="16002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4pPr>
                      <a:lvl5pPr marL="20574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5pPr>
                      <a:lvl6pPr marL="25146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6pPr>
                      <a:lvl7pPr marL="29718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7pPr>
                      <a:lvl8pPr marL="34290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8pPr>
                      <a:lvl9pPr marL="38862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9pPr>
                    </a:lstStyle>
                    <a:p>
                      <a:pPr marL="0" marR="0" lvl="0" indent="0" algn="ctr" defTabSz="457200" rtl="0" eaLnBrk="1" fontAlgn="base" latinLnBrk="0" hangingPunct="1">
                        <a:lnSpc>
                          <a:spcPct val="115000"/>
                        </a:lnSpc>
                        <a:spcBef>
                          <a:spcPct val="0"/>
                        </a:spcBef>
                        <a:spcAft>
                          <a:spcPct val="0"/>
                        </a:spcAft>
                        <a:buClrTx/>
                        <a:buSzPct val="25000"/>
                        <a:buFontTx/>
                        <a:buNone/>
                        <a:tabLst/>
                      </a:pPr>
                      <a:r>
                        <a:rPr kumimoji="0" lang="pt-BR" altLang="x-none" sz="900" b="0" i="0" u="none" strike="noStrike" cap="none" normalizeH="0" baseline="0">
                          <a:ln>
                            <a:noFill/>
                          </a:ln>
                          <a:solidFill>
                            <a:srgbClr val="0F4334"/>
                          </a:solidFill>
                          <a:effectLst/>
                          <a:latin typeface="Arial" charset="0"/>
                          <a:ea typeface="ヒラギノ角ゴ ProN W3" charset="-128"/>
                          <a:cs typeface="ヒラギノ角ゴ ProN W3" charset="-128"/>
                          <a:sym typeface="Arial" charset="0"/>
                        </a:rPr>
                        <a:t>1 </a:t>
                      </a:r>
                    </a:p>
                  </a:txBody>
                  <a:tcPr marL="56150" marR="56150" marT="45723" marB="45723" horzOverflow="overflow">
                    <a:lnL w="12225" cap="flat" cmpd="sng" algn="ctr">
                      <a:solidFill>
                        <a:srgbClr val="FFFFFF"/>
                      </a:solidFill>
                      <a:prstDash val="solid"/>
                      <a:round/>
                      <a:headEnd type="none" w="med" len="med"/>
                      <a:tailEnd type="none" w="med" len="med"/>
                    </a:lnL>
                    <a:lnR w="12225" cap="flat" cmpd="sng" algn="ctr">
                      <a:solidFill>
                        <a:srgbClr val="FFFFFF"/>
                      </a:solidFill>
                      <a:prstDash val="solid"/>
                      <a:round/>
                      <a:headEnd type="none" w="med" len="med"/>
                      <a:tailEnd type="none" w="med" len="med"/>
                    </a:lnR>
                    <a:lnT w="12225" cap="flat" cmpd="sng" algn="ctr">
                      <a:solidFill>
                        <a:srgbClr val="FFFFFF"/>
                      </a:solidFill>
                      <a:prstDash val="solid"/>
                      <a:round/>
                      <a:headEnd type="none" w="med" len="med"/>
                      <a:tailEnd type="none" w="med" len="med"/>
                    </a:lnT>
                    <a:lnB w="12225" cap="flat" cmpd="sng" algn="ctr">
                      <a:solidFill>
                        <a:srgbClr val="FFFFFF"/>
                      </a:solidFill>
                      <a:prstDash val="solid"/>
                      <a:round/>
                      <a:headEnd type="none" w="med" len="med"/>
                      <a:tailEnd type="none" w="med" len="med"/>
                    </a:lnB>
                    <a:lnTlToBr>
                      <a:noFill/>
                    </a:lnTlToBr>
                    <a:lnBlToTr>
                      <a:noFill/>
                    </a:lnBlToTr>
                    <a:solidFill>
                      <a:srgbClr val="E4E6CE"/>
                    </a:solidFill>
                  </a:tcPr>
                </a:tc>
                <a:extLst>
                  <a:ext uri="{0D108BD9-81ED-4DB2-BD59-A6C34878D82A}">
                    <a16:rowId xmlns:a16="http://schemas.microsoft.com/office/drawing/2014/main" val="10005"/>
                  </a:ext>
                </a:extLst>
              </a:tr>
              <a:tr h="249172">
                <a:tc>
                  <a:txBody>
                    <a:bodyPr/>
                    <a:lstStyle>
                      <a:lvl1pPr defTabSz="457200">
                        <a:spcBef>
                          <a:spcPts val="800"/>
                        </a:spcBef>
                        <a:defRPr sz="2800">
                          <a:solidFill>
                            <a:schemeClr val="tx1"/>
                          </a:solidFill>
                          <a:latin typeface="Tahoma" charset="0"/>
                          <a:ea typeface="ヒラギノ角ゴ ProN W3" charset="-128"/>
                          <a:cs typeface="ヒラギノ角ゴ ProN W3" charset="-128"/>
                          <a:sym typeface="Tahoma" charset="0"/>
                        </a:defRPr>
                      </a:lvl1pPr>
                      <a:lvl2pPr marL="742950" indent="-285750" defTabSz="457200">
                        <a:spcBef>
                          <a:spcPts val="700"/>
                        </a:spcBef>
                        <a:defRPr sz="2400">
                          <a:solidFill>
                            <a:schemeClr val="tx1"/>
                          </a:solidFill>
                          <a:latin typeface="Tahoma" charset="0"/>
                          <a:ea typeface="ヒラギノ角ゴ ProN W3" charset="-128"/>
                          <a:cs typeface="ヒラギノ角ゴ ProN W3" charset="-128"/>
                          <a:sym typeface="Tahoma" charset="0"/>
                        </a:defRPr>
                      </a:lvl2pPr>
                      <a:lvl3pPr marL="1143000" indent="-228600" defTabSz="457200">
                        <a:spcBef>
                          <a:spcPts val="600"/>
                        </a:spcBef>
                        <a:defRPr sz="2000">
                          <a:solidFill>
                            <a:schemeClr val="tx1"/>
                          </a:solidFill>
                          <a:latin typeface="Tahoma" charset="0"/>
                          <a:ea typeface="ヒラギノ角ゴ ProN W3" charset="-128"/>
                          <a:cs typeface="ヒラギノ角ゴ ProN W3" charset="-128"/>
                          <a:sym typeface="Tahoma" charset="0"/>
                        </a:defRPr>
                      </a:lvl3pPr>
                      <a:lvl4pPr marL="16002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4pPr>
                      <a:lvl5pPr marL="20574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5pPr>
                      <a:lvl6pPr marL="25146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6pPr>
                      <a:lvl7pPr marL="29718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7pPr>
                      <a:lvl8pPr marL="34290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8pPr>
                      <a:lvl9pPr marL="38862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9pPr>
                    </a:lstStyle>
                    <a:p>
                      <a:pPr marL="0" marR="0" lvl="0" indent="0" algn="l" defTabSz="457200" rtl="0" eaLnBrk="1" fontAlgn="base" latinLnBrk="0" hangingPunct="1">
                        <a:lnSpc>
                          <a:spcPct val="115000"/>
                        </a:lnSpc>
                        <a:spcBef>
                          <a:spcPct val="0"/>
                        </a:spcBef>
                        <a:spcAft>
                          <a:spcPct val="0"/>
                        </a:spcAft>
                        <a:buClrTx/>
                        <a:buSzPct val="25000"/>
                        <a:buFontTx/>
                        <a:buNone/>
                        <a:tabLst/>
                      </a:pPr>
                      <a:r>
                        <a:rPr kumimoji="0" lang="pt-BR" altLang="x-none" sz="900" b="0" i="0" u="none" strike="noStrike" cap="none" normalizeH="0" baseline="0" dirty="0">
                          <a:ln>
                            <a:noFill/>
                          </a:ln>
                          <a:solidFill>
                            <a:srgbClr val="0F4334"/>
                          </a:solidFill>
                          <a:effectLst/>
                          <a:latin typeface="Arial" charset="0"/>
                          <a:ea typeface="ヒラギノ角ゴ ProN W3" charset="-128"/>
                          <a:cs typeface="ヒラギノ角ゴ ProN W3" charset="-128"/>
                          <a:sym typeface="Arial" charset="0"/>
                        </a:rPr>
                        <a:t>Bodoquena</a:t>
                      </a:r>
                    </a:p>
                  </a:txBody>
                  <a:tcPr marL="56150" marR="56150" marT="45723" marB="45723" horzOverflow="overflow">
                    <a:lnL w="12225" cap="flat" cmpd="sng" algn="ctr">
                      <a:solidFill>
                        <a:srgbClr val="FFFFFF"/>
                      </a:solidFill>
                      <a:prstDash val="solid"/>
                      <a:round/>
                      <a:headEnd type="none" w="med" len="med"/>
                      <a:tailEnd type="none" w="med" len="med"/>
                    </a:lnL>
                    <a:lnR w="12225" cap="flat" cmpd="sng" algn="ctr">
                      <a:solidFill>
                        <a:srgbClr val="FFFFFF"/>
                      </a:solidFill>
                      <a:prstDash val="solid"/>
                      <a:round/>
                      <a:headEnd type="none" w="med" len="med"/>
                      <a:tailEnd type="none" w="med" len="med"/>
                    </a:lnR>
                    <a:lnT w="12225" cap="flat" cmpd="sng" algn="ctr">
                      <a:solidFill>
                        <a:srgbClr val="FFFFFF"/>
                      </a:solidFill>
                      <a:prstDash val="solid"/>
                      <a:round/>
                      <a:headEnd type="none" w="med" len="med"/>
                      <a:tailEnd type="none" w="med" len="med"/>
                    </a:lnT>
                    <a:lnB w="12225" cap="flat" cmpd="sng" algn="ctr">
                      <a:solidFill>
                        <a:srgbClr val="FFFFFF"/>
                      </a:solidFill>
                      <a:prstDash val="solid"/>
                      <a:round/>
                      <a:headEnd type="none" w="med" len="med"/>
                      <a:tailEnd type="none" w="med" len="med"/>
                    </a:lnB>
                    <a:lnTlToBr>
                      <a:noFill/>
                    </a:lnTlToBr>
                    <a:lnBlToTr>
                      <a:noFill/>
                    </a:lnBlToTr>
                    <a:solidFill>
                      <a:srgbClr val="E4E6CE"/>
                    </a:solidFill>
                  </a:tcPr>
                </a:tc>
                <a:tc>
                  <a:txBody>
                    <a:bodyPr/>
                    <a:lstStyle>
                      <a:lvl1pPr defTabSz="457200">
                        <a:spcBef>
                          <a:spcPts val="800"/>
                        </a:spcBef>
                        <a:defRPr sz="2800">
                          <a:solidFill>
                            <a:schemeClr val="tx1"/>
                          </a:solidFill>
                          <a:latin typeface="Tahoma" charset="0"/>
                          <a:ea typeface="ヒラギノ角ゴ ProN W3" charset="-128"/>
                          <a:cs typeface="ヒラギノ角ゴ ProN W3" charset="-128"/>
                          <a:sym typeface="Tahoma" charset="0"/>
                        </a:defRPr>
                      </a:lvl1pPr>
                      <a:lvl2pPr marL="742950" indent="-285750" defTabSz="457200">
                        <a:spcBef>
                          <a:spcPts val="700"/>
                        </a:spcBef>
                        <a:defRPr sz="2400">
                          <a:solidFill>
                            <a:schemeClr val="tx1"/>
                          </a:solidFill>
                          <a:latin typeface="Tahoma" charset="0"/>
                          <a:ea typeface="ヒラギノ角ゴ ProN W3" charset="-128"/>
                          <a:cs typeface="ヒラギノ角ゴ ProN W3" charset="-128"/>
                          <a:sym typeface="Tahoma" charset="0"/>
                        </a:defRPr>
                      </a:lvl2pPr>
                      <a:lvl3pPr marL="1143000" indent="-228600" defTabSz="457200">
                        <a:spcBef>
                          <a:spcPts val="600"/>
                        </a:spcBef>
                        <a:defRPr sz="2000">
                          <a:solidFill>
                            <a:schemeClr val="tx1"/>
                          </a:solidFill>
                          <a:latin typeface="Tahoma" charset="0"/>
                          <a:ea typeface="ヒラギノ角ゴ ProN W3" charset="-128"/>
                          <a:cs typeface="ヒラギノ角ゴ ProN W3" charset="-128"/>
                          <a:sym typeface="Tahoma" charset="0"/>
                        </a:defRPr>
                      </a:lvl3pPr>
                      <a:lvl4pPr marL="16002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4pPr>
                      <a:lvl5pPr marL="20574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5pPr>
                      <a:lvl6pPr marL="25146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6pPr>
                      <a:lvl7pPr marL="29718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7pPr>
                      <a:lvl8pPr marL="34290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8pPr>
                      <a:lvl9pPr marL="38862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9pPr>
                    </a:lstStyle>
                    <a:p>
                      <a:pPr marL="0" marR="0" lvl="0" indent="0" algn="ctr" defTabSz="457200" rtl="0" eaLnBrk="1" fontAlgn="base" latinLnBrk="0" hangingPunct="1">
                        <a:lnSpc>
                          <a:spcPct val="115000"/>
                        </a:lnSpc>
                        <a:spcBef>
                          <a:spcPct val="0"/>
                        </a:spcBef>
                        <a:spcAft>
                          <a:spcPct val="0"/>
                        </a:spcAft>
                        <a:buClrTx/>
                        <a:buSzPct val="25000"/>
                        <a:buFontTx/>
                        <a:buNone/>
                        <a:tabLst/>
                      </a:pPr>
                      <a:r>
                        <a:rPr kumimoji="0" lang="pt-BR" altLang="x-none" sz="900" b="0" i="0" u="none" strike="noStrike" cap="none" normalizeH="0" baseline="0">
                          <a:ln>
                            <a:noFill/>
                          </a:ln>
                          <a:solidFill>
                            <a:srgbClr val="0F4334"/>
                          </a:solidFill>
                          <a:effectLst/>
                          <a:latin typeface="Arial" charset="0"/>
                          <a:ea typeface="ヒラギノ角ゴ ProN W3" charset="-128"/>
                          <a:cs typeface="ヒラギノ角ゴ ProN W3" charset="-128"/>
                          <a:sym typeface="Arial" charset="0"/>
                        </a:rPr>
                        <a:t>4</a:t>
                      </a:r>
                    </a:p>
                  </a:txBody>
                  <a:tcPr marL="56150" marR="56150" marT="45723" marB="45723" horzOverflow="overflow">
                    <a:lnL w="12225" cap="flat" cmpd="sng" algn="ctr">
                      <a:solidFill>
                        <a:srgbClr val="FFFFFF"/>
                      </a:solidFill>
                      <a:prstDash val="solid"/>
                      <a:round/>
                      <a:headEnd type="none" w="med" len="med"/>
                      <a:tailEnd type="none" w="med" len="med"/>
                    </a:lnL>
                    <a:lnR w="12225" cap="flat" cmpd="sng" algn="ctr">
                      <a:solidFill>
                        <a:srgbClr val="FFFFFF"/>
                      </a:solidFill>
                      <a:prstDash val="solid"/>
                      <a:round/>
                      <a:headEnd type="none" w="med" len="med"/>
                      <a:tailEnd type="none" w="med" len="med"/>
                    </a:lnR>
                    <a:lnT w="12225" cap="flat" cmpd="sng" algn="ctr">
                      <a:solidFill>
                        <a:srgbClr val="FFFFFF"/>
                      </a:solidFill>
                      <a:prstDash val="solid"/>
                      <a:round/>
                      <a:headEnd type="none" w="med" len="med"/>
                      <a:tailEnd type="none" w="med" len="med"/>
                    </a:lnT>
                    <a:lnB w="12225" cap="flat" cmpd="sng" algn="ctr">
                      <a:solidFill>
                        <a:srgbClr val="FFFFFF"/>
                      </a:solidFill>
                      <a:prstDash val="solid"/>
                      <a:round/>
                      <a:headEnd type="none" w="med" len="med"/>
                      <a:tailEnd type="none" w="med" len="med"/>
                    </a:lnB>
                    <a:lnTlToBr>
                      <a:noFill/>
                    </a:lnTlToBr>
                    <a:lnBlToTr>
                      <a:noFill/>
                    </a:lnBlToTr>
                    <a:solidFill>
                      <a:srgbClr val="E4E6CE"/>
                    </a:solidFill>
                  </a:tcPr>
                </a:tc>
                <a:extLst>
                  <a:ext uri="{0D108BD9-81ED-4DB2-BD59-A6C34878D82A}">
                    <a16:rowId xmlns:a16="http://schemas.microsoft.com/office/drawing/2014/main" val="10006"/>
                  </a:ext>
                </a:extLst>
              </a:tr>
              <a:tr h="249172">
                <a:tc>
                  <a:txBody>
                    <a:bodyPr/>
                    <a:lstStyle>
                      <a:lvl1pPr defTabSz="457200">
                        <a:spcBef>
                          <a:spcPts val="800"/>
                        </a:spcBef>
                        <a:defRPr sz="2800">
                          <a:solidFill>
                            <a:schemeClr val="tx1"/>
                          </a:solidFill>
                          <a:latin typeface="Tahoma" charset="0"/>
                          <a:ea typeface="ヒラギノ角ゴ ProN W3" charset="-128"/>
                          <a:cs typeface="ヒラギノ角ゴ ProN W3" charset="-128"/>
                          <a:sym typeface="Tahoma" charset="0"/>
                        </a:defRPr>
                      </a:lvl1pPr>
                      <a:lvl2pPr marL="742950" indent="-285750" defTabSz="457200">
                        <a:spcBef>
                          <a:spcPts val="700"/>
                        </a:spcBef>
                        <a:defRPr sz="2400">
                          <a:solidFill>
                            <a:schemeClr val="tx1"/>
                          </a:solidFill>
                          <a:latin typeface="Tahoma" charset="0"/>
                          <a:ea typeface="ヒラギノ角ゴ ProN W3" charset="-128"/>
                          <a:cs typeface="ヒラギノ角ゴ ProN W3" charset="-128"/>
                          <a:sym typeface="Tahoma" charset="0"/>
                        </a:defRPr>
                      </a:lvl2pPr>
                      <a:lvl3pPr marL="1143000" indent="-228600" defTabSz="457200">
                        <a:spcBef>
                          <a:spcPts val="600"/>
                        </a:spcBef>
                        <a:defRPr sz="2000">
                          <a:solidFill>
                            <a:schemeClr val="tx1"/>
                          </a:solidFill>
                          <a:latin typeface="Tahoma" charset="0"/>
                          <a:ea typeface="ヒラギノ角ゴ ProN W3" charset="-128"/>
                          <a:cs typeface="ヒラギノ角ゴ ProN W3" charset="-128"/>
                          <a:sym typeface="Tahoma" charset="0"/>
                        </a:defRPr>
                      </a:lvl3pPr>
                      <a:lvl4pPr marL="16002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4pPr>
                      <a:lvl5pPr marL="20574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5pPr>
                      <a:lvl6pPr marL="25146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6pPr>
                      <a:lvl7pPr marL="29718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7pPr>
                      <a:lvl8pPr marL="34290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8pPr>
                      <a:lvl9pPr marL="38862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9pPr>
                    </a:lstStyle>
                    <a:p>
                      <a:pPr marL="0" marR="0" lvl="0" indent="0" algn="l" defTabSz="457200" rtl="0" eaLnBrk="1" fontAlgn="base" latinLnBrk="0" hangingPunct="1">
                        <a:lnSpc>
                          <a:spcPct val="115000"/>
                        </a:lnSpc>
                        <a:spcBef>
                          <a:spcPct val="0"/>
                        </a:spcBef>
                        <a:spcAft>
                          <a:spcPct val="0"/>
                        </a:spcAft>
                        <a:buClrTx/>
                        <a:buSzPct val="25000"/>
                        <a:buFontTx/>
                        <a:buNone/>
                        <a:tabLst/>
                      </a:pPr>
                      <a:r>
                        <a:rPr kumimoji="0" lang="pt-BR" altLang="x-none" sz="900" b="0" i="0" u="none" strike="noStrike" cap="none" normalizeH="0" baseline="0">
                          <a:ln>
                            <a:noFill/>
                          </a:ln>
                          <a:solidFill>
                            <a:srgbClr val="0F4334"/>
                          </a:solidFill>
                          <a:effectLst/>
                          <a:latin typeface="Arial" charset="0"/>
                          <a:ea typeface="ヒラギノ角ゴ ProN W3" charset="-128"/>
                          <a:cs typeface="ヒラギノ角ゴ ProN W3" charset="-128"/>
                          <a:sym typeface="Arial" charset="0"/>
                        </a:rPr>
                        <a:t>Bonito </a:t>
                      </a:r>
                    </a:p>
                  </a:txBody>
                  <a:tcPr marL="56150" marR="56150" marT="45723" marB="45723" horzOverflow="overflow">
                    <a:lnL w="12225" cap="flat" cmpd="sng" algn="ctr">
                      <a:solidFill>
                        <a:srgbClr val="FFFFFF"/>
                      </a:solidFill>
                      <a:prstDash val="solid"/>
                      <a:round/>
                      <a:headEnd type="none" w="med" len="med"/>
                      <a:tailEnd type="none" w="med" len="med"/>
                    </a:lnL>
                    <a:lnR w="12225" cap="flat" cmpd="sng" algn="ctr">
                      <a:solidFill>
                        <a:srgbClr val="FFFFFF"/>
                      </a:solidFill>
                      <a:prstDash val="solid"/>
                      <a:round/>
                      <a:headEnd type="none" w="med" len="med"/>
                      <a:tailEnd type="none" w="med" len="med"/>
                    </a:lnR>
                    <a:lnT w="12225" cap="flat" cmpd="sng" algn="ctr">
                      <a:solidFill>
                        <a:srgbClr val="FFFFFF"/>
                      </a:solidFill>
                      <a:prstDash val="solid"/>
                      <a:round/>
                      <a:headEnd type="none" w="med" len="med"/>
                      <a:tailEnd type="none" w="med" len="med"/>
                    </a:lnT>
                    <a:lnB w="12225" cap="flat" cmpd="sng" algn="ctr">
                      <a:solidFill>
                        <a:srgbClr val="FFFFFF"/>
                      </a:solidFill>
                      <a:prstDash val="solid"/>
                      <a:round/>
                      <a:headEnd type="none" w="med" len="med"/>
                      <a:tailEnd type="none" w="med" len="med"/>
                    </a:lnB>
                    <a:lnTlToBr>
                      <a:noFill/>
                    </a:lnTlToBr>
                    <a:lnBlToTr>
                      <a:noFill/>
                    </a:lnBlToTr>
                    <a:solidFill>
                      <a:srgbClr val="F2F3E8"/>
                    </a:solidFill>
                  </a:tcPr>
                </a:tc>
                <a:tc>
                  <a:txBody>
                    <a:bodyPr/>
                    <a:lstStyle>
                      <a:lvl1pPr defTabSz="457200">
                        <a:spcBef>
                          <a:spcPts val="800"/>
                        </a:spcBef>
                        <a:defRPr sz="2800">
                          <a:solidFill>
                            <a:schemeClr val="tx1"/>
                          </a:solidFill>
                          <a:latin typeface="Tahoma" charset="0"/>
                          <a:ea typeface="ヒラギノ角ゴ ProN W3" charset="-128"/>
                          <a:cs typeface="ヒラギノ角ゴ ProN W3" charset="-128"/>
                          <a:sym typeface="Tahoma" charset="0"/>
                        </a:defRPr>
                      </a:lvl1pPr>
                      <a:lvl2pPr marL="742950" indent="-285750" defTabSz="457200">
                        <a:spcBef>
                          <a:spcPts val="700"/>
                        </a:spcBef>
                        <a:defRPr sz="2400">
                          <a:solidFill>
                            <a:schemeClr val="tx1"/>
                          </a:solidFill>
                          <a:latin typeface="Tahoma" charset="0"/>
                          <a:ea typeface="ヒラギノ角ゴ ProN W3" charset="-128"/>
                          <a:cs typeface="ヒラギノ角ゴ ProN W3" charset="-128"/>
                          <a:sym typeface="Tahoma" charset="0"/>
                        </a:defRPr>
                      </a:lvl2pPr>
                      <a:lvl3pPr marL="1143000" indent="-228600" defTabSz="457200">
                        <a:spcBef>
                          <a:spcPts val="600"/>
                        </a:spcBef>
                        <a:defRPr sz="2000">
                          <a:solidFill>
                            <a:schemeClr val="tx1"/>
                          </a:solidFill>
                          <a:latin typeface="Tahoma" charset="0"/>
                          <a:ea typeface="ヒラギノ角ゴ ProN W3" charset="-128"/>
                          <a:cs typeface="ヒラギノ角ゴ ProN W3" charset="-128"/>
                          <a:sym typeface="Tahoma" charset="0"/>
                        </a:defRPr>
                      </a:lvl3pPr>
                      <a:lvl4pPr marL="16002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4pPr>
                      <a:lvl5pPr marL="20574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5pPr>
                      <a:lvl6pPr marL="25146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6pPr>
                      <a:lvl7pPr marL="29718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7pPr>
                      <a:lvl8pPr marL="34290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8pPr>
                      <a:lvl9pPr marL="38862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9pPr>
                    </a:lstStyle>
                    <a:p>
                      <a:pPr marL="0" marR="0" lvl="0" indent="0" algn="ctr" defTabSz="457200" rtl="0" eaLnBrk="1" fontAlgn="base" latinLnBrk="0" hangingPunct="1">
                        <a:lnSpc>
                          <a:spcPct val="115000"/>
                        </a:lnSpc>
                        <a:spcBef>
                          <a:spcPct val="0"/>
                        </a:spcBef>
                        <a:spcAft>
                          <a:spcPct val="0"/>
                        </a:spcAft>
                        <a:buClrTx/>
                        <a:buSzPct val="25000"/>
                        <a:buFontTx/>
                        <a:buNone/>
                        <a:tabLst/>
                      </a:pPr>
                      <a:r>
                        <a:rPr kumimoji="0" lang="pt-BR" altLang="x-none" sz="900" b="0" i="0" u="none" strike="noStrike" cap="none" normalizeH="0" baseline="0">
                          <a:ln>
                            <a:noFill/>
                          </a:ln>
                          <a:solidFill>
                            <a:srgbClr val="0F4334"/>
                          </a:solidFill>
                          <a:effectLst/>
                          <a:latin typeface="Arial" charset="0"/>
                          <a:ea typeface="ヒラギノ角ゴ ProN W3" charset="-128"/>
                          <a:cs typeface="ヒラギノ角ゴ ProN W3" charset="-128"/>
                          <a:sym typeface="Arial" charset="0"/>
                        </a:rPr>
                        <a:t>1 </a:t>
                      </a:r>
                    </a:p>
                  </a:txBody>
                  <a:tcPr marL="56150" marR="56150" marT="45723" marB="45723" horzOverflow="overflow">
                    <a:lnL w="12225" cap="flat" cmpd="sng" algn="ctr">
                      <a:solidFill>
                        <a:srgbClr val="FFFFFF"/>
                      </a:solidFill>
                      <a:prstDash val="solid"/>
                      <a:round/>
                      <a:headEnd type="none" w="med" len="med"/>
                      <a:tailEnd type="none" w="med" len="med"/>
                    </a:lnL>
                    <a:lnR w="12225" cap="flat" cmpd="sng" algn="ctr">
                      <a:solidFill>
                        <a:srgbClr val="FFFFFF"/>
                      </a:solidFill>
                      <a:prstDash val="solid"/>
                      <a:round/>
                      <a:headEnd type="none" w="med" len="med"/>
                      <a:tailEnd type="none" w="med" len="med"/>
                    </a:lnR>
                    <a:lnT w="12225" cap="flat" cmpd="sng" algn="ctr">
                      <a:solidFill>
                        <a:srgbClr val="FFFFFF"/>
                      </a:solidFill>
                      <a:prstDash val="solid"/>
                      <a:round/>
                      <a:headEnd type="none" w="med" len="med"/>
                      <a:tailEnd type="none" w="med" len="med"/>
                    </a:lnT>
                    <a:lnB w="12225" cap="flat" cmpd="sng" algn="ctr">
                      <a:solidFill>
                        <a:srgbClr val="FFFFFF"/>
                      </a:solidFill>
                      <a:prstDash val="solid"/>
                      <a:round/>
                      <a:headEnd type="none" w="med" len="med"/>
                      <a:tailEnd type="none" w="med" len="med"/>
                    </a:lnB>
                    <a:lnTlToBr>
                      <a:noFill/>
                    </a:lnTlToBr>
                    <a:lnBlToTr>
                      <a:noFill/>
                    </a:lnBlToTr>
                    <a:solidFill>
                      <a:srgbClr val="F2F3E8"/>
                    </a:solidFill>
                  </a:tcPr>
                </a:tc>
                <a:extLst>
                  <a:ext uri="{0D108BD9-81ED-4DB2-BD59-A6C34878D82A}">
                    <a16:rowId xmlns:a16="http://schemas.microsoft.com/office/drawing/2014/main" val="10007"/>
                  </a:ext>
                </a:extLst>
              </a:tr>
              <a:tr h="249172">
                <a:tc>
                  <a:txBody>
                    <a:bodyPr/>
                    <a:lstStyle>
                      <a:lvl1pPr defTabSz="457200">
                        <a:spcBef>
                          <a:spcPts val="800"/>
                        </a:spcBef>
                        <a:defRPr sz="2800">
                          <a:solidFill>
                            <a:schemeClr val="tx1"/>
                          </a:solidFill>
                          <a:latin typeface="Tahoma" charset="0"/>
                          <a:ea typeface="ヒラギノ角ゴ ProN W3" charset="-128"/>
                          <a:cs typeface="ヒラギノ角ゴ ProN W3" charset="-128"/>
                          <a:sym typeface="Tahoma" charset="0"/>
                        </a:defRPr>
                      </a:lvl1pPr>
                      <a:lvl2pPr marL="742950" indent="-285750" defTabSz="457200">
                        <a:spcBef>
                          <a:spcPts val="700"/>
                        </a:spcBef>
                        <a:defRPr sz="2400">
                          <a:solidFill>
                            <a:schemeClr val="tx1"/>
                          </a:solidFill>
                          <a:latin typeface="Tahoma" charset="0"/>
                          <a:ea typeface="ヒラギノ角ゴ ProN W3" charset="-128"/>
                          <a:cs typeface="ヒラギノ角ゴ ProN W3" charset="-128"/>
                          <a:sym typeface="Tahoma" charset="0"/>
                        </a:defRPr>
                      </a:lvl2pPr>
                      <a:lvl3pPr marL="1143000" indent="-228600" defTabSz="457200">
                        <a:spcBef>
                          <a:spcPts val="600"/>
                        </a:spcBef>
                        <a:defRPr sz="2000">
                          <a:solidFill>
                            <a:schemeClr val="tx1"/>
                          </a:solidFill>
                          <a:latin typeface="Tahoma" charset="0"/>
                          <a:ea typeface="ヒラギノ角ゴ ProN W3" charset="-128"/>
                          <a:cs typeface="ヒラギノ角ゴ ProN W3" charset="-128"/>
                          <a:sym typeface="Tahoma" charset="0"/>
                        </a:defRPr>
                      </a:lvl3pPr>
                      <a:lvl4pPr marL="16002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4pPr>
                      <a:lvl5pPr marL="20574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5pPr>
                      <a:lvl6pPr marL="25146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6pPr>
                      <a:lvl7pPr marL="29718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7pPr>
                      <a:lvl8pPr marL="34290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8pPr>
                      <a:lvl9pPr marL="38862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9pPr>
                    </a:lstStyle>
                    <a:p>
                      <a:pPr marL="0" marR="0" lvl="0" indent="0" algn="l" defTabSz="457200" rtl="0" eaLnBrk="1" fontAlgn="base" latinLnBrk="0" hangingPunct="1">
                        <a:lnSpc>
                          <a:spcPct val="115000"/>
                        </a:lnSpc>
                        <a:spcBef>
                          <a:spcPct val="0"/>
                        </a:spcBef>
                        <a:spcAft>
                          <a:spcPct val="0"/>
                        </a:spcAft>
                        <a:buClrTx/>
                        <a:buSzPct val="25000"/>
                        <a:buFontTx/>
                        <a:buNone/>
                        <a:tabLst/>
                      </a:pPr>
                      <a:r>
                        <a:rPr kumimoji="0" lang="pt-BR" altLang="x-none" sz="900" b="0" i="0" u="none" strike="noStrike" cap="none" normalizeH="0" baseline="0">
                          <a:ln>
                            <a:noFill/>
                          </a:ln>
                          <a:solidFill>
                            <a:srgbClr val="0F4334"/>
                          </a:solidFill>
                          <a:effectLst/>
                          <a:latin typeface="Arial" charset="0"/>
                          <a:ea typeface="ヒラギノ角ゴ ProN W3" charset="-128"/>
                          <a:cs typeface="ヒラギノ角ゴ ProN W3" charset="-128"/>
                          <a:sym typeface="Arial" charset="0"/>
                        </a:rPr>
                        <a:t>Caarapó </a:t>
                      </a:r>
                    </a:p>
                  </a:txBody>
                  <a:tcPr marL="56150" marR="56150" marT="45723" marB="45723" horzOverflow="overflow">
                    <a:lnL w="12225" cap="flat" cmpd="sng" algn="ctr">
                      <a:solidFill>
                        <a:srgbClr val="FFFFFF"/>
                      </a:solidFill>
                      <a:prstDash val="solid"/>
                      <a:round/>
                      <a:headEnd type="none" w="med" len="med"/>
                      <a:tailEnd type="none" w="med" len="med"/>
                    </a:lnL>
                    <a:lnR w="12225" cap="flat" cmpd="sng" algn="ctr">
                      <a:solidFill>
                        <a:srgbClr val="FFFFFF"/>
                      </a:solidFill>
                      <a:prstDash val="solid"/>
                      <a:round/>
                      <a:headEnd type="none" w="med" len="med"/>
                      <a:tailEnd type="none" w="med" len="med"/>
                    </a:lnR>
                    <a:lnT w="12225" cap="flat" cmpd="sng" algn="ctr">
                      <a:solidFill>
                        <a:srgbClr val="FFFFFF"/>
                      </a:solidFill>
                      <a:prstDash val="solid"/>
                      <a:round/>
                      <a:headEnd type="none" w="med" len="med"/>
                      <a:tailEnd type="none" w="med" len="med"/>
                    </a:lnT>
                    <a:lnB w="12225" cap="flat" cmpd="sng" algn="ctr">
                      <a:solidFill>
                        <a:srgbClr val="FFFFFF"/>
                      </a:solidFill>
                      <a:prstDash val="solid"/>
                      <a:round/>
                      <a:headEnd type="none" w="med" len="med"/>
                      <a:tailEnd type="none" w="med" len="med"/>
                    </a:lnB>
                    <a:lnTlToBr>
                      <a:noFill/>
                    </a:lnTlToBr>
                    <a:lnBlToTr>
                      <a:noFill/>
                    </a:lnBlToTr>
                    <a:solidFill>
                      <a:srgbClr val="E4E6CE"/>
                    </a:solidFill>
                  </a:tcPr>
                </a:tc>
                <a:tc>
                  <a:txBody>
                    <a:bodyPr/>
                    <a:lstStyle>
                      <a:lvl1pPr defTabSz="457200">
                        <a:spcBef>
                          <a:spcPts val="800"/>
                        </a:spcBef>
                        <a:defRPr sz="2800">
                          <a:solidFill>
                            <a:schemeClr val="tx1"/>
                          </a:solidFill>
                          <a:latin typeface="Tahoma" charset="0"/>
                          <a:ea typeface="ヒラギノ角ゴ ProN W3" charset="-128"/>
                          <a:cs typeface="ヒラギノ角ゴ ProN W3" charset="-128"/>
                          <a:sym typeface="Tahoma" charset="0"/>
                        </a:defRPr>
                      </a:lvl1pPr>
                      <a:lvl2pPr marL="742950" indent="-285750" defTabSz="457200">
                        <a:spcBef>
                          <a:spcPts val="700"/>
                        </a:spcBef>
                        <a:defRPr sz="2400">
                          <a:solidFill>
                            <a:schemeClr val="tx1"/>
                          </a:solidFill>
                          <a:latin typeface="Tahoma" charset="0"/>
                          <a:ea typeface="ヒラギノ角ゴ ProN W3" charset="-128"/>
                          <a:cs typeface="ヒラギノ角ゴ ProN W3" charset="-128"/>
                          <a:sym typeface="Tahoma" charset="0"/>
                        </a:defRPr>
                      </a:lvl2pPr>
                      <a:lvl3pPr marL="1143000" indent="-228600" defTabSz="457200">
                        <a:spcBef>
                          <a:spcPts val="600"/>
                        </a:spcBef>
                        <a:defRPr sz="2000">
                          <a:solidFill>
                            <a:schemeClr val="tx1"/>
                          </a:solidFill>
                          <a:latin typeface="Tahoma" charset="0"/>
                          <a:ea typeface="ヒラギノ角ゴ ProN W3" charset="-128"/>
                          <a:cs typeface="ヒラギノ角ゴ ProN W3" charset="-128"/>
                          <a:sym typeface="Tahoma" charset="0"/>
                        </a:defRPr>
                      </a:lvl3pPr>
                      <a:lvl4pPr marL="16002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4pPr>
                      <a:lvl5pPr marL="20574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5pPr>
                      <a:lvl6pPr marL="25146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6pPr>
                      <a:lvl7pPr marL="29718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7pPr>
                      <a:lvl8pPr marL="34290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8pPr>
                      <a:lvl9pPr marL="38862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9pPr>
                    </a:lstStyle>
                    <a:p>
                      <a:pPr marL="0" marR="0" lvl="0" indent="0" algn="ctr" defTabSz="457200" rtl="0" eaLnBrk="1" fontAlgn="base" latinLnBrk="0" hangingPunct="1">
                        <a:lnSpc>
                          <a:spcPct val="115000"/>
                        </a:lnSpc>
                        <a:spcBef>
                          <a:spcPct val="0"/>
                        </a:spcBef>
                        <a:spcAft>
                          <a:spcPct val="0"/>
                        </a:spcAft>
                        <a:buClrTx/>
                        <a:buSzPct val="25000"/>
                        <a:buFontTx/>
                        <a:buNone/>
                        <a:tabLst/>
                      </a:pPr>
                      <a:r>
                        <a:rPr kumimoji="0" lang="pt-BR" altLang="x-none" sz="900" b="0" i="0" u="none" strike="noStrike" cap="none" normalizeH="0" baseline="0">
                          <a:ln>
                            <a:noFill/>
                          </a:ln>
                          <a:solidFill>
                            <a:srgbClr val="0F4334"/>
                          </a:solidFill>
                          <a:effectLst/>
                          <a:latin typeface="Arial" charset="0"/>
                          <a:ea typeface="ヒラギノ角ゴ ProN W3" charset="-128"/>
                          <a:cs typeface="ヒラギノ角ゴ ProN W3" charset="-128"/>
                          <a:sym typeface="Arial" charset="0"/>
                        </a:rPr>
                        <a:t>22 </a:t>
                      </a:r>
                    </a:p>
                  </a:txBody>
                  <a:tcPr marL="56150" marR="56150" marT="45723" marB="45723" horzOverflow="overflow">
                    <a:lnL w="12225" cap="flat" cmpd="sng" algn="ctr">
                      <a:solidFill>
                        <a:srgbClr val="FFFFFF"/>
                      </a:solidFill>
                      <a:prstDash val="solid"/>
                      <a:round/>
                      <a:headEnd type="none" w="med" len="med"/>
                      <a:tailEnd type="none" w="med" len="med"/>
                    </a:lnL>
                    <a:lnR w="12225" cap="flat" cmpd="sng" algn="ctr">
                      <a:solidFill>
                        <a:srgbClr val="FFFFFF"/>
                      </a:solidFill>
                      <a:prstDash val="solid"/>
                      <a:round/>
                      <a:headEnd type="none" w="med" len="med"/>
                      <a:tailEnd type="none" w="med" len="med"/>
                    </a:lnR>
                    <a:lnT w="12225" cap="flat" cmpd="sng" algn="ctr">
                      <a:solidFill>
                        <a:srgbClr val="FFFFFF"/>
                      </a:solidFill>
                      <a:prstDash val="solid"/>
                      <a:round/>
                      <a:headEnd type="none" w="med" len="med"/>
                      <a:tailEnd type="none" w="med" len="med"/>
                    </a:lnT>
                    <a:lnB w="12225" cap="flat" cmpd="sng" algn="ctr">
                      <a:solidFill>
                        <a:srgbClr val="FFFFFF"/>
                      </a:solidFill>
                      <a:prstDash val="solid"/>
                      <a:round/>
                      <a:headEnd type="none" w="med" len="med"/>
                      <a:tailEnd type="none" w="med" len="med"/>
                    </a:lnB>
                    <a:lnTlToBr>
                      <a:noFill/>
                    </a:lnTlToBr>
                    <a:lnBlToTr>
                      <a:noFill/>
                    </a:lnBlToTr>
                    <a:solidFill>
                      <a:srgbClr val="E4E6CE"/>
                    </a:solidFill>
                  </a:tcPr>
                </a:tc>
                <a:extLst>
                  <a:ext uri="{0D108BD9-81ED-4DB2-BD59-A6C34878D82A}">
                    <a16:rowId xmlns:a16="http://schemas.microsoft.com/office/drawing/2014/main" val="10008"/>
                  </a:ext>
                </a:extLst>
              </a:tr>
              <a:tr h="249172">
                <a:tc>
                  <a:txBody>
                    <a:bodyPr/>
                    <a:lstStyle>
                      <a:lvl1pPr defTabSz="457200">
                        <a:spcBef>
                          <a:spcPts val="800"/>
                        </a:spcBef>
                        <a:defRPr sz="2800">
                          <a:solidFill>
                            <a:schemeClr val="tx1"/>
                          </a:solidFill>
                          <a:latin typeface="Tahoma" charset="0"/>
                          <a:ea typeface="ヒラギノ角ゴ ProN W3" charset="-128"/>
                          <a:cs typeface="ヒラギノ角ゴ ProN W3" charset="-128"/>
                          <a:sym typeface="Tahoma" charset="0"/>
                        </a:defRPr>
                      </a:lvl1pPr>
                      <a:lvl2pPr marL="742950" indent="-285750" defTabSz="457200">
                        <a:spcBef>
                          <a:spcPts val="700"/>
                        </a:spcBef>
                        <a:defRPr sz="2400">
                          <a:solidFill>
                            <a:schemeClr val="tx1"/>
                          </a:solidFill>
                          <a:latin typeface="Tahoma" charset="0"/>
                          <a:ea typeface="ヒラギノ角ゴ ProN W3" charset="-128"/>
                          <a:cs typeface="ヒラギノ角ゴ ProN W3" charset="-128"/>
                          <a:sym typeface="Tahoma" charset="0"/>
                        </a:defRPr>
                      </a:lvl2pPr>
                      <a:lvl3pPr marL="1143000" indent="-228600" defTabSz="457200">
                        <a:spcBef>
                          <a:spcPts val="600"/>
                        </a:spcBef>
                        <a:defRPr sz="2000">
                          <a:solidFill>
                            <a:schemeClr val="tx1"/>
                          </a:solidFill>
                          <a:latin typeface="Tahoma" charset="0"/>
                          <a:ea typeface="ヒラギノ角ゴ ProN W3" charset="-128"/>
                          <a:cs typeface="ヒラギノ角ゴ ProN W3" charset="-128"/>
                          <a:sym typeface="Tahoma" charset="0"/>
                        </a:defRPr>
                      </a:lvl3pPr>
                      <a:lvl4pPr marL="16002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4pPr>
                      <a:lvl5pPr marL="20574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5pPr>
                      <a:lvl6pPr marL="25146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6pPr>
                      <a:lvl7pPr marL="29718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7pPr>
                      <a:lvl8pPr marL="34290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8pPr>
                      <a:lvl9pPr marL="38862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9pPr>
                    </a:lstStyle>
                    <a:p>
                      <a:pPr marL="0" marR="0" lvl="0" indent="0" algn="l" defTabSz="457200" rtl="0" eaLnBrk="1" fontAlgn="base" latinLnBrk="0" hangingPunct="1">
                        <a:lnSpc>
                          <a:spcPct val="115000"/>
                        </a:lnSpc>
                        <a:spcBef>
                          <a:spcPct val="0"/>
                        </a:spcBef>
                        <a:spcAft>
                          <a:spcPct val="0"/>
                        </a:spcAft>
                        <a:buClrTx/>
                        <a:buSzPct val="25000"/>
                        <a:buFontTx/>
                        <a:buNone/>
                        <a:tabLst/>
                      </a:pPr>
                      <a:r>
                        <a:rPr kumimoji="0" lang="pt-BR" altLang="x-none" sz="900" b="0" i="0" u="none" strike="noStrike" cap="none" normalizeH="0" baseline="0">
                          <a:ln>
                            <a:noFill/>
                          </a:ln>
                          <a:solidFill>
                            <a:srgbClr val="0F4334"/>
                          </a:solidFill>
                          <a:effectLst/>
                          <a:latin typeface="Arial" charset="0"/>
                          <a:ea typeface="ヒラギノ角ゴ ProN W3" charset="-128"/>
                          <a:cs typeface="ヒラギノ角ゴ ProN W3" charset="-128"/>
                          <a:sym typeface="Arial" charset="0"/>
                        </a:rPr>
                        <a:t>Coronel Sapucaia </a:t>
                      </a:r>
                    </a:p>
                  </a:txBody>
                  <a:tcPr marL="56150" marR="56150" marT="45723" marB="45723" horzOverflow="overflow">
                    <a:lnL w="12225" cap="flat" cmpd="sng" algn="ctr">
                      <a:solidFill>
                        <a:srgbClr val="FFFFFF"/>
                      </a:solidFill>
                      <a:prstDash val="solid"/>
                      <a:round/>
                      <a:headEnd type="none" w="med" len="med"/>
                      <a:tailEnd type="none" w="med" len="med"/>
                    </a:lnL>
                    <a:lnR w="12225" cap="flat" cmpd="sng" algn="ctr">
                      <a:solidFill>
                        <a:srgbClr val="FFFFFF"/>
                      </a:solidFill>
                      <a:prstDash val="solid"/>
                      <a:round/>
                      <a:headEnd type="none" w="med" len="med"/>
                      <a:tailEnd type="none" w="med" len="med"/>
                    </a:lnR>
                    <a:lnT w="12225" cap="flat" cmpd="sng" algn="ctr">
                      <a:solidFill>
                        <a:srgbClr val="FFFFFF"/>
                      </a:solidFill>
                      <a:prstDash val="solid"/>
                      <a:round/>
                      <a:headEnd type="none" w="med" len="med"/>
                      <a:tailEnd type="none" w="med" len="med"/>
                    </a:lnT>
                    <a:lnB w="12225" cap="flat" cmpd="sng" algn="ctr">
                      <a:solidFill>
                        <a:srgbClr val="FFFFFF"/>
                      </a:solidFill>
                      <a:prstDash val="solid"/>
                      <a:round/>
                      <a:headEnd type="none" w="med" len="med"/>
                      <a:tailEnd type="none" w="med" len="med"/>
                    </a:lnB>
                    <a:lnTlToBr>
                      <a:noFill/>
                    </a:lnTlToBr>
                    <a:lnBlToTr>
                      <a:noFill/>
                    </a:lnBlToTr>
                    <a:solidFill>
                      <a:srgbClr val="F2F3E8"/>
                    </a:solidFill>
                  </a:tcPr>
                </a:tc>
                <a:tc>
                  <a:txBody>
                    <a:bodyPr/>
                    <a:lstStyle>
                      <a:lvl1pPr defTabSz="457200">
                        <a:spcBef>
                          <a:spcPts val="800"/>
                        </a:spcBef>
                        <a:defRPr sz="2800">
                          <a:solidFill>
                            <a:schemeClr val="tx1"/>
                          </a:solidFill>
                          <a:latin typeface="Tahoma" charset="0"/>
                          <a:ea typeface="ヒラギノ角ゴ ProN W3" charset="-128"/>
                          <a:cs typeface="ヒラギノ角ゴ ProN W3" charset="-128"/>
                          <a:sym typeface="Tahoma" charset="0"/>
                        </a:defRPr>
                      </a:lvl1pPr>
                      <a:lvl2pPr marL="742950" indent="-285750" defTabSz="457200">
                        <a:spcBef>
                          <a:spcPts val="700"/>
                        </a:spcBef>
                        <a:defRPr sz="2400">
                          <a:solidFill>
                            <a:schemeClr val="tx1"/>
                          </a:solidFill>
                          <a:latin typeface="Tahoma" charset="0"/>
                          <a:ea typeface="ヒラギノ角ゴ ProN W3" charset="-128"/>
                          <a:cs typeface="ヒラギノ角ゴ ProN W3" charset="-128"/>
                          <a:sym typeface="Tahoma" charset="0"/>
                        </a:defRPr>
                      </a:lvl2pPr>
                      <a:lvl3pPr marL="1143000" indent="-228600" defTabSz="457200">
                        <a:spcBef>
                          <a:spcPts val="600"/>
                        </a:spcBef>
                        <a:defRPr sz="2000">
                          <a:solidFill>
                            <a:schemeClr val="tx1"/>
                          </a:solidFill>
                          <a:latin typeface="Tahoma" charset="0"/>
                          <a:ea typeface="ヒラギノ角ゴ ProN W3" charset="-128"/>
                          <a:cs typeface="ヒラギノ角ゴ ProN W3" charset="-128"/>
                          <a:sym typeface="Tahoma" charset="0"/>
                        </a:defRPr>
                      </a:lvl3pPr>
                      <a:lvl4pPr marL="16002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4pPr>
                      <a:lvl5pPr marL="20574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5pPr>
                      <a:lvl6pPr marL="25146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6pPr>
                      <a:lvl7pPr marL="29718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7pPr>
                      <a:lvl8pPr marL="34290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8pPr>
                      <a:lvl9pPr marL="38862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9pPr>
                    </a:lstStyle>
                    <a:p>
                      <a:pPr marL="0" marR="0" lvl="0" indent="0" algn="ctr" defTabSz="457200" rtl="0" eaLnBrk="1" fontAlgn="base" latinLnBrk="0" hangingPunct="1">
                        <a:lnSpc>
                          <a:spcPct val="115000"/>
                        </a:lnSpc>
                        <a:spcBef>
                          <a:spcPct val="0"/>
                        </a:spcBef>
                        <a:spcAft>
                          <a:spcPct val="0"/>
                        </a:spcAft>
                        <a:buClrTx/>
                        <a:buSzPct val="25000"/>
                        <a:buFontTx/>
                        <a:buNone/>
                        <a:tabLst/>
                      </a:pPr>
                      <a:r>
                        <a:rPr kumimoji="0" lang="pt-BR" altLang="x-none" sz="900" b="0" i="0" u="none" strike="noStrike" cap="none" normalizeH="0" baseline="0">
                          <a:ln>
                            <a:noFill/>
                          </a:ln>
                          <a:solidFill>
                            <a:srgbClr val="0F4334"/>
                          </a:solidFill>
                          <a:effectLst/>
                          <a:latin typeface="Arial" charset="0"/>
                          <a:ea typeface="ヒラギノ角ゴ ProN W3" charset="-128"/>
                          <a:cs typeface="ヒラギノ角ゴ ProN W3" charset="-128"/>
                          <a:sym typeface="Arial" charset="0"/>
                        </a:rPr>
                        <a:t>6</a:t>
                      </a:r>
                    </a:p>
                  </a:txBody>
                  <a:tcPr marL="56150" marR="56150" marT="45723" marB="45723" horzOverflow="overflow">
                    <a:lnL w="12225" cap="flat" cmpd="sng" algn="ctr">
                      <a:solidFill>
                        <a:srgbClr val="FFFFFF"/>
                      </a:solidFill>
                      <a:prstDash val="solid"/>
                      <a:round/>
                      <a:headEnd type="none" w="med" len="med"/>
                      <a:tailEnd type="none" w="med" len="med"/>
                    </a:lnL>
                    <a:lnR w="12225" cap="flat" cmpd="sng" algn="ctr">
                      <a:solidFill>
                        <a:srgbClr val="FFFFFF"/>
                      </a:solidFill>
                      <a:prstDash val="solid"/>
                      <a:round/>
                      <a:headEnd type="none" w="med" len="med"/>
                      <a:tailEnd type="none" w="med" len="med"/>
                    </a:lnR>
                    <a:lnT w="12225" cap="flat" cmpd="sng" algn="ctr">
                      <a:solidFill>
                        <a:srgbClr val="FFFFFF"/>
                      </a:solidFill>
                      <a:prstDash val="solid"/>
                      <a:round/>
                      <a:headEnd type="none" w="med" len="med"/>
                      <a:tailEnd type="none" w="med" len="med"/>
                    </a:lnT>
                    <a:lnB w="12225" cap="flat" cmpd="sng" algn="ctr">
                      <a:solidFill>
                        <a:srgbClr val="FFFFFF"/>
                      </a:solidFill>
                      <a:prstDash val="solid"/>
                      <a:round/>
                      <a:headEnd type="none" w="med" len="med"/>
                      <a:tailEnd type="none" w="med" len="med"/>
                    </a:lnB>
                    <a:lnTlToBr>
                      <a:noFill/>
                    </a:lnTlToBr>
                    <a:lnBlToTr>
                      <a:noFill/>
                    </a:lnBlToTr>
                    <a:solidFill>
                      <a:srgbClr val="F2F3E8"/>
                    </a:solidFill>
                  </a:tcPr>
                </a:tc>
                <a:extLst>
                  <a:ext uri="{0D108BD9-81ED-4DB2-BD59-A6C34878D82A}">
                    <a16:rowId xmlns:a16="http://schemas.microsoft.com/office/drawing/2014/main" val="10009"/>
                  </a:ext>
                </a:extLst>
              </a:tr>
              <a:tr h="249172">
                <a:tc>
                  <a:txBody>
                    <a:bodyPr/>
                    <a:lstStyle>
                      <a:lvl1pPr defTabSz="457200">
                        <a:spcBef>
                          <a:spcPts val="800"/>
                        </a:spcBef>
                        <a:defRPr sz="2800">
                          <a:solidFill>
                            <a:schemeClr val="tx1"/>
                          </a:solidFill>
                          <a:latin typeface="Tahoma" charset="0"/>
                          <a:ea typeface="ヒラギノ角ゴ ProN W3" charset="-128"/>
                          <a:cs typeface="ヒラギノ角ゴ ProN W3" charset="-128"/>
                          <a:sym typeface="Tahoma" charset="0"/>
                        </a:defRPr>
                      </a:lvl1pPr>
                      <a:lvl2pPr marL="742950" indent="-285750" defTabSz="457200">
                        <a:spcBef>
                          <a:spcPts val="700"/>
                        </a:spcBef>
                        <a:defRPr sz="2400">
                          <a:solidFill>
                            <a:schemeClr val="tx1"/>
                          </a:solidFill>
                          <a:latin typeface="Tahoma" charset="0"/>
                          <a:ea typeface="ヒラギノ角ゴ ProN W3" charset="-128"/>
                          <a:cs typeface="ヒラギノ角ゴ ProN W3" charset="-128"/>
                          <a:sym typeface="Tahoma" charset="0"/>
                        </a:defRPr>
                      </a:lvl2pPr>
                      <a:lvl3pPr marL="1143000" indent="-228600" defTabSz="457200">
                        <a:spcBef>
                          <a:spcPts val="600"/>
                        </a:spcBef>
                        <a:defRPr sz="2000">
                          <a:solidFill>
                            <a:schemeClr val="tx1"/>
                          </a:solidFill>
                          <a:latin typeface="Tahoma" charset="0"/>
                          <a:ea typeface="ヒラギノ角ゴ ProN W3" charset="-128"/>
                          <a:cs typeface="ヒラギノ角ゴ ProN W3" charset="-128"/>
                          <a:sym typeface="Tahoma" charset="0"/>
                        </a:defRPr>
                      </a:lvl3pPr>
                      <a:lvl4pPr marL="16002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4pPr>
                      <a:lvl5pPr marL="20574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5pPr>
                      <a:lvl6pPr marL="25146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6pPr>
                      <a:lvl7pPr marL="29718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7pPr>
                      <a:lvl8pPr marL="34290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8pPr>
                      <a:lvl9pPr marL="38862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9pPr>
                    </a:lstStyle>
                    <a:p>
                      <a:pPr marL="0" marR="0" lvl="0" indent="0" algn="l" defTabSz="457200" rtl="0" eaLnBrk="1" fontAlgn="base" latinLnBrk="0" hangingPunct="1">
                        <a:lnSpc>
                          <a:spcPct val="115000"/>
                        </a:lnSpc>
                        <a:spcBef>
                          <a:spcPct val="0"/>
                        </a:spcBef>
                        <a:spcAft>
                          <a:spcPct val="0"/>
                        </a:spcAft>
                        <a:buClrTx/>
                        <a:buSzPct val="25000"/>
                        <a:buFontTx/>
                        <a:buNone/>
                        <a:tabLst/>
                      </a:pPr>
                      <a:r>
                        <a:rPr kumimoji="0" lang="pt-BR" altLang="x-none" sz="900" b="0" i="0" u="none" strike="noStrike" cap="none" normalizeH="0" baseline="0">
                          <a:ln>
                            <a:noFill/>
                          </a:ln>
                          <a:solidFill>
                            <a:srgbClr val="0F4334"/>
                          </a:solidFill>
                          <a:effectLst/>
                          <a:latin typeface="Arial" charset="0"/>
                          <a:ea typeface="ヒラギノ角ゴ ProN W3" charset="-128"/>
                          <a:cs typeface="ヒラギノ角ゴ ProN W3" charset="-128"/>
                          <a:sym typeface="Arial" charset="0"/>
                        </a:rPr>
                        <a:t>Dois Irmãos do Buriti </a:t>
                      </a:r>
                    </a:p>
                  </a:txBody>
                  <a:tcPr marL="56150" marR="56150" marT="45723" marB="45723" horzOverflow="overflow">
                    <a:lnL w="12225" cap="flat" cmpd="sng" algn="ctr">
                      <a:solidFill>
                        <a:srgbClr val="FFFFFF"/>
                      </a:solidFill>
                      <a:prstDash val="solid"/>
                      <a:round/>
                      <a:headEnd type="none" w="med" len="med"/>
                      <a:tailEnd type="none" w="med" len="med"/>
                    </a:lnL>
                    <a:lnR w="12225" cap="flat" cmpd="sng" algn="ctr">
                      <a:solidFill>
                        <a:srgbClr val="FFFFFF"/>
                      </a:solidFill>
                      <a:prstDash val="solid"/>
                      <a:round/>
                      <a:headEnd type="none" w="med" len="med"/>
                      <a:tailEnd type="none" w="med" len="med"/>
                    </a:lnR>
                    <a:lnT w="12225" cap="flat" cmpd="sng" algn="ctr">
                      <a:solidFill>
                        <a:srgbClr val="FFFFFF"/>
                      </a:solidFill>
                      <a:prstDash val="solid"/>
                      <a:round/>
                      <a:headEnd type="none" w="med" len="med"/>
                      <a:tailEnd type="none" w="med" len="med"/>
                    </a:lnT>
                    <a:lnB w="12225" cap="flat" cmpd="sng" algn="ctr">
                      <a:solidFill>
                        <a:srgbClr val="FFFFFF"/>
                      </a:solidFill>
                      <a:prstDash val="solid"/>
                      <a:round/>
                      <a:headEnd type="none" w="med" len="med"/>
                      <a:tailEnd type="none" w="med" len="med"/>
                    </a:lnB>
                    <a:lnTlToBr>
                      <a:noFill/>
                    </a:lnTlToBr>
                    <a:lnBlToTr>
                      <a:noFill/>
                    </a:lnBlToTr>
                    <a:solidFill>
                      <a:srgbClr val="F2F3E8"/>
                    </a:solidFill>
                  </a:tcPr>
                </a:tc>
                <a:tc>
                  <a:txBody>
                    <a:bodyPr/>
                    <a:lstStyle>
                      <a:lvl1pPr defTabSz="457200">
                        <a:spcBef>
                          <a:spcPts val="800"/>
                        </a:spcBef>
                        <a:defRPr sz="2800">
                          <a:solidFill>
                            <a:schemeClr val="tx1"/>
                          </a:solidFill>
                          <a:latin typeface="Tahoma" charset="0"/>
                          <a:ea typeface="ヒラギノ角ゴ ProN W3" charset="-128"/>
                          <a:cs typeface="ヒラギノ角ゴ ProN W3" charset="-128"/>
                          <a:sym typeface="Tahoma" charset="0"/>
                        </a:defRPr>
                      </a:lvl1pPr>
                      <a:lvl2pPr marL="742950" indent="-285750" defTabSz="457200">
                        <a:spcBef>
                          <a:spcPts val="700"/>
                        </a:spcBef>
                        <a:defRPr sz="2400">
                          <a:solidFill>
                            <a:schemeClr val="tx1"/>
                          </a:solidFill>
                          <a:latin typeface="Tahoma" charset="0"/>
                          <a:ea typeface="ヒラギノ角ゴ ProN W3" charset="-128"/>
                          <a:cs typeface="ヒラギノ角ゴ ProN W3" charset="-128"/>
                          <a:sym typeface="Tahoma" charset="0"/>
                        </a:defRPr>
                      </a:lvl2pPr>
                      <a:lvl3pPr marL="1143000" indent="-228600" defTabSz="457200">
                        <a:spcBef>
                          <a:spcPts val="600"/>
                        </a:spcBef>
                        <a:defRPr sz="2000">
                          <a:solidFill>
                            <a:schemeClr val="tx1"/>
                          </a:solidFill>
                          <a:latin typeface="Tahoma" charset="0"/>
                          <a:ea typeface="ヒラギノ角ゴ ProN W3" charset="-128"/>
                          <a:cs typeface="ヒラギノ角ゴ ProN W3" charset="-128"/>
                          <a:sym typeface="Tahoma" charset="0"/>
                        </a:defRPr>
                      </a:lvl3pPr>
                      <a:lvl4pPr marL="16002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4pPr>
                      <a:lvl5pPr marL="20574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5pPr>
                      <a:lvl6pPr marL="25146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6pPr>
                      <a:lvl7pPr marL="29718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7pPr>
                      <a:lvl8pPr marL="34290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8pPr>
                      <a:lvl9pPr marL="38862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9pPr>
                    </a:lstStyle>
                    <a:p>
                      <a:pPr marL="0" marR="0" lvl="0" indent="0" algn="ctr" defTabSz="457200" rtl="0" eaLnBrk="1" fontAlgn="base" latinLnBrk="0" hangingPunct="1">
                        <a:lnSpc>
                          <a:spcPct val="115000"/>
                        </a:lnSpc>
                        <a:spcBef>
                          <a:spcPct val="0"/>
                        </a:spcBef>
                        <a:spcAft>
                          <a:spcPct val="0"/>
                        </a:spcAft>
                        <a:buClrTx/>
                        <a:buSzPct val="25000"/>
                        <a:buFontTx/>
                        <a:buNone/>
                        <a:tabLst/>
                      </a:pPr>
                      <a:r>
                        <a:rPr kumimoji="0" lang="pt-BR" altLang="x-none" sz="900" b="0" i="0" u="none" strike="noStrike" cap="none" normalizeH="0" baseline="0">
                          <a:ln>
                            <a:noFill/>
                          </a:ln>
                          <a:solidFill>
                            <a:srgbClr val="0F4334"/>
                          </a:solidFill>
                          <a:effectLst/>
                          <a:latin typeface="Arial" charset="0"/>
                          <a:ea typeface="ヒラギノ角ゴ ProN W3" charset="-128"/>
                          <a:cs typeface="ヒラギノ角ゴ ProN W3" charset="-128"/>
                          <a:sym typeface="Arial" charset="0"/>
                        </a:rPr>
                        <a:t>7 </a:t>
                      </a:r>
                    </a:p>
                  </a:txBody>
                  <a:tcPr marL="56150" marR="56150" marT="45723" marB="45723" horzOverflow="overflow">
                    <a:lnL w="12225" cap="flat" cmpd="sng" algn="ctr">
                      <a:solidFill>
                        <a:srgbClr val="FFFFFF"/>
                      </a:solidFill>
                      <a:prstDash val="solid"/>
                      <a:round/>
                      <a:headEnd type="none" w="med" len="med"/>
                      <a:tailEnd type="none" w="med" len="med"/>
                    </a:lnL>
                    <a:lnR w="12225" cap="flat" cmpd="sng" algn="ctr">
                      <a:solidFill>
                        <a:srgbClr val="FFFFFF"/>
                      </a:solidFill>
                      <a:prstDash val="solid"/>
                      <a:round/>
                      <a:headEnd type="none" w="med" len="med"/>
                      <a:tailEnd type="none" w="med" len="med"/>
                    </a:lnR>
                    <a:lnT w="12225" cap="flat" cmpd="sng" algn="ctr">
                      <a:solidFill>
                        <a:srgbClr val="FFFFFF"/>
                      </a:solidFill>
                      <a:prstDash val="solid"/>
                      <a:round/>
                      <a:headEnd type="none" w="med" len="med"/>
                      <a:tailEnd type="none" w="med" len="med"/>
                    </a:lnT>
                    <a:lnB w="12225" cap="flat" cmpd="sng" algn="ctr">
                      <a:solidFill>
                        <a:srgbClr val="FFFFFF"/>
                      </a:solidFill>
                      <a:prstDash val="solid"/>
                      <a:round/>
                      <a:headEnd type="none" w="med" len="med"/>
                      <a:tailEnd type="none" w="med" len="med"/>
                    </a:lnB>
                    <a:lnTlToBr>
                      <a:noFill/>
                    </a:lnTlToBr>
                    <a:lnBlToTr>
                      <a:noFill/>
                    </a:lnBlToTr>
                    <a:solidFill>
                      <a:srgbClr val="F2F3E8"/>
                    </a:solidFill>
                  </a:tcPr>
                </a:tc>
                <a:extLst>
                  <a:ext uri="{0D108BD9-81ED-4DB2-BD59-A6C34878D82A}">
                    <a16:rowId xmlns:a16="http://schemas.microsoft.com/office/drawing/2014/main" val="10010"/>
                  </a:ext>
                </a:extLst>
              </a:tr>
              <a:tr h="249172">
                <a:tc>
                  <a:txBody>
                    <a:bodyPr/>
                    <a:lstStyle>
                      <a:lvl1pPr defTabSz="457200">
                        <a:spcBef>
                          <a:spcPts val="800"/>
                        </a:spcBef>
                        <a:defRPr sz="2800">
                          <a:solidFill>
                            <a:schemeClr val="tx1"/>
                          </a:solidFill>
                          <a:latin typeface="Tahoma" charset="0"/>
                          <a:ea typeface="ヒラギノ角ゴ ProN W3" charset="-128"/>
                          <a:cs typeface="ヒラギノ角ゴ ProN W3" charset="-128"/>
                          <a:sym typeface="Tahoma" charset="0"/>
                        </a:defRPr>
                      </a:lvl1pPr>
                      <a:lvl2pPr marL="742950" indent="-285750" defTabSz="457200">
                        <a:spcBef>
                          <a:spcPts val="700"/>
                        </a:spcBef>
                        <a:defRPr sz="2400">
                          <a:solidFill>
                            <a:schemeClr val="tx1"/>
                          </a:solidFill>
                          <a:latin typeface="Tahoma" charset="0"/>
                          <a:ea typeface="ヒラギノ角ゴ ProN W3" charset="-128"/>
                          <a:cs typeface="ヒラギノ角ゴ ProN W3" charset="-128"/>
                          <a:sym typeface="Tahoma" charset="0"/>
                        </a:defRPr>
                      </a:lvl2pPr>
                      <a:lvl3pPr marL="1143000" indent="-228600" defTabSz="457200">
                        <a:spcBef>
                          <a:spcPts val="600"/>
                        </a:spcBef>
                        <a:defRPr sz="2000">
                          <a:solidFill>
                            <a:schemeClr val="tx1"/>
                          </a:solidFill>
                          <a:latin typeface="Tahoma" charset="0"/>
                          <a:ea typeface="ヒラギノ角ゴ ProN W3" charset="-128"/>
                          <a:cs typeface="ヒラギノ角ゴ ProN W3" charset="-128"/>
                          <a:sym typeface="Tahoma" charset="0"/>
                        </a:defRPr>
                      </a:lvl3pPr>
                      <a:lvl4pPr marL="16002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4pPr>
                      <a:lvl5pPr marL="20574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5pPr>
                      <a:lvl6pPr marL="25146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6pPr>
                      <a:lvl7pPr marL="29718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7pPr>
                      <a:lvl8pPr marL="34290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8pPr>
                      <a:lvl9pPr marL="38862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9pPr>
                    </a:lstStyle>
                    <a:p>
                      <a:pPr marL="0" marR="0" lvl="0" indent="0" algn="l" defTabSz="457200" rtl="0" eaLnBrk="1" fontAlgn="base" latinLnBrk="0" hangingPunct="1">
                        <a:lnSpc>
                          <a:spcPct val="115000"/>
                        </a:lnSpc>
                        <a:spcBef>
                          <a:spcPct val="0"/>
                        </a:spcBef>
                        <a:spcAft>
                          <a:spcPct val="0"/>
                        </a:spcAft>
                        <a:buClrTx/>
                        <a:buSzPct val="25000"/>
                        <a:buFontTx/>
                        <a:buNone/>
                        <a:tabLst/>
                      </a:pPr>
                      <a:r>
                        <a:rPr kumimoji="0" lang="pt-BR" altLang="x-none" sz="900" b="0" i="0" u="none" strike="noStrike" cap="none" normalizeH="0" baseline="0">
                          <a:ln>
                            <a:noFill/>
                          </a:ln>
                          <a:solidFill>
                            <a:srgbClr val="0F4334"/>
                          </a:solidFill>
                          <a:effectLst/>
                          <a:latin typeface="Arial" charset="0"/>
                          <a:ea typeface="ヒラギノ角ゴ ProN W3" charset="-128"/>
                          <a:cs typeface="ヒラギノ角ゴ ProN W3" charset="-128"/>
                          <a:sym typeface="Arial" charset="0"/>
                        </a:rPr>
                        <a:t>Douradina </a:t>
                      </a:r>
                    </a:p>
                  </a:txBody>
                  <a:tcPr marL="56150" marR="56150" marT="45723" marB="45723" horzOverflow="overflow">
                    <a:lnL w="12225" cap="flat" cmpd="sng" algn="ctr">
                      <a:solidFill>
                        <a:srgbClr val="FFFFFF"/>
                      </a:solidFill>
                      <a:prstDash val="solid"/>
                      <a:round/>
                      <a:headEnd type="none" w="med" len="med"/>
                      <a:tailEnd type="none" w="med" len="med"/>
                    </a:lnL>
                    <a:lnR w="12225" cap="flat" cmpd="sng" algn="ctr">
                      <a:solidFill>
                        <a:srgbClr val="FFFFFF"/>
                      </a:solidFill>
                      <a:prstDash val="solid"/>
                      <a:round/>
                      <a:headEnd type="none" w="med" len="med"/>
                      <a:tailEnd type="none" w="med" len="med"/>
                    </a:lnR>
                    <a:lnT w="12225" cap="flat" cmpd="sng" algn="ctr">
                      <a:solidFill>
                        <a:srgbClr val="FFFFFF"/>
                      </a:solidFill>
                      <a:prstDash val="solid"/>
                      <a:round/>
                      <a:headEnd type="none" w="med" len="med"/>
                      <a:tailEnd type="none" w="med" len="med"/>
                    </a:lnT>
                    <a:lnB w="12225" cap="flat" cmpd="sng" algn="ctr">
                      <a:solidFill>
                        <a:srgbClr val="FFFFFF"/>
                      </a:solidFill>
                      <a:prstDash val="solid"/>
                      <a:round/>
                      <a:headEnd type="none" w="med" len="med"/>
                      <a:tailEnd type="none" w="med" len="med"/>
                    </a:lnB>
                    <a:lnTlToBr>
                      <a:noFill/>
                    </a:lnTlToBr>
                    <a:lnBlToTr>
                      <a:noFill/>
                    </a:lnBlToTr>
                    <a:solidFill>
                      <a:srgbClr val="F2F3E8"/>
                    </a:solidFill>
                  </a:tcPr>
                </a:tc>
                <a:tc>
                  <a:txBody>
                    <a:bodyPr/>
                    <a:lstStyle>
                      <a:lvl1pPr defTabSz="457200">
                        <a:spcBef>
                          <a:spcPts val="800"/>
                        </a:spcBef>
                        <a:defRPr sz="2800">
                          <a:solidFill>
                            <a:schemeClr val="tx1"/>
                          </a:solidFill>
                          <a:latin typeface="Tahoma" charset="0"/>
                          <a:ea typeface="ヒラギノ角ゴ ProN W3" charset="-128"/>
                          <a:cs typeface="ヒラギノ角ゴ ProN W3" charset="-128"/>
                          <a:sym typeface="Tahoma" charset="0"/>
                        </a:defRPr>
                      </a:lvl1pPr>
                      <a:lvl2pPr marL="742950" indent="-285750" defTabSz="457200">
                        <a:spcBef>
                          <a:spcPts val="700"/>
                        </a:spcBef>
                        <a:defRPr sz="2400">
                          <a:solidFill>
                            <a:schemeClr val="tx1"/>
                          </a:solidFill>
                          <a:latin typeface="Tahoma" charset="0"/>
                          <a:ea typeface="ヒラギノ角ゴ ProN W3" charset="-128"/>
                          <a:cs typeface="ヒラギノ角ゴ ProN W3" charset="-128"/>
                          <a:sym typeface="Tahoma" charset="0"/>
                        </a:defRPr>
                      </a:lvl2pPr>
                      <a:lvl3pPr marL="1143000" indent="-228600" defTabSz="457200">
                        <a:spcBef>
                          <a:spcPts val="600"/>
                        </a:spcBef>
                        <a:defRPr sz="2000">
                          <a:solidFill>
                            <a:schemeClr val="tx1"/>
                          </a:solidFill>
                          <a:latin typeface="Tahoma" charset="0"/>
                          <a:ea typeface="ヒラギノ角ゴ ProN W3" charset="-128"/>
                          <a:cs typeface="ヒラギノ角ゴ ProN W3" charset="-128"/>
                          <a:sym typeface="Tahoma" charset="0"/>
                        </a:defRPr>
                      </a:lvl3pPr>
                      <a:lvl4pPr marL="16002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4pPr>
                      <a:lvl5pPr marL="20574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5pPr>
                      <a:lvl6pPr marL="25146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6pPr>
                      <a:lvl7pPr marL="29718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7pPr>
                      <a:lvl8pPr marL="34290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8pPr>
                      <a:lvl9pPr marL="38862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9pPr>
                    </a:lstStyle>
                    <a:p>
                      <a:pPr marL="0" marR="0" lvl="0" indent="0" algn="ctr" defTabSz="457200" rtl="0" eaLnBrk="1" fontAlgn="base" latinLnBrk="0" hangingPunct="1">
                        <a:lnSpc>
                          <a:spcPct val="115000"/>
                        </a:lnSpc>
                        <a:spcBef>
                          <a:spcPct val="0"/>
                        </a:spcBef>
                        <a:spcAft>
                          <a:spcPct val="0"/>
                        </a:spcAft>
                        <a:buClrTx/>
                        <a:buSzPct val="25000"/>
                        <a:buFontTx/>
                        <a:buNone/>
                        <a:tabLst/>
                      </a:pPr>
                      <a:r>
                        <a:rPr kumimoji="0" lang="pt-BR" altLang="x-none" sz="900" b="0" i="0" u="none" strike="noStrike" cap="none" normalizeH="0" baseline="0">
                          <a:ln>
                            <a:noFill/>
                          </a:ln>
                          <a:solidFill>
                            <a:srgbClr val="0F4334"/>
                          </a:solidFill>
                          <a:effectLst/>
                          <a:latin typeface="Arial" charset="0"/>
                          <a:ea typeface="ヒラギノ角ゴ ProN W3" charset="-128"/>
                          <a:cs typeface="ヒラギノ角ゴ ProN W3" charset="-128"/>
                          <a:sym typeface="Arial" charset="0"/>
                        </a:rPr>
                        <a:t>3 </a:t>
                      </a:r>
                    </a:p>
                  </a:txBody>
                  <a:tcPr marL="56150" marR="56150" marT="45723" marB="45723" horzOverflow="overflow">
                    <a:lnL w="12225" cap="flat" cmpd="sng" algn="ctr">
                      <a:solidFill>
                        <a:srgbClr val="FFFFFF"/>
                      </a:solidFill>
                      <a:prstDash val="solid"/>
                      <a:round/>
                      <a:headEnd type="none" w="med" len="med"/>
                      <a:tailEnd type="none" w="med" len="med"/>
                    </a:lnL>
                    <a:lnR w="12225" cap="flat" cmpd="sng" algn="ctr">
                      <a:solidFill>
                        <a:srgbClr val="FFFFFF"/>
                      </a:solidFill>
                      <a:prstDash val="solid"/>
                      <a:round/>
                      <a:headEnd type="none" w="med" len="med"/>
                      <a:tailEnd type="none" w="med" len="med"/>
                    </a:lnR>
                    <a:lnT w="12225" cap="flat" cmpd="sng" algn="ctr">
                      <a:solidFill>
                        <a:srgbClr val="FFFFFF"/>
                      </a:solidFill>
                      <a:prstDash val="solid"/>
                      <a:round/>
                      <a:headEnd type="none" w="med" len="med"/>
                      <a:tailEnd type="none" w="med" len="med"/>
                    </a:lnT>
                    <a:lnB w="12225" cap="flat" cmpd="sng" algn="ctr">
                      <a:solidFill>
                        <a:srgbClr val="FFFFFF"/>
                      </a:solidFill>
                      <a:prstDash val="solid"/>
                      <a:round/>
                      <a:headEnd type="none" w="med" len="med"/>
                      <a:tailEnd type="none" w="med" len="med"/>
                    </a:lnB>
                    <a:lnTlToBr>
                      <a:noFill/>
                    </a:lnTlToBr>
                    <a:lnBlToTr>
                      <a:noFill/>
                    </a:lnBlToTr>
                    <a:solidFill>
                      <a:srgbClr val="F2F3E8"/>
                    </a:solidFill>
                  </a:tcPr>
                </a:tc>
                <a:extLst>
                  <a:ext uri="{0D108BD9-81ED-4DB2-BD59-A6C34878D82A}">
                    <a16:rowId xmlns:a16="http://schemas.microsoft.com/office/drawing/2014/main" val="10011"/>
                  </a:ext>
                </a:extLst>
              </a:tr>
              <a:tr h="249172">
                <a:tc>
                  <a:txBody>
                    <a:bodyPr/>
                    <a:lstStyle>
                      <a:lvl1pPr defTabSz="457200">
                        <a:spcBef>
                          <a:spcPts val="800"/>
                        </a:spcBef>
                        <a:defRPr sz="2800">
                          <a:solidFill>
                            <a:schemeClr val="tx1"/>
                          </a:solidFill>
                          <a:latin typeface="Tahoma" charset="0"/>
                          <a:ea typeface="ヒラギノ角ゴ ProN W3" charset="-128"/>
                          <a:cs typeface="ヒラギノ角ゴ ProN W3" charset="-128"/>
                          <a:sym typeface="Tahoma" charset="0"/>
                        </a:defRPr>
                      </a:lvl1pPr>
                      <a:lvl2pPr marL="742950" indent="-285750" defTabSz="457200">
                        <a:spcBef>
                          <a:spcPts val="700"/>
                        </a:spcBef>
                        <a:defRPr sz="2400">
                          <a:solidFill>
                            <a:schemeClr val="tx1"/>
                          </a:solidFill>
                          <a:latin typeface="Tahoma" charset="0"/>
                          <a:ea typeface="ヒラギノ角ゴ ProN W3" charset="-128"/>
                          <a:cs typeface="ヒラギノ角ゴ ProN W3" charset="-128"/>
                          <a:sym typeface="Tahoma" charset="0"/>
                        </a:defRPr>
                      </a:lvl2pPr>
                      <a:lvl3pPr marL="1143000" indent="-228600" defTabSz="457200">
                        <a:spcBef>
                          <a:spcPts val="600"/>
                        </a:spcBef>
                        <a:defRPr sz="2000">
                          <a:solidFill>
                            <a:schemeClr val="tx1"/>
                          </a:solidFill>
                          <a:latin typeface="Tahoma" charset="0"/>
                          <a:ea typeface="ヒラギノ角ゴ ProN W3" charset="-128"/>
                          <a:cs typeface="ヒラギノ角ゴ ProN W3" charset="-128"/>
                          <a:sym typeface="Tahoma" charset="0"/>
                        </a:defRPr>
                      </a:lvl3pPr>
                      <a:lvl4pPr marL="16002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4pPr>
                      <a:lvl5pPr marL="20574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5pPr>
                      <a:lvl6pPr marL="25146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6pPr>
                      <a:lvl7pPr marL="29718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7pPr>
                      <a:lvl8pPr marL="34290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8pPr>
                      <a:lvl9pPr marL="38862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9pPr>
                    </a:lstStyle>
                    <a:p>
                      <a:pPr marL="0" marR="0" lvl="0" indent="0" algn="l" defTabSz="457200" rtl="0" eaLnBrk="1" fontAlgn="base" latinLnBrk="0" hangingPunct="1">
                        <a:lnSpc>
                          <a:spcPct val="115000"/>
                        </a:lnSpc>
                        <a:spcBef>
                          <a:spcPct val="0"/>
                        </a:spcBef>
                        <a:spcAft>
                          <a:spcPct val="0"/>
                        </a:spcAft>
                        <a:buClrTx/>
                        <a:buSzPct val="25000"/>
                        <a:buFontTx/>
                        <a:buNone/>
                        <a:tabLst/>
                      </a:pPr>
                      <a:r>
                        <a:rPr kumimoji="0" lang="pt-BR" altLang="x-none" sz="900" b="0" i="0" u="none" strike="noStrike" cap="none" normalizeH="0" baseline="0" dirty="0">
                          <a:ln>
                            <a:noFill/>
                          </a:ln>
                          <a:solidFill>
                            <a:srgbClr val="0F4334"/>
                          </a:solidFill>
                          <a:effectLst/>
                          <a:latin typeface="Arial" charset="0"/>
                          <a:ea typeface="ヒラギノ角ゴ ProN W3" charset="-128"/>
                          <a:cs typeface="ヒラギノ角ゴ ProN W3" charset="-128"/>
                          <a:sym typeface="Arial" charset="0"/>
                        </a:rPr>
                        <a:t>Dourados </a:t>
                      </a:r>
                    </a:p>
                  </a:txBody>
                  <a:tcPr marL="56150" marR="56150" marT="45723" marB="45723" horzOverflow="overflow">
                    <a:lnL w="12225" cap="flat" cmpd="sng" algn="ctr">
                      <a:solidFill>
                        <a:srgbClr val="FFFFFF"/>
                      </a:solidFill>
                      <a:prstDash val="solid"/>
                      <a:round/>
                      <a:headEnd type="none" w="med" len="med"/>
                      <a:tailEnd type="none" w="med" len="med"/>
                    </a:lnL>
                    <a:lnR w="12225" cap="flat" cmpd="sng" algn="ctr">
                      <a:solidFill>
                        <a:srgbClr val="FFFFFF"/>
                      </a:solidFill>
                      <a:prstDash val="solid"/>
                      <a:round/>
                      <a:headEnd type="none" w="med" len="med"/>
                      <a:tailEnd type="none" w="med" len="med"/>
                    </a:lnR>
                    <a:lnT w="12225" cap="flat" cmpd="sng" algn="ctr">
                      <a:solidFill>
                        <a:srgbClr val="FFFFFF"/>
                      </a:solidFill>
                      <a:prstDash val="solid"/>
                      <a:round/>
                      <a:headEnd type="none" w="med" len="med"/>
                      <a:tailEnd type="none" w="med" len="med"/>
                    </a:lnT>
                    <a:lnB w="12225" cap="flat" cmpd="sng" algn="ctr">
                      <a:solidFill>
                        <a:srgbClr val="FFFFFF"/>
                      </a:solidFill>
                      <a:prstDash val="solid"/>
                      <a:round/>
                      <a:headEnd type="none" w="med" len="med"/>
                      <a:tailEnd type="none" w="med" len="med"/>
                    </a:lnB>
                    <a:lnTlToBr>
                      <a:noFill/>
                    </a:lnTlToBr>
                    <a:lnBlToTr>
                      <a:noFill/>
                    </a:lnBlToTr>
                    <a:solidFill>
                      <a:srgbClr val="E4E6CE"/>
                    </a:solidFill>
                  </a:tcPr>
                </a:tc>
                <a:tc>
                  <a:txBody>
                    <a:bodyPr/>
                    <a:lstStyle>
                      <a:lvl1pPr defTabSz="457200">
                        <a:spcBef>
                          <a:spcPts val="800"/>
                        </a:spcBef>
                        <a:defRPr sz="2800">
                          <a:solidFill>
                            <a:schemeClr val="tx1"/>
                          </a:solidFill>
                          <a:latin typeface="Tahoma" charset="0"/>
                          <a:ea typeface="ヒラギノ角ゴ ProN W3" charset="-128"/>
                          <a:cs typeface="ヒラギノ角ゴ ProN W3" charset="-128"/>
                          <a:sym typeface="Tahoma" charset="0"/>
                        </a:defRPr>
                      </a:lvl1pPr>
                      <a:lvl2pPr marL="742950" indent="-285750" defTabSz="457200">
                        <a:spcBef>
                          <a:spcPts val="700"/>
                        </a:spcBef>
                        <a:defRPr sz="2400">
                          <a:solidFill>
                            <a:schemeClr val="tx1"/>
                          </a:solidFill>
                          <a:latin typeface="Tahoma" charset="0"/>
                          <a:ea typeface="ヒラギノ角ゴ ProN W3" charset="-128"/>
                          <a:cs typeface="ヒラギノ角ゴ ProN W3" charset="-128"/>
                          <a:sym typeface="Tahoma" charset="0"/>
                        </a:defRPr>
                      </a:lvl2pPr>
                      <a:lvl3pPr marL="1143000" indent="-228600" defTabSz="457200">
                        <a:spcBef>
                          <a:spcPts val="600"/>
                        </a:spcBef>
                        <a:defRPr sz="2000">
                          <a:solidFill>
                            <a:schemeClr val="tx1"/>
                          </a:solidFill>
                          <a:latin typeface="Tahoma" charset="0"/>
                          <a:ea typeface="ヒラギノ角ゴ ProN W3" charset="-128"/>
                          <a:cs typeface="ヒラギノ角ゴ ProN W3" charset="-128"/>
                          <a:sym typeface="Tahoma" charset="0"/>
                        </a:defRPr>
                      </a:lvl3pPr>
                      <a:lvl4pPr marL="16002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4pPr>
                      <a:lvl5pPr marL="20574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5pPr>
                      <a:lvl6pPr marL="25146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6pPr>
                      <a:lvl7pPr marL="29718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7pPr>
                      <a:lvl8pPr marL="34290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8pPr>
                      <a:lvl9pPr marL="38862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9pPr>
                    </a:lstStyle>
                    <a:p>
                      <a:pPr marL="0" marR="0" lvl="0" indent="0" algn="ctr" defTabSz="457200" rtl="0" eaLnBrk="1" fontAlgn="base" latinLnBrk="0" hangingPunct="1">
                        <a:lnSpc>
                          <a:spcPct val="115000"/>
                        </a:lnSpc>
                        <a:spcBef>
                          <a:spcPct val="0"/>
                        </a:spcBef>
                        <a:spcAft>
                          <a:spcPct val="0"/>
                        </a:spcAft>
                        <a:buClrTx/>
                        <a:buSzPct val="25000"/>
                        <a:buFontTx/>
                        <a:buNone/>
                        <a:tabLst/>
                      </a:pPr>
                      <a:r>
                        <a:rPr kumimoji="0" lang="pt-BR" altLang="x-none" sz="900" b="0" i="0" u="none" strike="noStrike" cap="none" normalizeH="0" baseline="0">
                          <a:ln>
                            <a:noFill/>
                          </a:ln>
                          <a:solidFill>
                            <a:srgbClr val="0F4334"/>
                          </a:solidFill>
                          <a:effectLst/>
                          <a:latin typeface="Arial" charset="0"/>
                          <a:ea typeface="ヒラギノ角ゴ ProN W3" charset="-128"/>
                          <a:cs typeface="ヒラギノ角ゴ ProN W3" charset="-128"/>
                          <a:sym typeface="Arial" charset="0"/>
                        </a:rPr>
                        <a:t>1</a:t>
                      </a:r>
                    </a:p>
                  </a:txBody>
                  <a:tcPr marL="56150" marR="56150" marT="45723" marB="45723" horzOverflow="overflow">
                    <a:lnL w="12225" cap="flat" cmpd="sng" algn="ctr">
                      <a:solidFill>
                        <a:srgbClr val="FFFFFF"/>
                      </a:solidFill>
                      <a:prstDash val="solid"/>
                      <a:round/>
                      <a:headEnd type="none" w="med" len="med"/>
                      <a:tailEnd type="none" w="med" len="med"/>
                    </a:lnL>
                    <a:lnR w="12225" cap="flat" cmpd="sng" algn="ctr">
                      <a:solidFill>
                        <a:srgbClr val="FFFFFF"/>
                      </a:solidFill>
                      <a:prstDash val="solid"/>
                      <a:round/>
                      <a:headEnd type="none" w="med" len="med"/>
                      <a:tailEnd type="none" w="med" len="med"/>
                    </a:lnR>
                    <a:lnT w="12225" cap="flat" cmpd="sng" algn="ctr">
                      <a:solidFill>
                        <a:srgbClr val="FFFFFF"/>
                      </a:solidFill>
                      <a:prstDash val="solid"/>
                      <a:round/>
                      <a:headEnd type="none" w="med" len="med"/>
                      <a:tailEnd type="none" w="med" len="med"/>
                    </a:lnT>
                    <a:lnB w="12225" cap="flat" cmpd="sng" algn="ctr">
                      <a:solidFill>
                        <a:srgbClr val="FFFFFF"/>
                      </a:solidFill>
                      <a:prstDash val="solid"/>
                      <a:round/>
                      <a:headEnd type="none" w="med" len="med"/>
                      <a:tailEnd type="none" w="med" len="med"/>
                    </a:lnB>
                    <a:lnTlToBr>
                      <a:noFill/>
                    </a:lnTlToBr>
                    <a:lnBlToTr>
                      <a:noFill/>
                    </a:lnBlToTr>
                    <a:solidFill>
                      <a:srgbClr val="E4E6CE"/>
                    </a:solidFill>
                  </a:tcPr>
                </a:tc>
                <a:extLst>
                  <a:ext uri="{0D108BD9-81ED-4DB2-BD59-A6C34878D82A}">
                    <a16:rowId xmlns:a16="http://schemas.microsoft.com/office/drawing/2014/main" val="10012"/>
                  </a:ext>
                </a:extLst>
              </a:tr>
              <a:tr h="249172">
                <a:tc>
                  <a:txBody>
                    <a:bodyPr/>
                    <a:lstStyle>
                      <a:lvl1pPr defTabSz="457200">
                        <a:spcBef>
                          <a:spcPts val="800"/>
                        </a:spcBef>
                        <a:defRPr sz="2800">
                          <a:solidFill>
                            <a:schemeClr val="tx1"/>
                          </a:solidFill>
                          <a:latin typeface="Tahoma" charset="0"/>
                          <a:ea typeface="ヒラギノ角ゴ ProN W3" charset="-128"/>
                          <a:cs typeface="ヒラギノ角ゴ ProN W3" charset="-128"/>
                          <a:sym typeface="Tahoma" charset="0"/>
                        </a:defRPr>
                      </a:lvl1pPr>
                      <a:lvl2pPr marL="742950" indent="-285750" defTabSz="457200">
                        <a:spcBef>
                          <a:spcPts val="700"/>
                        </a:spcBef>
                        <a:defRPr sz="2400">
                          <a:solidFill>
                            <a:schemeClr val="tx1"/>
                          </a:solidFill>
                          <a:latin typeface="Tahoma" charset="0"/>
                          <a:ea typeface="ヒラギノ角ゴ ProN W3" charset="-128"/>
                          <a:cs typeface="ヒラギノ角ゴ ProN W3" charset="-128"/>
                          <a:sym typeface="Tahoma" charset="0"/>
                        </a:defRPr>
                      </a:lvl2pPr>
                      <a:lvl3pPr marL="1143000" indent="-228600" defTabSz="457200">
                        <a:spcBef>
                          <a:spcPts val="600"/>
                        </a:spcBef>
                        <a:defRPr sz="2000">
                          <a:solidFill>
                            <a:schemeClr val="tx1"/>
                          </a:solidFill>
                          <a:latin typeface="Tahoma" charset="0"/>
                          <a:ea typeface="ヒラギノ角ゴ ProN W3" charset="-128"/>
                          <a:cs typeface="ヒラギノ角ゴ ProN W3" charset="-128"/>
                          <a:sym typeface="Tahoma" charset="0"/>
                        </a:defRPr>
                      </a:lvl3pPr>
                      <a:lvl4pPr marL="16002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4pPr>
                      <a:lvl5pPr marL="20574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5pPr>
                      <a:lvl6pPr marL="25146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6pPr>
                      <a:lvl7pPr marL="29718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7pPr>
                      <a:lvl8pPr marL="34290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8pPr>
                      <a:lvl9pPr marL="38862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9pPr>
                    </a:lstStyle>
                    <a:p>
                      <a:pPr marL="0" marR="0" lvl="0" indent="0" algn="l" defTabSz="457200" rtl="0" eaLnBrk="1" fontAlgn="base" latinLnBrk="0" hangingPunct="1">
                        <a:lnSpc>
                          <a:spcPct val="115000"/>
                        </a:lnSpc>
                        <a:spcBef>
                          <a:spcPct val="0"/>
                        </a:spcBef>
                        <a:spcAft>
                          <a:spcPct val="0"/>
                        </a:spcAft>
                        <a:buClrTx/>
                        <a:buSzPct val="25000"/>
                        <a:buFontTx/>
                        <a:buNone/>
                        <a:tabLst/>
                      </a:pPr>
                      <a:r>
                        <a:rPr kumimoji="0" lang="pt-BR" altLang="x-none" sz="900" b="0" i="0" u="none" strike="noStrike" cap="none" normalizeH="0" baseline="0">
                          <a:ln>
                            <a:noFill/>
                          </a:ln>
                          <a:solidFill>
                            <a:srgbClr val="0F4334"/>
                          </a:solidFill>
                          <a:effectLst/>
                          <a:latin typeface="Arial" charset="0"/>
                          <a:ea typeface="ヒラギノ角ゴ ProN W3" charset="-128"/>
                          <a:cs typeface="ヒラギノ角ゴ ProN W3" charset="-128"/>
                          <a:sym typeface="Arial" charset="0"/>
                        </a:rPr>
                        <a:t>Iguatemi </a:t>
                      </a:r>
                    </a:p>
                  </a:txBody>
                  <a:tcPr marL="56150" marR="56150" marT="45723" marB="45723" horzOverflow="overflow">
                    <a:lnL w="12225" cap="flat" cmpd="sng" algn="ctr">
                      <a:solidFill>
                        <a:srgbClr val="FFFFFF"/>
                      </a:solidFill>
                      <a:prstDash val="solid"/>
                      <a:round/>
                      <a:headEnd type="none" w="med" len="med"/>
                      <a:tailEnd type="none" w="med" len="med"/>
                    </a:lnL>
                    <a:lnR w="12225" cap="flat" cmpd="sng" algn="ctr">
                      <a:solidFill>
                        <a:srgbClr val="FFFFFF"/>
                      </a:solidFill>
                      <a:prstDash val="solid"/>
                      <a:round/>
                      <a:headEnd type="none" w="med" len="med"/>
                      <a:tailEnd type="none" w="med" len="med"/>
                    </a:lnR>
                    <a:lnT w="12225" cap="flat" cmpd="sng" algn="ctr">
                      <a:solidFill>
                        <a:srgbClr val="FFFFFF"/>
                      </a:solidFill>
                      <a:prstDash val="solid"/>
                      <a:round/>
                      <a:headEnd type="none" w="med" len="med"/>
                      <a:tailEnd type="none" w="med" len="med"/>
                    </a:lnT>
                    <a:lnB w="12225" cap="flat" cmpd="sng" algn="ctr">
                      <a:solidFill>
                        <a:srgbClr val="FFFFFF"/>
                      </a:solidFill>
                      <a:prstDash val="solid"/>
                      <a:round/>
                      <a:headEnd type="none" w="med" len="med"/>
                      <a:tailEnd type="none" w="med" len="med"/>
                    </a:lnB>
                    <a:lnTlToBr>
                      <a:noFill/>
                    </a:lnTlToBr>
                    <a:lnBlToTr>
                      <a:noFill/>
                    </a:lnBlToTr>
                    <a:solidFill>
                      <a:srgbClr val="E4E6CE"/>
                    </a:solidFill>
                  </a:tcPr>
                </a:tc>
                <a:tc>
                  <a:txBody>
                    <a:bodyPr/>
                    <a:lstStyle>
                      <a:lvl1pPr defTabSz="457200">
                        <a:spcBef>
                          <a:spcPts val="800"/>
                        </a:spcBef>
                        <a:defRPr sz="2800">
                          <a:solidFill>
                            <a:schemeClr val="tx1"/>
                          </a:solidFill>
                          <a:latin typeface="Tahoma" charset="0"/>
                          <a:ea typeface="ヒラギノ角ゴ ProN W3" charset="-128"/>
                          <a:cs typeface="ヒラギノ角ゴ ProN W3" charset="-128"/>
                          <a:sym typeface="Tahoma" charset="0"/>
                        </a:defRPr>
                      </a:lvl1pPr>
                      <a:lvl2pPr marL="742950" indent="-285750" defTabSz="457200">
                        <a:spcBef>
                          <a:spcPts val="700"/>
                        </a:spcBef>
                        <a:defRPr sz="2400">
                          <a:solidFill>
                            <a:schemeClr val="tx1"/>
                          </a:solidFill>
                          <a:latin typeface="Tahoma" charset="0"/>
                          <a:ea typeface="ヒラギノ角ゴ ProN W3" charset="-128"/>
                          <a:cs typeface="ヒラギノ角ゴ ProN W3" charset="-128"/>
                          <a:sym typeface="Tahoma" charset="0"/>
                        </a:defRPr>
                      </a:lvl2pPr>
                      <a:lvl3pPr marL="1143000" indent="-228600" defTabSz="457200">
                        <a:spcBef>
                          <a:spcPts val="600"/>
                        </a:spcBef>
                        <a:defRPr sz="2000">
                          <a:solidFill>
                            <a:schemeClr val="tx1"/>
                          </a:solidFill>
                          <a:latin typeface="Tahoma" charset="0"/>
                          <a:ea typeface="ヒラギノ角ゴ ProN W3" charset="-128"/>
                          <a:cs typeface="ヒラギノ角ゴ ProN W3" charset="-128"/>
                          <a:sym typeface="Tahoma" charset="0"/>
                        </a:defRPr>
                      </a:lvl3pPr>
                      <a:lvl4pPr marL="16002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4pPr>
                      <a:lvl5pPr marL="20574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5pPr>
                      <a:lvl6pPr marL="25146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6pPr>
                      <a:lvl7pPr marL="29718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7pPr>
                      <a:lvl8pPr marL="34290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8pPr>
                      <a:lvl9pPr marL="38862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9pPr>
                    </a:lstStyle>
                    <a:p>
                      <a:pPr marL="0" marR="0" lvl="0" indent="0" algn="ctr" defTabSz="457200" rtl="0" eaLnBrk="1" fontAlgn="base" latinLnBrk="0" hangingPunct="1">
                        <a:lnSpc>
                          <a:spcPct val="115000"/>
                        </a:lnSpc>
                        <a:spcBef>
                          <a:spcPct val="0"/>
                        </a:spcBef>
                        <a:spcAft>
                          <a:spcPct val="0"/>
                        </a:spcAft>
                        <a:buClrTx/>
                        <a:buSzPct val="25000"/>
                        <a:buFontTx/>
                        <a:buNone/>
                        <a:tabLst/>
                      </a:pPr>
                      <a:r>
                        <a:rPr kumimoji="0" lang="pt-BR" altLang="x-none" sz="900" b="0" i="0" u="none" strike="noStrike" cap="none" normalizeH="0" baseline="0">
                          <a:ln>
                            <a:noFill/>
                          </a:ln>
                          <a:solidFill>
                            <a:srgbClr val="0F4334"/>
                          </a:solidFill>
                          <a:effectLst/>
                          <a:latin typeface="Arial" charset="0"/>
                          <a:ea typeface="ヒラギノ角ゴ ProN W3" charset="-128"/>
                          <a:cs typeface="ヒラギノ角ゴ ProN W3" charset="-128"/>
                          <a:sym typeface="Arial" charset="0"/>
                        </a:rPr>
                        <a:t>1 </a:t>
                      </a:r>
                    </a:p>
                  </a:txBody>
                  <a:tcPr marL="56150" marR="56150" marT="45723" marB="45723" horzOverflow="overflow">
                    <a:lnL w="12225" cap="flat" cmpd="sng" algn="ctr">
                      <a:solidFill>
                        <a:srgbClr val="FFFFFF"/>
                      </a:solidFill>
                      <a:prstDash val="solid"/>
                      <a:round/>
                      <a:headEnd type="none" w="med" len="med"/>
                      <a:tailEnd type="none" w="med" len="med"/>
                    </a:lnL>
                    <a:lnR w="12225" cap="flat" cmpd="sng" algn="ctr">
                      <a:solidFill>
                        <a:srgbClr val="FFFFFF"/>
                      </a:solidFill>
                      <a:prstDash val="solid"/>
                      <a:round/>
                      <a:headEnd type="none" w="med" len="med"/>
                      <a:tailEnd type="none" w="med" len="med"/>
                    </a:lnR>
                    <a:lnT w="12225" cap="flat" cmpd="sng" algn="ctr">
                      <a:solidFill>
                        <a:srgbClr val="FFFFFF"/>
                      </a:solidFill>
                      <a:prstDash val="solid"/>
                      <a:round/>
                      <a:headEnd type="none" w="med" len="med"/>
                      <a:tailEnd type="none" w="med" len="med"/>
                    </a:lnT>
                    <a:lnB w="12225" cap="flat" cmpd="sng" algn="ctr">
                      <a:solidFill>
                        <a:srgbClr val="FFFFFF"/>
                      </a:solidFill>
                      <a:prstDash val="solid"/>
                      <a:round/>
                      <a:headEnd type="none" w="med" len="med"/>
                      <a:tailEnd type="none" w="med" len="med"/>
                    </a:lnB>
                    <a:lnTlToBr>
                      <a:noFill/>
                    </a:lnTlToBr>
                    <a:lnBlToTr>
                      <a:noFill/>
                    </a:lnBlToTr>
                    <a:solidFill>
                      <a:srgbClr val="E4E6CE"/>
                    </a:solidFill>
                  </a:tcPr>
                </a:tc>
                <a:extLst>
                  <a:ext uri="{0D108BD9-81ED-4DB2-BD59-A6C34878D82A}">
                    <a16:rowId xmlns:a16="http://schemas.microsoft.com/office/drawing/2014/main" val="10013"/>
                  </a:ext>
                </a:extLst>
              </a:tr>
              <a:tr h="249172">
                <a:tc>
                  <a:txBody>
                    <a:bodyPr/>
                    <a:lstStyle>
                      <a:lvl1pPr defTabSz="457200">
                        <a:spcBef>
                          <a:spcPts val="800"/>
                        </a:spcBef>
                        <a:defRPr sz="2800">
                          <a:solidFill>
                            <a:schemeClr val="tx1"/>
                          </a:solidFill>
                          <a:latin typeface="Tahoma" charset="0"/>
                          <a:ea typeface="ヒラギノ角ゴ ProN W3" charset="-128"/>
                          <a:cs typeface="ヒラギノ角ゴ ProN W3" charset="-128"/>
                          <a:sym typeface="Tahoma" charset="0"/>
                        </a:defRPr>
                      </a:lvl1pPr>
                      <a:lvl2pPr marL="742950" indent="-285750" defTabSz="457200">
                        <a:spcBef>
                          <a:spcPts val="700"/>
                        </a:spcBef>
                        <a:defRPr sz="2400">
                          <a:solidFill>
                            <a:schemeClr val="tx1"/>
                          </a:solidFill>
                          <a:latin typeface="Tahoma" charset="0"/>
                          <a:ea typeface="ヒラギノ角ゴ ProN W3" charset="-128"/>
                          <a:cs typeface="ヒラギノ角ゴ ProN W3" charset="-128"/>
                          <a:sym typeface="Tahoma" charset="0"/>
                        </a:defRPr>
                      </a:lvl2pPr>
                      <a:lvl3pPr marL="1143000" indent="-228600" defTabSz="457200">
                        <a:spcBef>
                          <a:spcPts val="600"/>
                        </a:spcBef>
                        <a:defRPr sz="2000">
                          <a:solidFill>
                            <a:schemeClr val="tx1"/>
                          </a:solidFill>
                          <a:latin typeface="Tahoma" charset="0"/>
                          <a:ea typeface="ヒラギノ角ゴ ProN W3" charset="-128"/>
                          <a:cs typeface="ヒラギノ角ゴ ProN W3" charset="-128"/>
                          <a:sym typeface="Tahoma" charset="0"/>
                        </a:defRPr>
                      </a:lvl3pPr>
                      <a:lvl4pPr marL="16002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4pPr>
                      <a:lvl5pPr marL="20574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5pPr>
                      <a:lvl6pPr marL="25146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6pPr>
                      <a:lvl7pPr marL="29718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7pPr>
                      <a:lvl8pPr marL="34290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8pPr>
                      <a:lvl9pPr marL="38862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9pPr>
                    </a:lstStyle>
                    <a:p>
                      <a:pPr marL="0" marR="0" lvl="0" indent="0" algn="l" defTabSz="457200" rtl="0" eaLnBrk="1" fontAlgn="base" latinLnBrk="0" hangingPunct="1">
                        <a:lnSpc>
                          <a:spcPct val="115000"/>
                        </a:lnSpc>
                        <a:spcBef>
                          <a:spcPct val="0"/>
                        </a:spcBef>
                        <a:spcAft>
                          <a:spcPct val="0"/>
                        </a:spcAft>
                        <a:buClrTx/>
                        <a:buSzPct val="25000"/>
                        <a:buFontTx/>
                        <a:buNone/>
                        <a:tabLst/>
                      </a:pPr>
                      <a:r>
                        <a:rPr kumimoji="0" lang="pt-BR" altLang="x-none" sz="900" b="0" i="0" u="none" strike="noStrike" cap="none" normalizeH="0" baseline="0">
                          <a:ln>
                            <a:noFill/>
                          </a:ln>
                          <a:solidFill>
                            <a:srgbClr val="0F4334"/>
                          </a:solidFill>
                          <a:effectLst/>
                          <a:latin typeface="Arial" charset="0"/>
                          <a:ea typeface="ヒラギノ角ゴ ProN W3" charset="-128"/>
                          <a:cs typeface="ヒラギノ角ゴ ProN W3" charset="-128"/>
                          <a:sym typeface="Arial" charset="0"/>
                        </a:rPr>
                        <a:t>Japorã </a:t>
                      </a:r>
                    </a:p>
                  </a:txBody>
                  <a:tcPr marL="56150" marR="56150" marT="45723" marB="45723" horzOverflow="overflow">
                    <a:lnL w="12225" cap="flat" cmpd="sng" algn="ctr">
                      <a:solidFill>
                        <a:srgbClr val="FFFFFF"/>
                      </a:solidFill>
                      <a:prstDash val="solid"/>
                      <a:round/>
                      <a:headEnd type="none" w="med" len="med"/>
                      <a:tailEnd type="none" w="med" len="med"/>
                    </a:lnL>
                    <a:lnR w="12225" cap="flat" cmpd="sng" algn="ctr">
                      <a:solidFill>
                        <a:srgbClr val="FFFFFF"/>
                      </a:solidFill>
                      <a:prstDash val="solid"/>
                      <a:round/>
                      <a:headEnd type="none" w="med" len="med"/>
                      <a:tailEnd type="none" w="med" len="med"/>
                    </a:lnR>
                    <a:lnT w="12225" cap="flat" cmpd="sng" algn="ctr">
                      <a:solidFill>
                        <a:srgbClr val="FFFFFF"/>
                      </a:solidFill>
                      <a:prstDash val="solid"/>
                      <a:round/>
                      <a:headEnd type="none" w="med" len="med"/>
                      <a:tailEnd type="none" w="med" len="med"/>
                    </a:lnT>
                    <a:lnB w="12225" cap="flat" cmpd="sng" algn="ctr">
                      <a:solidFill>
                        <a:srgbClr val="FFFFFF"/>
                      </a:solidFill>
                      <a:prstDash val="solid"/>
                      <a:round/>
                      <a:headEnd type="none" w="med" len="med"/>
                      <a:tailEnd type="none" w="med" len="med"/>
                    </a:lnB>
                    <a:lnTlToBr>
                      <a:noFill/>
                    </a:lnTlToBr>
                    <a:lnBlToTr>
                      <a:noFill/>
                    </a:lnBlToTr>
                    <a:solidFill>
                      <a:srgbClr val="F2F3E8"/>
                    </a:solidFill>
                  </a:tcPr>
                </a:tc>
                <a:tc>
                  <a:txBody>
                    <a:bodyPr/>
                    <a:lstStyle>
                      <a:lvl1pPr defTabSz="457200">
                        <a:spcBef>
                          <a:spcPts val="800"/>
                        </a:spcBef>
                        <a:defRPr sz="2800">
                          <a:solidFill>
                            <a:schemeClr val="tx1"/>
                          </a:solidFill>
                          <a:latin typeface="Tahoma" charset="0"/>
                          <a:ea typeface="ヒラギノ角ゴ ProN W3" charset="-128"/>
                          <a:cs typeface="ヒラギノ角ゴ ProN W3" charset="-128"/>
                          <a:sym typeface="Tahoma" charset="0"/>
                        </a:defRPr>
                      </a:lvl1pPr>
                      <a:lvl2pPr marL="742950" indent="-285750" defTabSz="457200">
                        <a:spcBef>
                          <a:spcPts val="700"/>
                        </a:spcBef>
                        <a:defRPr sz="2400">
                          <a:solidFill>
                            <a:schemeClr val="tx1"/>
                          </a:solidFill>
                          <a:latin typeface="Tahoma" charset="0"/>
                          <a:ea typeface="ヒラギノ角ゴ ProN W3" charset="-128"/>
                          <a:cs typeface="ヒラギノ角ゴ ProN W3" charset="-128"/>
                          <a:sym typeface="Tahoma" charset="0"/>
                        </a:defRPr>
                      </a:lvl2pPr>
                      <a:lvl3pPr marL="1143000" indent="-228600" defTabSz="457200">
                        <a:spcBef>
                          <a:spcPts val="600"/>
                        </a:spcBef>
                        <a:defRPr sz="2000">
                          <a:solidFill>
                            <a:schemeClr val="tx1"/>
                          </a:solidFill>
                          <a:latin typeface="Tahoma" charset="0"/>
                          <a:ea typeface="ヒラギノ角ゴ ProN W3" charset="-128"/>
                          <a:cs typeface="ヒラギノ角ゴ ProN W3" charset="-128"/>
                          <a:sym typeface="Tahoma" charset="0"/>
                        </a:defRPr>
                      </a:lvl3pPr>
                      <a:lvl4pPr marL="16002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4pPr>
                      <a:lvl5pPr marL="20574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5pPr>
                      <a:lvl6pPr marL="25146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6pPr>
                      <a:lvl7pPr marL="29718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7pPr>
                      <a:lvl8pPr marL="34290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8pPr>
                      <a:lvl9pPr marL="38862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9pPr>
                    </a:lstStyle>
                    <a:p>
                      <a:pPr marL="0" marR="0" lvl="0" indent="0" algn="ctr" defTabSz="457200" rtl="0" eaLnBrk="1" fontAlgn="base" latinLnBrk="0" hangingPunct="1">
                        <a:lnSpc>
                          <a:spcPct val="115000"/>
                        </a:lnSpc>
                        <a:spcBef>
                          <a:spcPct val="0"/>
                        </a:spcBef>
                        <a:spcAft>
                          <a:spcPct val="0"/>
                        </a:spcAft>
                        <a:buClrTx/>
                        <a:buSzPct val="25000"/>
                        <a:buFontTx/>
                        <a:buNone/>
                        <a:tabLst/>
                      </a:pPr>
                      <a:r>
                        <a:rPr kumimoji="0" lang="pt-BR" altLang="x-none" sz="900" b="0" i="0" u="none" strike="noStrike" cap="none" normalizeH="0" baseline="0">
                          <a:ln>
                            <a:noFill/>
                          </a:ln>
                          <a:solidFill>
                            <a:srgbClr val="0F4334"/>
                          </a:solidFill>
                          <a:effectLst/>
                          <a:latin typeface="Arial" charset="0"/>
                          <a:ea typeface="ヒラギノ角ゴ ProN W3" charset="-128"/>
                          <a:cs typeface="ヒラギノ角ゴ ProN W3" charset="-128"/>
                          <a:sym typeface="Arial" charset="0"/>
                        </a:rPr>
                        <a:t>13</a:t>
                      </a:r>
                    </a:p>
                  </a:txBody>
                  <a:tcPr marL="56150" marR="56150" marT="45723" marB="45723" horzOverflow="overflow">
                    <a:lnL w="12225" cap="flat" cmpd="sng" algn="ctr">
                      <a:solidFill>
                        <a:srgbClr val="FFFFFF"/>
                      </a:solidFill>
                      <a:prstDash val="solid"/>
                      <a:round/>
                      <a:headEnd type="none" w="med" len="med"/>
                      <a:tailEnd type="none" w="med" len="med"/>
                    </a:lnL>
                    <a:lnR w="12225" cap="flat" cmpd="sng" algn="ctr">
                      <a:solidFill>
                        <a:srgbClr val="FFFFFF"/>
                      </a:solidFill>
                      <a:prstDash val="solid"/>
                      <a:round/>
                      <a:headEnd type="none" w="med" len="med"/>
                      <a:tailEnd type="none" w="med" len="med"/>
                    </a:lnR>
                    <a:lnT w="12225" cap="flat" cmpd="sng" algn="ctr">
                      <a:solidFill>
                        <a:srgbClr val="FFFFFF"/>
                      </a:solidFill>
                      <a:prstDash val="solid"/>
                      <a:round/>
                      <a:headEnd type="none" w="med" len="med"/>
                      <a:tailEnd type="none" w="med" len="med"/>
                    </a:lnT>
                    <a:lnB w="12225" cap="flat" cmpd="sng" algn="ctr">
                      <a:solidFill>
                        <a:srgbClr val="FFFFFF"/>
                      </a:solidFill>
                      <a:prstDash val="solid"/>
                      <a:round/>
                      <a:headEnd type="none" w="med" len="med"/>
                      <a:tailEnd type="none" w="med" len="med"/>
                    </a:lnB>
                    <a:lnTlToBr>
                      <a:noFill/>
                    </a:lnTlToBr>
                    <a:lnBlToTr>
                      <a:noFill/>
                    </a:lnBlToTr>
                    <a:solidFill>
                      <a:srgbClr val="F2F3E8"/>
                    </a:solidFill>
                  </a:tcPr>
                </a:tc>
                <a:extLst>
                  <a:ext uri="{0D108BD9-81ED-4DB2-BD59-A6C34878D82A}">
                    <a16:rowId xmlns:a16="http://schemas.microsoft.com/office/drawing/2014/main" val="10014"/>
                  </a:ext>
                </a:extLst>
              </a:tr>
              <a:tr h="249172">
                <a:tc>
                  <a:txBody>
                    <a:bodyPr/>
                    <a:lstStyle>
                      <a:lvl1pPr defTabSz="457200">
                        <a:spcBef>
                          <a:spcPts val="800"/>
                        </a:spcBef>
                        <a:defRPr sz="2800">
                          <a:solidFill>
                            <a:schemeClr val="tx1"/>
                          </a:solidFill>
                          <a:latin typeface="Tahoma" charset="0"/>
                          <a:ea typeface="ヒラギノ角ゴ ProN W3" charset="-128"/>
                          <a:cs typeface="ヒラギノ角ゴ ProN W3" charset="-128"/>
                          <a:sym typeface="Tahoma" charset="0"/>
                        </a:defRPr>
                      </a:lvl1pPr>
                      <a:lvl2pPr marL="742950" indent="-285750" defTabSz="457200">
                        <a:spcBef>
                          <a:spcPts val="700"/>
                        </a:spcBef>
                        <a:defRPr sz="2400">
                          <a:solidFill>
                            <a:schemeClr val="tx1"/>
                          </a:solidFill>
                          <a:latin typeface="Tahoma" charset="0"/>
                          <a:ea typeface="ヒラギノ角ゴ ProN W3" charset="-128"/>
                          <a:cs typeface="ヒラギノ角ゴ ProN W3" charset="-128"/>
                          <a:sym typeface="Tahoma" charset="0"/>
                        </a:defRPr>
                      </a:lvl2pPr>
                      <a:lvl3pPr marL="1143000" indent="-228600" defTabSz="457200">
                        <a:spcBef>
                          <a:spcPts val="600"/>
                        </a:spcBef>
                        <a:defRPr sz="2000">
                          <a:solidFill>
                            <a:schemeClr val="tx1"/>
                          </a:solidFill>
                          <a:latin typeface="Tahoma" charset="0"/>
                          <a:ea typeface="ヒラギノ角ゴ ProN W3" charset="-128"/>
                          <a:cs typeface="ヒラギノ角ゴ ProN W3" charset="-128"/>
                          <a:sym typeface="Tahoma" charset="0"/>
                        </a:defRPr>
                      </a:lvl3pPr>
                      <a:lvl4pPr marL="16002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4pPr>
                      <a:lvl5pPr marL="20574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5pPr>
                      <a:lvl6pPr marL="25146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6pPr>
                      <a:lvl7pPr marL="29718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7pPr>
                      <a:lvl8pPr marL="34290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8pPr>
                      <a:lvl9pPr marL="38862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9pPr>
                    </a:lstStyle>
                    <a:p>
                      <a:pPr marL="0" marR="0" lvl="0" indent="0" algn="l" defTabSz="457200" rtl="0" eaLnBrk="1" fontAlgn="base" latinLnBrk="0" hangingPunct="1">
                        <a:lnSpc>
                          <a:spcPct val="115000"/>
                        </a:lnSpc>
                        <a:spcBef>
                          <a:spcPct val="0"/>
                        </a:spcBef>
                        <a:spcAft>
                          <a:spcPct val="0"/>
                        </a:spcAft>
                        <a:buClrTx/>
                        <a:buSzPct val="25000"/>
                        <a:buFontTx/>
                        <a:buNone/>
                        <a:tabLst/>
                      </a:pPr>
                      <a:r>
                        <a:rPr kumimoji="0" lang="pt-BR" altLang="x-none" sz="900" b="0" i="0" u="none" strike="noStrike" cap="none" normalizeH="0" baseline="0">
                          <a:ln>
                            <a:noFill/>
                          </a:ln>
                          <a:solidFill>
                            <a:srgbClr val="0F4334"/>
                          </a:solidFill>
                          <a:effectLst/>
                          <a:latin typeface="Arial" charset="0"/>
                          <a:ea typeface="ヒラギノ角ゴ ProN W3" charset="-128"/>
                          <a:cs typeface="ヒラギノ角ゴ ProN W3" charset="-128"/>
                          <a:sym typeface="Arial" charset="0"/>
                        </a:rPr>
                        <a:t>Juti </a:t>
                      </a:r>
                    </a:p>
                  </a:txBody>
                  <a:tcPr marL="56150" marR="56150" marT="45723" marB="45723" horzOverflow="overflow">
                    <a:lnL w="12225" cap="flat" cmpd="sng" algn="ctr">
                      <a:solidFill>
                        <a:srgbClr val="FFFFFF"/>
                      </a:solidFill>
                      <a:prstDash val="solid"/>
                      <a:round/>
                      <a:headEnd type="none" w="med" len="med"/>
                      <a:tailEnd type="none" w="med" len="med"/>
                    </a:lnL>
                    <a:lnR w="12225" cap="flat" cmpd="sng" algn="ctr">
                      <a:solidFill>
                        <a:srgbClr val="FFFFFF"/>
                      </a:solidFill>
                      <a:prstDash val="solid"/>
                      <a:round/>
                      <a:headEnd type="none" w="med" len="med"/>
                      <a:tailEnd type="none" w="med" len="med"/>
                    </a:lnR>
                    <a:lnT w="12225" cap="flat" cmpd="sng" algn="ctr">
                      <a:solidFill>
                        <a:srgbClr val="FFFFFF"/>
                      </a:solidFill>
                      <a:prstDash val="solid"/>
                      <a:round/>
                      <a:headEnd type="none" w="med" len="med"/>
                      <a:tailEnd type="none" w="med" len="med"/>
                    </a:lnT>
                    <a:lnB w="12225" cap="flat" cmpd="sng" algn="ctr">
                      <a:solidFill>
                        <a:srgbClr val="FFFFFF"/>
                      </a:solidFill>
                      <a:prstDash val="solid"/>
                      <a:round/>
                      <a:headEnd type="none" w="med" len="med"/>
                      <a:tailEnd type="none" w="med" len="med"/>
                    </a:lnB>
                    <a:lnTlToBr>
                      <a:noFill/>
                    </a:lnTlToBr>
                    <a:lnBlToTr>
                      <a:noFill/>
                    </a:lnBlToTr>
                    <a:solidFill>
                      <a:srgbClr val="E4E6CE"/>
                    </a:solidFill>
                  </a:tcPr>
                </a:tc>
                <a:tc>
                  <a:txBody>
                    <a:bodyPr/>
                    <a:lstStyle>
                      <a:lvl1pPr defTabSz="457200">
                        <a:spcBef>
                          <a:spcPts val="800"/>
                        </a:spcBef>
                        <a:defRPr sz="2800">
                          <a:solidFill>
                            <a:schemeClr val="tx1"/>
                          </a:solidFill>
                          <a:latin typeface="Tahoma" charset="0"/>
                          <a:ea typeface="ヒラギノ角ゴ ProN W3" charset="-128"/>
                          <a:cs typeface="ヒラギノ角ゴ ProN W3" charset="-128"/>
                          <a:sym typeface="Tahoma" charset="0"/>
                        </a:defRPr>
                      </a:lvl1pPr>
                      <a:lvl2pPr marL="742950" indent="-285750" defTabSz="457200">
                        <a:spcBef>
                          <a:spcPts val="700"/>
                        </a:spcBef>
                        <a:defRPr sz="2400">
                          <a:solidFill>
                            <a:schemeClr val="tx1"/>
                          </a:solidFill>
                          <a:latin typeface="Tahoma" charset="0"/>
                          <a:ea typeface="ヒラギノ角ゴ ProN W3" charset="-128"/>
                          <a:cs typeface="ヒラギノ角ゴ ProN W3" charset="-128"/>
                          <a:sym typeface="Tahoma" charset="0"/>
                        </a:defRPr>
                      </a:lvl2pPr>
                      <a:lvl3pPr marL="1143000" indent="-228600" defTabSz="457200">
                        <a:spcBef>
                          <a:spcPts val="600"/>
                        </a:spcBef>
                        <a:defRPr sz="2000">
                          <a:solidFill>
                            <a:schemeClr val="tx1"/>
                          </a:solidFill>
                          <a:latin typeface="Tahoma" charset="0"/>
                          <a:ea typeface="ヒラギノ角ゴ ProN W3" charset="-128"/>
                          <a:cs typeface="ヒラギノ角ゴ ProN W3" charset="-128"/>
                          <a:sym typeface="Tahoma" charset="0"/>
                        </a:defRPr>
                      </a:lvl3pPr>
                      <a:lvl4pPr marL="16002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4pPr>
                      <a:lvl5pPr marL="20574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5pPr>
                      <a:lvl6pPr marL="25146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6pPr>
                      <a:lvl7pPr marL="29718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7pPr>
                      <a:lvl8pPr marL="34290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8pPr>
                      <a:lvl9pPr marL="38862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9pPr>
                    </a:lstStyle>
                    <a:p>
                      <a:pPr marL="0" marR="0" lvl="0" indent="0" algn="ctr" defTabSz="457200" rtl="0" eaLnBrk="1" fontAlgn="base" latinLnBrk="0" hangingPunct="1">
                        <a:lnSpc>
                          <a:spcPct val="115000"/>
                        </a:lnSpc>
                        <a:spcBef>
                          <a:spcPct val="0"/>
                        </a:spcBef>
                        <a:spcAft>
                          <a:spcPct val="0"/>
                        </a:spcAft>
                        <a:buClrTx/>
                        <a:buSzPct val="25000"/>
                        <a:buFontTx/>
                        <a:buNone/>
                        <a:tabLst/>
                      </a:pPr>
                      <a:r>
                        <a:rPr kumimoji="0" lang="pt-BR" altLang="x-none" sz="900" b="0" i="0" u="none" strike="noStrike" cap="none" normalizeH="0" baseline="0">
                          <a:ln>
                            <a:noFill/>
                          </a:ln>
                          <a:solidFill>
                            <a:srgbClr val="0F4334"/>
                          </a:solidFill>
                          <a:effectLst/>
                          <a:latin typeface="Arial" charset="0"/>
                          <a:ea typeface="ヒラギノ角ゴ ProN W3" charset="-128"/>
                          <a:cs typeface="ヒラギノ角ゴ ProN W3" charset="-128"/>
                          <a:sym typeface="Arial" charset="0"/>
                        </a:rPr>
                        <a:t>3 </a:t>
                      </a:r>
                    </a:p>
                  </a:txBody>
                  <a:tcPr marL="56150" marR="56150" marT="45723" marB="45723" horzOverflow="overflow">
                    <a:lnL w="12225" cap="flat" cmpd="sng" algn="ctr">
                      <a:solidFill>
                        <a:srgbClr val="FFFFFF"/>
                      </a:solidFill>
                      <a:prstDash val="solid"/>
                      <a:round/>
                      <a:headEnd type="none" w="med" len="med"/>
                      <a:tailEnd type="none" w="med" len="med"/>
                    </a:lnL>
                    <a:lnR w="12225" cap="flat" cmpd="sng" algn="ctr">
                      <a:solidFill>
                        <a:srgbClr val="FFFFFF"/>
                      </a:solidFill>
                      <a:prstDash val="solid"/>
                      <a:round/>
                      <a:headEnd type="none" w="med" len="med"/>
                      <a:tailEnd type="none" w="med" len="med"/>
                    </a:lnR>
                    <a:lnT w="12225" cap="flat" cmpd="sng" algn="ctr">
                      <a:solidFill>
                        <a:srgbClr val="FFFFFF"/>
                      </a:solidFill>
                      <a:prstDash val="solid"/>
                      <a:round/>
                      <a:headEnd type="none" w="med" len="med"/>
                      <a:tailEnd type="none" w="med" len="med"/>
                    </a:lnT>
                    <a:lnB w="12225" cap="flat" cmpd="sng" algn="ctr">
                      <a:solidFill>
                        <a:srgbClr val="FFFFFF"/>
                      </a:solidFill>
                      <a:prstDash val="solid"/>
                      <a:round/>
                      <a:headEnd type="none" w="med" len="med"/>
                      <a:tailEnd type="none" w="med" len="med"/>
                    </a:lnB>
                    <a:lnTlToBr>
                      <a:noFill/>
                    </a:lnTlToBr>
                    <a:lnBlToTr>
                      <a:noFill/>
                    </a:lnBlToTr>
                    <a:solidFill>
                      <a:srgbClr val="E4E6CE"/>
                    </a:solidFill>
                  </a:tcPr>
                </a:tc>
                <a:extLst>
                  <a:ext uri="{0D108BD9-81ED-4DB2-BD59-A6C34878D82A}">
                    <a16:rowId xmlns:a16="http://schemas.microsoft.com/office/drawing/2014/main" val="10015"/>
                  </a:ext>
                </a:extLst>
              </a:tr>
              <a:tr h="249172">
                <a:tc>
                  <a:txBody>
                    <a:bodyPr/>
                    <a:lstStyle>
                      <a:lvl1pPr defTabSz="457200">
                        <a:spcBef>
                          <a:spcPts val="800"/>
                        </a:spcBef>
                        <a:defRPr sz="2800">
                          <a:solidFill>
                            <a:schemeClr val="tx1"/>
                          </a:solidFill>
                          <a:latin typeface="Tahoma" charset="0"/>
                          <a:ea typeface="ヒラギノ角ゴ ProN W3" charset="-128"/>
                          <a:cs typeface="ヒラギノ角ゴ ProN W3" charset="-128"/>
                          <a:sym typeface="Tahoma" charset="0"/>
                        </a:defRPr>
                      </a:lvl1pPr>
                      <a:lvl2pPr marL="742950" indent="-285750" defTabSz="457200">
                        <a:spcBef>
                          <a:spcPts val="700"/>
                        </a:spcBef>
                        <a:defRPr sz="2400">
                          <a:solidFill>
                            <a:schemeClr val="tx1"/>
                          </a:solidFill>
                          <a:latin typeface="Tahoma" charset="0"/>
                          <a:ea typeface="ヒラギノ角ゴ ProN W3" charset="-128"/>
                          <a:cs typeface="ヒラギノ角ゴ ProN W3" charset="-128"/>
                          <a:sym typeface="Tahoma" charset="0"/>
                        </a:defRPr>
                      </a:lvl2pPr>
                      <a:lvl3pPr marL="1143000" indent="-228600" defTabSz="457200">
                        <a:spcBef>
                          <a:spcPts val="600"/>
                        </a:spcBef>
                        <a:defRPr sz="2000">
                          <a:solidFill>
                            <a:schemeClr val="tx1"/>
                          </a:solidFill>
                          <a:latin typeface="Tahoma" charset="0"/>
                          <a:ea typeface="ヒラギノ角ゴ ProN W3" charset="-128"/>
                          <a:cs typeface="ヒラギノ角ゴ ProN W3" charset="-128"/>
                          <a:sym typeface="Tahoma" charset="0"/>
                        </a:defRPr>
                      </a:lvl3pPr>
                      <a:lvl4pPr marL="16002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4pPr>
                      <a:lvl5pPr marL="20574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5pPr>
                      <a:lvl6pPr marL="25146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6pPr>
                      <a:lvl7pPr marL="29718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7pPr>
                      <a:lvl8pPr marL="34290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8pPr>
                      <a:lvl9pPr marL="38862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9pPr>
                    </a:lstStyle>
                    <a:p>
                      <a:pPr marL="0" marR="0" lvl="0" indent="0" algn="l" defTabSz="457200" rtl="0" eaLnBrk="1" fontAlgn="base" latinLnBrk="0" hangingPunct="1">
                        <a:lnSpc>
                          <a:spcPct val="115000"/>
                        </a:lnSpc>
                        <a:spcBef>
                          <a:spcPct val="0"/>
                        </a:spcBef>
                        <a:spcAft>
                          <a:spcPct val="0"/>
                        </a:spcAft>
                        <a:buClrTx/>
                        <a:buSzPct val="25000"/>
                        <a:buFontTx/>
                        <a:buNone/>
                        <a:tabLst/>
                      </a:pPr>
                      <a:r>
                        <a:rPr kumimoji="0" lang="pt-BR" altLang="x-none" sz="900" b="0" i="0" u="none" strike="noStrike" cap="none" normalizeH="0" baseline="0">
                          <a:ln>
                            <a:noFill/>
                          </a:ln>
                          <a:solidFill>
                            <a:srgbClr val="0F4334"/>
                          </a:solidFill>
                          <a:effectLst/>
                          <a:latin typeface="Arial" charset="0"/>
                          <a:ea typeface="ヒラギノ角ゴ ProN W3" charset="-128"/>
                          <a:cs typeface="ヒラギノ角ゴ ProN W3" charset="-128"/>
                          <a:sym typeface="Arial" charset="0"/>
                        </a:rPr>
                        <a:t>Maracaju </a:t>
                      </a:r>
                    </a:p>
                  </a:txBody>
                  <a:tcPr marL="56150" marR="56150" marT="45723" marB="45723" horzOverflow="overflow">
                    <a:lnL w="12225" cap="flat" cmpd="sng" algn="ctr">
                      <a:solidFill>
                        <a:srgbClr val="FFFFFF"/>
                      </a:solidFill>
                      <a:prstDash val="solid"/>
                      <a:round/>
                      <a:headEnd type="none" w="med" len="med"/>
                      <a:tailEnd type="none" w="med" len="med"/>
                    </a:lnL>
                    <a:lnR w="12225" cap="flat" cmpd="sng" algn="ctr">
                      <a:solidFill>
                        <a:srgbClr val="FFFFFF"/>
                      </a:solidFill>
                      <a:prstDash val="solid"/>
                      <a:round/>
                      <a:headEnd type="none" w="med" len="med"/>
                      <a:tailEnd type="none" w="med" len="med"/>
                    </a:lnR>
                    <a:lnT w="12225" cap="flat" cmpd="sng" algn="ctr">
                      <a:solidFill>
                        <a:srgbClr val="FFFFFF"/>
                      </a:solidFill>
                      <a:prstDash val="solid"/>
                      <a:round/>
                      <a:headEnd type="none" w="med" len="med"/>
                      <a:tailEnd type="none" w="med" len="med"/>
                    </a:lnT>
                    <a:lnB w="12225" cap="flat" cmpd="sng" algn="ctr">
                      <a:solidFill>
                        <a:srgbClr val="FFFFFF"/>
                      </a:solidFill>
                      <a:prstDash val="solid"/>
                      <a:round/>
                      <a:headEnd type="none" w="med" len="med"/>
                      <a:tailEnd type="none" w="med" len="med"/>
                    </a:lnB>
                    <a:lnTlToBr>
                      <a:noFill/>
                    </a:lnTlToBr>
                    <a:lnBlToTr>
                      <a:noFill/>
                    </a:lnBlToTr>
                    <a:solidFill>
                      <a:srgbClr val="F2F3E8"/>
                    </a:solidFill>
                  </a:tcPr>
                </a:tc>
                <a:tc>
                  <a:txBody>
                    <a:bodyPr/>
                    <a:lstStyle>
                      <a:lvl1pPr defTabSz="457200">
                        <a:spcBef>
                          <a:spcPts val="800"/>
                        </a:spcBef>
                        <a:defRPr sz="2800">
                          <a:solidFill>
                            <a:schemeClr val="tx1"/>
                          </a:solidFill>
                          <a:latin typeface="Tahoma" charset="0"/>
                          <a:ea typeface="ヒラギノ角ゴ ProN W3" charset="-128"/>
                          <a:cs typeface="ヒラギノ角ゴ ProN W3" charset="-128"/>
                          <a:sym typeface="Tahoma" charset="0"/>
                        </a:defRPr>
                      </a:lvl1pPr>
                      <a:lvl2pPr marL="742950" indent="-285750" defTabSz="457200">
                        <a:spcBef>
                          <a:spcPts val="700"/>
                        </a:spcBef>
                        <a:defRPr sz="2400">
                          <a:solidFill>
                            <a:schemeClr val="tx1"/>
                          </a:solidFill>
                          <a:latin typeface="Tahoma" charset="0"/>
                          <a:ea typeface="ヒラギノ角ゴ ProN W3" charset="-128"/>
                          <a:cs typeface="ヒラギノ角ゴ ProN W3" charset="-128"/>
                          <a:sym typeface="Tahoma" charset="0"/>
                        </a:defRPr>
                      </a:lvl2pPr>
                      <a:lvl3pPr marL="1143000" indent="-228600" defTabSz="457200">
                        <a:spcBef>
                          <a:spcPts val="600"/>
                        </a:spcBef>
                        <a:defRPr sz="2000">
                          <a:solidFill>
                            <a:schemeClr val="tx1"/>
                          </a:solidFill>
                          <a:latin typeface="Tahoma" charset="0"/>
                          <a:ea typeface="ヒラギノ角ゴ ProN W3" charset="-128"/>
                          <a:cs typeface="ヒラギノ角ゴ ProN W3" charset="-128"/>
                          <a:sym typeface="Tahoma" charset="0"/>
                        </a:defRPr>
                      </a:lvl3pPr>
                      <a:lvl4pPr marL="16002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4pPr>
                      <a:lvl5pPr marL="20574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5pPr>
                      <a:lvl6pPr marL="25146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6pPr>
                      <a:lvl7pPr marL="29718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7pPr>
                      <a:lvl8pPr marL="34290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8pPr>
                      <a:lvl9pPr marL="38862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9pPr>
                    </a:lstStyle>
                    <a:p>
                      <a:pPr marL="0" marR="0" lvl="0" indent="0" algn="ctr" defTabSz="457200" rtl="0" eaLnBrk="1" fontAlgn="base" latinLnBrk="0" hangingPunct="1">
                        <a:lnSpc>
                          <a:spcPct val="115000"/>
                        </a:lnSpc>
                        <a:spcBef>
                          <a:spcPct val="0"/>
                        </a:spcBef>
                        <a:spcAft>
                          <a:spcPct val="0"/>
                        </a:spcAft>
                        <a:buClrTx/>
                        <a:buSzPct val="25000"/>
                        <a:buFontTx/>
                        <a:buNone/>
                        <a:tabLst/>
                      </a:pPr>
                      <a:r>
                        <a:rPr kumimoji="0" lang="pt-BR" altLang="x-none" sz="900" b="0" i="0" u="none" strike="noStrike" cap="none" normalizeH="0" baseline="0">
                          <a:ln>
                            <a:noFill/>
                          </a:ln>
                          <a:solidFill>
                            <a:srgbClr val="0F4334"/>
                          </a:solidFill>
                          <a:effectLst/>
                          <a:latin typeface="Arial" charset="0"/>
                          <a:ea typeface="ヒラギノ角ゴ ProN W3" charset="-128"/>
                          <a:cs typeface="ヒラギノ角ゴ ProN W3" charset="-128"/>
                          <a:sym typeface="Arial" charset="0"/>
                        </a:rPr>
                        <a:t>3 </a:t>
                      </a:r>
                    </a:p>
                  </a:txBody>
                  <a:tcPr marL="56150" marR="56150" marT="45723" marB="45723" horzOverflow="overflow">
                    <a:lnL w="12225" cap="flat" cmpd="sng" algn="ctr">
                      <a:solidFill>
                        <a:srgbClr val="FFFFFF"/>
                      </a:solidFill>
                      <a:prstDash val="solid"/>
                      <a:round/>
                      <a:headEnd type="none" w="med" len="med"/>
                      <a:tailEnd type="none" w="med" len="med"/>
                    </a:lnL>
                    <a:lnR w="12225" cap="flat" cmpd="sng" algn="ctr">
                      <a:solidFill>
                        <a:srgbClr val="FFFFFF"/>
                      </a:solidFill>
                      <a:prstDash val="solid"/>
                      <a:round/>
                      <a:headEnd type="none" w="med" len="med"/>
                      <a:tailEnd type="none" w="med" len="med"/>
                    </a:lnR>
                    <a:lnT w="12225" cap="flat" cmpd="sng" algn="ctr">
                      <a:solidFill>
                        <a:srgbClr val="FFFFFF"/>
                      </a:solidFill>
                      <a:prstDash val="solid"/>
                      <a:round/>
                      <a:headEnd type="none" w="med" len="med"/>
                      <a:tailEnd type="none" w="med" len="med"/>
                    </a:lnT>
                    <a:lnB w="12225" cap="flat" cmpd="sng" algn="ctr">
                      <a:solidFill>
                        <a:srgbClr val="FFFFFF"/>
                      </a:solidFill>
                      <a:prstDash val="solid"/>
                      <a:round/>
                      <a:headEnd type="none" w="med" len="med"/>
                      <a:tailEnd type="none" w="med" len="med"/>
                    </a:lnB>
                    <a:lnTlToBr>
                      <a:noFill/>
                    </a:lnTlToBr>
                    <a:lnBlToTr>
                      <a:noFill/>
                    </a:lnBlToTr>
                    <a:solidFill>
                      <a:srgbClr val="F2F3E8"/>
                    </a:solidFill>
                  </a:tcPr>
                </a:tc>
                <a:extLst>
                  <a:ext uri="{0D108BD9-81ED-4DB2-BD59-A6C34878D82A}">
                    <a16:rowId xmlns:a16="http://schemas.microsoft.com/office/drawing/2014/main" val="10016"/>
                  </a:ext>
                </a:extLst>
              </a:tr>
              <a:tr h="249172">
                <a:tc>
                  <a:txBody>
                    <a:bodyPr/>
                    <a:lstStyle>
                      <a:lvl1pPr defTabSz="457200">
                        <a:spcBef>
                          <a:spcPts val="800"/>
                        </a:spcBef>
                        <a:defRPr sz="2800">
                          <a:solidFill>
                            <a:schemeClr val="tx1"/>
                          </a:solidFill>
                          <a:latin typeface="Tahoma" charset="0"/>
                          <a:ea typeface="ヒラギノ角ゴ ProN W3" charset="-128"/>
                          <a:cs typeface="ヒラギノ角ゴ ProN W3" charset="-128"/>
                          <a:sym typeface="Tahoma" charset="0"/>
                        </a:defRPr>
                      </a:lvl1pPr>
                      <a:lvl2pPr marL="742950" indent="-285750" defTabSz="457200">
                        <a:spcBef>
                          <a:spcPts val="700"/>
                        </a:spcBef>
                        <a:defRPr sz="2400">
                          <a:solidFill>
                            <a:schemeClr val="tx1"/>
                          </a:solidFill>
                          <a:latin typeface="Tahoma" charset="0"/>
                          <a:ea typeface="ヒラギノ角ゴ ProN W3" charset="-128"/>
                          <a:cs typeface="ヒラギノ角ゴ ProN W3" charset="-128"/>
                          <a:sym typeface="Tahoma" charset="0"/>
                        </a:defRPr>
                      </a:lvl2pPr>
                      <a:lvl3pPr marL="1143000" indent="-228600" defTabSz="457200">
                        <a:spcBef>
                          <a:spcPts val="600"/>
                        </a:spcBef>
                        <a:defRPr sz="2000">
                          <a:solidFill>
                            <a:schemeClr val="tx1"/>
                          </a:solidFill>
                          <a:latin typeface="Tahoma" charset="0"/>
                          <a:ea typeface="ヒラギノ角ゴ ProN W3" charset="-128"/>
                          <a:cs typeface="ヒラギノ角ゴ ProN W3" charset="-128"/>
                          <a:sym typeface="Tahoma" charset="0"/>
                        </a:defRPr>
                      </a:lvl3pPr>
                      <a:lvl4pPr marL="16002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4pPr>
                      <a:lvl5pPr marL="20574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5pPr>
                      <a:lvl6pPr marL="25146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6pPr>
                      <a:lvl7pPr marL="29718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7pPr>
                      <a:lvl8pPr marL="34290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8pPr>
                      <a:lvl9pPr marL="38862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9pPr>
                    </a:lstStyle>
                    <a:p>
                      <a:pPr marL="0" marR="0" lvl="0" indent="0" algn="l" defTabSz="457200" rtl="0" eaLnBrk="1" fontAlgn="base" latinLnBrk="0" hangingPunct="1">
                        <a:lnSpc>
                          <a:spcPct val="115000"/>
                        </a:lnSpc>
                        <a:spcBef>
                          <a:spcPct val="0"/>
                        </a:spcBef>
                        <a:spcAft>
                          <a:spcPct val="0"/>
                        </a:spcAft>
                        <a:buClrTx/>
                        <a:buSzPct val="25000"/>
                        <a:buFontTx/>
                        <a:buNone/>
                        <a:tabLst/>
                      </a:pPr>
                      <a:r>
                        <a:rPr kumimoji="0" lang="pt-BR" altLang="x-none" sz="900" b="0" i="0" u="none" strike="noStrike" cap="none" normalizeH="0" baseline="0">
                          <a:ln>
                            <a:noFill/>
                          </a:ln>
                          <a:solidFill>
                            <a:srgbClr val="0F4334"/>
                          </a:solidFill>
                          <a:effectLst/>
                          <a:latin typeface="Arial" charset="0"/>
                          <a:ea typeface="ヒラギノ角ゴ ProN W3" charset="-128"/>
                          <a:cs typeface="ヒラギノ角ゴ ProN W3" charset="-128"/>
                          <a:sym typeface="Arial" charset="0"/>
                        </a:rPr>
                        <a:t>Miranda </a:t>
                      </a:r>
                    </a:p>
                  </a:txBody>
                  <a:tcPr marL="56150" marR="56150" marT="45723" marB="45723" horzOverflow="overflow">
                    <a:lnL w="12225" cap="flat" cmpd="sng" algn="ctr">
                      <a:solidFill>
                        <a:srgbClr val="FFFFFF"/>
                      </a:solidFill>
                      <a:prstDash val="solid"/>
                      <a:round/>
                      <a:headEnd type="none" w="med" len="med"/>
                      <a:tailEnd type="none" w="med" len="med"/>
                    </a:lnL>
                    <a:lnR w="12225" cap="flat" cmpd="sng" algn="ctr">
                      <a:solidFill>
                        <a:srgbClr val="FFFFFF"/>
                      </a:solidFill>
                      <a:prstDash val="solid"/>
                      <a:round/>
                      <a:headEnd type="none" w="med" len="med"/>
                      <a:tailEnd type="none" w="med" len="med"/>
                    </a:lnR>
                    <a:lnT w="12225" cap="flat" cmpd="sng" algn="ctr">
                      <a:solidFill>
                        <a:srgbClr val="FFFFFF"/>
                      </a:solidFill>
                      <a:prstDash val="solid"/>
                      <a:round/>
                      <a:headEnd type="none" w="med" len="med"/>
                      <a:tailEnd type="none" w="med" len="med"/>
                    </a:lnT>
                    <a:lnB w="12225" cap="flat" cmpd="sng" algn="ctr">
                      <a:solidFill>
                        <a:srgbClr val="FFFFFF"/>
                      </a:solidFill>
                      <a:prstDash val="solid"/>
                      <a:round/>
                      <a:headEnd type="none" w="med" len="med"/>
                      <a:tailEnd type="none" w="med" len="med"/>
                    </a:lnB>
                    <a:lnTlToBr>
                      <a:noFill/>
                    </a:lnTlToBr>
                    <a:lnBlToTr>
                      <a:noFill/>
                    </a:lnBlToTr>
                    <a:solidFill>
                      <a:srgbClr val="E4E6CE"/>
                    </a:solidFill>
                  </a:tcPr>
                </a:tc>
                <a:tc>
                  <a:txBody>
                    <a:bodyPr/>
                    <a:lstStyle>
                      <a:lvl1pPr defTabSz="457200">
                        <a:spcBef>
                          <a:spcPts val="800"/>
                        </a:spcBef>
                        <a:defRPr sz="2800">
                          <a:solidFill>
                            <a:schemeClr val="tx1"/>
                          </a:solidFill>
                          <a:latin typeface="Tahoma" charset="0"/>
                          <a:ea typeface="ヒラギノ角ゴ ProN W3" charset="-128"/>
                          <a:cs typeface="ヒラギノ角ゴ ProN W3" charset="-128"/>
                          <a:sym typeface="Tahoma" charset="0"/>
                        </a:defRPr>
                      </a:lvl1pPr>
                      <a:lvl2pPr marL="742950" indent="-285750" defTabSz="457200">
                        <a:spcBef>
                          <a:spcPts val="700"/>
                        </a:spcBef>
                        <a:defRPr sz="2400">
                          <a:solidFill>
                            <a:schemeClr val="tx1"/>
                          </a:solidFill>
                          <a:latin typeface="Tahoma" charset="0"/>
                          <a:ea typeface="ヒラギノ角ゴ ProN W3" charset="-128"/>
                          <a:cs typeface="ヒラギノ角ゴ ProN W3" charset="-128"/>
                          <a:sym typeface="Tahoma" charset="0"/>
                        </a:defRPr>
                      </a:lvl2pPr>
                      <a:lvl3pPr marL="1143000" indent="-228600" defTabSz="457200">
                        <a:spcBef>
                          <a:spcPts val="600"/>
                        </a:spcBef>
                        <a:defRPr sz="2000">
                          <a:solidFill>
                            <a:schemeClr val="tx1"/>
                          </a:solidFill>
                          <a:latin typeface="Tahoma" charset="0"/>
                          <a:ea typeface="ヒラギノ角ゴ ProN W3" charset="-128"/>
                          <a:cs typeface="ヒラギノ角ゴ ProN W3" charset="-128"/>
                          <a:sym typeface="Tahoma" charset="0"/>
                        </a:defRPr>
                      </a:lvl3pPr>
                      <a:lvl4pPr marL="16002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4pPr>
                      <a:lvl5pPr marL="20574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5pPr>
                      <a:lvl6pPr marL="25146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6pPr>
                      <a:lvl7pPr marL="29718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7pPr>
                      <a:lvl8pPr marL="34290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8pPr>
                      <a:lvl9pPr marL="38862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9pPr>
                    </a:lstStyle>
                    <a:p>
                      <a:pPr marL="0" marR="0" lvl="0" indent="0" algn="ctr" defTabSz="457200" rtl="0" eaLnBrk="1" fontAlgn="base" latinLnBrk="0" hangingPunct="1">
                        <a:lnSpc>
                          <a:spcPct val="115000"/>
                        </a:lnSpc>
                        <a:spcBef>
                          <a:spcPct val="0"/>
                        </a:spcBef>
                        <a:spcAft>
                          <a:spcPct val="0"/>
                        </a:spcAft>
                        <a:buClrTx/>
                        <a:buSzPct val="25000"/>
                        <a:buFontTx/>
                        <a:buNone/>
                        <a:tabLst/>
                      </a:pPr>
                      <a:r>
                        <a:rPr kumimoji="0" lang="pt-BR" altLang="x-none" sz="900" b="0" i="0" u="none" strike="noStrike" cap="none" normalizeH="0" baseline="0">
                          <a:ln>
                            <a:noFill/>
                          </a:ln>
                          <a:solidFill>
                            <a:srgbClr val="0F4334"/>
                          </a:solidFill>
                          <a:effectLst/>
                          <a:latin typeface="Arial" charset="0"/>
                          <a:ea typeface="ヒラギノ角ゴ ProN W3" charset="-128"/>
                          <a:cs typeface="ヒラギノ角ゴ ProN W3" charset="-128"/>
                          <a:sym typeface="Arial" charset="0"/>
                        </a:rPr>
                        <a:t>5 </a:t>
                      </a:r>
                    </a:p>
                  </a:txBody>
                  <a:tcPr marL="56150" marR="56150" marT="45723" marB="45723" horzOverflow="overflow">
                    <a:lnL w="12225" cap="flat" cmpd="sng" algn="ctr">
                      <a:solidFill>
                        <a:srgbClr val="FFFFFF"/>
                      </a:solidFill>
                      <a:prstDash val="solid"/>
                      <a:round/>
                      <a:headEnd type="none" w="med" len="med"/>
                      <a:tailEnd type="none" w="med" len="med"/>
                    </a:lnL>
                    <a:lnR w="12225" cap="flat" cmpd="sng" algn="ctr">
                      <a:solidFill>
                        <a:srgbClr val="FFFFFF"/>
                      </a:solidFill>
                      <a:prstDash val="solid"/>
                      <a:round/>
                      <a:headEnd type="none" w="med" len="med"/>
                      <a:tailEnd type="none" w="med" len="med"/>
                    </a:lnR>
                    <a:lnT w="12225" cap="flat" cmpd="sng" algn="ctr">
                      <a:solidFill>
                        <a:srgbClr val="FFFFFF"/>
                      </a:solidFill>
                      <a:prstDash val="solid"/>
                      <a:round/>
                      <a:headEnd type="none" w="med" len="med"/>
                      <a:tailEnd type="none" w="med" len="med"/>
                    </a:lnT>
                    <a:lnB w="12225" cap="flat" cmpd="sng" algn="ctr">
                      <a:solidFill>
                        <a:srgbClr val="FFFFFF"/>
                      </a:solidFill>
                      <a:prstDash val="solid"/>
                      <a:round/>
                      <a:headEnd type="none" w="med" len="med"/>
                      <a:tailEnd type="none" w="med" len="med"/>
                    </a:lnB>
                    <a:lnTlToBr>
                      <a:noFill/>
                    </a:lnTlToBr>
                    <a:lnBlToTr>
                      <a:noFill/>
                    </a:lnBlToTr>
                    <a:solidFill>
                      <a:srgbClr val="E4E6CE"/>
                    </a:solidFill>
                  </a:tcPr>
                </a:tc>
                <a:extLst>
                  <a:ext uri="{0D108BD9-81ED-4DB2-BD59-A6C34878D82A}">
                    <a16:rowId xmlns:a16="http://schemas.microsoft.com/office/drawing/2014/main" val="10017"/>
                  </a:ext>
                </a:extLst>
              </a:tr>
              <a:tr h="249172">
                <a:tc>
                  <a:txBody>
                    <a:bodyPr/>
                    <a:lstStyle>
                      <a:lvl1pPr defTabSz="457200">
                        <a:spcBef>
                          <a:spcPts val="800"/>
                        </a:spcBef>
                        <a:defRPr sz="2800">
                          <a:solidFill>
                            <a:schemeClr val="tx1"/>
                          </a:solidFill>
                          <a:latin typeface="Tahoma" charset="0"/>
                          <a:ea typeface="ヒラギノ角ゴ ProN W3" charset="-128"/>
                          <a:cs typeface="ヒラギノ角ゴ ProN W3" charset="-128"/>
                          <a:sym typeface="Tahoma" charset="0"/>
                        </a:defRPr>
                      </a:lvl1pPr>
                      <a:lvl2pPr marL="742950" indent="-285750" defTabSz="457200">
                        <a:spcBef>
                          <a:spcPts val="700"/>
                        </a:spcBef>
                        <a:defRPr sz="2400">
                          <a:solidFill>
                            <a:schemeClr val="tx1"/>
                          </a:solidFill>
                          <a:latin typeface="Tahoma" charset="0"/>
                          <a:ea typeface="ヒラギノ角ゴ ProN W3" charset="-128"/>
                          <a:cs typeface="ヒラギノ角ゴ ProN W3" charset="-128"/>
                          <a:sym typeface="Tahoma" charset="0"/>
                        </a:defRPr>
                      </a:lvl2pPr>
                      <a:lvl3pPr marL="1143000" indent="-228600" defTabSz="457200">
                        <a:spcBef>
                          <a:spcPts val="600"/>
                        </a:spcBef>
                        <a:defRPr sz="2000">
                          <a:solidFill>
                            <a:schemeClr val="tx1"/>
                          </a:solidFill>
                          <a:latin typeface="Tahoma" charset="0"/>
                          <a:ea typeface="ヒラギノ角ゴ ProN W3" charset="-128"/>
                          <a:cs typeface="ヒラギノ角ゴ ProN W3" charset="-128"/>
                          <a:sym typeface="Tahoma" charset="0"/>
                        </a:defRPr>
                      </a:lvl3pPr>
                      <a:lvl4pPr marL="16002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4pPr>
                      <a:lvl5pPr marL="20574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5pPr>
                      <a:lvl6pPr marL="25146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6pPr>
                      <a:lvl7pPr marL="29718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7pPr>
                      <a:lvl8pPr marL="34290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8pPr>
                      <a:lvl9pPr marL="38862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9pPr>
                    </a:lstStyle>
                    <a:p>
                      <a:pPr marL="0" marR="0" lvl="0" indent="0" algn="l" defTabSz="457200" rtl="0" eaLnBrk="1" fontAlgn="base" latinLnBrk="0" hangingPunct="1">
                        <a:lnSpc>
                          <a:spcPct val="115000"/>
                        </a:lnSpc>
                        <a:spcBef>
                          <a:spcPct val="0"/>
                        </a:spcBef>
                        <a:spcAft>
                          <a:spcPct val="0"/>
                        </a:spcAft>
                        <a:buClrTx/>
                        <a:buSzPct val="25000"/>
                        <a:buFontTx/>
                        <a:buNone/>
                        <a:tabLst/>
                      </a:pPr>
                      <a:r>
                        <a:rPr kumimoji="0" lang="pt-BR" altLang="x-none" sz="900" b="0" i="0" u="none" strike="noStrike" cap="none" normalizeH="0" baseline="0">
                          <a:ln>
                            <a:noFill/>
                          </a:ln>
                          <a:solidFill>
                            <a:srgbClr val="000000"/>
                          </a:solidFill>
                          <a:effectLst/>
                          <a:latin typeface="Calibri" charset="0"/>
                          <a:ea typeface="ヒラギノ角ゴ ProN W3" charset="-128"/>
                          <a:cs typeface="ヒラギノ角ゴ ProN W3" charset="-128"/>
                          <a:sym typeface="Calibri" charset="0"/>
                        </a:rPr>
                        <a:t>Navirai</a:t>
                      </a:r>
                    </a:p>
                  </a:txBody>
                  <a:tcPr marL="56150" marR="56150" marT="45723" marB="45723" horzOverflow="overflow">
                    <a:lnL w="12225" cap="flat" cmpd="sng" algn="ctr">
                      <a:solidFill>
                        <a:srgbClr val="FFFFFF"/>
                      </a:solidFill>
                      <a:prstDash val="solid"/>
                      <a:round/>
                      <a:headEnd type="none" w="med" len="med"/>
                      <a:tailEnd type="none" w="med" len="med"/>
                    </a:lnL>
                    <a:lnR w="12225" cap="flat" cmpd="sng" algn="ctr">
                      <a:solidFill>
                        <a:srgbClr val="FFFFFF"/>
                      </a:solidFill>
                      <a:prstDash val="solid"/>
                      <a:round/>
                      <a:headEnd type="none" w="med" len="med"/>
                      <a:tailEnd type="none" w="med" len="med"/>
                    </a:lnR>
                    <a:lnT w="12225" cap="flat" cmpd="sng" algn="ctr">
                      <a:solidFill>
                        <a:srgbClr val="FFFFFF"/>
                      </a:solidFill>
                      <a:prstDash val="solid"/>
                      <a:round/>
                      <a:headEnd type="none" w="med" len="med"/>
                      <a:tailEnd type="none" w="med" len="med"/>
                    </a:lnT>
                    <a:lnB w="12225" cap="flat" cmpd="sng" algn="ctr">
                      <a:solidFill>
                        <a:srgbClr val="FFFFFF"/>
                      </a:solidFill>
                      <a:prstDash val="solid"/>
                      <a:round/>
                      <a:headEnd type="none" w="med" len="med"/>
                      <a:tailEnd type="none" w="med" len="med"/>
                    </a:lnB>
                    <a:lnTlToBr>
                      <a:noFill/>
                    </a:lnTlToBr>
                    <a:lnBlToTr>
                      <a:noFill/>
                    </a:lnBlToTr>
                    <a:solidFill>
                      <a:srgbClr val="E4E6CE"/>
                    </a:solidFill>
                  </a:tcPr>
                </a:tc>
                <a:tc>
                  <a:txBody>
                    <a:bodyPr/>
                    <a:lstStyle>
                      <a:lvl1pPr defTabSz="457200">
                        <a:spcBef>
                          <a:spcPts val="800"/>
                        </a:spcBef>
                        <a:defRPr sz="2800">
                          <a:solidFill>
                            <a:schemeClr val="tx1"/>
                          </a:solidFill>
                          <a:latin typeface="Tahoma" charset="0"/>
                          <a:ea typeface="ヒラギノ角ゴ ProN W3" charset="-128"/>
                          <a:cs typeface="ヒラギノ角ゴ ProN W3" charset="-128"/>
                          <a:sym typeface="Tahoma" charset="0"/>
                        </a:defRPr>
                      </a:lvl1pPr>
                      <a:lvl2pPr marL="742950" indent="-285750" defTabSz="457200">
                        <a:spcBef>
                          <a:spcPts val="700"/>
                        </a:spcBef>
                        <a:defRPr sz="2400">
                          <a:solidFill>
                            <a:schemeClr val="tx1"/>
                          </a:solidFill>
                          <a:latin typeface="Tahoma" charset="0"/>
                          <a:ea typeface="ヒラギノ角ゴ ProN W3" charset="-128"/>
                          <a:cs typeface="ヒラギノ角ゴ ProN W3" charset="-128"/>
                          <a:sym typeface="Tahoma" charset="0"/>
                        </a:defRPr>
                      </a:lvl2pPr>
                      <a:lvl3pPr marL="1143000" indent="-228600" defTabSz="457200">
                        <a:spcBef>
                          <a:spcPts val="600"/>
                        </a:spcBef>
                        <a:defRPr sz="2000">
                          <a:solidFill>
                            <a:schemeClr val="tx1"/>
                          </a:solidFill>
                          <a:latin typeface="Tahoma" charset="0"/>
                          <a:ea typeface="ヒラギノ角ゴ ProN W3" charset="-128"/>
                          <a:cs typeface="ヒラギノ角ゴ ProN W3" charset="-128"/>
                          <a:sym typeface="Tahoma" charset="0"/>
                        </a:defRPr>
                      </a:lvl3pPr>
                      <a:lvl4pPr marL="16002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4pPr>
                      <a:lvl5pPr marL="20574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5pPr>
                      <a:lvl6pPr marL="25146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6pPr>
                      <a:lvl7pPr marL="29718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7pPr>
                      <a:lvl8pPr marL="34290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8pPr>
                      <a:lvl9pPr marL="38862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9pPr>
                    </a:lstStyle>
                    <a:p>
                      <a:pPr marL="0" marR="0" lvl="0" indent="0" algn="ctr" defTabSz="457200" rtl="0" eaLnBrk="1" fontAlgn="base" latinLnBrk="0" hangingPunct="1">
                        <a:lnSpc>
                          <a:spcPct val="115000"/>
                        </a:lnSpc>
                        <a:spcBef>
                          <a:spcPct val="0"/>
                        </a:spcBef>
                        <a:spcAft>
                          <a:spcPct val="0"/>
                        </a:spcAft>
                        <a:buClrTx/>
                        <a:buSzPct val="25000"/>
                        <a:buFontTx/>
                        <a:buNone/>
                        <a:tabLst/>
                      </a:pPr>
                      <a:r>
                        <a:rPr kumimoji="0" lang="pt-BR" altLang="x-none" sz="900" b="0" i="0" u="none" strike="noStrike" cap="none" normalizeH="0" baseline="0">
                          <a:ln>
                            <a:noFill/>
                          </a:ln>
                          <a:solidFill>
                            <a:srgbClr val="000000"/>
                          </a:solidFill>
                          <a:effectLst/>
                          <a:latin typeface="Calibri" charset="0"/>
                          <a:ea typeface="ヒラギノ角ゴ ProN W3" charset="-128"/>
                          <a:cs typeface="ヒラギノ角ゴ ProN W3" charset="-128"/>
                          <a:sym typeface="Calibri" charset="0"/>
                        </a:rPr>
                        <a:t>1</a:t>
                      </a:r>
                    </a:p>
                  </a:txBody>
                  <a:tcPr marL="56150" marR="56150" marT="45723" marB="45723" horzOverflow="overflow">
                    <a:lnL w="12225" cap="flat" cmpd="sng" algn="ctr">
                      <a:solidFill>
                        <a:srgbClr val="FFFFFF"/>
                      </a:solidFill>
                      <a:prstDash val="solid"/>
                      <a:round/>
                      <a:headEnd type="none" w="med" len="med"/>
                      <a:tailEnd type="none" w="med" len="med"/>
                    </a:lnL>
                    <a:lnR w="12225" cap="flat" cmpd="sng" algn="ctr">
                      <a:solidFill>
                        <a:srgbClr val="FFFFFF"/>
                      </a:solidFill>
                      <a:prstDash val="solid"/>
                      <a:round/>
                      <a:headEnd type="none" w="med" len="med"/>
                      <a:tailEnd type="none" w="med" len="med"/>
                    </a:lnR>
                    <a:lnT w="12225" cap="flat" cmpd="sng" algn="ctr">
                      <a:solidFill>
                        <a:srgbClr val="FFFFFF"/>
                      </a:solidFill>
                      <a:prstDash val="solid"/>
                      <a:round/>
                      <a:headEnd type="none" w="med" len="med"/>
                      <a:tailEnd type="none" w="med" len="med"/>
                    </a:lnT>
                    <a:lnB w="12225" cap="flat" cmpd="sng" algn="ctr">
                      <a:solidFill>
                        <a:srgbClr val="FFFFFF"/>
                      </a:solidFill>
                      <a:prstDash val="solid"/>
                      <a:round/>
                      <a:headEnd type="none" w="med" len="med"/>
                      <a:tailEnd type="none" w="med" len="med"/>
                    </a:lnB>
                    <a:lnTlToBr>
                      <a:noFill/>
                    </a:lnTlToBr>
                    <a:lnBlToTr>
                      <a:noFill/>
                    </a:lnBlToTr>
                    <a:solidFill>
                      <a:srgbClr val="E4E6CE"/>
                    </a:solidFill>
                  </a:tcPr>
                </a:tc>
                <a:extLst>
                  <a:ext uri="{0D108BD9-81ED-4DB2-BD59-A6C34878D82A}">
                    <a16:rowId xmlns:a16="http://schemas.microsoft.com/office/drawing/2014/main" val="10018"/>
                  </a:ext>
                </a:extLst>
              </a:tr>
              <a:tr h="249172">
                <a:tc>
                  <a:txBody>
                    <a:bodyPr/>
                    <a:lstStyle>
                      <a:lvl1pPr defTabSz="457200">
                        <a:spcBef>
                          <a:spcPts val="800"/>
                        </a:spcBef>
                        <a:defRPr sz="2800">
                          <a:solidFill>
                            <a:schemeClr val="tx1"/>
                          </a:solidFill>
                          <a:latin typeface="Tahoma" charset="0"/>
                          <a:ea typeface="ヒラギノ角ゴ ProN W3" charset="-128"/>
                          <a:cs typeface="ヒラギノ角ゴ ProN W3" charset="-128"/>
                          <a:sym typeface="Tahoma" charset="0"/>
                        </a:defRPr>
                      </a:lvl1pPr>
                      <a:lvl2pPr marL="742950" indent="-285750" defTabSz="457200">
                        <a:spcBef>
                          <a:spcPts val="700"/>
                        </a:spcBef>
                        <a:defRPr sz="2400">
                          <a:solidFill>
                            <a:schemeClr val="tx1"/>
                          </a:solidFill>
                          <a:latin typeface="Tahoma" charset="0"/>
                          <a:ea typeface="ヒラギノ角ゴ ProN W3" charset="-128"/>
                          <a:cs typeface="ヒラギノ角ゴ ProN W3" charset="-128"/>
                          <a:sym typeface="Tahoma" charset="0"/>
                        </a:defRPr>
                      </a:lvl2pPr>
                      <a:lvl3pPr marL="1143000" indent="-228600" defTabSz="457200">
                        <a:spcBef>
                          <a:spcPts val="600"/>
                        </a:spcBef>
                        <a:defRPr sz="2000">
                          <a:solidFill>
                            <a:schemeClr val="tx1"/>
                          </a:solidFill>
                          <a:latin typeface="Tahoma" charset="0"/>
                          <a:ea typeface="ヒラギノ角ゴ ProN W3" charset="-128"/>
                          <a:cs typeface="ヒラギノ角ゴ ProN W3" charset="-128"/>
                          <a:sym typeface="Tahoma" charset="0"/>
                        </a:defRPr>
                      </a:lvl3pPr>
                      <a:lvl4pPr marL="16002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4pPr>
                      <a:lvl5pPr marL="20574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5pPr>
                      <a:lvl6pPr marL="25146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6pPr>
                      <a:lvl7pPr marL="29718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7pPr>
                      <a:lvl8pPr marL="34290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8pPr>
                      <a:lvl9pPr marL="38862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9pPr>
                    </a:lstStyle>
                    <a:p>
                      <a:pPr marL="0" marR="0" lvl="0" indent="0" algn="l" defTabSz="457200" rtl="0" eaLnBrk="1" fontAlgn="base" latinLnBrk="0" hangingPunct="1">
                        <a:lnSpc>
                          <a:spcPct val="115000"/>
                        </a:lnSpc>
                        <a:spcBef>
                          <a:spcPct val="0"/>
                        </a:spcBef>
                        <a:spcAft>
                          <a:spcPct val="0"/>
                        </a:spcAft>
                        <a:buClrTx/>
                        <a:buSzPct val="25000"/>
                        <a:buFontTx/>
                        <a:buNone/>
                        <a:tabLst/>
                      </a:pPr>
                      <a:r>
                        <a:rPr kumimoji="0" lang="pt-BR" altLang="x-none" sz="900" b="0" i="0" u="none" strike="noStrike" cap="none" normalizeH="0" baseline="0">
                          <a:ln>
                            <a:noFill/>
                          </a:ln>
                          <a:solidFill>
                            <a:srgbClr val="0F4334"/>
                          </a:solidFill>
                          <a:effectLst/>
                          <a:latin typeface="Arial" charset="0"/>
                          <a:ea typeface="ヒラギノ角ゴ ProN W3" charset="-128"/>
                          <a:cs typeface="ヒラギノ角ゴ ProN W3" charset="-128"/>
                          <a:sym typeface="Arial" charset="0"/>
                        </a:rPr>
                        <a:t>Paranhos </a:t>
                      </a:r>
                    </a:p>
                  </a:txBody>
                  <a:tcPr marL="56150" marR="56150" marT="45723" marB="45723" horzOverflow="overflow">
                    <a:lnL w="12225" cap="flat" cmpd="sng" algn="ctr">
                      <a:solidFill>
                        <a:srgbClr val="FFFFFF"/>
                      </a:solidFill>
                      <a:prstDash val="solid"/>
                      <a:round/>
                      <a:headEnd type="none" w="med" len="med"/>
                      <a:tailEnd type="none" w="med" len="med"/>
                    </a:lnL>
                    <a:lnR w="12225" cap="flat" cmpd="sng" algn="ctr">
                      <a:solidFill>
                        <a:srgbClr val="FFFFFF"/>
                      </a:solidFill>
                      <a:prstDash val="solid"/>
                      <a:round/>
                      <a:headEnd type="none" w="med" len="med"/>
                      <a:tailEnd type="none" w="med" len="med"/>
                    </a:lnR>
                    <a:lnT w="12225" cap="flat" cmpd="sng" algn="ctr">
                      <a:solidFill>
                        <a:srgbClr val="FFFFFF"/>
                      </a:solidFill>
                      <a:prstDash val="solid"/>
                      <a:round/>
                      <a:headEnd type="none" w="med" len="med"/>
                      <a:tailEnd type="none" w="med" len="med"/>
                    </a:lnT>
                    <a:lnB w="12225" cap="flat" cmpd="sng" algn="ctr">
                      <a:solidFill>
                        <a:srgbClr val="FFFFFF"/>
                      </a:solidFill>
                      <a:prstDash val="solid"/>
                      <a:round/>
                      <a:headEnd type="none" w="med" len="med"/>
                      <a:tailEnd type="none" w="med" len="med"/>
                    </a:lnB>
                    <a:lnTlToBr>
                      <a:noFill/>
                    </a:lnTlToBr>
                    <a:lnBlToTr>
                      <a:noFill/>
                    </a:lnBlToTr>
                    <a:solidFill>
                      <a:srgbClr val="F2F3E8"/>
                    </a:solidFill>
                  </a:tcPr>
                </a:tc>
                <a:tc>
                  <a:txBody>
                    <a:bodyPr/>
                    <a:lstStyle>
                      <a:lvl1pPr defTabSz="457200">
                        <a:spcBef>
                          <a:spcPts val="800"/>
                        </a:spcBef>
                        <a:defRPr sz="2800">
                          <a:solidFill>
                            <a:schemeClr val="tx1"/>
                          </a:solidFill>
                          <a:latin typeface="Tahoma" charset="0"/>
                          <a:ea typeface="ヒラギノ角ゴ ProN W3" charset="-128"/>
                          <a:cs typeface="ヒラギノ角ゴ ProN W3" charset="-128"/>
                          <a:sym typeface="Tahoma" charset="0"/>
                        </a:defRPr>
                      </a:lvl1pPr>
                      <a:lvl2pPr marL="742950" indent="-285750" defTabSz="457200">
                        <a:spcBef>
                          <a:spcPts val="700"/>
                        </a:spcBef>
                        <a:defRPr sz="2400">
                          <a:solidFill>
                            <a:schemeClr val="tx1"/>
                          </a:solidFill>
                          <a:latin typeface="Tahoma" charset="0"/>
                          <a:ea typeface="ヒラギノ角ゴ ProN W3" charset="-128"/>
                          <a:cs typeface="ヒラギノ角ゴ ProN W3" charset="-128"/>
                          <a:sym typeface="Tahoma" charset="0"/>
                        </a:defRPr>
                      </a:lvl2pPr>
                      <a:lvl3pPr marL="1143000" indent="-228600" defTabSz="457200">
                        <a:spcBef>
                          <a:spcPts val="600"/>
                        </a:spcBef>
                        <a:defRPr sz="2000">
                          <a:solidFill>
                            <a:schemeClr val="tx1"/>
                          </a:solidFill>
                          <a:latin typeface="Tahoma" charset="0"/>
                          <a:ea typeface="ヒラギノ角ゴ ProN W3" charset="-128"/>
                          <a:cs typeface="ヒラギノ角ゴ ProN W3" charset="-128"/>
                          <a:sym typeface="Tahoma" charset="0"/>
                        </a:defRPr>
                      </a:lvl3pPr>
                      <a:lvl4pPr marL="16002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4pPr>
                      <a:lvl5pPr marL="20574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5pPr>
                      <a:lvl6pPr marL="25146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6pPr>
                      <a:lvl7pPr marL="29718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7pPr>
                      <a:lvl8pPr marL="34290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8pPr>
                      <a:lvl9pPr marL="38862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9pPr>
                    </a:lstStyle>
                    <a:p>
                      <a:pPr marL="0" marR="0" lvl="0" indent="0" algn="ctr" defTabSz="457200" rtl="0" eaLnBrk="1" fontAlgn="base" latinLnBrk="0" hangingPunct="1">
                        <a:lnSpc>
                          <a:spcPct val="115000"/>
                        </a:lnSpc>
                        <a:spcBef>
                          <a:spcPct val="0"/>
                        </a:spcBef>
                        <a:spcAft>
                          <a:spcPct val="0"/>
                        </a:spcAft>
                        <a:buClrTx/>
                        <a:buSzPct val="25000"/>
                        <a:buFontTx/>
                        <a:buNone/>
                        <a:tabLst/>
                      </a:pPr>
                      <a:r>
                        <a:rPr kumimoji="0" lang="pt-BR" altLang="x-none" sz="900" b="0" i="0" u="none" strike="noStrike" cap="none" normalizeH="0" baseline="0" dirty="0">
                          <a:ln>
                            <a:noFill/>
                          </a:ln>
                          <a:solidFill>
                            <a:srgbClr val="0F4334"/>
                          </a:solidFill>
                          <a:effectLst/>
                          <a:latin typeface="Arial" charset="0"/>
                          <a:ea typeface="ヒラギノ角ゴ ProN W3" charset="-128"/>
                          <a:cs typeface="ヒラギノ角ゴ ProN W3" charset="-128"/>
                          <a:sym typeface="Arial" charset="0"/>
                        </a:rPr>
                        <a:t>9 </a:t>
                      </a:r>
                    </a:p>
                  </a:txBody>
                  <a:tcPr marL="56150" marR="56150" marT="45723" marB="45723" horzOverflow="overflow">
                    <a:lnL w="12225" cap="flat" cmpd="sng" algn="ctr">
                      <a:solidFill>
                        <a:srgbClr val="FFFFFF"/>
                      </a:solidFill>
                      <a:prstDash val="solid"/>
                      <a:round/>
                      <a:headEnd type="none" w="med" len="med"/>
                      <a:tailEnd type="none" w="med" len="med"/>
                    </a:lnL>
                    <a:lnR w="12225" cap="flat" cmpd="sng" algn="ctr">
                      <a:solidFill>
                        <a:srgbClr val="FFFFFF"/>
                      </a:solidFill>
                      <a:prstDash val="solid"/>
                      <a:round/>
                      <a:headEnd type="none" w="med" len="med"/>
                      <a:tailEnd type="none" w="med" len="med"/>
                    </a:lnR>
                    <a:lnT w="12225" cap="flat" cmpd="sng" algn="ctr">
                      <a:solidFill>
                        <a:srgbClr val="FFFFFF"/>
                      </a:solidFill>
                      <a:prstDash val="solid"/>
                      <a:round/>
                      <a:headEnd type="none" w="med" len="med"/>
                      <a:tailEnd type="none" w="med" len="med"/>
                    </a:lnT>
                    <a:lnB w="12225" cap="flat" cmpd="sng" algn="ctr">
                      <a:solidFill>
                        <a:srgbClr val="FFFFFF"/>
                      </a:solidFill>
                      <a:prstDash val="solid"/>
                      <a:round/>
                      <a:headEnd type="none" w="med" len="med"/>
                      <a:tailEnd type="none" w="med" len="med"/>
                    </a:lnB>
                    <a:lnTlToBr>
                      <a:noFill/>
                    </a:lnTlToBr>
                    <a:lnBlToTr>
                      <a:noFill/>
                    </a:lnBlToTr>
                    <a:solidFill>
                      <a:srgbClr val="F2F3E8"/>
                    </a:solidFill>
                  </a:tcPr>
                </a:tc>
                <a:extLst>
                  <a:ext uri="{0D108BD9-81ED-4DB2-BD59-A6C34878D82A}">
                    <a16:rowId xmlns:a16="http://schemas.microsoft.com/office/drawing/2014/main" val="10019"/>
                  </a:ext>
                </a:extLst>
              </a:tr>
              <a:tr h="249172">
                <a:tc>
                  <a:txBody>
                    <a:bodyPr/>
                    <a:lstStyle>
                      <a:lvl1pPr defTabSz="457200">
                        <a:spcBef>
                          <a:spcPts val="800"/>
                        </a:spcBef>
                        <a:defRPr sz="2800">
                          <a:solidFill>
                            <a:schemeClr val="tx1"/>
                          </a:solidFill>
                          <a:latin typeface="Tahoma" charset="0"/>
                          <a:ea typeface="ヒラギノ角ゴ ProN W3" charset="-128"/>
                          <a:cs typeface="ヒラギノ角ゴ ProN W3" charset="-128"/>
                          <a:sym typeface="Tahoma" charset="0"/>
                        </a:defRPr>
                      </a:lvl1pPr>
                      <a:lvl2pPr marL="742950" indent="-285750" defTabSz="457200">
                        <a:spcBef>
                          <a:spcPts val="700"/>
                        </a:spcBef>
                        <a:defRPr sz="2400">
                          <a:solidFill>
                            <a:schemeClr val="tx1"/>
                          </a:solidFill>
                          <a:latin typeface="Tahoma" charset="0"/>
                          <a:ea typeface="ヒラギノ角ゴ ProN W3" charset="-128"/>
                          <a:cs typeface="ヒラギノ角ゴ ProN W3" charset="-128"/>
                          <a:sym typeface="Tahoma" charset="0"/>
                        </a:defRPr>
                      </a:lvl2pPr>
                      <a:lvl3pPr marL="1143000" indent="-228600" defTabSz="457200">
                        <a:spcBef>
                          <a:spcPts val="600"/>
                        </a:spcBef>
                        <a:defRPr sz="2000">
                          <a:solidFill>
                            <a:schemeClr val="tx1"/>
                          </a:solidFill>
                          <a:latin typeface="Tahoma" charset="0"/>
                          <a:ea typeface="ヒラギノ角ゴ ProN W3" charset="-128"/>
                          <a:cs typeface="ヒラギノ角ゴ ProN W3" charset="-128"/>
                          <a:sym typeface="Tahoma" charset="0"/>
                        </a:defRPr>
                      </a:lvl3pPr>
                      <a:lvl4pPr marL="16002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4pPr>
                      <a:lvl5pPr marL="20574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5pPr>
                      <a:lvl6pPr marL="25146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6pPr>
                      <a:lvl7pPr marL="29718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7pPr>
                      <a:lvl8pPr marL="34290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8pPr>
                      <a:lvl9pPr marL="38862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9pPr>
                    </a:lstStyle>
                    <a:p>
                      <a:pPr marL="0" marR="0" lvl="0" indent="0" algn="l" defTabSz="457200" rtl="0" eaLnBrk="1" fontAlgn="base" latinLnBrk="0" hangingPunct="1">
                        <a:lnSpc>
                          <a:spcPct val="115000"/>
                        </a:lnSpc>
                        <a:spcBef>
                          <a:spcPct val="0"/>
                        </a:spcBef>
                        <a:spcAft>
                          <a:spcPct val="0"/>
                        </a:spcAft>
                        <a:buClrTx/>
                        <a:buSzPct val="25000"/>
                        <a:buFontTx/>
                        <a:buNone/>
                        <a:tabLst/>
                      </a:pPr>
                      <a:r>
                        <a:rPr kumimoji="0" lang="pt-BR" altLang="x-none" sz="900" b="0" i="0" u="none" strike="noStrike" cap="none" normalizeH="0" baseline="0">
                          <a:ln>
                            <a:noFill/>
                          </a:ln>
                          <a:solidFill>
                            <a:srgbClr val="0F4334"/>
                          </a:solidFill>
                          <a:effectLst/>
                          <a:latin typeface="Arial" charset="0"/>
                          <a:ea typeface="ヒラギノ角ゴ ProN W3" charset="-128"/>
                          <a:cs typeface="ヒラギノ角ゴ ProN W3" charset="-128"/>
                          <a:sym typeface="Arial" charset="0"/>
                        </a:rPr>
                        <a:t>Ponta Porã </a:t>
                      </a:r>
                    </a:p>
                  </a:txBody>
                  <a:tcPr marL="56150" marR="56150" marT="45723" marB="45723" horzOverflow="overflow">
                    <a:lnL w="12225" cap="flat" cmpd="sng" algn="ctr">
                      <a:solidFill>
                        <a:srgbClr val="FFFFFF"/>
                      </a:solidFill>
                      <a:prstDash val="solid"/>
                      <a:round/>
                      <a:headEnd type="none" w="med" len="med"/>
                      <a:tailEnd type="none" w="med" len="med"/>
                    </a:lnL>
                    <a:lnR w="12225" cap="flat" cmpd="sng" algn="ctr">
                      <a:solidFill>
                        <a:srgbClr val="FFFFFF"/>
                      </a:solidFill>
                      <a:prstDash val="solid"/>
                      <a:round/>
                      <a:headEnd type="none" w="med" len="med"/>
                      <a:tailEnd type="none" w="med" len="med"/>
                    </a:lnR>
                    <a:lnT w="12225" cap="flat" cmpd="sng" algn="ctr">
                      <a:solidFill>
                        <a:srgbClr val="FFFFFF"/>
                      </a:solidFill>
                      <a:prstDash val="solid"/>
                      <a:round/>
                      <a:headEnd type="none" w="med" len="med"/>
                      <a:tailEnd type="none" w="med" len="med"/>
                    </a:lnT>
                    <a:lnB w="12225" cap="flat" cmpd="sng" algn="ctr">
                      <a:solidFill>
                        <a:srgbClr val="FFFFFF"/>
                      </a:solidFill>
                      <a:prstDash val="solid"/>
                      <a:round/>
                      <a:headEnd type="none" w="med" len="med"/>
                      <a:tailEnd type="none" w="med" len="med"/>
                    </a:lnB>
                    <a:lnTlToBr>
                      <a:noFill/>
                    </a:lnTlToBr>
                    <a:lnBlToTr>
                      <a:noFill/>
                    </a:lnBlToTr>
                    <a:solidFill>
                      <a:srgbClr val="E4E6CE"/>
                    </a:solidFill>
                  </a:tcPr>
                </a:tc>
                <a:tc>
                  <a:txBody>
                    <a:bodyPr/>
                    <a:lstStyle>
                      <a:lvl1pPr defTabSz="457200">
                        <a:spcBef>
                          <a:spcPts val="800"/>
                        </a:spcBef>
                        <a:defRPr sz="2800">
                          <a:solidFill>
                            <a:schemeClr val="tx1"/>
                          </a:solidFill>
                          <a:latin typeface="Tahoma" charset="0"/>
                          <a:ea typeface="ヒラギノ角ゴ ProN W3" charset="-128"/>
                          <a:cs typeface="ヒラギノ角ゴ ProN W3" charset="-128"/>
                          <a:sym typeface="Tahoma" charset="0"/>
                        </a:defRPr>
                      </a:lvl1pPr>
                      <a:lvl2pPr marL="742950" indent="-285750" defTabSz="457200">
                        <a:spcBef>
                          <a:spcPts val="700"/>
                        </a:spcBef>
                        <a:defRPr sz="2400">
                          <a:solidFill>
                            <a:schemeClr val="tx1"/>
                          </a:solidFill>
                          <a:latin typeface="Tahoma" charset="0"/>
                          <a:ea typeface="ヒラギノ角ゴ ProN W3" charset="-128"/>
                          <a:cs typeface="ヒラギノ角ゴ ProN W3" charset="-128"/>
                          <a:sym typeface="Tahoma" charset="0"/>
                        </a:defRPr>
                      </a:lvl2pPr>
                      <a:lvl3pPr marL="1143000" indent="-228600" defTabSz="457200">
                        <a:spcBef>
                          <a:spcPts val="600"/>
                        </a:spcBef>
                        <a:defRPr sz="2000">
                          <a:solidFill>
                            <a:schemeClr val="tx1"/>
                          </a:solidFill>
                          <a:latin typeface="Tahoma" charset="0"/>
                          <a:ea typeface="ヒラギノ角ゴ ProN W3" charset="-128"/>
                          <a:cs typeface="ヒラギノ角ゴ ProN W3" charset="-128"/>
                          <a:sym typeface="Tahoma" charset="0"/>
                        </a:defRPr>
                      </a:lvl3pPr>
                      <a:lvl4pPr marL="16002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4pPr>
                      <a:lvl5pPr marL="20574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5pPr>
                      <a:lvl6pPr marL="25146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6pPr>
                      <a:lvl7pPr marL="29718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7pPr>
                      <a:lvl8pPr marL="34290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8pPr>
                      <a:lvl9pPr marL="38862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9pPr>
                    </a:lstStyle>
                    <a:p>
                      <a:pPr marL="0" marR="0" lvl="0" indent="0" algn="ctr" defTabSz="457200" rtl="0" eaLnBrk="1" fontAlgn="base" latinLnBrk="0" hangingPunct="1">
                        <a:lnSpc>
                          <a:spcPct val="115000"/>
                        </a:lnSpc>
                        <a:spcBef>
                          <a:spcPct val="0"/>
                        </a:spcBef>
                        <a:spcAft>
                          <a:spcPct val="0"/>
                        </a:spcAft>
                        <a:buClrTx/>
                        <a:buSzPct val="25000"/>
                        <a:buFontTx/>
                        <a:buNone/>
                        <a:tabLst/>
                      </a:pPr>
                      <a:r>
                        <a:rPr kumimoji="0" lang="pt-BR" altLang="x-none" sz="900" b="0" i="0" u="none" strike="noStrike" cap="none" normalizeH="0" baseline="0">
                          <a:ln>
                            <a:noFill/>
                          </a:ln>
                          <a:solidFill>
                            <a:srgbClr val="0F4334"/>
                          </a:solidFill>
                          <a:effectLst/>
                          <a:latin typeface="Arial" charset="0"/>
                          <a:ea typeface="ヒラギノ角ゴ ProN W3" charset="-128"/>
                          <a:cs typeface="ヒラギノ角ゴ ProN W3" charset="-128"/>
                          <a:sym typeface="Arial" charset="0"/>
                        </a:rPr>
                        <a:t>2 </a:t>
                      </a:r>
                    </a:p>
                  </a:txBody>
                  <a:tcPr marL="56150" marR="56150" marT="45723" marB="45723" horzOverflow="overflow">
                    <a:lnL w="12225" cap="flat" cmpd="sng" algn="ctr">
                      <a:solidFill>
                        <a:srgbClr val="FFFFFF"/>
                      </a:solidFill>
                      <a:prstDash val="solid"/>
                      <a:round/>
                      <a:headEnd type="none" w="med" len="med"/>
                      <a:tailEnd type="none" w="med" len="med"/>
                    </a:lnL>
                    <a:lnR w="12225" cap="flat" cmpd="sng" algn="ctr">
                      <a:solidFill>
                        <a:srgbClr val="FFFFFF"/>
                      </a:solidFill>
                      <a:prstDash val="solid"/>
                      <a:round/>
                      <a:headEnd type="none" w="med" len="med"/>
                      <a:tailEnd type="none" w="med" len="med"/>
                    </a:lnR>
                    <a:lnT w="12225" cap="flat" cmpd="sng" algn="ctr">
                      <a:solidFill>
                        <a:srgbClr val="FFFFFF"/>
                      </a:solidFill>
                      <a:prstDash val="solid"/>
                      <a:round/>
                      <a:headEnd type="none" w="med" len="med"/>
                      <a:tailEnd type="none" w="med" len="med"/>
                    </a:lnT>
                    <a:lnB w="12225" cap="flat" cmpd="sng" algn="ctr">
                      <a:solidFill>
                        <a:srgbClr val="FFFFFF"/>
                      </a:solidFill>
                      <a:prstDash val="solid"/>
                      <a:round/>
                      <a:headEnd type="none" w="med" len="med"/>
                      <a:tailEnd type="none" w="med" len="med"/>
                    </a:lnB>
                    <a:lnTlToBr>
                      <a:noFill/>
                    </a:lnTlToBr>
                    <a:lnBlToTr>
                      <a:noFill/>
                    </a:lnBlToTr>
                    <a:solidFill>
                      <a:srgbClr val="E4E6CE"/>
                    </a:solidFill>
                  </a:tcPr>
                </a:tc>
                <a:extLst>
                  <a:ext uri="{0D108BD9-81ED-4DB2-BD59-A6C34878D82A}">
                    <a16:rowId xmlns:a16="http://schemas.microsoft.com/office/drawing/2014/main" val="10020"/>
                  </a:ext>
                </a:extLst>
              </a:tr>
              <a:tr h="249172">
                <a:tc>
                  <a:txBody>
                    <a:bodyPr/>
                    <a:lstStyle>
                      <a:lvl1pPr defTabSz="457200">
                        <a:spcBef>
                          <a:spcPts val="800"/>
                        </a:spcBef>
                        <a:defRPr sz="2800">
                          <a:solidFill>
                            <a:schemeClr val="tx1"/>
                          </a:solidFill>
                          <a:latin typeface="Tahoma" charset="0"/>
                          <a:ea typeface="ヒラギノ角ゴ ProN W3" charset="-128"/>
                          <a:cs typeface="ヒラギノ角ゴ ProN W3" charset="-128"/>
                          <a:sym typeface="Tahoma" charset="0"/>
                        </a:defRPr>
                      </a:lvl1pPr>
                      <a:lvl2pPr marL="742950" indent="-285750" defTabSz="457200">
                        <a:spcBef>
                          <a:spcPts val="700"/>
                        </a:spcBef>
                        <a:defRPr sz="2400">
                          <a:solidFill>
                            <a:schemeClr val="tx1"/>
                          </a:solidFill>
                          <a:latin typeface="Tahoma" charset="0"/>
                          <a:ea typeface="ヒラギノ角ゴ ProN W3" charset="-128"/>
                          <a:cs typeface="ヒラギノ角ゴ ProN W3" charset="-128"/>
                          <a:sym typeface="Tahoma" charset="0"/>
                        </a:defRPr>
                      </a:lvl2pPr>
                      <a:lvl3pPr marL="1143000" indent="-228600" defTabSz="457200">
                        <a:spcBef>
                          <a:spcPts val="600"/>
                        </a:spcBef>
                        <a:defRPr sz="2000">
                          <a:solidFill>
                            <a:schemeClr val="tx1"/>
                          </a:solidFill>
                          <a:latin typeface="Tahoma" charset="0"/>
                          <a:ea typeface="ヒラギノ角ゴ ProN W3" charset="-128"/>
                          <a:cs typeface="ヒラギノ角ゴ ProN W3" charset="-128"/>
                          <a:sym typeface="Tahoma" charset="0"/>
                        </a:defRPr>
                      </a:lvl3pPr>
                      <a:lvl4pPr marL="16002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4pPr>
                      <a:lvl5pPr marL="20574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5pPr>
                      <a:lvl6pPr marL="25146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6pPr>
                      <a:lvl7pPr marL="29718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7pPr>
                      <a:lvl8pPr marL="34290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8pPr>
                      <a:lvl9pPr marL="38862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9pPr>
                    </a:lstStyle>
                    <a:p>
                      <a:pPr marL="0" marR="0" lvl="0" indent="0" algn="l" defTabSz="457200" rtl="0" eaLnBrk="1" fontAlgn="base" latinLnBrk="0" hangingPunct="1">
                        <a:lnSpc>
                          <a:spcPct val="115000"/>
                        </a:lnSpc>
                        <a:spcBef>
                          <a:spcPct val="0"/>
                        </a:spcBef>
                        <a:spcAft>
                          <a:spcPct val="0"/>
                        </a:spcAft>
                        <a:buClrTx/>
                        <a:buSzPct val="25000"/>
                        <a:buFontTx/>
                        <a:buNone/>
                        <a:tabLst/>
                      </a:pPr>
                      <a:r>
                        <a:rPr kumimoji="0" lang="pt-BR" altLang="x-none" sz="900" b="0" i="0" u="none" strike="noStrike" cap="none" normalizeH="0" baseline="0">
                          <a:ln>
                            <a:noFill/>
                          </a:ln>
                          <a:solidFill>
                            <a:srgbClr val="0F4334"/>
                          </a:solidFill>
                          <a:effectLst/>
                          <a:latin typeface="Arial" charset="0"/>
                          <a:ea typeface="ヒラギノ角ゴ ProN W3" charset="-128"/>
                          <a:cs typeface="ヒラギノ角ゴ ProN W3" charset="-128"/>
                          <a:sym typeface="Arial" charset="0"/>
                        </a:rPr>
                        <a:t>Rio Brilhante </a:t>
                      </a:r>
                    </a:p>
                  </a:txBody>
                  <a:tcPr marL="56150" marR="56150" marT="45723" marB="45723" horzOverflow="overflow">
                    <a:lnL w="12225" cap="flat" cmpd="sng" algn="ctr">
                      <a:solidFill>
                        <a:srgbClr val="FFFFFF"/>
                      </a:solidFill>
                      <a:prstDash val="solid"/>
                      <a:round/>
                      <a:headEnd type="none" w="med" len="med"/>
                      <a:tailEnd type="none" w="med" len="med"/>
                    </a:lnL>
                    <a:lnR w="12225" cap="flat" cmpd="sng" algn="ctr">
                      <a:solidFill>
                        <a:srgbClr val="FFFFFF"/>
                      </a:solidFill>
                      <a:prstDash val="solid"/>
                      <a:round/>
                      <a:headEnd type="none" w="med" len="med"/>
                      <a:tailEnd type="none" w="med" len="med"/>
                    </a:lnR>
                    <a:lnT w="12225" cap="flat" cmpd="sng" algn="ctr">
                      <a:solidFill>
                        <a:srgbClr val="FFFFFF"/>
                      </a:solidFill>
                      <a:prstDash val="solid"/>
                      <a:round/>
                      <a:headEnd type="none" w="med" len="med"/>
                      <a:tailEnd type="none" w="med" len="med"/>
                    </a:lnT>
                    <a:lnB w="12225" cap="flat" cmpd="sng" algn="ctr">
                      <a:solidFill>
                        <a:srgbClr val="FFFFFF"/>
                      </a:solidFill>
                      <a:prstDash val="solid"/>
                      <a:round/>
                      <a:headEnd type="none" w="med" len="med"/>
                      <a:tailEnd type="none" w="med" len="med"/>
                    </a:lnB>
                    <a:lnTlToBr>
                      <a:noFill/>
                    </a:lnTlToBr>
                    <a:lnBlToTr>
                      <a:noFill/>
                    </a:lnBlToTr>
                    <a:solidFill>
                      <a:srgbClr val="F2F3E8"/>
                    </a:solidFill>
                  </a:tcPr>
                </a:tc>
                <a:tc>
                  <a:txBody>
                    <a:bodyPr/>
                    <a:lstStyle>
                      <a:lvl1pPr defTabSz="457200">
                        <a:spcBef>
                          <a:spcPts val="800"/>
                        </a:spcBef>
                        <a:defRPr sz="2800">
                          <a:solidFill>
                            <a:schemeClr val="tx1"/>
                          </a:solidFill>
                          <a:latin typeface="Tahoma" charset="0"/>
                          <a:ea typeface="ヒラギノ角ゴ ProN W3" charset="-128"/>
                          <a:cs typeface="ヒラギノ角ゴ ProN W3" charset="-128"/>
                          <a:sym typeface="Tahoma" charset="0"/>
                        </a:defRPr>
                      </a:lvl1pPr>
                      <a:lvl2pPr marL="742950" indent="-285750" defTabSz="457200">
                        <a:spcBef>
                          <a:spcPts val="700"/>
                        </a:spcBef>
                        <a:defRPr sz="2400">
                          <a:solidFill>
                            <a:schemeClr val="tx1"/>
                          </a:solidFill>
                          <a:latin typeface="Tahoma" charset="0"/>
                          <a:ea typeface="ヒラギノ角ゴ ProN W3" charset="-128"/>
                          <a:cs typeface="ヒラギノ角ゴ ProN W3" charset="-128"/>
                          <a:sym typeface="Tahoma" charset="0"/>
                        </a:defRPr>
                      </a:lvl2pPr>
                      <a:lvl3pPr marL="1143000" indent="-228600" defTabSz="457200">
                        <a:spcBef>
                          <a:spcPts val="600"/>
                        </a:spcBef>
                        <a:defRPr sz="2000">
                          <a:solidFill>
                            <a:schemeClr val="tx1"/>
                          </a:solidFill>
                          <a:latin typeface="Tahoma" charset="0"/>
                          <a:ea typeface="ヒラギノ角ゴ ProN W3" charset="-128"/>
                          <a:cs typeface="ヒラギノ角ゴ ProN W3" charset="-128"/>
                          <a:sym typeface="Tahoma" charset="0"/>
                        </a:defRPr>
                      </a:lvl3pPr>
                      <a:lvl4pPr marL="16002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4pPr>
                      <a:lvl5pPr marL="20574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5pPr>
                      <a:lvl6pPr marL="25146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6pPr>
                      <a:lvl7pPr marL="29718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7pPr>
                      <a:lvl8pPr marL="34290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8pPr>
                      <a:lvl9pPr marL="38862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9pPr>
                    </a:lstStyle>
                    <a:p>
                      <a:pPr marL="0" marR="0" lvl="0" indent="0" algn="ctr" defTabSz="457200" rtl="0" eaLnBrk="1" fontAlgn="base" latinLnBrk="0" hangingPunct="1">
                        <a:lnSpc>
                          <a:spcPct val="115000"/>
                        </a:lnSpc>
                        <a:spcBef>
                          <a:spcPct val="0"/>
                        </a:spcBef>
                        <a:spcAft>
                          <a:spcPct val="0"/>
                        </a:spcAft>
                        <a:buClrTx/>
                        <a:buSzPct val="25000"/>
                        <a:buFontTx/>
                        <a:buNone/>
                        <a:tabLst/>
                      </a:pPr>
                      <a:r>
                        <a:rPr kumimoji="0" lang="pt-BR" altLang="x-none" sz="900" b="0" i="0" u="none" strike="noStrike" cap="none" normalizeH="0" baseline="0">
                          <a:ln>
                            <a:noFill/>
                          </a:ln>
                          <a:solidFill>
                            <a:srgbClr val="0F4334"/>
                          </a:solidFill>
                          <a:effectLst/>
                          <a:latin typeface="Arial" charset="0"/>
                          <a:ea typeface="ヒラギノ角ゴ ProN W3" charset="-128"/>
                          <a:cs typeface="ヒラギノ角ゴ ProN W3" charset="-128"/>
                          <a:sym typeface="Arial" charset="0"/>
                        </a:rPr>
                        <a:t>1 </a:t>
                      </a:r>
                    </a:p>
                  </a:txBody>
                  <a:tcPr marL="56150" marR="56150" marT="45723" marB="45723" horzOverflow="overflow">
                    <a:lnL w="12225" cap="flat" cmpd="sng" algn="ctr">
                      <a:solidFill>
                        <a:srgbClr val="FFFFFF"/>
                      </a:solidFill>
                      <a:prstDash val="solid"/>
                      <a:round/>
                      <a:headEnd type="none" w="med" len="med"/>
                      <a:tailEnd type="none" w="med" len="med"/>
                    </a:lnL>
                    <a:lnR w="12225" cap="flat" cmpd="sng" algn="ctr">
                      <a:solidFill>
                        <a:srgbClr val="FFFFFF"/>
                      </a:solidFill>
                      <a:prstDash val="solid"/>
                      <a:round/>
                      <a:headEnd type="none" w="med" len="med"/>
                      <a:tailEnd type="none" w="med" len="med"/>
                    </a:lnR>
                    <a:lnT w="12225" cap="flat" cmpd="sng" algn="ctr">
                      <a:solidFill>
                        <a:srgbClr val="FFFFFF"/>
                      </a:solidFill>
                      <a:prstDash val="solid"/>
                      <a:round/>
                      <a:headEnd type="none" w="med" len="med"/>
                      <a:tailEnd type="none" w="med" len="med"/>
                    </a:lnT>
                    <a:lnB w="12225" cap="flat" cmpd="sng" algn="ctr">
                      <a:solidFill>
                        <a:srgbClr val="FFFFFF"/>
                      </a:solidFill>
                      <a:prstDash val="solid"/>
                      <a:round/>
                      <a:headEnd type="none" w="med" len="med"/>
                      <a:tailEnd type="none" w="med" len="med"/>
                    </a:lnB>
                    <a:lnTlToBr>
                      <a:noFill/>
                    </a:lnTlToBr>
                    <a:lnBlToTr>
                      <a:noFill/>
                    </a:lnBlToTr>
                    <a:solidFill>
                      <a:srgbClr val="F2F3E8"/>
                    </a:solidFill>
                  </a:tcPr>
                </a:tc>
                <a:extLst>
                  <a:ext uri="{0D108BD9-81ED-4DB2-BD59-A6C34878D82A}">
                    <a16:rowId xmlns:a16="http://schemas.microsoft.com/office/drawing/2014/main" val="10021"/>
                  </a:ext>
                </a:extLst>
              </a:tr>
              <a:tr h="249172">
                <a:tc>
                  <a:txBody>
                    <a:bodyPr/>
                    <a:lstStyle>
                      <a:lvl1pPr defTabSz="457200">
                        <a:spcBef>
                          <a:spcPts val="800"/>
                        </a:spcBef>
                        <a:defRPr sz="2800">
                          <a:solidFill>
                            <a:schemeClr val="tx1"/>
                          </a:solidFill>
                          <a:latin typeface="Tahoma" charset="0"/>
                          <a:ea typeface="ヒラギノ角ゴ ProN W3" charset="-128"/>
                          <a:cs typeface="ヒラギノ角ゴ ProN W3" charset="-128"/>
                          <a:sym typeface="Tahoma" charset="0"/>
                        </a:defRPr>
                      </a:lvl1pPr>
                      <a:lvl2pPr marL="742950" indent="-285750" defTabSz="457200">
                        <a:spcBef>
                          <a:spcPts val="700"/>
                        </a:spcBef>
                        <a:defRPr sz="2400">
                          <a:solidFill>
                            <a:schemeClr val="tx1"/>
                          </a:solidFill>
                          <a:latin typeface="Tahoma" charset="0"/>
                          <a:ea typeface="ヒラギノ角ゴ ProN W3" charset="-128"/>
                          <a:cs typeface="ヒラギノ角ゴ ProN W3" charset="-128"/>
                          <a:sym typeface="Tahoma" charset="0"/>
                        </a:defRPr>
                      </a:lvl2pPr>
                      <a:lvl3pPr marL="1143000" indent="-228600" defTabSz="457200">
                        <a:spcBef>
                          <a:spcPts val="600"/>
                        </a:spcBef>
                        <a:defRPr sz="2000">
                          <a:solidFill>
                            <a:schemeClr val="tx1"/>
                          </a:solidFill>
                          <a:latin typeface="Tahoma" charset="0"/>
                          <a:ea typeface="ヒラギノ角ゴ ProN W3" charset="-128"/>
                          <a:cs typeface="ヒラギノ角ゴ ProN W3" charset="-128"/>
                          <a:sym typeface="Tahoma" charset="0"/>
                        </a:defRPr>
                      </a:lvl3pPr>
                      <a:lvl4pPr marL="16002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4pPr>
                      <a:lvl5pPr marL="20574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5pPr>
                      <a:lvl6pPr marL="25146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6pPr>
                      <a:lvl7pPr marL="29718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7pPr>
                      <a:lvl8pPr marL="34290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8pPr>
                      <a:lvl9pPr marL="38862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9pPr>
                    </a:lstStyle>
                    <a:p>
                      <a:pPr marL="0" marR="0" lvl="0" indent="0" algn="l" defTabSz="457200" rtl="0" eaLnBrk="1" fontAlgn="base" latinLnBrk="0" hangingPunct="1">
                        <a:lnSpc>
                          <a:spcPct val="115000"/>
                        </a:lnSpc>
                        <a:spcBef>
                          <a:spcPct val="0"/>
                        </a:spcBef>
                        <a:spcAft>
                          <a:spcPct val="0"/>
                        </a:spcAft>
                        <a:buClrTx/>
                        <a:buSzPct val="25000"/>
                        <a:buFontTx/>
                        <a:buNone/>
                        <a:tabLst/>
                      </a:pPr>
                      <a:r>
                        <a:rPr kumimoji="0" lang="pt-BR" altLang="x-none" sz="900" b="0" i="0" u="none" strike="noStrike" cap="none" normalizeH="0" baseline="0">
                          <a:ln>
                            <a:noFill/>
                          </a:ln>
                          <a:solidFill>
                            <a:srgbClr val="0F4334"/>
                          </a:solidFill>
                          <a:effectLst/>
                          <a:latin typeface="Arial" charset="0"/>
                          <a:ea typeface="ヒラギノ角ゴ ProN W3" charset="-128"/>
                          <a:cs typeface="ヒラギノ角ゴ ProN W3" charset="-128"/>
                          <a:sym typeface="Arial" charset="0"/>
                        </a:rPr>
                        <a:t>Sete Quedas </a:t>
                      </a:r>
                    </a:p>
                  </a:txBody>
                  <a:tcPr marL="56150" marR="56150" marT="45723" marB="45723" horzOverflow="overflow">
                    <a:lnL w="12225" cap="flat" cmpd="sng" algn="ctr">
                      <a:solidFill>
                        <a:srgbClr val="FFFFFF"/>
                      </a:solidFill>
                      <a:prstDash val="solid"/>
                      <a:round/>
                      <a:headEnd type="none" w="med" len="med"/>
                      <a:tailEnd type="none" w="med" len="med"/>
                    </a:lnL>
                    <a:lnR w="12225" cap="flat" cmpd="sng" algn="ctr">
                      <a:solidFill>
                        <a:srgbClr val="FFFFFF"/>
                      </a:solidFill>
                      <a:prstDash val="solid"/>
                      <a:round/>
                      <a:headEnd type="none" w="med" len="med"/>
                      <a:tailEnd type="none" w="med" len="med"/>
                    </a:lnR>
                    <a:lnT w="12225" cap="flat" cmpd="sng" algn="ctr">
                      <a:solidFill>
                        <a:srgbClr val="FFFFFF"/>
                      </a:solidFill>
                      <a:prstDash val="solid"/>
                      <a:round/>
                      <a:headEnd type="none" w="med" len="med"/>
                      <a:tailEnd type="none" w="med" len="med"/>
                    </a:lnT>
                    <a:lnB w="12225" cap="flat" cmpd="sng" algn="ctr">
                      <a:solidFill>
                        <a:srgbClr val="FFFFFF"/>
                      </a:solidFill>
                      <a:prstDash val="solid"/>
                      <a:round/>
                      <a:headEnd type="none" w="med" len="med"/>
                      <a:tailEnd type="none" w="med" len="med"/>
                    </a:lnB>
                    <a:lnTlToBr>
                      <a:noFill/>
                    </a:lnTlToBr>
                    <a:lnBlToTr>
                      <a:noFill/>
                    </a:lnBlToTr>
                    <a:solidFill>
                      <a:srgbClr val="E4E6CE"/>
                    </a:solidFill>
                  </a:tcPr>
                </a:tc>
                <a:tc>
                  <a:txBody>
                    <a:bodyPr/>
                    <a:lstStyle>
                      <a:lvl1pPr defTabSz="457200">
                        <a:spcBef>
                          <a:spcPts val="800"/>
                        </a:spcBef>
                        <a:defRPr sz="2800">
                          <a:solidFill>
                            <a:schemeClr val="tx1"/>
                          </a:solidFill>
                          <a:latin typeface="Tahoma" charset="0"/>
                          <a:ea typeface="ヒラギノ角ゴ ProN W3" charset="-128"/>
                          <a:cs typeface="ヒラギノ角ゴ ProN W3" charset="-128"/>
                          <a:sym typeface="Tahoma" charset="0"/>
                        </a:defRPr>
                      </a:lvl1pPr>
                      <a:lvl2pPr marL="742950" indent="-285750" defTabSz="457200">
                        <a:spcBef>
                          <a:spcPts val="700"/>
                        </a:spcBef>
                        <a:defRPr sz="2400">
                          <a:solidFill>
                            <a:schemeClr val="tx1"/>
                          </a:solidFill>
                          <a:latin typeface="Tahoma" charset="0"/>
                          <a:ea typeface="ヒラギノ角ゴ ProN W3" charset="-128"/>
                          <a:cs typeface="ヒラギノ角ゴ ProN W3" charset="-128"/>
                          <a:sym typeface="Tahoma" charset="0"/>
                        </a:defRPr>
                      </a:lvl2pPr>
                      <a:lvl3pPr marL="1143000" indent="-228600" defTabSz="457200">
                        <a:spcBef>
                          <a:spcPts val="600"/>
                        </a:spcBef>
                        <a:defRPr sz="2000">
                          <a:solidFill>
                            <a:schemeClr val="tx1"/>
                          </a:solidFill>
                          <a:latin typeface="Tahoma" charset="0"/>
                          <a:ea typeface="ヒラギノ角ゴ ProN W3" charset="-128"/>
                          <a:cs typeface="ヒラギノ角ゴ ProN W3" charset="-128"/>
                          <a:sym typeface="Tahoma" charset="0"/>
                        </a:defRPr>
                      </a:lvl3pPr>
                      <a:lvl4pPr marL="16002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4pPr>
                      <a:lvl5pPr marL="20574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5pPr>
                      <a:lvl6pPr marL="25146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6pPr>
                      <a:lvl7pPr marL="29718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7pPr>
                      <a:lvl8pPr marL="34290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8pPr>
                      <a:lvl9pPr marL="38862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9pPr>
                    </a:lstStyle>
                    <a:p>
                      <a:pPr marL="0" marR="0" lvl="0" indent="0" algn="ctr" defTabSz="457200" rtl="0" eaLnBrk="1" fontAlgn="base" latinLnBrk="0" hangingPunct="1">
                        <a:lnSpc>
                          <a:spcPct val="115000"/>
                        </a:lnSpc>
                        <a:spcBef>
                          <a:spcPct val="0"/>
                        </a:spcBef>
                        <a:spcAft>
                          <a:spcPct val="0"/>
                        </a:spcAft>
                        <a:buClrTx/>
                        <a:buSzPct val="25000"/>
                        <a:buFontTx/>
                        <a:buNone/>
                        <a:tabLst/>
                      </a:pPr>
                      <a:r>
                        <a:rPr kumimoji="0" lang="pt-BR" altLang="x-none" sz="900" b="0" i="0" u="none" strike="noStrike" cap="none" normalizeH="0" baseline="0">
                          <a:ln>
                            <a:noFill/>
                          </a:ln>
                          <a:solidFill>
                            <a:srgbClr val="0F4334"/>
                          </a:solidFill>
                          <a:effectLst/>
                          <a:latin typeface="Arial" charset="0"/>
                          <a:ea typeface="ヒラギノ角ゴ ProN W3" charset="-128"/>
                          <a:cs typeface="ヒラギノ角ゴ ProN W3" charset="-128"/>
                          <a:sym typeface="Arial" charset="0"/>
                        </a:rPr>
                        <a:t>1 </a:t>
                      </a:r>
                    </a:p>
                  </a:txBody>
                  <a:tcPr marL="56150" marR="56150" marT="45723" marB="45723" horzOverflow="overflow">
                    <a:lnL w="12225" cap="flat" cmpd="sng" algn="ctr">
                      <a:solidFill>
                        <a:srgbClr val="FFFFFF"/>
                      </a:solidFill>
                      <a:prstDash val="solid"/>
                      <a:round/>
                      <a:headEnd type="none" w="med" len="med"/>
                      <a:tailEnd type="none" w="med" len="med"/>
                    </a:lnL>
                    <a:lnR w="12225" cap="flat" cmpd="sng" algn="ctr">
                      <a:solidFill>
                        <a:srgbClr val="FFFFFF"/>
                      </a:solidFill>
                      <a:prstDash val="solid"/>
                      <a:round/>
                      <a:headEnd type="none" w="med" len="med"/>
                      <a:tailEnd type="none" w="med" len="med"/>
                    </a:lnR>
                    <a:lnT w="12225" cap="flat" cmpd="sng" algn="ctr">
                      <a:solidFill>
                        <a:srgbClr val="FFFFFF"/>
                      </a:solidFill>
                      <a:prstDash val="solid"/>
                      <a:round/>
                      <a:headEnd type="none" w="med" len="med"/>
                      <a:tailEnd type="none" w="med" len="med"/>
                    </a:lnT>
                    <a:lnB w="12225" cap="flat" cmpd="sng" algn="ctr">
                      <a:solidFill>
                        <a:srgbClr val="FFFFFF"/>
                      </a:solidFill>
                      <a:prstDash val="solid"/>
                      <a:round/>
                      <a:headEnd type="none" w="med" len="med"/>
                      <a:tailEnd type="none" w="med" len="med"/>
                    </a:lnB>
                    <a:lnTlToBr>
                      <a:noFill/>
                    </a:lnTlToBr>
                    <a:lnBlToTr>
                      <a:noFill/>
                    </a:lnBlToTr>
                    <a:solidFill>
                      <a:srgbClr val="E4E6CE"/>
                    </a:solidFill>
                  </a:tcPr>
                </a:tc>
                <a:extLst>
                  <a:ext uri="{0D108BD9-81ED-4DB2-BD59-A6C34878D82A}">
                    <a16:rowId xmlns:a16="http://schemas.microsoft.com/office/drawing/2014/main" val="10022"/>
                  </a:ext>
                </a:extLst>
              </a:tr>
              <a:tr h="249172">
                <a:tc>
                  <a:txBody>
                    <a:bodyPr/>
                    <a:lstStyle>
                      <a:lvl1pPr defTabSz="457200">
                        <a:spcBef>
                          <a:spcPts val="800"/>
                        </a:spcBef>
                        <a:defRPr sz="2800">
                          <a:solidFill>
                            <a:schemeClr val="tx1"/>
                          </a:solidFill>
                          <a:latin typeface="Tahoma" charset="0"/>
                          <a:ea typeface="ヒラギノ角ゴ ProN W3" charset="-128"/>
                          <a:cs typeface="ヒラギノ角ゴ ProN W3" charset="-128"/>
                          <a:sym typeface="Tahoma" charset="0"/>
                        </a:defRPr>
                      </a:lvl1pPr>
                      <a:lvl2pPr marL="742950" indent="-285750" defTabSz="457200">
                        <a:spcBef>
                          <a:spcPts val="700"/>
                        </a:spcBef>
                        <a:defRPr sz="2400">
                          <a:solidFill>
                            <a:schemeClr val="tx1"/>
                          </a:solidFill>
                          <a:latin typeface="Tahoma" charset="0"/>
                          <a:ea typeface="ヒラギノ角ゴ ProN W3" charset="-128"/>
                          <a:cs typeface="ヒラギノ角ゴ ProN W3" charset="-128"/>
                          <a:sym typeface="Tahoma" charset="0"/>
                        </a:defRPr>
                      </a:lvl2pPr>
                      <a:lvl3pPr marL="1143000" indent="-228600" defTabSz="457200">
                        <a:spcBef>
                          <a:spcPts val="600"/>
                        </a:spcBef>
                        <a:defRPr sz="2000">
                          <a:solidFill>
                            <a:schemeClr val="tx1"/>
                          </a:solidFill>
                          <a:latin typeface="Tahoma" charset="0"/>
                          <a:ea typeface="ヒラギノ角ゴ ProN W3" charset="-128"/>
                          <a:cs typeface="ヒラギノ角ゴ ProN W3" charset="-128"/>
                          <a:sym typeface="Tahoma" charset="0"/>
                        </a:defRPr>
                      </a:lvl3pPr>
                      <a:lvl4pPr marL="16002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4pPr>
                      <a:lvl5pPr marL="20574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5pPr>
                      <a:lvl6pPr marL="25146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6pPr>
                      <a:lvl7pPr marL="29718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7pPr>
                      <a:lvl8pPr marL="34290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8pPr>
                      <a:lvl9pPr marL="38862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9pPr>
                    </a:lstStyle>
                    <a:p>
                      <a:pPr marL="0" marR="0" lvl="0" indent="0" algn="l" defTabSz="457200" rtl="0" eaLnBrk="1" fontAlgn="base" latinLnBrk="0" hangingPunct="1">
                        <a:lnSpc>
                          <a:spcPct val="115000"/>
                        </a:lnSpc>
                        <a:spcBef>
                          <a:spcPct val="0"/>
                        </a:spcBef>
                        <a:spcAft>
                          <a:spcPct val="0"/>
                        </a:spcAft>
                        <a:buClrTx/>
                        <a:buSzPct val="25000"/>
                        <a:buFontTx/>
                        <a:buNone/>
                        <a:tabLst/>
                      </a:pPr>
                      <a:r>
                        <a:rPr kumimoji="0" lang="pt-BR" altLang="x-none" sz="900" b="0" i="0" u="none" strike="noStrike" cap="none" normalizeH="0" baseline="0">
                          <a:ln>
                            <a:noFill/>
                          </a:ln>
                          <a:solidFill>
                            <a:srgbClr val="0F4334"/>
                          </a:solidFill>
                          <a:effectLst/>
                          <a:latin typeface="Arial" charset="0"/>
                          <a:ea typeface="ヒラギノ角ゴ ProN W3" charset="-128"/>
                          <a:cs typeface="ヒラギノ角ゴ ProN W3" charset="-128"/>
                          <a:sym typeface="Arial" charset="0"/>
                        </a:rPr>
                        <a:t>Sidrolândia </a:t>
                      </a:r>
                    </a:p>
                  </a:txBody>
                  <a:tcPr marL="56150" marR="56150" marT="45723" marB="45723" horzOverflow="overflow">
                    <a:lnL w="12225" cap="flat" cmpd="sng" algn="ctr">
                      <a:solidFill>
                        <a:srgbClr val="FFFFFF"/>
                      </a:solidFill>
                      <a:prstDash val="solid"/>
                      <a:round/>
                      <a:headEnd type="none" w="med" len="med"/>
                      <a:tailEnd type="none" w="med" len="med"/>
                    </a:lnL>
                    <a:lnR w="12225" cap="flat" cmpd="sng" algn="ctr">
                      <a:solidFill>
                        <a:srgbClr val="FFFFFF"/>
                      </a:solidFill>
                      <a:prstDash val="solid"/>
                      <a:round/>
                      <a:headEnd type="none" w="med" len="med"/>
                      <a:tailEnd type="none" w="med" len="med"/>
                    </a:lnR>
                    <a:lnT w="12225" cap="flat" cmpd="sng" algn="ctr">
                      <a:solidFill>
                        <a:srgbClr val="FFFFFF"/>
                      </a:solidFill>
                      <a:prstDash val="solid"/>
                      <a:round/>
                      <a:headEnd type="none" w="med" len="med"/>
                      <a:tailEnd type="none" w="med" len="med"/>
                    </a:lnT>
                    <a:lnB w="12225" cap="flat" cmpd="sng" algn="ctr">
                      <a:solidFill>
                        <a:srgbClr val="FFFFFF"/>
                      </a:solidFill>
                      <a:prstDash val="solid"/>
                      <a:round/>
                      <a:headEnd type="none" w="med" len="med"/>
                      <a:tailEnd type="none" w="med" len="med"/>
                    </a:lnB>
                    <a:lnTlToBr>
                      <a:noFill/>
                    </a:lnTlToBr>
                    <a:lnBlToTr>
                      <a:noFill/>
                    </a:lnBlToTr>
                    <a:solidFill>
                      <a:srgbClr val="F2F3E8"/>
                    </a:solidFill>
                  </a:tcPr>
                </a:tc>
                <a:tc>
                  <a:txBody>
                    <a:bodyPr/>
                    <a:lstStyle>
                      <a:lvl1pPr defTabSz="457200">
                        <a:spcBef>
                          <a:spcPts val="800"/>
                        </a:spcBef>
                        <a:defRPr sz="2800">
                          <a:solidFill>
                            <a:schemeClr val="tx1"/>
                          </a:solidFill>
                          <a:latin typeface="Tahoma" charset="0"/>
                          <a:ea typeface="ヒラギノ角ゴ ProN W3" charset="-128"/>
                          <a:cs typeface="ヒラギノ角ゴ ProN W3" charset="-128"/>
                          <a:sym typeface="Tahoma" charset="0"/>
                        </a:defRPr>
                      </a:lvl1pPr>
                      <a:lvl2pPr marL="742950" indent="-285750" defTabSz="457200">
                        <a:spcBef>
                          <a:spcPts val="700"/>
                        </a:spcBef>
                        <a:defRPr sz="2400">
                          <a:solidFill>
                            <a:schemeClr val="tx1"/>
                          </a:solidFill>
                          <a:latin typeface="Tahoma" charset="0"/>
                          <a:ea typeface="ヒラギノ角ゴ ProN W3" charset="-128"/>
                          <a:cs typeface="ヒラギノ角ゴ ProN W3" charset="-128"/>
                          <a:sym typeface="Tahoma" charset="0"/>
                        </a:defRPr>
                      </a:lvl2pPr>
                      <a:lvl3pPr marL="1143000" indent="-228600" defTabSz="457200">
                        <a:spcBef>
                          <a:spcPts val="600"/>
                        </a:spcBef>
                        <a:defRPr sz="2000">
                          <a:solidFill>
                            <a:schemeClr val="tx1"/>
                          </a:solidFill>
                          <a:latin typeface="Tahoma" charset="0"/>
                          <a:ea typeface="ヒラギノ角ゴ ProN W3" charset="-128"/>
                          <a:cs typeface="ヒラギノ角ゴ ProN W3" charset="-128"/>
                          <a:sym typeface="Tahoma" charset="0"/>
                        </a:defRPr>
                      </a:lvl3pPr>
                      <a:lvl4pPr marL="16002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4pPr>
                      <a:lvl5pPr marL="20574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5pPr>
                      <a:lvl6pPr marL="25146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6pPr>
                      <a:lvl7pPr marL="29718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7pPr>
                      <a:lvl8pPr marL="34290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8pPr>
                      <a:lvl9pPr marL="38862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9pPr>
                    </a:lstStyle>
                    <a:p>
                      <a:pPr marL="0" marR="0" lvl="0" indent="0" algn="ctr" defTabSz="457200" rtl="0" eaLnBrk="1" fontAlgn="base" latinLnBrk="0" hangingPunct="1">
                        <a:lnSpc>
                          <a:spcPct val="115000"/>
                        </a:lnSpc>
                        <a:spcBef>
                          <a:spcPct val="0"/>
                        </a:spcBef>
                        <a:spcAft>
                          <a:spcPct val="0"/>
                        </a:spcAft>
                        <a:buClrTx/>
                        <a:buSzPct val="25000"/>
                        <a:buFontTx/>
                        <a:buNone/>
                        <a:tabLst/>
                      </a:pPr>
                      <a:r>
                        <a:rPr kumimoji="0" lang="pt-BR" altLang="x-none" sz="900" b="0" i="0" u="none" strike="noStrike" cap="none" normalizeH="0" baseline="0">
                          <a:ln>
                            <a:noFill/>
                          </a:ln>
                          <a:solidFill>
                            <a:srgbClr val="0F4334"/>
                          </a:solidFill>
                          <a:effectLst/>
                          <a:latin typeface="Arial" charset="0"/>
                          <a:ea typeface="ヒラギノ角ゴ ProN W3" charset="-128"/>
                          <a:cs typeface="ヒラギノ角ゴ ProN W3" charset="-128"/>
                          <a:sym typeface="Arial" charset="0"/>
                        </a:rPr>
                        <a:t>13 </a:t>
                      </a:r>
                    </a:p>
                  </a:txBody>
                  <a:tcPr marL="56150" marR="56150" marT="45723" marB="45723" horzOverflow="overflow">
                    <a:lnL w="12225" cap="flat" cmpd="sng" algn="ctr">
                      <a:solidFill>
                        <a:srgbClr val="FFFFFF"/>
                      </a:solidFill>
                      <a:prstDash val="solid"/>
                      <a:round/>
                      <a:headEnd type="none" w="med" len="med"/>
                      <a:tailEnd type="none" w="med" len="med"/>
                    </a:lnL>
                    <a:lnR w="12225" cap="flat" cmpd="sng" algn="ctr">
                      <a:solidFill>
                        <a:srgbClr val="FFFFFF"/>
                      </a:solidFill>
                      <a:prstDash val="solid"/>
                      <a:round/>
                      <a:headEnd type="none" w="med" len="med"/>
                      <a:tailEnd type="none" w="med" len="med"/>
                    </a:lnR>
                    <a:lnT w="12225" cap="flat" cmpd="sng" algn="ctr">
                      <a:solidFill>
                        <a:srgbClr val="FFFFFF"/>
                      </a:solidFill>
                      <a:prstDash val="solid"/>
                      <a:round/>
                      <a:headEnd type="none" w="med" len="med"/>
                      <a:tailEnd type="none" w="med" len="med"/>
                    </a:lnT>
                    <a:lnB w="12225" cap="flat" cmpd="sng" algn="ctr">
                      <a:solidFill>
                        <a:srgbClr val="FFFFFF"/>
                      </a:solidFill>
                      <a:prstDash val="solid"/>
                      <a:round/>
                      <a:headEnd type="none" w="med" len="med"/>
                      <a:tailEnd type="none" w="med" len="med"/>
                    </a:lnB>
                    <a:lnTlToBr>
                      <a:noFill/>
                    </a:lnTlToBr>
                    <a:lnBlToTr>
                      <a:noFill/>
                    </a:lnBlToTr>
                    <a:solidFill>
                      <a:srgbClr val="F2F3E8"/>
                    </a:solidFill>
                  </a:tcPr>
                </a:tc>
                <a:extLst>
                  <a:ext uri="{0D108BD9-81ED-4DB2-BD59-A6C34878D82A}">
                    <a16:rowId xmlns:a16="http://schemas.microsoft.com/office/drawing/2014/main" val="10023"/>
                  </a:ext>
                </a:extLst>
              </a:tr>
              <a:tr h="249172">
                <a:tc>
                  <a:txBody>
                    <a:bodyPr/>
                    <a:lstStyle>
                      <a:lvl1pPr defTabSz="457200">
                        <a:spcBef>
                          <a:spcPts val="800"/>
                        </a:spcBef>
                        <a:defRPr sz="2800">
                          <a:solidFill>
                            <a:schemeClr val="tx1"/>
                          </a:solidFill>
                          <a:latin typeface="Tahoma" charset="0"/>
                          <a:ea typeface="ヒラギノ角ゴ ProN W3" charset="-128"/>
                          <a:cs typeface="ヒラギノ角ゴ ProN W3" charset="-128"/>
                          <a:sym typeface="Tahoma" charset="0"/>
                        </a:defRPr>
                      </a:lvl1pPr>
                      <a:lvl2pPr marL="742950" indent="-285750" defTabSz="457200">
                        <a:spcBef>
                          <a:spcPts val="700"/>
                        </a:spcBef>
                        <a:defRPr sz="2400">
                          <a:solidFill>
                            <a:schemeClr val="tx1"/>
                          </a:solidFill>
                          <a:latin typeface="Tahoma" charset="0"/>
                          <a:ea typeface="ヒラギノ角ゴ ProN W3" charset="-128"/>
                          <a:cs typeface="ヒラギノ角ゴ ProN W3" charset="-128"/>
                          <a:sym typeface="Tahoma" charset="0"/>
                        </a:defRPr>
                      </a:lvl2pPr>
                      <a:lvl3pPr marL="1143000" indent="-228600" defTabSz="457200">
                        <a:spcBef>
                          <a:spcPts val="600"/>
                        </a:spcBef>
                        <a:defRPr sz="2000">
                          <a:solidFill>
                            <a:schemeClr val="tx1"/>
                          </a:solidFill>
                          <a:latin typeface="Tahoma" charset="0"/>
                          <a:ea typeface="ヒラギノ角ゴ ProN W3" charset="-128"/>
                          <a:cs typeface="ヒラギノ角ゴ ProN W3" charset="-128"/>
                          <a:sym typeface="Tahoma" charset="0"/>
                        </a:defRPr>
                      </a:lvl3pPr>
                      <a:lvl4pPr marL="16002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4pPr>
                      <a:lvl5pPr marL="20574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5pPr>
                      <a:lvl6pPr marL="25146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6pPr>
                      <a:lvl7pPr marL="29718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7pPr>
                      <a:lvl8pPr marL="34290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8pPr>
                      <a:lvl9pPr marL="38862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9pPr>
                    </a:lstStyle>
                    <a:p>
                      <a:pPr marL="0" marR="0" lvl="0" indent="0" algn="r" defTabSz="457200" rtl="0" eaLnBrk="1" fontAlgn="base" latinLnBrk="0" hangingPunct="1">
                        <a:lnSpc>
                          <a:spcPct val="115000"/>
                        </a:lnSpc>
                        <a:spcBef>
                          <a:spcPct val="0"/>
                        </a:spcBef>
                        <a:spcAft>
                          <a:spcPct val="0"/>
                        </a:spcAft>
                        <a:buClrTx/>
                        <a:buSzPct val="25000"/>
                        <a:buFontTx/>
                        <a:buNone/>
                        <a:tabLst/>
                      </a:pPr>
                      <a:r>
                        <a:rPr kumimoji="0" lang="pt-BR" altLang="x-none" sz="900" b="1" i="0" u="none" strike="noStrike" cap="none" normalizeH="0" baseline="0">
                          <a:ln>
                            <a:noFill/>
                          </a:ln>
                          <a:solidFill>
                            <a:srgbClr val="FFFFFF"/>
                          </a:solidFill>
                          <a:effectLst/>
                          <a:latin typeface="Arial" charset="0"/>
                          <a:ea typeface="ヒラギノ角ゴ ProN W3" charset="-128"/>
                          <a:cs typeface="ヒラギノ角ゴ ProN W3" charset="-128"/>
                          <a:sym typeface="Arial" charset="0"/>
                        </a:rPr>
                        <a:t>TOTAL </a:t>
                      </a:r>
                    </a:p>
                  </a:txBody>
                  <a:tcPr marL="56150" marR="56150" marT="45723" marB="45723" horzOverflow="overflow">
                    <a:lnL w="12225" cap="flat" cmpd="sng" algn="ctr">
                      <a:solidFill>
                        <a:srgbClr val="FFFFFF"/>
                      </a:solidFill>
                      <a:prstDash val="solid"/>
                      <a:round/>
                      <a:headEnd type="none" w="med" len="med"/>
                      <a:tailEnd type="none" w="med" len="med"/>
                    </a:lnL>
                    <a:lnR w="12225" cap="flat" cmpd="sng" algn="ctr">
                      <a:solidFill>
                        <a:srgbClr val="FFFFFF"/>
                      </a:solidFill>
                      <a:prstDash val="solid"/>
                      <a:round/>
                      <a:headEnd type="none" w="med" len="med"/>
                      <a:tailEnd type="none" w="med" len="med"/>
                    </a:lnR>
                    <a:lnT w="12225" cap="flat" cmpd="sng" algn="ctr">
                      <a:solidFill>
                        <a:srgbClr val="FFFFFF"/>
                      </a:solidFill>
                      <a:prstDash val="solid"/>
                      <a:round/>
                      <a:headEnd type="none" w="med" len="med"/>
                      <a:tailEnd type="none" w="med" len="med"/>
                    </a:lnT>
                    <a:lnB w="12225" cap="flat" cmpd="sng" algn="ctr">
                      <a:solidFill>
                        <a:srgbClr val="FFFFFF"/>
                      </a:solidFill>
                      <a:prstDash val="solid"/>
                      <a:round/>
                      <a:headEnd type="none" w="med" len="med"/>
                      <a:tailEnd type="none" w="med" len="med"/>
                    </a:lnB>
                    <a:lnTlToBr>
                      <a:noFill/>
                    </a:lnTlToBr>
                    <a:lnBlToTr>
                      <a:noFill/>
                    </a:lnBlToTr>
                    <a:solidFill>
                      <a:srgbClr val="AEC218"/>
                    </a:solidFill>
                  </a:tcPr>
                </a:tc>
                <a:tc>
                  <a:txBody>
                    <a:bodyPr/>
                    <a:lstStyle>
                      <a:lvl1pPr defTabSz="457200">
                        <a:spcBef>
                          <a:spcPts val="800"/>
                        </a:spcBef>
                        <a:defRPr sz="2800">
                          <a:solidFill>
                            <a:schemeClr val="tx1"/>
                          </a:solidFill>
                          <a:latin typeface="Tahoma" charset="0"/>
                          <a:ea typeface="ヒラギノ角ゴ ProN W3" charset="-128"/>
                          <a:cs typeface="ヒラギノ角ゴ ProN W3" charset="-128"/>
                          <a:sym typeface="Tahoma" charset="0"/>
                        </a:defRPr>
                      </a:lvl1pPr>
                      <a:lvl2pPr marL="742950" indent="-285750" defTabSz="457200">
                        <a:spcBef>
                          <a:spcPts val="700"/>
                        </a:spcBef>
                        <a:defRPr sz="2400">
                          <a:solidFill>
                            <a:schemeClr val="tx1"/>
                          </a:solidFill>
                          <a:latin typeface="Tahoma" charset="0"/>
                          <a:ea typeface="ヒラギノ角ゴ ProN W3" charset="-128"/>
                          <a:cs typeface="ヒラギノ角ゴ ProN W3" charset="-128"/>
                          <a:sym typeface="Tahoma" charset="0"/>
                        </a:defRPr>
                      </a:lvl2pPr>
                      <a:lvl3pPr marL="1143000" indent="-228600" defTabSz="457200">
                        <a:spcBef>
                          <a:spcPts val="600"/>
                        </a:spcBef>
                        <a:defRPr sz="2000">
                          <a:solidFill>
                            <a:schemeClr val="tx1"/>
                          </a:solidFill>
                          <a:latin typeface="Tahoma" charset="0"/>
                          <a:ea typeface="ヒラギノ角ゴ ProN W3" charset="-128"/>
                          <a:cs typeface="ヒラギノ角ゴ ProN W3" charset="-128"/>
                          <a:sym typeface="Tahoma" charset="0"/>
                        </a:defRPr>
                      </a:lvl3pPr>
                      <a:lvl4pPr marL="16002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4pPr>
                      <a:lvl5pPr marL="2057400" indent="-228600" defTabSz="457200">
                        <a:spcBef>
                          <a:spcPts val="500"/>
                        </a:spcBef>
                        <a:defRPr>
                          <a:solidFill>
                            <a:schemeClr val="tx1"/>
                          </a:solidFill>
                          <a:latin typeface="Tahoma" charset="0"/>
                          <a:ea typeface="ヒラギノ角ゴ ProN W3" charset="-128"/>
                          <a:cs typeface="ヒラギノ角ゴ ProN W3" charset="-128"/>
                          <a:sym typeface="Tahoma" charset="0"/>
                        </a:defRPr>
                      </a:lvl5pPr>
                      <a:lvl6pPr marL="25146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6pPr>
                      <a:lvl7pPr marL="29718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7pPr>
                      <a:lvl8pPr marL="34290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8pPr>
                      <a:lvl9pPr marL="3886200" indent="-228600" defTabSz="457200" eaLnBrk="0" fontAlgn="base" hangingPunct="0">
                        <a:spcBef>
                          <a:spcPts val="500"/>
                        </a:spcBef>
                        <a:spcAft>
                          <a:spcPct val="0"/>
                        </a:spcAft>
                        <a:defRPr>
                          <a:solidFill>
                            <a:schemeClr val="tx1"/>
                          </a:solidFill>
                          <a:latin typeface="Tahoma" charset="0"/>
                          <a:ea typeface="ヒラギノ角ゴ ProN W3" charset="-128"/>
                          <a:cs typeface="ヒラギノ角ゴ ProN W3" charset="-128"/>
                          <a:sym typeface="Tahoma" charset="0"/>
                        </a:defRPr>
                      </a:lvl9pPr>
                    </a:lstStyle>
                    <a:p>
                      <a:pPr marL="0" marR="0" lvl="0" indent="0" algn="ctr" defTabSz="457200" rtl="0" eaLnBrk="1" fontAlgn="base" latinLnBrk="0" hangingPunct="1">
                        <a:lnSpc>
                          <a:spcPct val="115000"/>
                        </a:lnSpc>
                        <a:spcBef>
                          <a:spcPct val="0"/>
                        </a:spcBef>
                        <a:spcAft>
                          <a:spcPct val="0"/>
                        </a:spcAft>
                        <a:buClrTx/>
                        <a:buSzPct val="25000"/>
                        <a:buFontTx/>
                        <a:buNone/>
                        <a:tabLst/>
                      </a:pPr>
                      <a:r>
                        <a:rPr kumimoji="0" lang="pt-BR" altLang="x-none" sz="900" b="0" i="0" u="none" strike="noStrike" cap="none" normalizeH="0" baseline="0" dirty="0">
                          <a:ln>
                            <a:noFill/>
                          </a:ln>
                          <a:solidFill>
                            <a:srgbClr val="000000"/>
                          </a:solidFill>
                          <a:effectLst/>
                          <a:latin typeface="Calibri" charset="0"/>
                          <a:ea typeface="ヒラギノ角ゴ ProN W3" charset="-128"/>
                          <a:cs typeface="ヒラギノ角ゴ ProN W3" charset="-128"/>
                          <a:sym typeface="Calibri" charset="0"/>
                        </a:rPr>
                        <a:t>121</a:t>
                      </a:r>
                    </a:p>
                  </a:txBody>
                  <a:tcPr marL="56150" marR="56150" marT="45723" marB="45723" horzOverflow="overflow">
                    <a:lnL w="12225" cap="flat" cmpd="sng" algn="ctr">
                      <a:solidFill>
                        <a:srgbClr val="FFFFFF"/>
                      </a:solidFill>
                      <a:prstDash val="solid"/>
                      <a:round/>
                      <a:headEnd type="none" w="med" len="med"/>
                      <a:tailEnd type="none" w="med" len="med"/>
                    </a:lnL>
                    <a:lnR w="12225" cap="flat" cmpd="sng" algn="ctr">
                      <a:solidFill>
                        <a:srgbClr val="FFFFFF"/>
                      </a:solidFill>
                      <a:prstDash val="solid"/>
                      <a:round/>
                      <a:headEnd type="none" w="med" len="med"/>
                      <a:tailEnd type="none" w="med" len="med"/>
                    </a:lnR>
                    <a:lnT w="12225" cap="flat" cmpd="sng" algn="ctr">
                      <a:solidFill>
                        <a:srgbClr val="FFFFFF"/>
                      </a:solidFill>
                      <a:prstDash val="solid"/>
                      <a:round/>
                      <a:headEnd type="none" w="med" len="med"/>
                      <a:tailEnd type="none" w="med" len="med"/>
                    </a:lnT>
                    <a:lnB w="12225" cap="flat" cmpd="sng" algn="ctr">
                      <a:solidFill>
                        <a:srgbClr val="FFFFFF"/>
                      </a:solidFill>
                      <a:prstDash val="solid"/>
                      <a:round/>
                      <a:headEnd type="none" w="med" len="med"/>
                      <a:tailEnd type="none" w="med" len="med"/>
                    </a:lnB>
                    <a:lnTlToBr>
                      <a:noFill/>
                    </a:lnTlToBr>
                    <a:lnBlToTr>
                      <a:noFill/>
                    </a:lnBlToTr>
                    <a:solidFill>
                      <a:srgbClr val="AEC218"/>
                    </a:solidFill>
                  </a:tcPr>
                </a:tc>
                <a:extLst>
                  <a:ext uri="{0D108BD9-81ED-4DB2-BD59-A6C34878D82A}">
                    <a16:rowId xmlns:a16="http://schemas.microsoft.com/office/drawing/2014/main" val="1002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hape 248">
            <a:extLst>
              <a:ext uri="{FF2B5EF4-FFF2-40B4-BE49-F238E27FC236}">
                <a16:creationId xmlns:a16="http://schemas.microsoft.com/office/drawing/2014/main" id="{ECC703D1-1C0F-6C4E-3891-7ADDDB274EE8}"/>
              </a:ext>
            </a:extLst>
          </p:cNvPr>
          <p:cNvSpPr>
            <a:spLocks noChangeArrowheads="1"/>
          </p:cNvSpPr>
          <p:nvPr/>
        </p:nvSpPr>
        <p:spPr bwMode="auto">
          <a:xfrm>
            <a:off x="1524000" y="115888"/>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sz="1200">
                <a:solidFill>
                  <a:srgbClr val="FFFFFF"/>
                </a:solidFill>
                <a:latin typeface="Arial" panose="020B0604020202020204" pitchFamily="34" charset="0"/>
                <a:ea typeface="ヒラギノ角ゴ ProN W3" charset="-128"/>
                <a:sym typeface="Arial" panose="020B0604020202020204" pitchFamily="34" charset="0"/>
              </a:defRPr>
            </a:lvl1pPr>
            <a:lvl2pPr marL="742950" indent="-285750">
              <a:defRPr sz="1200">
                <a:solidFill>
                  <a:srgbClr val="FFFFFF"/>
                </a:solidFill>
                <a:latin typeface="Arial" panose="020B0604020202020204" pitchFamily="34" charset="0"/>
                <a:ea typeface="ヒラギノ角ゴ ProN W3" charset="-128"/>
                <a:sym typeface="Arial" panose="020B0604020202020204" pitchFamily="34" charset="0"/>
              </a:defRPr>
            </a:lvl2pPr>
            <a:lvl3pPr marL="1143000" indent="-228600">
              <a:defRPr sz="1200">
                <a:solidFill>
                  <a:srgbClr val="FFFFFF"/>
                </a:solidFill>
                <a:latin typeface="Arial" panose="020B0604020202020204" pitchFamily="34" charset="0"/>
                <a:ea typeface="ヒラギノ角ゴ ProN W3" charset="-128"/>
                <a:sym typeface="Arial" panose="020B0604020202020204" pitchFamily="34" charset="0"/>
              </a:defRPr>
            </a:lvl3pPr>
            <a:lvl4pPr marL="1600200" indent="-228600">
              <a:defRPr sz="1200">
                <a:solidFill>
                  <a:srgbClr val="FFFFFF"/>
                </a:solidFill>
                <a:latin typeface="Arial" panose="020B0604020202020204" pitchFamily="34" charset="0"/>
                <a:ea typeface="ヒラギノ角ゴ ProN W3" charset="-128"/>
                <a:sym typeface="Arial" panose="020B0604020202020204" pitchFamily="34" charset="0"/>
              </a:defRPr>
            </a:lvl4pPr>
            <a:lvl5pPr marL="2057400" indent="-228600">
              <a:defRPr sz="1200">
                <a:solidFill>
                  <a:srgbClr val="FFFFFF"/>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9pPr>
          </a:lstStyle>
          <a:p>
            <a:pPr eaLnBrk="1" hangingPunct="1"/>
            <a:endParaRPr lang="pt-BR" altLang="pt-BR"/>
          </a:p>
        </p:txBody>
      </p:sp>
      <p:sp>
        <p:nvSpPr>
          <p:cNvPr id="249" name="Shape 249">
            <a:extLst>
              <a:ext uri="{FF2B5EF4-FFF2-40B4-BE49-F238E27FC236}">
                <a16:creationId xmlns:a16="http://schemas.microsoft.com/office/drawing/2014/main" id="{07BE44DD-148F-811D-4865-C7B52E26CEDB}"/>
              </a:ext>
            </a:extLst>
          </p:cNvPr>
          <p:cNvSpPr>
            <a:spLocks noChangeArrowheads="1"/>
          </p:cNvSpPr>
          <p:nvPr/>
        </p:nvSpPr>
        <p:spPr bwMode="auto">
          <a:xfrm>
            <a:off x="5232400" y="5643563"/>
            <a:ext cx="1708150"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a:defRPr sz="1200">
                <a:solidFill>
                  <a:srgbClr val="FFFFFF"/>
                </a:solidFill>
                <a:latin typeface="Arial" panose="020B0604020202020204" pitchFamily="34" charset="0"/>
                <a:ea typeface="ヒラギノ角ゴ ProN W3" charset="-128"/>
                <a:sym typeface="Arial" panose="020B0604020202020204" pitchFamily="34" charset="0"/>
              </a:defRPr>
            </a:lvl1pPr>
            <a:lvl2pPr marL="742950" indent="-285750">
              <a:defRPr sz="1200">
                <a:solidFill>
                  <a:srgbClr val="FFFFFF"/>
                </a:solidFill>
                <a:latin typeface="Arial" panose="020B0604020202020204" pitchFamily="34" charset="0"/>
                <a:ea typeface="ヒラギノ角ゴ ProN W3" charset="-128"/>
                <a:sym typeface="Arial" panose="020B0604020202020204" pitchFamily="34" charset="0"/>
              </a:defRPr>
            </a:lvl2pPr>
            <a:lvl3pPr marL="1143000" indent="-228600">
              <a:defRPr sz="1200">
                <a:solidFill>
                  <a:srgbClr val="FFFFFF"/>
                </a:solidFill>
                <a:latin typeface="Arial" panose="020B0604020202020204" pitchFamily="34" charset="0"/>
                <a:ea typeface="ヒラギノ角ゴ ProN W3" charset="-128"/>
                <a:sym typeface="Arial" panose="020B0604020202020204" pitchFamily="34" charset="0"/>
              </a:defRPr>
            </a:lvl3pPr>
            <a:lvl4pPr marL="1600200" indent="-228600">
              <a:defRPr sz="1200">
                <a:solidFill>
                  <a:srgbClr val="FFFFFF"/>
                </a:solidFill>
                <a:latin typeface="Arial" panose="020B0604020202020204" pitchFamily="34" charset="0"/>
                <a:ea typeface="ヒラギノ角ゴ ProN W3" charset="-128"/>
                <a:sym typeface="Arial" panose="020B0604020202020204" pitchFamily="34" charset="0"/>
              </a:defRPr>
            </a:lvl4pPr>
            <a:lvl5pPr marL="2057400" indent="-228600">
              <a:defRPr sz="1200">
                <a:solidFill>
                  <a:srgbClr val="FFFFFF"/>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9pPr>
          </a:lstStyle>
          <a:p>
            <a:pPr algn="ctr" eaLnBrk="1" hangingPunct="1">
              <a:buSzPct val="25000"/>
            </a:pPr>
            <a:r>
              <a:rPr lang="pt-BR" altLang="pt-BR" sz="1300" b="1">
                <a:solidFill>
                  <a:srgbClr val="FF0000"/>
                </a:solidFill>
                <a:latin typeface="Century Gothic" panose="020B0502020202020204" pitchFamily="34" charset="0"/>
                <a:sym typeface="Century Gothic" panose="020B0502020202020204" pitchFamily="34" charset="0"/>
              </a:rPr>
              <a:t>Portarias: 788, 789, 790, 791, 792 e 793 da Funai.</a:t>
            </a:r>
          </a:p>
        </p:txBody>
      </p:sp>
      <p:sp>
        <p:nvSpPr>
          <p:cNvPr id="250" name="Shape 250">
            <a:extLst>
              <a:ext uri="{FF2B5EF4-FFF2-40B4-BE49-F238E27FC236}">
                <a16:creationId xmlns:a16="http://schemas.microsoft.com/office/drawing/2014/main" id="{21BFD9C7-031C-114D-A799-EF873CACACAB}"/>
              </a:ext>
            </a:extLst>
          </p:cNvPr>
          <p:cNvSpPr/>
          <p:nvPr/>
        </p:nvSpPr>
        <p:spPr>
          <a:xfrm>
            <a:off x="6086476" y="1035051"/>
            <a:ext cx="4175125" cy="1566863"/>
          </a:xfrm>
          <a:prstGeom prst="rect">
            <a:avLst/>
          </a:prstGeom>
          <a:noFill/>
          <a:ln>
            <a:noFill/>
          </a:ln>
        </p:spPr>
        <p:txBody>
          <a:bodyPr lIns="90000" tIns="45000" rIns="90000" bIns="45000"/>
          <a:lstStyle/>
          <a:p>
            <a:pPr marL="85680" indent="-9480">
              <a:lnSpc>
                <a:spcPct val="150000"/>
              </a:lnSpc>
              <a:buSzPct val="25000"/>
              <a:defRPr/>
            </a:pPr>
            <a:r>
              <a:rPr lang="pt-BR" sz="1600" dirty="0">
                <a:latin typeface="Century Gothic"/>
                <a:ea typeface="Century Gothic"/>
                <a:cs typeface="Century Gothic"/>
                <a:sym typeface="Century Gothic"/>
              </a:rPr>
              <a:t> </a:t>
            </a:r>
            <a:r>
              <a:rPr lang="pt-BR" sz="1600" b="1" dirty="0">
                <a:latin typeface="Century Gothic"/>
                <a:ea typeface="Century Gothic"/>
                <a:cs typeface="Century Gothic"/>
                <a:sym typeface="Century Gothic"/>
              </a:rPr>
              <a:t>Assentamentos do INCRA</a:t>
            </a:r>
            <a:r>
              <a:rPr lang="pt-BR" sz="1600" dirty="0">
                <a:latin typeface="Century Gothic"/>
                <a:ea typeface="Century Gothic"/>
                <a:cs typeface="Century Gothic"/>
                <a:sym typeface="Century Gothic"/>
              </a:rPr>
              <a:t>: </a:t>
            </a:r>
            <a:r>
              <a:rPr lang="pt-BR" sz="1600" b="1" dirty="0">
                <a:latin typeface="Century Gothic"/>
                <a:ea typeface="Century Gothic"/>
                <a:cs typeface="Century Gothic"/>
                <a:sym typeface="Century Gothic"/>
              </a:rPr>
              <a:t>64</a:t>
            </a:r>
          </a:p>
          <a:p>
            <a:pPr marL="264960" indent="-188760">
              <a:lnSpc>
                <a:spcPct val="150000"/>
              </a:lnSpc>
              <a:buClr>
                <a:srgbClr val="57610C"/>
              </a:buClr>
              <a:buSzPct val="119999"/>
              <a:buFont typeface="Noto Sans Symbols"/>
              <a:buChar char="▪"/>
              <a:defRPr/>
            </a:pPr>
            <a:r>
              <a:rPr lang="pt-BR" sz="1400" dirty="0">
                <a:latin typeface="Century Gothic"/>
                <a:ea typeface="Century Gothic"/>
                <a:cs typeface="Century Gothic"/>
                <a:sym typeface="Century Gothic"/>
              </a:rPr>
              <a:t>Famílias: 7.356</a:t>
            </a:r>
          </a:p>
          <a:p>
            <a:pPr marL="264960" indent="-188760">
              <a:lnSpc>
                <a:spcPct val="150000"/>
              </a:lnSpc>
              <a:buClr>
                <a:srgbClr val="57610C"/>
              </a:buClr>
              <a:buSzPct val="119999"/>
              <a:buFont typeface="Noto Sans Symbols"/>
              <a:buChar char="▪"/>
              <a:defRPr/>
            </a:pPr>
            <a:r>
              <a:rPr lang="pt-BR" sz="1400" dirty="0">
                <a:latin typeface="Century Gothic"/>
                <a:ea typeface="Century Gothic"/>
                <a:cs typeface="Century Gothic"/>
                <a:sym typeface="Century Gothic"/>
              </a:rPr>
              <a:t> Assentamentos Crédito Fundiário: 41</a:t>
            </a:r>
          </a:p>
          <a:p>
            <a:pPr marL="264960" indent="-188760">
              <a:lnSpc>
                <a:spcPct val="150000"/>
              </a:lnSpc>
              <a:buClr>
                <a:srgbClr val="57610C"/>
              </a:buClr>
              <a:buSzPct val="119999"/>
              <a:buFont typeface="Noto Sans Symbols"/>
              <a:buChar char="▪"/>
              <a:defRPr/>
            </a:pPr>
            <a:r>
              <a:rPr lang="pt-BR" sz="1400" dirty="0">
                <a:latin typeface="Century Gothic"/>
                <a:ea typeface="Century Gothic"/>
                <a:cs typeface="Century Gothic"/>
                <a:sym typeface="Century Gothic"/>
              </a:rPr>
              <a:t>Famílias: 8.141</a:t>
            </a:r>
          </a:p>
          <a:p>
            <a:pPr marL="266759" indent="-59">
              <a:lnSpc>
                <a:spcPct val="150000"/>
              </a:lnSpc>
              <a:buSzPct val="25000"/>
              <a:defRPr/>
            </a:pPr>
            <a:r>
              <a:rPr lang="pt-BR" dirty="0">
                <a:latin typeface="Arial"/>
                <a:ea typeface="Arial"/>
                <a:cs typeface="Arial"/>
                <a:sym typeface="Arial"/>
              </a:rPr>
              <a:t>Fonte: AGRAER / 2015 </a:t>
            </a:r>
          </a:p>
        </p:txBody>
      </p:sp>
      <p:sp>
        <p:nvSpPr>
          <p:cNvPr id="251" name="Shape 251">
            <a:extLst>
              <a:ext uri="{FF2B5EF4-FFF2-40B4-BE49-F238E27FC236}">
                <a16:creationId xmlns:a16="http://schemas.microsoft.com/office/drawing/2014/main" id="{3D3834F8-C207-7C45-8408-00E1D70E97B4}"/>
              </a:ext>
            </a:extLst>
          </p:cNvPr>
          <p:cNvSpPr>
            <a:spLocks/>
          </p:cNvSpPr>
          <p:nvPr/>
        </p:nvSpPr>
        <p:spPr bwMode="auto">
          <a:xfrm>
            <a:off x="1524001" y="842964"/>
            <a:ext cx="5508625" cy="504825"/>
          </a:xfrm>
          <a:custGeom>
            <a:avLst/>
            <a:gdLst>
              <a:gd name="T0" fmla="*/ 0 w 5508300"/>
              <a:gd name="T1" fmla="*/ 0 h 504300"/>
              <a:gd name="T2" fmla="*/ 5425208 w 5508300"/>
              <a:gd name="T3" fmla="*/ 0 h 504300"/>
              <a:gd name="T4" fmla="*/ 5509275 w 5508300"/>
              <a:gd name="T5" fmla="*/ 84316 h 504300"/>
              <a:gd name="T6" fmla="*/ 5509275 w 5508300"/>
              <a:gd name="T7" fmla="*/ 505877 h 504300"/>
              <a:gd name="T8" fmla="*/ 0 w 5508300"/>
              <a:gd name="T9" fmla="*/ 505877 h 504300"/>
              <a:gd name="T10" fmla="*/ 0 w 5508300"/>
              <a:gd name="T11" fmla="*/ 0 h 504300"/>
              <a:gd name="T12" fmla="*/ 0 60000 65536"/>
              <a:gd name="T13" fmla="*/ 0 60000 65536"/>
              <a:gd name="T14" fmla="*/ 0 60000 65536"/>
              <a:gd name="T15" fmla="*/ 0 60000 65536"/>
              <a:gd name="T16" fmla="*/ 0 60000 65536"/>
              <a:gd name="T17" fmla="*/ 0 60000 65536"/>
              <a:gd name="T18" fmla="*/ 0 w 5508300"/>
              <a:gd name="T19" fmla="*/ 0 h 504300"/>
              <a:gd name="T20" fmla="*/ 5508300 w 5508300"/>
              <a:gd name="T21" fmla="*/ 504300 h 504300"/>
            </a:gdLst>
            <a:ahLst/>
            <a:cxnLst>
              <a:cxn ang="T12">
                <a:pos x="T0" y="T1"/>
              </a:cxn>
              <a:cxn ang="T13">
                <a:pos x="T2" y="T3"/>
              </a:cxn>
              <a:cxn ang="T14">
                <a:pos x="T4" y="T5"/>
              </a:cxn>
              <a:cxn ang="T15">
                <a:pos x="T6" y="T7"/>
              </a:cxn>
              <a:cxn ang="T16">
                <a:pos x="T8" y="T9"/>
              </a:cxn>
              <a:cxn ang="T17">
                <a:pos x="T10" y="T11"/>
              </a:cxn>
            </a:cxnLst>
            <a:rect l="T18" t="T19" r="T20" b="T21"/>
            <a:pathLst>
              <a:path w="5508300" h="504300">
                <a:moveTo>
                  <a:pt x="0" y="0"/>
                </a:moveTo>
                <a:lnTo>
                  <a:pt x="5424248" y="0"/>
                </a:lnTo>
                <a:cubicBezTo>
                  <a:pt x="5470669" y="0"/>
                  <a:pt x="5508300" y="37631"/>
                  <a:pt x="5508300" y="84052"/>
                </a:cubicBezTo>
                <a:lnTo>
                  <a:pt x="5508300" y="504300"/>
                </a:lnTo>
                <a:lnTo>
                  <a:pt x="0" y="504300"/>
                </a:lnTo>
                <a:lnTo>
                  <a:pt x="0" y="0"/>
                </a:lnTo>
                <a:close/>
              </a:path>
            </a:pathLst>
          </a:custGeom>
          <a:solidFill>
            <a:srgbClr val="4F6128"/>
          </a:solidFill>
          <a:ln w="25400">
            <a:solidFill>
              <a:srgbClr val="4F6128"/>
            </a:solidFill>
            <a:round/>
            <a:headEnd/>
            <a:tailEnd/>
          </a:ln>
          <a:effectLst>
            <a:outerShdw blurRad="50799" dist="38100" algn="l" rotWithShape="0">
              <a:srgbClr val="808080">
                <a:alpha val="39998"/>
              </a:srgbClr>
            </a:outerShdw>
          </a:effectLst>
        </p:spPr>
        <p:txBody>
          <a:bodyPr lIns="90000" tIns="45000" rIns="90000" bIns="45000" anchor="ctr"/>
          <a:lstStyle/>
          <a:p>
            <a:pPr>
              <a:buSzPct val="25000"/>
              <a:defRPr/>
            </a:pPr>
            <a:r>
              <a:rPr lang="pt-BR" sz="2000" b="1">
                <a:latin typeface="Arial"/>
                <a:ea typeface="Arial"/>
                <a:cs typeface="Arial"/>
                <a:sym typeface="Arial"/>
              </a:rPr>
              <a:t>Impacto das Portarias da FUNAI (dez/2015)</a:t>
            </a:r>
          </a:p>
        </p:txBody>
      </p:sp>
      <p:sp>
        <p:nvSpPr>
          <p:cNvPr id="252" name="Shape 252">
            <a:extLst>
              <a:ext uri="{FF2B5EF4-FFF2-40B4-BE49-F238E27FC236}">
                <a16:creationId xmlns:a16="http://schemas.microsoft.com/office/drawing/2014/main" id="{1B178F12-9F20-A9AF-439B-E9921962B21A}"/>
              </a:ext>
            </a:extLst>
          </p:cNvPr>
          <p:cNvSpPr>
            <a:spLocks noChangeArrowheads="1"/>
          </p:cNvSpPr>
          <p:nvPr/>
        </p:nvSpPr>
        <p:spPr bwMode="auto">
          <a:xfrm>
            <a:off x="1884364" y="1095375"/>
            <a:ext cx="3640137" cy="537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marL="87313" indent="76200">
              <a:defRPr sz="1200">
                <a:solidFill>
                  <a:srgbClr val="FFFFFF"/>
                </a:solidFill>
                <a:latin typeface="Arial" panose="020B0604020202020204" pitchFamily="34" charset="0"/>
                <a:ea typeface="ヒラギノ角ゴ ProN W3" charset="-128"/>
                <a:sym typeface="Arial" panose="020B0604020202020204" pitchFamily="34" charset="0"/>
              </a:defRPr>
            </a:lvl1pPr>
            <a:lvl2pPr marL="742950" indent="-285750">
              <a:defRPr sz="1200">
                <a:solidFill>
                  <a:srgbClr val="FFFFFF"/>
                </a:solidFill>
                <a:latin typeface="Arial" panose="020B0604020202020204" pitchFamily="34" charset="0"/>
                <a:ea typeface="ヒラギノ角ゴ ProN W3" charset="-128"/>
                <a:sym typeface="Arial" panose="020B0604020202020204" pitchFamily="34" charset="0"/>
              </a:defRPr>
            </a:lvl2pPr>
            <a:lvl3pPr marL="1143000" indent="-228600">
              <a:defRPr sz="1200">
                <a:solidFill>
                  <a:srgbClr val="FFFFFF"/>
                </a:solidFill>
                <a:latin typeface="Arial" panose="020B0604020202020204" pitchFamily="34" charset="0"/>
                <a:ea typeface="ヒラギノ角ゴ ProN W3" charset="-128"/>
                <a:sym typeface="Arial" panose="020B0604020202020204" pitchFamily="34" charset="0"/>
              </a:defRPr>
            </a:lvl3pPr>
            <a:lvl4pPr marL="1600200" indent="-228600">
              <a:defRPr sz="1200">
                <a:solidFill>
                  <a:srgbClr val="FFFFFF"/>
                </a:solidFill>
                <a:latin typeface="Arial" panose="020B0604020202020204" pitchFamily="34" charset="0"/>
                <a:ea typeface="ヒラギノ角ゴ ProN W3" charset="-128"/>
                <a:sym typeface="Arial" panose="020B0604020202020204" pitchFamily="34" charset="0"/>
              </a:defRPr>
            </a:lvl4pPr>
            <a:lvl5pPr marL="2057400" indent="-228600">
              <a:defRPr sz="1200">
                <a:solidFill>
                  <a:srgbClr val="FFFFFF"/>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9pPr>
          </a:lstStyle>
          <a:p>
            <a:pPr algn="just" eaLnBrk="1" hangingPunct="1">
              <a:lnSpc>
                <a:spcPct val="150000"/>
              </a:lnSpc>
            </a:pPr>
            <a:endParaRPr lang="pt-BR" altLang="pt-BR" sz="1800">
              <a:solidFill>
                <a:srgbClr val="0070C0"/>
              </a:solidFill>
            </a:endParaRPr>
          </a:p>
          <a:p>
            <a:pPr algn="just" eaLnBrk="1" hangingPunct="1">
              <a:lnSpc>
                <a:spcPct val="150000"/>
              </a:lnSpc>
              <a:buSzPct val="25000"/>
            </a:pPr>
            <a:r>
              <a:rPr lang="pt-BR" altLang="pt-BR" sz="1600" b="1">
                <a:solidFill>
                  <a:srgbClr val="0070C0"/>
                </a:solidFill>
                <a:latin typeface="Century Gothic" panose="020B0502020202020204" pitchFamily="34" charset="0"/>
                <a:sym typeface="Century Gothic" panose="020B0502020202020204" pitchFamily="34" charset="0"/>
              </a:rPr>
              <a:t>Importância da região:</a:t>
            </a:r>
            <a:r>
              <a:rPr lang="pt-BR" altLang="pt-BR" sz="1600">
                <a:solidFill>
                  <a:srgbClr val="0070C0"/>
                </a:solidFill>
                <a:latin typeface="Century Gothic" panose="020B0502020202020204" pitchFamily="34" charset="0"/>
                <a:sym typeface="Century Gothic" panose="020B0502020202020204" pitchFamily="34" charset="0"/>
              </a:rPr>
              <a:t> </a:t>
            </a:r>
          </a:p>
          <a:p>
            <a:pPr eaLnBrk="1" hangingPunct="1">
              <a:lnSpc>
                <a:spcPct val="150000"/>
              </a:lnSpc>
              <a:buClr>
                <a:srgbClr val="4A452A"/>
              </a:buClr>
              <a:buSzPct val="120000"/>
              <a:buFont typeface="Noto Sans Symbols"/>
              <a:buChar char="▪"/>
            </a:pPr>
            <a:r>
              <a:rPr lang="pt-BR" altLang="pt-BR" sz="1600">
                <a:solidFill>
                  <a:srgbClr val="0070C0"/>
                </a:solidFill>
                <a:latin typeface="Century Gothic" panose="020B0502020202020204" pitchFamily="34" charset="0"/>
                <a:sym typeface="Century Gothic" panose="020B0502020202020204" pitchFamily="34" charset="0"/>
              </a:rPr>
              <a:t> </a:t>
            </a:r>
            <a:r>
              <a:rPr lang="pt-BR" altLang="pt-BR" sz="1400">
                <a:solidFill>
                  <a:srgbClr val="0070C0"/>
                </a:solidFill>
                <a:latin typeface="Century Gothic" panose="020B0502020202020204" pitchFamily="34" charset="0"/>
                <a:sym typeface="Century Gothic" panose="020B0502020202020204" pitchFamily="34" charset="0"/>
              </a:rPr>
              <a:t>21% da área do Estado</a:t>
            </a:r>
          </a:p>
          <a:p>
            <a:pPr eaLnBrk="1" hangingPunct="1">
              <a:lnSpc>
                <a:spcPct val="150000"/>
              </a:lnSpc>
              <a:buClr>
                <a:srgbClr val="4A452A"/>
              </a:buClr>
              <a:buSzPct val="120000"/>
              <a:buFont typeface="Noto Sans Symbols"/>
              <a:buChar char="▪"/>
            </a:pPr>
            <a:r>
              <a:rPr lang="pt-BR" altLang="pt-BR" sz="1400">
                <a:solidFill>
                  <a:srgbClr val="0070C0"/>
                </a:solidFill>
                <a:latin typeface="Century Gothic" panose="020B0502020202020204" pitchFamily="34" charset="0"/>
                <a:sym typeface="Century Gothic" panose="020B0502020202020204" pitchFamily="34" charset="0"/>
              </a:rPr>
              <a:t> 28% da população</a:t>
            </a:r>
          </a:p>
          <a:p>
            <a:pPr eaLnBrk="1" hangingPunct="1">
              <a:lnSpc>
                <a:spcPct val="150000"/>
              </a:lnSpc>
              <a:buClr>
                <a:srgbClr val="4A452A"/>
              </a:buClr>
              <a:buSzPct val="120000"/>
              <a:buFont typeface="Noto Sans Symbols"/>
              <a:buChar char="▪"/>
            </a:pPr>
            <a:r>
              <a:rPr lang="pt-BR" altLang="pt-BR" sz="1400">
                <a:solidFill>
                  <a:srgbClr val="0070C0"/>
                </a:solidFill>
                <a:latin typeface="Century Gothic" panose="020B0502020202020204" pitchFamily="34" charset="0"/>
                <a:sym typeface="Century Gothic" panose="020B0502020202020204" pitchFamily="34" charset="0"/>
              </a:rPr>
              <a:t> 25% do PIB</a:t>
            </a:r>
          </a:p>
          <a:p>
            <a:pPr eaLnBrk="1" hangingPunct="1">
              <a:lnSpc>
                <a:spcPct val="150000"/>
              </a:lnSpc>
              <a:buClr>
                <a:srgbClr val="4A452A"/>
              </a:buClr>
              <a:buSzPct val="120000"/>
              <a:buFont typeface="Noto Sans Symbols"/>
              <a:buChar char="▪"/>
            </a:pPr>
            <a:r>
              <a:rPr lang="pt-BR" altLang="pt-BR" sz="1400">
                <a:solidFill>
                  <a:srgbClr val="0070C0"/>
                </a:solidFill>
                <a:latin typeface="Century Gothic" panose="020B0502020202020204" pitchFamily="34" charset="0"/>
                <a:sym typeface="Century Gothic" panose="020B0502020202020204" pitchFamily="34" charset="0"/>
              </a:rPr>
              <a:t> 37% das exportações</a:t>
            </a:r>
          </a:p>
          <a:p>
            <a:pPr eaLnBrk="1" hangingPunct="1">
              <a:lnSpc>
                <a:spcPct val="150000"/>
              </a:lnSpc>
              <a:buClr>
                <a:srgbClr val="4A452A"/>
              </a:buClr>
              <a:buSzPct val="120000"/>
              <a:buFont typeface="Noto Sans Symbols"/>
              <a:buChar char="▪"/>
            </a:pPr>
            <a:r>
              <a:rPr lang="pt-BR" altLang="pt-BR" sz="1400">
                <a:solidFill>
                  <a:srgbClr val="0070C0"/>
                </a:solidFill>
                <a:latin typeface="Century Gothic" panose="020B0502020202020204" pitchFamily="34" charset="0"/>
                <a:sym typeface="Century Gothic" panose="020B0502020202020204" pitchFamily="34" charset="0"/>
              </a:rPr>
              <a:t> 22% dos empregos </a:t>
            </a:r>
          </a:p>
          <a:p>
            <a:pPr eaLnBrk="1" hangingPunct="1">
              <a:lnSpc>
                <a:spcPct val="150000"/>
              </a:lnSpc>
              <a:buClr>
                <a:srgbClr val="4A452A"/>
              </a:buClr>
              <a:buSzPct val="120000"/>
              <a:buFont typeface="Noto Sans Symbols"/>
              <a:buChar char="▪"/>
            </a:pPr>
            <a:r>
              <a:rPr lang="pt-BR" altLang="pt-BR" sz="1400">
                <a:solidFill>
                  <a:srgbClr val="0070C0"/>
                </a:solidFill>
                <a:latin typeface="Century Gothic" panose="020B0502020202020204" pitchFamily="34" charset="0"/>
                <a:sym typeface="Century Gothic" panose="020B0502020202020204" pitchFamily="34" charset="0"/>
              </a:rPr>
              <a:t> 30% dos Estab. agropecuários.</a:t>
            </a:r>
          </a:p>
          <a:p>
            <a:pPr eaLnBrk="1" hangingPunct="1">
              <a:lnSpc>
                <a:spcPct val="150000"/>
              </a:lnSpc>
              <a:buClr>
                <a:srgbClr val="4A452A"/>
              </a:buClr>
              <a:buSzPct val="120000"/>
              <a:buFont typeface="Noto Sans Symbols"/>
              <a:buChar char="▪"/>
            </a:pPr>
            <a:r>
              <a:rPr lang="pt-BR" altLang="pt-BR" sz="1400">
                <a:solidFill>
                  <a:srgbClr val="0070C0"/>
                </a:solidFill>
                <a:latin typeface="Century Gothic" panose="020B0502020202020204" pitchFamily="34" charset="0"/>
                <a:sym typeface="Century Gothic" panose="020B0502020202020204" pitchFamily="34" charset="0"/>
              </a:rPr>
              <a:t> 60% da cultura de soja</a:t>
            </a:r>
          </a:p>
          <a:p>
            <a:pPr eaLnBrk="1" hangingPunct="1">
              <a:lnSpc>
                <a:spcPct val="150000"/>
              </a:lnSpc>
              <a:buClr>
                <a:srgbClr val="4A452A"/>
              </a:buClr>
              <a:buSzPct val="120000"/>
              <a:buFont typeface="Noto Sans Symbols"/>
              <a:buChar char="▪"/>
            </a:pPr>
            <a:r>
              <a:rPr lang="pt-BR" altLang="pt-BR" sz="1400">
                <a:solidFill>
                  <a:srgbClr val="0070C0"/>
                </a:solidFill>
                <a:latin typeface="Century Gothic" panose="020B0502020202020204" pitchFamily="34" charset="0"/>
                <a:sym typeface="Century Gothic" panose="020B0502020202020204" pitchFamily="34" charset="0"/>
              </a:rPr>
              <a:t> 70% da cultura de milho</a:t>
            </a:r>
          </a:p>
          <a:p>
            <a:pPr eaLnBrk="1" hangingPunct="1">
              <a:lnSpc>
                <a:spcPct val="150000"/>
              </a:lnSpc>
              <a:buClr>
                <a:srgbClr val="4A452A"/>
              </a:buClr>
              <a:buSzPct val="120000"/>
              <a:buFont typeface="Noto Sans Symbols"/>
              <a:buChar char="▪"/>
            </a:pPr>
            <a:r>
              <a:rPr lang="pt-BR" altLang="pt-BR" sz="1400">
                <a:solidFill>
                  <a:srgbClr val="0070C0"/>
                </a:solidFill>
                <a:latin typeface="Century Gothic" panose="020B0502020202020204" pitchFamily="34" charset="0"/>
                <a:sym typeface="Century Gothic" panose="020B0502020202020204" pitchFamily="34" charset="0"/>
              </a:rPr>
              <a:t> 57% da cultura de arroz</a:t>
            </a:r>
          </a:p>
          <a:p>
            <a:pPr eaLnBrk="1" hangingPunct="1">
              <a:lnSpc>
                <a:spcPct val="150000"/>
              </a:lnSpc>
              <a:buClr>
                <a:srgbClr val="4A452A"/>
              </a:buClr>
              <a:buSzPct val="120000"/>
              <a:buFont typeface="Noto Sans Symbols"/>
              <a:buChar char="▪"/>
            </a:pPr>
            <a:r>
              <a:rPr lang="pt-BR" altLang="pt-BR" sz="1400">
                <a:solidFill>
                  <a:srgbClr val="0070C0"/>
                </a:solidFill>
                <a:latin typeface="Century Gothic" panose="020B0502020202020204" pitchFamily="34" charset="0"/>
                <a:sym typeface="Century Gothic" panose="020B0502020202020204" pitchFamily="34" charset="0"/>
              </a:rPr>
              <a:t> 43% da cultura de cana-açúcar;</a:t>
            </a:r>
          </a:p>
          <a:p>
            <a:pPr eaLnBrk="1" hangingPunct="1">
              <a:lnSpc>
                <a:spcPct val="150000"/>
              </a:lnSpc>
              <a:buClr>
                <a:srgbClr val="4A452A"/>
              </a:buClr>
              <a:buSzPct val="120000"/>
              <a:buFont typeface="Noto Sans Symbols"/>
              <a:buChar char="▪"/>
            </a:pPr>
            <a:r>
              <a:rPr lang="pt-BR" altLang="pt-BR" sz="1400">
                <a:solidFill>
                  <a:srgbClr val="0070C0"/>
                </a:solidFill>
                <a:latin typeface="Century Gothic" panose="020B0502020202020204" pitchFamily="34" charset="0"/>
                <a:sym typeface="Century Gothic" panose="020B0502020202020204" pitchFamily="34" charset="0"/>
              </a:rPr>
              <a:t> 22% do rebanho bovino.               </a:t>
            </a:r>
            <a:r>
              <a:rPr lang="pt-BR" altLang="pt-BR">
                <a:solidFill>
                  <a:srgbClr val="0070C0"/>
                </a:solidFill>
              </a:rPr>
              <a:t>Fonte: AGRAER </a:t>
            </a:r>
          </a:p>
        </p:txBody>
      </p:sp>
      <p:pic>
        <p:nvPicPr>
          <p:cNvPr id="154630" name="Shape 253">
            <a:extLst>
              <a:ext uri="{FF2B5EF4-FFF2-40B4-BE49-F238E27FC236}">
                <a16:creationId xmlns:a16="http://schemas.microsoft.com/office/drawing/2014/main" id="{6298EE8F-3876-8D05-4E2D-0328446FD2A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866900"/>
            <a:ext cx="4851400"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49"/>
                                        </p:tgtEl>
                                        <p:attrNameLst>
                                          <p:attrName>style.visibility</p:attrName>
                                        </p:attrNameLst>
                                      </p:cBhvr>
                                      <p:to>
                                        <p:strVal val="visible"/>
                                      </p:to>
                                    </p:set>
                                    <p:animEffect transition="in" filter="fade">
                                      <p:cBhvr>
                                        <p:cTn id="7" dur="1000"/>
                                        <p:tgtEl>
                                          <p:spTgt spid="249"/>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250"/>
                                        </p:tgtEl>
                                        <p:attrNameLst>
                                          <p:attrName>style.visibility</p:attrName>
                                        </p:attrNameLst>
                                      </p:cBhvr>
                                      <p:to>
                                        <p:strVal val="visible"/>
                                      </p:to>
                                    </p:set>
                                    <p:animEffect transition="in" filter="fade">
                                      <p:cBhvr>
                                        <p:cTn id="11" dur="1000"/>
                                        <p:tgtEl>
                                          <p:spTgt spid="250"/>
                                        </p:tgtEl>
                                      </p:cBhvr>
                                    </p:animEffect>
                                  </p:childTnLst>
                                </p:cTn>
                              </p:par>
                              <p:par>
                                <p:cTn id="12" presetID="10" presetClass="entr" presetSubtype="0" fill="hold" nodeType="withEffect">
                                  <p:stCondLst>
                                    <p:cond delay="0"/>
                                  </p:stCondLst>
                                  <p:childTnLst>
                                    <p:set>
                                      <p:cBhvr>
                                        <p:cTn id="13" dur="1" fill="hold">
                                          <p:stCondLst>
                                            <p:cond delay="0"/>
                                          </p:stCondLst>
                                        </p:cTn>
                                        <p:tgtEl>
                                          <p:spTgt spid="252"/>
                                        </p:tgtEl>
                                        <p:attrNameLst>
                                          <p:attrName>style.visibility</p:attrName>
                                        </p:attrNameLst>
                                      </p:cBhvr>
                                      <p:to>
                                        <p:strVal val="visible"/>
                                      </p:to>
                                    </p:set>
                                    <p:animEffect transition="in" filter="fade">
                                      <p:cBhvr>
                                        <p:cTn id="14" dur="1000"/>
                                        <p:tgtEl>
                                          <p:spTgt spid="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hape 263">
            <a:extLst>
              <a:ext uri="{FF2B5EF4-FFF2-40B4-BE49-F238E27FC236}">
                <a16:creationId xmlns:a16="http://schemas.microsoft.com/office/drawing/2014/main" id="{B0677B43-FD8F-BCF7-B67F-7DB604B0665F}"/>
              </a:ext>
            </a:extLst>
          </p:cNvPr>
          <p:cNvSpPr>
            <a:spLocks noChangeArrowheads="1"/>
          </p:cNvSpPr>
          <p:nvPr/>
        </p:nvSpPr>
        <p:spPr bwMode="auto">
          <a:xfrm>
            <a:off x="774700" y="228600"/>
            <a:ext cx="9353551" cy="624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marL="285750" indent="-285750">
              <a:defRPr sz="1200">
                <a:solidFill>
                  <a:srgbClr val="FFFFFF"/>
                </a:solidFill>
                <a:latin typeface="Arial" panose="020B0604020202020204" pitchFamily="34" charset="0"/>
                <a:ea typeface="ヒラギノ角ゴ ProN W3" charset="-128"/>
                <a:sym typeface="Arial" panose="020B0604020202020204" pitchFamily="34" charset="0"/>
              </a:defRPr>
            </a:lvl1pPr>
            <a:lvl2pPr marL="742950" indent="-285750">
              <a:defRPr sz="1200">
                <a:solidFill>
                  <a:srgbClr val="FFFFFF"/>
                </a:solidFill>
                <a:latin typeface="Arial" panose="020B0604020202020204" pitchFamily="34" charset="0"/>
                <a:ea typeface="ヒラギノ角ゴ ProN W3" charset="-128"/>
                <a:sym typeface="Arial" panose="020B0604020202020204" pitchFamily="34" charset="0"/>
              </a:defRPr>
            </a:lvl2pPr>
            <a:lvl3pPr marL="1143000" indent="-228600">
              <a:defRPr sz="1200">
                <a:solidFill>
                  <a:srgbClr val="FFFFFF"/>
                </a:solidFill>
                <a:latin typeface="Arial" panose="020B0604020202020204" pitchFamily="34" charset="0"/>
                <a:ea typeface="ヒラギノ角ゴ ProN W3" charset="-128"/>
                <a:sym typeface="Arial" panose="020B0604020202020204" pitchFamily="34" charset="0"/>
              </a:defRPr>
            </a:lvl3pPr>
            <a:lvl4pPr marL="1600200" indent="-228600">
              <a:defRPr sz="1200">
                <a:solidFill>
                  <a:srgbClr val="FFFFFF"/>
                </a:solidFill>
                <a:latin typeface="Arial" panose="020B0604020202020204" pitchFamily="34" charset="0"/>
                <a:ea typeface="ヒラギノ角ゴ ProN W3" charset="-128"/>
                <a:sym typeface="Arial" panose="020B0604020202020204" pitchFamily="34" charset="0"/>
              </a:defRPr>
            </a:lvl4pPr>
            <a:lvl5pPr marL="2057400" indent="-228600">
              <a:defRPr sz="1200">
                <a:solidFill>
                  <a:srgbClr val="FFFFFF"/>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9pPr>
          </a:lstStyle>
          <a:p>
            <a:pPr algn="ctr" eaLnBrk="1" hangingPunct="1">
              <a:buClr>
                <a:srgbClr val="000000"/>
              </a:buClr>
              <a:buSzPct val="100000"/>
              <a:buFont typeface="Noto Sans Symbols"/>
              <a:buChar char="-"/>
            </a:pPr>
            <a:r>
              <a:rPr lang="pt-BR" altLang="pt-BR" sz="1600" dirty="0">
                <a:solidFill>
                  <a:schemeClr val="tx1"/>
                </a:solidFill>
              </a:rPr>
              <a:t>CIMI incitou a invasão da FAZENDA BURITI</a:t>
            </a:r>
          </a:p>
          <a:p>
            <a:pPr algn="ctr" eaLnBrk="1" hangingPunct="1"/>
            <a:endParaRPr lang="pt-BR" altLang="pt-BR" sz="1800" dirty="0">
              <a:solidFill>
                <a:schemeClr val="tx1"/>
              </a:solidFill>
            </a:endParaRPr>
          </a:p>
          <a:p>
            <a:pPr algn="ctr" eaLnBrk="1" hangingPunct="1">
              <a:buClr>
                <a:srgbClr val="000000"/>
              </a:buClr>
              <a:buSzPct val="100000"/>
              <a:buFont typeface="Noto Sans Symbols"/>
              <a:buChar char="-"/>
            </a:pPr>
            <a:r>
              <a:rPr lang="pt-BR" altLang="pt-BR" sz="1600" dirty="0">
                <a:solidFill>
                  <a:schemeClr val="tx1"/>
                </a:solidFill>
              </a:rPr>
              <a:t>ANUNCIO MARTI MENDES (refugiado político no Brasil e integrante do Exército do Povo do Paraguai – EPP), </a:t>
            </a:r>
          </a:p>
          <a:p>
            <a:pPr algn="ctr" eaLnBrk="1" hangingPunct="1">
              <a:buClr>
                <a:srgbClr val="000000"/>
              </a:buClr>
              <a:buSzPct val="100000"/>
              <a:buFont typeface="Noto Sans Symbols"/>
              <a:buChar char="-"/>
            </a:pPr>
            <a:endParaRPr lang="pt-BR" altLang="pt-BR" sz="1600" dirty="0">
              <a:solidFill>
                <a:schemeClr val="tx1"/>
              </a:solidFill>
            </a:endParaRPr>
          </a:p>
          <a:p>
            <a:pPr algn="ctr" eaLnBrk="1" hangingPunct="1">
              <a:buClr>
                <a:srgbClr val="000000"/>
              </a:buClr>
              <a:buSzPct val="100000"/>
              <a:buFont typeface="Noto Sans Symbols"/>
              <a:buChar char="-"/>
            </a:pPr>
            <a:r>
              <a:rPr lang="pt-BR" altLang="pt-BR" sz="1600" dirty="0">
                <a:solidFill>
                  <a:schemeClr val="tx1"/>
                </a:solidFill>
              </a:rPr>
              <a:t>Polícia Federal notebook e gravador digital revelaram que era parte da “</a:t>
            </a:r>
            <a:r>
              <a:rPr lang="pt-BR" altLang="pt-BR" sz="1600" i="1" dirty="0">
                <a:solidFill>
                  <a:schemeClr val="tx1"/>
                </a:solidFill>
              </a:rPr>
              <a:t>marcha para conferência do ano de 2000</a:t>
            </a:r>
            <a:r>
              <a:rPr lang="pt-BR" altLang="pt-BR" sz="1600" dirty="0">
                <a:solidFill>
                  <a:schemeClr val="tx1"/>
                </a:solidFill>
              </a:rPr>
              <a:t>” – “</a:t>
            </a:r>
            <a:r>
              <a:rPr lang="pt-BR" altLang="pt-BR" sz="1600" i="1" dirty="0">
                <a:solidFill>
                  <a:schemeClr val="tx1"/>
                </a:solidFill>
              </a:rPr>
              <a:t>marcha dos 500 anos</a:t>
            </a:r>
            <a:r>
              <a:rPr lang="pt-BR" altLang="pt-BR" sz="1600" dirty="0">
                <a:solidFill>
                  <a:schemeClr val="tx1"/>
                </a:solidFill>
              </a:rPr>
              <a:t>”, R$ 1.000.000,00 </a:t>
            </a:r>
            <a:r>
              <a:rPr lang="pt-BR" altLang="pt-BR" sz="1600" b="1" u="sng" dirty="0">
                <a:solidFill>
                  <a:schemeClr val="tx1"/>
                </a:solidFill>
              </a:rPr>
              <a:t>Os recursos monetários foram angariados junto às agências de cooperação da Europa</a:t>
            </a:r>
            <a:r>
              <a:rPr lang="pt-BR" altLang="pt-BR" sz="1600" dirty="0">
                <a:solidFill>
                  <a:schemeClr val="tx1"/>
                </a:solidFill>
              </a:rPr>
              <a:t>.</a:t>
            </a:r>
          </a:p>
          <a:p>
            <a:pPr algn="ctr" eaLnBrk="1" hangingPunct="1">
              <a:buClr>
                <a:srgbClr val="000000"/>
              </a:buClr>
              <a:buSzPct val="100000"/>
              <a:buFont typeface="Noto Sans Symbols"/>
              <a:buChar char="-"/>
            </a:pPr>
            <a:endParaRPr lang="pt-BR" altLang="pt-BR" sz="1600" dirty="0">
              <a:solidFill>
                <a:schemeClr val="tx1"/>
              </a:solidFill>
            </a:endParaRPr>
          </a:p>
          <a:p>
            <a:pPr algn="ctr" eaLnBrk="1" hangingPunct="1">
              <a:buClr>
                <a:srgbClr val="000000"/>
              </a:buClr>
              <a:buSzPct val="100000"/>
              <a:buFont typeface="Noto Sans Symbols"/>
              <a:buChar char="-"/>
            </a:pPr>
            <a:r>
              <a:rPr lang="pt-BR" altLang="pt-BR" sz="1600" i="1" dirty="0">
                <a:solidFill>
                  <a:schemeClr val="tx1"/>
                </a:solidFill>
              </a:rPr>
              <a:t>material explicativo para a confecção de bombas caseiras, silenciadores para armas de fogo, artefatos explosivos e armas artesanais(!). </a:t>
            </a:r>
          </a:p>
          <a:p>
            <a:pPr algn="ctr" eaLnBrk="1" hangingPunct="1">
              <a:buClr>
                <a:srgbClr val="000000"/>
              </a:buClr>
              <a:buSzPct val="100000"/>
              <a:buFont typeface="Noto Sans Symbols"/>
              <a:buChar char="-"/>
            </a:pPr>
            <a:endParaRPr lang="pt-BR" altLang="pt-BR" sz="1600" i="1" dirty="0">
              <a:solidFill>
                <a:schemeClr val="tx1"/>
              </a:solidFill>
            </a:endParaRPr>
          </a:p>
          <a:p>
            <a:pPr algn="ctr" eaLnBrk="1" hangingPunct="1">
              <a:buClr>
                <a:srgbClr val="000000"/>
              </a:buClr>
              <a:buSzPct val="100000"/>
              <a:buFont typeface="Noto Sans Symbols"/>
              <a:buChar char="-"/>
            </a:pPr>
            <a:r>
              <a:rPr lang="pt-BR" altLang="pt-BR" sz="1600" i="1" dirty="0">
                <a:solidFill>
                  <a:schemeClr val="tx1"/>
                </a:solidFill>
              </a:rPr>
              <a:t>“THE ANARCHIST COOKBOOK”, - “O LIVRO DE RECEITAS DO ANARQUISTA”. -falsificar dinheiro, fraudar cartões de crédito, fazer bombas caseiras das mais diversas, produzir armas químicas, bombas incendiárias,</a:t>
            </a:r>
          </a:p>
          <a:p>
            <a:pPr algn="ctr" eaLnBrk="1" hangingPunct="1">
              <a:buClr>
                <a:srgbClr val="000000"/>
              </a:buClr>
              <a:buSzPct val="100000"/>
              <a:buFont typeface="Noto Sans Symbols"/>
              <a:buChar char="-"/>
            </a:pPr>
            <a:r>
              <a:rPr lang="pt-BR" altLang="pt-BR" sz="1600" dirty="0">
                <a:solidFill>
                  <a:schemeClr val="tx1"/>
                </a:solidFill>
              </a:rPr>
              <a:t>tentativa de homicídio do Agente de Polícia Federal CARLOS ANTONIO FERREIRA SENNA, e dos policiais militares da PM/MS THIAGO DE SOUZA MARTINS e RENATO CAVALCANTE FRANCO, bem como a morte, por arma de fogo, do indígena OZIEL GABRIEL (</a:t>
            </a:r>
            <a:r>
              <a:rPr lang="pt-BR" altLang="pt-BR" sz="1600" b="1" u="sng" dirty="0">
                <a:solidFill>
                  <a:schemeClr val="tx1"/>
                </a:solidFill>
              </a:rPr>
              <a:t>IPL 240/2013 – SR/DPF/MS</a:t>
            </a:r>
            <a:r>
              <a:rPr lang="pt-BR" altLang="pt-BR" sz="1600" dirty="0">
                <a:solidFill>
                  <a:schemeClr val="tx1"/>
                </a:solidFill>
              </a:rPr>
              <a:t>).</a:t>
            </a:r>
            <a:r>
              <a:rPr lang="pt-BR" altLang="pt-BR" sz="1600" b="1" dirty="0">
                <a:solidFill>
                  <a:schemeClr val="tx1"/>
                </a:solidFill>
              </a:rPr>
              <a:t> Trecho do Relatório do IPL 215/2013 – SR/DPF/MS</a:t>
            </a:r>
            <a:r>
              <a:rPr lang="pt-BR" altLang="pt-BR" sz="1600" dirty="0">
                <a:solidFill>
                  <a:schemeClr val="tx1"/>
                </a:solidFill>
              </a:rPr>
              <a:t>).</a:t>
            </a:r>
          </a:p>
          <a:p>
            <a:pPr algn="just" eaLnBrk="1" hangingPunct="1">
              <a:buClr>
                <a:srgbClr val="000000"/>
              </a:buClr>
              <a:buSzPct val="100000"/>
              <a:buFont typeface="Noto Sans Symbols"/>
              <a:buChar char="-"/>
            </a:pPr>
            <a:endParaRPr lang="pt-BR" altLang="pt-BR" sz="1600" dirty="0">
              <a:solidFill>
                <a:srgbClr val="0070C0"/>
              </a:solidFill>
            </a:endParaRPr>
          </a:p>
          <a:p>
            <a:pPr algn="just" eaLnBrk="1" hangingPunct="1">
              <a:buClr>
                <a:srgbClr val="000000"/>
              </a:buClr>
              <a:buSzPct val="100000"/>
              <a:buFont typeface="Noto Sans Symbols"/>
              <a:buChar char="-"/>
            </a:pPr>
            <a:endParaRPr lang="pt-BR" altLang="pt-BR" sz="1600" dirty="0">
              <a:solidFill>
                <a:srgbClr val="0070C0"/>
              </a:solidFill>
            </a:endParaRPr>
          </a:p>
          <a:p>
            <a:pPr algn="just" eaLnBrk="1" hangingPunct="1">
              <a:buClr>
                <a:srgbClr val="000000"/>
              </a:buClr>
              <a:buSzPct val="100000"/>
              <a:buFont typeface="Noto Sans Symbols"/>
              <a:buChar char="-"/>
            </a:pPr>
            <a:r>
              <a:rPr lang="pt-BR" altLang="pt-BR" sz="1600" dirty="0">
                <a:solidFill>
                  <a:srgbClr val="0070C0"/>
                </a:solidFill>
              </a:rPr>
              <a:t>(</a:t>
            </a:r>
          </a:p>
          <a:p>
            <a:pPr algn="just" eaLnBrk="1" hangingPunct="1">
              <a:buClr>
                <a:srgbClr val="000000"/>
              </a:buClr>
              <a:buSzPct val="100000"/>
              <a:buFont typeface="Noto Sans Symbols"/>
              <a:buChar char="-"/>
            </a:pPr>
            <a:endParaRPr lang="pt-BR" altLang="pt-BR" sz="1600" dirty="0">
              <a:solidFill>
                <a:srgbClr val="0070C0"/>
              </a:solidFill>
            </a:endParaRPr>
          </a:p>
          <a:p>
            <a:pPr algn="just" eaLnBrk="1" hangingPunct="1">
              <a:buClr>
                <a:srgbClr val="000000"/>
              </a:buClr>
              <a:buSzPct val="100000"/>
              <a:buFont typeface="Noto Sans Symbols"/>
              <a:buChar char="-"/>
            </a:pPr>
            <a:endParaRPr lang="pt-BR" altLang="pt-BR" sz="1600" dirty="0">
              <a:solidFill>
                <a:srgbClr val="0070C0"/>
              </a:solidFill>
            </a:endParaRPr>
          </a:p>
          <a:p>
            <a:pPr algn="just" eaLnBrk="1" hangingPunct="1"/>
            <a:endParaRPr lang="pt-BR" altLang="pt-BR" sz="1800" dirty="0">
              <a:solidFill>
                <a:srgbClr val="0070C0"/>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hape 203">
            <a:extLst>
              <a:ext uri="{FF2B5EF4-FFF2-40B4-BE49-F238E27FC236}">
                <a16:creationId xmlns:a16="http://schemas.microsoft.com/office/drawing/2014/main" id="{C43F5C80-3E1F-019E-019C-E00C81ACBF1E}"/>
              </a:ext>
            </a:extLst>
          </p:cNvPr>
          <p:cNvSpPr>
            <a:spLocks noChangeArrowheads="1"/>
          </p:cNvSpPr>
          <p:nvPr/>
        </p:nvSpPr>
        <p:spPr bwMode="auto">
          <a:xfrm>
            <a:off x="1919289" y="765176"/>
            <a:ext cx="8288337"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a:defRPr sz="1200">
                <a:solidFill>
                  <a:srgbClr val="FFFFFF"/>
                </a:solidFill>
                <a:latin typeface="Arial" panose="020B0604020202020204" pitchFamily="34" charset="0"/>
                <a:ea typeface="ヒラギノ角ゴ ProN W3" charset="-128"/>
                <a:sym typeface="Arial" panose="020B0604020202020204" pitchFamily="34" charset="0"/>
              </a:defRPr>
            </a:lvl1pPr>
            <a:lvl2pPr marL="742950" indent="-285750">
              <a:defRPr sz="1200">
                <a:solidFill>
                  <a:srgbClr val="FFFFFF"/>
                </a:solidFill>
                <a:latin typeface="Arial" panose="020B0604020202020204" pitchFamily="34" charset="0"/>
                <a:ea typeface="ヒラギノ角ゴ ProN W3" charset="-128"/>
                <a:sym typeface="Arial" panose="020B0604020202020204" pitchFamily="34" charset="0"/>
              </a:defRPr>
            </a:lvl2pPr>
            <a:lvl3pPr marL="1143000" indent="-228600">
              <a:defRPr sz="1200">
                <a:solidFill>
                  <a:srgbClr val="FFFFFF"/>
                </a:solidFill>
                <a:latin typeface="Arial" panose="020B0604020202020204" pitchFamily="34" charset="0"/>
                <a:ea typeface="ヒラギノ角ゴ ProN W3" charset="-128"/>
                <a:sym typeface="Arial" panose="020B0604020202020204" pitchFamily="34" charset="0"/>
              </a:defRPr>
            </a:lvl3pPr>
            <a:lvl4pPr marL="1600200" indent="-228600">
              <a:defRPr sz="1200">
                <a:solidFill>
                  <a:srgbClr val="FFFFFF"/>
                </a:solidFill>
                <a:latin typeface="Arial" panose="020B0604020202020204" pitchFamily="34" charset="0"/>
                <a:ea typeface="ヒラギノ角ゴ ProN W3" charset="-128"/>
                <a:sym typeface="Arial" panose="020B0604020202020204" pitchFamily="34" charset="0"/>
              </a:defRPr>
            </a:lvl4pPr>
            <a:lvl5pPr marL="2057400" indent="-228600">
              <a:defRPr sz="1200">
                <a:solidFill>
                  <a:srgbClr val="FFFFFF"/>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9pPr>
          </a:lstStyle>
          <a:p>
            <a:pPr algn="ctr" eaLnBrk="1" hangingPunct="1">
              <a:buSzPct val="25000"/>
            </a:pPr>
            <a:r>
              <a:rPr lang="pt-BR" altLang="pt-BR" sz="2800" b="1">
                <a:solidFill>
                  <a:schemeClr val="tx1"/>
                </a:solidFill>
                <a:latin typeface="Century Gothic" panose="020B0502020202020204" pitchFamily="34" charset="0"/>
              </a:rPr>
              <a:t>BAHIA – “</a:t>
            </a:r>
            <a:r>
              <a:rPr lang="pt-BR" altLang="pt-BR" sz="2800" b="1" i="1">
                <a:solidFill>
                  <a:schemeClr val="tx1"/>
                </a:solidFill>
                <a:latin typeface="Century Gothic" panose="020B0502020202020204" pitchFamily="34" charset="0"/>
              </a:rPr>
              <a:t>TUPINAMBÁ DE OLIVENÇA</a:t>
            </a:r>
            <a:r>
              <a:rPr lang="pt-BR" altLang="pt-BR" sz="2800" b="1">
                <a:solidFill>
                  <a:schemeClr val="tx1"/>
                </a:solidFill>
                <a:latin typeface="Century Gothic" panose="020B0502020202020204" pitchFamily="34" charset="0"/>
              </a:rPr>
              <a:t>”</a:t>
            </a:r>
          </a:p>
          <a:p>
            <a:pPr algn="just" eaLnBrk="1" hangingPunct="1"/>
            <a:endParaRPr lang="pt-BR" altLang="pt-BR" sz="2400">
              <a:solidFill>
                <a:schemeClr val="tx1"/>
              </a:solidFill>
              <a:latin typeface="Century Gothic" panose="020B0502020202020204" pitchFamily="34" charset="0"/>
            </a:endParaRPr>
          </a:p>
          <a:p>
            <a:pPr algn="just" eaLnBrk="1" hangingPunct="1"/>
            <a:endParaRPr lang="pt-BR" altLang="pt-BR" sz="2400">
              <a:solidFill>
                <a:schemeClr val="tx1"/>
              </a:solidFill>
              <a:latin typeface="Century Gothic" panose="020B0502020202020204" pitchFamily="34" charset="0"/>
            </a:endParaRPr>
          </a:p>
        </p:txBody>
      </p:sp>
      <p:pic>
        <p:nvPicPr>
          <p:cNvPr id="146434" name="Shape 204">
            <a:extLst>
              <a:ext uri="{FF2B5EF4-FFF2-40B4-BE49-F238E27FC236}">
                <a16:creationId xmlns:a16="http://schemas.microsoft.com/office/drawing/2014/main" id="{E8CF8B1C-FD67-A24F-F77A-E5FDFDF3A28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4701" y="1489075"/>
            <a:ext cx="7351713" cy="487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5" name="CaixaDeTexto 3">
            <a:extLst>
              <a:ext uri="{FF2B5EF4-FFF2-40B4-BE49-F238E27FC236}">
                <a16:creationId xmlns:a16="http://schemas.microsoft.com/office/drawing/2014/main" id="{642C4A85-FF8F-B2DA-AC19-8A29126BE0D5}"/>
              </a:ext>
            </a:extLst>
          </p:cNvPr>
          <p:cNvSpPr txBox="1">
            <a:spLocks noChangeArrowheads="1"/>
          </p:cNvSpPr>
          <p:nvPr/>
        </p:nvSpPr>
        <p:spPr bwMode="auto">
          <a:xfrm>
            <a:off x="1631951" y="1052513"/>
            <a:ext cx="1547813" cy="358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FFFFFF"/>
                </a:solidFill>
                <a:latin typeface="Arial" panose="020B0604020202020204" pitchFamily="34" charset="0"/>
                <a:ea typeface="ヒラギノ角ゴ ProN W3" charset="-128"/>
                <a:sym typeface="Arial" panose="020B0604020202020204" pitchFamily="34" charset="0"/>
              </a:defRPr>
            </a:lvl1pPr>
            <a:lvl2pPr marL="742950" indent="-285750">
              <a:defRPr sz="1200">
                <a:solidFill>
                  <a:srgbClr val="FFFFFF"/>
                </a:solidFill>
                <a:latin typeface="Arial" panose="020B0604020202020204" pitchFamily="34" charset="0"/>
                <a:ea typeface="ヒラギノ角ゴ ProN W3" charset="-128"/>
                <a:sym typeface="Arial" panose="020B0604020202020204" pitchFamily="34" charset="0"/>
              </a:defRPr>
            </a:lvl2pPr>
            <a:lvl3pPr marL="1143000" indent="-228600">
              <a:defRPr sz="1200">
                <a:solidFill>
                  <a:srgbClr val="FFFFFF"/>
                </a:solidFill>
                <a:latin typeface="Arial" panose="020B0604020202020204" pitchFamily="34" charset="0"/>
                <a:ea typeface="ヒラギノ角ゴ ProN W3" charset="-128"/>
                <a:sym typeface="Arial" panose="020B0604020202020204" pitchFamily="34" charset="0"/>
              </a:defRPr>
            </a:lvl3pPr>
            <a:lvl4pPr marL="1600200" indent="-228600">
              <a:defRPr sz="1200">
                <a:solidFill>
                  <a:srgbClr val="FFFFFF"/>
                </a:solidFill>
                <a:latin typeface="Arial" panose="020B0604020202020204" pitchFamily="34" charset="0"/>
                <a:ea typeface="ヒラギノ角ゴ ProN W3" charset="-128"/>
                <a:sym typeface="Arial" panose="020B0604020202020204" pitchFamily="34" charset="0"/>
              </a:defRPr>
            </a:lvl4pPr>
            <a:lvl5pPr marL="2057400" indent="-228600">
              <a:defRPr sz="1200">
                <a:solidFill>
                  <a:srgbClr val="FFFFFF"/>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9pPr>
          </a:lstStyle>
          <a:p>
            <a:r>
              <a:rPr lang="pt-BR" altLang="pt-BR" sz="3200" dirty="0">
                <a:solidFill>
                  <a:schemeClr val="tx1"/>
                </a:solidFill>
              </a:rPr>
              <a:t>BAHIA</a:t>
            </a:r>
            <a:r>
              <a:rPr lang="pt-BR" altLang="pt-BR" sz="1500" dirty="0">
                <a:solidFill>
                  <a:schemeClr val="tx1"/>
                </a:solidFill>
              </a:rPr>
              <a:t> </a:t>
            </a:r>
          </a:p>
          <a:p>
            <a:endParaRPr lang="pt-BR" altLang="pt-BR" sz="1500" dirty="0">
              <a:solidFill>
                <a:schemeClr val="tx1"/>
              </a:solidFill>
            </a:endParaRPr>
          </a:p>
          <a:p>
            <a:r>
              <a:rPr lang="pt-BR" altLang="pt-BR" sz="1500" dirty="0">
                <a:solidFill>
                  <a:schemeClr val="tx1"/>
                </a:solidFill>
              </a:rPr>
              <a:t>Mapa mostra recortes na área demarcada, feita para excluir resorts e propriedades privadas das lideranças que se autodeclararam indígenas.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0894" y="128256"/>
            <a:ext cx="11382756" cy="1400530"/>
          </a:xfrm>
        </p:spPr>
        <p:txBody>
          <a:bodyPr/>
          <a:lstStyle/>
          <a:p>
            <a:r>
              <a:rPr lang="pt-BR" sz="3600" dirty="0"/>
              <a:t>Consequências desastrosas da falta de critérios científicos e do monopólio da fala</a:t>
            </a:r>
          </a:p>
        </p:txBody>
      </p:sp>
      <p:pic>
        <p:nvPicPr>
          <p:cNvPr id="2050" name="Picture 2" descr="https://encrypted-tbn2.gstatic.com/images?q=tbn:ANd9GcR-H0HR_eY7A4WIJ3iBB_8gHtKDQmA1dCq4fUjoblDL3fl1iyw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8364" y="4198498"/>
            <a:ext cx="3434419" cy="2562606"/>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p:cNvPicPr>
            <a:picLocks noChangeAspect="1"/>
          </p:cNvPicPr>
          <p:nvPr/>
        </p:nvPicPr>
        <p:blipFill rotWithShape="1">
          <a:blip r:embed="rId3"/>
          <a:srcRect l="1194" t="5654" r="14047" b="47718"/>
          <a:stretch/>
        </p:blipFill>
        <p:spPr>
          <a:xfrm>
            <a:off x="2315496" y="1427186"/>
            <a:ext cx="6065951" cy="2240923"/>
          </a:xfrm>
          <a:prstGeom prst="rect">
            <a:avLst/>
          </a:prstGeom>
        </p:spPr>
      </p:pic>
      <p:pic>
        <p:nvPicPr>
          <p:cNvPr id="3" name="Imagem 2"/>
          <p:cNvPicPr>
            <a:picLocks noChangeAspect="1"/>
          </p:cNvPicPr>
          <p:nvPr/>
        </p:nvPicPr>
        <p:blipFill rotWithShape="1">
          <a:blip r:embed="rId4"/>
          <a:srcRect l="9143" t="21353" r="7072" b="13219"/>
          <a:stretch/>
        </p:blipFill>
        <p:spPr>
          <a:xfrm>
            <a:off x="240894" y="3769709"/>
            <a:ext cx="5107578" cy="2991395"/>
          </a:xfrm>
          <a:prstGeom prst="rect">
            <a:avLst/>
          </a:prstGeom>
        </p:spPr>
      </p:pic>
      <p:pic>
        <p:nvPicPr>
          <p:cNvPr id="5" name="Imagem 4"/>
          <p:cNvPicPr>
            <a:picLocks noChangeAspect="1"/>
          </p:cNvPicPr>
          <p:nvPr/>
        </p:nvPicPr>
        <p:blipFill rotWithShape="1">
          <a:blip r:embed="rId5"/>
          <a:srcRect r="24407" b="24568"/>
          <a:stretch/>
        </p:blipFill>
        <p:spPr>
          <a:xfrm>
            <a:off x="8637338" y="4203031"/>
            <a:ext cx="3422469" cy="2558073"/>
          </a:xfrm>
          <a:prstGeom prst="rect">
            <a:avLst/>
          </a:prstGeom>
        </p:spPr>
      </p:pic>
    </p:spTree>
    <p:extLst>
      <p:ext uri="{BB962C8B-B14F-4D97-AF65-F5344CB8AC3E}">
        <p14:creationId xmlns:p14="http://schemas.microsoft.com/office/powerpoint/2010/main" val="40315273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11456" y="90152"/>
            <a:ext cx="5638875" cy="2253803"/>
          </a:xfrm>
        </p:spPr>
        <p:txBody>
          <a:bodyPr/>
          <a:lstStyle/>
          <a:p>
            <a:pPr algn="ctr"/>
            <a:r>
              <a:rPr lang="pt-BR" sz="2800" dirty="0"/>
              <a:t>A história comum de miscigenação e mestiçagem e necessidade de </a:t>
            </a:r>
            <a:r>
              <a:rPr lang="pt-BR" sz="2400" dirty="0">
                <a:solidFill>
                  <a:srgbClr val="FFC000"/>
                </a:solidFill>
              </a:rPr>
              <a:t>MANIPULAÇÕES ANTROPOLÓGICAS </a:t>
            </a:r>
            <a:r>
              <a:rPr lang="pt-BR" sz="2800" dirty="0"/>
              <a:t>para legitimar demanda territorial “indígena”.</a:t>
            </a:r>
          </a:p>
        </p:txBody>
      </p:sp>
      <p:pic>
        <p:nvPicPr>
          <p:cNvPr id="3" name="Imagem 2"/>
          <p:cNvPicPr>
            <a:picLocks noChangeAspect="1"/>
          </p:cNvPicPr>
          <p:nvPr/>
        </p:nvPicPr>
        <p:blipFill rotWithShape="1">
          <a:blip r:embed="rId2"/>
          <a:srcRect l="47071" t="67049" r="15515" b="2518"/>
          <a:stretch/>
        </p:blipFill>
        <p:spPr>
          <a:xfrm>
            <a:off x="386365" y="1958517"/>
            <a:ext cx="5701981" cy="4834991"/>
          </a:xfrm>
          <a:prstGeom prst="rect">
            <a:avLst/>
          </a:prstGeom>
        </p:spPr>
      </p:pic>
      <p:pic>
        <p:nvPicPr>
          <p:cNvPr id="4" name="Imagem 3"/>
          <p:cNvPicPr>
            <a:picLocks noChangeAspect="1"/>
          </p:cNvPicPr>
          <p:nvPr/>
        </p:nvPicPr>
        <p:blipFill rotWithShape="1">
          <a:blip r:embed="rId3"/>
          <a:srcRect l="46762" t="71219" r="15968" b="2852"/>
          <a:stretch/>
        </p:blipFill>
        <p:spPr>
          <a:xfrm>
            <a:off x="6370189" y="2673762"/>
            <a:ext cx="5680143" cy="4119746"/>
          </a:xfrm>
          <a:prstGeom prst="rect">
            <a:avLst/>
          </a:prstGeom>
        </p:spPr>
      </p:pic>
      <p:pic>
        <p:nvPicPr>
          <p:cNvPr id="5" name="Imagem 4"/>
          <p:cNvPicPr>
            <a:picLocks noChangeAspect="1"/>
          </p:cNvPicPr>
          <p:nvPr/>
        </p:nvPicPr>
        <p:blipFill rotWithShape="1">
          <a:blip r:embed="rId4"/>
          <a:srcRect l="35304" t="26499" r="27478" b="66476"/>
          <a:stretch/>
        </p:blipFill>
        <p:spPr>
          <a:xfrm>
            <a:off x="63255" y="608854"/>
            <a:ext cx="6348201" cy="1249251"/>
          </a:xfrm>
          <a:prstGeom prst="rect">
            <a:avLst/>
          </a:prstGeom>
        </p:spPr>
      </p:pic>
    </p:spTree>
    <p:extLst>
      <p:ext uri="{BB962C8B-B14F-4D97-AF65-F5344CB8AC3E}">
        <p14:creationId xmlns:p14="http://schemas.microsoft.com/office/powerpoint/2010/main" val="41590394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rotWithShape="1">
          <a:blip r:embed="rId2"/>
          <a:srcRect l="10322" t="27189" r="11815" b="7754"/>
          <a:stretch/>
        </p:blipFill>
        <p:spPr>
          <a:xfrm>
            <a:off x="3159572" y="127479"/>
            <a:ext cx="2744080" cy="3451538"/>
          </a:xfrm>
          <a:prstGeom prst="rect">
            <a:avLst/>
          </a:prstGeom>
        </p:spPr>
      </p:pic>
      <p:pic>
        <p:nvPicPr>
          <p:cNvPr id="6" name="Imagem 5"/>
          <p:cNvPicPr>
            <a:picLocks noChangeAspect="1"/>
          </p:cNvPicPr>
          <p:nvPr/>
        </p:nvPicPr>
        <p:blipFill>
          <a:blip r:embed="rId3"/>
          <a:stretch>
            <a:fillRect/>
          </a:stretch>
        </p:blipFill>
        <p:spPr>
          <a:xfrm>
            <a:off x="139453" y="0"/>
            <a:ext cx="2804403" cy="4048095"/>
          </a:xfrm>
          <a:prstGeom prst="rect">
            <a:avLst/>
          </a:prstGeom>
        </p:spPr>
      </p:pic>
      <p:sp>
        <p:nvSpPr>
          <p:cNvPr id="2" name="Título 1"/>
          <p:cNvSpPr>
            <a:spLocks noGrp="1"/>
          </p:cNvSpPr>
          <p:nvPr>
            <p:ph type="title"/>
          </p:nvPr>
        </p:nvSpPr>
        <p:spPr>
          <a:xfrm>
            <a:off x="7482625" y="0"/>
            <a:ext cx="4865954" cy="1400530"/>
          </a:xfrm>
        </p:spPr>
        <p:txBody>
          <a:bodyPr/>
          <a:lstStyle/>
          <a:p>
            <a:r>
              <a:rPr lang="pt-BR" dirty="0"/>
              <a:t>Eis os </a:t>
            </a:r>
            <a:r>
              <a:rPr lang="pt-BR" dirty="0">
                <a:solidFill>
                  <a:srgbClr val="FFC000"/>
                </a:solidFill>
              </a:rPr>
              <a:t>Tupinambás</a:t>
            </a:r>
          </a:p>
        </p:txBody>
      </p:sp>
      <p:pic>
        <p:nvPicPr>
          <p:cNvPr id="3" name="Imagem 2"/>
          <p:cNvPicPr>
            <a:picLocks noChangeAspect="1"/>
          </p:cNvPicPr>
          <p:nvPr/>
        </p:nvPicPr>
        <p:blipFill>
          <a:blip r:embed="rId4"/>
          <a:stretch>
            <a:fillRect/>
          </a:stretch>
        </p:blipFill>
        <p:spPr>
          <a:xfrm>
            <a:off x="8791454" y="1729608"/>
            <a:ext cx="3400546" cy="5128391"/>
          </a:xfrm>
          <a:prstGeom prst="rect">
            <a:avLst/>
          </a:prstGeom>
        </p:spPr>
      </p:pic>
      <p:pic>
        <p:nvPicPr>
          <p:cNvPr id="4" name="Imagem 3"/>
          <p:cNvPicPr>
            <a:picLocks noChangeAspect="1"/>
          </p:cNvPicPr>
          <p:nvPr/>
        </p:nvPicPr>
        <p:blipFill>
          <a:blip r:embed="rId5"/>
          <a:stretch>
            <a:fillRect/>
          </a:stretch>
        </p:blipFill>
        <p:spPr>
          <a:xfrm>
            <a:off x="22058" y="2964545"/>
            <a:ext cx="3039194" cy="3893454"/>
          </a:xfrm>
          <a:prstGeom prst="rect">
            <a:avLst/>
          </a:prstGeom>
        </p:spPr>
      </p:pic>
      <p:pic>
        <p:nvPicPr>
          <p:cNvPr id="5" name="Imagem 4"/>
          <p:cNvPicPr>
            <a:picLocks noChangeAspect="1"/>
          </p:cNvPicPr>
          <p:nvPr/>
        </p:nvPicPr>
        <p:blipFill>
          <a:blip r:embed="rId6"/>
          <a:stretch>
            <a:fillRect/>
          </a:stretch>
        </p:blipFill>
        <p:spPr>
          <a:xfrm>
            <a:off x="3061252" y="3028594"/>
            <a:ext cx="5764696" cy="3829405"/>
          </a:xfrm>
          <a:prstGeom prst="rect">
            <a:avLst/>
          </a:prstGeom>
        </p:spPr>
      </p:pic>
      <p:pic>
        <p:nvPicPr>
          <p:cNvPr id="7" name="Imagem 6"/>
          <p:cNvPicPr>
            <a:picLocks noChangeAspect="1"/>
          </p:cNvPicPr>
          <p:nvPr/>
        </p:nvPicPr>
        <p:blipFill rotWithShape="1">
          <a:blip r:embed="rId7"/>
          <a:srcRect l="19288" t="28316" r="1641" b="26526"/>
          <a:stretch/>
        </p:blipFill>
        <p:spPr>
          <a:xfrm>
            <a:off x="5884693" y="629740"/>
            <a:ext cx="2789365" cy="2398853"/>
          </a:xfrm>
          <a:prstGeom prst="rect">
            <a:avLst/>
          </a:prstGeom>
        </p:spPr>
      </p:pic>
      <p:pic>
        <p:nvPicPr>
          <p:cNvPr id="9" name="Imagem 8"/>
          <p:cNvPicPr>
            <a:picLocks noChangeAspect="1"/>
          </p:cNvPicPr>
          <p:nvPr/>
        </p:nvPicPr>
        <p:blipFill>
          <a:blip r:embed="rId8"/>
          <a:stretch>
            <a:fillRect/>
          </a:stretch>
        </p:blipFill>
        <p:spPr>
          <a:xfrm>
            <a:off x="5983050" y="2630212"/>
            <a:ext cx="2808404" cy="4227787"/>
          </a:xfrm>
          <a:prstGeom prst="rect">
            <a:avLst/>
          </a:prstGeom>
        </p:spPr>
      </p:pic>
    </p:spTree>
    <p:extLst>
      <p:ext uri="{BB962C8B-B14F-4D97-AF65-F5344CB8AC3E}">
        <p14:creationId xmlns:p14="http://schemas.microsoft.com/office/powerpoint/2010/main" val="28398479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43403"/>
            <a:ext cx="11915335" cy="1400530"/>
          </a:xfrm>
        </p:spPr>
        <p:txBody>
          <a:bodyPr/>
          <a:lstStyle/>
          <a:p>
            <a:r>
              <a:rPr lang="pt-BR" dirty="0"/>
              <a:t>Em 2014 trouxemos Van Moreira revela como foi convencido a se declarar Tupinambá.</a:t>
            </a:r>
          </a:p>
        </p:txBody>
      </p:sp>
      <p:pic>
        <p:nvPicPr>
          <p:cNvPr id="3" name="Imagem 2"/>
          <p:cNvPicPr>
            <a:picLocks noChangeAspect="1"/>
          </p:cNvPicPr>
          <p:nvPr/>
        </p:nvPicPr>
        <p:blipFill rotWithShape="1">
          <a:blip r:embed="rId2"/>
          <a:srcRect l="24260" t="62366" r="38349" b="7606"/>
          <a:stretch/>
        </p:blipFill>
        <p:spPr>
          <a:xfrm>
            <a:off x="646111" y="1692123"/>
            <a:ext cx="5698435" cy="4770782"/>
          </a:xfrm>
          <a:prstGeom prst="rect">
            <a:avLst/>
          </a:prstGeom>
        </p:spPr>
      </p:pic>
      <p:pic>
        <p:nvPicPr>
          <p:cNvPr id="4" name="Imagem 3"/>
          <p:cNvPicPr>
            <a:picLocks noChangeAspect="1"/>
          </p:cNvPicPr>
          <p:nvPr/>
        </p:nvPicPr>
        <p:blipFill rotWithShape="1">
          <a:blip r:embed="rId2"/>
          <a:srcRect l="24260" t="62366" r="38349" b="7606"/>
          <a:stretch/>
        </p:blipFill>
        <p:spPr>
          <a:xfrm>
            <a:off x="6034872" y="1692123"/>
            <a:ext cx="5698435" cy="4770782"/>
          </a:xfrm>
          <a:prstGeom prst="rect">
            <a:avLst/>
          </a:prstGeom>
        </p:spPr>
      </p:pic>
    </p:spTree>
    <p:extLst>
      <p:ext uri="{BB962C8B-B14F-4D97-AF65-F5344CB8AC3E}">
        <p14:creationId xmlns:p14="http://schemas.microsoft.com/office/powerpoint/2010/main" val="1332649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555877-05E7-4B8B-8E2C-041FC6B1D5B0}"/>
              </a:ext>
            </a:extLst>
          </p:cNvPr>
          <p:cNvSpPr>
            <a:spLocks noGrp="1"/>
          </p:cNvSpPr>
          <p:nvPr>
            <p:ph type="title"/>
          </p:nvPr>
        </p:nvSpPr>
        <p:spPr>
          <a:xfrm>
            <a:off x="8860" y="17444"/>
            <a:ext cx="12183140" cy="1320800"/>
          </a:xfrm>
        </p:spPr>
        <p:txBody>
          <a:bodyPr/>
          <a:lstStyle/>
          <a:p>
            <a:r>
              <a:rPr lang="pt-BR" dirty="0"/>
              <a:t>Fundação FORD pagou pelo lobby Indigenista na Constituinte de 87 </a:t>
            </a:r>
          </a:p>
        </p:txBody>
      </p:sp>
      <p:pic>
        <p:nvPicPr>
          <p:cNvPr id="4" name="Imagem 3">
            <a:extLst>
              <a:ext uri="{FF2B5EF4-FFF2-40B4-BE49-F238E27FC236}">
                <a16:creationId xmlns:a16="http://schemas.microsoft.com/office/drawing/2014/main" id="{6808ED4F-3072-4ACF-BB2D-0B3A6E9BA9E5}"/>
              </a:ext>
            </a:extLst>
          </p:cNvPr>
          <p:cNvPicPr>
            <a:picLocks noChangeAspect="1"/>
          </p:cNvPicPr>
          <p:nvPr/>
        </p:nvPicPr>
        <p:blipFill>
          <a:blip r:embed="rId2"/>
          <a:stretch>
            <a:fillRect/>
          </a:stretch>
        </p:blipFill>
        <p:spPr>
          <a:xfrm>
            <a:off x="123262" y="1311492"/>
            <a:ext cx="4920155" cy="2811517"/>
          </a:xfrm>
          <a:prstGeom prst="rect">
            <a:avLst/>
          </a:prstGeom>
        </p:spPr>
      </p:pic>
      <p:pic>
        <p:nvPicPr>
          <p:cNvPr id="5" name="Imagem 4">
            <a:extLst>
              <a:ext uri="{FF2B5EF4-FFF2-40B4-BE49-F238E27FC236}">
                <a16:creationId xmlns:a16="http://schemas.microsoft.com/office/drawing/2014/main" id="{EBACA1A8-F7C7-428D-9BA7-5B87514E038A}"/>
              </a:ext>
            </a:extLst>
          </p:cNvPr>
          <p:cNvPicPr>
            <a:picLocks noChangeAspect="1"/>
          </p:cNvPicPr>
          <p:nvPr/>
        </p:nvPicPr>
        <p:blipFill>
          <a:blip r:embed="rId3"/>
          <a:stretch>
            <a:fillRect/>
          </a:stretch>
        </p:blipFill>
        <p:spPr>
          <a:xfrm>
            <a:off x="7795266" y="4029038"/>
            <a:ext cx="4511136" cy="2811518"/>
          </a:xfrm>
          <a:prstGeom prst="rect">
            <a:avLst/>
          </a:prstGeom>
        </p:spPr>
      </p:pic>
      <p:pic>
        <p:nvPicPr>
          <p:cNvPr id="6" name="Imagem 5">
            <a:extLst>
              <a:ext uri="{FF2B5EF4-FFF2-40B4-BE49-F238E27FC236}">
                <a16:creationId xmlns:a16="http://schemas.microsoft.com/office/drawing/2014/main" id="{0FA0BC5E-E592-4A13-AA48-06222A34468E}"/>
              </a:ext>
            </a:extLst>
          </p:cNvPr>
          <p:cNvPicPr>
            <a:picLocks noChangeAspect="1"/>
          </p:cNvPicPr>
          <p:nvPr/>
        </p:nvPicPr>
        <p:blipFill>
          <a:blip r:embed="rId4"/>
          <a:stretch>
            <a:fillRect/>
          </a:stretch>
        </p:blipFill>
        <p:spPr>
          <a:xfrm>
            <a:off x="0" y="3676826"/>
            <a:ext cx="4894112" cy="3181173"/>
          </a:xfrm>
          <a:prstGeom prst="rect">
            <a:avLst/>
          </a:prstGeom>
        </p:spPr>
      </p:pic>
      <p:pic>
        <p:nvPicPr>
          <p:cNvPr id="8" name="Imagem 7">
            <a:extLst>
              <a:ext uri="{FF2B5EF4-FFF2-40B4-BE49-F238E27FC236}">
                <a16:creationId xmlns:a16="http://schemas.microsoft.com/office/drawing/2014/main" id="{56A9DC23-7947-48AA-AB2F-0971416AC146}"/>
              </a:ext>
            </a:extLst>
          </p:cNvPr>
          <p:cNvPicPr>
            <a:picLocks noChangeAspect="1"/>
          </p:cNvPicPr>
          <p:nvPr/>
        </p:nvPicPr>
        <p:blipFill>
          <a:blip r:embed="rId5"/>
          <a:stretch>
            <a:fillRect/>
          </a:stretch>
        </p:blipFill>
        <p:spPr>
          <a:xfrm>
            <a:off x="8373301" y="1200078"/>
            <a:ext cx="3818699" cy="2811517"/>
          </a:xfrm>
          <a:prstGeom prst="rect">
            <a:avLst/>
          </a:prstGeom>
        </p:spPr>
      </p:pic>
      <p:pic>
        <p:nvPicPr>
          <p:cNvPr id="7" name="Imagem 6">
            <a:extLst>
              <a:ext uri="{FF2B5EF4-FFF2-40B4-BE49-F238E27FC236}">
                <a16:creationId xmlns:a16="http://schemas.microsoft.com/office/drawing/2014/main" id="{F47B97A2-EC67-4D40-81BE-54B58CB8D96E}"/>
              </a:ext>
            </a:extLst>
          </p:cNvPr>
          <p:cNvPicPr>
            <a:picLocks noChangeAspect="1"/>
          </p:cNvPicPr>
          <p:nvPr/>
        </p:nvPicPr>
        <p:blipFill>
          <a:blip r:embed="rId6"/>
          <a:stretch>
            <a:fillRect/>
          </a:stretch>
        </p:blipFill>
        <p:spPr>
          <a:xfrm>
            <a:off x="4699000" y="1292627"/>
            <a:ext cx="4020930" cy="2988891"/>
          </a:xfrm>
          <a:prstGeom prst="rect">
            <a:avLst/>
          </a:prstGeom>
        </p:spPr>
      </p:pic>
      <p:pic>
        <p:nvPicPr>
          <p:cNvPr id="9" name="Imagem 8">
            <a:extLst>
              <a:ext uri="{FF2B5EF4-FFF2-40B4-BE49-F238E27FC236}">
                <a16:creationId xmlns:a16="http://schemas.microsoft.com/office/drawing/2014/main" id="{178FCEDE-E849-47E0-9A74-B78C75D68CA0}"/>
              </a:ext>
            </a:extLst>
          </p:cNvPr>
          <p:cNvPicPr>
            <a:picLocks noChangeAspect="1"/>
          </p:cNvPicPr>
          <p:nvPr/>
        </p:nvPicPr>
        <p:blipFill rotWithShape="1">
          <a:blip r:embed="rId7"/>
          <a:srcRect l="15335" t="13602" r="11440" b="14010"/>
          <a:stretch/>
        </p:blipFill>
        <p:spPr>
          <a:xfrm>
            <a:off x="4511137" y="3720052"/>
            <a:ext cx="4208793" cy="3120504"/>
          </a:xfrm>
          <a:prstGeom prst="rect">
            <a:avLst/>
          </a:prstGeom>
        </p:spPr>
      </p:pic>
    </p:spTree>
    <p:extLst>
      <p:ext uri="{BB962C8B-B14F-4D97-AF65-F5344CB8AC3E}">
        <p14:creationId xmlns:p14="http://schemas.microsoft.com/office/powerpoint/2010/main" val="22468653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endParaRPr lang="pt-BR"/>
          </a:p>
        </p:txBody>
      </p:sp>
      <p:sp>
        <p:nvSpPr>
          <p:cNvPr id="6" name="Espaço Reservado para Conteúdo 5"/>
          <p:cNvSpPr>
            <a:spLocks noGrp="1"/>
          </p:cNvSpPr>
          <p:nvPr>
            <p:ph idx="1"/>
          </p:nvPr>
        </p:nvSpPr>
        <p:spPr>
          <a:xfrm>
            <a:off x="7122017" y="2662519"/>
            <a:ext cx="4757204" cy="4195481"/>
          </a:xfrm>
        </p:spPr>
        <p:txBody>
          <a:bodyPr/>
          <a:lstStyle/>
          <a:p>
            <a:r>
              <a:rPr lang="pt-BR" dirty="0"/>
              <a:t>Não é: Pode o subalterno falar ?</a:t>
            </a:r>
          </a:p>
          <a:p>
            <a:r>
              <a:rPr lang="pt-BR" dirty="0"/>
              <a:t>A questão é: Que subalterno pode falar ? aquilo que a elite intelectual quer que ele fale!!!</a:t>
            </a:r>
          </a:p>
          <a:p>
            <a:r>
              <a:rPr lang="pt-BR" dirty="0"/>
              <a:t>Não é todo subalterno que tem o direito de fala!! Só se pode falar aquilo que a agenda etnogênica internacional quer e o </a:t>
            </a:r>
            <a:r>
              <a:rPr lang="pt-BR" dirty="0" err="1"/>
              <a:t>empoderou</a:t>
            </a:r>
            <a:r>
              <a:rPr lang="pt-BR" dirty="0"/>
              <a:t> para esta função!</a:t>
            </a:r>
          </a:p>
          <a:p>
            <a:r>
              <a:rPr lang="pt-BR" dirty="0"/>
              <a:t>Outros subalternos, são mais subalternos ainda!! Não interessam. Não existem!!!</a:t>
            </a:r>
          </a:p>
        </p:txBody>
      </p:sp>
      <p:pic>
        <p:nvPicPr>
          <p:cNvPr id="3" name="Imagem 2"/>
          <p:cNvPicPr>
            <a:picLocks noChangeAspect="1"/>
          </p:cNvPicPr>
          <p:nvPr/>
        </p:nvPicPr>
        <p:blipFill>
          <a:blip r:embed="rId2"/>
          <a:stretch>
            <a:fillRect/>
          </a:stretch>
        </p:blipFill>
        <p:spPr>
          <a:xfrm>
            <a:off x="-1" y="104503"/>
            <a:ext cx="7239583" cy="6753497"/>
          </a:xfrm>
          <a:prstGeom prst="rect">
            <a:avLst/>
          </a:prstGeom>
        </p:spPr>
      </p:pic>
      <p:pic>
        <p:nvPicPr>
          <p:cNvPr id="4" name="Imagem 3"/>
          <p:cNvPicPr>
            <a:picLocks noChangeAspect="1"/>
          </p:cNvPicPr>
          <p:nvPr/>
        </p:nvPicPr>
        <p:blipFill>
          <a:blip r:embed="rId3"/>
          <a:stretch>
            <a:fillRect/>
          </a:stretch>
        </p:blipFill>
        <p:spPr>
          <a:xfrm>
            <a:off x="5826663" y="0"/>
            <a:ext cx="5648413" cy="2559437"/>
          </a:xfrm>
          <a:prstGeom prst="rect">
            <a:avLst/>
          </a:prstGeom>
        </p:spPr>
      </p:pic>
    </p:spTree>
    <p:extLst>
      <p:ext uri="{BB962C8B-B14F-4D97-AF65-F5344CB8AC3E}">
        <p14:creationId xmlns:p14="http://schemas.microsoft.com/office/powerpoint/2010/main" val="1406878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90153" y="194037"/>
            <a:ext cx="9404723" cy="1400530"/>
          </a:xfrm>
        </p:spPr>
        <p:txBody>
          <a:bodyPr/>
          <a:lstStyle/>
          <a:p>
            <a:pPr algn="ctr"/>
            <a:r>
              <a:rPr lang="pt-BR" dirty="0"/>
              <a:t>Evidências e efeitos deletérios da </a:t>
            </a:r>
            <a:r>
              <a:rPr lang="pt-BR" dirty="0">
                <a:solidFill>
                  <a:srgbClr val="FFC000"/>
                </a:solidFill>
              </a:rPr>
              <a:t>Manipulação étnica </a:t>
            </a:r>
            <a:r>
              <a:rPr lang="pt-BR" dirty="0" err="1">
                <a:solidFill>
                  <a:srgbClr val="FFC000"/>
                </a:solidFill>
              </a:rPr>
              <a:t>identitária</a:t>
            </a:r>
            <a:endParaRPr lang="pt-BR" dirty="0">
              <a:solidFill>
                <a:srgbClr val="FFC000"/>
              </a:solidFill>
            </a:endParaRPr>
          </a:p>
        </p:txBody>
      </p:sp>
      <p:sp>
        <p:nvSpPr>
          <p:cNvPr id="4" name="Espaço Reservado para Conteúdo 3"/>
          <p:cNvSpPr>
            <a:spLocks noGrp="1"/>
          </p:cNvSpPr>
          <p:nvPr>
            <p:ph idx="1"/>
          </p:nvPr>
        </p:nvSpPr>
        <p:spPr>
          <a:xfrm>
            <a:off x="6828708" y="1594567"/>
            <a:ext cx="5273139" cy="5069396"/>
          </a:xfrm>
        </p:spPr>
        <p:txBody>
          <a:bodyPr>
            <a:normAutofit fontScale="85000" lnSpcReduction="10000"/>
          </a:bodyPr>
          <a:lstStyle/>
          <a:p>
            <a:pPr algn="just"/>
            <a:r>
              <a:rPr lang="pt-BR" dirty="0"/>
              <a:t>O ancião, </a:t>
            </a:r>
            <a:r>
              <a:rPr lang="pt-BR" dirty="0">
                <a:solidFill>
                  <a:srgbClr val="FFC000"/>
                </a:solidFill>
              </a:rPr>
              <a:t>Edvaldo Joaquim da Silva</a:t>
            </a:r>
            <a:r>
              <a:rPr lang="pt-BR" dirty="0"/>
              <a:t>, 78 anos, que reside na   fazenda Felicidade, Serra das Trempes, em Buerarema, denunciou o seu  filho,  </a:t>
            </a:r>
            <a:r>
              <a:rPr lang="pt-BR" dirty="0">
                <a:solidFill>
                  <a:srgbClr val="FFC000"/>
                </a:solidFill>
              </a:rPr>
              <a:t>Reginaldo Marinho da Silva, o Regi</a:t>
            </a:r>
            <a:r>
              <a:rPr lang="pt-BR" dirty="0"/>
              <a:t>, de ter invadido a sua fazenda.  Ele contou que o  filho foi recadastrado e agora virou  índio, ou seja, foi reconhecido como indígena pelas autoridades. Por isso mesmo, juntamente com outros elementos, que se dizem índios, invadiram a fazenda, armados de rifles e expulsou o pai de suas terras, que  vive há mais de 30 anos. O agricultor está querendo Justiça e enquanto isso, está vivendo de favores na cidade de Buerarema. </a:t>
            </a:r>
            <a:r>
              <a:rPr lang="pt-BR" sz="2000" dirty="0">
                <a:solidFill>
                  <a:srgbClr val="FFC000"/>
                </a:solidFill>
              </a:rPr>
              <a:t>A ausência de critérios científicos, a certeza da impunidade, dá margem à toda sorte manipulações </a:t>
            </a:r>
            <a:r>
              <a:rPr lang="pt-BR" sz="2000" dirty="0"/>
              <a:t>que corroboradas por  agentes engajados do Aparato Indigenista, corrompem todo processo demarcatório. </a:t>
            </a:r>
            <a:endParaRPr lang="pt-BR" dirty="0"/>
          </a:p>
        </p:txBody>
      </p:sp>
      <p:pic>
        <p:nvPicPr>
          <p:cNvPr id="5" name="Imagem 4"/>
          <p:cNvPicPr>
            <a:picLocks noChangeAspect="1"/>
          </p:cNvPicPr>
          <p:nvPr/>
        </p:nvPicPr>
        <p:blipFill>
          <a:blip r:embed="rId3"/>
          <a:stretch>
            <a:fillRect/>
          </a:stretch>
        </p:blipFill>
        <p:spPr>
          <a:xfrm>
            <a:off x="886652" y="2013729"/>
            <a:ext cx="5797176" cy="4347882"/>
          </a:xfrm>
          <a:prstGeom prst="rect">
            <a:avLst/>
          </a:prstGeom>
        </p:spPr>
      </p:pic>
    </p:spTree>
    <p:extLst>
      <p:ext uri="{BB962C8B-B14F-4D97-AF65-F5344CB8AC3E}">
        <p14:creationId xmlns:p14="http://schemas.microsoft.com/office/powerpoint/2010/main" val="8739335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2472" y="141691"/>
            <a:ext cx="11846396" cy="1400530"/>
          </a:xfrm>
        </p:spPr>
        <p:txBody>
          <a:bodyPr/>
          <a:lstStyle/>
          <a:p>
            <a:pPr algn="r"/>
            <a:r>
              <a:rPr lang="pt-BR" sz="3200" dirty="0">
                <a:solidFill>
                  <a:srgbClr val="FFC000"/>
                </a:solidFill>
              </a:rPr>
              <a:t>NÃO RECONHECEMOS </a:t>
            </a:r>
            <a:r>
              <a:rPr lang="pt-BR" sz="3200" dirty="0"/>
              <a:t>COMO </a:t>
            </a:r>
            <a:r>
              <a:rPr lang="pt-BR" sz="3200" dirty="0">
                <a:solidFill>
                  <a:srgbClr val="FFC000"/>
                </a:solidFill>
              </a:rPr>
              <a:t>INDÍGENA</a:t>
            </a:r>
            <a:r>
              <a:rPr lang="pt-BR" sz="3200" dirty="0"/>
              <a:t> </a:t>
            </a:r>
            <a:br>
              <a:rPr lang="pt-BR" sz="3200" dirty="0"/>
            </a:br>
            <a:r>
              <a:rPr lang="pt-BR" sz="3200" dirty="0"/>
              <a:t>ESTE GRUPO </a:t>
            </a:r>
            <a:r>
              <a:rPr lang="pt-BR" sz="3200" dirty="0">
                <a:solidFill>
                  <a:srgbClr val="FFC000"/>
                </a:solidFill>
              </a:rPr>
              <a:t>QUE SE DIZ TUPINAMBÁS</a:t>
            </a:r>
            <a:r>
              <a:rPr lang="pt-BR" sz="3200" dirty="0"/>
              <a:t>!! </a:t>
            </a:r>
          </a:p>
        </p:txBody>
      </p:sp>
      <p:sp>
        <p:nvSpPr>
          <p:cNvPr id="7" name="Espaço Reservado para Conteúdo 6"/>
          <p:cNvSpPr>
            <a:spLocks noGrp="1"/>
          </p:cNvSpPr>
          <p:nvPr>
            <p:ph idx="1"/>
          </p:nvPr>
        </p:nvSpPr>
        <p:spPr>
          <a:xfrm>
            <a:off x="6515692" y="1542221"/>
            <a:ext cx="5513176" cy="4987368"/>
          </a:xfrm>
        </p:spPr>
        <p:txBody>
          <a:bodyPr>
            <a:normAutofit fontScale="85000" lnSpcReduction="10000"/>
          </a:bodyPr>
          <a:lstStyle/>
          <a:p>
            <a:pPr algn="ctr"/>
            <a:r>
              <a:rPr lang="pt-BR" b="1" dirty="0"/>
              <a:t>O grupo primeiramente tentou ser Pataxó, mas os Pataxó, por meio de uma escolha desastrosa, mas os Pataxó </a:t>
            </a:r>
            <a:r>
              <a:rPr lang="pt-BR" b="1" dirty="0">
                <a:solidFill>
                  <a:srgbClr val="FFC000"/>
                </a:solidFill>
              </a:rPr>
              <a:t>negaram a armação</a:t>
            </a:r>
            <a:r>
              <a:rPr lang="pt-BR" b="1" dirty="0"/>
              <a:t>, desconheceram e denunciaram, </a:t>
            </a:r>
            <a:r>
              <a:rPr lang="pt-BR" b="1" dirty="0">
                <a:solidFill>
                  <a:srgbClr val="FFC000"/>
                </a:solidFill>
              </a:rPr>
              <a:t>dizendo que era mentira.</a:t>
            </a:r>
            <a:r>
              <a:rPr lang="pt-BR" b="1" dirty="0"/>
              <a:t> </a:t>
            </a:r>
          </a:p>
          <a:p>
            <a:pPr algn="ctr"/>
            <a:r>
              <a:rPr lang="pt-BR" b="1" dirty="0"/>
              <a:t>Em conversa com missionários do CIMI o grupo decidiu então se dizer Tupinambá: “Meu avô trabalhava na empresa </a:t>
            </a:r>
            <a:r>
              <a:rPr lang="pt-BR" b="1" dirty="0">
                <a:solidFill>
                  <a:srgbClr val="FFC000"/>
                </a:solidFill>
              </a:rPr>
              <a:t>Vassouras Tupinambá.</a:t>
            </a:r>
          </a:p>
          <a:p>
            <a:pPr algn="ctr"/>
            <a:r>
              <a:rPr lang="pt-BR" b="1" dirty="0"/>
              <a:t>Se os Pataxó puderam questionar a identidade e não reconhecê-los, por que não podemos não reconhecê-los como Tupinambás</a:t>
            </a:r>
            <a:r>
              <a:rPr lang="pt-BR" dirty="0"/>
              <a:t> ?</a:t>
            </a:r>
          </a:p>
          <a:p>
            <a:pPr algn="ctr"/>
            <a:r>
              <a:rPr lang="pt-BR" dirty="0">
                <a:solidFill>
                  <a:srgbClr val="FFC000"/>
                </a:solidFill>
              </a:rPr>
              <a:t>Que direito tem o filho de impor sua identidade e supostos </a:t>
            </a:r>
            <a:r>
              <a:rPr lang="pt-BR" b="1" dirty="0">
                <a:solidFill>
                  <a:srgbClr val="FFC000"/>
                </a:solidFill>
              </a:rPr>
              <a:t>“direitos originários</a:t>
            </a:r>
            <a:r>
              <a:rPr lang="pt-BR" dirty="0">
                <a:solidFill>
                  <a:srgbClr val="FFC000"/>
                </a:solidFill>
              </a:rPr>
              <a:t>” sobre o seu progenitor</a:t>
            </a:r>
            <a:r>
              <a:rPr lang="pt-BR" dirty="0"/>
              <a:t> </a:t>
            </a:r>
            <a:r>
              <a:rPr lang="pt-BR" dirty="0">
                <a:solidFill>
                  <a:srgbClr val="FFC000"/>
                </a:solidFill>
              </a:rPr>
              <a:t>e socializador ?</a:t>
            </a:r>
          </a:p>
          <a:p>
            <a:pPr algn="ctr"/>
            <a:r>
              <a:rPr lang="pt-BR" dirty="0">
                <a:solidFill>
                  <a:srgbClr val="FFC000"/>
                </a:solidFill>
              </a:rPr>
              <a:t>O que dizer dos </a:t>
            </a:r>
            <a:r>
              <a:rPr lang="pt-BR" dirty="0" err="1">
                <a:solidFill>
                  <a:srgbClr val="FFC000"/>
                </a:solidFill>
              </a:rPr>
              <a:t>ex-índios</a:t>
            </a:r>
            <a:r>
              <a:rPr lang="pt-BR" dirty="0"/>
              <a:t>?</a:t>
            </a:r>
            <a:r>
              <a:rPr lang="pt-BR" dirty="0">
                <a:solidFill>
                  <a:srgbClr val="FFC000"/>
                </a:solidFill>
              </a:rPr>
              <a:t> aqueles que desistiram de ser índios</a:t>
            </a:r>
            <a:r>
              <a:rPr lang="pt-BR" dirty="0"/>
              <a:t>? CENTENAS que pediram pra se </a:t>
            </a:r>
            <a:r>
              <a:rPr lang="pt-BR" dirty="0" err="1"/>
              <a:t>descadastrar</a:t>
            </a:r>
            <a:r>
              <a:rPr lang="pt-BR" dirty="0"/>
              <a:t>!!!</a:t>
            </a:r>
            <a:endParaRPr lang="pt-BR" dirty="0">
              <a:solidFill>
                <a:srgbClr val="FFC000"/>
              </a:solidFill>
            </a:endParaRPr>
          </a:p>
        </p:txBody>
      </p:sp>
      <p:pic>
        <p:nvPicPr>
          <p:cNvPr id="4" name="Imagem 3"/>
          <p:cNvPicPr>
            <a:picLocks noChangeAspect="1"/>
          </p:cNvPicPr>
          <p:nvPr/>
        </p:nvPicPr>
        <p:blipFill rotWithShape="1">
          <a:blip r:embed="rId2"/>
          <a:srcRect l="29874" t="11016" r="7743" b="6382"/>
          <a:stretch/>
        </p:blipFill>
        <p:spPr>
          <a:xfrm>
            <a:off x="0" y="1542221"/>
            <a:ext cx="6887098" cy="5127048"/>
          </a:xfrm>
          <a:prstGeom prst="rect">
            <a:avLst/>
          </a:prstGeom>
        </p:spPr>
      </p:pic>
      <p:pic>
        <p:nvPicPr>
          <p:cNvPr id="8" name="Imagem 7"/>
          <p:cNvPicPr>
            <a:picLocks noChangeAspect="1"/>
          </p:cNvPicPr>
          <p:nvPr/>
        </p:nvPicPr>
        <p:blipFill rotWithShape="1">
          <a:blip r:embed="rId3"/>
          <a:srcRect t="5838" r="150" b="18256"/>
          <a:stretch/>
        </p:blipFill>
        <p:spPr>
          <a:xfrm>
            <a:off x="110664" y="141691"/>
            <a:ext cx="3521178" cy="2002484"/>
          </a:xfrm>
          <a:prstGeom prst="rect">
            <a:avLst/>
          </a:prstGeom>
        </p:spPr>
      </p:pic>
    </p:spTree>
    <p:extLst>
      <p:ext uri="{BB962C8B-B14F-4D97-AF65-F5344CB8AC3E}">
        <p14:creationId xmlns:p14="http://schemas.microsoft.com/office/powerpoint/2010/main" val="8725830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Shape 209">
            <a:extLst>
              <a:ext uri="{FF2B5EF4-FFF2-40B4-BE49-F238E27FC236}">
                <a16:creationId xmlns:a16="http://schemas.microsoft.com/office/drawing/2014/main" id="{4B045ADF-CB1A-536F-08E7-2EC0666D514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5276" y="836613"/>
            <a:ext cx="9102725"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Shape 210">
            <a:extLst>
              <a:ext uri="{FF2B5EF4-FFF2-40B4-BE49-F238E27FC236}">
                <a16:creationId xmlns:a16="http://schemas.microsoft.com/office/drawing/2014/main" id="{4757AD44-7A75-5C76-DDDD-FB7A11FC2454}"/>
              </a:ext>
            </a:extLst>
          </p:cNvPr>
          <p:cNvSpPr>
            <a:spLocks noChangeArrowheads="1"/>
          </p:cNvSpPr>
          <p:nvPr/>
        </p:nvSpPr>
        <p:spPr bwMode="auto">
          <a:xfrm>
            <a:off x="2063751" y="4797425"/>
            <a:ext cx="7559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sz="1200">
                <a:solidFill>
                  <a:srgbClr val="FFFFFF"/>
                </a:solidFill>
                <a:latin typeface="Arial" panose="020B0604020202020204" pitchFamily="34" charset="0"/>
                <a:ea typeface="ヒラギノ角ゴ ProN W3" charset="-128"/>
                <a:sym typeface="Arial" panose="020B0604020202020204" pitchFamily="34" charset="0"/>
              </a:defRPr>
            </a:lvl1pPr>
            <a:lvl2pPr marL="742950" indent="-285750">
              <a:defRPr sz="1200">
                <a:solidFill>
                  <a:srgbClr val="FFFFFF"/>
                </a:solidFill>
                <a:latin typeface="Arial" panose="020B0604020202020204" pitchFamily="34" charset="0"/>
                <a:ea typeface="ヒラギノ角ゴ ProN W3" charset="-128"/>
                <a:sym typeface="Arial" panose="020B0604020202020204" pitchFamily="34" charset="0"/>
              </a:defRPr>
            </a:lvl2pPr>
            <a:lvl3pPr marL="1143000" indent="-228600">
              <a:defRPr sz="1200">
                <a:solidFill>
                  <a:srgbClr val="FFFFFF"/>
                </a:solidFill>
                <a:latin typeface="Arial" panose="020B0604020202020204" pitchFamily="34" charset="0"/>
                <a:ea typeface="ヒラギノ角ゴ ProN W3" charset="-128"/>
                <a:sym typeface="Arial" panose="020B0604020202020204" pitchFamily="34" charset="0"/>
              </a:defRPr>
            </a:lvl3pPr>
            <a:lvl4pPr marL="1600200" indent="-228600">
              <a:defRPr sz="1200">
                <a:solidFill>
                  <a:srgbClr val="FFFFFF"/>
                </a:solidFill>
                <a:latin typeface="Arial" panose="020B0604020202020204" pitchFamily="34" charset="0"/>
                <a:ea typeface="ヒラギノ角ゴ ProN W3" charset="-128"/>
                <a:sym typeface="Arial" panose="020B0604020202020204" pitchFamily="34" charset="0"/>
              </a:defRPr>
            </a:lvl4pPr>
            <a:lvl5pPr marL="2057400" indent="-228600">
              <a:defRPr sz="1200">
                <a:solidFill>
                  <a:srgbClr val="FFFFFF"/>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9pPr>
          </a:lstStyle>
          <a:p>
            <a:pPr eaLnBrk="1" hangingPunct="1"/>
            <a:endParaRPr lang="pt-BR" altLang="pt-BR"/>
          </a:p>
        </p:txBody>
      </p:sp>
      <p:sp>
        <p:nvSpPr>
          <p:cNvPr id="148483" name="Shape 211">
            <a:extLst>
              <a:ext uri="{FF2B5EF4-FFF2-40B4-BE49-F238E27FC236}">
                <a16:creationId xmlns:a16="http://schemas.microsoft.com/office/drawing/2014/main" id="{6A608547-E501-2116-F722-1DD949B37214}"/>
              </a:ext>
            </a:extLst>
          </p:cNvPr>
          <p:cNvSpPr>
            <a:spLocks noChangeArrowheads="1"/>
          </p:cNvSpPr>
          <p:nvPr/>
        </p:nvSpPr>
        <p:spPr bwMode="auto">
          <a:xfrm>
            <a:off x="1774825" y="3832226"/>
            <a:ext cx="8135938"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a:defRPr sz="1200">
                <a:solidFill>
                  <a:srgbClr val="FFFFFF"/>
                </a:solidFill>
                <a:latin typeface="Arial" panose="020B0604020202020204" pitchFamily="34" charset="0"/>
                <a:ea typeface="ヒラギノ角ゴ ProN W3" charset="-128"/>
                <a:sym typeface="Arial" panose="020B0604020202020204" pitchFamily="34" charset="0"/>
              </a:defRPr>
            </a:lvl1pPr>
            <a:lvl2pPr marL="742950" indent="-285750">
              <a:defRPr sz="1200">
                <a:solidFill>
                  <a:srgbClr val="FFFFFF"/>
                </a:solidFill>
                <a:latin typeface="Arial" panose="020B0604020202020204" pitchFamily="34" charset="0"/>
                <a:ea typeface="ヒラギノ角ゴ ProN W3" charset="-128"/>
                <a:sym typeface="Arial" panose="020B0604020202020204" pitchFamily="34" charset="0"/>
              </a:defRPr>
            </a:lvl2pPr>
            <a:lvl3pPr marL="1143000" indent="-228600">
              <a:defRPr sz="1200">
                <a:solidFill>
                  <a:srgbClr val="FFFFFF"/>
                </a:solidFill>
                <a:latin typeface="Arial" panose="020B0604020202020204" pitchFamily="34" charset="0"/>
                <a:ea typeface="ヒラギノ角ゴ ProN W3" charset="-128"/>
                <a:sym typeface="Arial" panose="020B0604020202020204" pitchFamily="34" charset="0"/>
              </a:defRPr>
            </a:lvl3pPr>
            <a:lvl4pPr marL="1600200" indent="-228600">
              <a:defRPr sz="1200">
                <a:solidFill>
                  <a:srgbClr val="FFFFFF"/>
                </a:solidFill>
                <a:latin typeface="Arial" panose="020B0604020202020204" pitchFamily="34" charset="0"/>
                <a:ea typeface="ヒラギノ角ゴ ProN W3" charset="-128"/>
                <a:sym typeface="Arial" panose="020B0604020202020204" pitchFamily="34" charset="0"/>
              </a:defRPr>
            </a:lvl4pPr>
            <a:lvl5pPr marL="2057400" indent="-228600">
              <a:defRPr sz="1200">
                <a:solidFill>
                  <a:srgbClr val="FFFFFF"/>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1200">
                <a:solidFill>
                  <a:srgbClr val="FFFFFF"/>
                </a:solidFill>
                <a:latin typeface="Arial" panose="020B0604020202020204" pitchFamily="34" charset="0"/>
                <a:ea typeface="ヒラギノ角ゴ ProN W3" charset="-128"/>
                <a:sym typeface="Arial" panose="020B0604020202020204" pitchFamily="34" charset="0"/>
              </a:defRPr>
            </a:lvl9pPr>
          </a:lstStyle>
          <a:p>
            <a:pPr algn="just" eaLnBrk="1" hangingPunct="1">
              <a:buSzPct val="25000"/>
            </a:pPr>
            <a:r>
              <a:rPr lang="pt-BR" altLang="pt-BR" sz="1600">
                <a:solidFill>
                  <a:schemeClr val="tx1"/>
                </a:solidFill>
              </a:rPr>
              <a:t>O autodeclarado indígena ROSIVALDO FERREIRA DA SILVA, vulgarmente conhecido como “</a:t>
            </a:r>
            <a:r>
              <a:rPr lang="pt-BR" altLang="pt-BR" sz="1600" i="1">
                <a:solidFill>
                  <a:schemeClr val="tx1"/>
                </a:solidFill>
              </a:rPr>
              <a:t>Cacique Babau</a:t>
            </a:r>
            <a:r>
              <a:rPr lang="pt-BR" altLang="pt-BR" sz="1600">
                <a:solidFill>
                  <a:schemeClr val="tx1"/>
                </a:solidFill>
              </a:rPr>
              <a:t>”, portador do CPF 735.316.005-59, já responde inúmeros inquéritos policiais (IPL´s 212/05; 150/07; 491/07; 90/2008; 362/2008; 191/2009; 202/2009; 338/2009; 32/2010; 33/2016, todos da Delegacia de Polícia Federal em Ilhéus/BA), visando apuração da prática de diversos crimes (</a:t>
            </a:r>
            <a:r>
              <a:rPr lang="pt-BR" altLang="pt-BR" sz="1600" b="1" u="sng">
                <a:solidFill>
                  <a:schemeClr val="tx1"/>
                </a:solidFill>
              </a:rPr>
              <a:t>artigos 121, §2º, IV; 129; 146; 147; 155, §4º, IV; 161, §1º, II; 163, §único, I e II; 262; 288; 331; 329; 345; todos do Código Penal, bem como artigos 14 e 16, ambos da Lei 10.826/03</a:t>
            </a:r>
            <a:r>
              <a:rPr lang="pt-BR" altLang="pt-BR" sz="1600">
                <a:solidFill>
                  <a:schemeClr val="tx1"/>
                </a:solidFill>
              </a:rPr>
              <a:t>).</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8474298" y="187769"/>
            <a:ext cx="3833611" cy="6437841"/>
          </a:xfrm>
        </p:spPr>
        <p:txBody>
          <a:bodyPr/>
          <a:lstStyle/>
          <a:p>
            <a:pPr algn="ctr"/>
            <a:r>
              <a:rPr lang="pt-BR" sz="2400" dirty="0"/>
              <a:t>Sempre entendi que a ABA era uma </a:t>
            </a:r>
            <a:r>
              <a:rPr lang="pt-BR" sz="2400" spc="-150" dirty="0">
                <a:solidFill>
                  <a:srgbClr val="FFC000"/>
                </a:solidFill>
              </a:rPr>
              <a:t>associação científica</a:t>
            </a:r>
            <a:r>
              <a:rPr lang="pt-BR" sz="2400" spc="-150" dirty="0"/>
              <a:t>.</a:t>
            </a:r>
            <a:br>
              <a:rPr lang="pt-BR" sz="2400" spc="-150" dirty="0"/>
            </a:br>
            <a:r>
              <a:rPr lang="pt-BR" sz="2400" b="1" spc="-150" dirty="0">
                <a:solidFill>
                  <a:srgbClr val="FFC000"/>
                </a:solidFill>
              </a:rPr>
              <a:t>Não é mais</a:t>
            </a:r>
            <a:r>
              <a:rPr lang="pt-BR" sz="2400" spc="-150" dirty="0"/>
              <a:t>, porque o poder angariado pelos </a:t>
            </a:r>
            <a:r>
              <a:rPr lang="pt-BR" sz="2400" spc="-150" dirty="0">
                <a:solidFill>
                  <a:srgbClr val="FFC000"/>
                </a:solidFill>
              </a:rPr>
              <a:t>antropólogos engajados</a:t>
            </a:r>
            <a:r>
              <a:rPr lang="pt-BR" sz="2400" spc="-150" dirty="0"/>
              <a:t> tornou-se </a:t>
            </a:r>
            <a:r>
              <a:rPr lang="pt-BR" sz="2400" spc="-150" dirty="0">
                <a:solidFill>
                  <a:srgbClr val="FFC000"/>
                </a:solidFill>
              </a:rPr>
              <a:t>força hegemônica </a:t>
            </a:r>
            <a:r>
              <a:rPr lang="pt-BR" sz="2400" spc="-150" dirty="0"/>
              <a:t>dentro da ABA, impondo suas convicções ideológicas e transformando-a numa </a:t>
            </a:r>
            <a:r>
              <a:rPr lang="pt-BR" sz="2400" spc="-150" dirty="0">
                <a:solidFill>
                  <a:srgbClr val="FFC000"/>
                </a:solidFill>
              </a:rPr>
              <a:t>confraria de militância política </a:t>
            </a:r>
            <a:r>
              <a:rPr lang="pt-BR" sz="2400" spc="-150" dirty="0"/>
              <a:t>em defesa das minorias. A ABA é </a:t>
            </a:r>
            <a:br>
              <a:rPr lang="pt-BR" sz="2400" spc="-150" dirty="0"/>
            </a:br>
            <a:r>
              <a:rPr lang="pt-BR" sz="2400" spc="-150" dirty="0"/>
              <a:t>possuidora de amplo e imerecido reconhecimento por suposta </a:t>
            </a:r>
            <a:r>
              <a:rPr lang="pt-BR" sz="2400" spc="-150" dirty="0">
                <a:solidFill>
                  <a:srgbClr val="FFC000"/>
                </a:solidFill>
              </a:rPr>
              <a:t>autoridade acadêmica</a:t>
            </a:r>
            <a:r>
              <a:rPr lang="pt-BR" sz="2400" spc="-150" dirty="0"/>
              <a:t> já destruída.</a:t>
            </a:r>
          </a:p>
        </p:txBody>
      </p:sp>
      <p:pic>
        <p:nvPicPr>
          <p:cNvPr id="5" name="Imagem 4"/>
          <p:cNvPicPr>
            <a:picLocks noChangeAspect="1"/>
          </p:cNvPicPr>
          <p:nvPr/>
        </p:nvPicPr>
        <p:blipFill rotWithShape="1">
          <a:blip r:embed="rId2"/>
          <a:srcRect l="13332" t="3727" r="18886" b="5751"/>
          <a:stretch/>
        </p:blipFill>
        <p:spPr>
          <a:xfrm>
            <a:off x="0" y="265043"/>
            <a:ext cx="8574157" cy="6437840"/>
          </a:xfrm>
          <a:prstGeom prst="rect">
            <a:avLst/>
          </a:prstGeom>
        </p:spPr>
      </p:pic>
    </p:spTree>
    <p:extLst>
      <p:ext uri="{BB962C8B-B14F-4D97-AF65-F5344CB8AC3E}">
        <p14:creationId xmlns:p14="http://schemas.microsoft.com/office/powerpoint/2010/main" val="11708096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E02109BE-C109-C346-DB00-0F9EE876B3AA}"/>
              </a:ext>
            </a:extLst>
          </p:cNvPr>
          <p:cNvPicPr>
            <a:picLocks noChangeAspect="1"/>
          </p:cNvPicPr>
          <p:nvPr/>
        </p:nvPicPr>
        <p:blipFill rotWithShape="1">
          <a:blip r:embed="rId2"/>
          <a:srcRect l="12620" t="3306" r="14146" b="10099"/>
          <a:stretch/>
        </p:blipFill>
        <p:spPr>
          <a:xfrm>
            <a:off x="2641600" y="-9170"/>
            <a:ext cx="4955958" cy="3294781"/>
          </a:xfrm>
          <a:prstGeom prst="rect">
            <a:avLst/>
          </a:prstGeom>
        </p:spPr>
      </p:pic>
      <p:sp>
        <p:nvSpPr>
          <p:cNvPr id="2" name="Título 1"/>
          <p:cNvSpPr>
            <a:spLocks noGrp="1"/>
          </p:cNvSpPr>
          <p:nvPr>
            <p:ph type="title"/>
          </p:nvPr>
        </p:nvSpPr>
        <p:spPr>
          <a:xfrm>
            <a:off x="646111" y="240683"/>
            <a:ext cx="9404723" cy="1400530"/>
          </a:xfrm>
        </p:spPr>
        <p:txBody>
          <a:bodyPr/>
          <a:lstStyle/>
          <a:p>
            <a:endParaRPr lang="pt-BR"/>
          </a:p>
        </p:txBody>
      </p:sp>
      <p:pic>
        <p:nvPicPr>
          <p:cNvPr id="3" name="Imagem 2"/>
          <p:cNvPicPr>
            <a:picLocks noChangeAspect="1"/>
          </p:cNvPicPr>
          <p:nvPr/>
        </p:nvPicPr>
        <p:blipFill rotWithShape="1">
          <a:blip r:embed="rId3"/>
          <a:srcRect l="10584" t="15678" r="39776" b="12274"/>
          <a:stretch/>
        </p:blipFill>
        <p:spPr>
          <a:xfrm>
            <a:off x="6625123" y="2391597"/>
            <a:ext cx="5288582" cy="4315540"/>
          </a:xfrm>
          <a:prstGeom prst="rect">
            <a:avLst/>
          </a:prstGeom>
        </p:spPr>
      </p:pic>
      <p:pic>
        <p:nvPicPr>
          <p:cNvPr id="4" name="Imagem 3"/>
          <p:cNvPicPr>
            <a:picLocks noChangeAspect="1"/>
          </p:cNvPicPr>
          <p:nvPr/>
        </p:nvPicPr>
        <p:blipFill rotWithShape="1">
          <a:blip r:embed="rId4"/>
          <a:srcRect l="13741" t="16874" r="39815" b="11549"/>
          <a:stretch/>
        </p:blipFill>
        <p:spPr>
          <a:xfrm>
            <a:off x="34158" y="2391597"/>
            <a:ext cx="5071242" cy="4394003"/>
          </a:xfrm>
          <a:prstGeom prst="rect">
            <a:avLst/>
          </a:prstGeom>
        </p:spPr>
      </p:pic>
    </p:spTree>
    <p:extLst>
      <p:ext uri="{BB962C8B-B14F-4D97-AF65-F5344CB8AC3E}">
        <p14:creationId xmlns:p14="http://schemas.microsoft.com/office/powerpoint/2010/main" val="6885480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3" name="Imagem 2"/>
          <p:cNvPicPr>
            <a:picLocks noChangeAspect="1"/>
          </p:cNvPicPr>
          <p:nvPr/>
        </p:nvPicPr>
        <p:blipFill rotWithShape="1">
          <a:blip r:embed="rId2"/>
          <a:srcRect l="13435" t="3488" r="15472" b="12818"/>
          <a:stretch/>
        </p:blipFill>
        <p:spPr>
          <a:xfrm>
            <a:off x="1338469" y="26504"/>
            <a:ext cx="10104594" cy="6688140"/>
          </a:xfrm>
          <a:prstGeom prst="rect">
            <a:avLst/>
          </a:prstGeom>
        </p:spPr>
      </p:pic>
    </p:spTree>
    <p:extLst>
      <p:ext uri="{BB962C8B-B14F-4D97-AF65-F5344CB8AC3E}">
        <p14:creationId xmlns:p14="http://schemas.microsoft.com/office/powerpoint/2010/main" val="31057714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609601"/>
            <a:ext cx="3325731" cy="1675975"/>
          </a:xfrm>
        </p:spPr>
        <p:txBody>
          <a:bodyPr>
            <a:normAutofit/>
          </a:bodyPr>
          <a:lstStyle/>
          <a:p>
            <a:pPr>
              <a:lnSpc>
                <a:spcPct val="90000"/>
              </a:lnSpc>
            </a:pPr>
            <a:r>
              <a:rPr lang="pt-BR" sz="2300" b="1" dirty="0"/>
              <a:t>A função e objetivo dos  Antropólogos ? </a:t>
            </a:r>
            <a:br>
              <a:rPr lang="pt-BR" sz="2300" b="1" dirty="0"/>
            </a:br>
            <a:r>
              <a:rPr lang="pt-BR" sz="2300" b="1" dirty="0"/>
              <a:t>Convencer os Juízes</a:t>
            </a:r>
          </a:p>
        </p:txBody>
      </p:sp>
      <p:pic>
        <p:nvPicPr>
          <p:cNvPr id="5" name="Imagem 4">
            <a:extLst>
              <a:ext uri="{FF2B5EF4-FFF2-40B4-BE49-F238E27FC236}">
                <a16:creationId xmlns:a16="http://schemas.microsoft.com/office/drawing/2014/main" id="{D6ED7F71-1D13-D58F-C20E-07353270EA5A}"/>
              </a:ext>
            </a:extLst>
          </p:cNvPr>
          <p:cNvPicPr>
            <a:picLocks noChangeAspect="1"/>
          </p:cNvPicPr>
          <p:nvPr/>
        </p:nvPicPr>
        <p:blipFill rotWithShape="1">
          <a:blip r:embed="rId2"/>
          <a:srcRect l="9902" r="4647"/>
          <a:stretch/>
        </p:blipFill>
        <p:spPr>
          <a:xfrm>
            <a:off x="4613644" y="609368"/>
            <a:ext cx="3409037" cy="5638797"/>
          </a:xfrm>
          <a:prstGeom prst="rect">
            <a:avLst/>
          </a:prstGeom>
          <a:effectLst>
            <a:outerShdw blurRad="50800" dist="38100" dir="5400000" algn="t" rotWithShape="0">
              <a:prstClr val="black">
                <a:alpha val="43000"/>
              </a:prstClr>
            </a:outerShdw>
          </a:effectLst>
        </p:spPr>
      </p:pic>
      <p:pic>
        <p:nvPicPr>
          <p:cNvPr id="3" name="Imagem 2"/>
          <p:cNvPicPr>
            <a:picLocks noChangeAspect="1"/>
          </p:cNvPicPr>
          <p:nvPr/>
        </p:nvPicPr>
        <p:blipFill rotWithShape="1">
          <a:blip r:embed="rId3"/>
          <a:srcRect l="8661" r="426"/>
          <a:stretch/>
        </p:blipFill>
        <p:spPr>
          <a:xfrm>
            <a:off x="8135262" y="609601"/>
            <a:ext cx="3409037" cy="5638797"/>
          </a:xfrm>
          <a:prstGeom prst="rect">
            <a:avLst/>
          </a:prstGeom>
          <a:effectLst>
            <a:outerShdw blurRad="50800" dist="38100" dir="5400000" algn="t" rotWithShape="0">
              <a:prstClr val="black">
                <a:alpha val="43000"/>
              </a:prstClr>
            </a:outerShdw>
          </a:effectLst>
        </p:spPr>
      </p:pic>
      <p:sp>
        <p:nvSpPr>
          <p:cNvPr id="4" name="Espaço Reservado para Conteúdo 3"/>
          <p:cNvSpPr>
            <a:spLocks noGrp="1"/>
          </p:cNvSpPr>
          <p:nvPr>
            <p:ph idx="1"/>
          </p:nvPr>
        </p:nvSpPr>
        <p:spPr>
          <a:xfrm>
            <a:off x="182880" y="1730326"/>
            <a:ext cx="4430764" cy="4825219"/>
          </a:xfrm>
        </p:spPr>
        <p:txBody>
          <a:bodyPr>
            <a:normAutofit/>
          </a:bodyPr>
          <a:lstStyle/>
          <a:p>
            <a:pPr>
              <a:lnSpc>
                <a:spcPct val="90000"/>
              </a:lnSpc>
            </a:pPr>
            <a:r>
              <a:rPr lang="pt-BR" dirty="0"/>
              <a:t>Já na apresentação do livro, a cargo do então Presidente da </a:t>
            </a:r>
            <a:r>
              <a:rPr lang="pt-BR" b="1" dirty="0"/>
              <a:t>Associação Brasileira de Antropologia</a:t>
            </a:r>
            <a:r>
              <a:rPr lang="pt-BR" dirty="0"/>
              <a:t>, </a:t>
            </a:r>
            <a:r>
              <a:rPr lang="pt-BR" i="1" dirty="0"/>
              <a:t>Sílvio Coelho dos Santos</a:t>
            </a:r>
            <a:r>
              <a:rPr lang="pt-BR" dirty="0"/>
              <a:t>, afirma claramente que "</a:t>
            </a:r>
            <a:r>
              <a:rPr lang="pt-BR" i="1" dirty="0"/>
              <a:t>o desafio posto aos antropólogos impunha maior compreensão da sistemática processual e da hermenêutica jurídica, </a:t>
            </a:r>
            <a:r>
              <a:rPr lang="pt-BR" b="1" i="1" dirty="0"/>
              <a:t>pois era necessário produzir laudos que permitissem a tomada de decisão pelo julgador em favor dos indígenas</a:t>
            </a:r>
            <a:r>
              <a:rPr lang="pt-BR" b="1" dirty="0"/>
              <a:t>"</a:t>
            </a:r>
            <a:r>
              <a:rPr lang="pt-BR" dirty="0"/>
              <a:t>. </a:t>
            </a:r>
            <a:r>
              <a:rPr lang="pt-BR" dirty="0" err="1"/>
              <a:t>Pg</a:t>
            </a:r>
            <a:r>
              <a:rPr lang="pt-BR" dirty="0"/>
              <a:t> 9.</a:t>
            </a:r>
          </a:p>
          <a:p>
            <a:pPr>
              <a:lnSpc>
                <a:spcPct val="90000"/>
              </a:lnSpc>
            </a:pPr>
            <a:endParaRPr lang="pt-BR" sz="1600" dirty="0"/>
          </a:p>
        </p:txBody>
      </p:sp>
    </p:spTree>
    <p:extLst>
      <p:ext uri="{BB962C8B-B14F-4D97-AF65-F5344CB8AC3E}">
        <p14:creationId xmlns:p14="http://schemas.microsoft.com/office/powerpoint/2010/main" val="42745878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p:cNvSpPr>
            <a:spLocks noGrp="1"/>
          </p:cNvSpPr>
          <p:nvPr>
            <p:ph idx="1"/>
          </p:nvPr>
        </p:nvSpPr>
        <p:spPr>
          <a:xfrm>
            <a:off x="5357742" y="1143490"/>
            <a:ext cx="5310258" cy="5410572"/>
          </a:xfrm>
        </p:spPr>
        <p:txBody>
          <a:bodyPr/>
          <a:lstStyle/>
          <a:p>
            <a:r>
              <a:rPr lang="pt-BR" sz="2400" dirty="0"/>
              <a:t>Para os antropólogos seu compromisso ético é com </a:t>
            </a:r>
            <a:r>
              <a:rPr lang="pt-BR" sz="2400" dirty="0">
                <a:solidFill>
                  <a:srgbClr val="FFC000"/>
                </a:solidFill>
              </a:rPr>
              <a:t>os direitos dos indígenas</a:t>
            </a:r>
            <a:r>
              <a:rPr lang="pt-BR" sz="2400" dirty="0"/>
              <a:t>, </a:t>
            </a:r>
            <a:r>
              <a:rPr lang="pt-BR" sz="2400" i="1" dirty="0" err="1"/>
              <a:t>verbis</a:t>
            </a:r>
            <a:r>
              <a:rPr lang="pt-BR" sz="2400" dirty="0"/>
              <a:t>: </a:t>
            </a:r>
          </a:p>
          <a:p>
            <a:r>
              <a:rPr lang="pt-BR" sz="2400" i="1" dirty="0"/>
              <a:t>“</a:t>
            </a:r>
            <a:r>
              <a:rPr lang="pt-BR" sz="2400" b="1" i="1" dirty="0"/>
              <a:t>Penso que, estando em jogo direitos de sociedades coletivamente ou de pessoas individuais Indígenas, </a:t>
            </a:r>
            <a:r>
              <a:rPr lang="pt-BR" sz="2400" b="1" i="1" dirty="0">
                <a:solidFill>
                  <a:srgbClr val="FFC000"/>
                </a:solidFill>
              </a:rPr>
              <a:t>o compromisso ético do antropólogo é com a defesa destes direitos</a:t>
            </a:r>
            <a:r>
              <a:rPr lang="pt-BR" sz="2400" i="1" dirty="0">
                <a:solidFill>
                  <a:srgbClr val="FFC000"/>
                </a:solidFill>
              </a:rPr>
              <a:t>, estudando</a:t>
            </a:r>
            <a:r>
              <a:rPr lang="pt-BR" sz="2400" i="1" dirty="0"/>
              <a:t>, pesquisando, identificando e oferecendo razões </a:t>
            </a:r>
            <a:r>
              <a:rPr lang="pt-BR" sz="2400" i="1" dirty="0">
                <a:solidFill>
                  <a:srgbClr val="FFC000"/>
                </a:solidFill>
              </a:rPr>
              <a:t>para que estes direitos prevaleçam</a:t>
            </a:r>
            <a:r>
              <a:rPr lang="pt-BR" sz="2400" i="1" dirty="0"/>
              <a:t>”. (</a:t>
            </a:r>
            <a:r>
              <a:rPr lang="pt-BR" sz="2400" i="1" dirty="0" err="1"/>
              <a:t>pg</a:t>
            </a:r>
            <a:r>
              <a:rPr lang="pt-BR" sz="2400" i="1" dirty="0"/>
              <a:t> </a:t>
            </a:r>
            <a:r>
              <a:rPr lang="pt-BR" sz="2800" i="1" dirty="0"/>
              <a:t>11</a:t>
            </a:r>
            <a:r>
              <a:rPr lang="pt-BR" sz="2400" i="1" dirty="0"/>
              <a:t>)</a:t>
            </a:r>
          </a:p>
        </p:txBody>
      </p:sp>
      <p:sp>
        <p:nvSpPr>
          <p:cNvPr id="2" name="Título 1"/>
          <p:cNvSpPr>
            <a:spLocks noGrp="1"/>
          </p:cNvSpPr>
          <p:nvPr>
            <p:ph type="title"/>
          </p:nvPr>
        </p:nvSpPr>
        <p:spPr>
          <a:xfrm>
            <a:off x="1631505" y="332656"/>
            <a:ext cx="8292353" cy="490364"/>
          </a:xfrm>
        </p:spPr>
        <p:txBody>
          <a:bodyPr>
            <a:noAutofit/>
          </a:bodyPr>
          <a:lstStyle/>
          <a:p>
            <a:pPr algn="ctr"/>
            <a:r>
              <a:rPr lang="pt-BR" sz="3600" dirty="0">
                <a:solidFill>
                  <a:srgbClr val="FFC000"/>
                </a:solidFill>
              </a:rPr>
              <a:t>O Compromisso dos  Antropólogos ?</a:t>
            </a:r>
            <a:endParaRPr lang="pt-BR" sz="3600" dirty="0"/>
          </a:p>
        </p:txBody>
      </p:sp>
      <p:pic>
        <p:nvPicPr>
          <p:cNvPr id="3" name="Imagem 2"/>
          <p:cNvPicPr>
            <a:picLocks noChangeAspect="1"/>
          </p:cNvPicPr>
          <p:nvPr/>
        </p:nvPicPr>
        <p:blipFill>
          <a:blip r:embed="rId2"/>
          <a:stretch>
            <a:fillRect/>
          </a:stretch>
        </p:blipFill>
        <p:spPr>
          <a:xfrm>
            <a:off x="1751457" y="1196752"/>
            <a:ext cx="3592620" cy="5410572"/>
          </a:xfrm>
          <a:prstGeom prst="rect">
            <a:avLst/>
          </a:prstGeom>
        </p:spPr>
      </p:pic>
    </p:spTree>
    <p:extLst>
      <p:ext uri="{BB962C8B-B14F-4D97-AF65-F5344CB8AC3E}">
        <p14:creationId xmlns:p14="http://schemas.microsoft.com/office/powerpoint/2010/main" val="25217198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p:cNvSpPr>
            <a:spLocks noGrp="1"/>
          </p:cNvSpPr>
          <p:nvPr>
            <p:ph idx="1"/>
          </p:nvPr>
        </p:nvSpPr>
        <p:spPr>
          <a:xfrm>
            <a:off x="4389120" y="856365"/>
            <a:ext cx="6149877" cy="5914628"/>
          </a:xfrm>
        </p:spPr>
        <p:txBody>
          <a:bodyPr>
            <a:normAutofit/>
          </a:bodyPr>
          <a:lstStyle/>
          <a:p>
            <a:r>
              <a:rPr lang="pt-BR" sz="2800" dirty="0"/>
              <a:t>Mas me pergunto se esta possibilidade do antropólogo ouvir estas diferentes vozes e permitir que elas se manifestem igualmente é desejável num laudo.</a:t>
            </a:r>
            <a:endParaRPr lang="pt-BR" sz="2800" b="1" dirty="0"/>
          </a:p>
          <a:p>
            <a:r>
              <a:rPr lang="pt-BR" sz="2800" b="1" dirty="0"/>
              <a:t>Será que o laudo é um local adequado para a polifonia? Talvez nem sempre.</a:t>
            </a:r>
            <a:r>
              <a:rPr lang="pt-BR" sz="2800" dirty="0"/>
              <a:t> Será que todas estas vozes que </a:t>
            </a:r>
            <a:r>
              <a:rPr lang="pt-BR" sz="2800" b="1" dirty="0">
                <a:solidFill>
                  <a:srgbClr val="FFC000"/>
                </a:solidFill>
              </a:rPr>
              <a:t>escutamos como antropólogos podem ser escutadas do mesmo modo pelo juiz</a:t>
            </a:r>
            <a:r>
              <a:rPr lang="pt-BR" sz="2800" dirty="0">
                <a:solidFill>
                  <a:srgbClr val="FFC000"/>
                </a:solidFill>
              </a:rPr>
              <a:t>?</a:t>
            </a:r>
          </a:p>
          <a:p>
            <a:endParaRPr lang="pt-BR" dirty="0"/>
          </a:p>
        </p:txBody>
      </p:sp>
      <p:sp>
        <p:nvSpPr>
          <p:cNvPr id="2" name="Título 1"/>
          <p:cNvSpPr>
            <a:spLocks noGrp="1"/>
          </p:cNvSpPr>
          <p:nvPr>
            <p:ph type="title"/>
          </p:nvPr>
        </p:nvSpPr>
        <p:spPr>
          <a:xfrm>
            <a:off x="618186" y="19653"/>
            <a:ext cx="9820071" cy="836712"/>
          </a:xfrm>
        </p:spPr>
        <p:txBody>
          <a:bodyPr>
            <a:normAutofit fontScale="90000"/>
          </a:bodyPr>
          <a:lstStyle/>
          <a:p>
            <a:r>
              <a:rPr lang="pt-BR" sz="3600" dirty="0">
                <a:solidFill>
                  <a:srgbClr val="FFC000"/>
                </a:solidFill>
              </a:rPr>
              <a:t>Parcialidade</a:t>
            </a:r>
            <a:r>
              <a:rPr lang="pt-BR" sz="3600" dirty="0"/>
              <a:t>: Ouvir somente o lados dos índios</a:t>
            </a:r>
          </a:p>
        </p:txBody>
      </p:sp>
      <p:pic>
        <p:nvPicPr>
          <p:cNvPr id="3" name="Imagem 2"/>
          <p:cNvPicPr>
            <a:picLocks noChangeAspect="1"/>
          </p:cNvPicPr>
          <p:nvPr/>
        </p:nvPicPr>
        <p:blipFill>
          <a:blip r:embed="rId2"/>
          <a:stretch>
            <a:fillRect/>
          </a:stretch>
        </p:blipFill>
        <p:spPr>
          <a:xfrm>
            <a:off x="386891" y="985736"/>
            <a:ext cx="3592620" cy="5410572"/>
          </a:xfrm>
          <a:prstGeom prst="rect">
            <a:avLst/>
          </a:prstGeom>
        </p:spPr>
      </p:pic>
    </p:spTree>
    <p:extLst>
      <p:ext uri="{BB962C8B-B14F-4D97-AF65-F5344CB8AC3E}">
        <p14:creationId xmlns:p14="http://schemas.microsoft.com/office/powerpoint/2010/main" val="4110286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E236F7-8013-43D2-992D-4E456890D40A}"/>
              </a:ext>
            </a:extLst>
          </p:cNvPr>
          <p:cNvSpPr>
            <a:spLocks noGrp="1"/>
          </p:cNvSpPr>
          <p:nvPr>
            <p:ph type="title"/>
          </p:nvPr>
        </p:nvSpPr>
        <p:spPr>
          <a:xfrm>
            <a:off x="129276" y="131796"/>
            <a:ext cx="11554724" cy="1400530"/>
          </a:xfrm>
        </p:spPr>
        <p:txBody>
          <a:bodyPr/>
          <a:lstStyle/>
          <a:p>
            <a:r>
              <a:rPr lang="pt-BR" dirty="0"/>
              <a:t>Eco 92 e o Fomento à Governança Global.</a:t>
            </a:r>
          </a:p>
        </p:txBody>
      </p:sp>
      <p:pic>
        <p:nvPicPr>
          <p:cNvPr id="3" name="Imagem 2">
            <a:extLst>
              <a:ext uri="{FF2B5EF4-FFF2-40B4-BE49-F238E27FC236}">
                <a16:creationId xmlns:a16="http://schemas.microsoft.com/office/drawing/2014/main" id="{1721311E-BF27-4605-AF8F-C20E8D083512}"/>
              </a:ext>
            </a:extLst>
          </p:cNvPr>
          <p:cNvPicPr>
            <a:picLocks noChangeAspect="1"/>
          </p:cNvPicPr>
          <p:nvPr/>
        </p:nvPicPr>
        <p:blipFill>
          <a:blip r:embed="rId2"/>
          <a:stretch>
            <a:fillRect/>
          </a:stretch>
        </p:blipFill>
        <p:spPr>
          <a:xfrm>
            <a:off x="9134999" y="1532326"/>
            <a:ext cx="3057001" cy="2244494"/>
          </a:xfrm>
          <a:prstGeom prst="rect">
            <a:avLst/>
          </a:prstGeom>
        </p:spPr>
      </p:pic>
      <p:pic>
        <p:nvPicPr>
          <p:cNvPr id="4" name="Imagem 3">
            <a:extLst>
              <a:ext uri="{FF2B5EF4-FFF2-40B4-BE49-F238E27FC236}">
                <a16:creationId xmlns:a16="http://schemas.microsoft.com/office/drawing/2014/main" id="{EA84BA90-2BD5-416C-8EE1-F36CC6ADAE3F}"/>
              </a:ext>
            </a:extLst>
          </p:cNvPr>
          <p:cNvPicPr>
            <a:picLocks noChangeAspect="1"/>
          </p:cNvPicPr>
          <p:nvPr/>
        </p:nvPicPr>
        <p:blipFill>
          <a:blip r:embed="rId3"/>
          <a:stretch>
            <a:fillRect/>
          </a:stretch>
        </p:blipFill>
        <p:spPr>
          <a:xfrm>
            <a:off x="-1" y="4731025"/>
            <a:ext cx="6347791" cy="2199235"/>
          </a:xfrm>
          <a:prstGeom prst="rect">
            <a:avLst/>
          </a:prstGeom>
        </p:spPr>
      </p:pic>
      <p:pic>
        <p:nvPicPr>
          <p:cNvPr id="5" name="Imagem 4">
            <a:extLst>
              <a:ext uri="{FF2B5EF4-FFF2-40B4-BE49-F238E27FC236}">
                <a16:creationId xmlns:a16="http://schemas.microsoft.com/office/drawing/2014/main" id="{9EBFD46A-3FA1-4B1B-A206-4A7CA77AAA01}"/>
              </a:ext>
            </a:extLst>
          </p:cNvPr>
          <p:cNvPicPr>
            <a:picLocks noChangeAspect="1"/>
          </p:cNvPicPr>
          <p:nvPr/>
        </p:nvPicPr>
        <p:blipFill>
          <a:blip r:embed="rId4"/>
          <a:stretch>
            <a:fillRect/>
          </a:stretch>
        </p:blipFill>
        <p:spPr>
          <a:xfrm>
            <a:off x="6347790" y="3776820"/>
            <a:ext cx="5844210" cy="3048730"/>
          </a:xfrm>
          <a:prstGeom prst="rect">
            <a:avLst/>
          </a:prstGeom>
        </p:spPr>
      </p:pic>
      <p:pic>
        <p:nvPicPr>
          <p:cNvPr id="6" name="Imagem 5">
            <a:extLst>
              <a:ext uri="{FF2B5EF4-FFF2-40B4-BE49-F238E27FC236}">
                <a16:creationId xmlns:a16="http://schemas.microsoft.com/office/drawing/2014/main" id="{92515510-9FAA-41CD-A394-8AA3CC681521}"/>
              </a:ext>
            </a:extLst>
          </p:cNvPr>
          <p:cNvPicPr>
            <a:picLocks noChangeAspect="1"/>
          </p:cNvPicPr>
          <p:nvPr/>
        </p:nvPicPr>
        <p:blipFill>
          <a:blip r:embed="rId5"/>
          <a:stretch>
            <a:fillRect/>
          </a:stretch>
        </p:blipFill>
        <p:spPr>
          <a:xfrm>
            <a:off x="4145934" y="1424753"/>
            <a:ext cx="4403711" cy="2868703"/>
          </a:xfrm>
          <a:prstGeom prst="rect">
            <a:avLst/>
          </a:prstGeom>
        </p:spPr>
      </p:pic>
      <p:pic>
        <p:nvPicPr>
          <p:cNvPr id="7" name="Imagem 6">
            <a:extLst>
              <a:ext uri="{FF2B5EF4-FFF2-40B4-BE49-F238E27FC236}">
                <a16:creationId xmlns:a16="http://schemas.microsoft.com/office/drawing/2014/main" id="{3AEC7B76-44F3-40A9-A5B0-516A67CA5676}"/>
              </a:ext>
            </a:extLst>
          </p:cNvPr>
          <p:cNvPicPr>
            <a:picLocks noChangeAspect="1"/>
          </p:cNvPicPr>
          <p:nvPr/>
        </p:nvPicPr>
        <p:blipFill>
          <a:blip r:embed="rId6"/>
          <a:stretch>
            <a:fillRect/>
          </a:stretch>
        </p:blipFill>
        <p:spPr>
          <a:xfrm>
            <a:off x="0" y="987184"/>
            <a:ext cx="3859628" cy="3743839"/>
          </a:xfrm>
          <a:prstGeom prst="rect">
            <a:avLst/>
          </a:prstGeom>
        </p:spPr>
      </p:pic>
    </p:spTree>
    <p:extLst>
      <p:ext uri="{BB962C8B-B14F-4D97-AF65-F5344CB8AC3E}">
        <p14:creationId xmlns:p14="http://schemas.microsoft.com/office/powerpoint/2010/main" val="36335641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idx="1"/>
          </p:nvPr>
        </p:nvSpPr>
        <p:spPr>
          <a:xfrm>
            <a:off x="1991544" y="2286000"/>
            <a:ext cx="7467600" cy="2836864"/>
          </a:xfrm>
        </p:spPr>
        <p:txBody>
          <a:bodyPr/>
          <a:lstStyle/>
          <a:p>
            <a:pPr algn="just"/>
            <a:r>
              <a:rPr lang="pt-BR" dirty="0"/>
              <a:t>“Temos por conseguinte, uma contradição profunda entre a profissão antropológica, que acontece na convivência e participação, e o distanciamento imposto aos peritos judiciais, que sublinha negativamente o envolvimento entre antropólogos e comunidades estudadas. Caberia perguntar: </a:t>
            </a:r>
            <a:r>
              <a:rPr lang="pt-BR" b="1" i="1" dirty="0">
                <a:solidFill>
                  <a:srgbClr val="FFC000"/>
                </a:solidFill>
              </a:rPr>
              <a:t>como indicar especialistas, estudiosos de uma</a:t>
            </a:r>
            <a:r>
              <a:rPr lang="pt-BR" i="1" dirty="0">
                <a:solidFill>
                  <a:srgbClr val="FFC000"/>
                </a:solidFill>
              </a:rPr>
              <a:t> </a:t>
            </a:r>
            <a:r>
              <a:rPr lang="pt-BR" b="1" i="1" dirty="0">
                <a:solidFill>
                  <a:srgbClr val="FFC000"/>
                </a:solidFill>
              </a:rPr>
              <a:t>comunidade Indígena específica se, a priori, os antropólogos são todos</a:t>
            </a:r>
            <a:r>
              <a:rPr lang="pt-BR" i="1" dirty="0">
                <a:solidFill>
                  <a:srgbClr val="FFC000"/>
                </a:solidFill>
              </a:rPr>
              <a:t> </a:t>
            </a:r>
            <a:r>
              <a:rPr lang="pt-BR" b="1" i="1" dirty="0">
                <a:solidFill>
                  <a:srgbClr val="FFC000"/>
                </a:solidFill>
              </a:rPr>
              <a:t>suspeitos</a:t>
            </a:r>
            <a:r>
              <a:rPr lang="pt-BR" dirty="0">
                <a:solidFill>
                  <a:srgbClr val="FFC000"/>
                </a:solidFill>
              </a:rPr>
              <a:t>? Eduardo Viveiros de Castro.</a:t>
            </a:r>
          </a:p>
          <a:p>
            <a:endParaRPr lang="pt-BR" dirty="0"/>
          </a:p>
        </p:txBody>
      </p:sp>
      <p:sp>
        <p:nvSpPr>
          <p:cNvPr id="3" name="Título 2"/>
          <p:cNvSpPr>
            <a:spLocks noGrp="1"/>
          </p:cNvSpPr>
          <p:nvPr>
            <p:ph type="title"/>
          </p:nvPr>
        </p:nvSpPr>
        <p:spPr>
          <a:xfrm>
            <a:off x="277044" y="0"/>
            <a:ext cx="11394256" cy="1219200"/>
          </a:xfrm>
        </p:spPr>
        <p:txBody>
          <a:bodyPr>
            <a:noAutofit/>
          </a:bodyPr>
          <a:lstStyle/>
          <a:p>
            <a:pPr algn="ctr"/>
            <a:r>
              <a:rPr lang="pt-BR" sz="3200" b="1" dirty="0"/>
              <a:t>Há uma </a:t>
            </a:r>
            <a:r>
              <a:rPr lang="pt-BR" sz="3200" b="1" dirty="0">
                <a:solidFill>
                  <a:srgbClr val="FFC000"/>
                </a:solidFill>
              </a:rPr>
              <a:t>profunda contradição </a:t>
            </a:r>
            <a:r>
              <a:rPr lang="pt-BR" sz="3200" b="1" dirty="0"/>
              <a:t>entre os compromissos políticos e ideológicos da Antropologia Brasileira e a necessária imparcialidade exigida para a atuação prática dos antropólogos em </a:t>
            </a:r>
            <a:r>
              <a:rPr lang="pt-BR" sz="3200" b="1" dirty="0" err="1"/>
              <a:t>RCIDs</a:t>
            </a:r>
            <a:r>
              <a:rPr lang="pt-BR" sz="3200" b="1" dirty="0"/>
              <a:t> e Laudos Periciais</a:t>
            </a:r>
            <a:endParaRPr lang="pt-BR" sz="3200" dirty="0"/>
          </a:p>
        </p:txBody>
      </p:sp>
    </p:spTree>
    <p:extLst>
      <p:ext uri="{BB962C8B-B14F-4D97-AF65-F5344CB8AC3E}">
        <p14:creationId xmlns:p14="http://schemas.microsoft.com/office/powerpoint/2010/main" val="42580499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41668" y="370067"/>
            <a:ext cx="12436699" cy="1742068"/>
          </a:xfrm>
        </p:spPr>
        <p:txBody>
          <a:bodyPr>
            <a:noAutofit/>
          </a:bodyPr>
          <a:lstStyle/>
          <a:p>
            <a:pPr algn="ctr">
              <a:defRPr/>
            </a:pPr>
            <a:r>
              <a:rPr lang="pt-BR" sz="2800" b="1" i="1" dirty="0">
                <a:solidFill>
                  <a:schemeClr val="tx1"/>
                </a:solidFill>
              </a:rPr>
              <a:t>Da impossibilidade do posicionamento técnico imparcial do antropólogo </a:t>
            </a:r>
            <a:r>
              <a:rPr lang="pt-BR" sz="2800" b="1" i="1" spc="-150" dirty="0">
                <a:solidFill>
                  <a:schemeClr val="tx1"/>
                </a:solidFill>
              </a:rPr>
              <a:t>perante uma questão </a:t>
            </a:r>
            <a:r>
              <a:rPr lang="pt-BR" sz="2800" b="1" i="1" dirty="0">
                <a:solidFill>
                  <a:schemeClr val="tx1"/>
                </a:solidFill>
              </a:rPr>
              <a:t>potencialmente prejudicial ao lado indígena : </a:t>
            </a:r>
            <a:r>
              <a:rPr lang="pt-BR" sz="2800" b="1" i="1" dirty="0">
                <a:solidFill>
                  <a:srgbClr val="FFC000"/>
                </a:solidFill>
              </a:rPr>
              <a:t>“índio é como freguês – sempre tem razão”</a:t>
            </a:r>
            <a:r>
              <a:rPr lang="pt-BR" sz="2800" b="1" dirty="0">
                <a:solidFill>
                  <a:srgbClr val="FFC000"/>
                </a:solidFill>
              </a:rPr>
              <a:t>.</a:t>
            </a:r>
            <a:br>
              <a:rPr lang="en-US" sz="3200" b="1" dirty="0">
                <a:solidFill>
                  <a:schemeClr val="tx2">
                    <a:lumMod val="50000"/>
                  </a:schemeClr>
                </a:solidFill>
              </a:rPr>
            </a:br>
            <a:endParaRPr lang="en-US" sz="3200" b="1" dirty="0"/>
          </a:p>
        </p:txBody>
      </p:sp>
      <p:sp>
        <p:nvSpPr>
          <p:cNvPr id="4" name="Espaço Reservado para Conteúdo 3"/>
          <p:cNvSpPr>
            <a:spLocks noGrp="1"/>
          </p:cNvSpPr>
          <p:nvPr>
            <p:ph idx="1"/>
          </p:nvPr>
        </p:nvSpPr>
        <p:spPr>
          <a:xfrm>
            <a:off x="1902295" y="1877700"/>
            <a:ext cx="7914805" cy="4610233"/>
          </a:xfrm>
        </p:spPr>
        <p:txBody>
          <a:bodyPr>
            <a:normAutofit fontScale="85000" lnSpcReduction="20000"/>
          </a:bodyPr>
          <a:lstStyle/>
          <a:p>
            <a:pPr marL="420624" indent="-384048" algn="just">
              <a:buNone/>
              <a:defRPr/>
            </a:pPr>
            <a:r>
              <a:rPr lang="en-US" sz="3200" dirty="0"/>
              <a:t>	“</a:t>
            </a:r>
            <a:r>
              <a:rPr lang="en-US" sz="3200" dirty="0" err="1"/>
              <a:t>Pois</a:t>
            </a:r>
            <a:r>
              <a:rPr lang="en-US" sz="3200" dirty="0"/>
              <a:t> no </a:t>
            </a:r>
            <a:r>
              <a:rPr lang="en-US" sz="3200" dirty="0" err="1"/>
              <a:t>fim</a:t>
            </a:r>
            <a:r>
              <a:rPr lang="en-US" sz="3200" dirty="0"/>
              <a:t> das </a:t>
            </a:r>
            <a:r>
              <a:rPr lang="pt-BR" sz="3200" dirty="0"/>
              <a:t>contas, acho que ninguém tem o </a:t>
            </a:r>
            <a:r>
              <a:rPr lang="pt-BR" sz="3200" i="1" dirty="0">
                <a:solidFill>
                  <a:srgbClr val="FFC000"/>
                </a:solidFill>
              </a:rPr>
              <a:t>direito de dizer quem é ou quem não é índio, se não se diz índio ele próprio</a:t>
            </a:r>
            <a:r>
              <a:rPr lang="pt-BR" sz="3200" dirty="0"/>
              <a:t>. E é justamente por isso que o antropólogo só pode responder, se lhe perguntam se o povo ou comunidade de que ele escolheu ser parte é, de fato, indígena, pela afirmativa. Essa resposta afirmativa não responde à pergunta que lhe foi </a:t>
            </a:r>
            <a:r>
              <a:rPr lang="en-US" sz="3200" dirty="0" err="1"/>
              <a:t>feita</a:t>
            </a:r>
            <a:r>
              <a:rPr lang="en-US" sz="3200" dirty="0"/>
              <a:t>. </a:t>
            </a:r>
            <a:r>
              <a:rPr lang="en-US" sz="3200" dirty="0" err="1"/>
              <a:t>Obviamente</a:t>
            </a:r>
            <a:r>
              <a:rPr lang="en-US" sz="3200" dirty="0"/>
              <a:t>. </a:t>
            </a:r>
            <a:r>
              <a:rPr lang="pt-BR" sz="3600" i="1" dirty="0">
                <a:solidFill>
                  <a:srgbClr val="FFC000"/>
                </a:solidFill>
              </a:rPr>
              <a:t>Em suma, </a:t>
            </a:r>
            <a:r>
              <a:rPr lang="pt-BR" sz="3600" b="1" i="1" dirty="0">
                <a:solidFill>
                  <a:srgbClr val="FFC000"/>
                </a:solidFill>
              </a:rPr>
              <a:t>para o antropólogo, índio é como freguês – sempre tem razão</a:t>
            </a:r>
            <a:r>
              <a:rPr lang="pt-BR" sz="3600" dirty="0">
                <a:solidFill>
                  <a:srgbClr val="FFC000"/>
                </a:solidFill>
              </a:rPr>
              <a:t>. E.V.C.</a:t>
            </a:r>
            <a:endParaRPr lang="en-US" sz="3600" dirty="0">
              <a:solidFill>
                <a:srgbClr val="FFC000"/>
              </a:solidFill>
            </a:endParaRPr>
          </a:p>
          <a:p>
            <a:pPr marL="420624" indent="-384048">
              <a:buNone/>
              <a:defRPr/>
            </a:pPr>
            <a:endParaRPr lang="en-US" dirty="0"/>
          </a:p>
        </p:txBody>
      </p:sp>
    </p:spTree>
    <p:extLst>
      <p:ext uri="{BB962C8B-B14F-4D97-AF65-F5344CB8AC3E}">
        <p14:creationId xmlns:p14="http://schemas.microsoft.com/office/powerpoint/2010/main" val="32204584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773259" y="180304"/>
            <a:ext cx="10611138" cy="526077"/>
          </a:xfrm>
        </p:spPr>
        <p:txBody>
          <a:bodyPr/>
          <a:lstStyle/>
          <a:p>
            <a:pPr algn="ctr"/>
            <a:r>
              <a:rPr lang="pt-BR" sz="2800" b="1" dirty="0">
                <a:solidFill>
                  <a:srgbClr val="FFC000"/>
                </a:solidFill>
              </a:rPr>
              <a:t>CÓDIGO DE ÉTICA DA ABA IMPOSTO AOS SEUS MEMBROS</a:t>
            </a:r>
            <a:endParaRPr lang="pt-BR" dirty="0">
              <a:solidFill>
                <a:srgbClr val="FFC000"/>
              </a:solidFill>
            </a:endParaRPr>
          </a:p>
        </p:txBody>
      </p:sp>
      <p:sp>
        <p:nvSpPr>
          <p:cNvPr id="4" name="Espaço Reservado para Conteúdo 3"/>
          <p:cNvSpPr>
            <a:spLocks noGrp="1"/>
          </p:cNvSpPr>
          <p:nvPr>
            <p:ph idx="1"/>
          </p:nvPr>
        </p:nvSpPr>
        <p:spPr>
          <a:xfrm>
            <a:off x="824248" y="759854"/>
            <a:ext cx="10509160" cy="5917842"/>
          </a:xfrm>
        </p:spPr>
        <p:txBody>
          <a:bodyPr>
            <a:normAutofit fontScale="85000" lnSpcReduction="10000"/>
          </a:bodyPr>
          <a:lstStyle/>
          <a:p>
            <a:pPr marL="0" indent="0">
              <a:buNone/>
            </a:pPr>
            <a:r>
              <a:rPr lang="pt-BR" b="1" dirty="0"/>
              <a:t>Criado na Gestão 1986/1988 e alterado na gestão 2011/2012</a:t>
            </a:r>
            <a:endParaRPr lang="pt-BR" dirty="0"/>
          </a:p>
          <a:p>
            <a:pPr marL="0" indent="0">
              <a:buNone/>
            </a:pPr>
            <a:r>
              <a:rPr lang="pt-BR" b="1" dirty="0"/>
              <a:t>Constituem direitos dos antropólogos e das antropólogas, enquanto pesquisadores e pesquisadoras:</a:t>
            </a:r>
            <a:endParaRPr lang="pt-BR" dirty="0"/>
          </a:p>
          <a:p>
            <a:pPr marL="0" lvl="0" indent="0">
              <a:buNone/>
            </a:pPr>
            <a:r>
              <a:rPr lang="pt-BR" dirty="0"/>
              <a:t>1. Direito ao pleno exercício da pesquisa, livre de qualquer tipo de censura </a:t>
            </a:r>
            <a:r>
              <a:rPr lang="pt-BR" dirty="0">
                <a:solidFill>
                  <a:srgbClr val="FFC000"/>
                </a:solidFill>
              </a:rPr>
              <a:t>no que diga respeito ao tema, à metodologia e ao objeto da investigação</a:t>
            </a:r>
            <a:r>
              <a:rPr lang="pt-BR" dirty="0"/>
              <a:t>.</a:t>
            </a:r>
          </a:p>
          <a:p>
            <a:pPr marL="0" lvl="0" indent="0">
              <a:buNone/>
            </a:pPr>
            <a:r>
              <a:rPr lang="pt-BR" dirty="0"/>
              <a:t>2. Direito de acesso às populações e às fontes com as quais o/a pesquisador/a precisa trabalhar.</a:t>
            </a:r>
          </a:p>
          <a:p>
            <a:pPr marL="0" lvl="0" indent="0">
              <a:buNone/>
            </a:pPr>
            <a:r>
              <a:rPr lang="pt-BR" dirty="0"/>
              <a:t>3. </a:t>
            </a:r>
            <a:r>
              <a:rPr lang="pt-BR" dirty="0">
                <a:solidFill>
                  <a:srgbClr val="FFC000"/>
                </a:solidFill>
              </a:rPr>
              <a:t>Direito de </a:t>
            </a:r>
            <a:r>
              <a:rPr lang="pt-BR" sz="2400" b="1" dirty="0">
                <a:solidFill>
                  <a:srgbClr val="FFC000"/>
                </a:solidFill>
              </a:rPr>
              <a:t>preservar informações confidenciais</a:t>
            </a:r>
            <a:r>
              <a:rPr lang="pt-BR" dirty="0"/>
              <a:t>.</a:t>
            </a:r>
          </a:p>
          <a:p>
            <a:pPr marL="0" lvl="0" indent="0">
              <a:buNone/>
            </a:pPr>
            <a:r>
              <a:rPr lang="pt-BR" dirty="0"/>
              <a:t>4. Direito de autoria do trabalho antropológico, mesmo quando o trabalho constitua encomenda de organismos públicos ou privados.</a:t>
            </a:r>
          </a:p>
          <a:p>
            <a:pPr marL="0" lvl="0" indent="0">
              <a:buNone/>
            </a:pPr>
            <a:r>
              <a:rPr lang="pt-BR" dirty="0"/>
              <a:t>5. O direito de autoria implica o direito de publicação e divulgação do resultado de seu trabalho.</a:t>
            </a:r>
          </a:p>
          <a:p>
            <a:pPr marL="0" lvl="0" indent="0">
              <a:buNone/>
            </a:pPr>
            <a:r>
              <a:rPr lang="pt-BR" dirty="0"/>
              <a:t>6. Direito de autoria e proteção contra o plágio.</a:t>
            </a:r>
          </a:p>
          <a:p>
            <a:pPr marL="0" lvl="0" indent="0" algn="just">
              <a:buNone/>
            </a:pPr>
            <a:r>
              <a:rPr lang="pt-BR" sz="3300" dirty="0">
                <a:solidFill>
                  <a:srgbClr val="FFC000"/>
                </a:solidFill>
              </a:rPr>
              <a:t>-7. </a:t>
            </a:r>
            <a:r>
              <a:rPr lang="pt-BR" sz="3300" spc="-150" dirty="0">
                <a:solidFill>
                  <a:srgbClr val="FFC000"/>
                </a:solidFill>
              </a:rPr>
              <a:t>Os direitos dos antropólogos </a:t>
            </a:r>
            <a:r>
              <a:rPr lang="pt-BR" sz="3500" b="1" dirty="0">
                <a:solidFill>
                  <a:srgbClr val="FFC000"/>
                </a:solidFill>
              </a:rPr>
              <a:t>devem estar subordinados aos direitos das populações </a:t>
            </a:r>
            <a:r>
              <a:rPr lang="pt-BR" sz="3300" dirty="0">
                <a:solidFill>
                  <a:srgbClr val="FFC000"/>
                </a:solidFill>
              </a:rPr>
              <a:t>que são objeto de pesquisa e têm como </a:t>
            </a:r>
            <a:r>
              <a:rPr lang="pt-BR" sz="3500" b="1" spc="-150" dirty="0">
                <a:solidFill>
                  <a:srgbClr val="FFC000"/>
                </a:solidFill>
              </a:rPr>
              <a:t>contrapartida as </a:t>
            </a:r>
            <a:r>
              <a:rPr lang="pt-BR" sz="3500" b="1" spc="-150" dirty="0"/>
              <a:t>responsabilidades inerentes </a:t>
            </a:r>
            <a:r>
              <a:rPr lang="pt-BR" sz="3300" dirty="0">
                <a:solidFill>
                  <a:srgbClr val="FFC000"/>
                </a:solidFill>
              </a:rPr>
              <a:t>ao exercício da atividade científica</a:t>
            </a:r>
            <a:r>
              <a:rPr lang="pt-BR" sz="3300" dirty="0"/>
              <a:t>... ou seja: não há a efetivamente direito algum ao livre pensar </a:t>
            </a:r>
          </a:p>
          <a:p>
            <a:endParaRPr lang="pt-BR" dirty="0"/>
          </a:p>
        </p:txBody>
      </p:sp>
    </p:spTree>
    <p:extLst>
      <p:ext uri="{BB962C8B-B14F-4D97-AF65-F5344CB8AC3E}">
        <p14:creationId xmlns:p14="http://schemas.microsoft.com/office/powerpoint/2010/main" val="1688906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81717" y="233777"/>
            <a:ext cx="11434272" cy="1400530"/>
          </a:xfrm>
        </p:spPr>
        <p:txBody>
          <a:bodyPr/>
          <a:lstStyle/>
          <a:p>
            <a:pPr algn="ctr"/>
            <a:r>
              <a:rPr lang="pt-BR" sz="3200" b="1" dirty="0"/>
              <a:t>Constituem direitos das populações que são objeto de pesquisa a serem respeitados pelos antropólogos:</a:t>
            </a:r>
            <a:br>
              <a:rPr lang="pt-BR" sz="3200" dirty="0"/>
            </a:br>
            <a:endParaRPr lang="pt-BR" sz="3200" dirty="0"/>
          </a:p>
        </p:txBody>
      </p:sp>
      <p:sp>
        <p:nvSpPr>
          <p:cNvPr id="3" name="Espaço Reservado para Conteúdo 2"/>
          <p:cNvSpPr>
            <a:spLocks noGrp="1"/>
          </p:cNvSpPr>
          <p:nvPr>
            <p:ph idx="1"/>
          </p:nvPr>
        </p:nvSpPr>
        <p:spPr>
          <a:xfrm>
            <a:off x="862885" y="1506829"/>
            <a:ext cx="9646276" cy="4958366"/>
          </a:xfrm>
        </p:spPr>
        <p:txBody>
          <a:bodyPr>
            <a:normAutofit lnSpcReduction="10000"/>
          </a:bodyPr>
          <a:lstStyle/>
          <a:p>
            <a:pPr marL="457200" lvl="0" indent="-457200">
              <a:buAutoNum type="arabicPeriod"/>
            </a:pPr>
            <a:r>
              <a:rPr lang="pt-BR" dirty="0"/>
              <a:t>Direito de ser informadas sobre a natureza da pesquisa.</a:t>
            </a:r>
          </a:p>
          <a:p>
            <a:pPr marL="457200" lvl="0" indent="-457200">
              <a:buAutoNum type="arabicPeriod"/>
            </a:pPr>
            <a:r>
              <a:rPr lang="pt-BR" dirty="0"/>
              <a:t>Direito de </a:t>
            </a:r>
            <a:r>
              <a:rPr lang="pt-BR" b="1" dirty="0">
                <a:solidFill>
                  <a:srgbClr val="FFC000"/>
                </a:solidFill>
              </a:rPr>
              <a:t>recusar-se a participar de uma pesquisa</a:t>
            </a:r>
            <a:r>
              <a:rPr lang="pt-BR" dirty="0"/>
              <a:t>.</a:t>
            </a:r>
          </a:p>
          <a:p>
            <a:pPr marL="457200" lvl="0" indent="-457200">
              <a:buAutoNum type="arabicPeriod"/>
            </a:pPr>
            <a:r>
              <a:rPr lang="pt-BR" dirty="0"/>
              <a:t>Direito de preservação de sua intimidade, de acordo com seus padrões culturais.</a:t>
            </a:r>
          </a:p>
          <a:p>
            <a:pPr marL="457200" lvl="0" indent="-457200">
              <a:buAutoNum type="arabicPeriod"/>
            </a:pPr>
            <a:r>
              <a:rPr lang="pt-BR" dirty="0"/>
              <a:t>Garantia de que a </a:t>
            </a:r>
            <a:r>
              <a:rPr lang="pt-BR" sz="2400" dirty="0">
                <a:solidFill>
                  <a:srgbClr val="FFC000"/>
                </a:solidFill>
              </a:rPr>
              <a:t>colaboração prestada à investigação não seja utilizada com o intuito de prejudicar o grupo investigado</a:t>
            </a:r>
            <a:r>
              <a:rPr lang="pt-BR" dirty="0"/>
              <a:t>.</a:t>
            </a:r>
          </a:p>
          <a:p>
            <a:pPr marL="457200" lvl="0" indent="-457200">
              <a:buAutoNum type="arabicPeriod"/>
            </a:pPr>
            <a:r>
              <a:rPr lang="pt-BR" dirty="0"/>
              <a:t>Direito de acesso aos resultados da investigação.</a:t>
            </a:r>
          </a:p>
          <a:p>
            <a:pPr marL="457200" lvl="0" indent="-457200">
              <a:buAutoNum type="arabicPeriod"/>
            </a:pPr>
            <a:r>
              <a:rPr lang="pt-BR" dirty="0"/>
              <a:t>Direito de autoria e </a:t>
            </a:r>
            <a:r>
              <a:rPr lang="pt-BR" dirty="0" err="1"/>
              <a:t>co-autoria</a:t>
            </a:r>
            <a:r>
              <a:rPr lang="pt-BR" dirty="0"/>
              <a:t> das populações sobre sua própria produção cultural.</a:t>
            </a:r>
          </a:p>
          <a:p>
            <a:pPr marL="457200" lvl="0" indent="-457200">
              <a:buAutoNum type="arabicPeriod"/>
            </a:pPr>
            <a:r>
              <a:rPr lang="pt-BR" dirty="0"/>
              <a:t>Direito de ter seus códigos culturais respeitados e serem informadas, através de várias formas sobre o significado do consentimento informado em pesquisas realizadas no campo da saúde.</a:t>
            </a:r>
          </a:p>
          <a:p>
            <a:endParaRPr lang="pt-BR" dirty="0"/>
          </a:p>
        </p:txBody>
      </p:sp>
    </p:spTree>
    <p:extLst>
      <p:ext uri="{BB962C8B-B14F-4D97-AF65-F5344CB8AC3E}">
        <p14:creationId xmlns:p14="http://schemas.microsoft.com/office/powerpoint/2010/main" val="4604476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D74982-BEFC-7B4F-A53D-D6F0541B1B26}"/>
              </a:ext>
            </a:extLst>
          </p:cNvPr>
          <p:cNvSpPr>
            <a:spLocks noGrp="1"/>
          </p:cNvSpPr>
          <p:nvPr>
            <p:ph type="title"/>
          </p:nvPr>
        </p:nvSpPr>
        <p:spPr>
          <a:xfrm>
            <a:off x="0" y="0"/>
            <a:ext cx="11925300" cy="1400530"/>
          </a:xfrm>
        </p:spPr>
        <p:txBody>
          <a:bodyPr/>
          <a:lstStyle/>
          <a:p>
            <a:r>
              <a:rPr lang="pt-BR" dirty="0"/>
              <a:t>Lista de Obscuridades, Fragilidades, traços e &amp; características do Processo Demarcatório</a:t>
            </a:r>
          </a:p>
        </p:txBody>
      </p:sp>
      <p:sp>
        <p:nvSpPr>
          <p:cNvPr id="3" name="Espaço Reservado para Conteúdo 2">
            <a:extLst>
              <a:ext uri="{FF2B5EF4-FFF2-40B4-BE49-F238E27FC236}">
                <a16:creationId xmlns:a16="http://schemas.microsoft.com/office/drawing/2014/main" id="{76436F33-CBD2-A4D3-001E-206035CFA831}"/>
              </a:ext>
            </a:extLst>
          </p:cNvPr>
          <p:cNvSpPr>
            <a:spLocks noGrp="1"/>
          </p:cNvSpPr>
          <p:nvPr>
            <p:ph idx="1"/>
          </p:nvPr>
        </p:nvSpPr>
        <p:spPr>
          <a:xfrm>
            <a:off x="101600" y="1400530"/>
            <a:ext cx="11722100" cy="4847869"/>
          </a:xfrm>
        </p:spPr>
        <p:txBody>
          <a:bodyPr>
            <a:normAutofit fontScale="92500" lnSpcReduction="20000"/>
          </a:bodyPr>
          <a:lstStyle/>
          <a:p>
            <a:r>
              <a:rPr lang="pt-BR" dirty="0"/>
              <a:t>1. Sigilo absoluto sobre a reivindicação: A única autarquia informada da reivindicação territorial é a FUNAI: Nenhum outro órgão ou autarquia fica sabendo da reinvindicação territorial.</a:t>
            </a:r>
          </a:p>
          <a:p>
            <a:pPr algn="just"/>
            <a:r>
              <a:rPr lang="pt-BR" dirty="0"/>
              <a:t>2. Inexistência de um estudo prévio neutro e imparcial e feito por um órgão independente para averiguar se a reivindicação conta com os requisitos mínimos de </a:t>
            </a:r>
            <a:r>
              <a:rPr lang="pt-BR" dirty="0" err="1"/>
              <a:t>admissibilidade.Existe</a:t>
            </a:r>
            <a:r>
              <a:rPr lang="pt-BR" dirty="0"/>
              <a:t> sim um estudo preliminar, mas ele também é feito por </a:t>
            </a:r>
            <a:r>
              <a:rPr lang="pt-BR" dirty="0" err="1"/>
              <a:t>serividores</a:t>
            </a:r>
            <a:r>
              <a:rPr lang="pt-BR" dirty="0"/>
              <a:t> do órgão, que possuem interesse no avanço da reivindicação, portanto. não é imparcial, e muitas das vezes este estudo preliminar é feito por agentes indigenistas de ONGs, ou se baseiam na publicação de Dossiês elaborados por ONGs.</a:t>
            </a:r>
          </a:p>
          <a:p>
            <a:pPr algn="just"/>
            <a:r>
              <a:rPr lang="pt-BR" dirty="0"/>
              <a:t>3. Controle cada vez maior e mais sofisticado na </a:t>
            </a:r>
            <a:r>
              <a:rPr lang="pt-BR" dirty="0" err="1"/>
              <a:t>pre-seleção</a:t>
            </a:r>
            <a:r>
              <a:rPr lang="pt-BR" dirty="0"/>
              <a:t> do antropólogo escolhido para realizar os estudos de identificação e delimitação: por meio da avaliação prévia da publicação de artigos sobre a demarcação de terras indígenas. Além das imposições do Código de Ética da ABA avalia-se também se um antropólogo já deu provas suficientes de compromisso político para beneficiar a comunidade reivindicante.</a:t>
            </a:r>
          </a:p>
          <a:p>
            <a:pPr algn="just"/>
            <a:r>
              <a:rPr lang="pt-BR" dirty="0"/>
              <a:t>4. Nenhum antropólogo ou servidor públicos vai a campo para realizar um estudo ou avaliação da reivindicação. Quando um antropólogo vai a campo ele vai para vai coletar material útil e necessário para referendar e fundamentar aquela reivindicação territorial. </a:t>
            </a:r>
          </a:p>
          <a:p>
            <a:endParaRPr lang="pt-BR" dirty="0"/>
          </a:p>
        </p:txBody>
      </p:sp>
    </p:spTree>
    <p:extLst>
      <p:ext uri="{BB962C8B-B14F-4D97-AF65-F5344CB8AC3E}">
        <p14:creationId xmlns:p14="http://schemas.microsoft.com/office/powerpoint/2010/main" val="9316130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628FA0-4801-7099-0AF9-BA9BC1229674}"/>
              </a:ext>
            </a:extLst>
          </p:cNvPr>
          <p:cNvSpPr>
            <a:spLocks noGrp="1"/>
          </p:cNvSpPr>
          <p:nvPr>
            <p:ph type="title"/>
          </p:nvPr>
        </p:nvSpPr>
        <p:spPr>
          <a:xfrm>
            <a:off x="0" y="0"/>
            <a:ext cx="12192000" cy="1400530"/>
          </a:xfrm>
        </p:spPr>
        <p:txBody>
          <a:bodyPr/>
          <a:lstStyle/>
          <a:p>
            <a:r>
              <a:rPr lang="pt-BR" dirty="0"/>
              <a:t>Lista de Obscuridades, Fragilidades, traços e &amp; características do Processo Demarcatório</a:t>
            </a:r>
          </a:p>
        </p:txBody>
      </p:sp>
      <p:sp>
        <p:nvSpPr>
          <p:cNvPr id="3" name="Espaço Reservado para Conteúdo 2">
            <a:extLst>
              <a:ext uri="{FF2B5EF4-FFF2-40B4-BE49-F238E27FC236}">
                <a16:creationId xmlns:a16="http://schemas.microsoft.com/office/drawing/2014/main" id="{CD2A4DEC-C101-3E0E-9E3A-0BB9D873F6BE}"/>
              </a:ext>
            </a:extLst>
          </p:cNvPr>
          <p:cNvSpPr>
            <a:spLocks noGrp="1"/>
          </p:cNvSpPr>
          <p:nvPr>
            <p:ph idx="1"/>
          </p:nvPr>
        </p:nvSpPr>
        <p:spPr>
          <a:xfrm>
            <a:off x="203200" y="1562100"/>
            <a:ext cx="11988800" cy="5295900"/>
          </a:xfrm>
        </p:spPr>
        <p:txBody>
          <a:bodyPr>
            <a:normAutofit fontScale="92500" lnSpcReduction="10000"/>
          </a:bodyPr>
          <a:lstStyle/>
          <a:p>
            <a:r>
              <a:rPr lang="pt-BR" dirty="0"/>
              <a:t>5. Sigilo quase que total do antropólogo em campo durante o período da Coleta de Dados: ele vai sozinho, e não é visto, nem conhecido no município, o que permite manipulações.</a:t>
            </a:r>
          </a:p>
          <a:p>
            <a:r>
              <a:rPr lang="pt-BR" dirty="0"/>
              <a:t>6. Parcialidade Total na Coleta de Dados: Os únicos consultados, os únicos ouvidos são os membros da comunidade reivindicante. Ninguém além dos índios é ouvido.</a:t>
            </a:r>
          </a:p>
          <a:p>
            <a:r>
              <a:rPr lang="pt-BR" dirty="0"/>
              <a:t>7. Obscuridade acerca dos fatos transcorridos, relatos, diálogos e informações coletadas: tudo que foi dito, gravado e registrado, fica sobre o controle do antropólogo e não fica registrado no órgão indigenista ou qualquer outro órgão para controle externo.</a:t>
            </a:r>
          </a:p>
          <a:p>
            <a:r>
              <a:rPr lang="pt-BR" dirty="0"/>
              <a:t>8. Monopólio do acesso aos indígenas: antropólogos que pertencem a outra parte, encontram a senão o interdito completo, inúmeras dificuldades para conversar com os indígenas informantes.</a:t>
            </a:r>
          </a:p>
          <a:p>
            <a:pPr algn="just"/>
            <a:r>
              <a:rPr lang="pt-BR" dirty="0"/>
              <a:t>9. Controle e Monopólio total na Coleta de Dados: Não há a obrigação de utilização de todos os outros livros históricos, dados e fatos históricos da região. A metodologia aplicada é pessoal, o que permite uma aplicação seletiva dos dados históricos e da metodologia conforme os interesses: esta fragilidade permite inúmeras manipulações. </a:t>
            </a:r>
            <a:r>
              <a:rPr lang="pt-BR" dirty="0" err="1"/>
              <a:t>Ex</a:t>
            </a:r>
            <a:r>
              <a:rPr lang="pt-BR" dirty="0"/>
              <a:t>: Rio dos Índios em Vicente Dutra.</a:t>
            </a:r>
          </a:p>
          <a:p>
            <a:r>
              <a:rPr lang="pt-BR" dirty="0"/>
              <a:t>10. Antes de ser enviado para o MJ, a avaliação do Relatório da FUNAI é feito apenas pelos servidores da FUNAI e de nenhuma outra autarquia. Contestações Internas são abafadas.</a:t>
            </a:r>
          </a:p>
          <a:p>
            <a:r>
              <a:rPr lang="pt-BR" dirty="0"/>
              <a:t>11. Não há ainda avaliação compulsória de outros órgãos estatais. Já houve no passado o Grupão Interministerial para dirimir conflitos das reivindicações </a:t>
            </a:r>
            <a:r>
              <a:rPr lang="pt-BR" dirty="0" err="1"/>
              <a:t>territorais</a:t>
            </a:r>
            <a:r>
              <a:rPr lang="pt-BR" dirty="0"/>
              <a:t> com os órgãos estatais. </a:t>
            </a:r>
          </a:p>
        </p:txBody>
      </p:sp>
    </p:spTree>
    <p:extLst>
      <p:ext uri="{BB962C8B-B14F-4D97-AF65-F5344CB8AC3E}">
        <p14:creationId xmlns:p14="http://schemas.microsoft.com/office/powerpoint/2010/main" val="35873752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E18AF3-658A-B4D6-6211-E0D089406EFE}"/>
              </a:ext>
            </a:extLst>
          </p:cNvPr>
          <p:cNvSpPr>
            <a:spLocks noGrp="1"/>
          </p:cNvSpPr>
          <p:nvPr>
            <p:ph type="title"/>
          </p:nvPr>
        </p:nvSpPr>
        <p:spPr>
          <a:xfrm>
            <a:off x="0" y="0"/>
            <a:ext cx="12039600" cy="1400530"/>
          </a:xfrm>
        </p:spPr>
        <p:txBody>
          <a:bodyPr/>
          <a:lstStyle/>
          <a:p>
            <a:r>
              <a:rPr lang="pt-BR" dirty="0"/>
              <a:t>Lista de Obscuridades, Fragilidades, traços e &amp; características do Processo Demarcatório</a:t>
            </a:r>
          </a:p>
        </p:txBody>
      </p:sp>
      <p:sp>
        <p:nvSpPr>
          <p:cNvPr id="3" name="Espaço Reservado para Conteúdo 2">
            <a:extLst>
              <a:ext uri="{FF2B5EF4-FFF2-40B4-BE49-F238E27FC236}">
                <a16:creationId xmlns:a16="http://schemas.microsoft.com/office/drawing/2014/main" id="{E09C9E16-4807-A2F7-4DA4-B11AB3DF7121}"/>
              </a:ext>
            </a:extLst>
          </p:cNvPr>
          <p:cNvSpPr>
            <a:spLocks noGrp="1"/>
          </p:cNvSpPr>
          <p:nvPr>
            <p:ph idx="1"/>
          </p:nvPr>
        </p:nvSpPr>
        <p:spPr>
          <a:xfrm>
            <a:off x="0" y="1400530"/>
            <a:ext cx="12192000" cy="5355870"/>
          </a:xfrm>
        </p:spPr>
        <p:txBody>
          <a:bodyPr>
            <a:normAutofit lnSpcReduction="10000"/>
          </a:bodyPr>
          <a:lstStyle/>
          <a:p>
            <a:r>
              <a:rPr lang="pt-BR" dirty="0"/>
              <a:t>12. Mesmo nos casos conflituosos, não OFICIALMENTE há nenhuma abertura parecida como Câmara de Negociação em caso de proprietários, a prática começou a ser adotada por pressão política em meados do segundo Governo Lula.</a:t>
            </a:r>
          </a:p>
          <a:p>
            <a:r>
              <a:rPr lang="pt-BR" dirty="0"/>
              <a:t>13. Total exclusão e mesmo impedimento da participação dos entes federados durante o período de estudos que na prática impedem a contestação eficaz.</a:t>
            </a:r>
          </a:p>
          <a:p>
            <a:pPr algn="just"/>
            <a:r>
              <a:rPr lang="pt-BR" dirty="0"/>
              <a:t>14. O texto constitucional prevê que a demarcação deve ser feita pela UNIÂO, não diz que deve ser conduzido exclusivamente pelo Poder Executivo Federal.  Por que não?</a:t>
            </a:r>
          </a:p>
          <a:p>
            <a:pPr algn="just"/>
            <a:r>
              <a:rPr lang="pt-BR" dirty="0"/>
              <a:t>15. Em suma, não há qualquer instrumento de controle cívico, político ou parlamentar nem para avaliar, nem para intermediar o conflito e mediar os efeitos deletérios das demarcações. </a:t>
            </a:r>
          </a:p>
          <a:p>
            <a:r>
              <a:rPr lang="pt-BR" dirty="0"/>
              <a:t>E o mais estarrecedor: Na prática demarcatória não existe efetivamente nenhum limite, nenhum critério sério e objetivo sobre: quem pode ser reconhecido como indígena, qual o tamanho da área a ser demarcada, e se cair o Marco Temporal não haverá mais qualquer critério fático de avaliação da legitimidade da reivindicação. Ou seja, na prática: </a:t>
            </a:r>
            <a:r>
              <a:rPr lang="pt-BR" dirty="0">
                <a:solidFill>
                  <a:srgbClr val="FFFF00"/>
                </a:solidFill>
              </a:rPr>
              <a:t>NÃO HÁ CRITÉRIOS OU LIMITES CONCRETOS PARA O QUE PODE VIR A SER REIVINDICADO E EVENTUALMENTE DEMARCADO COMO TERRA INDÍGENA. Tudo depende da interpretação do antropólogo, ou do movimento indigenista.</a:t>
            </a:r>
          </a:p>
        </p:txBody>
      </p:sp>
    </p:spTree>
    <p:extLst>
      <p:ext uri="{BB962C8B-B14F-4D97-AF65-F5344CB8AC3E}">
        <p14:creationId xmlns:p14="http://schemas.microsoft.com/office/powerpoint/2010/main" val="26981274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a:stretch>
            <a:fillRect/>
          </a:stretch>
        </p:blipFill>
        <p:spPr>
          <a:xfrm>
            <a:off x="3012835" y="0"/>
            <a:ext cx="9179165" cy="6878637"/>
          </a:xfrm>
          <a:prstGeom prst="rect">
            <a:avLst/>
          </a:prstGeom>
        </p:spPr>
      </p:pic>
      <p:sp>
        <p:nvSpPr>
          <p:cNvPr id="2" name="Título 1"/>
          <p:cNvSpPr>
            <a:spLocks noGrp="1"/>
          </p:cNvSpPr>
          <p:nvPr>
            <p:ph type="title"/>
          </p:nvPr>
        </p:nvSpPr>
        <p:spPr>
          <a:xfrm>
            <a:off x="0" y="151246"/>
            <a:ext cx="9613861" cy="4535802"/>
          </a:xfrm>
        </p:spPr>
        <p:txBody>
          <a:bodyPr>
            <a:normAutofit fontScale="90000"/>
          </a:bodyPr>
          <a:lstStyle/>
          <a:p>
            <a:r>
              <a:rPr lang="pt-BR" sz="4400" dirty="0"/>
              <a:t>O Resultado </a:t>
            </a:r>
            <a:br>
              <a:rPr lang="pt-BR" sz="4400" dirty="0"/>
            </a:br>
            <a:r>
              <a:rPr lang="pt-BR" sz="4400" dirty="0"/>
              <a:t>Final foi </a:t>
            </a:r>
            <a:br>
              <a:rPr lang="pt-BR" sz="4400" dirty="0"/>
            </a:br>
            <a:r>
              <a:rPr lang="pt-BR" sz="4400" dirty="0"/>
              <a:t>mapeado </a:t>
            </a:r>
            <a:br>
              <a:rPr lang="pt-BR" sz="4400" dirty="0"/>
            </a:br>
            <a:r>
              <a:rPr lang="pt-BR" sz="4400" dirty="0"/>
              <a:t>pelo </a:t>
            </a:r>
            <a:r>
              <a:rPr lang="pt-BR" sz="4400" dirty="0">
                <a:solidFill>
                  <a:srgbClr val="FFFF00"/>
                </a:solidFill>
              </a:rPr>
              <a:t>Grupo </a:t>
            </a:r>
            <a:br>
              <a:rPr lang="pt-BR" sz="2800" dirty="0">
                <a:solidFill>
                  <a:srgbClr val="FFFF00"/>
                </a:solidFill>
              </a:rPr>
            </a:br>
            <a:r>
              <a:rPr lang="pt-BR" sz="2800" dirty="0">
                <a:solidFill>
                  <a:srgbClr val="FFFF00"/>
                </a:solidFill>
              </a:rPr>
              <a:t>de</a:t>
            </a:r>
            <a:br>
              <a:rPr lang="pt-BR" sz="2800" dirty="0"/>
            </a:br>
            <a:r>
              <a:rPr lang="pt-BR" sz="4400" dirty="0">
                <a:solidFill>
                  <a:srgbClr val="FFFF00"/>
                </a:solidFill>
              </a:rPr>
              <a:t>Inteligência </a:t>
            </a:r>
            <a:br>
              <a:rPr lang="pt-BR" sz="4400" dirty="0">
                <a:solidFill>
                  <a:srgbClr val="FFFF00"/>
                </a:solidFill>
              </a:rPr>
            </a:br>
            <a:r>
              <a:rPr lang="pt-BR" sz="4400" dirty="0">
                <a:solidFill>
                  <a:srgbClr val="FFFF00"/>
                </a:solidFill>
              </a:rPr>
              <a:t>Territorial </a:t>
            </a:r>
            <a:br>
              <a:rPr lang="pt-BR" sz="4400" dirty="0">
                <a:solidFill>
                  <a:srgbClr val="FFFF00"/>
                </a:solidFill>
              </a:rPr>
            </a:br>
            <a:r>
              <a:rPr lang="pt-BR" sz="4400" dirty="0">
                <a:solidFill>
                  <a:srgbClr val="FFFF00"/>
                </a:solidFill>
              </a:rPr>
              <a:t>Estratégica </a:t>
            </a:r>
            <a:br>
              <a:rPr lang="pt-BR" sz="2800" dirty="0">
                <a:solidFill>
                  <a:srgbClr val="FFC000"/>
                </a:solidFill>
              </a:rPr>
            </a:br>
            <a:r>
              <a:rPr lang="pt-BR" sz="2800" dirty="0"/>
              <a:t>da</a:t>
            </a:r>
            <a:br>
              <a:rPr lang="pt-BR" sz="2800" dirty="0">
                <a:solidFill>
                  <a:srgbClr val="FFC000"/>
                </a:solidFill>
              </a:rPr>
            </a:br>
            <a:r>
              <a:rPr lang="pt-BR" dirty="0"/>
              <a:t>EMBRAPA</a:t>
            </a:r>
          </a:p>
        </p:txBody>
      </p:sp>
      <p:pic>
        <p:nvPicPr>
          <p:cNvPr id="4" name="Imagem 3">
            <a:extLst>
              <a:ext uri="{FF2B5EF4-FFF2-40B4-BE49-F238E27FC236}">
                <a16:creationId xmlns:a16="http://schemas.microsoft.com/office/drawing/2014/main" id="{57D59D19-69E1-56EA-EDA6-B5621490B46B}"/>
              </a:ext>
            </a:extLst>
          </p:cNvPr>
          <p:cNvPicPr>
            <a:picLocks noChangeAspect="1"/>
          </p:cNvPicPr>
          <p:nvPr/>
        </p:nvPicPr>
        <p:blipFill>
          <a:blip r:embed="rId2"/>
          <a:stretch>
            <a:fillRect/>
          </a:stretch>
        </p:blipFill>
        <p:spPr>
          <a:xfrm>
            <a:off x="3165235" y="152400"/>
            <a:ext cx="9179165" cy="6878637"/>
          </a:xfrm>
          <a:prstGeom prst="rect">
            <a:avLst/>
          </a:prstGeom>
        </p:spPr>
      </p:pic>
    </p:spTree>
    <p:extLst>
      <p:ext uri="{BB962C8B-B14F-4D97-AF65-F5344CB8AC3E}">
        <p14:creationId xmlns:p14="http://schemas.microsoft.com/office/powerpoint/2010/main" val="427344007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525D2D-AD5A-596C-C21D-05A6F527CA5C}"/>
              </a:ext>
            </a:extLst>
          </p:cNvPr>
          <p:cNvSpPr>
            <a:spLocks noGrp="1"/>
          </p:cNvSpPr>
          <p:nvPr>
            <p:ph type="title"/>
          </p:nvPr>
        </p:nvSpPr>
        <p:spPr/>
        <p:txBody>
          <a:bodyPr/>
          <a:lstStyle/>
          <a:p>
            <a:endParaRPr lang="pt-BR"/>
          </a:p>
        </p:txBody>
      </p:sp>
      <p:pic>
        <p:nvPicPr>
          <p:cNvPr id="3" name="Imagem 2">
            <a:extLst>
              <a:ext uri="{FF2B5EF4-FFF2-40B4-BE49-F238E27FC236}">
                <a16:creationId xmlns:a16="http://schemas.microsoft.com/office/drawing/2014/main" id="{B6C377C5-B763-148A-2BE6-48DDC2382829}"/>
              </a:ext>
            </a:extLst>
          </p:cNvPr>
          <p:cNvPicPr>
            <a:picLocks noChangeAspect="1"/>
          </p:cNvPicPr>
          <p:nvPr/>
        </p:nvPicPr>
        <p:blipFill rotWithShape="1">
          <a:blip r:embed="rId2"/>
          <a:srcRect t="6731" r="-88" b="-150"/>
          <a:stretch/>
        </p:blipFill>
        <p:spPr>
          <a:xfrm>
            <a:off x="1447800" y="-32250"/>
            <a:ext cx="9880601" cy="6910888"/>
          </a:xfrm>
          <a:prstGeom prst="rect">
            <a:avLst/>
          </a:prstGeom>
        </p:spPr>
      </p:pic>
    </p:spTree>
    <p:extLst>
      <p:ext uri="{BB962C8B-B14F-4D97-AF65-F5344CB8AC3E}">
        <p14:creationId xmlns:p14="http://schemas.microsoft.com/office/powerpoint/2010/main" val="34706672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7799" y="66261"/>
            <a:ext cx="11901754" cy="1452136"/>
          </a:xfrm>
        </p:spPr>
        <p:txBody>
          <a:bodyPr/>
          <a:lstStyle/>
          <a:p>
            <a:pPr algn="ctr"/>
            <a:r>
              <a:rPr lang="pt-BR" sz="3600" dirty="0"/>
              <a:t>Conclusões: O Brasil precisa Regulamentar a Convenção 169 da OIT e Estabelecer Novos Marcos Regulatórios na demarcação de Territórios </a:t>
            </a:r>
            <a:r>
              <a:rPr lang="pt-BR" sz="3600" dirty="0" err="1"/>
              <a:t>Énticos</a:t>
            </a:r>
            <a:r>
              <a:rPr lang="pt-BR" sz="3600" dirty="0"/>
              <a:t>.</a:t>
            </a:r>
            <a:r>
              <a:rPr lang="pt-BR" dirty="0"/>
              <a:t> </a:t>
            </a:r>
          </a:p>
        </p:txBody>
      </p:sp>
      <p:sp>
        <p:nvSpPr>
          <p:cNvPr id="3" name="Espaço Reservado para Conteúdo 2"/>
          <p:cNvSpPr>
            <a:spLocks noGrp="1"/>
          </p:cNvSpPr>
          <p:nvPr>
            <p:ph idx="1"/>
          </p:nvPr>
        </p:nvSpPr>
        <p:spPr>
          <a:xfrm>
            <a:off x="57865" y="1937497"/>
            <a:ext cx="11666090" cy="5062707"/>
          </a:xfrm>
        </p:spPr>
        <p:txBody>
          <a:bodyPr>
            <a:normAutofit fontScale="92500" lnSpcReduction="10000"/>
          </a:bodyPr>
          <a:lstStyle/>
          <a:p>
            <a:pPr algn="just"/>
            <a:r>
              <a:rPr lang="pt-BR" dirty="0"/>
              <a:t>Apesar de seus aspectos positivos a Convenção 169 da OIT </a:t>
            </a:r>
            <a:r>
              <a:rPr lang="pt-BR" dirty="0">
                <a:solidFill>
                  <a:srgbClr val="FFC000"/>
                </a:solidFill>
              </a:rPr>
              <a:t>precisa ser aperfeiçoada</a:t>
            </a:r>
            <a:r>
              <a:rPr lang="pt-BR" dirty="0"/>
              <a:t> porque seu Artigo 1º, estabelece a </a:t>
            </a:r>
            <a:r>
              <a:rPr lang="pt-BR" dirty="0">
                <a:solidFill>
                  <a:srgbClr val="FFC000"/>
                </a:solidFill>
              </a:rPr>
              <a:t>AUTOIDENTIFICAÇÃO </a:t>
            </a:r>
            <a:r>
              <a:rPr lang="pt-BR" dirty="0"/>
              <a:t>como único </a:t>
            </a:r>
            <a:r>
              <a:rPr lang="pt-BR" i="1" dirty="0"/>
              <a:t>critério, é subjetivo</a:t>
            </a:r>
            <a:r>
              <a:rPr lang="pt-BR" dirty="0"/>
              <a:t> e portanto altamente suscetível à manipulações e sua imposição é </a:t>
            </a:r>
            <a:r>
              <a:rPr lang="pt-BR" dirty="0">
                <a:solidFill>
                  <a:srgbClr val="FFC000"/>
                </a:solidFill>
              </a:rPr>
              <a:t>elitista, segregacionista e autoritária</a:t>
            </a:r>
            <a:r>
              <a:rPr lang="pt-BR" dirty="0"/>
              <a:t>. </a:t>
            </a:r>
          </a:p>
          <a:p>
            <a:pPr algn="just"/>
            <a:r>
              <a:rPr lang="pt-BR" dirty="0"/>
              <a:t>Ao invés de estabelecer um critério falseável, constatável e comprovável, portanto científico, reifica e oferece uma armadilha política, ideológica e unilateral: a da </a:t>
            </a:r>
            <a:r>
              <a:rPr lang="pt-BR" dirty="0" err="1">
                <a:solidFill>
                  <a:srgbClr val="FFC000"/>
                </a:solidFill>
              </a:rPr>
              <a:t>auto-identificação</a:t>
            </a:r>
            <a:r>
              <a:rPr lang="pt-BR" dirty="0"/>
              <a:t> étnica: </a:t>
            </a:r>
            <a:r>
              <a:rPr lang="pt-BR" dirty="0">
                <a:solidFill>
                  <a:srgbClr val="FFC000"/>
                </a:solidFill>
              </a:rPr>
              <a:t>é indígena quem se identifica como tal, e só índios podem dizer quem é!! </a:t>
            </a:r>
          </a:p>
          <a:p>
            <a:pPr algn="just"/>
            <a:r>
              <a:rPr lang="pt-BR" dirty="0"/>
              <a:t>Esta estratégia desvelou na última década </a:t>
            </a:r>
            <a:r>
              <a:rPr lang="pt-BR" dirty="0">
                <a:solidFill>
                  <a:srgbClr val="FFC000"/>
                </a:solidFill>
              </a:rPr>
              <a:t>sua face autoritária, </a:t>
            </a:r>
            <a:r>
              <a:rPr lang="pt-BR" dirty="0" err="1">
                <a:solidFill>
                  <a:srgbClr val="FFC000"/>
                </a:solidFill>
              </a:rPr>
              <a:t>anti-democrática</a:t>
            </a:r>
            <a:r>
              <a:rPr lang="pt-BR" dirty="0">
                <a:solidFill>
                  <a:srgbClr val="FFC000"/>
                </a:solidFill>
              </a:rPr>
              <a:t> e condenável </a:t>
            </a:r>
            <a:r>
              <a:rPr lang="pt-BR" dirty="0"/>
              <a:t>porque ameaça frontalmente </a:t>
            </a:r>
            <a:r>
              <a:rPr lang="pt-BR" b="1" dirty="0">
                <a:solidFill>
                  <a:srgbClr val="FFC000"/>
                </a:solidFill>
              </a:rPr>
              <a:t>direitos fundamentais</a:t>
            </a:r>
            <a:r>
              <a:rPr lang="pt-BR" dirty="0"/>
              <a:t> de outras populações tradicionais, notadamente </a:t>
            </a:r>
            <a:r>
              <a:rPr lang="pt-BR" spc="-150" dirty="0"/>
              <a:t>o direito à propriedade, à identidade grupal e À </a:t>
            </a:r>
            <a:r>
              <a:rPr lang="pt-BR" dirty="0"/>
              <a:t>LIBERDADE DE EXPRESSÃO</a:t>
            </a:r>
          </a:p>
          <a:p>
            <a:pPr algn="just"/>
            <a:r>
              <a:rPr lang="pt-BR" dirty="0"/>
              <a:t>A conjunção deste 6º Artigo da Convenção 169 da OIT com os Direitos Originários da Constituição Federal, revelaram-se </a:t>
            </a:r>
            <a:r>
              <a:rPr lang="pt-BR" dirty="0">
                <a:solidFill>
                  <a:srgbClr val="FFC000"/>
                </a:solidFill>
              </a:rPr>
              <a:t>uma combinação desonesta e imbatível</a:t>
            </a:r>
            <a:r>
              <a:rPr lang="pt-BR" dirty="0"/>
              <a:t>,  que aprisiona e torna refém o estado e o povo Brasileiro: Reféns de </a:t>
            </a:r>
            <a:r>
              <a:rPr lang="pt-BR" dirty="0">
                <a:solidFill>
                  <a:srgbClr val="FFC000"/>
                </a:solidFill>
              </a:rPr>
              <a:t>ONGs Inter/nacionais e de minorias étnicas</a:t>
            </a:r>
          </a:p>
          <a:p>
            <a:pPr algn="just"/>
            <a:r>
              <a:rPr lang="pt-BR" dirty="0"/>
              <a:t>A Convenção 169 interage negativamente com Direitos constitucionais inserindo uma janela de manipulação escandalosa que </a:t>
            </a:r>
            <a:r>
              <a:rPr lang="pt-BR" b="1" dirty="0">
                <a:solidFill>
                  <a:srgbClr val="FFC000"/>
                </a:solidFill>
              </a:rPr>
              <a:t>BANALIZA a ascensão de qualquer grupo à categoria de Minorias Étnicas merecedoras da defesa Estatal.</a:t>
            </a:r>
            <a:r>
              <a:rPr lang="pt-BR" dirty="0"/>
              <a:t> Isto prejudica em 1º lugar, os próprios povos indígenas reconhecidos como tal, mas potencialmente todo o restante do Brasil.</a:t>
            </a:r>
          </a:p>
          <a:p>
            <a:endParaRPr lang="pt-BR" dirty="0"/>
          </a:p>
        </p:txBody>
      </p:sp>
    </p:spTree>
    <p:extLst>
      <p:ext uri="{BB962C8B-B14F-4D97-AF65-F5344CB8AC3E}">
        <p14:creationId xmlns:p14="http://schemas.microsoft.com/office/powerpoint/2010/main" val="1336735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234DE2-9948-4C9F-A271-C6BC2790E9E3}"/>
              </a:ext>
            </a:extLst>
          </p:cNvPr>
          <p:cNvSpPr>
            <a:spLocks noGrp="1"/>
          </p:cNvSpPr>
          <p:nvPr>
            <p:ph type="title"/>
          </p:nvPr>
        </p:nvSpPr>
        <p:spPr/>
        <p:txBody>
          <a:bodyPr/>
          <a:lstStyle/>
          <a:p>
            <a:endParaRPr lang="pt-BR"/>
          </a:p>
        </p:txBody>
      </p:sp>
      <p:pic>
        <p:nvPicPr>
          <p:cNvPr id="3" name="Imagem 2">
            <a:extLst>
              <a:ext uri="{FF2B5EF4-FFF2-40B4-BE49-F238E27FC236}">
                <a16:creationId xmlns:a16="http://schemas.microsoft.com/office/drawing/2014/main" id="{A9F2AA76-93EA-447F-AFF0-E45B075E2699}"/>
              </a:ext>
            </a:extLst>
          </p:cNvPr>
          <p:cNvPicPr>
            <a:picLocks noChangeAspect="1"/>
          </p:cNvPicPr>
          <p:nvPr/>
        </p:nvPicPr>
        <p:blipFill>
          <a:blip r:embed="rId2"/>
          <a:stretch>
            <a:fillRect/>
          </a:stretch>
        </p:blipFill>
        <p:spPr>
          <a:xfrm>
            <a:off x="1028756" y="0"/>
            <a:ext cx="11163243" cy="6828184"/>
          </a:xfrm>
          <a:prstGeom prst="rect">
            <a:avLst/>
          </a:prstGeom>
        </p:spPr>
      </p:pic>
    </p:spTree>
    <p:extLst>
      <p:ext uri="{BB962C8B-B14F-4D97-AF65-F5344CB8AC3E}">
        <p14:creationId xmlns:p14="http://schemas.microsoft.com/office/powerpoint/2010/main" val="29800996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5502" y="143625"/>
            <a:ext cx="11408515" cy="1144262"/>
          </a:xfrm>
        </p:spPr>
        <p:txBody>
          <a:bodyPr/>
          <a:lstStyle/>
          <a:p>
            <a:pPr algn="ctr"/>
            <a:r>
              <a:rPr lang="pt-BR" sz="3200" dirty="0"/>
              <a:t>Conclusões: Motivos e razões para o Brasil </a:t>
            </a:r>
            <a:br>
              <a:rPr lang="pt-BR" sz="3200" dirty="0"/>
            </a:br>
            <a:r>
              <a:rPr lang="pt-BR" sz="3200" dirty="0"/>
              <a:t>denunciar a Convenção 169 da OIT. </a:t>
            </a:r>
          </a:p>
        </p:txBody>
      </p:sp>
      <p:sp>
        <p:nvSpPr>
          <p:cNvPr id="3" name="Espaço Reservado para Conteúdo 2"/>
          <p:cNvSpPr>
            <a:spLocks noGrp="1"/>
          </p:cNvSpPr>
          <p:nvPr>
            <p:ph idx="1"/>
          </p:nvPr>
        </p:nvSpPr>
        <p:spPr>
          <a:xfrm>
            <a:off x="0" y="1287886"/>
            <a:ext cx="12028868" cy="5570113"/>
          </a:xfrm>
        </p:spPr>
        <p:txBody>
          <a:bodyPr>
            <a:normAutofit/>
          </a:bodyPr>
          <a:lstStyle/>
          <a:p>
            <a:pPr algn="just"/>
            <a:r>
              <a:rPr lang="pt-BR" b="1" dirty="0"/>
              <a:t>Criminaliza</a:t>
            </a:r>
            <a:r>
              <a:rPr lang="pt-BR" dirty="0"/>
              <a:t> a livre expressão do </a:t>
            </a:r>
            <a:r>
              <a:rPr lang="pt-BR" b="1" dirty="0">
                <a:solidFill>
                  <a:srgbClr val="FFC000"/>
                </a:solidFill>
              </a:rPr>
              <a:t>controle identitário por terceiros</a:t>
            </a:r>
            <a:r>
              <a:rPr lang="pt-BR" dirty="0"/>
              <a:t>, descartando a necessidade de reconhecimento identitário de outros membros da sociedade.</a:t>
            </a:r>
          </a:p>
          <a:p>
            <a:pPr algn="just"/>
            <a:r>
              <a:rPr lang="pt-BR" dirty="0"/>
              <a:t>Critério é </a:t>
            </a:r>
            <a:r>
              <a:rPr lang="pt-BR" dirty="0">
                <a:solidFill>
                  <a:srgbClr val="FFC000"/>
                </a:solidFill>
              </a:rPr>
              <a:t>não aferível, </a:t>
            </a:r>
            <a:r>
              <a:rPr lang="pt-BR" dirty="0" err="1">
                <a:solidFill>
                  <a:srgbClr val="FFC000"/>
                </a:solidFill>
              </a:rPr>
              <a:t>incomprovável</a:t>
            </a:r>
            <a:r>
              <a:rPr lang="pt-BR" dirty="0">
                <a:solidFill>
                  <a:srgbClr val="FFC000"/>
                </a:solidFill>
              </a:rPr>
              <a:t> </a:t>
            </a:r>
            <a:r>
              <a:rPr lang="pt-BR" dirty="0"/>
              <a:t>ou seja </a:t>
            </a:r>
            <a:r>
              <a:rPr lang="pt-BR" dirty="0">
                <a:solidFill>
                  <a:srgbClr val="FFC000"/>
                </a:solidFill>
              </a:rPr>
              <a:t>não-falseável </a:t>
            </a:r>
            <a:r>
              <a:rPr lang="pt-BR" dirty="0"/>
              <a:t>portanto, </a:t>
            </a:r>
            <a:r>
              <a:rPr lang="pt-BR" dirty="0">
                <a:solidFill>
                  <a:srgbClr val="FFC000"/>
                </a:solidFill>
              </a:rPr>
              <a:t>não científico.</a:t>
            </a:r>
            <a:r>
              <a:rPr lang="pt-BR" dirty="0"/>
              <a:t> Reduz o trabalho antropológico á </a:t>
            </a:r>
            <a:r>
              <a:rPr lang="pt-BR" dirty="0">
                <a:solidFill>
                  <a:srgbClr val="FFC000"/>
                </a:solidFill>
              </a:rPr>
              <a:t>carimbar, legitimar e referendar as demandas indígenas</a:t>
            </a:r>
            <a:r>
              <a:rPr lang="pt-BR" dirty="0"/>
              <a:t>.</a:t>
            </a:r>
          </a:p>
          <a:p>
            <a:pPr algn="just"/>
            <a:r>
              <a:rPr lang="pt-BR" dirty="0"/>
              <a:t>Torna a antropologia uma sucursal, um escritório das ONGs internacionais e patrocinadoras </a:t>
            </a:r>
            <a:r>
              <a:rPr lang="pt-BR" dirty="0">
                <a:solidFill>
                  <a:srgbClr val="FFC000"/>
                </a:solidFill>
              </a:rPr>
              <a:t>do aparato indígena </a:t>
            </a:r>
            <a:r>
              <a:rPr lang="pt-BR" dirty="0" err="1">
                <a:solidFill>
                  <a:srgbClr val="FFC000"/>
                </a:solidFill>
              </a:rPr>
              <a:t>inter-nacional</a:t>
            </a:r>
            <a:r>
              <a:rPr lang="pt-BR" dirty="0"/>
              <a:t>. Seu maior objetivo é conferir legitimidade e fundamento a todas as pretensões de sua agenda política </a:t>
            </a:r>
            <a:r>
              <a:rPr lang="pt-BR" spc="-150" dirty="0"/>
              <a:t>dos movimentos étnicos e sociais</a:t>
            </a:r>
            <a:r>
              <a:rPr lang="pt-BR" dirty="0"/>
              <a:t>. </a:t>
            </a:r>
          </a:p>
          <a:p>
            <a:pPr algn="just"/>
            <a:r>
              <a:rPr lang="pt-BR" dirty="0"/>
              <a:t>A </a:t>
            </a:r>
            <a:r>
              <a:rPr lang="pt-BR" b="1" dirty="0"/>
              <a:t>Convenção 169 da OIT</a:t>
            </a:r>
            <a:r>
              <a:rPr lang="pt-BR" dirty="0"/>
              <a:t> deve ser denunciada porque alguns de seus artigos revelaram-se </a:t>
            </a:r>
            <a:r>
              <a:rPr lang="pt-BR" dirty="0">
                <a:solidFill>
                  <a:srgbClr val="FFC000"/>
                </a:solidFill>
              </a:rPr>
              <a:t>poderosos instrumentos de </a:t>
            </a:r>
            <a:r>
              <a:rPr lang="pt-BR" dirty="0"/>
              <a:t>promoção da </a:t>
            </a:r>
            <a:r>
              <a:rPr lang="pt-BR" b="1" i="1" dirty="0">
                <a:solidFill>
                  <a:srgbClr val="FFC000"/>
                </a:solidFill>
              </a:rPr>
              <a:t>agenda </a:t>
            </a:r>
            <a:r>
              <a:rPr lang="pt-BR" b="1" i="1" dirty="0" err="1">
                <a:solidFill>
                  <a:srgbClr val="FFC000"/>
                </a:solidFill>
              </a:rPr>
              <a:t>etnicizante</a:t>
            </a:r>
            <a:r>
              <a:rPr lang="pt-BR" b="1" i="1" dirty="0">
                <a:solidFill>
                  <a:srgbClr val="FFC000"/>
                </a:solidFill>
              </a:rPr>
              <a:t> </a:t>
            </a:r>
            <a:r>
              <a:rPr lang="pt-BR" dirty="0"/>
              <a:t>nas mãos de uma elite intelectual e das ONGs, que com verbas internacionais, podem </a:t>
            </a:r>
            <a:r>
              <a:rPr lang="pt-BR" b="1" dirty="0">
                <a:solidFill>
                  <a:srgbClr val="FFC000"/>
                </a:solidFill>
              </a:rPr>
              <a:t>promover divisões, estimular o conflitos étnicos</a:t>
            </a:r>
            <a:r>
              <a:rPr lang="pt-BR" b="1" dirty="0"/>
              <a:t>, sem é claro, oferecer qualquer solução a eles. </a:t>
            </a:r>
            <a:r>
              <a:rPr lang="pt-BR" b="1" dirty="0">
                <a:solidFill>
                  <a:srgbClr val="FFC000"/>
                </a:solidFill>
              </a:rPr>
              <a:t>Se já está ruim, será pior.</a:t>
            </a:r>
            <a:endParaRPr lang="pt-BR" dirty="0">
              <a:solidFill>
                <a:srgbClr val="FFC000"/>
              </a:solidFill>
            </a:endParaRPr>
          </a:p>
          <a:p>
            <a:pPr algn="ctr"/>
            <a:r>
              <a:rPr lang="pt-BR" dirty="0"/>
              <a:t>Por tudo isto, a Convenção 169 da OIT, deve ser denunciada e renunciada pelo Brasil: é </a:t>
            </a:r>
            <a:r>
              <a:rPr lang="pt-BR" dirty="0">
                <a:solidFill>
                  <a:srgbClr val="FFC000"/>
                </a:solidFill>
              </a:rPr>
              <a:t>armadilha perigosa</a:t>
            </a:r>
            <a:r>
              <a:rPr lang="pt-BR" dirty="0"/>
              <a:t>, estímulo à </a:t>
            </a:r>
            <a:r>
              <a:rPr lang="pt-BR" dirty="0" err="1"/>
              <a:t>reetnicização</a:t>
            </a:r>
            <a:r>
              <a:rPr lang="pt-BR" dirty="0"/>
              <a:t> de populações mestiças e miscigenadas, </a:t>
            </a:r>
            <a:r>
              <a:rPr lang="pt-BR" dirty="0">
                <a:solidFill>
                  <a:srgbClr val="FFC000"/>
                </a:solidFill>
              </a:rPr>
              <a:t>e </a:t>
            </a:r>
            <a:r>
              <a:rPr lang="pt-BR" dirty="0"/>
              <a:t>combustível para a</a:t>
            </a:r>
            <a:r>
              <a:rPr lang="pt-BR" dirty="0">
                <a:solidFill>
                  <a:srgbClr val="FFC000"/>
                </a:solidFill>
              </a:rPr>
              <a:t> </a:t>
            </a:r>
            <a:r>
              <a:rPr lang="pt-BR" b="1" dirty="0">
                <a:solidFill>
                  <a:srgbClr val="FFC000"/>
                </a:solidFill>
              </a:rPr>
              <a:t>multiplicação de crescentes Conflitos étnicos se espalham pelo país</a:t>
            </a:r>
            <a:r>
              <a:rPr lang="pt-BR" dirty="0"/>
              <a:t>. </a:t>
            </a:r>
          </a:p>
        </p:txBody>
      </p:sp>
    </p:spTree>
    <p:extLst>
      <p:ext uri="{BB962C8B-B14F-4D97-AF65-F5344CB8AC3E}">
        <p14:creationId xmlns:p14="http://schemas.microsoft.com/office/powerpoint/2010/main" val="34072125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45E10A-966C-4032-88DE-CDDCE3D41392}"/>
              </a:ext>
            </a:extLst>
          </p:cNvPr>
          <p:cNvSpPr>
            <a:spLocks noGrp="1"/>
          </p:cNvSpPr>
          <p:nvPr>
            <p:ph type="title"/>
          </p:nvPr>
        </p:nvSpPr>
        <p:spPr>
          <a:xfrm>
            <a:off x="120316" y="212086"/>
            <a:ext cx="11675165" cy="1400530"/>
          </a:xfrm>
        </p:spPr>
        <p:txBody>
          <a:bodyPr/>
          <a:lstStyle/>
          <a:p>
            <a:r>
              <a:rPr lang="pt-BR" sz="4400" dirty="0"/>
              <a:t>Sugestões Finais para esta CPI das ONGs.</a:t>
            </a:r>
            <a:endParaRPr lang="pt-BR" dirty="0"/>
          </a:p>
        </p:txBody>
      </p:sp>
      <p:sp>
        <p:nvSpPr>
          <p:cNvPr id="3" name="Espaço Reservado para Conteúdo 2">
            <a:extLst>
              <a:ext uri="{FF2B5EF4-FFF2-40B4-BE49-F238E27FC236}">
                <a16:creationId xmlns:a16="http://schemas.microsoft.com/office/drawing/2014/main" id="{D17F4131-1D86-4DC1-853F-8F0D900565B5}"/>
              </a:ext>
            </a:extLst>
          </p:cNvPr>
          <p:cNvSpPr>
            <a:spLocks noGrp="1"/>
          </p:cNvSpPr>
          <p:nvPr>
            <p:ph idx="1"/>
          </p:nvPr>
        </p:nvSpPr>
        <p:spPr>
          <a:xfrm>
            <a:off x="120316" y="1233524"/>
            <a:ext cx="12071684" cy="5624476"/>
          </a:xfrm>
        </p:spPr>
        <p:txBody>
          <a:bodyPr>
            <a:normAutofit fontScale="85000" lnSpcReduction="20000"/>
          </a:bodyPr>
          <a:lstStyle/>
          <a:p>
            <a:r>
              <a:rPr lang="pt-BR" dirty="0"/>
              <a:t>Solicitar a formação de uma Comitiva Especial para que os Senadores conheçam </a:t>
            </a:r>
            <a:r>
              <a:rPr lang="pt-BR" dirty="0">
                <a:solidFill>
                  <a:srgbClr val="FFFF00"/>
                </a:solidFill>
              </a:rPr>
              <a:t>de perto a situação conflituosa nas principais regiões conflagradas: Oeste do Pará e dos 3 estados do Sul, Sul do MS, Sul da Bahia e Rondônia.</a:t>
            </a:r>
            <a:endParaRPr lang="pt-BR" dirty="0"/>
          </a:p>
          <a:p>
            <a:r>
              <a:rPr lang="pt-BR" dirty="0"/>
              <a:t>Solicitar a IMEDIATA </a:t>
            </a:r>
            <a:r>
              <a:rPr lang="pt-BR" dirty="0">
                <a:solidFill>
                  <a:srgbClr val="FFFF00"/>
                </a:solidFill>
              </a:rPr>
              <a:t>quebra do sigilo bancário das ABA, ISA, CTI, CIMI e demais ONGs </a:t>
            </a:r>
            <a:r>
              <a:rPr lang="pt-BR" dirty="0"/>
              <a:t>envolvidas em denúncias de recebimento de verba Federal ou Internacional.</a:t>
            </a:r>
          </a:p>
          <a:p>
            <a:r>
              <a:rPr lang="pt-BR" dirty="0"/>
              <a:t>Entendo que esta CPI das ONGs deve solicitar e incorporar enquanto denúncia fáticas e válidas os autos </a:t>
            </a:r>
            <a:r>
              <a:rPr lang="pt-BR" b="1" dirty="0">
                <a:solidFill>
                  <a:srgbClr val="FFFF00"/>
                </a:solidFill>
              </a:rPr>
              <a:t>CPI da FUNAI e do INCRA II </a:t>
            </a:r>
            <a:r>
              <a:rPr lang="pt-BR" dirty="0"/>
              <a:t>que cobre do MPF e da PF a continuidade das investigações acerca de todos os denunciados e suas organizações.</a:t>
            </a:r>
          </a:p>
          <a:p>
            <a:pPr algn="just"/>
            <a:r>
              <a:rPr lang="pt-BR" dirty="0"/>
              <a:t>Sugerir </a:t>
            </a:r>
            <a:r>
              <a:rPr lang="pt-BR" b="1" dirty="0">
                <a:solidFill>
                  <a:srgbClr val="FFFF00"/>
                </a:solidFill>
              </a:rPr>
              <a:t> a instalação da CPI do </a:t>
            </a:r>
            <a:r>
              <a:rPr lang="pt-BR" b="1" dirty="0" err="1">
                <a:solidFill>
                  <a:srgbClr val="FFFF00"/>
                </a:solidFill>
              </a:rPr>
              <a:t>Universalão</a:t>
            </a:r>
            <a:r>
              <a:rPr lang="pt-BR" b="1" dirty="0">
                <a:solidFill>
                  <a:srgbClr val="FFFF00"/>
                </a:solidFill>
              </a:rPr>
              <a:t> e do Abuso de Autoridade pelos órgãos Federais potencialmente envolvidos com o Aparato Indigenista</a:t>
            </a:r>
            <a:r>
              <a:rPr lang="pt-BR" dirty="0"/>
              <a:t>.</a:t>
            </a:r>
          </a:p>
          <a:p>
            <a:pPr algn="just"/>
            <a:r>
              <a:rPr lang="pt-BR" dirty="0"/>
              <a:t>Sugerir a regulamentação da Antropologia como Prática Científica de modo a permitir o controle e fiscalização do trabalho dos Antropólogos.</a:t>
            </a:r>
          </a:p>
          <a:p>
            <a:r>
              <a:rPr lang="pt-BR" dirty="0"/>
              <a:t>Sugerir a rápida tramitação do </a:t>
            </a:r>
            <a:r>
              <a:rPr lang="pt-BR" sz="2000" dirty="0"/>
              <a:t>PL 177/2021 de autoria do Dep. Alceu Moreira para que o Brasil possa denunciar </a:t>
            </a:r>
            <a:r>
              <a:rPr lang="pt-BR" sz="2000" dirty="0">
                <a:solidFill>
                  <a:srgbClr val="FFFF00"/>
                </a:solidFill>
              </a:rPr>
              <a:t>ou aprimorar a Convenção 169 da OIT.</a:t>
            </a:r>
          </a:p>
          <a:p>
            <a:r>
              <a:rPr lang="pt-BR" dirty="0">
                <a:solidFill>
                  <a:srgbClr val="FFFF00"/>
                </a:solidFill>
              </a:rPr>
              <a:t>Aprovar legislação que estabeleça maior controle sobre o Financiamento Internacional e sobre as ações praticadas pelas Organizações </a:t>
            </a:r>
            <a:r>
              <a:rPr lang="pt-BR" dirty="0" err="1">
                <a:solidFill>
                  <a:srgbClr val="FFFF00"/>
                </a:solidFill>
              </a:rPr>
              <a:t>Neo-Governamentais</a:t>
            </a:r>
            <a:r>
              <a:rPr lang="pt-BR" dirty="0">
                <a:solidFill>
                  <a:srgbClr val="FFFF00"/>
                </a:solidFill>
              </a:rPr>
              <a:t> que atuam no Brasil.</a:t>
            </a:r>
          </a:p>
          <a:p>
            <a:r>
              <a:rPr lang="pt-BR" dirty="0">
                <a:solidFill>
                  <a:srgbClr val="FFFF00"/>
                </a:solidFill>
              </a:rPr>
              <a:t>Solicitar a tramitação em regime de urgência do PL 2903/23 e aprová-lo com urgência...</a:t>
            </a:r>
          </a:p>
          <a:p>
            <a:r>
              <a:rPr lang="pt-BR" dirty="0">
                <a:solidFill>
                  <a:srgbClr val="FFFF00"/>
                </a:solidFill>
              </a:rPr>
              <a:t>E Propor e Aprovar legislação que estabeleçam critérios científicos, normas técnicas,  MARCOS REGULATÓRIOS PARA A DEMARCAÇÃO DE TERRITÓRIOS ÉTNICOS NO BRASIL, que prezem pelo respeito aos princípios básicos e fundamentais de uma Democracia: Transparência, Legalidade e Constitucionalidade, só assegurada por Controle Cívico, Intermediação de conflitos e Avaliação Parlamentar.</a:t>
            </a:r>
          </a:p>
          <a:p>
            <a:endParaRPr lang="pt-BR" dirty="0"/>
          </a:p>
        </p:txBody>
      </p:sp>
    </p:spTree>
    <p:extLst>
      <p:ext uri="{BB962C8B-B14F-4D97-AF65-F5344CB8AC3E}">
        <p14:creationId xmlns:p14="http://schemas.microsoft.com/office/powerpoint/2010/main" val="1277863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51478" cy="1036448"/>
          </a:xfrm>
        </p:spPr>
        <p:txBody>
          <a:bodyPr/>
          <a:lstStyle/>
          <a:p>
            <a:r>
              <a:rPr lang="pt-BR" dirty="0" err="1">
                <a:solidFill>
                  <a:srgbClr val="FFC000"/>
                </a:solidFill>
              </a:rPr>
              <a:t>Human</a:t>
            </a:r>
            <a:r>
              <a:rPr lang="pt-BR" dirty="0">
                <a:solidFill>
                  <a:srgbClr val="FFC000"/>
                </a:solidFill>
              </a:rPr>
              <a:t> Habitat </a:t>
            </a:r>
            <a:r>
              <a:rPr lang="pt-BR" dirty="0" err="1">
                <a:solidFill>
                  <a:srgbClr val="FFC000"/>
                </a:solidFill>
              </a:rPr>
              <a:t>Consultoria.LTDA</a:t>
            </a:r>
            <a:endParaRPr lang="pt-BR" dirty="0"/>
          </a:p>
        </p:txBody>
      </p:sp>
      <p:pic>
        <p:nvPicPr>
          <p:cNvPr id="3" name="Imagem 2"/>
          <p:cNvPicPr>
            <a:picLocks noChangeAspect="1"/>
          </p:cNvPicPr>
          <p:nvPr/>
        </p:nvPicPr>
        <p:blipFill>
          <a:blip r:embed="rId2"/>
          <a:stretch>
            <a:fillRect/>
          </a:stretch>
        </p:blipFill>
        <p:spPr>
          <a:xfrm>
            <a:off x="461243" y="2159613"/>
            <a:ext cx="7985200" cy="2876026"/>
          </a:xfrm>
          <a:prstGeom prst="rect">
            <a:avLst/>
          </a:prstGeom>
        </p:spPr>
      </p:pic>
      <p:pic>
        <p:nvPicPr>
          <p:cNvPr id="4" name="Imagem 3"/>
          <p:cNvPicPr>
            <a:picLocks noChangeAspect="1"/>
          </p:cNvPicPr>
          <p:nvPr/>
        </p:nvPicPr>
        <p:blipFill>
          <a:blip r:embed="rId3"/>
          <a:stretch>
            <a:fillRect/>
          </a:stretch>
        </p:blipFill>
        <p:spPr>
          <a:xfrm>
            <a:off x="8345510" y="1444371"/>
            <a:ext cx="3685866" cy="3698360"/>
          </a:xfrm>
          <a:prstGeom prst="rect">
            <a:avLst/>
          </a:prstGeom>
        </p:spPr>
      </p:pic>
    </p:spTree>
    <p:extLst>
      <p:ext uri="{BB962C8B-B14F-4D97-AF65-F5344CB8AC3E}">
        <p14:creationId xmlns:p14="http://schemas.microsoft.com/office/powerpoint/2010/main" val="308365409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Í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25929</TotalTime>
  <Words>6371</Words>
  <Application>Microsoft Office PowerPoint</Application>
  <PresentationFormat>Widescreen</PresentationFormat>
  <Paragraphs>336</Paragraphs>
  <Slides>92</Slides>
  <Notes>12</Notes>
  <HiddenSlides>0</HiddenSlides>
  <MMClips>0</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92</vt:i4>
      </vt:variant>
    </vt:vector>
  </HeadingPairs>
  <TitlesOfParts>
    <vt:vector size="100" baseType="lpstr">
      <vt:lpstr>Arial</vt:lpstr>
      <vt:lpstr>Calibri</vt:lpstr>
      <vt:lpstr>Century Gothic</vt:lpstr>
      <vt:lpstr>Noto Sans Symbols</vt:lpstr>
      <vt:lpstr>Tahoma</vt:lpstr>
      <vt:lpstr>Wingdings 2</vt:lpstr>
      <vt:lpstr>Wingdings 3</vt:lpstr>
      <vt:lpstr>Íon</vt:lpstr>
      <vt:lpstr>Prof. MSc. Edward M. Luz . Cientista Social Consultor Independente.             Antropólogo Livre-Pensador. Ex-Sócio da ABA. edwardluz@hotmail.com (93) 8112 7970 (61) 8171 5428   </vt:lpstr>
      <vt:lpstr>As Raízes Históricas das ONGs encontra-se na estratégia Grasciana da corrupção das estruturas de dentro pra fora...</vt:lpstr>
      <vt:lpstr>O Pacto das Catacumbas de 1965 Declaração de Barbados I de1971</vt:lpstr>
      <vt:lpstr>O começo singelo do Indigenismo Ecossocialista</vt:lpstr>
      <vt:lpstr>Criação da Conferência Nacional dos Bispos Bolivarianos</vt:lpstr>
      <vt:lpstr>Mesmo com um começo singelo e despretensioso, as ONGs indígenas cresceram absurdamente em poder..</vt:lpstr>
      <vt:lpstr>Fundação FORD pagou pelo lobby Indigenista na Constituinte de 87 </vt:lpstr>
      <vt:lpstr>Eco 92 e o Fomento à Governança Global.</vt:lpstr>
      <vt:lpstr>Apresentação do PowerPoint</vt:lpstr>
      <vt:lpstr>Quem paga as demarcações de TIs?  Agências de Cooperação Internacional</vt:lpstr>
      <vt:lpstr>As Fundações que financiam as ONGs do Establishment</vt:lpstr>
      <vt:lpstr>ONGs Conservacionistas-Ambientalistas</vt:lpstr>
      <vt:lpstr>ONGs Socioambientais indigenistas</vt:lpstr>
      <vt:lpstr>ONGs &amp; ASSOCIAÇÕES INDÍGENAS</vt:lpstr>
      <vt:lpstr>No Brasil a Influência das ONGs é tão grande que seus agentes infiltraram-se ou mesmo controlam autarquias inteiras..</vt:lpstr>
      <vt:lpstr>Sabedores deste novo critério ONGs inter-Nacionais começaram a PATROCINAR A ETNOGÊNESE NO PAÍS</vt:lpstr>
      <vt:lpstr>Apresentação do PowerPoint</vt:lpstr>
      <vt:lpstr>Apresentação do PowerPoint</vt:lpstr>
      <vt:lpstr>Tão logo passou a vigorar este novo “critério” ONGs Inter/Nacionais começaram a PATROCINAR CAMPANHAS DE ETNOGÊNESE NO PAÍS 2) PROMOVE A EXPANSÃO DO PODERIO INDIGENISTA POR OUTRAS ÁREAS E REGIÕES</vt:lpstr>
      <vt:lpstr>Catequese  Etnogênica: fraude identitária, onde o mestiço é convencido a se autodeclarar pertencente a uma etnia empurrãozinho no “Caminho de Volta”.</vt:lpstr>
      <vt:lpstr>Igualmente Mestiços</vt:lpstr>
      <vt:lpstr>Mesma sistema de produção agrícola.. </vt:lpstr>
      <vt:lpstr>Mesmas atividades  produtivas</vt:lpstr>
      <vt:lpstr>Eu denunciei eu Denunciei ainda dentro da FUNAI esta Campanha de etnicização artificial do Caboclo Mestiço Amazônida no Baixo para  legitimar a expansão do  poderio do ISA no Rio Negro.</vt:lpstr>
      <vt:lpstr>ISA manipulou todo o processo demarcatório para a assegurar a demarcação de mais de um milhão de hectares. O ISA chegou ao ponto de tornar o seu agente Marcio Meira  Presidente da FUNAI para indicar sua mulher Lucia Hussak van Velthem como a antropóloga responsável pela Identificação da TI.Jurubaxi-Tea</vt:lpstr>
      <vt:lpstr>Apresentação do PowerPoint</vt:lpstr>
      <vt:lpstr>Com que objetivo USAID e US Forest Service do Ministério de Agricultura?</vt:lpstr>
      <vt:lpstr>Impõem uma Agenda de Fazendas aqui, Florestas lá...</vt:lpstr>
      <vt:lpstr>A farra da Antropologia Oportunista Reportagem Especial da Revista Veja 2163 de maio de 2010  </vt:lpstr>
      <vt:lpstr>A reportagem da Revista Veja   “A farra da Antropologia Oportunista” inaugurou um novo capítulo na história da formação da opinião pública nacional trazendo em primeira mão denúncias que já faziam eco na sociedade.</vt:lpstr>
      <vt:lpstr>A farra da Antropologia Oportunista: Critérios frouxos para a delimitação de reservas indígenas  e quilombos ajudam a engordar as contas e diminuem ainda mais o território destinado aos brasileiros que querem produzir.</vt:lpstr>
      <vt:lpstr>Apresentação do PowerPoint</vt:lpstr>
      <vt:lpstr>A reportagem A Farra da Antropologia Oportunista denuncia a forma como são feitos os Laudos Antropológicos...</vt:lpstr>
      <vt:lpstr>Esta farra da AntropolONGia Oportunista... Depende da Falta de controle e monitoramento do Estado</vt:lpstr>
      <vt:lpstr>A reportagem da Veja também denuncia os super-poderes e super-direitos da identidade indígena</vt:lpstr>
      <vt:lpstr>Nossa história não começou em 1988... Não mesmo. Em Morro dos Cavalos, Palhoça-SC a Ocupação indígena começa em 1994, como revelam os fatos e documentos.</vt:lpstr>
      <vt:lpstr>O Projeto de Criação do PIST: Parque indígena  da Serra do Tabuleiro continua mais forte do que nunca...</vt:lpstr>
      <vt:lpstr>Mas acabou forjando  a terra indígena Morro dos Cavalos,  Palhoça - SC</vt:lpstr>
      <vt:lpstr>Apresentação do PowerPoint</vt:lpstr>
      <vt:lpstr>Apresentação do PowerPoint</vt:lpstr>
      <vt:lpstr>Apresentação do PowerPoint</vt:lpstr>
      <vt:lpstr>Territórios ao invés de Terras Indígenas: O Caso Guarani</vt:lpstr>
      <vt:lpstr>Nossa história não começou em 1988... Em Guaíra e Terra Roxa não começou mesmo, mas a partir do século XXI.</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 Inexistente Aldeia Tauarí da…</vt:lpstr>
      <vt:lpstr>Já DEMARCADA e HOMOLOGADA Terra Indígena Patauá</vt:lpstr>
      <vt:lpstr>Terra Indígena Murutinga:  Sem qualquer fundamento antropológico, triplica sua área avançando kms agora sobre a área de vazea de Autazes: a maior bacia leiteira do Estado do Amazonas</vt:lpstr>
      <vt:lpstr>Apresentação do PowerPoint</vt:lpstr>
      <vt:lpstr>Hipocrisia Estatal com legitimação antropológica?</vt:lpstr>
      <vt:lpstr>Catequese etnogênica do  Mestiço Caboclo Tapajoara</vt:lpstr>
      <vt:lpstr>Apresentação do PowerPoint</vt:lpstr>
      <vt:lpstr>A superioridade moral da luta pelo suposto território indígena impõe uma anestesia investigativa que proíbe os antropólogos de pesquisarem e investigarem os fenômenos sociais em trânsito nestas regiões!</vt:lpstr>
      <vt:lpstr>Apropriação Indébita da cultura MESTIÇA</vt:lpstr>
      <vt:lpstr>Violência Étnica como resultado da  engenharia social </vt:lpstr>
      <vt:lpstr>Apresentação do PowerPoint</vt:lpstr>
      <vt:lpstr>Apresentação do PowerPoint</vt:lpstr>
      <vt:lpstr>Apresentação do PowerPoint</vt:lpstr>
      <vt:lpstr>Apresentação do PowerPoint</vt:lpstr>
      <vt:lpstr>Apresentação do PowerPoint</vt:lpstr>
      <vt:lpstr>Consequências desastrosas da falta de critérios científicos e do monopólio da fala</vt:lpstr>
      <vt:lpstr>A história comum de miscigenação e mestiçagem e necessidade de MANIPULAÇÕES ANTROPOLÓGICAS para legitimar demanda territorial “indígena”.</vt:lpstr>
      <vt:lpstr>Eis os Tupinambás</vt:lpstr>
      <vt:lpstr>Em 2014 trouxemos Van Moreira revela como foi convencido a se declarar Tupinambá.</vt:lpstr>
      <vt:lpstr>Apresentação do PowerPoint</vt:lpstr>
      <vt:lpstr>Evidências e efeitos deletérios da Manipulação étnica identitária</vt:lpstr>
      <vt:lpstr>NÃO RECONHECEMOS COMO INDÍGENA  ESTE GRUPO QUE SE DIZ TUPINAMBÁS!! </vt:lpstr>
      <vt:lpstr>Apresentação do PowerPoint</vt:lpstr>
      <vt:lpstr>Sempre entendi que a ABA era uma associação científica. Não é mais, porque o poder angariado pelos antropólogos engajados tornou-se força hegemônica dentro da ABA, impondo suas convicções ideológicas e transformando-a numa confraria de militância política em defesa das minorias. A ABA é  possuidora de amplo e imerecido reconhecimento por suposta autoridade acadêmica já destruída.</vt:lpstr>
      <vt:lpstr>Apresentação do PowerPoint</vt:lpstr>
      <vt:lpstr>Apresentação do PowerPoint</vt:lpstr>
      <vt:lpstr>A função e objetivo dos  Antropólogos ?  Convencer os Juízes</vt:lpstr>
      <vt:lpstr>O Compromisso dos  Antropólogos ?</vt:lpstr>
      <vt:lpstr>Parcialidade: Ouvir somente o lados dos índios</vt:lpstr>
      <vt:lpstr>Há uma profunda contradição entre os compromissos políticos e ideológicos da Antropologia Brasileira e a necessária imparcialidade exigida para a atuação prática dos antropólogos em RCIDs e Laudos Periciais</vt:lpstr>
      <vt:lpstr>Da impossibilidade do posicionamento técnico imparcial do antropólogo perante uma questão potencialmente prejudicial ao lado indígena : “índio é como freguês – sempre tem razão”. </vt:lpstr>
      <vt:lpstr>CÓDIGO DE ÉTICA DA ABA IMPOSTO AOS SEUS MEMBROS</vt:lpstr>
      <vt:lpstr>Constituem direitos das populações que são objeto de pesquisa a serem respeitados pelos antropólogos: </vt:lpstr>
      <vt:lpstr>Lista de Obscuridades, Fragilidades, traços e &amp; características do Processo Demarcatório</vt:lpstr>
      <vt:lpstr>Lista de Obscuridades, Fragilidades, traços e &amp; características do Processo Demarcatório</vt:lpstr>
      <vt:lpstr>Lista de Obscuridades, Fragilidades, traços e &amp; características do Processo Demarcatório</vt:lpstr>
      <vt:lpstr>O Resultado  Final foi  mapeado  pelo Grupo  de Inteligência  Territorial  Estratégica  da EMBRAPA</vt:lpstr>
      <vt:lpstr>Apresentação do PowerPoint</vt:lpstr>
      <vt:lpstr>Conclusões: O Brasil precisa Regulamentar a Convenção 169 da OIT e Estabelecer Novos Marcos Regulatórios na demarcação de Territórios Énticos. </vt:lpstr>
      <vt:lpstr>Conclusões: Motivos e razões para o Brasil  denunciar a Convenção 169 da OIT. </vt:lpstr>
      <vt:lpstr>Sugestões Finais para esta CPI das ONGs.</vt:lpstr>
      <vt:lpstr>Human Habitat Consultoria.LTDA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Convenção 169 da OIT  e as ameaças das divisões étncias no Brasil</dc:title>
  <dc:creator>Edward Luz</dc:creator>
  <cp:lastModifiedBy>Edward Luz</cp:lastModifiedBy>
  <cp:revision>126</cp:revision>
  <dcterms:created xsi:type="dcterms:W3CDTF">2014-05-22T20:22:52Z</dcterms:created>
  <dcterms:modified xsi:type="dcterms:W3CDTF">2023-08-29T14:06:47Z</dcterms:modified>
</cp:coreProperties>
</file>