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6C426-3FEA-425A-8D69-A7CA2504724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9D36E-D059-411F-BC39-315D1785B0C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4E906-361B-4AA1-B8C9-170B285EC61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743F8-15E5-46F4-9369-CB4E534E97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70B8D-51CE-4ED7-8F36-1ADB4375F28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2603F-DA5A-4025-88E9-C3E5CF26E8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DA32B-3F8F-49B4-A98A-A0778EBFBC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54448-2C10-489D-BEA4-82967AA3E7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0C576-EEA9-4642-ADF0-A1F1A227CC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186FB-6929-455A-AB71-F68B4E04331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E9D80-38B9-45CC-BCA4-3070BC71148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DEC0152-A1DA-48C0-AD7A-AAE28E7FC2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CaixaDeTexto 4"/>
          <p:cNvSpPr txBox="1">
            <a:spLocks noChangeArrowheads="1"/>
          </p:cNvSpPr>
          <p:nvPr/>
        </p:nvSpPr>
        <p:spPr bwMode="auto">
          <a:xfrm>
            <a:off x="900113" y="17002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3076" name="CaixaDeTexto 3"/>
          <p:cNvSpPr txBox="1">
            <a:spLocks noChangeArrowheads="1"/>
          </p:cNvSpPr>
          <p:nvPr/>
        </p:nvSpPr>
        <p:spPr bwMode="auto">
          <a:xfrm>
            <a:off x="922338" y="2636838"/>
            <a:ext cx="7594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4000" b="1" dirty="0"/>
              <a:t>O processo de</a:t>
            </a:r>
          </a:p>
          <a:p>
            <a:pPr algn="ctr"/>
            <a:r>
              <a:rPr lang="pt-BR" sz="4000" b="1" dirty="0"/>
              <a:t>regulamentação de profissões</a:t>
            </a:r>
          </a:p>
        </p:txBody>
      </p:sp>
      <p:grpSp>
        <p:nvGrpSpPr>
          <p:cNvPr id="3077" name="Group 5"/>
          <p:cNvGrpSpPr>
            <a:grpSpLocks noChangeAspect="1"/>
          </p:cNvGrpSpPr>
          <p:nvPr/>
        </p:nvGrpSpPr>
        <p:grpSpPr bwMode="auto">
          <a:xfrm>
            <a:off x="0" y="457200"/>
            <a:ext cx="1439863" cy="577850"/>
            <a:chOff x="0" y="0"/>
            <a:chExt cx="3240" cy="1300"/>
          </a:xfrm>
        </p:grpSpPr>
        <p:sp>
          <p:nvSpPr>
            <p:cNvPr id="3078" name="AutoShape 6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3240" cy="130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pic>
        <p:nvPicPr>
          <p:cNvPr id="3079" name="Imagem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0"/>
            <a:ext cx="2448272" cy="1484784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18864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3082" name="Group 10"/>
          <p:cNvGrpSpPr>
            <a:grpSpLocks noChangeAspect="1"/>
          </p:cNvGrpSpPr>
          <p:nvPr/>
        </p:nvGrpSpPr>
        <p:grpSpPr bwMode="auto">
          <a:xfrm>
            <a:off x="0" y="457200"/>
            <a:ext cx="1439863" cy="577850"/>
            <a:chOff x="0" y="0"/>
            <a:chExt cx="3240" cy="1300"/>
          </a:xfrm>
        </p:grpSpPr>
        <p:sp>
          <p:nvSpPr>
            <p:cNvPr id="3083" name="AutoShape 11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3240" cy="130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aixaDeTexto 4"/>
          <p:cNvSpPr txBox="1">
            <a:spLocks noChangeArrowheads="1"/>
          </p:cNvSpPr>
          <p:nvPr/>
        </p:nvSpPr>
        <p:spPr bwMode="auto">
          <a:xfrm>
            <a:off x="900113" y="17002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4100" name="CaixaDeTexto 3"/>
          <p:cNvSpPr txBox="1">
            <a:spLocks noChangeArrowheads="1"/>
          </p:cNvSpPr>
          <p:nvPr/>
        </p:nvSpPr>
        <p:spPr bwMode="auto">
          <a:xfrm>
            <a:off x="717242" y="1628800"/>
            <a:ext cx="78151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600" b="1" dirty="0"/>
              <a:t>Preceitos </a:t>
            </a:r>
            <a:r>
              <a:rPr lang="pt-BR" sz="3600" b="1" dirty="0" smtClean="0"/>
              <a:t>constitucionais</a:t>
            </a:r>
            <a:endParaRPr lang="pt-BR" sz="3600" b="1" dirty="0"/>
          </a:p>
        </p:txBody>
      </p:sp>
      <p:sp>
        <p:nvSpPr>
          <p:cNvPr id="4101" name="CaixaDeTexto 4"/>
          <p:cNvSpPr txBox="1">
            <a:spLocks noChangeArrowheads="1"/>
          </p:cNvSpPr>
          <p:nvPr/>
        </p:nvSpPr>
        <p:spPr bwMode="auto">
          <a:xfrm>
            <a:off x="539750" y="2276871"/>
            <a:ext cx="82804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pt-BR" sz="2200" u="sng" dirty="0" smtClean="0"/>
          </a:p>
          <a:p>
            <a:pPr algn="just"/>
            <a:r>
              <a:rPr lang="pt-BR" sz="2200" u="sng" dirty="0" smtClean="0"/>
              <a:t>Inciso </a:t>
            </a:r>
            <a:r>
              <a:rPr lang="pt-BR" sz="2200" u="sng" dirty="0"/>
              <a:t>XIII do Art. 5º</a:t>
            </a:r>
            <a:r>
              <a:rPr lang="pt-BR" sz="2200" dirty="0"/>
              <a:t>: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/>
              <a:t>“XIII - é livre o exercício de qualquer trabalho, ofício ou profissão, atendidas as qualificações profissionais que a lei estabelecer</a:t>
            </a:r>
            <a:r>
              <a:rPr lang="pt-BR" sz="2200" dirty="0" smtClean="0"/>
              <a:t>;”</a:t>
            </a:r>
          </a:p>
          <a:p>
            <a:pPr algn="just"/>
            <a:endParaRPr lang="pt-BR" sz="2200" dirty="0" smtClean="0"/>
          </a:p>
          <a:p>
            <a:pPr algn="just"/>
            <a:r>
              <a:rPr lang="pt-BR" sz="2200" u="sng" dirty="0" smtClean="0"/>
              <a:t>Parágrafo </a:t>
            </a:r>
            <a:r>
              <a:rPr lang="pt-BR" sz="2200" u="sng" dirty="0"/>
              <a:t>único, do Art. 170</a:t>
            </a:r>
            <a:r>
              <a:rPr lang="pt-BR" sz="2200" dirty="0"/>
              <a:t>: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/>
              <a:t>“Parágrafo único. É assegurado a todos o livre exercício de qualquer atividade econômica, independentemente de autorização de órgãos públicos, salvo nos casos previstos em lei.”</a:t>
            </a:r>
          </a:p>
          <a:p>
            <a:pPr algn="just"/>
            <a:endParaRPr lang="pt-BR" sz="2200" dirty="0"/>
          </a:p>
        </p:txBody>
      </p:sp>
      <p:pic>
        <p:nvPicPr>
          <p:cNvPr id="6" name="Imagem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0"/>
            <a:ext cx="2448272" cy="1484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aixaDeTexto 4"/>
          <p:cNvSpPr txBox="1">
            <a:spLocks noChangeArrowheads="1"/>
          </p:cNvSpPr>
          <p:nvPr/>
        </p:nvSpPr>
        <p:spPr bwMode="auto">
          <a:xfrm>
            <a:off x="900113" y="17002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5124" name="CaixaDeTexto 3"/>
          <p:cNvSpPr txBox="1">
            <a:spLocks noChangeArrowheads="1"/>
          </p:cNvSpPr>
          <p:nvPr/>
        </p:nvSpPr>
        <p:spPr bwMode="auto">
          <a:xfrm>
            <a:off x="323850" y="1628800"/>
            <a:ext cx="79819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600" b="1" dirty="0"/>
              <a:t>Fundamentos para </a:t>
            </a:r>
            <a:r>
              <a:rPr lang="pt-BR" sz="3600" b="1" dirty="0" smtClean="0"/>
              <a:t>regulamentação</a:t>
            </a:r>
            <a:endParaRPr lang="pt-BR" sz="3600" b="1" dirty="0"/>
          </a:p>
        </p:txBody>
      </p:sp>
      <p:sp>
        <p:nvSpPr>
          <p:cNvPr id="5125" name="CaixaDeTexto 4"/>
          <p:cNvSpPr txBox="1">
            <a:spLocks noChangeArrowheads="1"/>
          </p:cNvSpPr>
          <p:nvPr/>
        </p:nvSpPr>
        <p:spPr bwMode="auto">
          <a:xfrm>
            <a:off x="539750" y="2492896"/>
            <a:ext cx="8280400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pt-BR" sz="2300" dirty="0"/>
              <a:t> Deve ser feita por meio de lei de iniciativa do Congresso Nacional;</a:t>
            </a:r>
          </a:p>
          <a:p>
            <a:pPr algn="just"/>
            <a:endParaRPr lang="pt-BR" sz="2300" dirty="0"/>
          </a:p>
          <a:p>
            <a:pPr algn="just">
              <a:buFont typeface="Arial" charset="0"/>
              <a:buChar char="•"/>
            </a:pPr>
            <a:r>
              <a:rPr lang="pt-BR" sz="2300" dirty="0"/>
              <a:t> É recomendável que haja o reconhecimento da ocupação pela Classificação Brasileira de Ocupações - CBO; </a:t>
            </a:r>
          </a:p>
          <a:p>
            <a:pPr algn="just"/>
            <a:endParaRPr lang="pt-BR" sz="2300" dirty="0"/>
          </a:p>
          <a:p>
            <a:pPr algn="just">
              <a:buFont typeface="Arial" charset="0"/>
              <a:buChar char="•"/>
            </a:pPr>
            <a:r>
              <a:rPr lang="pt-BR" sz="2300" dirty="0"/>
              <a:t> O exercício da profissão deve ser vinculado ao interesse público; e</a:t>
            </a:r>
          </a:p>
          <a:p>
            <a:pPr algn="just"/>
            <a:r>
              <a:rPr lang="pt-BR" sz="2300" dirty="0"/>
              <a:t>  </a:t>
            </a:r>
          </a:p>
          <a:p>
            <a:pPr algn="just">
              <a:buFont typeface="Arial" charset="0"/>
              <a:buChar char="•"/>
            </a:pPr>
            <a:r>
              <a:rPr lang="pt-BR" sz="2300" dirty="0"/>
              <a:t> Deve haver condições para fiscalização do exercício profissional.</a:t>
            </a:r>
          </a:p>
        </p:txBody>
      </p:sp>
      <p:pic>
        <p:nvPicPr>
          <p:cNvPr id="6" name="Imagem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0"/>
            <a:ext cx="2448272" cy="1484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aixaDeTexto 4"/>
          <p:cNvSpPr txBox="1">
            <a:spLocks noChangeArrowheads="1"/>
          </p:cNvSpPr>
          <p:nvPr/>
        </p:nvSpPr>
        <p:spPr bwMode="auto">
          <a:xfrm>
            <a:off x="900113" y="17002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148" name="CaixaDeTexto 3"/>
          <p:cNvSpPr txBox="1">
            <a:spLocks noChangeArrowheads="1"/>
          </p:cNvSpPr>
          <p:nvPr/>
        </p:nvSpPr>
        <p:spPr bwMode="auto">
          <a:xfrm>
            <a:off x="395288" y="1484784"/>
            <a:ext cx="820916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3600" b="1" dirty="0"/>
              <a:t>Requisitos que devem constar no Projeto de </a:t>
            </a:r>
            <a:r>
              <a:rPr lang="pt-BR" sz="3600" b="1" dirty="0" smtClean="0"/>
              <a:t>lei</a:t>
            </a:r>
            <a:endParaRPr lang="pt-BR" sz="3600" b="1" dirty="0"/>
          </a:p>
        </p:txBody>
      </p:sp>
      <p:sp>
        <p:nvSpPr>
          <p:cNvPr id="6149" name="CaixaDeTexto 4"/>
          <p:cNvSpPr txBox="1">
            <a:spLocks noChangeArrowheads="1"/>
          </p:cNvSpPr>
          <p:nvPr/>
        </p:nvSpPr>
        <p:spPr bwMode="auto">
          <a:xfrm>
            <a:off x="539750" y="2852936"/>
            <a:ext cx="8280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pt-BR" sz="2800" dirty="0"/>
              <a:t> Atribuições dos profissionais;</a:t>
            </a:r>
          </a:p>
          <a:p>
            <a:pPr algn="just"/>
            <a:endParaRPr lang="pt-BR" sz="2800" dirty="0"/>
          </a:p>
          <a:p>
            <a:pPr algn="just">
              <a:buFont typeface="Arial" charset="0"/>
              <a:buChar char="•"/>
            </a:pPr>
            <a:r>
              <a:rPr lang="pt-BR" sz="2800" dirty="0"/>
              <a:t> Deveres dos profissionais; </a:t>
            </a:r>
          </a:p>
          <a:p>
            <a:pPr algn="just">
              <a:buFont typeface="Arial" charset="0"/>
              <a:buChar char="•"/>
            </a:pPr>
            <a:endParaRPr lang="pt-BR" sz="2800" dirty="0"/>
          </a:p>
          <a:p>
            <a:pPr algn="just">
              <a:buFont typeface="Arial" charset="0"/>
              <a:buChar char="•"/>
            </a:pPr>
            <a:r>
              <a:rPr lang="pt-BR" sz="2800" dirty="0"/>
              <a:t> Critérios de qualificação profissional; e</a:t>
            </a:r>
          </a:p>
          <a:p>
            <a:pPr algn="just"/>
            <a:endParaRPr lang="pt-BR" sz="2800" dirty="0"/>
          </a:p>
          <a:p>
            <a:pPr algn="just">
              <a:buFont typeface="Arial" charset="0"/>
              <a:buChar char="•"/>
            </a:pPr>
            <a:r>
              <a:rPr lang="pt-BR" sz="2800" dirty="0"/>
              <a:t> Previsão de fiscalização da atividade profissional.</a:t>
            </a:r>
          </a:p>
        </p:txBody>
      </p:sp>
      <p:pic>
        <p:nvPicPr>
          <p:cNvPr id="6" name="Imagem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0"/>
            <a:ext cx="2448272" cy="1484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aixaDeTexto 4"/>
          <p:cNvSpPr txBox="1">
            <a:spLocks noChangeArrowheads="1"/>
          </p:cNvSpPr>
          <p:nvPr/>
        </p:nvSpPr>
        <p:spPr bwMode="auto">
          <a:xfrm>
            <a:off x="900113" y="17002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7172" name="CaixaDeTexto 3"/>
          <p:cNvSpPr txBox="1">
            <a:spLocks noChangeArrowheads="1"/>
          </p:cNvSpPr>
          <p:nvPr/>
        </p:nvSpPr>
        <p:spPr bwMode="auto">
          <a:xfrm>
            <a:off x="425450" y="1340768"/>
            <a:ext cx="688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600" b="1" dirty="0"/>
              <a:t>Profissões regulamentadas</a:t>
            </a:r>
          </a:p>
        </p:txBody>
      </p:sp>
      <p:sp>
        <p:nvSpPr>
          <p:cNvPr id="7173" name="CaixaDeTexto 4"/>
          <p:cNvSpPr txBox="1">
            <a:spLocks noChangeArrowheads="1"/>
          </p:cNvSpPr>
          <p:nvPr/>
        </p:nvSpPr>
        <p:spPr bwMode="auto">
          <a:xfrm>
            <a:off x="539750" y="2143125"/>
            <a:ext cx="8280400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200" dirty="0"/>
              <a:t>Atualmente, existem 79 profissões regulamentadas*. As primeiras profissões regulamentadas foram a de Leiloeiro, Contador, Economista, Médico, nesta ordem: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/>
              <a:t>1° Leiloeiro – Decreto n° 21.981, de 19 de outubro de 1932;</a:t>
            </a:r>
          </a:p>
          <a:p>
            <a:pPr algn="just"/>
            <a:r>
              <a:rPr lang="pt-BR" sz="2200" dirty="0"/>
              <a:t>2° Contador – Decreto-Lei n° 9.295, de 27 de maio de 1946;</a:t>
            </a:r>
          </a:p>
          <a:p>
            <a:pPr algn="just"/>
            <a:r>
              <a:rPr lang="pt-BR" sz="2200" dirty="0"/>
              <a:t>3° Economista – Lei n° 7.387, de 21 de outubro de 1951;</a:t>
            </a:r>
          </a:p>
          <a:p>
            <a:pPr algn="just"/>
            <a:r>
              <a:rPr lang="pt-BR" sz="2200" dirty="0"/>
              <a:t>4° Médico – Lei n° 3.268, de 30 de setembro de 1957.</a:t>
            </a:r>
          </a:p>
          <a:p>
            <a:pPr algn="just"/>
            <a:endParaRPr lang="pt-BR" sz="2200" dirty="0"/>
          </a:p>
          <a:p>
            <a:pPr algn="just"/>
            <a:endParaRPr lang="pt-BR" sz="2200" dirty="0"/>
          </a:p>
          <a:p>
            <a:pPr algn="just"/>
            <a:r>
              <a:rPr lang="pt-BR" dirty="0"/>
              <a:t>*Consultado no sítio eletrônico da CBO: http://www.mtecbo.gov.br</a:t>
            </a:r>
          </a:p>
          <a:p>
            <a:pPr algn="just"/>
            <a:endParaRPr lang="pt-BR" sz="2200" dirty="0"/>
          </a:p>
        </p:txBody>
      </p:sp>
      <p:pic>
        <p:nvPicPr>
          <p:cNvPr id="6" name="Imagem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0"/>
            <a:ext cx="2448272" cy="1484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CaixaDeTexto 4"/>
          <p:cNvSpPr txBox="1">
            <a:spLocks noChangeArrowheads="1"/>
          </p:cNvSpPr>
          <p:nvPr/>
        </p:nvSpPr>
        <p:spPr bwMode="auto">
          <a:xfrm>
            <a:off x="900113" y="17002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graphicFrame>
        <p:nvGraphicFramePr>
          <p:cNvPr id="1026" name="Gráfico 5"/>
          <p:cNvGraphicFramePr>
            <a:graphicFrameLocks/>
          </p:cNvGraphicFramePr>
          <p:nvPr/>
        </p:nvGraphicFramePr>
        <p:xfrm>
          <a:off x="436562" y="1484784"/>
          <a:ext cx="8707438" cy="4853186"/>
        </p:xfrm>
        <a:graphic>
          <a:graphicData uri="http://schemas.openxmlformats.org/presentationml/2006/ole">
            <p:oleObj spid="_x0000_s1026" r:id="rId3" imgW="8705843" imgH="5425910" progId="Excel.Sheet.8">
              <p:embed/>
            </p:oleObj>
          </a:graphicData>
        </a:graphic>
      </p:graphicFrame>
      <p:pic>
        <p:nvPicPr>
          <p:cNvPr id="5" name="Imagem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0"/>
            <a:ext cx="2448272" cy="1484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aixaDeTexto 4"/>
          <p:cNvSpPr txBox="1">
            <a:spLocks noChangeArrowheads="1"/>
          </p:cNvSpPr>
          <p:nvPr/>
        </p:nvSpPr>
        <p:spPr bwMode="auto">
          <a:xfrm>
            <a:off x="900113" y="17002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8196" name="CaixaDeTexto 3"/>
          <p:cNvSpPr txBox="1">
            <a:spLocks noChangeArrowheads="1"/>
          </p:cNvSpPr>
          <p:nvPr/>
        </p:nvSpPr>
        <p:spPr bwMode="auto">
          <a:xfrm>
            <a:off x="468313" y="1556792"/>
            <a:ext cx="83518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600" b="1" dirty="0"/>
              <a:t>Reconhecimento da </a:t>
            </a:r>
            <a:r>
              <a:rPr lang="pt-BR" sz="3600" b="1" dirty="0" smtClean="0"/>
              <a:t>ocupação - CBO</a:t>
            </a:r>
            <a:endParaRPr lang="pt-BR" sz="3600" b="1" dirty="0"/>
          </a:p>
        </p:txBody>
      </p:sp>
      <p:sp>
        <p:nvSpPr>
          <p:cNvPr id="8197" name="CaixaDeTexto 4"/>
          <p:cNvSpPr txBox="1">
            <a:spLocks noChangeArrowheads="1"/>
          </p:cNvSpPr>
          <p:nvPr/>
        </p:nvSpPr>
        <p:spPr bwMode="auto">
          <a:xfrm>
            <a:off x="539750" y="3356992"/>
            <a:ext cx="82804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2200" dirty="0"/>
              <a:t>Por meio da </a:t>
            </a:r>
            <a:r>
              <a:rPr lang="pt-BR" sz="2200" dirty="0" smtClean="0"/>
              <a:t>Classificação Brasileira de Ocupações - CBO</a:t>
            </a:r>
            <a:r>
              <a:rPr lang="pt-BR" sz="2200" dirty="0"/>
              <a:t>, o Ministério do </a:t>
            </a:r>
            <a:r>
              <a:rPr lang="pt-BR" sz="2200" dirty="0" smtClean="0"/>
              <a:t>Trabalho – MTb, </a:t>
            </a:r>
            <a:r>
              <a:rPr lang="pt-BR" sz="2200" dirty="0"/>
              <a:t>reconhece, descreve e codifica a </a:t>
            </a:r>
            <a:r>
              <a:rPr lang="pt-BR" sz="2200" dirty="0" smtClean="0"/>
              <a:t>ocupação.</a:t>
            </a:r>
            <a:endParaRPr lang="pt-BR" sz="2200" dirty="0"/>
          </a:p>
          <a:p>
            <a:pPr algn="just"/>
            <a:endParaRPr lang="pt-BR" sz="2200" dirty="0"/>
          </a:p>
          <a:p>
            <a:pPr algn="just"/>
            <a:r>
              <a:rPr lang="pt-BR" dirty="0"/>
              <a:t>*Consultado no sítio eletrônico da CBO: http://www.mtecbo.gov.br</a:t>
            </a:r>
          </a:p>
          <a:p>
            <a:pPr algn="just"/>
            <a:endParaRPr lang="pt-BR" sz="2200" dirty="0"/>
          </a:p>
        </p:txBody>
      </p:sp>
      <p:pic>
        <p:nvPicPr>
          <p:cNvPr id="6" name="Imagem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0"/>
            <a:ext cx="2448272" cy="1484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aixaDeTexto 4"/>
          <p:cNvSpPr txBox="1">
            <a:spLocks noChangeArrowheads="1"/>
          </p:cNvSpPr>
          <p:nvPr/>
        </p:nvSpPr>
        <p:spPr bwMode="auto">
          <a:xfrm>
            <a:off x="900113" y="17002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9220" name="CaixaDeTexto 3"/>
          <p:cNvSpPr txBox="1">
            <a:spLocks noChangeArrowheads="1"/>
          </p:cNvSpPr>
          <p:nvPr/>
        </p:nvSpPr>
        <p:spPr bwMode="auto">
          <a:xfrm>
            <a:off x="323850" y="1340768"/>
            <a:ext cx="83534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000" b="1" dirty="0"/>
              <a:t>Para solicitar o reconhecimento pela CBO</a:t>
            </a:r>
          </a:p>
        </p:txBody>
      </p:sp>
      <p:sp>
        <p:nvSpPr>
          <p:cNvPr id="9221" name="CaixaDeTexto 4"/>
          <p:cNvSpPr txBox="1">
            <a:spLocks noChangeArrowheads="1"/>
          </p:cNvSpPr>
          <p:nvPr/>
        </p:nvSpPr>
        <p:spPr bwMode="auto">
          <a:xfrm>
            <a:off x="539750" y="2060848"/>
            <a:ext cx="8280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dirty="0"/>
              <a:t>Para requerer o reconhecimento de uma ocupação pela CBO é preciso encaminhar documento ao Ministério do </a:t>
            </a:r>
            <a:r>
              <a:rPr lang="pt-BR" dirty="0" smtClean="0"/>
              <a:t>Trabalho, </a:t>
            </a:r>
            <a:r>
              <a:rPr lang="pt-BR" dirty="0"/>
              <a:t>aos cuidados da </a:t>
            </a:r>
            <a:r>
              <a:rPr lang="pt-BR" dirty="0" smtClean="0"/>
              <a:t>Coordenação de </a:t>
            </a:r>
            <a:r>
              <a:rPr lang="pt-BR" dirty="0"/>
              <a:t>Classificação de Ocupações Brasileiras, contendo as seguintes informações:</a:t>
            </a:r>
          </a:p>
          <a:p>
            <a:pPr algn="just"/>
            <a:endParaRPr lang="pt-BR" dirty="0"/>
          </a:p>
          <a:p>
            <a:pPr algn="just">
              <a:buFont typeface="Arial" charset="0"/>
              <a:buChar char="•"/>
            </a:pPr>
            <a:r>
              <a:rPr lang="pt-BR" dirty="0"/>
              <a:t> Identificação do demandante;</a:t>
            </a:r>
          </a:p>
          <a:p>
            <a:pPr algn="just"/>
            <a:endParaRPr lang="pt-BR" dirty="0"/>
          </a:p>
          <a:p>
            <a:pPr algn="just">
              <a:buFont typeface="Arial" charset="0"/>
              <a:buChar char="•"/>
            </a:pPr>
            <a:r>
              <a:rPr lang="pt-BR" dirty="0"/>
              <a:t> Titulação que identifique a ocupação;</a:t>
            </a:r>
          </a:p>
          <a:p>
            <a:pPr algn="just"/>
            <a:endParaRPr lang="pt-BR" dirty="0"/>
          </a:p>
          <a:p>
            <a:pPr algn="just">
              <a:buFont typeface="Arial" charset="0"/>
              <a:buChar char="•"/>
            </a:pPr>
            <a:r>
              <a:rPr lang="pt-BR" dirty="0"/>
              <a:t> Quantidade estimada de profissionais atuando na área;</a:t>
            </a:r>
          </a:p>
          <a:p>
            <a:pPr algn="just"/>
            <a:endParaRPr lang="pt-BR" dirty="0"/>
          </a:p>
          <a:p>
            <a:pPr algn="just">
              <a:buFont typeface="Arial" charset="0"/>
              <a:buChar char="•"/>
            </a:pPr>
            <a:r>
              <a:rPr lang="pt-BR" dirty="0"/>
              <a:t> Principais atividades exercidas pelo ocupante;</a:t>
            </a:r>
          </a:p>
          <a:p>
            <a:pPr algn="just"/>
            <a:endParaRPr lang="pt-BR" dirty="0"/>
          </a:p>
          <a:p>
            <a:pPr algn="just">
              <a:buFont typeface="Arial" charset="0"/>
              <a:buChar char="•"/>
            </a:pPr>
            <a:r>
              <a:rPr lang="pt-BR" dirty="0"/>
              <a:t> Entidades formadoras/carga horária;</a:t>
            </a:r>
          </a:p>
          <a:p>
            <a:pPr algn="just"/>
            <a:endParaRPr lang="pt-BR" dirty="0"/>
          </a:p>
          <a:p>
            <a:pPr algn="just">
              <a:buFont typeface="Arial" charset="0"/>
              <a:buChar char="•"/>
            </a:pPr>
            <a:r>
              <a:rPr lang="pt-BR" dirty="0"/>
              <a:t> Escolaridade necessária.</a:t>
            </a:r>
          </a:p>
        </p:txBody>
      </p:sp>
      <p:pic>
        <p:nvPicPr>
          <p:cNvPr id="7" name="Imagem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0"/>
            <a:ext cx="2448272" cy="1484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aixaDeTexto 4"/>
          <p:cNvSpPr txBox="1">
            <a:spLocks noChangeArrowheads="1"/>
          </p:cNvSpPr>
          <p:nvPr/>
        </p:nvSpPr>
        <p:spPr bwMode="auto">
          <a:xfrm>
            <a:off x="900113" y="17002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0244" name="CaixaDeTexto 4"/>
          <p:cNvSpPr txBox="1">
            <a:spLocks noChangeArrowheads="1"/>
          </p:cNvSpPr>
          <p:nvPr/>
        </p:nvSpPr>
        <p:spPr bwMode="auto">
          <a:xfrm>
            <a:off x="468313" y="1773238"/>
            <a:ext cx="82804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000" b="1" dirty="0" smtClean="0"/>
              <a:t>Obrigado!</a:t>
            </a:r>
            <a:endParaRPr lang="pt-BR" sz="3000" b="1" dirty="0"/>
          </a:p>
          <a:p>
            <a:pPr algn="ctr"/>
            <a:endParaRPr lang="pt-BR" sz="3000" dirty="0"/>
          </a:p>
          <a:p>
            <a:pPr algn="ctr"/>
            <a:r>
              <a:rPr lang="pt-BR" sz="3000" dirty="0" smtClean="0"/>
              <a:t>Sérgio Barreto de Oliveira Silva</a:t>
            </a:r>
            <a:endParaRPr lang="pt-BR" sz="3000" dirty="0"/>
          </a:p>
          <a:p>
            <a:pPr algn="ctr"/>
            <a:r>
              <a:rPr lang="pt-BR" sz="3000" dirty="0"/>
              <a:t>s</a:t>
            </a:r>
            <a:r>
              <a:rPr lang="pt-BR" sz="3000" dirty="0" smtClean="0"/>
              <a:t>ergio.barreto@mte.gov.br</a:t>
            </a:r>
            <a:endParaRPr lang="pt-BR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395</Words>
  <Application>Microsoft Office PowerPoint</Application>
  <PresentationFormat>Apresentação na tela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1" baseType="lpstr">
      <vt:lpstr>Design padrão</vt:lpstr>
      <vt:lpstr>Planilha do Microsoft Office Excel 97-2003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allexandre.silva</dc:creator>
  <cp:lastModifiedBy>joicy.souza</cp:lastModifiedBy>
  <cp:revision>57</cp:revision>
  <dcterms:created xsi:type="dcterms:W3CDTF">2011-05-03T20:00:47Z</dcterms:created>
  <dcterms:modified xsi:type="dcterms:W3CDTF">2017-08-29T15:29:55Z</dcterms:modified>
</cp:coreProperties>
</file>