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0951" y="2116293"/>
            <a:ext cx="9051496" cy="1513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1F38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F38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F38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F38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9248"/>
            <a:ext cx="10692384" cy="74020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974" y="2159086"/>
            <a:ext cx="9051450" cy="323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1F38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838" y="2364732"/>
            <a:ext cx="9845722" cy="439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3B38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ristiane@espacomultiplicidade.com.br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248"/>
            <a:ext cx="10692384" cy="74020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2637" y="1281217"/>
            <a:ext cx="6703059" cy="6413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450"/>
              </a:spcBef>
            </a:pPr>
            <a:r>
              <a:rPr sz="2150" dirty="0">
                <a:latin typeface="Verdana"/>
                <a:cs typeface="Verdana"/>
              </a:rPr>
              <a:t>Fundada em </a:t>
            </a:r>
            <a:r>
              <a:rPr sz="2150" spc="-5" dirty="0">
                <a:latin typeface="Verdana"/>
                <a:cs typeface="Verdana"/>
              </a:rPr>
              <a:t>1976, </a:t>
            </a:r>
            <a:r>
              <a:rPr sz="2150" spc="5" dirty="0">
                <a:latin typeface="Verdana"/>
                <a:cs typeface="Verdana"/>
              </a:rPr>
              <a:t>a </a:t>
            </a:r>
            <a:r>
              <a:rPr sz="2150" dirty="0">
                <a:latin typeface="Verdana"/>
                <a:cs typeface="Verdana"/>
              </a:rPr>
              <a:t>ASSESPRO </a:t>
            </a:r>
            <a:r>
              <a:rPr sz="2150" spc="5" dirty="0">
                <a:latin typeface="Verdana"/>
                <a:cs typeface="Verdana"/>
              </a:rPr>
              <a:t>é a </a:t>
            </a:r>
            <a:r>
              <a:rPr sz="2150" dirty="0">
                <a:latin typeface="Verdana"/>
                <a:cs typeface="Verdana"/>
              </a:rPr>
              <a:t>legítima </a:t>
            </a:r>
            <a:r>
              <a:rPr sz="2150" spc="5" dirty="0">
                <a:latin typeface="Verdana"/>
                <a:cs typeface="Verdana"/>
              </a:rPr>
              <a:t>e a </a:t>
            </a:r>
            <a:r>
              <a:rPr sz="2150" spc="-745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mais</a:t>
            </a:r>
            <a:r>
              <a:rPr sz="2150" spc="1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antiga</a:t>
            </a:r>
            <a:r>
              <a:rPr sz="2150" spc="-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entidade empresarial</a:t>
            </a:r>
            <a:r>
              <a:rPr sz="2150" spc="-1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do</a:t>
            </a:r>
            <a:r>
              <a:rPr sz="2150" spc="5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Setor.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9334" y="5913881"/>
            <a:ext cx="5017135" cy="1133475"/>
            <a:chOff x="5339334" y="5913881"/>
            <a:chExt cx="5017135" cy="11334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192" y="5920739"/>
              <a:ext cx="5003292" cy="11186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75676" y="5914644"/>
              <a:ext cx="0" cy="1132840"/>
            </a:xfrm>
            <a:custGeom>
              <a:avLst/>
              <a:gdLst/>
              <a:ahLst/>
              <a:cxnLst/>
              <a:rect l="l" t="t" r="r" b="b"/>
              <a:pathLst>
                <a:path h="1132840">
                  <a:moveTo>
                    <a:pt x="0" y="0"/>
                  </a:moveTo>
                  <a:lnTo>
                    <a:pt x="0" y="1132332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0096" y="6480047"/>
              <a:ext cx="5015865" cy="0"/>
            </a:xfrm>
            <a:custGeom>
              <a:avLst/>
              <a:gdLst/>
              <a:ahLst/>
              <a:cxnLst/>
              <a:rect l="l" t="t" r="r" b="b"/>
              <a:pathLst>
                <a:path w="5015865">
                  <a:moveTo>
                    <a:pt x="0" y="0"/>
                  </a:moveTo>
                  <a:lnTo>
                    <a:pt x="5015483" y="0"/>
                  </a:lnTo>
                </a:path>
              </a:pathLst>
            </a:custGeom>
            <a:ln w="41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0096" y="5914644"/>
              <a:ext cx="5015865" cy="1132840"/>
            </a:xfrm>
            <a:custGeom>
              <a:avLst/>
              <a:gdLst/>
              <a:ahLst/>
              <a:cxnLst/>
              <a:rect l="l" t="t" r="r" b="b"/>
              <a:pathLst>
                <a:path w="5015865" h="1132840">
                  <a:moveTo>
                    <a:pt x="6096" y="0"/>
                  </a:moveTo>
                  <a:lnTo>
                    <a:pt x="6096" y="1132332"/>
                  </a:lnTo>
                </a:path>
                <a:path w="5015865" h="1132840">
                  <a:moveTo>
                    <a:pt x="5009388" y="0"/>
                  </a:moveTo>
                  <a:lnTo>
                    <a:pt x="5009388" y="1132332"/>
                  </a:lnTo>
                </a:path>
                <a:path w="5015865" h="1132840">
                  <a:moveTo>
                    <a:pt x="0" y="6095"/>
                  </a:moveTo>
                  <a:lnTo>
                    <a:pt x="5015483" y="6095"/>
                  </a:lnTo>
                </a:path>
                <a:path w="5015865" h="1132840">
                  <a:moveTo>
                    <a:pt x="0" y="1124711"/>
                  </a:moveTo>
                  <a:lnTo>
                    <a:pt x="5015483" y="1124711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26794" marR="6985" indent="-226060">
              <a:lnSpc>
                <a:spcPts val="1580"/>
              </a:lnSpc>
              <a:spcBef>
                <a:spcPts val="345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dirty="0"/>
              <a:t>Comitê</a:t>
            </a:r>
            <a:r>
              <a:rPr spc="370" dirty="0"/>
              <a:t> </a:t>
            </a:r>
            <a:r>
              <a:rPr dirty="0"/>
              <a:t>da</a:t>
            </a:r>
            <a:r>
              <a:rPr spc="370" dirty="0"/>
              <a:t> </a:t>
            </a:r>
            <a:r>
              <a:rPr spc="5" dirty="0"/>
              <a:t>Área</a:t>
            </a:r>
            <a:r>
              <a:rPr spc="370" dirty="0"/>
              <a:t> </a:t>
            </a:r>
            <a:r>
              <a:rPr spc="10" dirty="0"/>
              <a:t>de</a:t>
            </a:r>
            <a:r>
              <a:rPr spc="360" dirty="0"/>
              <a:t> </a:t>
            </a:r>
            <a:r>
              <a:rPr spc="-15" dirty="0"/>
              <a:t>Tecnologia</a:t>
            </a:r>
            <a:r>
              <a:rPr spc="365" dirty="0"/>
              <a:t> </a:t>
            </a:r>
            <a:r>
              <a:rPr dirty="0"/>
              <a:t>da</a:t>
            </a:r>
            <a:r>
              <a:rPr spc="370" dirty="0"/>
              <a:t> </a:t>
            </a:r>
            <a:r>
              <a:rPr spc="-5" dirty="0"/>
              <a:t>Informação,</a:t>
            </a:r>
            <a:r>
              <a:rPr spc="365" dirty="0"/>
              <a:t> </a:t>
            </a:r>
            <a:r>
              <a:rPr spc="10" dirty="0"/>
              <a:t>do</a:t>
            </a:r>
            <a:r>
              <a:rPr spc="360" dirty="0"/>
              <a:t> </a:t>
            </a:r>
            <a:r>
              <a:rPr spc="5" dirty="0"/>
              <a:t>Ministério</a:t>
            </a:r>
            <a:r>
              <a:rPr spc="355" dirty="0"/>
              <a:t> </a:t>
            </a:r>
            <a:r>
              <a:rPr dirty="0"/>
              <a:t>da</a:t>
            </a:r>
            <a:r>
              <a:rPr spc="370" dirty="0"/>
              <a:t> </a:t>
            </a:r>
            <a:r>
              <a:rPr dirty="0"/>
              <a:t>Ciência</a:t>
            </a:r>
            <a:r>
              <a:rPr spc="370" dirty="0"/>
              <a:t> </a:t>
            </a:r>
            <a:r>
              <a:rPr spc="5" dirty="0"/>
              <a:t>e</a:t>
            </a:r>
            <a:r>
              <a:rPr spc="345" dirty="0"/>
              <a:t> </a:t>
            </a:r>
            <a:r>
              <a:rPr spc="-15" dirty="0"/>
              <a:t>Tecnologia</a:t>
            </a:r>
            <a:r>
              <a:rPr spc="365" dirty="0"/>
              <a:t> </a:t>
            </a:r>
            <a:r>
              <a:rPr spc="5" dirty="0"/>
              <a:t>– </a:t>
            </a:r>
            <a:r>
              <a:rPr spc="-509" dirty="0"/>
              <a:t> </a:t>
            </a:r>
            <a:r>
              <a:rPr spc="-15" dirty="0"/>
              <a:t>CATI.</a:t>
            </a:r>
          </a:p>
          <a:p>
            <a:pPr marL="1026794" indent="-226060">
              <a:lnSpc>
                <a:spcPct val="100000"/>
              </a:lnSpc>
              <a:spcBef>
                <a:spcPts val="840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dirty="0"/>
              <a:t>Comitê</a:t>
            </a:r>
            <a:r>
              <a:rPr spc="20" dirty="0"/>
              <a:t> </a:t>
            </a:r>
            <a:r>
              <a:rPr dirty="0"/>
              <a:t>Gestor</a:t>
            </a:r>
            <a:r>
              <a:rPr spc="-5" dirty="0"/>
              <a:t> </a:t>
            </a:r>
            <a:r>
              <a:rPr spc="10" dirty="0"/>
              <a:t>da</a:t>
            </a:r>
            <a:r>
              <a:rPr spc="-10" dirty="0"/>
              <a:t> </a:t>
            </a:r>
            <a:r>
              <a:rPr dirty="0"/>
              <a:t>Internet</a:t>
            </a:r>
            <a:r>
              <a:rPr spc="15" dirty="0"/>
              <a:t> </a:t>
            </a:r>
            <a:r>
              <a:rPr spc="10" dirty="0"/>
              <a:t>do</a:t>
            </a:r>
            <a:r>
              <a:rPr spc="-5" dirty="0"/>
              <a:t> </a:t>
            </a:r>
            <a:r>
              <a:rPr dirty="0"/>
              <a:t>Ministério</a:t>
            </a:r>
            <a:r>
              <a:rPr spc="25" dirty="0"/>
              <a:t> </a:t>
            </a:r>
            <a:r>
              <a:rPr dirty="0"/>
              <a:t>da</a:t>
            </a:r>
            <a:r>
              <a:rPr spc="5" dirty="0"/>
              <a:t> </a:t>
            </a:r>
            <a:r>
              <a:rPr dirty="0"/>
              <a:t>Ciência</a:t>
            </a:r>
            <a:r>
              <a:rPr spc="5" dirty="0"/>
              <a:t> e</a:t>
            </a:r>
            <a:r>
              <a:rPr spc="20" dirty="0"/>
              <a:t> </a:t>
            </a:r>
            <a:r>
              <a:rPr spc="-15" dirty="0"/>
              <a:t>Tecnologia</a:t>
            </a:r>
            <a:r>
              <a:rPr spc="20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dirty="0"/>
              <a:t>CGI.</a:t>
            </a:r>
          </a:p>
          <a:p>
            <a:pPr marL="1026794" marR="5715" indent="-226060">
              <a:lnSpc>
                <a:spcPts val="1580"/>
              </a:lnSpc>
              <a:spcBef>
                <a:spcPts val="1100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dirty="0"/>
              <a:t>Conselho</a:t>
            </a:r>
            <a:r>
              <a:rPr spc="260" dirty="0"/>
              <a:t> </a:t>
            </a:r>
            <a:r>
              <a:rPr spc="-20" dirty="0"/>
              <a:t>Temático</a:t>
            </a:r>
            <a:r>
              <a:rPr spc="260" dirty="0"/>
              <a:t> </a:t>
            </a:r>
            <a:r>
              <a:rPr dirty="0"/>
              <a:t>Permanente</a:t>
            </a:r>
            <a:r>
              <a:rPr spc="270" dirty="0"/>
              <a:t> </a:t>
            </a:r>
            <a:r>
              <a:rPr spc="10" dirty="0"/>
              <a:t>de</a:t>
            </a:r>
            <a:r>
              <a:rPr spc="270" dirty="0"/>
              <a:t> </a:t>
            </a:r>
            <a:r>
              <a:rPr spc="-5" dirty="0"/>
              <a:t>Política</a:t>
            </a:r>
            <a:r>
              <a:rPr spc="254" dirty="0"/>
              <a:t> </a:t>
            </a:r>
            <a:r>
              <a:rPr dirty="0"/>
              <a:t>Industrial</a:t>
            </a:r>
            <a:r>
              <a:rPr spc="250" dirty="0"/>
              <a:t> </a:t>
            </a:r>
            <a:r>
              <a:rPr spc="5" dirty="0"/>
              <a:t>e</a:t>
            </a:r>
            <a:r>
              <a:rPr spc="280" dirty="0"/>
              <a:t> </a:t>
            </a:r>
            <a:r>
              <a:rPr dirty="0"/>
              <a:t>Desenvolvimento</a:t>
            </a:r>
            <a:r>
              <a:rPr spc="265" dirty="0"/>
              <a:t> </a:t>
            </a:r>
            <a:r>
              <a:rPr spc="-15" dirty="0"/>
              <a:t>Tecnológico,</a:t>
            </a:r>
            <a:r>
              <a:rPr spc="265" dirty="0"/>
              <a:t> </a:t>
            </a:r>
            <a:r>
              <a:rPr spc="10" dirty="0"/>
              <a:t>da </a:t>
            </a:r>
            <a:r>
              <a:rPr spc="-509" dirty="0"/>
              <a:t> </a:t>
            </a:r>
            <a:r>
              <a:rPr dirty="0"/>
              <a:t>CNI</a:t>
            </a:r>
            <a:r>
              <a:rPr spc="-5" dirty="0"/>
              <a:t> </a:t>
            </a:r>
            <a:r>
              <a:rPr spc="5" dirty="0"/>
              <a:t>– </a:t>
            </a:r>
            <a:r>
              <a:rPr dirty="0"/>
              <a:t>COPIN.</a:t>
            </a:r>
          </a:p>
          <a:p>
            <a:pPr marL="1026794" marR="6985" indent="-226060">
              <a:lnSpc>
                <a:spcPts val="1580"/>
              </a:lnSpc>
              <a:spcBef>
                <a:spcPts val="1075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dirty="0"/>
              <a:t>Fundadora</a:t>
            </a:r>
            <a:r>
              <a:rPr spc="25" dirty="0"/>
              <a:t> </a:t>
            </a:r>
            <a:r>
              <a:rPr spc="5" dirty="0"/>
              <a:t>e</a:t>
            </a:r>
            <a:r>
              <a:rPr spc="15" dirty="0"/>
              <a:t> </a:t>
            </a:r>
            <a:r>
              <a:rPr spc="5" dirty="0"/>
              <a:t>membro</a:t>
            </a:r>
            <a:r>
              <a:rPr spc="30" dirty="0"/>
              <a:t> </a:t>
            </a:r>
            <a:r>
              <a:rPr spc="10" dirty="0"/>
              <a:t>do</a:t>
            </a:r>
            <a:r>
              <a:rPr spc="30" dirty="0"/>
              <a:t> </a:t>
            </a:r>
            <a:r>
              <a:rPr dirty="0"/>
              <a:t>Conselho</a:t>
            </a:r>
            <a:r>
              <a:rPr spc="20" dirty="0"/>
              <a:t> </a:t>
            </a:r>
            <a:r>
              <a:rPr spc="10" dirty="0"/>
              <a:t>da</a:t>
            </a:r>
            <a:r>
              <a:rPr spc="40" dirty="0"/>
              <a:t> </a:t>
            </a:r>
            <a:r>
              <a:rPr dirty="0"/>
              <a:t>Sociedade</a:t>
            </a:r>
            <a:r>
              <a:rPr spc="30" dirty="0"/>
              <a:t> </a:t>
            </a:r>
            <a:r>
              <a:rPr spc="-5" dirty="0"/>
              <a:t>Brasileira</a:t>
            </a:r>
            <a:r>
              <a:rPr spc="40" dirty="0"/>
              <a:t> </a:t>
            </a:r>
            <a:r>
              <a:rPr spc="-5" dirty="0"/>
              <a:t>para</a:t>
            </a:r>
            <a:r>
              <a:rPr spc="30" dirty="0"/>
              <a:t> </a:t>
            </a:r>
            <a:r>
              <a:rPr spc="5" dirty="0"/>
              <a:t>a</a:t>
            </a:r>
            <a:r>
              <a:rPr spc="25" dirty="0"/>
              <a:t> </a:t>
            </a:r>
            <a:r>
              <a:rPr dirty="0"/>
              <a:t>Promoção</a:t>
            </a:r>
            <a:r>
              <a:rPr spc="15" dirty="0"/>
              <a:t> </a:t>
            </a:r>
            <a:r>
              <a:rPr spc="10" dirty="0"/>
              <a:t>da</a:t>
            </a:r>
            <a:r>
              <a:rPr spc="25" dirty="0"/>
              <a:t> </a:t>
            </a:r>
            <a:r>
              <a:rPr dirty="0"/>
              <a:t>Exportação </a:t>
            </a:r>
            <a:r>
              <a:rPr spc="-509" dirty="0"/>
              <a:t> </a:t>
            </a:r>
            <a:r>
              <a:rPr spc="10" dirty="0"/>
              <a:t>de</a:t>
            </a:r>
            <a:r>
              <a:rPr spc="-15" dirty="0"/>
              <a:t> </a:t>
            </a:r>
            <a:r>
              <a:rPr dirty="0"/>
              <a:t>Software</a:t>
            </a:r>
            <a:r>
              <a:rPr spc="5" dirty="0"/>
              <a:t> –</a:t>
            </a:r>
            <a:r>
              <a:rPr spc="-10" dirty="0"/>
              <a:t> </a:t>
            </a:r>
            <a:r>
              <a:rPr spc="5" dirty="0"/>
              <a:t>SOFTEX.</a:t>
            </a:r>
          </a:p>
          <a:p>
            <a:pPr marL="1026794" indent="-226060">
              <a:lnSpc>
                <a:spcPct val="100000"/>
              </a:lnSpc>
              <a:spcBef>
                <a:spcPts val="845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dirty="0"/>
              <a:t>Conselho</a:t>
            </a:r>
            <a:r>
              <a:rPr spc="10" dirty="0"/>
              <a:t> </a:t>
            </a:r>
            <a:r>
              <a:rPr dirty="0"/>
              <a:t>Editorial</a:t>
            </a:r>
            <a:r>
              <a:rPr spc="20" dirty="0"/>
              <a:t> </a:t>
            </a:r>
            <a:r>
              <a:rPr spc="10" dirty="0"/>
              <a:t>da</a:t>
            </a:r>
            <a:r>
              <a:rPr spc="-5" dirty="0"/>
              <a:t> </a:t>
            </a:r>
            <a:r>
              <a:rPr dirty="0"/>
              <a:t>Revista</a:t>
            </a:r>
            <a:r>
              <a:rPr spc="-10" dirty="0"/>
              <a:t> </a:t>
            </a:r>
            <a:r>
              <a:rPr dirty="0"/>
              <a:t>Nacional</a:t>
            </a:r>
            <a:r>
              <a:rPr spc="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spc="-15" dirty="0"/>
              <a:t>Tecnologia</a:t>
            </a:r>
            <a:r>
              <a:rPr spc="25" dirty="0"/>
              <a:t> </a:t>
            </a:r>
            <a:r>
              <a:rPr spc="10" dirty="0"/>
              <a:t>da</a:t>
            </a:r>
            <a:r>
              <a:rPr spc="-5" dirty="0"/>
              <a:t> </a:t>
            </a:r>
            <a:r>
              <a:rPr dirty="0"/>
              <a:t>Informação</a:t>
            </a:r>
            <a:r>
              <a:rPr spc="-5" dirty="0"/>
              <a:t> </a:t>
            </a:r>
            <a:r>
              <a:rPr spc="5" dirty="0"/>
              <a:t>- RNTI</a:t>
            </a:r>
          </a:p>
          <a:p>
            <a:pPr marL="1026794" indent="-226060">
              <a:lnSpc>
                <a:spcPct val="100000"/>
              </a:lnSpc>
              <a:spcBef>
                <a:spcPts val="860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dirty="0"/>
              <a:t>Asociacón Latino</a:t>
            </a:r>
            <a:r>
              <a:rPr spc="-5" dirty="0"/>
              <a:t> </a:t>
            </a:r>
            <a:r>
              <a:rPr spc="5" dirty="0"/>
              <a:t>americana</a:t>
            </a:r>
            <a:r>
              <a:rPr spc="-25" dirty="0"/>
              <a:t> </a:t>
            </a:r>
            <a:r>
              <a:rPr spc="10" dirty="0"/>
              <a:t>de</a:t>
            </a:r>
            <a:r>
              <a:rPr spc="-5" dirty="0"/>
              <a:t> </a:t>
            </a:r>
            <a:r>
              <a:rPr spc="5" dirty="0"/>
              <a:t>Entidades </a:t>
            </a:r>
            <a:r>
              <a:rPr spc="10" dirty="0"/>
              <a:t>de</a:t>
            </a:r>
            <a:r>
              <a:rPr spc="-5" dirty="0"/>
              <a:t> </a:t>
            </a:r>
            <a:r>
              <a:rPr spc="-15" dirty="0"/>
              <a:t>Tecnologia</a:t>
            </a:r>
            <a:r>
              <a:rPr spc="2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dirty="0"/>
              <a:t>Información</a:t>
            </a:r>
            <a:r>
              <a:rPr spc="30" dirty="0"/>
              <a:t> </a:t>
            </a:r>
            <a:r>
              <a:rPr spc="5" dirty="0"/>
              <a:t>–</a:t>
            </a:r>
            <a:r>
              <a:rPr spc="-20" dirty="0"/>
              <a:t> </a:t>
            </a:r>
            <a:r>
              <a:rPr dirty="0"/>
              <a:t>ALETI.</a:t>
            </a:r>
          </a:p>
          <a:p>
            <a:pPr marL="1026794" indent="-226060">
              <a:lnSpc>
                <a:spcPct val="100000"/>
              </a:lnSpc>
              <a:spcBef>
                <a:spcPts val="855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spc="-10" dirty="0"/>
              <a:t>World</a:t>
            </a:r>
            <a:r>
              <a:rPr spc="10" dirty="0"/>
              <a:t> </a:t>
            </a:r>
            <a:r>
              <a:rPr dirty="0"/>
              <a:t>Information </a:t>
            </a:r>
            <a:r>
              <a:rPr spc="-15" dirty="0"/>
              <a:t>Technology</a:t>
            </a:r>
            <a:r>
              <a:rPr spc="15" dirty="0"/>
              <a:t> </a:t>
            </a:r>
            <a:r>
              <a:rPr spc="5" dirty="0"/>
              <a:t>and</a:t>
            </a:r>
            <a:r>
              <a:rPr dirty="0"/>
              <a:t> Service</a:t>
            </a:r>
            <a:r>
              <a:rPr spc="-5" dirty="0"/>
              <a:t> </a:t>
            </a:r>
            <a:r>
              <a:rPr dirty="0"/>
              <a:t>Alliance</a:t>
            </a:r>
            <a:r>
              <a:rPr spc="25" dirty="0"/>
              <a:t> </a:t>
            </a:r>
            <a:r>
              <a:rPr spc="5" dirty="0"/>
              <a:t>–</a:t>
            </a:r>
            <a:r>
              <a:rPr spc="10" dirty="0"/>
              <a:t> </a:t>
            </a:r>
            <a:r>
              <a:rPr spc="-5" dirty="0"/>
              <a:t>WITSA.</a:t>
            </a:r>
          </a:p>
          <a:p>
            <a:pPr marL="1026794" marR="5080" indent="-226060">
              <a:lnSpc>
                <a:spcPts val="1570"/>
              </a:lnSpc>
              <a:spcBef>
                <a:spcPts val="1540"/>
              </a:spcBef>
              <a:buSzPct val="70000"/>
              <a:buFont typeface="Symbol"/>
              <a:buChar char=""/>
              <a:tabLst>
                <a:tab pos="1026794" algn="l"/>
                <a:tab pos="1027430" algn="l"/>
              </a:tabLst>
            </a:pPr>
            <a:r>
              <a:rPr spc="5" dirty="0"/>
              <a:t>ASSESPRO</a:t>
            </a:r>
            <a:r>
              <a:rPr spc="200" dirty="0"/>
              <a:t> </a:t>
            </a:r>
            <a:r>
              <a:rPr spc="5" dirty="0"/>
              <a:t>DF</a:t>
            </a:r>
            <a:r>
              <a:rPr spc="240" dirty="0"/>
              <a:t> </a:t>
            </a:r>
            <a:r>
              <a:rPr spc="5" dirty="0"/>
              <a:t>–</a:t>
            </a:r>
            <a:r>
              <a:rPr spc="200" dirty="0"/>
              <a:t> </a:t>
            </a:r>
            <a:r>
              <a:rPr spc="5" dirty="0"/>
              <a:t>Coordenador</a:t>
            </a:r>
            <a:r>
              <a:rPr spc="220" dirty="0"/>
              <a:t> </a:t>
            </a:r>
            <a:r>
              <a:rPr spc="10" dirty="0"/>
              <a:t>da</a:t>
            </a:r>
            <a:r>
              <a:rPr spc="229" dirty="0"/>
              <a:t> </a:t>
            </a:r>
            <a:r>
              <a:rPr spc="-10" dirty="0"/>
              <a:t>Rota</a:t>
            </a:r>
            <a:r>
              <a:rPr spc="225" dirty="0"/>
              <a:t> </a:t>
            </a:r>
            <a:r>
              <a:rPr dirty="0"/>
              <a:t>Cerrado</a:t>
            </a:r>
            <a:r>
              <a:rPr spc="204" dirty="0"/>
              <a:t> </a:t>
            </a:r>
            <a:r>
              <a:rPr spc="5" dirty="0"/>
              <a:t>Digital</a:t>
            </a:r>
            <a:r>
              <a:rPr spc="210" dirty="0"/>
              <a:t> </a:t>
            </a:r>
            <a:r>
              <a:rPr spc="-5" dirty="0"/>
              <a:t>(Rotas</a:t>
            </a:r>
            <a:r>
              <a:rPr spc="210" dirty="0"/>
              <a:t> </a:t>
            </a:r>
            <a:r>
              <a:rPr spc="10" dirty="0"/>
              <a:t>de</a:t>
            </a:r>
            <a:r>
              <a:rPr spc="225" dirty="0"/>
              <a:t> </a:t>
            </a:r>
            <a:r>
              <a:rPr dirty="0"/>
              <a:t>Integração</a:t>
            </a:r>
            <a:r>
              <a:rPr spc="204" dirty="0"/>
              <a:t> </a:t>
            </a:r>
            <a:r>
              <a:rPr dirty="0"/>
              <a:t>Nacional</a:t>
            </a:r>
            <a:r>
              <a:rPr spc="204" dirty="0"/>
              <a:t> </a:t>
            </a:r>
            <a:r>
              <a:rPr spc="10" dirty="0"/>
              <a:t>do </a:t>
            </a:r>
            <a:r>
              <a:rPr spc="-509" dirty="0"/>
              <a:t> </a:t>
            </a:r>
            <a:r>
              <a:rPr dirty="0"/>
              <a:t>MIDR</a:t>
            </a:r>
          </a:p>
          <a:p>
            <a:pPr marL="5020945">
              <a:lnSpc>
                <a:spcPct val="100000"/>
              </a:lnSpc>
              <a:spcBef>
                <a:spcPts val="1100"/>
              </a:spcBef>
              <a:tabLst>
                <a:tab pos="7748905" algn="l"/>
              </a:tabLst>
            </a:pPr>
            <a:r>
              <a:rPr b="1" spc="5" dirty="0">
                <a:solidFill>
                  <a:srgbClr val="FFFFFF"/>
                </a:solidFill>
                <a:latin typeface="Verdana"/>
                <a:cs typeface="Verdana"/>
              </a:rPr>
              <a:t>@federacaoassespro	@assesprodf</a:t>
            </a:r>
          </a:p>
          <a:p>
            <a:pPr marL="788670">
              <a:lnSpc>
                <a:spcPct val="100000"/>
              </a:lnSpc>
              <a:spcBef>
                <a:spcPts val="30"/>
              </a:spcBef>
            </a:pPr>
            <a:endParaRPr sz="2050">
              <a:latin typeface="Verdana"/>
              <a:cs typeface="Verdana"/>
            </a:endParaRPr>
          </a:p>
          <a:p>
            <a:pPr marL="5020945">
              <a:lnSpc>
                <a:spcPct val="100000"/>
              </a:lnSpc>
              <a:tabLst>
                <a:tab pos="7748905" algn="l"/>
              </a:tabLst>
            </a:pPr>
            <a:r>
              <a:rPr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https://assespro.org.br/</a:t>
            </a:r>
            <a:r>
              <a:rPr b="1" dirty="0">
                <a:solidFill>
                  <a:srgbClr val="0562C1"/>
                </a:solidFill>
                <a:latin typeface="Calibri"/>
                <a:cs typeface="Calibri"/>
              </a:rPr>
              <a:t>	</a:t>
            </a:r>
            <a:r>
              <a:rPr b="1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assesprodf.org.br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947" y="2152896"/>
            <a:ext cx="8872220" cy="35604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7100"/>
              </a:lnSpc>
              <a:spcBef>
                <a:spcPts val="265"/>
              </a:spcBef>
            </a:pPr>
            <a:r>
              <a:rPr sz="4750" b="1" dirty="0">
                <a:solidFill>
                  <a:srgbClr val="1F3864"/>
                </a:solidFill>
                <a:latin typeface="Calibri"/>
                <a:cs typeface="Calibri"/>
              </a:rPr>
              <a:t>Acesso</a:t>
            </a:r>
            <a:r>
              <a:rPr sz="4750" b="1" spc="-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b="1" dirty="0">
                <a:solidFill>
                  <a:srgbClr val="1F3864"/>
                </a:solidFill>
                <a:latin typeface="Calibri"/>
                <a:cs typeface="Calibri"/>
              </a:rPr>
              <a:t>à</a:t>
            </a:r>
            <a:r>
              <a:rPr sz="4750" b="1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b="1" spc="-15" dirty="0">
                <a:solidFill>
                  <a:srgbClr val="1F3864"/>
                </a:solidFill>
                <a:latin typeface="Calibri"/>
                <a:cs typeface="Calibri"/>
              </a:rPr>
              <a:t>crédito</a:t>
            </a:r>
            <a:r>
              <a:rPr sz="4750" spc="-15" dirty="0">
                <a:solidFill>
                  <a:srgbClr val="1F3864"/>
                </a:solidFill>
                <a:latin typeface="Calibri"/>
                <a:cs typeface="Calibri"/>
              </a:rPr>
              <a:t>:</a:t>
            </a:r>
            <a:r>
              <a:rPr sz="4750" spc="-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20" dirty="0">
                <a:solidFill>
                  <a:srgbClr val="1F3864"/>
                </a:solidFill>
                <a:latin typeface="Calibri"/>
                <a:cs typeface="Calibri"/>
              </a:rPr>
              <a:t>promoção</a:t>
            </a:r>
            <a:r>
              <a:rPr sz="475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10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47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15" dirty="0">
                <a:solidFill>
                  <a:srgbClr val="1F3864"/>
                </a:solidFill>
                <a:latin typeface="Calibri"/>
                <a:cs typeface="Calibri"/>
              </a:rPr>
              <a:t>ajustes</a:t>
            </a:r>
            <a:r>
              <a:rPr sz="475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15" dirty="0">
                <a:solidFill>
                  <a:srgbClr val="1F3864"/>
                </a:solidFill>
                <a:latin typeface="Calibri"/>
                <a:cs typeface="Calibri"/>
              </a:rPr>
              <a:t>na</a:t>
            </a:r>
            <a:r>
              <a:rPr sz="47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10" dirty="0">
                <a:solidFill>
                  <a:srgbClr val="1F3864"/>
                </a:solidFill>
                <a:latin typeface="Calibri"/>
                <a:cs typeface="Calibri"/>
              </a:rPr>
              <a:t>legislação</a:t>
            </a:r>
            <a:r>
              <a:rPr sz="475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dirty="0">
                <a:solidFill>
                  <a:srgbClr val="1F3864"/>
                </a:solidFill>
                <a:latin typeface="Calibri"/>
                <a:cs typeface="Calibri"/>
              </a:rPr>
              <a:t>e</a:t>
            </a:r>
            <a:r>
              <a:rPr sz="4750" spc="-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dirty="0">
                <a:solidFill>
                  <a:srgbClr val="1F3864"/>
                </a:solidFill>
                <a:latin typeface="Calibri"/>
                <a:cs typeface="Calibri"/>
              </a:rPr>
              <a:t>modelo</a:t>
            </a:r>
            <a:r>
              <a:rPr sz="475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10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47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15" dirty="0">
                <a:solidFill>
                  <a:srgbClr val="1F3864"/>
                </a:solidFill>
                <a:latin typeface="Calibri"/>
                <a:cs typeface="Calibri"/>
              </a:rPr>
              <a:t>crédito</a:t>
            </a:r>
            <a:r>
              <a:rPr sz="475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20" dirty="0">
                <a:solidFill>
                  <a:srgbClr val="1F3864"/>
                </a:solidFill>
                <a:latin typeface="Calibri"/>
                <a:cs typeface="Calibri"/>
              </a:rPr>
              <a:t>para</a:t>
            </a:r>
            <a:r>
              <a:rPr sz="47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5" dirty="0">
                <a:solidFill>
                  <a:srgbClr val="1F3864"/>
                </a:solidFill>
                <a:latin typeface="Calibri"/>
                <a:cs typeface="Calibri"/>
              </a:rPr>
              <a:t>que</a:t>
            </a:r>
            <a:r>
              <a:rPr sz="4750" spc="-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dirty="0">
                <a:solidFill>
                  <a:srgbClr val="1F3864"/>
                </a:solidFill>
                <a:latin typeface="Calibri"/>
                <a:cs typeface="Calibri"/>
              </a:rPr>
              <a:t>as </a:t>
            </a:r>
            <a:r>
              <a:rPr sz="4750" spc="-20" dirty="0">
                <a:solidFill>
                  <a:srgbClr val="1F3864"/>
                </a:solidFill>
                <a:latin typeface="Calibri"/>
                <a:cs typeface="Calibri"/>
              </a:rPr>
              <a:t>startups</a:t>
            </a:r>
            <a:r>
              <a:rPr sz="4750" spc="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10" dirty="0">
                <a:solidFill>
                  <a:srgbClr val="1F3864"/>
                </a:solidFill>
                <a:latin typeface="Calibri"/>
                <a:cs typeface="Calibri"/>
              </a:rPr>
              <a:t>possam </a:t>
            </a:r>
            <a:r>
              <a:rPr sz="4750" spc="-106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25" dirty="0">
                <a:solidFill>
                  <a:srgbClr val="1F3864"/>
                </a:solidFill>
                <a:latin typeface="Calibri"/>
                <a:cs typeface="Calibri"/>
              </a:rPr>
              <a:t>oferecer</a:t>
            </a:r>
            <a:r>
              <a:rPr sz="47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30" dirty="0">
                <a:solidFill>
                  <a:srgbClr val="1F3864"/>
                </a:solidFill>
                <a:latin typeface="Calibri"/>
                <a:cs typeface="Calibri"/>
              </a:rPr>
              <a:t>garantias</a:t>
            </a:r>
            <a:r>
              <a:rPr sz="47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20" dirty="0">
                <a:solidFill>
                  <a:srgbClr val="1F3864"/>
                </a:solidFill>
                <a:latin typeface="Calibri"/>
                <a:cs typeface="Calibri"/>
              </a:rPr>
              <a:t>reais</a:t>
            </a:r>
            <a:r>
              <a:rPr sz="47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20" dirty="0">
                <a:solidFill>
                  <a:srgbClr val="1F3864"/>
                </a:solidFill>
                <a:latin typeface="Calibri"/>
                <a:cs typeface="Calibri"/>
              </a:rPr>
              <a:t>para </a:t>
            </a:r>
            <a:r>
              <a:rPr sz="47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20" dirty="0">
                <a:solidFill>
                  <a:srgbClr val="1F3864"/>
                </a:solidFill>
                <a:latin typeface="Calibri"/>
                <a:cs typeface="Calibri"/>
              </a:rPr>
              <a:t>obtenção</a:t>
            </a:r>
            <a:r>
              <a:rPr sz="475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15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47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5" dirty="0">
                <a:solidFill>
                  <a:srgbClr val="1F3864"/>
                </a:solidFill>
                <a:latin typeface="Calibri"/>
                <a:cs typeface="Calibri"/>
              </a:rPr>
              <a:t>linhas</a:t>
            </a:r>
            <a:r>
              <a:rPr sz="47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15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47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750" spc="-20" dirty="0">
                <a:solidFill>
                  <a:srgbClr val="1F3864"/>
                </a:solidFill>
                <a:latin typeface="Calibri"/>
                <a:cs typeface="Calibri"/>
              </a:rPr>
              <a:t>crédito.</a:t>
            </a:r>
            <a:endParaRPr sz="4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685"/>
              </a:spcBef>
            </a:pPr>
            <a:r>
              <a:rPr b="1" spc="-5" dirty="0">
                <a:latin typeface="Calibri"/>
                <a:cs typeface="Calibri"/>
              </a:rPr>
              <a:t>Governança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1</a:t>
            </a:r>
            <a:r>
              <a:rPr spc="-5" dirty="0"/>
              <a:t>:</a:t>
            </a:r>
            <a:r>
              <a:rPr spc="20" dirty="0"/>
              <a:t> </a:t>
            </a:r>
            <a:r>
              <a:rPr dirty="0"/>
              <a:t>permitir</a:t>
            </a:r>
            <a:r>
              <a:rPr spc="15" dirty="0"/>
              <a:t> </a:t>
            </a:r>
            <a:r>
              <a:rPr spc="5" dirty="0"/>
              <a:t>ao</a:t>
            </a:r>
            <a:r>
              <a:rPr spc="-15" dirty="0"/>
              <a:t> investidor</a:t>
            </a:r>
            <a:r>
              <a:rPr spc="15" dirty="0"/>
              <a:t> </a:t>
            </a:r>
            <a:r>
              <a:rPr dirty="0"/>
              <a:t>maior </a:t>
            </a:r>
            <a:r>
              <a:rPr spc="-790" dirty="0"/>
              <a:t> </a:t>
            </a:r>
            <a:r>
              <a:rPr spc="-15" dirty="0"/>
              <a:t>envolvimento</a:t>
            </a:r>
            <a:r>
              <a:rPr spc="20" dirty="0"/>
              <a:t> </a:t>
            </a:r>
            <a:r>
              <a:rPr spc="-5" dirty="0"/>
              <a:t>na</a:t>
            </a:r>
            <a:r>
              <a:rPr spc="20" dirty="0"/>
              <a:t> </a:t>
            </a:r>
            <a:r>
              <a:rPr spc="-5" dirty="0"/>
              <a:t>tomada</a:t>
            </a:r>
            <a:r>
              <a:rPr spc="20" dirty="0"/>
              <a:t> </a:t>
            </a:r>
            <a:r>
              <a:rPr spc="-5" dirty="0"/>
              <a:t>de</a:t>
            </a:r>
            <a:r>
              <a:rPr spc="25" dirty="0"/>
              <a:t> </a:t>
            </a:r>
            <a:r>
              <a:rPr dirty="0"/>
              <a:t>decisões</a:t>
            </a:r>
            <a:r>
              <a:rPr spc="-25" dirty="0"/>
              <a:t> </a:t>
            </a:r>
            <a:r>
              <a:rPr spc="10" dirty="0"/>
              <a:t>da </a:t>
            </a:r>
            <a:r>
              <a:rPr spc="15" dirty="0"/>
              <a:t> </a:t>
            </a:r>
            <a:r>
              <a:rPr dirty="0"/>
              <a:t>empresa.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0951" y="3725692"/>
            <a:ext cx="8874125" cy="15138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685"/>
              </a:spcBef>
            </a:pPr>
            <a:r>
              <a:rPr sz="3550" b="1" spc="-5" dirty="0">
                <a:solidFill>
                  <a:srgbClr val="1F3864"/>
                </a:solidFill>
                <a:latin typeface="Calibri"/>
                <a:cs typeface="Calibri"/>
              </a:rPr>
              <a:t>Governança</a:t>
            </a:r>
            <a:r>
              <a:rPr sz="3550" b="1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b="1" spc="-5" dirty="0">
                <a:solidFill>
                  <a:srgbClr val="1F3864"/>
                </a:solidFill>
                <a:latin typeface="Calibri"/>
                <a:cs typeface="Calibri"/>
              </a:rPr>
              <a:t>2</a:t>
            </a:r>
            <a:r>
              <a:rPr sz="3550" spc="-5" dirty="0">
                <a:solidFill>
                  <a:srgbClr val="1F3864"/>
                </a:solidFill>
                <a:latin typeface="Calibri"/>
                <a:cs typeface="Calibri"/>
              </a:rPr>
              <a:t>:</a:t>
            </a:r>
            <a:r>
              <a:rPr sz="35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-5" dirty="0">
                <a:solidFill>
                  <a:srgbClr val="1F3864"/>
                </a:solidFill>
                <a:latin typeface="Calibri"/>
                <a:cs typeface="Calibri"/>
              </a:rPr>
              <a:t>ampliação</a:t>
            </a:r>
            <a:r>
              <a:rPr sz="35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10" dirty="0">
                <a:solidFill>
                  <a:srgbClr val="1F3864"/>
                </a:solidFill>
                <a:latin typeface="Calibri"/>
                <a:cs typeface="Calibri"/>
              </a:rPr>
              <a:t>das</a:t>
            </a:r>
            <a:r>
              <a:rPr sz="355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5" dirty="0">
                <a:solidFill>
                  <a:srgbClr val="1F3864"/>
                </a:solidFill>
                <a:latin typeface="Calibri"/>
                <a:cs typeface="Calibri"/>
              </a:rPr>
              <a:t>possibilidades</a:t>
            </a:r>
            <a:r>
              <a:rPr sz="3550" spc="10" dirty="0">
                <a:solidFill>
                  <a:srgbClr val="1F3864"/>
                </a:solidFill>
                <a:latin typeface="Calibri"/>
                <a:cs typeface="Calibri"/>
              </a:rPr>
              <a:t> de </a:t>
            </a:r>
            <a:r>
              <a:rPr sz="35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-20" dirty="0">
                <a:solidFill>
                  <a:srgbClr val="1F3864"/>
                </a:solidFill>
                <a:latin typeface="Calibri"/>
                <a:cs typeface="Calibri"/>
              </a:rPr>
              <a:t>investimento</a:t>
            </a:r>
            <a:r>
              <a:rPr sz="35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10" dirty="0">
                <a:solidFill>
                  <a:srgbClr val="1F3864"/>
                </a:solidFill>
                <a:latin typeface="Calibri"/>
                <a:cs typeface="Calibri"/>
              </a:rPr>
              <a:t>em</a:t>
            </a:r>
            <a:r>
              <a:rPr sz="3550" spc="-10" dirty="0">
                <a:solidFill>
                  <a:srgbClr val="1F3864"/>
                </a:solidFill>
                <a:latin typeface="Calibri"/>
                <a:cs typeface="Calibri"/>
              </a:rPr>
              <a:t> startups</a:t>
            </a:r>
            <a:r>
              <a:rPr sz="35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-10" dirty="0">
                <a:solidFill>
                  <a:srgbClr val="1F3864"/>
                </a:solidFill>
                <a:latin typeface="Calibri"/>
                <a:cs typeface="Calibri"/>
              </a:rPr>
              <a:t>consideradas</a:t>
            </a:r>
            <a:r>
              <a:rPr sz="35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dirty="0">
                <a:solidFill>
                  <a:srgbClr val="1F3864"/>
                </a:solidFill>
                <a:latin typeface="Calibri"/>
                <a:cs typeface="Calibri"/>
              </a:rPr>
              <a:t>não</a:t>
            </a:r>
            <a:r>
              <a:rPr sz="35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-15" dirty="0">
                <a:solidFill>
                  <a:srgbClr val="1F3864"/>
                </a:solidFill>
                <a:latin typeface="Calibri"/>
                <a:cs typeface="Calibri"/>
              </a:rPr>
              <a:t>será </a:t>
            </a:r>
            <a:r>
              <a:rPr sz="3550" spc="-78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-20" dirty="0">
                <a:solidFill>
                  <a:srgbClr val="1F3864"/>
                </a:solidFill>
                <a:latin typeface="Calibri"/>
                <a:cs typeface="Calibri"/>
              </a:rPr>
              <a:t>integrantes</a:t>
            </a:r>
            <a:r>
              <a:rPr sz="355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10" dirty="0">
                <a:solidFill>
                  <a:srgbClr val="1F3864"/>
                </a:solidFill>
                <a:latin typeface="Calibri"/>
                <a:cs typeface="Calibri"/>
              </a:rPr>
              <a:t>do</a:t>
            </a:r>
            <a:r>
              <a:rPr sz="355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-10" dirty="0">
                <a:solidFill>
                  <a:srgbClr val="1F3864"/>
                </a:solidFill>
                <a:latin typeface="Calibri"/>
                <a:cs typeface="Calibri"/>
              </a:rPr>
              <a:t>capital</a:t>
            </a:r>
            <a:r>
              <a:rPr sz="3550" spc="-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dirty="0">
                <a:solidFill>
                  <a:srgbClr val="1F3864"/>
                </a:solidFill>
                <a:latin typeface="Calibri"/>
                <a:cs typeface="Calibri"/>
              </a:rPr>
              <a:t>social</a:t>
            </a:r>
            <a:r>
              <a:rPr sz="35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spc="10" dirty="0">
                <a:solidFill>
                  <a:srgbClr val="1F3864"/>
                </a:solidFill>
                <a:latin typeface="Calibri"/>
                <a:cs typeface="Calibri"/>
              </a:rPr>
              <a:t>da</a:t>
            </a:r>
            <a:r>
              <a:rPr sz="35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550" dirty="0">
                <a:solidFill>
                  <a:srgbClr val="1F3864"/>
                </a:solidFill>
                <a:latin typeface="Calibri"/>
                <a:cs typeface="Calibri"/>
              </a:rPr>
              <a:t>empresa.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896" y="2104249"/>
            <a:ext cx="8950960" cy="38138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725"/>
              </a:spcBef>
            </a:pPr>
            <a:r>
              <a:rPr sz="4000" b="1" spc="-20" dirty="0">
                <a:solidFill>
                  <a:srgbClr val="1F3864"/>
                </a:solidFill>
                <a:latin typeface="Calibri"/>
                <a:cs typeface="Calibri"/>
              </a:rPr>
              <a:t>Compras</a:t>
            </a:r>
            <a:r>
              <a:rPr sz="4000" b="1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1F3864"/>
                </a:solidFill>
                <a:latin typeface="Calibri"/>
                <a:cs typeface="Calibri"/>
              </a:rPr>
              <a:t>Públicas</a:t>
            </a:r>
            <a:r>
              <a:rPr sz="4000" b="1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1F3864"/>
                </a:solidFill>
                <a:latin typeface="Calibri"/>
                <a:cs typeface="Calibri"/>
              </a:rPr>
              <a:t>3:</a:t>
            </a:r>
            <a:r>
              <a:rPr sz="4000" b="1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1F3864"/>
                </a:solidFill>
                <a:latin typeface="Calibri"/>
                <a:cs typeface="Calibri"/>
              </a:rPr>
              <a:t>regras</a:t>
            </a:r>
            <a:r>
              <a:rPr sz="400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1F3864"/>
                </a:solidFill>
                <a:latin typeface="Calibri"/>
                <a:cs typeface="Calibri"/>
              </a:rPr>
              <a:t>claras</a:t>
            </a:r>
            <a:r>
              <a:rPr sz="400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1F3864"/>
                </a:solidFill>
                <a:latin typeface="Calibri"/>
                <a:cs typeface="Calibri"/>
              </a:rPr>
              <a:t>para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1F3864"/>
                </a:solidFill>
                <a:latin typeface="Calibri"/>
                <a:cs typeface="Calibri"/>
              </a:rPr>
              <a:t>fomento</a:t>
            </a:r>
            <a:r>
              <a:rPr sz="4000" spc="-6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1F3864"/>
                </a:solidFill>
                <a:latin typeface="Calibri"/>
                <a:cs typeface="Calibri"/>
              </a:rPr>
              <a:t>a</a:t>
            </a:r>
            <a:r>
              <a:rPr sz="400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parceria</a:t>
            </a:r>
            <a:r>
              <a:rPr sz="400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400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1F3864"/>
                </a:solidFill>
                <a:latin typeface="Calibri"/>
                <a:cs typeface="Calibri"/>
              </a:rPr>
              <a:t>desenvolvimento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5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4000" spc="-89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novas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soluções </a:t>
            </a:r>
            <a:r>
              <a:rPr sz="4000" spc="-20" dirty="0">
                <a:solidFill>
                  <a:srgbClr val="1F3864"/>
                </a:solidFill>
                <a:latin typeface="Calibri"/>
                <a:cs typeface="Calibri"/>
              </a:rPr>
              <a:t>entre órgãos </a:t>
            </a:r>
            <a:r>
              <a:rPr sz="4000" spc="-5" dirty="0">
                <a:solidFill>
                  <a:srgbClr val="1F3864"/>
                </a:solidFill>
                <a:latin typeface="Calibri"/>
                <a:cs typeface="Calibri"/>
              </a:rPr>
              <a:t>e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empresas </a:t>
            </a:r>
            <a:r>
              <a:rPr sz="400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públicas </a:t>
            </a:r>
            <a:r>
              <a:rPr sz="4000" spc="-5" dirty="0">
                <a:solidFill>
                  <a:srgbClr val="1F3864"/>
                </a:solidFill>
                <a:latin typeface="Calibri"/>
                <a:cs typeface="Calibri"/>
              </a:rPr>
              <a:t>com </a:t>
            </a:r>
            <a:r>
              <a:rPr sz="4000" spc="-20" dirty="0">
                <a:solidFill>
                  <a:srgbClr val="1F3864"/>
                </a:solidFill>
                <a:latin typeface="Calibri"/>
                <a:cs typeface="Calibri"/>
              </a:rPr>
              <a:t>startups, com </a:t>
            </a:r>
            <a:r>
              <a:rPr sz="4000" spc="-25" dirty="0">
                <a:solidFill>
                  <a:srgbClr val="1F3864"/>
                </a:solidFill>
                <a:latin typeface="Calibri"/>
                <a:cs typeface="Calibri"/>
              </a:rPr>
              <a:t>garantia </a:t>
            </a:r>
            <a:r>
              <a:rPr sz="4000" spc="5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que </a:t>
            </a:r>
            <a:r>
              <a:rPr sz="4000" spc="-89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1F3864"/>
                </a:solidFill>
                <a:latin typeface="Calibri"/>
                <a:cs typeface="Calibri"/>
              </a:rPr>
              <a:t>as</a:t>
            </a:r>
            <a:r>
              <a:rPr sz="400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soluções</a:t>
            </a:r>
            <a:r>
              <a:rPr sz="400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desenvolvidas</a:t>
            </a:r>
            <a:r>
              <a:rPr sz="4000" spc="4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1F3864"/>
                </a:solidFill>
                <a:latin typeface="Calibri"/>
                <a:cs typeface="Calibri"/>
              </a:rPr>
              <a:t>em</a:t>
            </a:r>
            <a:r>
              <a:rPr sz="4000" spc="-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parceria</a:t>
            </a:r>
            <a:r>
              <a:rPr sz="400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1F3864"/>
                </a:solidFill>
                <a:latin typeface="Calibri"/>
                <a:cs typeface="Calibri"/>
              </a:rPr>
              <a:t>não </a:t>
            </a:r>
            <a:r>
              <a:rPr sz="400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1F3864"/>
                </a:solidFill>
                <a:latin typeface="Calibri"/>
                <a:cs typeface="Calibri"/>
              </a:rPr>
              <a:t>terão</a:t>
            </a:r>
            <a:r>
              <a:rPr sz="4000" spc="-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vedação </a:t>
            </a:r>
            <a:r>
              <a:rPr sz="4000" spc="5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400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possibilidade</a:t>
            </a:r>
            <a:r>
              <a:rPr sz="4000" spc="5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400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1F3864"/>
                </a:solidFill>
                <a:latin typeface="Calibri"/>
                <a:cs typeface="Calibri"/>
              </a:rPr>
              <a:t>contratação</a:t>
            </a:r>
            <a:r>
              <a:rPr sz="4000" spc="-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1F3864"/>
                </a:solidFill>
                <a:latin typeface="Calibri"/>
                <a:cs typeface="Calibri"/>
              </a:rPr>
              <a:t>futura</a:t>
            </a:r>
            <a:r>
              <a:rPr sz="4000" b="1" spc="-15" dirty="0">
                <a:solidFill>
                  <a:srgbClr val="1F3864"/>
                </a:solidFill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361" y="1101315"/>
            <a:ext cx="9396730" cy="5215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85"/>
              </a:lnSpc>
              <a:spcBef>
                <a:spcPts val="95"/>
              </a:spcBef>
            </a:pPr>
            <a:r>
              <a:rPr sz="1950" i="1" spc="-5" dirty="0">
                <a:latin typeface="Calibri"/>
                <a:cs typeface="Calibri"/>
              </a:rPr>
              <a:t>DF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ts val="2105"/>
              </a:lnSpc>
            </a:pP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Negócios</a:t>
            </a:r>
            <a:r>
              <a:rPr sz="2050" b="1" dirty="0">
                <a:solidFill>
                  <a:srgbClr val="1F3864"/>
                </a:solidFill>
                <a:latin typeface="Calibri"/>
                <a:cs typeface="Calibri"/>
              </a:rPr>
              <a:t> de</a:t>
            </a:r>
            <a:r>
              <a:rPr sz="2050" b="1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1F3864"/>
                </a:solidFill>
                <a:latin typeface="Calibri"/>
                <a:cs typeface="Calibri"/>
              </a:rPr>
              <a:t>Impacto</a:t>
            </a:r>
            <a:r>
              <a:rPr sz="2050" b="1" spc="4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Social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:</a:t>
            </a:r>
            <a:r>
              <a:rPr sz="20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instituição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de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mecanismos</a:t>
            </a:r>
            <a:r>
              <a:rPr sz="2050" spc="-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para</a:t>
            </a:r>
            <a:r>
              <a:rPr sz="20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dar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segurança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jurídica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a</a:t>
            </a:r>
            <a:endParaRPr sz="2050">
              <a:latin typeface="Calibri"/>
              <a:cs typeface="Calibri"/>
            </a:endParaRPr>
          </a:p>
          <a:p>
            <a:pPr marL="12700" marR="932815">
              <a:lnSpc>
                <a:spcPts val="2640"/>
              </a:lnSpc>
              <a:spcBef>
                <a:spcPts val="105"/>
              </a:spcBef>
            </a:pP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investimento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por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organizações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sem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fins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lucrativos</a:t>
            </a:r>
            <a:r>
              <a:rPr sz="20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em</a:t>
            </a:r>
            <a:r>
              <a:rPr sz="205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startups,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com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qualificação </a:t>
            </a:r>
            <a:r>
              <a:rPr sz="2050" spc="-44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similar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às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benefit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corporations.</a:t>
            </a:r>
            <a:endParaRPr sz="2050">
              <a:latin typeface="Calibri"/>
              <a:cs typeface="Calibri"/>
            </a:endParaRPr>
          </a:p>
          <a:p>
            <a:pPr marL="259079" marR="602615" indent="-247015">
              <a:lnSpc>
                <a:spcPct val="90100"/>
              </a:lnSpc>
              <a:spcBef>
                <a:spcPts val="1505"/>
              </a:spcBef>
              <a:buFont typeface="Arial MT"/>
              <a:buChar char="•"/>
              <a:tabLst>
                <a:tab pos="259079" algn="l"/>
                <a:tab pos="259715" algn="l"/>
              </a:tabLst>
            </a:pPr>
            <a:r>
              <a:rPr sz="2050" b="1" spc="-10" dirty="0">
                <a:solidFill>
                  <a:srgbClr val="1F3864"/>
                </a:solidFill>
                <a:latin typeface="Calibri"/>
                <a:cs typeface="Calibri"/>
              </a:rPr>
              <a:t>Melhoram</a:t>
            </a:r>
            <a:r>
              <a:rPr sz="2050" b="1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1F3864"/>
                </a:solidFill>
                <a:latin typeface="Calibri"/>
                <a:cs typeface="Calibri"/>
              </a:rPr>
              <a:t>o</a:t>
            </a:r>
            <a:r>
              <a:rPr sz="2050" b="1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posicionamento</a:t>
            </a:r>
            <a:r>
              <a:rPr sz="2050" b="1" spc="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internacional</a:t>
            </a:r>
            <a:r>
              <a:rPr sz="2050" b="1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1F3864"/>
                </a:solidFill>
                <a:latin typeface="Calibri"/>
                <a:cs typeface="Calibri"/>
              </a:rPr>
              <a:t>do</a:t>
            </a:r>
            <a:r>
              <a:rPr sz="2050" b="1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15" dirty="0">
                <a:solidFill>
                  <a:srgbClr val="1F3864"/>
                </a:solidFill>
                <a:latin typeface="Calibri"/>
                <a:cs typeface="Calibri"/>
              </a:rPr>
              <a:t>Brasil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1F3864"/>
                </a:solidFill>
                <a:latin typeface="Calibri"/>
                <a:cs typeface="Calibri"/>
              </a:rPr>
              <a:t>na </a:t>
            </a:r>
            <a:r>
              <a:rPr sz="2050" b="1" spc="-10" dirty="0">
                <a:solidFill>
                  <a:srgbClr val="1F3864"/>
                </a:solidFill>
                <a:latin typeface="Calibri"/>
                <a:cs typeface="Calibri"/>
              </a:rPr>
              <a:t>agenda</a:t>
            </a:r>
            <a:r>
              <a:rPr sz="2050" b="1" dirty="0">
                <a:solidFill>
                  <a:srgbClr val="1F3864"/>
                </a:solidFill>
                <a:latin typeface="Calibri"/>
                <a:cs typeface="Calibri"/>
              </a:rPr>
              <a:t> de </a:t>
            </a:r>
            <a:r>
              <a:rPr sz="2050" b="1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empreendedorismo</a:t>
            </a:r>
            <a:r>
              <a:rPr sz="2050" b="1" spc="5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1F3864"/>
                </a:solidFill>
                <a:latin typeface="Calibri"/>
                <a:cs typeface="Calibri"/>
              </a:rPr>
              <a:t>socioambiental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:</a:t>
            </a:r>
            <a:r>
              <a:rPr sz="2050" spc="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por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meio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da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criação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da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qualificação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legal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facultativa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das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startups</a:t>
            </a:r>
            <a:r>
              <a:rPr sz="2050" spc="-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benefício,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inspirada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nas</a:t>
            </a:r>
            <a:r>
              <a:rPr sz="205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normas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benefit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corporations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que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já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existem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em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diversos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países.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35" dirty="0">
                <a:solidFill>
                  <a:srgbClr val="1F3864"/>
                </a:solidFill>
                <a:latin typeface="Calibri"/>
                <a:cs typeface="Calibri"/>
              </a:rPr>
              <a:t>Trata-se</a:t>
            </a:r>
            <a:r>
              <a:rPr sz="2050" spc="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proposta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baseada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no </a:t>
            </a:r>
            <a:r>
              <a:rPr sz="2050" spc="-44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tripé: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propósito;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governança</a:t>
            </a:r>
            <a:r>
              <a:rPr sz="2050" spc="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e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transparência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que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já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tem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acúmulo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debate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interno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no</a:t>
            </a:r>
            <a:r>
              <a:rPr sz="205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Governo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Federal,</a:t>
            </a:r>
            <a:r>
              <a:rPr sz="205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com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parecer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25" dirty="0">
                <a:solidFill>
                  <a:srgbClr val="1F3864"/>
                </a:solidFill>
                <a:latin typeface="Calibri"/>
                <a:cs typeface="Calibri"/>
              </a:rPr>
              <a:t>favorável</a:t>
            </a:r>
            <a:r>
              <a:rPr sz="205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do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DREI;</a:t>
            </a:r>
            <a:endParaRPr sz="2050">
              <a:latin typeface="Calibri"/>
              <a:cs typeface="Calibri"/>
            </a:endParaRPr>
          </a:p>
          <a:p>
            <a:pPr marL="259079" marR="376555" indent="-247015">
              <a:lnSpc>
                <a:spcPct val="90100"/>
              </a:lnSpc>
              <a:spcBef>
                <a:spcPts val="1070"/>
              </a:spcBef>
              <a:buFont typeface="Arial MT"/>
              <a:buChar char="•"/>
              <a:tabLst>
                <a:tab pos="259079" algn="l"/>
                <a:tab pos="259715" algn="l"/>
              </a:tabLst>
            </a:pPr>
            <a:r>
              <a:rPr sz="2050" b="1" spc="-15" dirty="0">
                <a:solidFill>
                  <a:srgbClr val="1F3864"/>
                </a:solidFill>
                <a:latin typeface="Calibri"/>
                <a:cs typeface="Calibri"/>
              </a:rPr>
              <a:t>Resolvem</a:t>
            </a:r>
            <a:r>
              <a:rPr sz="2050" b="1" spc="4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1F3864"/>
                </a:solidFill>
                <a:latin typeface="Calibri"/>
                <a:cs typeface="Calibri"/>
              </a:rPr>
              <a:t>parte</a:t>
            </a:r>
            <a:r>
              <a:rPr sz="2050" b="1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1F3864"/>
                </a:solidFill>
                <a:latin typeface="Calibri"/>
                <a:cs typeface="Calibri"/>
              </a:rPr>
              <a:t>da</a:t>
            </a:r>
            <a:r>
              <a:rPr sz="2050" b="1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insegurança</a:t>
            </a:r>
            <a:r>
              <a:rPr sz="2050" b="1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jurídica</a:t>
            </a:r>
            <a:r>
              <a:rPr sz="2050" b="1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tributária</a:t>
            </a:r>
            <a:r>
              <a:rPr sz="2050" b="1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15" dirty="0">
                <a:solidFill>
                  <a:srgbClr val="1F3864"/>
                </a:solidFill>
                <a:latin typeface="Calibri"/>
                <a:cs typeface="Calibri"/>
              </a:rPr>
              <a:t>para</a:t>
            </a:r>
            <a:r>
              <a:rPr sz="2050" b="1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1F3864"/>
                </a:solidFill>
                <a:latin typeface="Calibri"/>
                <a:cs typeface="Calibri"/>
              </a:rPr>
              <a:t>blended</a:t>
            </a:r>
            <a:r>
              <a:rPr sz="2050" b="1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1F3864"/>
                </a:solidFill>
                <a:latin typeface="Calibri"/>
                <a:cs typeface="Calibri"/>
              </a:rPr>
              <a:t>finance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: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é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preciso </a:t>
            </a:r>
            <a:r>
              <a:rPr sz="2050" spc="-4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dar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segurança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para</a:t>
            </a:r>
            <a:r>
              <a:rPr sz="20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que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instituições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sem</a:t>
            </a:r>
            <a:r>
              <a:rPr sz="20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fins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lucrativos,</a:t>
            </a:r>
            <a:r>
              <a:rPr sz="2050" spc="4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incluindo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Instituições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Ciência</a:t>
            </a:r>
            <a:r>
              <a:rPr sz="20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e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25" dirty="0">
                <a:solidFill>
                  <a:srgbClr val="1F3864"/>
                </a:solidFill>
                <a:latin typeface="Calibri"/>
                <a:cs typeface="Calibri"/>
              </a:rPr>
              <a:t>Tecnologia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25" dirty="0">
                <a:solidFill>
                  <a:srgbClr val="1F3864"/>
                </a:solidFill>
                <a:latin typeface="Calibri"/>
                <a:cs typeface="Calibri"/>
              </a:rPr>
              <a:t>(ICTs)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façam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investimentos</a:t>
            </a:r>
            <a:r>
              <a:rPr sz="20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em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startups</a:t>
            </a:r>
            <a:r>
              <a:rPr sz="205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e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possam</a:t>
            </a:r>
            <a:r>
              <a:rPr sz="2050" spc="-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adquirir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participação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societária</a:t>
            </a:r>
            <a:r>
              <a:rPr sz="2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nesses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negócios.</a:t>
            </a:r>
            <a:r>
              <a:rPr sz="205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Apesar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da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existência</a:t>
            </a:r>
            <a:r>
              <a:rPr sz="2050" spc="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boas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normas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infralegais,</a:t>
            </a:r>
            <a:r>
              <a:rPr sz="2050" spc="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há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entendimentos</a:t>
            </a:r>
            <a:r>
              <a:rPr sz="2050" spc="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dispersos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e</a:t>
            </a:r>
            <a:r>
              <a:rPr sz="20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restritivos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órgãos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fiscais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no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Brasil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que </a:t>
            </a:r>
            <a:r>
              <a:rPr sz="205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seriam</a:t>
            </a:r>
            <a:r>
              <a:rPr sz="2050" spc="-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resolvidos</a:t>
            </a:r>
            <a:r>
              <a:rPr sz="205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por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meio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previsão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legal</a:t>
            </a:r>
            <a:r>
              <a:rPr sz="20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que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dê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a</a:t>
            </a:r>
            <a:r>
              <a:rPr sz="2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devida</a:t>
            </a:r>
            <a:r>
              <a:rPr sz="205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segurança</a:t>
            </a:r>
            <a:r>
              <a:rPr sz="2050" spc="-5" dirty="0">
                <a:solidFill>
                  <a:srgbClr val="1F3864"/>
                </a:solidFill>
                <a:latin typeface="Calibri"/>
                <a:cs typeface="Calibri"/>
              </a:rPr>
              <a:t> jurídica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para</a:t>
            </a:r>
            <a:r>
              <a:rPr sz="205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1F3864"/>
                </a:solidFill>
                <a:latin typeface="Calibri"/>
                <a:cs typeface="Calibri"/>
              </a:rPr>
              <a:t>esses</a:t>
            </a:r>
            <a:r>
              <a:rPr sz="205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1F3864"/>
                </a:solidFill>
                <a:latin typeface="Calibri"/>
                <a:cs typeface="Calibri"/>
              </a:rPr>
              <a:t>arranjos.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248"/>
            <a:ext cx="10692384" cy="74020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23644"/>
            <a:ext cx="10692384" cy="49773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7496" y="891030"/>
            <a:ext cx="28625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5B9AD4"/>
                </a:solidFill>
                <a:latin typeface="Calibri"/>
                <a:cs typeface="Calibri"/>
              </a:rPr>
              <a:t>C</a:t>
            </a:r>
            <a:r>
              <a:rPr sz="2800" b="1" spc="-75" dirty="0">
                <a:solidFill>
                  <a:srgbClr val="5B9AD4"/>
                </a:solidFill>
                <a:latin typeface="Calibri"/>
                <a:cs typeface="Calibri"/>
              </a:rPr>
              <a:t>i</a:t>
            </a:r>
            <a:r>
              <a:rPr sz="2800" b="1" spc="-45" dirty="0">
                <a:solidFill>
                  <a:srgbClr val="5B9AD4"/>
                </a:solidFill>
                <a:latin typeface="Calibri"/>
                <a:cs typeface="Calibri"/>
              </a:rPr>
              <a:t>d</a:t>
            </a:r>
            <a:r>
              <a:rPr sz="2800" b="1" spc="-100" dirty="0">
                <a:solidFill>
                  <a:srgbClr val="5B9AD4"/>
                </a:solidFill>
                <a:latin typeface="Calibri"/>
                <a:cs typeface="Calibri"/>
              </a:rPr>
              <a:t>ad</a:t>
            </a:r>
            <a:r>
              <a:rPr sz="2800" b="1" spc="-40" dirty="0">
                <a:solidFill>
                  <a:srgbClr val="5B9AD4"/>
                </a:solidFill>
                <a:latin typeface="Calibri"/>
                <a:cs typeface="Calibri"/>
              </a:rPr>
              <a:t>e</a:t>
            </a:r>
            <a:r>
              <a:rPr sz="2800" b="1" spc="-35" dirty="0">
                <a:solidFill>
                  <a:srgbClr val="5B9AD4"/>
                </a:solidFill>
                <a:latin typeface="Calibri"/>
                <a:cs typeface="Calibri"/>
              </a:rPr>
              <a:t>s</a:t>
            </a:r>
            <a:r>
              <a:rPr sz="2800" b="1" spc="-65" dirty="0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sz="2800" b="1" spc="-80" dirty="0">
                <a:solidFill>
                  <a:srgbClr val="5B9AD4"/>
                </a:solidFill>
                <a:latin typeface="Calibri"/>
                <a:cs typeface="Calibri"/>
              </a:rPr>
              <a:t>I</a:t>
            </a:r>
            <a:r>
              <a:rPr sz="2800" b="1" spc="-45" dirty="0">
                <a:solidFill>
                  <a:srgbClr val="5B9AD4"/>
                </a:solidFill>
                <a:latin typeface="Calibri"/>
                <a:cs typeface="Calibri"/>
              </a:rPr>
              <a:t>n</a:t>
            </a:r>
            <a:r>
              <a:rPr sz="2800" b="1" spc="-80" dirty="0">
                <a:solidFill>
                  <a:srgbClr val="5B9AD4"/>
                </a:solidFill>
                <a:latin typeface="Calibri"/>
                <a:cs typeface="Calibri"/>
              </a:rPr>
              <a:t>o</a:t>
            </a:r>
            <a:r>
              <a:rPr sz="2800" b="1" spc="-175" dirty="0">
                <a:solidFill>
                  <a:srgbClr val="5B9AD4"/>
                </a:solidFill>
                <a:latin typeface="Calibri"/>
                <a:cs typeface="Calibri"/>
              </a:rPr>
              <a:t>v</a:t>
            </a:r>
            <a:r>
              <a:rPr sz="2800" b="1" spc="-100" dirty="0">
                <a:solidFill>
                  <a:srgbClr val="5B9AD4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5B9AD4"/>
                </a:solidFill>
                <a:latin typeface="Calibri"/>
                <a:cs typeface="Calibri"/>
              </a:rPr>
              <a:t>d</a:t>
            </a:r>
            <a:r>
              <a:rPr sz="2800" b="1" spc="-110" dirty="0">
                <a:solidFill>
                  <a:srgbClr val="5B9AD4"/>
                </a:solidFill>
                <a:latin typeface="Calibri"/>
                <a:cs typeface="Calibri"/>
              </a:rPr>
              <a:t>o</a:t>
            </a:r>
            <a:r>
              <a:rPr sz="2800" b="1" spc="-100" dirty="0">
                <a:solidFill>
                  <a:srgbClr val="5B9AD4"/>
                </a:solidFill>
                <a:latin typeface="Calibri"/>
                <a:cs typeface="Calibri"/>
              </a:rPr>
              <a:t>ra</a:t>
            </a:r>
            <a:r>
              <a:rPr sz="2800" b="1" spc="-55" dirty="0">
                <a:solidFill>
                  <a:srgbClr val="5B9AD4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5B9AD4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010" y="1276552"/>
            <a:ext cx="709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70" dirty="0">
                <a:latin typeface="Calibri"/>
                <a:cs typeface="Calibri"/>
              </a:rPr>
              <a:t>Feita </a:t>
            </a:r>
            <a:r>
              <a:rPr sz="2800" b="1" spc="-50" dirty="0">
                <a:latin typeface="Calibri"/>
                <a:cs typeface="Calibri"/>
              </a:rPr>
              <a:t>por</a:t>
            </a:r>
            <a:r>
              <a:rPr sz="2800" b="1" spc="-55" dirty="0">
                <a:latin typeface="Calibri"/>
                <a:cs typeface="Calibri"/>
              </a:rPr>
              <a:t> nós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que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estamos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90" dirty="0">
                <a:latin typeface="Calibri"/>
                <a:cs typeface="Calibri"/>
              </a:rPr>
              <a:t>“Pivotando”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as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cidades.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3483" y="6065520"/>
            <a:ext cx="1979675" cy="5227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4352" y="2089404"/>
            <a:ext cx="2255520" cy="60388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90"/>
              </a:lnSpc>
            </a:pPr>
            <a:r>
              <a:rPr sz="3850" spc="15" dirty="0">
                <a:latin typeface="Calibri"/>
                <a:cs typeface="Calibri"/>
              </a:rPr>
              <a:t>G</a:t>
            </a:r>
            <a:r>
              <a:rPr sz="3850" spc="5" dirty="0">
                <a:latin typeface="Calibri"/>
                <a:cs typeface="Calibri"/>
              </a:rPr>
              <a:t>R</a:t>
            </a:r>
            <a:r>
              <a:rPr sz="3850" spc="-290" dirty="0">
                <a:latin typeface="Calibri"/>
                <a:cs typeface="Calibri"/>
              </a:rPr>
              <a:t>A</a:t>
            </a:r>
            <a:r>
              <a:rPr sz="3850" spc="25" dirty="0">
                <a:latin typeface="Calibri"/>
                <a:cs typeface="Calibri"/>
              </a:rPr>
              <a:t>T</a:t>
            </a:r>
            <a:r>
              <a:rPr sz="3850" spc="-5" dirty="0">
                <a:latin typeface="Calibri"/>
                <a:cs typeface="Calibri"/>
              </a:rPr>
              <a:t>I</a:t>
            </a:r>
            <a:r>
              <a:rPr sz="3850" spc="-40" dirty="0">
                <a:latin typeface="Calibri"/>
                <a:cs typeface="Calibri"/>
              </a:rPr>
              <a:t>D</a:t>
            </a:r>
            <a:r>
              <a:rPr sz="3850" spc="-15" dirty="0">
                <a:latin typeface="Calibri"/>
                <a:cs typeface="Calibri"/>
              </a:rPr>
              <a:t>Ã</a:t>
            </a:r>
            <a:r>
              <a:rPr sz="3850" spc="15" dirty="0">
                <a:latin typeface="Calibri"/>
                <a:cs typeface="Calibri"/>
              </a:rPr>
              <a:t>O</a:t>
            </a:r>
            <a:r>
              <a:rPr sz="3850" spc="10" dirty="0">
                <a:latin typeface="Calibri"/>
                <a:cs typeface="Calibri"/>
              </a:rPr>
              <a:t>!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984" y="6987540"/>
            <a:ext cx="10287635" cy="31877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390"/>
              </a:lnSpc>
            </a:pPr>
            <a:r>
              <a:rPr sz="2050" b="1" spc="-55" dirty="0">
                <a:latin typeface="Calibri"/>
                <a:cs typeface="Calibri"/>
              </a:rPr>
              <a:t>Contato: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b="1" spc="-60" dirty="0">
                <a:latin typeface="Calibri"/>
                <a:cs typeface="Calibri"/>
              </a:rPr>
              <a:t>Instagram </a:t>
            </a:r>
            <a:r>
              <a:rPr sz="2050" b="1" dirty="0">
                <a:latin typeface="Calibri"/>
                <a:cs typeface="Calibri"/>
              </a:rPr>
              <a:t>-</a:t>
            </a:r>
            <a:r>
              <a:rPr sz="2050" b="1" spc="20" dirty="0">
                <a:latin typeface="Calibri"/>
                <a:cs typeface="Calibri"/>
              </a:rPr>
              <a:t> </a:t>
            </a:r>
            <a:r>
              <a:rPr sz="2050" b="1" spc="-55" dirty="0">
                <a:latin typeface="Calibri"/>
                <a:cs typeface="Calibri"/>
              </a:rPr>
              <a:t>@crismultiplicidade</a:t>
            </a:r>
            <a:r>
              <a:rPr sz="2050" b="1" spc="-4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–</a:t>
            </a:r>
            <a:r>
              <a:rPr sz="2050" b="1" spc="10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61</a:t>
            </a:r>
            <a:r>
              <a:rPr sz="2050" b="1" spc="-5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99198</a:t>
            </a:r>
            <a:r>
              <a:rPr sz="2050" b="1" spc="-30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0938</a:t>
            </a:r>
            <a:r>
              <a:rPr sz="2050" b="1" spc="-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–</a:t>
            </a:r>
            <a:r>
              <a:rPr sz="2050" b="1" spc="-10" dirty="0">
                <a:latin typeface="Calibri"/>
                <a:cs typeface="Calibri"/>
              </a:rPr>
              <a:t> </a:t>
            </a:r>
            <a:r>
              <a:rPr sz="2050" b="1" u="heavy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cristiane@espacomultiplicidade.com.br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248"/>
            <a:ext cx="10692384" cy="74020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003" y="2266188"/>
            <a:ext cx="10622280" cy="5215255"/>
            <a:chOff x="32003" y="2266188"/>
            <a:chExt cx="10622280" cy="52152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4971" y="2266188"/>
              <a:ext cx="3639311" cy="4547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8936" y="4922519"/>
              <a:ext cx="5082539" cy="2558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96" y="3153156"/>
              <a:ext cx="4762499" cy="31744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004" y="2340863"/>
              <a:ext cx="8117205" cy="794385"/>
            </a:xfrm>
            <a:custGeom>
              <a:avLst/>
              <a:gdLst/>
              <a:ahLst/>
              <a:cxnLst/>
              <a:rect l="l" t="t" r="r" b="b"/>
              <a:pathLst>
                <a:path w="8117205" h="794385">
                  <a:moveTo>
                    <a:pt x="8115300" y="0"/>
                  </a:moveTo>
                  <a:lnTo>
                    <a:pt x="2859011" y="0"/>
                  </a:lnTo>
                  <a:lnTo>
                    <a:pt x="82296" y="0"/>
                  </a:lnTo>
                  <a:lnTo>
                    <a:pt x="82296" y="201180"/>
                  </a:lnTo>
                  <a:lnTo>
                    <a:pt x="2859011" y="201180"/>
                  </a:lnTo>
                  <a:lnTo>
                    <a:pt x="8115300" y="201180"/>
                  </a:lnTo>
                  <a:lnTo>
                    <a:pt x="8115300" y="0"/>
                  </a:lnTo>
                  <a:close/>
                </a:path>
                <a:path w="8117205" h="794385">
                  <a:moveTo>
                    <a:pt x="8116824" y="592836"/>
                  </a:moveTo>
                  <a:lnTo>
                    <a:pt x="0" y="592836"/>
                  </a:lnTo>
                  <a:lnTo>
                    <a:pt x="0" y="794004"/>
                  </a:lnTo>
                  <a:lnTo>
                    <a:pt x="8116824" y="794004"/>
                  </a:lnTo>
                  <a:lnTo>
                    <a:pt x="8116824" y="592836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3568" y="563880"/>
            <a:ext cx="7789545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Vice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Presidente 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de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Transformação Digital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da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ASSESPRO</a:t>
            </a:r>
            <a:r>
              <a:rPr sz="1300" b="1" spc="-2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DF,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Consultora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credenciada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043" y="859536"/>
            <a:ext cx="7795259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pelo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SEBRAE,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Vice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Presidente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IBRACHICS,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 Membro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do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CODESE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DF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-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líder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da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Câmara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991" y="1156716"/>
            <a:ext cx="7832090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Eixo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Brasília/GO</a:t>
            </a:r>
            <a:r>
              <a:rPr sz="1300" b="1" spc="2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RIDE;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Membro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do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CODESE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GO, Coordenadora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do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Projeto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Coalizão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163" y="1452372"/>
            <a:ext cx="7597140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pelo Impacto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em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Brasília,</a:t>
            </a:r>
            <a:r>
              <a:rPr sz="1300" b="1" spc="2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idealizadora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do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Projeto Hackacity</a:t>
            </a:r>
            <a:r>
              <a:rPr sz="1300" b="1" spc="-3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–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Cidade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Inteligente,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547" y="1748027"/>
            <a:ext cx="7954009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gestora do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Espaço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Multiplicidade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Escritório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Colaborativo,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Coordenadora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substituto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087" y="2045208"/>
            <a:ext cx="7823200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Rota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da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integração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nacional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Cerrado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Digital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-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MIDR.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Formação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em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Administração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de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108" y="2331192"/>
            <a:ext cx="80029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Empresas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pelo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CEUB/DF,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pós-graduação</a:t>
            </a:r>
            <a:r>
              <a:rPr sz="1300" b="1" spc="-4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em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Gestão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de Tecnologia</a:t>
            </a:r>
            <a:r>
              <a:rPr sz="1300" b="1" spc="-2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da Informação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pela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348" y="2638044"/>
            <a:ext cx="7650480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UNB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Pós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graduanda</a:t>
            </a:r>
            <a:r>
              <a:rPr sz="1300" b="1" spc="-3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em</a:t>
            </a:r>
            <a:r>
              <a:rPr sz="1300" b="1" spc="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Governança</a:t>
            </a:r>
            <a:r>
              <a:rPr sz="1300" b="1" spc="-2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Inovação</a:t>
            </a:r>
            <a:r>
              <a:rPr sz="1300" b="1" spc="-2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Pública</a:t>
            </a:r>
            <a:r>
              <a:rPr sz="1300" b="1" spc="-2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para Líderes</a:t>
            </a:r>
            <a:r>
              <a:rPr sz="1300" b="1" spc="-2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da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América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12" y="2924056"/>
            <a:ext cx="808418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Latina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 e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Caribe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CAF/FGV</a:t>
            </a:r>
            <a:r>
              <a:rPr sz="1300" b="1" spc="45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e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certificação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de auditora líder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em</a:t>
            </a:r>
            <a:r>
              <a:rPr sz="1300" b="1" spc="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BS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7799</a:t>
            </a:r>
            <a:r>
              <a:rPr sz="1300" b="1" spc="-1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pelo</a:t>
            </a:r>
            <a:r>
              <a:rPr sz="1300" b="1" spc="5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5469"/>
                </a:solidFill>
                <a:latin typeface="Verdana"/>
                <a:cs typeface="Verdana"/>
              </a:rPr>
              <a:t>BSI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–</a:t>
            </a:r>
            <a:r>
              <a:rPr sz="1300" b="1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British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7232" y="3229356"/>
            <a:ext cx="2056764" cy="201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0"/>
              </a:spcBef>
            </a:pP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Standards</a:t>
            </a:r>
            <a:r>
              <a:rPr sz="1300" b="1" spc="-80" dirty="0">
                <a:solidFill>
                  <a:srgbClr val="445469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5469"/>
                </a:solidFill>
                <a:latin typeface="Verdana"/>
                <a:cs typeface="Verdana"/>
              </a:rPr>
              <a:t>Institution</a:t>
            </a:r>
            <a:r>
              <a:rPr sz="1300" spc="-5" dirty="0">
                <a:solidFill>
                  <a:srgbClr val="445469"/>
                </a:solidFill>
                <a:latin typeface="Verdana"/>
                <a:cs typeface="Verdana"/>
              </a:rPr>
              <a:t>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9305" y="3605321"/>
            <a:ext cx="205232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100" spc="-285" dirty="0">
                <a:solidFill>
                  <a:srgbClr val="2D75B6"/>
                </a:solidFill>
                <a:latin typeface="Microsoft Sans Serif"/>
                <a:cs typeface="Microsoft Sans Serif"/>
              </a:rPr>
              <a:t>C</a:t>
            </a:r>
            <a:r>
              <a:rPr sz="2100" spc="10" dirty="0">
                <a:solidFill>
                  <a:srgbClr val="2D75B6"/>
                </a:solidFill>
                <a:latin typeface="Microsoft Sans Serif"/>
                <a:cs typeface="Microsoft Sans Serif"/>
              </a:rPr>
              <a:t>r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-425" dirty="0">
                <a:solidFill>
                  <a:srgbClr val="2D75B6"/>
                </a:solidFill>
                <a:latin typeface="Microsoft Sans Serif"/>
                <a:cs typeface="Microsoft Sans Serif"/>
              </a:rPr>
              <a:t>s</a:t>
            </a:r>
            <a:r>
              <a:rPr sz="2100" spc="125" dirty="0">
                <a:solidFill>
                  <a:srgbClr val="2D75B6"/>
                </a:solidFill>
                <a:latin typeface="Microsoft Sans Serif"/>
                <a:cs typeface="Microsoft Sans Serif"/>
              </a:rPr>
              <a:t>t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a</a:t>
            </a:r>
            <a:r>
              <a:rPr sz="2100" spc="-80" dirty="0">
                <a:solidFill>
                  <a:srgbClr val="2D75B6"/>
                </a:solidFill>
                <a:latin typeface="Microsoft Sans Serif"/>
                <a:cs typeface="Microsoft Sans Serif"/>
              </a:rPr>
              <a:t>n</a:t>
            </a:r>
            <a:r>
              <a:rPr sz="2100" spc="-160" dirty="0">
                <a:solidFill>
                  <a:srgbClr val="2D75B6"/>
                </a:solidFill>
                <a:latin typeface="Microsoft Sans Serif"/>
                <a:cs typeface="Microsoft Sans Serif"/>
              </a:rPr>
              <a:t>e</a:t>
            </a:r>
            <a:r>
              <a:rPr sz="2100" spc="-4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00" spc="-105" dirty="0">
                <a:solidFill>
                  <a:srgbClr val="2D75B6"/>
                </a:solidFill>
                <a:latin typeface="Microsoft Sans Serif"/>
                <a:cs typeface="Microsoft Sans Serif"/>
              </a:rPr>
              <a:t>P</a:t>
            </a:r>
            <a:r>
              <a:rPr sz="2100" spc="-165" dirty="0">
                <a:solidFill>
                  <a:srgbClr val="2D75B6"/>
                </a:solidFill>
                <a:latin typeface="Microsoft Sans Serif"/>
                <a:cs typeface="Microsoft Sans Serif"/>
              </a:rPr>
              <a:t>e</a:t>
            </a:r>
            <a:r>
              <a:rPr sz="21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r</a:t>
            </a:r>
            <a:r>
              <a:rPr sz="2100" spc="-165" dirty="0">
                <a:solidFill>
                  <a:srgbClr val="2D75B6"/>
                </a:solidFill>
                <a:latin typeface="Microsoft Sans Serif"/>
                <a:cs typeface="Microsoft Sans Serif"/>
              </a:rPr>
              <a:t>e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10" dirty="0">
                <a:solidFill>
                  <a:srgbClr val="2D75B6"/>
                </a:solidFill>
                <a:latin typeface="Microsoft Sans Serif"/>
                <a:cs typeface="Microsoft Sans Serif"/>
              </a:rPr>
              <a:t>r</a:t>
            </a:r>
            <a:r>
              <a:rPr sz="21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a</a:t>
            </a:r>
            <a:endParaRPr sz="2100">
              <a:latin typeface="Microsoft Sans Serif"/>
              <a:cs typeface="Microsoft Sans Serif"/>
            </a:endParaRPr>
          </a:p>
          <a:p>
            <a:pPr marL="12700" marR="5080" indent="766445" algn="r">
              <a:lnSpc>
                <a:spcPts val="2530"/>
              </a:lnSpc>
              <a:spcBef>
                <a:spcPts val="75"/>
              </a:spcBef>
            </a:pPr>
            <a:r>
              <a:rPr sz="2100" spc="-285" dirty="0">
                <a:solidFill>
                  <a:srgbClr val="2D75B6"/>
                </a:solidFill>
                <a:latin typeface="Microsoft Sans Serif"/>
                <a:cs typeface="Microsoft Sans Serif"/>
              </a:rPr>
              <a:t>C</a:t>
            </a:r>
            <a:r>
              <a:rPr sz="2100" spc="10" dirty="0">
                <a:solidFill>
                  <a:srgbClr val="2D75B6"/>
                </a:solidFill>
                <a:latin typeface="Microsoft Sans Serif"/>
                <a:cs typeface="Microsoft Sans Serif"/>
              </a:rPr>
              <a:t>r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-425" dirty="0">
                <a:solidFill>
                  <a:srgbClr val="2D75B6"/>
                </a:solidFill>
                <a:latin typeface="Microsoft Sans Serif"/>
                <a:cs typeface="Microsoft Sans Serif"/>
              </a:rPr>
              <a:t>s</a:t>
            </a:r>
            <a:r>
              <a:rPr sz="2100" spc="-3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00" spc="-105" dirty="0">
                <a:solidFill>
                  <a:srgbClr val="2D75B6"/>
                </a:solidFill>
                <a:latin typeface="Microsoft Sans Serif"/>
                <a:cs typeface="Microsoft Sans Serif"/>
              </a:rPr>
              <a:t>P</a:t>
            </a:r>
            <a:r>
              <a:rPr sz="2100" spc="-165" dirty="0">
                <a:solidFill>
                  <a:srgbClr val="2D75B6"/>
                </a:solidFill>
                <a:latin typeface="Microsoft Sans Serif"/>
                <a:cs typeface="Microsoft Sans Serif"/>
              </a:rPr>
              <a:t>e</a:t>
            </a:r>
            <a:r>
              <a:rPr sz="21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r</a:t>
            </a:r>
            <a:r>
              <a:rPr sz="2100" spc="-165" dirty="0">
                <a:solidFill>
                  <a:srgbClr val="2D75B6"/>
                </a:solidFill>
                <a:latin typeface="Microsoft Sans Serif"/>
                <a:cs typeface="Microsoft Sans Serif"/>
              </a:rPr>
              <a:t>e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10" dirty="0">
                <a:solidFill>
                  <a:srgbClr val="2D75B6"/>
                </a:solidFill>
                <a:latin typeface="Microsoft Sans Serif"/>
                <a:cs typeface="Microsoft Sans Serif"/>
              </a:rPr>
              <a:t>r</a:t>
            </a:r>
            <a:r>
              <a:rPr sz="21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a  </a:t>
            </a:r>
            <a:r>
              <a:rPr sz="2100" spc="-285" dirty="0">
                <a:solidFill>
                  <a:srgbClr val="2D75B6"/>
                </a:solidFill>
                <a:latin typeface="Microsoft Sans Serif"/>
                <a:cs typeface="Microsoft Sans Serif"/>
              </a:rPr>
              <a:t>C</a:t>
            </a:r>
            <a:r>
              <a:rPr sz="2100" spc="10" dirty="0">
                <a:solidFill>
                  <a:srgbClr val="2D75B6"/>
                </a:solidFill>
                <a:latin typeface="Microsoft Sans Serif"/>
                <a:cs typeface="Microsoft Sans Serif"/>
              </a:rPr>
              <a:t>r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-425" dirty="0">
                <a:solidFill>
                  <a:srgbClr val="2D75B6"/>
                </a:solidFill>
                <a:latin typeface="Microsoft Sans Serif"/>
                <a:cs typeface="Microsoft Sans Serif"/>
              </a:rPr>
              <a:t>s</a:t>
            </a:r>
            <a:r>
              <a:rPr sz="2100" spc="-3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00" spc="-100" dirty="0">
                <a:solidFill>
                  <a:srgbClr val="2D75B6"/>
                </a:solidFill>
                <a:latin typeface="Microsoft Sans Serif"/>
                <a:cs typeface="Microsoft Sans Serif"/>
              </a:rPr>
              <a:t>M</a:t>
            </a:r>
            <a:r>
              <a:rPr sz="21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u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l</a:t>
            </a:r>
            <a:r>
              <a:rPr sz="2100" spc="125" dirty="0">
                <a:solidFill>
                  <a:srgbClr val="2D75B6"/>
                </a:solidFill>
                <a:latin typeface="Microsoft Sans Serif"/>
                <a:cs typeface="Microsoft Sans Serif"/>
              </a:rPr>
              <a:t>t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25" dirty="0">
                <a:solidFill>
                  <a:srgbClr val="2D75B6"/>
                </a:solidFill>
                <a:latin typeface="Microsoft Sans Serif"/>
                <a:cs typeface="Microsoft Sans Serif"/>
              </a:rPr>
              <a:t>p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li</a:t>
            </a:r>
            <a:r>
              <a:rPr sz="2100" spc="-215" dirty="0">
                <a:solidFill>
                  <a:srgbClr val="2D75B6"/>
                </a:solidFill>
                <a:latin typeface="Microsoft Sans Serif"/>
                <a:cs typeface="Microsoft Sans Serif"/>
              </a:rPr>
              <a:t>c</a:t>
            </a:r>
            <a:r>
              <a:rPr sz="21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i</a:t>
            </a:r>
            <a:r>
              <a:rPr sz="210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d</a:t>
            </a:r>
            <a:r>
              <a:rPr sz="21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ad</a:t>
            </a:r>
            <a:r>
              <a:rPr sz="2100" spc="-160" dirty="0">
                <a:solidFill>
                  <a:srgbClr val="2D75B6"/>
                </a:solidFill>
                <a:latin typeface="Microsoft Sans Serif"/>
                <a:cs typeface="Microsoft Sans Serif"/>
              </a:rPr>
              <a:t>e</a:t>
            </a:r>
            <a:endParaRPr sz="2100">
              <a:latin typeface="Microsoft Sans Serif"/>
              <a:cs typeface="Microsoft Sans Serif"/>
            </a:endParaRPr>
          </a:p>
          <a:p>
            <a:pPr marR="5080" algn="r">
              <a:lnSpc>
                <a:spcPts val="2435"/>
              </a:lnSpc>
            </a:pPr>
            <a:r>
              <a:rPr sz="2100" spc="-180" dirty="0">
                <a:solidFill>
                  <a:srgbClr val="2D75B6"/>
                </a:solidFill>
                <a:latin typeface="Microsoft Sans Serif"/>
                <a:cs typeface="Microsoft Sans Serif"/>
              </a:rPr>
              <a:t>Cris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0980" y="3297935"/>
            <a:ext cx="10299700" cy="4136390"/>
            <a:chOff x="220980" y="3297935"/>
            <a:chExt cx="10299700" cy="413639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980" y="5794247"/>
              <a:ext cx="1684019" cy="533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4248" y="3297935"/>
              <a:ext cx="915923" cy="3246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10867" y="6998207"/>
              <a:ext cx="8269605" cy="436245"/>
            </a:xfrm>
            <a:custGeom>
              <a:avLst/>
              <a:gdLst/>
              <a:ahLst/>
              <a:cxnLst/>
              <a:rect l="l" t="t" r="r" b="b"/>
              <a:pathLst>
                <a:path w="8269605" h="436245">
                  <a:moveTo>
                    <a:pt x="8269224" y="435864"/>
                  </a:moveTo>
                  <a:lnTo>
                    <a:pt x="0" y="435864"/>
                  </a:lnTo>
                  <a:lnTo>
                    <a:pt x="0" y="0"/>
                  </a:lnTo>
                  <a:lnTo>
                    <a:pt x="8269224" y="0"/>
                  </a:lnTo>
                  <a:lnTo>
                    <a:pt x="8269224" y="43586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99736" y="6970228"/>
            <a:ext cx="82943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75" dirty="0">
                <a:latin typeface="Calibri"/>
                <a:cs typeface="Calibri"/>
              </a:rPr>
              <a:t>Uma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sonhadora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com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uma </a:t>
            </a:r>
            <a:r>
              <a:rPr sz="2800" b="1" spc="-80" dirty="0">
                <a:latin typeface="Calibri"/>
                <a:cs typeface="Calibri"/>
              </a:rPr>
              <a:t>Brasília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 </a:t>
            </a:r>
            <a:r>
              <a:rPr sz="2800" b="1" spc="-55" dirty="0">
                <a:latin typeface="Calibri"/>
                <a:cs typeface="Calibri"/>
              </a:rPr>
              <a:t>um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90" dirty="0">
                <a:latin typeface="Calibri"/>
                <a:cs typeface="Calibri"/>
              </a:rPr>
              <a:t>País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mais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inovador!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826" y="2190858"/>
            <a:ext cx="4427855" cy="801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50" b="1" spc="5" dirty="0">
                <a:latin typeface="Calibri"/>
                <a:cs typeface="Calibri"/>
              </a:rPr>
              <a:t>CONTRIBUIÇÕES</a:t>
            </a:r>
            <a:endParaRPr sz="5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892" y="2127022"/>
            <a:ext cx="8982075" cy="29946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580"/>
              </a:spcBef>
            </a:pPr>
            <a:r>
              <a:rPr sz="3100" b="1" spc="-15" dirty="0">
                <a:solidFill>
                  <a:srgbClr val="1F3864"/>
                </a:solidFill>
                <a:latin typeface="Calibri"/>
                <a:cs typeface="Calibri"/>
              </a:rPr>
              <a:t>Tributação </a:t>
            </a:r>
            <a:r>
              <a:rPr sz="3100" b="1" dirty="0">
                <a:solidFill>
                  <a:srgbClr val="1F3864"/>
                </a:solidFill>
                <a:latin typeface="Calibri"/>
                <a:cs typeface="Calibri"/>
              </a:rPr>
              <a:t>Perdas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: retomada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da 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redação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do art. 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7º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da </a:t>
            </a:r>
            <a:r>
              <a:rPr sz="310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Lei</a:t>
            </a:r>
            <a:r>
              <a:rPr sz="3100" spc="5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(vetado),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que</a:t>
            </a:r>
            <a:r>
              <a:rPr sz="3100" spc="9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possibilitava</a:t>
            </a:r>
            <a:r>
              <a:rPr sz="3100" spc="5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5" dirty="0">
                <a:solidFill>
                  <a:srgbClr val="1F3864"/>
                </a:solidFill>
                <a:latin typeface="Calibri"/>
                <a:cs typeface="Calibri"/>
              </a:rPr>
              <a:t>a</a:t>
            </a:r>
            <a:r>
              <a:rPr sz="3100" spc="6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compensação</a:t>
            </a:r>
            <a:r>
              <a:rPr sz="310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perdas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em 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eventuais ganhos apurados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em 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startups,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da </a:t>
            </a:r>
            <a:r>
              <a:rPr sz="310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5" dirty="0">
                <a:solidFill>
                  <a:srgbClr val="1F3864"/>
                </a:solidFill>
                <a:latin typeface="Calibri"/>
                <a:cs typeface="Calibri"/>
              </a:rPr>
              <a:t>mesma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forma como </a:t>
            </a:r>
            <a:r>
              <a:rPr sz="3100" spc="15" dirty="0">
                <a:solidFill>
                  <a:srgbClr val="1F3864"/>
                </a:solidFill>
                <a:latin typeface="Calibri"/>
                <a:cs typeface="Calibri"/>
              </a:rPr>
              <a:t>é 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efetivado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em 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investimentos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em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ações de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empresas 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listadas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em </a:t>
            </a:r>
            <a:r>
              <a:rPr sz="3100" spc="15" dirty="0">
                <a:solidFill>
                  <a:srgbClr val="1F3864"/>
                </a:solidFill>
                <a:latin typeface="Calibri"/>
                <a:cs typeface="Calibri"/>
              </a:rPr>
              <a:t>Bolsa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3100" spc="-20" dirty="0">
                <a:solidFill>
                  <a:srgbClr val="1F3864"/>
                </a:solidFill>
                <a:latin typeface="Calibri"/>
                <a:cs typeface="Calibri"/>
              </a:rPr>
              <a:t>Valores,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que </a:t>
            </a:r>
            <a:r>
              <a:rPr sz="3100" spc="15" dirty="0">
                <a:solidFill>
                  <a:srgbClr val="1F3864"/>
                </a:solidFill>
                <a:latin typeface="Calibri"/>
                <a:cs typeface="Calibri"/>
              </a:rPr>
              <a:t> possuem</a:t>
            </a:r>
            <a:r>
              <a:rPr sz="31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25" dirty="0">
                <a:solidFill>
                  <a:srgbClr val="1F3864"/>
                </a:solidFill>
                <a:latin typeface="Calibri"/>
                <a:cs typeface="Calibri"/>
              </a:rPr>
              <a:t>um</a:t>
            </a:r>
            <a:r>
              <a:rPr sz="31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risco</a:t>
            </a:r>
            <a:r>
              <a:rPr sz="310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muito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5" dirty="0">
                <a:solidFill>
                  <a:srgbClr val="1F3864"/>
                </a:solidFill>
                <a:latin typeface="Calibri"/>
                <a:cs typeface="Calibri"/>
              </a:rPr>
              <a:t>menor</a:t>
            </a:r>
            <a:r>
              <a:rPr sz="31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5" dirty="0">
                <a:solidFill>
                  <a:srgbClr val="1F3864"/>
                </a:solidFill>
                <a:latin typeface="Calibri"/>
                <a:cs typeface="Calibri"/>
              </a:rPr>
              <a:t>e</a:t>
            </a:r>
            <a:r>
              <a:rPr sz="310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1F3864"/>
                </a:solidFill>
                <a:latin typeface="Calibri"/>
                <a:cs typeface="Calibri"/>
              </a:rPr>
              <a:t>liquidez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1F3864"/>
                </a:solidFill>
                <a:latin typeface="Calibri"/>
                <a:cs typeface="Calibri"/>
              </a:rPr>
              <a:t>imediata</a:t>
            </a:r>
            <a:r>
              <a:rPr sz="310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10" dirty="0">
                <a:solidFill>
                  <a:srgbClr val="1F3864"/>
                </a:solidFill>
                <a:latin typeface="Calibri"/>
                <a:cs typeface="Calibri"/>
              </a:rPr>
              <a:t>que </a:t>
            </a:r>
            <a:r>
              <a:rPr sz="3100" spc="-68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investimento</a:t>
            </a:r>
            <a:r>
              <a:rPr sz="310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20" dirty="0">
                <a:solidFill>
                  <a:srgbClr val="1F3864"/>
                </a:solidFill>
                <a:latin typeface="Calibri"/>
                <a:cs typeface="Calibri"/>
              </a:rPr>
              <a:t>em</a:t>
            </a:r>
            <a:r>
              <a:rPr sz="3100" spc="-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1F3864"/>
                </a:solidFill>
                <a:latin typeface="Calibri"/>
                <a:cs typeface="Calibri"/>
              </a:rPr>
              <a:t>startups.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7400"/>
              </a:lnSpc>
              <a:spcBef>
                <a:spcPts val="254"/>
              </a:spcBef>
            </a:pPr>
            <a:r>
              <a:rPr b="1" spc="-45" dirty="0">
                <a:latin typeface="Calibri"/>
                <a:cs typeface="Calibri"/>
              </a:rPr>
              <a:t>Tratamento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Tributário</a:t>
            </a:r>
            <a:r>
              <a:rPr spc="-25" dirty="0"/>
              <a:t>:</a:t>
            </a:r>
            <a:r>
              <a:rPr spc="40" dirty="0"/>
              <a:t> </a:t>
            </a:r>
            <a:r>
              <a:rPr spc="-10" dirty="0"/>
              <a:t>equiparação </a:t>
            </a:r>
            <a:r>
              <a:rPr spc="15" dirty="0"/>
              <a:t>de </a:t>
            </a:r>
            <a:r>
              <a:rPr spc="-955" dirty="0"/>
              <a:t> </a:t>
            </a:r>
            <a:r>
              <a:rPr spc="-20" dirty="0"/>
              <a:t>tratamento </a:t>
            </a:r>
            <a:r>
              <a:rPr dirty="0"/>
              <a:t>tributário </a:t>
            </a:r>
            <a:r>
              <a:rPr spc="-5" dirty="0"/>
              <a:t>no </a:t>
            </a:r>
            <a:r>
              <a:rPr spc="-10" dirty="0"/>
              <a:t>investimento </a:t>
            </a:r>
            <a:r>
              <a:rPr spc="-5" dirty="0"/>
              <a:t> </a:t>
            </a:r>
            <a:r>
              <a:rPr spc="15" dirty="0"/>
              <a:t>em </a:t>
            </a:r>
            <a:r>
              <a:rPr spc="-5" dirty="0"/>
              <a:t>startups </a:t>
            </a:r>
            <a:r>
              <a:rPr spc="5" dirty="0"/>
              <a:t>e </a:t>
            </a:r>
            <a:r>
              <a:rPr dirty="0"/>
              <a:t>políticas </a:t>
            </a:r>
            <a:r>
              <a:rPr spc="-5" dirty="0"/>
              <a:t>de </a:t>
            </a:r>
            <a:r>
              <a:rPr dirty="0"/>
              <a:t>estimulo </a:t>
            </a:r>
            <a:r>
              <a:rPr spc="10" dirty="0"/>
              <a:t>– </a:t>
            </a:r>
            <a:r>
              <a:rPr spc="15" dirty="0"/>
              <a:t> </a:t>
            </a:r>
            <a:r>
              <a:rPr dirty="0"/>
              <a:t>como</a:t>
            </a:r>
            <a:r>
              <a:rPr spc="-25" dirty="0"/>
              <a:t> </a:t>
            </a:r>
            <a:r>
              <a:rPr spc="15" dirty="0"/>
              <a:t>nos</a:t>
            </a:r>
            <a:r>
              <a:rPr spc="-35" dirty="0"/>
              <a:t> </a:t>
            </a:r>
            <a:r>
              <a:rPr spc="-10" dirty="0"/>
              <a:t>investimentos</a:t>
            </a:r>
            <a:r>
              <a:rPr spc="-75" dirty="0"/>
              <a:t> </a:t>
            </a:r>
            <a:r>
              <a:rPr spc="15" dirty="0"/>
              <a:t>em</a:t>
            </a:r>
            <a:r>
              <a:rPr spc="20" dirty="0"/>
              <a:t> </a:t>
            </a:r>
            <a:r>
              <a:rPr spc="-5" dirty="0"/>
              <a:t>imóveis</a:t>
            </a:r>
            <a:r>
              <a:rPr spc="-40" dirty="0"/>
              <a:t> </a:t>
            </a:r>
            <a:r>
              <a:rPr spc="15" dirty="0"/>
              <a:t>ou </a:t>
            </a:r>
            <a:r>
              <a:rPr spc="-955" dirty="0"/>
              <a:t> </a:t>
            </a:r>
            <a:r>
              <a:rPr spc="-5" dirty="0"/>
              <a:t>agronegócio</a:t>
            </a:r>
            <a:r>
              <a:rPr spc="-20" dirty="0"/>
              <a:t> </a:t>
            </a:r>
            <a:r>
              <a:rPr spc="-5" dirty="0"/>
              <a:t>(LCI/LCA).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7400"/>
              </a:lnSpc>
              <a:spcBef>
                <a:spcPts val="254"/>
              </a:spcBef>
            </a:pPr>
            <a:r>
              <a:rPr b="1" dirty="0">
                <a:latin typeface="Calibri"/>
                <a:cs typeface="Calibri"/>
              </a:rPr>
              <a:t>Stock-options</a:t>
            </a:r>
            <a:r>
              <a:rPr dirty="0"/>
              <a:t>: simplificação das </a:t>
            </a:r>
            <a:r>
              <a:rPr spc="-20" dirty="0"/>
              <a:t>regras </a:t>
            </a:r>
            <a:r>
              <a:rPr spc="-15" dirty="0"/>
              <a:t> aprovadas</a:t>
            </a:r>
            <a:r>
              <a:rPr spc="10" dirty="0"/>
              <a:t> </a:t>
            </a:r>
            <a:r>
              <a:rPr spc="5" dirty="0"/>
              <a:t>pelo</a:t>
            </a:r>
            <a:r>
              <a:rPr spc="-20" dirty="0"/>
              <a:t> </a:t>
            </a:r>
            <a:r>
              <a:rPr dirty="0"/>
              <a:t>Congresso</a:t>
            </a:r>
            <a:r>
              <a:rPr spc="25" dirty="0"/>
              <a:t> </a:t>
            </a:r>
            <a:r>
              <a:rPr dirty="0"/>
              <a:t>Nacional</a:t>
            </a:r>
            <a:r>
              <a:rPr spc="20" dirty="0"/>
              <a:t> </a:t>
            </a:r>
            <a:r>
              <a:rPr spc="5" dirty="0"/>
              <a:t>e </a:t>
            </a:r>
            <a:r>
              <a:rPr spc="10" dirty="0"/>
              <a:t> </a:t>
            </a:r>
            <a:r>
              <a:rPr spc="-15" dirty="0"/>
              <a:t>vetadas </a:t>
            </a:r>
            <a:r>
              <a:rPr spc="15" dirty="0"/>
              <a:t>pelo </a:t>
            </a:r>
            <a:r>
              <a:rPr spc="-10" dirty="0"/>
              <a:t>Poder </a:t>
            </a:r>
            <a:r>
              <a:rPr spc="-20" dirty="0"/>
              <a:t>Executivo, </a:t>
            </a:r>
            <a:r>
              <a:rPr spc="-5" dirty="0"/>
              <a:t>com </a:t>
            </a:r>
            <a:r>
              <a:rPr dirty="0"/>
              <a:t> </a:t>
            </a:r>
            <a:r>
              <a:rPr spc="5" dirty="0"/>
              <a:t>possibilidade</a:t>
            </a:r>
            <a:r>
              <a:rPr spc="-60" dirty="0"/>
              <a:t> </a:t>
            </a:r>
            <a:r>
              <a:rPr spc="15" dirty="0"/>
              <a:t>de</a:t>
            </a:r>
            <a:r>
              <a:rPr spc="-15" dirty="0"/>
              <a:t> </a:t>
            </a:r>
            <a:r>
              <a:rPr spc="10" dirty="0"/>
              <a:t>sua</a:t>
            </a:r>
            <a:r>
              <a:rPr spc="-25" dirty="0"/>
              <a:t> </a:t>
            </a:r>
            <a:r>
              <a:rPr spc="-5" dirty="0"/>
              <a:t>tributação</a:t>
            </a:r>
            <a:r>
              <a:rPr spc="-55" dirty="0"/>
              <a:t> </a:t>
            </a:r>
            <a:r>
              <a:rPr spc="-5" dirty="0"/>
              <a:t>somente </a:t>
            </a:r>
            <a:r>
              <a:rPr spc="-96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-15" dirty="0"/>
              <a:t>eventual</a:t>
            </a:r>
            <a:r>
              <a:rPr spc="20" dirty="0"/>
              <a:t> </a:t>
            </a:r>
            <a:r>
              <a:rPr spc="-20" dirty="0"/>
              <a:t>ganho</a:t>
            </a:r>
            <a:r>
              <a:rPr spc="30" dirty="0"/>
              <a:t> </a:t>
            </a:r>
            <a:r>
              <a:rPr spc="-5" dirty="0"/>
              <a:t>de</a:t>
            </a:r>
            <a:r>
              <a:rPr spc="30" dirty="0"/>
              <a:t> </a:t>
            </a:r>
            <a:r>
              <a:rPr spc="-10" dirty="0"/>
              <a:t>capital.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891" y="2137095"/>
            <a:ext cx="8923020" cy="33439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85"/>
              </a:spcBef>
            </a:pPr>
            <a:r>
              <a:rPr sz="5050" b="1" spc="15" dirty="0">
                <a:solidFill>
                  <a:srgbClr val="1F3864"/>
                </a:solidFill>
                <a:latin typeface="Calibri"/>
                <a:cs typeface="Calibri"/>
              </a:rPr>
              <a:t>Simples Nacional</a:t>
            </a:r>
            <a:r>
              <a:rPr sz="5050" spc="15" dirty="0">
                <a:solidFill>
                  <a:srgbClr val="1F3864"/>
                </a:solidFill>
                <a:latin typeface="Calibri"/>
                <a:cs typeface="Calibri"/>
              </a:rPr>
              <a:t>: </a:t>
            </a:r>
            <a:r>
              <a:rPr sz="5050" spc="10" dirty="0">
                <a:solidFill>
                  <a:srgbClr val="1F3864"/>
                </a:solidFill>
                <a:latin typeface="Calibri"/>
                <a:cs typeface="Calibri"/>
              </a:rPr>
              <a:t>possibilidade </a:t>
            </a:r>
            <a:r>
              <a:rPr sz="5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25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5050" spc="5" dirty="0">
                <a:solidFill>
                  <a:srgbClr val="1F3864"/>
                </a:solidFill>
                <a:latin typeface="Calibri"/>
                <a:cs typeface="Calibri"/>
              </a:rPr>
              <a:t>enquadrar </a:t>
            </a:r>
            <a:r>
              <a:rPr sz="5050" spc="-30" dirty="0">
                <a:solidFill>
                  <a:srgbClr val="1F3864"/>
                </a:solidFill>
                <a:latin typeface="Calibri"/>
                <a:cs typeface="Calibri"/>
              </a:rPr>
              <a:t>S/As </a:t>
            </a:r>
            <a:r>
              <a:rPr sz="5050" spc="5" dirty="0">
                <a:solidFill>
                  <a:srgbClr val="1F3864"/>
                </a:solidFill>
                <a:latin typeface="Calibri"/>
                <a:cs typeface="Calibri"/>
              </a:rPr>
              <a:t>simplificadas </a:t>
            </a:r>
            <a:r>
              <a:rPr sz="5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30" dirty="0">
                <a:solidFill>
                  <a:srgbClr val="1F3864"/>
                </a:solidFill>
                <a:latin typeface="Calibri"/>
                <a:cs typeface="Calibri"/>
              </a:rPr>
              <a:t>no </a:t>
            </a:r>
            <a:r>
              <a:rPr sz="5050" spc="10" dirty="0">
                <a:solidFill>
                  <a:srgbClr val="1F3864"/>
                </a:solidFill>
                <a:latin typeface="Calibri"/>
                <a:cs typeface="Calibri"/>
              </a:rPr>
              <a:t>Simples </a:t>
            </a:r>
            <a:r>
              <a:rPr sz="5050" spc="15" dirty="0">
                <a:solidFill>
                  <a:srgbClr val="1F3864"/>
                </a:solidFill>
                <a:latin typeface="Calibri"/>
                <a:cs typeface="Calibri"/>
              </a:rPr>
              <a:t>Nacional </a:t>
            </a:r>
            <a:r>
              <a:rPr sz="5050" spc="-5" dirty="0">
                <a:solidFill>
                  <a:srgbClr val="1F3864"/>
                </a:solidFill>
                <a:latin typeface="Calibri"/>
                <a:cs typeface="Calibri"/>
              </a:rPr>
              <a:t>(vetado) </a:t>
            </a:r>
            <a:r>
              <a:rPr sz="5050" dirty="0">
                <a:solidFill>
                  <a:srgbClr val="1F3864"/>
                </a:solidFill>
                <a:latin typeface="Calibri"/>
                <a:cs typeface="Calibri"/>
              </a:rPr>
              <a:t>com </a:t>
            </a:r>
            <a:r>
              <a:rPr sz="5050" spc="-11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-25" dirty="0">
                <a:solidFill>
                  <a:srgbClr val="1F3864"/>
                </a:solidFill>
                <a:latin typeface="Calibri"/>
                <a:cs typeface="Calibri"/>
              </a:rPr>
              <a:t>teto</a:t>
            </a:r>
            <a:r>
              <a:rPr sz="5050" spc="3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dirty="0">
                <a:solidFill>
                  <a:srgbClr val="1F3864"/>
                </a:solidFill>
                <a:latin typeface="Calibri"/>
                <a:cs typeface="Calibri"/>
              </a:rPr>
              <a:t>elevado.</a:t>
            </a:r>
            <a:endParaRPr sz="5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974" y="2095060"/>
            <a:ext cx="8952865" cy="35477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7400"/>
              </a:lnSpc>
              <a:spcBef>
                <a:spcPts val="770"/>
              </a:spcBef>
            </a:pPr>
            <a:r>
              <a:rPr sz="4300" b="1" dirty="0">
                <a:solidFill>
                  <a:srgbClr val="1F3864"/>
                </a:solidFill>
                <a:latin typeface="Calibri"/>
                <a:cs typeface="Calibri"/>
              </a:rPr>
              <a:t>Simplificação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: </a:t>
            </a:r>
            <a:r>
              <a:rPr sz="4300" spc="-20" dirty="0">
                <a:solidFill>
                  <a:srgbClr val="1F3864"/>
                </a:solidFill>
                <a:latin typeface="Calibri"/>
                <a:cs typeface="Calibri"/>
              </a:rPr>
              <a:t>garantir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a dispensa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das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publicações </a:t>
            </a:r>
            <a:r>
              <a:rPr sz="4300" spc="-5" dirty="0">
                <a:solidFill>
                  <a:srgbClr val="1F3864"/>
                </a:solidFill>
                <a:latin typeface="Calibri"/>
                <a:cs typeface="Calibri"/>
              </a:rPr>
              <a:t>legais, </a:t>
            </a:r>
            <a:r>
              <a:rPr sz="4300" spc="15" dirty="0">
                <a:solidFill>
                  <a:srgbClr val="1F3864"/>
                </a:solidFill>
                <a:latin typeface="Calibri"/>
                <a:cs typeface="Calibri"/>
              </a:rPr>
              <a:t>ou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a </a:t>
            </a:r>
            <a:r>
              <a:rPr sz="4300" spc="-5" dirty="0">
                <a:solidFill>
                  <a:srgbClr val="1F3864"/>
                </a:solidFill>
                <a:latin typeface="Calibri"/>
                <a:cs typeface="Calibri"/>
              </a:rPr>
              <a:t>publicação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-15" dirty="0">
                <a:solidFill>
                  <a:srgbClr val="1F3864"/>
                </a:solidFill>
                <a:latin typeface="Calibri"/>
                <a:cs typeface="Calibri"/>
              </a:rPr>
              <a:t>exclusivamente</a:t>
            </a:r>
            <a:r>
              <a:rPr sz="4300" spc="-6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15" dirty="0">
                <a:solidFill>
                  <a:srgbClr val="1F3864"/>
                </a:solidFill>
                <a:latin typeface="Calibri"/>
                <a:cs typeface="Calibri"/>
              </a:rPr>
              <a:t>no</a:t>
            </a:r>
            <a:r>
              <a:rPr sz="43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-5" dirty="0">
                <a:solidFill>
                  <a:srgbClr val="1F3864"/>
                </a:solidFill>
                <a:latin typeface="Calibri"/>
                <a:cs typeface="Calibri"/>
              </a:rPr>
              <a:t>site</a:t>
            </a:r>
            <a:r>
              <a:rPr sz="43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-5" dirty="0">
                <a:solidFill>
                  <a:srgbClr val="1F3864"/>
                </a:solidFill>
                <a:latin typeface="Calibri"/>
                <a:cs typeface="Calibri"/>
              </a:rPr>
              <a:t>da</a:t>
            </a:r>
            <a:r>
              <a:rPr sz="4300" spc="-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empresa,</a:t>
            </a:r>
            <a:r>
              <a:rPr sz="4300" spc="-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e</a:t>
            </a:r>
            <a:r>
              <a:rPr sz="4300" spc="-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10" dirty="0">
                <a:solidFill>
                  <a:srgbClr val="1F3864"/>
                </a:solidFill>
                <a:latin typeface="Calibri"/>
                <a:cs typeface="Calibri"/>
              </a:rPr>
              <a:t>os </a:t>
            </a:r>
            <a:r>
              <a:rPr sz="4300" spc="-96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-10" dirty="0">
                <a:solidFill>
                  <a:srgbClr val="1F3864"/>
                </a:solidFill>
                <a:latin typeface="Calibri"/>
                <a:cs typeface="Calibri"/>
              </a:rPr>
              <a:t>livros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digitais </a:t>
            </a:r>
            <a:r>
              <a:rPr sz="4300" spc="-10" dirty="0">
                <a:solidFill>
                  <a:srgbClr val="1F3864"/>
                </a:solidFill>
                <a:latin typeface="Calibri"/>
                <a:cs typeface="Calibri"/>
              </a:rPr>
              <a:t>para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as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Startups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constituídas </a:t>
            </a:r>
            <a:r>
              <a:rPr sz="4300" spc="15" dirty="0">
                <a:solidFill>
                  <a:srgbClr val="1F3864"/>
                </a:solidFill>
                <a:latin typeface="Calibri"/>
                <a:cs typeface="Calibri"/>
              </a:rPr>
              <a:t>na </a:t>
            </a:r>
            <a:r>
              <a:rPr sz="4300" spc="-10" dirty="0">
                <a:solidFill>
                  <a:srgbClr val="1F3864"/>
                </a:solidFill>
                <a:latin typeface="Calibri"/>
                <a:cs typeface="Calibri"/>
              </a:rPr>
              <a:t>forma </a:t>
            </a:r>
            <a:r>
              <a:rPr sz="4300" spc="-5" dirty="0">
                <a:solidFill>
                  <a:srgbClr val="1F3864"/>
                </a:solidFill>
                <a:latin typeface="Calibri"/>
                <a:cs typeface="Calibri"/>
              </a:rPr>
              <a:t>de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Sociedades </a:t>
            </a:r>
            <a:r>
              <a:rPr sz="4300" spc="10" dirty="0">
                <a:solidFill>
                  <a:srgbClr val="1F3864"/>
                </a:solidFill>
                <a:latin typeface="Calibri"/>
                <a:cs typeface="Calibri"/>
              </a:rPr>
              <a:t> Anônimas,</a:t>
            </a:r>
            <a:r>
              <a:rPr sz="4300" spc="-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10" dirty="0">
                <a:solidFill>
                  <a:srgbClr val="1F3864"/>
                </a:solidFill>
                <a:latin typeface="Calibri"/>
                <a:cs typeface="Calibri"/>
              </a:rPr>
              <a:t>sem</a:t>
            </a:r>
            <a:r>
              <a:rPr sz="4300" spc="-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dirty="0">
                <a:solidFill>
                  <a:srgbClr val="1F3864"/>
                </a:solidFill>
                <a:latin typeface="Calibri"/>
                <a:cs typeface="Calibri"/>
              </a:rPr>
              <a:t>limite</a:t>
            </a:r>
            <a:r>
              <a:rPr sz="4300" spc="-6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-5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4300" spc="3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4300" spc="5" dirty="0">
                <a:solidFill>
                  <a:srgbClr val="1F3864"/>
                </a:solidFill>
                <a:latin typeface="Calibri"/>
                <a:cs typeface="Calibri"/>
              </a:rPr>
              <a:t>sócios.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891" y="2137095"/>
            <a:ext cx="7367270" cy="33439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85"/>
              </a:spcBef>
            </a:pPr>
            <a:r>
              <a:rPr sz="5050" b="1" spc="20" dirty="0">
                <a:solidFill>
                  <a:srgbClr val="1F3864"/>
                </a:solidFill>
                <a:latin typeface="Calibri"/>
                <a:cs typeface="Calibri"/>
              </a:rPr>
              <a:t>Fundos </a:t>
            </a:r>
            <a:r>
              <a:rPr sz="5050" b="1" spc="5" dirty="0">
                <a:solidFill>
                  <a:srgbClr val="1F3864"/>
                </a:solidFill>
                <a:latin typeface="Calibri"/>
                <a:cs typeface="Calibri"/>
              </a:rPr>
              <a:t>Constitucionais</a:t>
            </a:r>
            <a:r>
              <a:rPr sz="5050" spc="5" dirty="0">
                <a:solidFill>
                  <a:srgbClr val="1F3864"/>
                </a:solidFill>
                <a:latin typeface="Calibri"/>
                <a:cs typeface="Calibri"/>
              </a:rPr>
              <a:t>: </a:t>
            </a:r>
            <a:r>
              <a:rPr sz="5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5" dirty="0">
                <a:solidFill>
                  <a:srgbClr val="1F3864"/>
                </a:solidFill>
                <a:latin typeface="Calibri"/>
                <a:cs typeface="Calibri"/>
              </a:rPr>
              <a:t>participação</a:t>
            </a:r>
            <a:r>
              <a:rPr sz="5050" spc="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-5" dirty="0">
                <a:solidFill>
                  <a:srgbClr val="1F3864"/>
                </a:solidFill>
                <a:latin typeface="Calibri"/>
                <a:cs typeface="Calibri"/>
              </a:rPr>
              <a:t>obrigatória</a:t>
            </a:r>
            <a:r>
              <a:rPr sz="5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10" dirty="0">
                <a:solidFill>
                  <a:srgbClr val="1F3864"/>
                </a:solidFill>
                <a:latin typeface="Calibri"/>
                <a:cs typeface="Calibri"/>
              </a:rPr>
              <a:t>dos </a:t>
            </a:r>
            <a:r>
              <a:rPr sz="5050" spc="-11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15" dirty="0">
                <a:solidFill>
                  <a:srgbClr val="1F3864"/>
                </a:solidFill>
                <a:latin typeface="Calibri"/>
                <a:cs typeface="Calibri"/>
              </a:rPr>
              <a:t>fundos </a:t>
            </a:r>
            <a:r>
              <a:rPr sz="5050" dirty="0">
                <a:solidFill>
                  <a:srgbClr val="1F3864"/>
                </a:solidFill>
                <a:latin typeface="Calibri"/>
                <a:cs typeface="Calibri"/>
              </a:rPr>
              <a:t>constitucionais</a:t>
            </a:r>
            <a:r>
              <a:rPr sz="5050" spc="1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5" dirty="0">
                <a:solidFill>
                  <a:srgbClr val="1F3864"/>
                </a:solidFill>
                <a:latin typeface="Calibri"/>
                <a:cs typeface="Calibri"/>
              </a:rPr>
              <a:t>no </a:t>
            </a:r>
            <a:r>
              <a:rPr sz="5050" spc="1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spc="-10" dirty="0">
                <a:solidFill>
                  <a:srgbClr val="1F3864"/>
                </a:solidFill>
                <a:latin typeface="Calibri"/>
                <a:cs typeface="Calibri"/>
              </a:rPr>
              <a:t>investimento</a:t>
            </a:r>
            <a:r>
              <a:rPr sz="5050" spc="25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dirty="0">
                <a:solidFill>
                  <a:srgbClr val="1F3864"/>
                </a:solidFill>
                <a:latin typeface="Calibri"/>
                <a:cs typeface="Calibri"/>
              </a:rPr>
              <a:t>de</a:t>
            </a:r>
            <a:r>
              <a:rPr sz="5050" spc="-20" dirty="0">
                <a:solidFill>
                  <a:srgbClr val="1F3864"/>
                </a:solidFill>
                <a:latin typeface="Calibri"/>
                <a:cs typeface="Calibri"/>
              </a:rPr>
              <a:t> </a:t>
            </a:r>
            <a:r>
              <a:rPr sz="5050" dirty="0">
                <a:solidFill>
                  <a:srgbClr val="1F3864"/>
                </a:solidFill>
                <a:latin typeface="Calibri"/>
                <a:cs typeface="Calibri"/>
              </a:rPr>
              <a:t>startups.</a:t>
            </a:r>
            <a:endParaRPr sz="5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35" y="1101315"/>
            <a:ext cx="2921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dirty="0">
                <a:latin typeface="Calibri"/>
                <a:cs typeface="Calibri"/>
              </a:rPr>
              <a:t>D</a:t>
            </a:r>
            <a:r>
              <a:rPr sz="1950" i="1" spc="-5" dirty="0">
                <a:latin typeface="Calibri"/>
                <a:cs typeface="Calibri"/>
              </a:rPr>
              <a:t>F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769</Words>
  <Application>Microsoft Office PowerPoint</Application>
  <PresentationFormat>Personalizar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 MT</vt:lpstr>
      <vt:lpstr>Calibri</vt:lpstr>
      <vt:lpstr>Microsoft Sans Serif</vt:lpstr>
      <vt:lpstr>Symbol</vt:lpstr>
      <vt:lpstr>Verdana</vt:lpstr>
      <vt:lpstr>Office Theme</vt:lpstr>
      <vt:lpstr>Fundada em 1976, a ASSESPRO é a legítima e a  mais antiga entidade empresarial do Setor.</vt:lpstr>
      <vt:lpstr>Apresentação do PowerPoint</vt:lpstr>
      <vt:lpstr>CONTRIBUIÇÕES</vt:lpstr>
      <vt:lpstr>Apresentação do PowerPoint</vt:lpstr>
      <vt:lpstr>Tratamento Tributário: equiparação de  tratamento tributário no investimento  em startups e políticas de estimulo –  como nos investimentos em imóveis ou  agronegócio (LCI/LCA).</vt:lpstr>
      <vt:lpstr>Stock-options: simplificação das regras  aprovadas pelo Congresso Nacional e  vetadas pelo Poder Executivo, com  possibilidade de sua tributação somente  no eventual ganho de capital.</vt:lpstr>
      <vt:lpstr>Apresentação do PowerPoint</vt:lpstr>
      <vt:lpstr>Apresentação do PowerPoint</vt:lpstr>
      <vt:lpstr>Apresentação do PowerPoint</vt:lpstr>
      <vt:lpstr>Apresentação do PowerPoint</vt:lpstr>
      <vt:lpstr>Governança 1: permitir ao investidor maior  envolvimento na tomada de decisões da  empresa.</vt:lpstr>
      <vt:lpstr>Apresentação do PowerPoint</vt:lpstr>
      <vt:lpstr>Apresentação do PowerPoint</vt:lpstr>
      <vt:lpstr>Cidades Inovadoras!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Audiencia pública</dc:title>
  <dc:creator>crist</dc:creator>
  <cp:lastModifiedBy>Felipe Luiz da Silva</cp:lastModifiedBy>
  <cp:revision>1</cp:revision>
  <dcterms:created xsi:type="dcterms:W3CDTF">2023-07-05T13:03:35Z</dcterms:created>
  <dcterms:modified xsi:type="dcterms:W3CDTF">2023-07-05T13:04:28Z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LastSaved">
    <vt:filetime>2023-07-05T00:00:00Z</vt:filetime>
  </property>
</Properties>
</file>