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9" r:id="rId3"/>
    <p:sldId id="270" r:id="rId4"/>
    <p:sldId id="275" r:id="rId5"/>
    <p:sldId id="273" r:id="rId6"/>
    <p:sldId id="272" r:id="rId7"/>
    <p:sldId id="279" r:id="rId8"/>
    <p:sldId id="278" r:id="rId9"/>
    <p:sldId id="281" r:id="rId10"/>
    <p:sldId id="282" r:id="rId11"/>
    <p:sldId id="283" r:id="rId12"/>
    <p:sldId id="284" r:id="rId13"/>
    <p:sldId id="280" r:id="rId14"/>
    <p:sldId id="285" r:id="rId15"/>
    <p:sldId id="286" r:id="rId16"/>
    <p:sldId id="287" r:id="rId17"/>
    <p:sldId id="288" r:id="rId18"/>
    <p:sldId id="264" r:id="rId1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14859-07C0-4C42-8D01-7F30C0830CB4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22FD5-88C5-4D10-B08E-BE81E0C9B7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55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696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830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645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1155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7402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688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363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796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539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971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082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00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234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714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562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4EE53-FB36-4521-8CED-000AB32FCBCC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994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2309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55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7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654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0880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24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120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137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80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058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87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8DF65-1D2D-4DC2-A822-81C4424AEEE5}" type="datetimeFigureOut">
              <a:rPr lang="pt-BR" smtClean="0"/>
              <a:t>02/08/2016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5F839-8E0C-4DDB-96AC-CE97A1A5C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46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 flipH="1">
            <a:off x="-3" y="249234"/>
            <a:ext cx="12192001" cy="165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12163" y="4961104"/>
            <a:ext cx="10167665" cy="1808782"/>
          </a:xfrm>
        </p:spPr>
        <p:txBody>
          <a:bodyPr anchor="ctr">
            <a:normAutofit/>
          </a:bodyPr>
          <a:lstStyle/>
          <a:p>
            <a:r>
              <a:rPr lang="pt-BR" sz="2800" b="1" cap="small" dirty="0" err="1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Jailson</a:t>
            </a:r>
            <a:r>
              <a:rPr lang="pt-BR" sz="2800" b="1" cap="small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Bittencourt de Andrade</a:t>
            </a:r>
            <a:br>
              <a:rPr lang="pt-BR" sz="2800" b="1" cap="small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2000" b="1" cap="small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SEPED/MCTIC</a:t>
            </a:r>
            <a:br>
              <a:rPr lang="pt-BR" sz="2000" b="1" cap="small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2800" b="1" cap="small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pt-BR" sz="2800" b="1" cap="small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2000" b="1" cap="small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Secretaria de Políticas e Programas de Pesquisa e Desenvolvimento</a:t>
            </a:r>
            <a:br>
              <a:rPr lang="pt-BR" sz="2000" b="1" cap="small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2000" b="1" cap="small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Ministério da Ciência, Tecnologia, Inovações e Comunicações</a:t>
            </a:r>
            <a:endParaRPr lang="pt-BR" sz="3600" b="1" cap="small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46924" y="2123714"/>
            <a:ext cx="116981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5400" b="1" cap="small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Marco Legal de CT&amp;I</a:t>
            </a:r>
          </a:p>
          <a:p>
            <a:pPr algn="ctr"/>
            <a:r>
              <a:rPr lang="pt-BR" sz="5400" b="1" cap="small" dirty="0">
                <a:solidFill>
                  <a:schemeClr val="accent6"/>
                </a:solidFill>
                <a:latin typeface="Century Gothic" panose="020B0502020202020204" pitchFamily="34" charset="0"/>
              </a:rPr>
              <a:t>(Lei 13.243/2016)</a:t>
            </a:r>
          </a:p>
        </p:txBody>
      </p:sp>
    </p:spTree>
    <p:extLst>
      <p:ext uri="{BB962C8B-B14F-4D97-AF65-F5344CB8AC3E}">
        <p14:creationId xmlns:p14="http://schemas.microsoft.com/office/powerpoint/2010/main" val="96984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Regulamentação da Lei 13.243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5482352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Importação de produtos e insumos para PD&amp;I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Critérios e habilitação para as isenções e reduções do Imposto 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 Importação por empresas, na execução de projetos de pesquisa, desenvolvimento e inovação (art. 2º, inciso I, alínea g, Lei nº 8.032/90).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Procedimento simplificado e prioritário 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para os processos de importação e de desembaraço aduaneiro de bens, insumos, reagentes, peças e componentes a serem utilizados em pesquisa científica e tecnológica ou em projetos de inovação (art. 11, Lei nº 13.243/2016).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Celebração de instrumentos jurídicos e a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prestação de contas de forma simplificada 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(art. 9º-A, § 2º, incluído pela Lei nº 13.243/2016);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Os procedimentos de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prestação de contas dos recursos repassados de forma simplificada e uniformizada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(art. 27-A incluído pela Lei nº 13.243/2016);   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Procedimentos para a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prestação de informações pela ICT pública ao Ministério 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da Ciência, Tecnologia e Inovação (art. 17 da Lei nº 13.243/2016).  </a:t>
            </a:r>
          </a:p>
        </p:txBody>
      </p:sp>
    </p:spTree>
    <p:extLst>
      <p:ext uri="{BB962C8B-B14F-4D97-AF65-F5344CB8AC3E}">
        <p14:creationId xmlns:p14="http://schemas.microsoft.com/office/powerpoint/2010/main" val="3326228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Regulamentação da Lei 13.243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5788819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Compras, Contratações e Execução Orçamentária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Transposição, remanejamento ou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transferência de recursos de categoria de programação orçamentária para outra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(art. 9º-A, § 4º, da Lei nº 10.973/2004 e art. 12 da Lei nº 13.243/2016);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Previsão de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recursos para cobertura de despesas operacionais e administrativas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incorridas na execução de acordos e contratos firmados entre as ICT, as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instituições de apoio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agências de fomento e as entidades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nacionais de direito privado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sem fins lucrativos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 (art. 10 da Lei nº 10.973/2004);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Dispensa de licitação nos contratos de fornecimento de produto ou processo inovador 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resultante das atividades de pesquisa, desenvolvimento e inovação encomendadas pelo Poder público (art. 20, §4º incluído pela Lei nº 13.243/2016);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Dispensa de documentos de habilitação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nas contratações de produto para pesquisa e desenvolvimento (art. 32, §7º, Lei nº 8.666/93);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Procedimentos especiais para a dispensa de contratação de obras e serviços de engenharia nas áreas de pesquisa e desenvolvimento (art. 24, §3º, Lei nº 8.666/93) </a:t>
            </a:r>
          </a:p>
        </p:txBody>
      </p:sp>
    </p:spTree>
    <p:extLst>
      <p:ext uri="{BB962C8B-B14F-4D97-AF65-F5344CB8AC3E}">
        <p14:creationId xmlns:p14="http://schemas.microsoft.com/office/powerpoint/2010/main" val="1160304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Regulamentação da Lei 13.243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3337084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 de RH do sistema público de CT&amp;I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Disposição acerca das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atividades desenvolvidas pelo pesquisador público quando do seu afastamento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para prestar colaboração a outra ICT (art. 14, §1º da Lei nº 10.973/2004);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Requisitos para concessão ao pesquisador público de licença sem remuneração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para constituir empresa com a finalidade de desenvolver atividade empresarial relativa à inovação  (art. 15 da Lei nº 10.973/2004).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Disposição acerca de atividades desenvolvidas por </a:t>
            </a:r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servidor quando do seu afastamento para exercício de atividades de CT&amp;I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(art. 14 da Lei 13.243/2016)</a:t>
            </a:r>
          </a:p>
        </p:txBody>
      </p:sp>
    </p:spTree>
    <p:extLst>
      <p:ext uri="{BB962C8B-B14F-4D97-AF65-F5344CB8AC3E}">
        <p14:creationId xmlns:p14="http://schemas.microsoft.com/office/powerpoint/2010/main" val="1575191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Regulamentação da Lei 13.243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4052173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Consulta Pública: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lvl="1"/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Baseada em Tópicos a serem regulamentados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Realizada por meio da Plataforma participa.br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Encerrada em 12/06/2016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461 comentários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mais de 40 mil acessos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Análise das propostas por novo GT a ser formado</a:t>
            </a:r>
          </a:p>
          <a:p>
            <a:pPr lvl="1"/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806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Vetos à Lei 13.243 (1 a 3)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5822871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2º da Lei 13.243/16 que altera o §5º do Art.9º da Lei 10.973/04                                       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Retirou a possibilidade do aluno de ICT privada receber bolsa de estímulo à inovação 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diretamente da ICT que esteja vinculado, fundação de apoio ou agência de fomento. Além disso, as bolsas de alunos de ICT privada incidirá a contribuição previdenciária.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Art. 2º da Lei 13.243/16 que altera o §único do Art. 21º-A da Lei 10.973/04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Retirou a previsão de não integração na base de cálculo da contribuição previdenciária 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das bolsas no âmbito de projetos específicos.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pt-BR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7º da Lei 13.243/16 que altera o §8º do Art.4º da Lei 8.958/94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Retirou a previsão de não integração na </a:t>
            </a: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base de cálculo da contribuição previdenciária das bolsas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de projeto de ensino, pesquisa e extensão, preceptores da residência médica e multiprofissional.</a:t>
            </a:r>
          </a:p>
        </p:txBody>
      </p:sp>
    </p:spTree>
    <p:extLst>
      <p:ext uri="{BB962C8B-B14F-4D97-AF65-F5344CB8AC3E}">
        <p14:creationId xmlns:p14="http://schemas.microsoft.com/office/powerpoint/2010/main" val="909518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Vetos à Lei 13.243 (4 a 6)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5822871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2º da Lei 13.243/16 que altera o Art.10º da Lei 10.973/04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Retirou a possibilidade de prever recursos para cobertura de </a:t>
            </a: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despesas operacionais e administrativas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nos instrumentos firmados entre </a:t>
            </a:r>
            <a:r>
              <a:rPr lang="pt-BR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ICTs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empresas, fundações de apoio, agências de fomento e pesquisadores.</a:t>
            </a:r>
          </a:p>
          <a:p>
            <a:endParaRPr lang="pt-BR" sz="24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pt-BR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2º da Lei 13.243/16 que altera o Art.20-A da Lei 10.973/04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Vetou a dispensa de licitação para contratação de empresas de micro, pequeno e médio portes 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para prestação de serviços ou fornecimento de bens, que tinha como objetivo fortalecer as startups.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pt-BR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2º da Lei 13.243/16 que altera o Art.26-B da Lei 10.973/04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Suspendeu a autonomia gerencial, orçamentária e financeira da ICT pública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que visava melhorar o desempenho e incremento dos resultados das atividades de PD&amp;I </a:t>
            </a:r>
          </a:p>
        </p:txBody>
      </p:sp>
    </p:spTree>
    <p:extLst>
      <p:ext uri="{BB962C8B-B14F-4D97-AF65-F5344CB8AC3E}">
        <p14:creationId xmlns:p14="http://schemas.microsoft.com/office/powerpoint/2010/main" val="370753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Vetos à Lei 13.243 (7 e 8)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2962513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Art. 9º da Lei 13.243/16 que altera o §2º do Art.2º da Lei 8.032/90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Retirou a especificidade da isenção do imposto de importação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Art. 16 da Lei 13.243/16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Rejeitou a possibilidade de </a:t>
            </a: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isenção tributária 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 de contribuição previdenciária de </a:t>
            </a:r>
            <a:r>
              <a:rPr lang="pt-B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bolsas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para professores e residentes de hospitais universitários.</a:t>
            </a:r>
          </a:p>
        </p:txBody>
      </p:sp>
    </p:spTree>
    <p:extLst>
      <p:ext uri="{BB962C8B-B14F-4D97-AF65-F5344CB8AC3E}">
        <p14:creationId xmlns:p14="http://schemas.microsoft.com/office/powerpoint/2010/main" val="1383584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Reversão dos Vetos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tângulo de cantos arredondados 17"/>
          <p:cNvSpPr/>
          <p:nvPr/>
        </p:nvSpPr>
        <p:spPr>
          <a:xfrm>
            <a:off x="21260" y="1313659"/>
            <a:ext cx="12170740" cy="4869418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Iniciativas: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71550" lvl="1" indent="-514350">
              <a:buAutoNum type="arabicPeriod"/>
            </a:pPr>
            <a:r>
              <a:rPr lang="pt-BR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Projeto de Lei do Senado nº 226/2016 (01/06/2016)</a:t>
            </a:r>
          </a:p>
          <a:p>
            <a:pPr lvl="1"/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	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Recompõem os vetos na integralidade</a:t>
            </a:r>
          </a:p>
          <a:p>
            <a:pPr lvl="1"/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lvl="1"/>
            <a:r>
              <a:rPr lang="pt-BR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2.   Medida Provisória (a ser editada)</a:t>
            </a:r>
          </a:p>
          <a:p>
            <a:pPr marL="971550" lvl="1" indent="-514350">
              <a:buAutoNum type="arabicPeriod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Vantagem da vigência imediata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Análise de viabilidade de uso do instrumento</a:t>
            </a:r>
          </a:p>
        </p:txBody>
      </p:sp>
    </p:spTree>
    <p:extLst>
      <p:ext uri="{BB962C8B-B14F-4D97-AF65-F5344CB8AC3E}">
        <p14:creationId xmlns:p14="http://schemas.microsoft.com/office/powerpoint/2010/main" val="1693907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2747" y="408104"/>
            <a:ext cx="12192001" cy="140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ítulo 1"/>
          <p:cNvSpPr>
            <a:spLocks noGrp="1"/>
          </p:cNvSpPr>
          <p:nvPr>
            <p:ph type="ctrTitle"/>
          </p:nvPr>
        </p:nvSpPr>
        <p:spPr>
          <a:xfrm>
            <a:off x="1012166" y="1961708"/>
            <a:ext cx="10167665" cy="2387600"/>
          </a:xfrm>
        </p:spPr>
        <p:txBody>
          <a:bodyPr anchor="ctr">
            <a:normAutofit/>
          </a:bodyPr>
          <a:lstStyle/>
          <a:p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Obrigado!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3095018" y="4800645"/>
            <a:ext cx="600196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cap="small" dirty="0" err="1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Jailson</a:t>
            </a:r>
            <a:r>
              <a:rPr lang="pt-BR" sz="3200" b="1" cap="small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Bittencourt de Andrade</a:t>
            </a:r>
          </a:p>
          <a:p>
            <a:pPr algn="ctr"/>
            <a:r>
              <a:rPr lang="pt-BR" sz="2800" b="1" cap="small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SEPED/MCTIC</a:t>
            </a:r>
            <a:endParaRPr lang="pt-BR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496" y="5811191"/>
            <a:ext cx="3505504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39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rgbClr val="44546A">
                    <a:lumMod val="75000"/>
                  </a:srgbClr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Legislação: Histórico Recente</a:t>
            </a:r>
            <a:endParaRPr lang="pt-BR" sz="4400" b="1" i="1" dirty="0">
              <a:solidFill>
                <a:srgbClr val="44546A">
                  <a:lumMod val="75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CaixaDeTexto 9"/>
          <p:cNvSpPr txBox="1"/>
          <p:nvPr/>
        </p:nvSpPr>
        <p:spPr>
          <a:xfrm>
            <a:off x="429583" y="1617948"/>
            <a:ext cx="23774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000" b="1" cap="small" spc="6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Emenda</a:t>
            </a:r>
            <a:r>
              <a:rPr lang="pt-BR" sz="2000" b="1" cap="small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Constitucional</a:t>
            </a:r>
          </a:p>
          <a:p>
            <a:pPr algn="ctr"/>
            <a:r>
              <a:rPr lang="pt-BR" sz="4400" b="1" cap="small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85/2015</a:t>
            </a:r>
            <a:endParaRPr lang="pt-BR" sz="2000" b="1" cap="small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CaixaDeTexto 13"/>
          <p:cNvSpPr txBox="1"/>
          <p:nvPr/>
        </p:nvSpPr>
        <p:spPr>
          <a:xfrm>
            <a:off x="429581" y="4417972"/>
            <a:ext cx="2377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pt-BR" sz="2000" b="1" cap="small" dirty="0">
                <a:solidFill>
                  <a:srgbClr val="0070C0"/>
                </a:solidFill>
                <a:latin typeface="Century Gothic" panose="020B0502020202020204" pitchFamily="34" charset="0"/>
              </a:rPr>
              <a:t>Novo Marco Legal de CT&amp;I</a:t>
            </a:r>
          </a:p>
          <a:p>
            <a:pPr algn="ctr">
              <a:lnSpc>
                <a:spcPct val="80000"/>
              </a:lnSpc>
            </a:pPr>
            <a:r>
              <a:rPr lang="pt-BR" sz="2400" b="1" cap="small" dirty="0">
                <a:solidFill>
                  <a:srgbClr val="0070C0"/>
                </a:solidFill>
                <a:latin typeface="Century Gothic" panose="020B0502020202020204" pitchFamily="34" charset="0"/>
              </a:rPr>
              <a:t>Lei </a:t>
            </a:r>
          </a:p>
          <a:p>
            <a:pPr algn="ctr">
              <a:lnSpc>
                <a:spcPct val="80000"/>
              </a:lnSpc>
            </a:pPr>
            <a:r>
              <a:rPr lang="pt-BR" sz="3600" b="1" cap="small" dirty="0">
                <a:solidFill>
                  <a:srgbClr val="0070C0"/>
                </a:solidFill>
                <a:latin typeface="Century Gothic" panose="020B0502020202020204" pitchFamily="34" charset="0"/>
              </a:rPr>
              <a:t>13.243/16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185704" y="4417972"/>
            <a:ext cx="8861528" cy="1055608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atualização da 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de Inovação </a:t>
            </a:r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 revisão de outros instrumentos normativos (+ 8 Leis)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3093033" y="1527663"/>
            <a:ext cx="8861528" cy="1532334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atualização das disposições que tratam de 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CT&amp;I</a:t>
            </a:r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e inclusão do termo 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“inovação”</a:t>
            </a:r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na CF/88 e institucionalização do 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SNCTI</a:t>
            </a:r>
          </a:p>
        </p:txBody>
      </p:sp>
      <p:sp>
        <p:nvSpPr>
          <p:cNvPr id="22" name="Colchete duplo 21"/>
          <p:cNvSpPr/>
          <p:nvPr/>
        </p:nvSpPr>
        <p:spPr>
          <a:xfrm>
            <a:off x="330109" y="1541339"/>
            <a:ext cx="2525485" cy="1506583"/>
          </a:xfrm>
          <a:prstGeom prst="bracketPair">
            <a:avLst/>
          </a:prstGeom>
          <a:ln w="203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sp>
        <p:nvSpPr>
          <p:cNvPr id="24" name="Colchete duplo 23"/>
          <p:cNvSpPr/>
          <p:nvPr/>
        </p:nvSpPr>
        <p:spPr>
          <a:xfrm>
            <a:off x="355558" y="4326399"/>
            <a:ext cx="2525485" cy="1506583"/>
          </a:xfrm>
          <a:prstGeom prst="bracketPair">
            <a:avLst/>
          </a:prstGeom>
          <a:ln w="203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5F839-8E0C-4DDB-96AC-CE97A1A5C04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1632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Emenda Constitucional nº 85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440116"/>
            <a:ext cx="11953489" cy="5550456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Mudanças nos artigos: 23, 24, 200 e 213 (</a:t>
            </a:r>
            <a:r>
              <a:rPr lang="pt-BR" sz="2800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inovação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); 167 (</a:t>
            </a:r>
            <a:r>
              <a:rPr lang="pt-BR" sz="2800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flexibilidade orçamentária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); 218 (</a:t>
            </a:r>
            <a:r>
              <a:rPr lang="pt-BR" sz="2800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inovação, articulação entre entes e internacionalização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); 219-A (</a:t>
            </a:r>
            <a:r>
              <a:rPr lang="pt-BR" sz="2800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cooperação entre entes e compartilhamento de recursos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"Art. 219-B. O </a:t>
            </a:r>
            <a:r>
              <a:rPr lang="pt-BR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Sistema Nacional de Ciência, Tecnologia e Inovação (SNCTI) 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será organizado em regime de </a:t>
            </a:r>
            <a:r>
              <a:rPr lang="pt-BR" sz="2800" b="1" dirty="0">
                <a:solidFill>
                  <a:schemeClr val="accent5"/>
                </a:solidFill>
                <a:latin typeface="Century Gothic" panose="020B0502020202020204" pitchFamily="34" charset="0"/>
              </a:rPr>
              <a:t>colaboração entre entes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tanto públicos quanto privados, com vistas a promover o desenvolvimento científico e tecnológico e a inovação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(§ 1º Lei federal disporá sobre as normas gerais do SNCTI; § 2º Os Estados, o Distrito Federal e os Municípios legislarão concorrentemente sobre suas peculiaridades.)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725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Lei 13.243/2016 (alterações) 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440116"/>
            <a:ext cx="11953489" cy="5482352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Mudanças em 9 Leis, além de artigos autônomos:</a:t>
            </a:r>
            <a:b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endParaRPr lang="pt-BR" sz="32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10.973/2004 – Lei de Inovação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6.815/1980 – Situação jurídica do estrangeiro no Brasil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8.666/1993 – Lei de licitações e contratos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12.462/2011 – Regime Diferenciado de Contratações (RDC)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8.745/1993 – Contratação por tempo determinado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8.958/1994 – Lei das Fundações de Apoio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8.010/1990 – Importações de bens destinados à pesquisa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8.032/1990 – Isenção ou redução de imposto de importação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12.772/2012 – Carreira do Magistério Federal</a:t>
            </a:r>
            <a:endParaRPr lang="pt-BR" sz="36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54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Avanços da Lei 13.243/2016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5346144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Aumento da segurança jurídica na gestão da inovação, em especial na interação entre </a:t>
            </a:r>
            <a:r>
              <a:rPr lang="pt-BR" sz="28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ICTs</a:t>
            </a:r>
            <a:r>
              <a:rPr lang="pt-BR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e empresas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Ampliação do conceito de </a:t>
            </a: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ICTs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para incluir as que são de direito privado sem fins lucrativos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Os recursos dos contratantes podem ser repassados diretamente às fundações de apoio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Procedimentos simplificados para dispensa de licitação para aquisição ou contratação de produtos para PD&amp;I</a:t>
            </a:r>
          </a:p>
        </p:txBody>
      </p:sp>
    </p:spTree>
    <p:extLst>
      <p:ext uri="{BB962C8B-B14F-4D97-AF65-F5344CB8AC3E}">
        <p14:creationId xmlns:p14="http://schemas.microsoft.com/office/powerpoint/2010/main" val="3410940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Avanços da Lei 13.243/2016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4869418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Possibilidade de aplicação do Regime Diferenciado de Contratações (RDC)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Compartilhamento e utilização de laboratórios e equipamentos de </a:t>
            </a: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ICTs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com remuneração não financeira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Redução de óbices e tratamento prioritário na importação de material para pesquisa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Criação do Bônus Tecnológico</a:t>
            </a:r>
          </a:p>
        </p:txBody>
      </p:sp>
    </p:spTree>
    <p:extLst>
      <p:ext uri="{BB962C8B-B14F-4D97-AF65-F5344CB8AC3E}">
        <p14:creationId xmlns:p14="http://schemas.microsoft.com/office/powerpoint/2010/main" val="3520531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Avanços da Lei 13.243/2016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527668"/>
            <a:ext cx="12170740" cy="5346144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Aumento do número de horas que o professor em dedicação exclusiva pode dedicar a atividades fora da universidade, de 120 horas para 416 horas anuais (8 horas/semana)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Permite que as empresas envolvidas nesses projetos mantenham a propriedade intelectual sobre os resultados (produtos) das pesquisas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ICTs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poderão atuar no exterior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NITs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poderão atuar como Fundações de Apoio</a:t>
            </a:r>
          </a:p>
        </p:txBody>
      </p:sp>
    </p:spTree>
    <p:extLst>
      <p:ext uri="{BB962C8B-B14F-4D97-AF65-F5344CB8AC3E}">
        <p14:creationId xmlns:p14="http://schemas.microsoft.com/office/powerpoint/2010/main" val="1366619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Regulamentação da Lei 13.243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5346144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Criação de GT pela portaria 172 de 25/02/2016 do MCTIC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Secretarias do MCTIC, </a:t>
            </a: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Conjur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CNPq, Finep e AEB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Diálogo da SEPED com atores do SNCTI: ABC, SBPC, CNI, </a:t>
            </a: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Consecti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Confap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UFPR, Coppe, Fiocruz, </a:t>
            </a: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Fortec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Confies, Embrapa </a:t>
            </a:r>
            <a:r>
              <a:rPr lang="pt-BR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etc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Temas para Regulamentação 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tratados no GT: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Cooperação entre Empresas e Poder Público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Importação de produtos e insumos para PD&amp;I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Compras, Contratações e Execução Orçamentária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 de RH do sistema público de CT&amp;I</a:t>
            </a:r>
          </a:p>
        </p:txBody>
      </p:sp>
    </p:spTree>
    <p:extLst>
      <p:ext uri="{BB962C8B-B14F-4D97-AF65-F5344CB8AC3E}">
        <p14:creationId xmlns:p14="http://schemas.microsoft.com/office/powerpoint/2010/main" val="391487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80"/>
          <a:stretch/>
        </p:blipFill>
        <p:spPr bwMode="auto">
          <a:xfrm rot="10800000">
            <a:off x="-1" y="20636"/>
            <a:ext cx="12192001" cy="2265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" name="Retângulo 179"/>
          <p:cNvSpPr/>
          <p:nvPr/>
        </p:nvSpPr>
        <p:spPr>
          <a:xfrm>
            <a:off x="114299" y="0"/>
            <a:ext cx="922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Regulamentação da Lei 13.243</a:t>
            </a:r>
            <a:endParaRPr lang="pt-BR" sz="4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tângulo de cantos arredondados 17"/>
          <p:cNvSpPr/>
          <p:nvPr/>
        </p:nvSpPr>
        <p:spPr>
          <a:xfrm>
            <a:off x="21260" y="1313659"/>
            <a:ext cx="12170740" cy="5686663"/>
          </a:xfrm>
          <a:prstGeom prst="roundRect">
            <a:avLst/>
          </a:prstGeom>
          <a:solidFill>
            <a:schemeClr val="bg1">
              <a:alpha val="65000"/>
            </a:schemeClr>
          </a:solidFill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Cooperação entre Empresas e Poder Público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Bônus Tecnológico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(art. 2º, XIII incluído pela Lei nº 13.243/2016);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Cessão do uso de imóveis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para instalação e consolidação de ambientes promotores da inovação (art. 3º-B, § 2º, I incluído pela Lei nº 13.243/2016);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Participação minoritária da União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 dos demais entes federativos e suas entidades autorizados, no </a:t>
            </a: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capital social de empresas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com o propósito de desenvolver produtos ou processos inovadores (art. 5º incluído pela Lei nº 13.243/2016);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Contratos de </a:t>
            </a: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transferência de tecnologia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 de licenciamento poderão ser firmados diretamente (art. 6º, § 2º da Lei nº 10.973/2004);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Prazo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para manifestação do órgão ou da autoridade máxima da instituição acerca da </a:t>
            </a: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cessão dos direitos da ICT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sobre a criação (art. 11, parágrafo único da Lei nº 10.973/2004);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Estabelecer as </a:t>
            </a: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prioridades da política industrial e tecnológica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nacional (art. 19, §1º da Lei nº 10.973/2004);   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Os mecanismos de fomento, apoio e gestão adequados à </a:t>
            </a: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internacionalização das </a:t>
            </a:r>
            <a:r>
              <a:rPr lang="pt-BR" sz="2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ICTs</a:t>
            </a: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públicas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(art. 15, §2º, da Lei nº 13.243/2016).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861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14569</TotalTime>
  <Words>1376</Words>
  <Application>Microsoft Office PowerPoint</Application>
  <PresentationFormat>Widescreen</PresentationFormat>
  <Paragraphs>162</Paragraphs>
  <Slides>18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Tema do Office</vt:lpstr>
      <vt:lpstr>Jailson Bittencourt de Andrade SEPED/MCTIC  Secretaria de Políticas e Programas de Pesquisa e Desenvolvimento Ministério da Ciência, Tecnologia, Inovações e Comunicações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Savio Raeder SEPED/MCTIC  Secretaria de Políticas e Programas de Pesquisa e Desenvolvimento Ministério da Ciência, Tecnologia, Inovações e Comunicações</dc:title>
  <dc:creator>Savio Tulio Oselieri Raeder</dc:creator>
  <cp:lastModifiedBy>Claudia Silva Prates França</cp:lastModifiedBy>
  <cp:revision>51</cp:revision>
  <cp:lastPrinted>2016-07-27T19:36:34Z</cp:lastPrinted>
  <dcterms:created xsi:type="dcterms:W3CDTF">2016-07-11T19:36:57Z</dcterms:created>
  <dcterms:modified xsi:type="dcterms:W3CDTF">2016-08-02T12:27:06Z</dcterms:modified>
</cp:coreProperties>
</file>