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5" r:id="rId3"/>
    <p:sldId id="276" r:id="rId4"/>
    <p:sldId id="277" r:id="rId5"/>
    <p:sldId id="280" r:id="rId6"/>
    <p:sldId id="278" r:id="rId7"/>
    <p:sldId id="281" r:id="rId8"/>
    <p:sldId id="282" r:id="rId9"/>
    <p:sldId id="291" r:id="rId10"/>
    <p:sldId id="292" r:id="rId11"/>
    <p:sldId id="294" r:id="rId12"/>
    <p:sldId id="289" r:id="rId13"/>
    <p:sldId id="290" r:id="rId14"/>
    <p:sldId id="285" r:id="rId15"/>
    <p:sldId id="286" r:id="rId16"/>
    <p:sldId id="293" r:id="rId17"/>
    <p:sldId id="295" r:id="rId18"/>
    <p:sldId id="296" r:id="rId19"/>
    <p:sldId id="287" r:id="rId20"/>
    <p:sldId id="274" r:id="rId21"/>
    <p:sldId id="271" r:id="rId22"/>
  </p:sldIdLst>
  <p:sldSz cx="9144000" cy="6858000" type="screen4x3"/>
  <p:notesSz cx="6797675" cy="987425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400" kern="1200">
        <a:solidFill>
          <a:schemeClr val="bg1"/>
        </a:solidFill>
        <a:latin typeface="Times New Roman" pitchFamily="16" charset="0"/>
        <a:ea typeface="Microsoft YaHei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400" kern="1200">
        <a:solidFill>
          <a:schemeClr val="bg1"/>
        </a:solidFill>
        <a:latin typeface="Times New Roman" pitchFamily="16" charset="0"/>
        <a:ea typeface="Microsoft YaHei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400" kern="1200">
        <a:solidFill>
          <a:schemeClr val="bg1"/>
        </a:solidFill>
        <a:latin typeface="Times New Roman" pitchFamily="16" charset="0"/>
        <a:ea typeface="Microsoft YaHei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400" kern="1200">
        <a:solidFill>
          <a:schemeClr val="bg1"/>
        </a:solidFill>
        <a:latin typeface="Times New Roman" pitchFamily="16" charset="0"/>
        <a:ea typeface="Microsoft YaHei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400" kern="1200">
        <a:solidFill>
          <a:schemeClr val="bg1"/>
        </a:solidFill>
        <a:latin typeface="Times New Roman" pitchFamily="16" charset="0"/>
        <a:ea typeface="Microsoft YaHei" charset="-122"/>
        <a:cs typeface="+mn-cs"/>
      </a:defRPr>
    </a:lvl5pPr>
    <a:lvl6pPr marL="2286000" algn="l" defTabSz="914400" rtl="0" eaLnBrk="1" latinLnBrk="0" hangingPunct="1">
      <a:defRPr sz="1400" kern="1200">
        <a:solidFill>
          <a:schemeClr val="bg1"/>
        </a:solidFill>
        <a:latin typeface="Times New Roman" pitchFamily="16" charset="0"/>
        <a:ea typeface="Microsoft YaHei" charset="-122"/>
        <a:cs typeface="+mn-cs"/>
      </a:defRPr>
    </a:lvl6pPr>
    <a:lvl7pPr marL="2743200" algn="l" defTabSz="914400" rtl="0" eaLnBrk="1" latinLnBrk="0" hangingPunct="1">
      <a:defRPr sz="1400" kern="1200">
        <a:solidFill>
          <a:schemeClr val="bg1"/>
        </a:solidFill>
        <a:latin typeface="Times New Roman" pitchFamily="16" charset="0"/>
        <a:ea typeface="Microsoft YaHei" charset="-122"/>
        <a:cs typeface="+mn-cs"/>
      </a:defRPr>
    </a:lvl7pPr>
    <a:lvl8pPr marL="3200400" algn="l" defTabSz="914400" rtl="0" eaLnBrk="1" latinLnBrk="0" hangingPunct="1">
      <a:defRPr sz="1400" kern="1200">
        <a:solidFill>
          <a:schemeClr val="bg1"/>
        </a:solidFill>
        <a:latin typeface="Times New Roman" pitchFamily="16" charset="0"/>
        <a:ea typeface="Microsoft YaHei" charset="-122"/>
        <a:cs typeface="+mn-cs"/>
      </a:defRPr>
    </a:lvl8pPr>
    <a:lvl9pPr marL="3657600" algn="l" defTabSz="914400" rtl="0" eaLnBrk="1" latinLnBrk="0" hangingPunct="1">
      <a:defRPr sz="1400" kern="1200">
        <a:solidFill>
          <a:schemeClr val="bg1"/>
        </a:solidFill>
        <a:latin typeface="Times New Roman" pitchFamily="16" charset="0"/>
        <a:ea typeface="Microsoft YaHei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FA3D7-E86E-4274-B909-B314279722A4}" type="datetimeFigureOut">
              <a:rPr lang="pt-BR" smtClean="0"/>
              <a:pPr/>
              <a:t>27/03/2018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AF863-52C1-4055-B4F5-3A30AA6707B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8075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0" y="0"/>
            <a:ext cx="6797675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850443" y="0"/>
            <a:ext cx="2945659" cy="4937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24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31863" y="741363"/>
            <a:ext cx="4932362" cy="3700462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79768" y="4690269"/>
            <a:ext cx="5436567" cy="444169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smtClean="0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0" y="9378824"/>
            <a:ext cx="2945659" cy="4937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50443" y="9378824"/>
            <a:ext cx="2944085" cy="49199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215900" indent="-215900" algn="r" eaLnBrk="1">
              <a:buSzPct val="45000"/>
              <a:buFont typeface="Wingdings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cs typeface="Segoe UI" charset="0"/>
              </a:defRPr>
            </a:lvl1pPr>
          </a:lstStyle>
          <a:p>
            <a:fld id="{6A8E2D80-5370-432C-B916-328A7200A610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9362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149CF14-1475-4F9B-8D43-5668981EF67B}" type="slidenum">
              <a:rPr lang="pt-BR"/>
              <a:pPr/>
              <a:t>1</a:t>
            </a:fld>
            <a:endParaRPr lang="pt-BR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690269"/>
            <a:ext cx="5438140" cy="444341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5599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39B004D-2EF2-4101-B4F2-7346CAA1CDEB}" type="slidenum">
              <a:rPr lang="pt-BR"/>
              <a:pPr/>
              <a:t>21</a:t>
            </a:fld>
            <a:endParaRPr lang="pt-BR"/>
          </a:p>
        </p:txBody>
      </p:sp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690269"/>
            <a:ext cx="5438140" cy="444341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1140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3/27/2018</a:t>
            </a:fld>
            <a:endParaRPr lang="en-US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241A1-9AA6-483B-9CE3-23F5A617554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FE144-DB1B-4F19-92F8-C73A2C8096C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51B6-DCCC-4528-A5F8-61804F51E5C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ABAD1-A4E2-4D47-903A-B0BD08BE784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3/27/2018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8FBB-0E10-486E-9C55-640F2FBFAE6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6BD29-CA8F-4990-8CD6-39E1199C24D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D5304-3C3B-45E6-AD1C-192FFFB5A17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5447-FD6D-4C00-B52E-751B3037818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AB0DA-B40F-49D2-8FFF-74234771F94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3/27/2018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745E-EB6A-48FE-8A96-E1E1B5F334F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3/27/2018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7E44B1A-C2AE-40F8-8896-9F66A5ACA94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3/27/2018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9AF3040-DF8C-4CAC-A580-49541A1729AC}" type="slidenum">
              <a:rPr lang="en-US" smtClean="0"/>
              <a:pPr/>
              <a:t>‹nº›</a:t>
            </a:fld>
            <a:endParaRPr lang="en-US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857375" y="5214949"/>
            <a:ext cx="4953000" cy="1252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63500" algn="ctr" eaLnBrk="1" hangingPunct="1">
              <a:spcBef>
                <a:spcPts val="300"/>
              </a:spcBef>
              <a:buClrTx/>
              <a:buFontTx/>
              <a:buNone/>
              <a:tabLst>
                <a:tab pos="63500" algn="l"/>
                <a:tab pos="866775" algn="l"/>
                <a:tab pos="1781175" algn="l"/>
                <a:tab pos="2695575" algn="l"/>
                <a:tab pos="3609975" algn="l"/>
                <a:tab pos="4524375" algn="l"/>
                <a:tab pos="5438775" algn="l"/>
                <a:tab pos="6353175" algn="l"/>
                <a:tab pos="7267575" algn="l"/>
                <a:tab pos="8181975" algn="l"/>
                <a:tab pos="9096375" algn="l"/>
                <a:tab pos="10010775" algn="l"/>
              </a:tabLst>
            </a:pPr>
            <a:r>
              <a:rPr lang="pt-BR" sz="2400" dirty="0" smtClean="0">
                <a:solidFill>
                  <a:schemeClr val="tx1"/>
                </a:solidFill>
                <a:latin typeface="Georgia" pitchFamily="16" charset="0"/>
              </a:rPr>
              <a:t>Audiência pública: Requerimento (RRA) Nº 05/2018</a:t>
            </a:r>
            <a:endParaRPr lang="pt-BR" sz="2400" dirty="0">
              <a:solidFill>
                <a:schemeClr val="tx1"/>
              </a:solidFill>
              <a:latin typeface="Georgia" pitchFamily="16" charset="0"/>
            </a:endParaRPr>
          </a:p>
          <a:p>
            <a:pPr marL="63500" algn="ctr" eaLnBrk="1" hangingPunct="1">
              <a:spcBef>
                <a:spcPts val="300"/>
              </a:spcBef>
              <a:buClrTx/>
              <a:buFontTx/>
              <a:buNone/>
              <a:tabLst>
                <a:tab pos="63500" algn="l"/>
                <a:tab pos="866775" algn="l"/>
                <a:tab pos="1781175" algn="l"/>
                <a:tab pos="2695575" algn="l"/>
                <a:tab pos="3609975" algn="l"/>
                <a:tab pos="4524375" algn="l"/>
                <a:tab pos="5438775" algn="l"/>
                <a:tab pos="6353175" algn="l"/>
                <a:tab pos="7267575" algn="l"/>
                <a:tab pos="8181975" algn="l"/>
                <a:tab pos="9096375" algn="l"/>
                <a:tab pos="10010775" algn="l"/>
              </a:tabLst>
            </a:pPr>
            <a:r>
              <a:rPr lang="pt-BR" sz="2400" dirty="0" smtClean="0">
                <a:solidFill>
                  <a:schemeClr val="tx1"/>
                </a:solidFill>
                <a:latin typeface="Georgia" pitchFamily="16" charset="0"/>
              </a:rPr>
              <a:t>Porto </a:t>
            </a:r>
            <a:r>
              <a:rPr lang="pt-BR" sz="2400" dirty="0">
                <a:solidFill>
                  <a:schemeClr val="tx1"/>
                </a:solidFill>
                <a:latin typeface="Georgia" pitchFamily="16" charset="0"/>
              </a:rPr>
              <a:t>Velho, </a:t>
            </a:r>
            <a:r>
              <a:rPr lang="pt-BR" sz="2400" dirty="0" smtClean="0">
                <a:solidFill>
                  <a:schemeClr val="tx1"/>
                </a:solidFill>
                <a:latin typeface="Georgia" pitchFamily="16" charset="0"/>
              </a:rPr>
              <a:t>27/02/2018.</a:t>
            </a:r>
            <a:endParaRPr lang="pt-BR" sz="2400" dirty="0">
              <a:solidFill>
                <a:schemeClr val="tx1"/>
              </a:solidFill>
              <a:latin typeface="Georgia" pitchFamily="16" charset="0"/>
            </a:endParaRP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857224" y="357166"/>
            <a:ext cx="7772400" cy="207170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4400" dirty="0" smtClean="0">
                <a:solidFill>
                  <a:schemeClr val="tx1"/>
                </a:solidFill>
                <a:latin typeface="Trebuchet MS" pitchFamily="32" charset="0"/>
              </a:rPr>
              <a:t>SUPERINTENDÊNCIA REGIONAL DO INCRA EM </a:t>
            </a:r>
            <a:r>
              <a:rPr lang="pt-BR" sz="4400" dirty="0">
                <a:solidFill>
                  <a:schemeClr val="tx1"/>
                </a:solidFill>
                <a:latin typeface="Trebuchet MS" pitchFamily="32" charset="0"/>
              </a:rPr>
              <a:t>RONDÔNIA </a:t>
            </a:r>
            <a:br>
              <a:rPr lang="pt-BR" sz="4400" dirty="0">
                <a:solidFill>
                  <a:schemeClr val="tx1"/>
                </a:solidFill>
                <a:latin typeface="Trebuchet MS" pitchFamily="32" charset="0"/>
              </a:rPr>
            </a:br>
            <a:endParaRPr lang="pt-BR" sz="4400" dirty="0">
              <a:solidFill>
                <a:schemeClr val="tx1"/>
              </a:solidFill>
              <a:latin typeface="Trebuchet MS" pitchFamily="32" charset="0"/>
            </a:endParaRP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000100" y="2714620"/>
            <a:ext cx="7772400" cy="207170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4400" dirty="0" smtClean="0">
                <a:solidFill>
                  <a:schemeClr val="tx1"/>
                </a:solidFill>
                <a:latin typeface="Trebuchet MS" pitchFamily="32" charset="0"/>
              </a:rPr>
              <a:t>ASSENTAMENTOS DO INCRA/RO E </a:t>
            </a:r>
            <a:r>
              <a:rPr lang="pt-BR" sz="4400" smtClean="0">
                <a:solidFill>
                  <a:schemeClr val="tx1"/>
                </a:solidFill>
                <a:latin typeface="Trebuchet MS" pitchFamily="32" charset="0"/>
              </a:rPr>
              <a:t>TERRA INDÍGENA </a:t>
            </a:r>
            <a:r>
              <a:rPr lang="pt-BR" sz="4400" dirty="0" smtClean="0">
                <a:solidFill>
                  <a:schemeClr val="tx1"/>
                </a:solidFill>
                <a:latin typeface="Trebuchet MS" pitchFamily="32" charset="0"/>
              </a:rPr>
              <a:t>URU-EU-WAU-WAU</a:t>
            </a:r>
            <a:endParaRPr lang="pt-BR" sz="4400" dirty="0">
              <a:solidFill>
                <a:schemeClr val="tx1"/>
              </a:solidFill>
              <a:latin typeface="Trebuchet MS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CONTEXTUALIZANDO A FUNAI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pt-BR" sz="3600" dirty="0" smtClean="0"/>
              <a:t>Em 09/07/1985, a través do Decreto Federal de nº 91.416 declara de ocupação indígena as terras localizadas nos municípios de </a:t>
            </a:r>
            <a:r>
              <a:rPr lang="pt-BR" sz="3600" dirty="0" err="1" smtClean="0"/>
              <a:t>Guajará</a:t>
            </a:r>
            <a:r>
              <a:rPr lang="pt-BR" sz="3600" dirty="0" smtClean="0"/>
              <a:t> Mirim, Ariquemes, Costa Marques, </a:t>
            </a:r>
            <a:r>
              <a:rPr lang="pt-BR" sz="3600" dirty="0" err="1" smtClean="0"/>
              <a:t>Jaru</a:t>
            </a:r>
            <a:r>
              <a:rPr lang="pt-BR" sz="3600" dirty="0" smtClean="0"/>
              <a:t>, Ouro Preto, Presidente </a:t>
            </a:r>
            <a:r>
              <a:rPr lang="pt-BR" sz="3600" dirty="0" err="1" smtClean="0"/>
              <a:t>Médice</a:t>
            </a:r>
            <a:r>
              <a:rPr lang="pt-BR" sz="3600" dirty="0" smtClean="0"/>
              <a:t> e Porto Velho, denominada no Parágrafo Único daquele Decreto de ÁREA INDÍGENA URU-EU-WAU-WAU.</a:t>
            </a:r>
            <a:endParaRPr lang="pt-B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CONTEXTUALIZANDO O INCRA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t-BR" dirty="0" smtClean="0"/>
              <a:t>	</a:t>
            </a:r>
            <a:r>
              <a:rPr lang="pt-BR" b="1" dirty="0" smtClean="0"/>
              <a:t>O Decreto  Federal nº 75.281, de 23/01/1975</a:t>
            </a:r>
            <a:r>
              <a:rPr lang="pt-BR" dirty="0" smtClean="0"/>
              <a:t>, declarou de interesse social </a:t>
            </a:r>
            <a:r>
              <a:rPr lang="pt-BR" b="1" dirty="0" smtClean="0"/>
              <a:t>para fins de Reforma Agrária os Seringais</a:t>
            </a:r>
            <a:r>
              <a:rPr lang="pt-BR" dirty="0" smtClean="0"/>
              <a:t>: </a:t>
            </a:r>
            <a:r>
              <a:rPr lang="pt-BR" u="sng" dirty="0" smtClean="0"/>
              <a:t>Nova Vida, Santa Cruz, Canaã Central, Rio Pardo, São Francisco, Guarany, Pau D’Arco e </a:t>
            </a:r>
            <a:r>
              <a:rPr lang="pt-BR" u="sng" dirty="0" err="1" smtClean="0"/>
              <a:t>Massangana</a:t>
            </a:r>
            <a:r>
              <a:rPr lang="pt-BR" dirty="0" smtClean="0"/>
              <a:t>, perfazendo o total de aproximadamente  </a:t>
            </a:r>
            <a:r>
              <a:rPr lang="pt-BR" b="1" dirty="0" smtClean="0"/>
              <a:t>533.940 hectares, registrado em nome INCRA desde 1975, sob o nº 3.795, fls.257/260, Cartório do Registro de Imóveis da Comarca de Porto Velho.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Autofit/>
          </a:bodyPr>
          <a:lstStyle/>
          <a:p>
            <a:pPr algn="ctr"/>
            <a:r>
              <a:rPr lang="pt-BR" sz="4000" dirty="0" smtClean="0"/>
              <a:t>Problemática 1- Região de Ariquemes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pt-BR" dirty="0" smtClean="0"/>
              <a:t>	</a:t>
            </a:r>
            <a:r>
              <a:rPr lang="pt-BR" sz="3200" dirty="0" smtClean="0"/>
              <a:t>Parte desta área resultou na criação do Projeto de Assentamento </a:t>
            </a:r>
            <a:r>
              <a:rPr lang="pt-BR" sz="3200" dirty="0" err="1" smtClean="0"/>
              <a:t>Dirigido-PAD</a:t>
            </a:r>
            <a:r>
              <a:rPr lang="pt-BR" sz="3200" dirty="0" smtClean="0"/>
              <a:t> BURAREIRO, no qual foram assentadas devidamente pelo INCRA/RO mais de 1.500 famílias de trabalhadores rurais  e destas 105 (cento e cinco) famílias (</a:t>
            </a:r>
            <a:r>
              <a:rPr lang="pt-BR" sz="3200" dirty="0" err="1" smtClean="0"/>
              <a:t>Asprocinco</a:t>
            </a:r>
            <a:r>
              <a:rPr lang="pt-BR" sz="3200" dirty="0" smtClean="0"/>
              <a:t>) encontram-se até hoje afetadas  pelo Decreto da FUNAI, listadas nominalmente no relatório do  extinto ITERON.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4000" dirty="0" smtClean="0"/>
              <a:t/>
            </a:r>
            <a:br>
              <a:rPr lang="pt-BR" sz="4000" dirty="0" smtClean="0"/>
            </a:br>
            <a:r>
              <a:rPr lang="pt-BR" sz="4000" dirty="0" smtClean="0"/>
              <a:t>Problemática 1- Região de Ariquemes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pt-BR" sz="3200" dirty="0" smtClean="0"/>
              <a:t>O relatório do ITERON afirma que:</a:t>
            </a:r>
          </a:p>
          <a:p>
            <a:pPr algn="just">
              <a:buNone/>
            </a:pPr>
            <a:r>
              <a:rPr lang="pt-BR" sz="3200" dirty="0" smtClean="0"/>
              <a:t>   “ Assim, tendo sido aquelas terras desapropriadas , antes mesmo da FUNAI definir a Área Indígena URU-EU-WAU-WAU, deve aquela área ser excluída do conflito e restituída aos seus legítimos possuidores concessionários do PAD-BURAREIRO, visto que as terras pertenciam ao INCRA...”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Acrobat Document" r:id="rId3" imgW="30252960" imgH="21420360" progId="AcroExch.Document.7">
                  <p:embed/>
                </p:oleObj>
              </mc:Choice>
              <mc:Fallback>
                <p:oleObj name="Acrobat Document" r:id="rId3" imgW="30252960" imgH="21420360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6643710"/>
          </a:xfrm>
        </p:spPr>
        <p:txBody>
          <a:bodyPr/>
          <a:lstStyle/>
          <a:p>
            <a:endParaRPr lang="pt-BR" dirty="0"/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0" y="285728"/>
          <a:ext cx="9001156" cy="6572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Acrobat Document" r:id="rId3" imgW="30252960" imgH="42866280" progId="AcroExch.Document.7">
                  <p:embed/>
                </p:oleObj>
              </mc:Choice>
              <mc:Fallback>
                <p:oleObj name="Acrobat Document" r:id="rId3" imgW="30252960" imgH="42866280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85728"/>
                        <a:ext cx="9001156" cy="65722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 dirty="0" smtClean="0"/>
              <a:t>Problemática 2- Gleba Novo Destino</a:t>
            </a:r>
            <a:br>
              <a:rPr lang="pt-BR" sz="4000" dirty="0" smtClean="0"/>
            </a:br>
            <a:r>
              <a:rPr lang="pt-BR" sz="4000" dirty="0" smtClean="0"/>
              <a:t>(Setor Oriente)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Após  a edição do </a:t>
            </a:r>
            <a:r>
              <a:rPr lang="pt-BR" sz="2800" dirty="0" smtClean="0"/>
              <a:t>Decreto Federal de nº 91.416 a FUNAI, por seu Presidente, através das Portarias 127, de 14/02/1990 e 319, de 04/09/1990 interdita, TEMPORARIAMENTE, para estudo e apresentação de propostas de limites, objetivando a demarcação das terras abarcadas pelo Decreto nº 91.416/85. Estas objetivavam também definir o seguimento entre os Marcos 25 e 26 no limite Leste do Decreto.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000" dirty="0" smtClean="0"/>
              <a:t>Problemática 2- Gleba Novo Destino</a:t>
            </a:r>
            <a:br>
              <a:rPr lang="pt-BR" sz="4000" dirty="0" smtClean="0"/>
            </a:br>
            <a:r>
              <a:rPr lang="pt-BR" sz="4000" dirty="0" smtClean="0"/>
              <a:t>(Setor Oriente)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t-BR" dirty="0" smtClean="0"/>
              <a:t>   O fato agravante do limite do Decreto que veio a ser objeto de estudo das duas Portarias,  está na demarcação, pois do </a:t>
            </a:r>
            <a:r>
              <a:rPr lang="pt-BR" b="1" dirty="0" smtClean="0"/>
              <a:t>marco 25 para o marco 26 </a:t>
            </a:r>
            <a:r>
              <a:rPr lang="pt-BR" dirty="0" smtClean="0"/>
              <a:t>houve um desvio  de 02´(dois minutos), porquanto a coordenada do marco 26, na demarcação, desviou-se para o Leste , adentrando as Terras da União, medida, demarcada  e destinada pelo INCRA, definidas como Setor Novo Oriente, da Gleba Novo Destino, tendo por respaldo o Decreto Federal 84.019 de 21/09/1979 que criou o Parque Pacaás Novos.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000" dirty="0" smtClean="0"/>
              <a:t>Problemática 2- Gleba Novo Destino</a:t>
            </a:r>
            <a:br>
              <a:rPr lang="pt-BR" sz="4000" dirty="0" smtClean="0"/>
            </a:br>
            <a:r>
              <a:rPr lang="pt-BR" sz="4000" dirty="0" smtClean="0"/>
              <a:t>(Setor Oriente)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t-BR" dirty="0" smtClean="0"/>
              <a:t>	O </a:t>
            </a:r>
            <a:r>
              <a:rPr lang="pt-BR" sz="2400" dirty="0" smtClean="0"/>
              <a:t>Decreto Federal de nº 91.416 a FUNAI, englobou o Parque Nacional Pacaás Novos, ocasionando numa divergência no que tange ao seguimento referente à linha reta, de aproximadamente 43km.</a:t>
            </a:r>
          </a:p>
          <a:p>
            <a:pPr algn="just">
              <a:buNone/>
            </a:pPr>
            <a:r>
              <a:rPr lang="pt-BR" sz="2400" dirty="0" smtClean="0"/>
              <a:t>	A divergência  detectada  é equivalente a um deslocamento para o sentido leste de 3.600m, o que causou transtorno a 24 lotes rurais, medidos e demarcados pelo INCRA, nos Setores Novo Oriente I e II, da Gleba Novo Destino.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71546"/>
            <a:ext cx="835824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OBJETIVOS DA AUDIÊNCIA PÚBLICA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pt-BR" dirty="0" smtClean="0"/>
          </a:p>
          <a:p>
            <a:pPr algn="just"/>
            <a:r>
              <a:rPr lang="pt-BR" sz="4400" dirty="0" smtClean="0"/>
              <a:t>“ ...debater a situação dos assentamentos promovidos pelo </a:t>
            </a:r>
            <a:r>
              <a:rPr lang="pt-BR" sz="4400" dirty="0" err="1" smtClean="0"/>
              <a:t>Incra</a:t>
            </a:r>
            <a:r>
              <a:rPr lang="pt-BR" sz="4400" dirty="0" smtClean="0"/>
              <a:t> e os conflitos originários por esses assentamentos em terras indígenas, especialmente a Comunidade Indígena </a:t>
            </a:r>
            <a:r>
              <a:rPr lang="pt-BR" sz="4400" dirty="0" err="1" smtClean="0"/>
              <a:t>Uru-Eu-Wau-Wau</a:t>
            </a:r>
            <a:r>
              <a:rPr lang="pt-BR" sz="4400" dirty="0" smtClean="0"/>
              <a:t>...”</a:t>
            </a:r>
            <a:endParaRPr lang="pt-B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0" y="142853"/>
          <a:ext cx="9144000" cy="6715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Acrobat Document" r:id="rId3" imgW="7550280" imgH="10481040" progId="AcroExch.Document.7">
                  <p:embed/>
                </p:oleObj>
              </mc:Choice>
              <mc:Fallback>
                <p:oleObj name="Acrobat Document" r:id="rId3" imgW="7550280" imgH="10481040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2853"/>
                        <a:ext cx="9144000" cy="67151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65125" indent="-254000" algn="ctr" eaLnBrk="1" hangingPunct="1">
              <a:spcBef>
                <a:spcPts val="3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t-BR" sz="6000" dirty="0">
                <a:solidFill>
                  <a:srgbClr val="000000"/>
                </a:solidFill>
                <a:latin typeface="Arial" charset="0"/>
                <a:cs typeface="Arial" charset="0"/>
              </a:rPr>
              <a:t>Obrigado!!!!</a:t>
            </a:r>
          </a:p>
          <a:p>
            <a:pPr marL="365125" indent="-254000" algn="ctr" eaLnBrk="1" hangingPunct="1">
              <a:spcBef>
                <a:spcPts val="3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t-BR" sz="5400" b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Cletho</a:t>
            </a:r>
            <a:r>
              <a:rPr lang="pt-BR" sz="5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pt-BR" sz="5400" b="1" dirty="0">
                <a:solidFill>
                  <a:srgbClr val="000000"/>
                </a:solidFill>
                <a:latin typeface="Arial" charset="0"/>
                <a:cs typeface="Arial" charset="0"/>
              </a:rPr>
              <a:t>Muniz de </a:t>
            </a:r>
            <a:r>
              <a:rPr lang="pt-BR" sz="5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Brito</a:t>
            </a:r>
          </a:p>
          <a:p>
            <a:pPr marL="365125" indent="-254000" algn="ctr" eaLnBrk="1" hangingPunct="1">
              <a:spcBef>
                <a:spcPts val="3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t-BR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Superintendente Regional INCRA/RO</a:t>
            </a:r>
          </a:p>
          <a:p>
            <a:pPr marL="365125" indent="-254000" algn="ctr" eaLnBrk="1" hangingPunct="1">
              <a:spcBef>
                <a:spcPts val="3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t-BR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cletho.brito@pvo.incra.gov.br</a:t>
            </a:r>
            <a:endParaRPr lang="pt-BR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5125" indent="-254000" algn="ctr" eaLnBrk="1" hangingPunct="1">
              <a:spcBef>
                <a:spcPts val="3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t-BR" sz="4500" dirty="0">
                <a:solidFill>
                  <a:srgbClr val="000000"/>
                </a:solidFill>
                <a:latin typeface="Arial" charset="0"/>
                <a:cs typeface="Arial" charset="0"/>
              </a:rPr>
              <a:t>brito11@hotmail.com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ELEMENTOS NORTEADORES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t-BR" dirty="0" smtClean="0"/>
              <a:t>CÓPIA DO RELATÓRIO DE CONFLITOS AGRÁRIOS E PROPOSTA DE REDEFINIÇÃO DE LIMITES NO PERÍMETROS DAS ÁREAS INDÍGENAS ENVOLVIDAS ENFOCANDO A SITUAÇÃO FUNDIÁRIA DA TI URU-EU-WAU-WAU </a:t>
            </a:r>
            <a:r>
              <a:rPr lang="pt-BR" dirty="0" smtClean="0">
                <a:solidFill>
                  <a:srgbClr val="FF0000"/>
                </a:solidFill>
              </a:rPr>
              <a:t>– REGIÃO DE ARIQUEMES-</a:t>
            </a:r>
          </a:p>
          <a:p>
            <a:pPr algn="r">
              <a:buNone/>
            </a:pPr>
            <a:r>
              <a:rPr lang="pt-BR" dirty="0" smtClean="0"/>
              <a:t>    </a:t>
            </a:r>
            <a:r>
              <a:rPr lang="pt-BR" sz="2300" dirty="0" smtClean="0"/>
              <a:t>(EXTINTO ITERON, REPRESENTANDO O GOVERNO DO ESTADO DE RONDÔNIA NO GT)</a:t>
            </a:r>
          </a:p>
          <a:p>
            <a:pPr algn="r">
              <a:buNone/>
            </a:pPr>
            <a:endParaRPr lang="pt-BR" sz="2300" dirty="0" smtClean="0"/>
          </a:p>
          <a:p>
            <a:pPr algn="just"/>
            <a:r>
              <a:rPr lang="pt-BR" dirty="0" smtClean="0"/>
              <a:t>CÓPIA DO RELATÓRIO DO GRUPO DE TRABALHO CRIADO PARA DIRIMIR DÚVIDAS ENVOLVENDO A OCUPAÇÃO NA TI- URU-EU-WAU-WAU </a:t>
            </a:r>
            <a:r>
              <a:rPr lang="pt-BR" dirty="0" smtClean="0">
                <a:solidFill>
                  <a:srgbClr val="FF0000"/>
                </a:solidFill>
              </a:rPr>
              <a:t>– GLEBA NOVO DESTINO-SETOR ORIENTE</a:t>
            </a:r>
          </a:p>
          <a:p>
            <a:pPr algn="r">
              <a:buNone/>
            </a:pPr>
            <a:r>
              <a:rPr lang="pt-BR" sz="2400" dirty="0" smtClean="0"/>
              <a:t>(GT/FUNAI/MIRAD/</a:t>
            </a:r>
            <a:r>
              <a:rPr lang="pt-BR" sz="2400" dirty="0" err="1" smtClean="0"/>
              <a:t>GOV.</a:t>
            </a:r>
            <a:r>
              <a:rPr lang="pt-BR" sz="2400" dirty="0" smtClean="0"/>
              <a:t>RONDÔNIA INSTITUÍDO PELA PORTARIA Nº 03/1988, EM 15/07/1988 )</a:t>
            </a:r>
            <a:endParaRPr lang="pt-BR" sz="2400" dirty="0" smtClean="0">
              <a:solidFill>
                <a:srgbClr val="FF0000"/>
              </a:solidFill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PORTARIA CRIAÇÃO DO GT</a:t>
            </a:r>
            <a:endParaRPr lang="pt-BR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158" y="1714488"/>
            <a:ext cx="8372534" cy="483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00108"/>
            <a:ext cx="821537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675134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00108"/>
            <a:ext cx="807249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928670"/>
            <a:ext cx="8429684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8"/>
            <a:ext cx="835824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CONTEXTUALIZANDO A FUNAI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pt-BR" dirty="0" smtClean="0"/>
              <a:t>	</a:t>
            </a:r>
            <a:r>
              <a:rPr lang="pt-BR" sz="3000" dirty="0" smtClean="0"/>
              <a:t>A Terra Indígena (TI) URU-EU-WAU-WAU foi criada através da Portaria nº 508/78, de 26/06/1978, como sendo de ocupação dos índios URU-PA-IN e URU-EU-WAU-WAU, localizada no município de </a:t>
            </a:r>
            <a:r>
              <a:rPr lang="pt-BR" sz="3000" dirty="0" err="1" smtClean="0"/>
              <a:t>Guajará</a:t>
            </a:r>
            <a:r>
              <a:rPr lang="pt-BR" sz="3000" dirty="0" smtClean="0"/>
              <a:t> Mirim-RO.</a:t>
            </a:r>
          </a:p>
          <a:p>
            <a:pPr algn="just">
              <a:buNone/>
            </a:pPr>
            <a:r>
              <a:rPr lang="pt-BR" sz="3000" dirty="0" smtClean="0"/>
              <a:t>	Em 1979 foi criado o Parque Nacional Pacaás Novos (Decreto Federal nº 84.019, de 21/09/1979) sobrepondo a maior parte da área interditada pela FUNAI.</a:t>
            </a:r>
          </a:p>
          <a:p>
            <a:pPr algn="just">
              <a:buNone/>
            </a:pPr>
            <a:r>
              <a:rPr lang="pt-BR" sz="3000" dirty="0" smtClean="0"/>
              <a:t>	</a:t>
            </a:r>
            <a:endParaRPr lang="pt-BR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3307</TotalTime>
  <Words>452</Words>
  <Application>Microsoft Office PowerPoint</Application>
  <PresentationFormat>Apresentação na tela (4:3)</PresentationFormat>
  <Paragraphs>41</Paragraphs>
  <Slides>21</Slides>
  <Notes>2</Notes>
  <HiddenSlides>0</HiddenSlides>
  <MMClips>0</MMClips>
  <ScaleCrop>false</ScaleCrop>
  <HeadingPairs>
    <vt:vector size="8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33" baseType="lpstr">
      <vt:lpstr>Microsoft YaHei</vt:lpstr>
      <vt:lpstr>Arial</vt:lpstr>
      <vt:lpstr>Calibri</vt:lpstr>
      <vt:lpstr>Constantia</vt:lpstr>
      <vt:lpstr>Georgia</vt:lpstr>
      <vt:lpstr>Segoe UI</vt:lpstr>
      <vt:lpstr>Times New Roman</vt:lpstr>
      <vt:lpstr>Trebuchet MS</vt:lpstr>
      <vt:lpstr>Wingdings</vt:lpstr>
      <vt:lpstr>Wingdings 2</vt:lpstr>
      <vt:lpstr>Fluxo</vt:lpstr>
      <vt:lpstr>Acrobat Document</vt:lpstr>
      <vt:lpstr>Apresentação do PowerPoint</vt:lpstr>
      <vt:lpstr>OBJETIVOS DA AUDIÊNCIA PÚBLICA</vt:lpstr>
      <vt:lpstr>ELEMENTOS NORTEADORES</vt:lpstr>
      <vt:lpstr>PORTARIA CRIAÇÃO DO GT</vt:lpstr>
      <vt:lpstr>Apresentação do PowerPoint</vt:lpstr>
      <vt:lpstr>Apresentação do PowerPoint</vt:lpstr>
      <vt:lpstr>Apresentação do PowerPoint</vt:lpstr>
      <vt:lpstr>Apresentação do PowerPoint</vt:lpstr>
      <vt:lpstr>CONTEXTUALIZANDO A FUNAI</vt:lpstr>
      <vt:lpstr>CONTEXTUALIZANDO A FUNAI</vt:lpstr>
      <vt:lpstr>CONTEXTUALIZANDO O INCRA</vt:lpstr>
      <vt:lpstr>Problemática 1- Região de Ariquemes</vt:lpstr>
      <vt:lpstr> Problemática 1- Região de Ariquemes</vt:lpstr>
      <vt:lpstr>Apresentação do PowerPoint</vt:lpstr>
      <vt:lpstr>Apresentação do PowerPoint</vt:lpstr>
      <vt:lpstr>Problemática 2- Gleba Novo Destino (Setor Oriente)</vt:lpstr>
      <vt:lpstr>Problemática 2- Gleba Novo Destino (Setor Oriente)</vt:lpstr>
      <vt:lpstr>Problemática 2- Gleba Novo Destino (Setor Oriente)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INTERVEÇÃO PARTICIPATIVA DOS ATORES - INPA</dc:title>
  <dc:creator>INCRA</dc:creator>
  <cp:lastModifiedBy>Stephany Gois Lino</cp:lastModifiedBy>
  <cp:revision>357</cp:revision>
  <cp:lastPrinted>2017-02-23T16:15:48Z</cp:lastPrinted>
  <dcterms:created xsi:type="dcterms:W3CDTF">1999-05-20T12:05:29Z</dcterms:created>
  <dcterms:modified xsi:type="dcterms:W3CDTF">2018-03-27T11:16:49Z</dcterms:modified>
</cp:coreProperties>
</file>