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147474854" r:id="rId3"/>
    <p:sldId id="257" r:id="rId4"/>
    <p:sldId id="258" r:id="rId5"/>
    <p:sldId id="2147474873" r:id="rId6"/>
    <p:sldId id="2147474858" r:id="rId7"/>
    <p:sldId id="2147474859" r:id="rId8"/>
    <p:sldId id="2147474860" r:id="rId9"/>
    <p:sldId id="2147474874" r:id="rId10"/>
    <p:sldId id="2147474861" r:id="rId11"/>
    <p:sldId id="2147474863" r:id="rId12"/>
    <p:sldId id="259" r:id="rId13"/>
    <p:sldId id="2147474864" r:id="rId14"/>
    <p:sldId id="2147474855" r:id="rId15"/>
    <p:sldId id="2147474865" r:id="rId16"/>
    <p:sldId id="261" r:id="rId17"/>
    <p:sldId id="2147474875" r:id="rId18"/>
    <p:sldId id="2147474867" r:id="rId19"/>
    <p:sldId id="262" r:id="rId20"/>
    <p:sldId id="2147474870" r:id="rId21"/>
    <p:sldId id="2147474845" r:id="rId22"/>
    <p:sldId id="2147472377" r:id="rId23"/>
    <p:sldId id="2147472378" r:id="rId24"/>
    <p:sldId id="2147472374" r:id="rId25"/>
    <p:sldId id="264" r:id="rId26"/>
    <p:sldId id="26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6122"/>
  </p:normalViewPr>
  <p:slideViewPr>
    <p:cSldViewPr snapToGrid="0" snapToObjects="1">
      <p:cViewPr varScale="1">
        <p:scale>
          <a:sx n="109" d="100"/>
          <a:sy n="109" d="100"/>
        </p:scale>
        <p:origin x="22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61996-C062-4092-810B-040BADDA79B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955745E-5435-4AC1-A7F1-98AA6107E17D}">
      <dgm:prSet/>
      <dgm:spPr/>
      <dgm:t>
        <a:bodyPr/>
        <a:lstStyle/>
        <a:p>
          <a:r>
            <a:rPr lang="en-US"/>
            <a:t>Modelo oportunístico</a:t>
          </a:r>
        </a:p>
      </dgm:t>
    </dgm:pt>
    <dgm:pt modelId="{1127B480-0A78-4573-9A27-345A38E658D2}" type="parTrans" cxnId="{CB6C61B2-24BF-401F-97D7-73F677A8123C}">
      <dgm:prSet/>
      <dgm:spPr/>
      <dgm:t>
        <a:bodyPr/>
        <a:lstStyle/>
        <a:p>
          <a:endParaRPr lang="en-US"/>
        </a:p>
      </dgm:t>
    </dgm:pt>
    <dgm:pt modelId="{0E9F6A7D-536E-468E-869B-A2EB07003883}" type="sibTrans" cxnId="{CB6C61B2-24BF-401F-97D7-73F677A8123C}">
      <dgm:prSet/>
      <dgm:spPr/>
      <dgm:t>
        <a:bodyPr/>
        <a:lstStyle/>
        <a:p>
          <a:endParaRPr lang="en-US"/>
        </a:p>
      </dgm:t>
    </dgm:pt>
    <dgm:pt modelId="{9DDCA069-2A18-4900-BAF7-9D1730B37D70}">
      <dgm:prSet/>
      <dgm:spPr/>
      <dgm:t>
        <a:bodyPr/>
        <a:lstStyle/>
        <a:p>
          <a:r>
            <a:rPr lang="en-US"/>
            <a:t>Sem convocação ativa</a:t>
          </a:r>
        </a:p>
      </dgm:t>
    </dgm:pt>
    <dgm:pt modelId="{14173799-2A23-4281-AAF0-AC8C0A82FD85}" type="parTrans" cxnId="{6202F0B6-4FE1-4D0F-820D-564F4A8FD603}">
      <dgm:prSet/>
      <dgm:spPr/>
      <dgm:t>
        <a:bodyPr/>
        <a:lstStyle/>
        <a:p>
          <a:endParaRPr lang="en-US"/>
        </a:p>
      </dgm:t>
    </dgm:pt>
    <dgm:pt modelId="{E888192A-EB89-42BC-A7B6-612EAD45F420}" type="sibTrans" cxnId="{6202F0B6-4FE1-4D0F-820D-564F4A8FD603}">
      <dgm:prSet/>
      <dgm:spPr/>
      <dgm:t>
        <a:bodyPr/>
        <a:lstStyle/>
        <a:p>
          <a:endParaRPr lang="en-US"/>
        </a:p>
      </dgm:t>
    </dgm:pt>
    <dgm:pt modelId="{F75B246E-3A00-4848-9D7C-0D9B8CB70C16}">
      <dgm:prSet/>
      <dgm:spPr/>
      <dgm:t>
        <a:bodyPr/>
        <a:lstStyle/>
        <a:p>
          <a:r>
            <a:rPr lang="en-US"/>
            <a:t>Perda de seguimento</a:t>
          </a:r>
        </a:p>
      </dgm:t>
    </dgm:pt>
    <dgm:pt modelId="{F83A8892-978E-4B4F-B1AC-A1373E5D317A}" type="parTrans" cxnId="{EFB748BF-1FAB-4213-ADD0-7938C31E3287}">
      <dgm:prSet/>
      <dgm:spPr/>
      <dgm:t>
        <a:bodyPr/>
        <a:lstStyle/>
        <a:p>
          <a:endParaRPr lang="en-US"/>
        </a:p>
      </dgm:t>
    </dgm:pt>
    <dgm:pt modelId="{9558CEC6-7A96-4119-8DA8-5A2A5E2464DF}" type="sibTrans" cxnId="{EFB748BF-1FAB-4213-ADD0-7938C31E3287}">
      <dgm:prSet/>
      <dgm:spPr/>
      <dgm:t>
        <a:bodyPr/>
        <a:lstStyle/>
        <a:p>
          <a:endParaRPr lang="en-US"/>
        </a:p>
      </dgm:t>
    </dgm:pt>
    <dgm:pt modelId="{F3150F22-43D2-9B4C-B1EE-AAA61E728A2C}" type="pres">
      <dgm:prSet presAssocID="{01661996-C062-4092-810B-040BADDA79B7}" presName="diagram" presStyleCnt="0">
        <dgm:presLayoutVars>
          <dgm:dir/>
          <dgm:resizeHandles val="exact"/>
        </dgm:presLayoutVars>
      </dgm:prSet>
      <dgm:spPr/>
    </dgm:pt>
    <dgm:pt modelId="{9E311EDC-EF88-594E-9570-9DA8AA6F93D3}" type="pres">
      <dgm:prSet presAssocID="{2955745E-5435-4AC1-A7F1-98AA6107E17D}" presName="node" presStyleLbl="node1" presStyleIdx="0" presStyleCnt="3">
        <dgm:presLayoutVars>
          <dgm:bulletEnabled val="1"/>
        </dgm:presLayoutVars>
      </dgm:prSet>
      <dgm:spPr/>
    </dgm:pt>
    <dgm:pt modelId="{532EC33B-AADD-6B47-9D13-E41F1B713A9E}" type="pres">
      <dgm:prSet presAssocID="{0E9F6A7D-536E-468E-869B-A2EB07003883}" presName="sibTrans" presStyleCnt="0"/>
      <dgm:spPr/>
    </dgm:pt>
    <dgm:pt modelId="{7C3FC89D-47E4-4743-A3D8-DD9C9E93A30D}" type="pres">
      <dgm:prSet presAssocID="{9DDCA069-2A18-4900-BAF7-9D1730B37D70}" presName="node" presStyleLbl="node1" presStyleIdx="1" presStyleCnt="3">
        <dgm:presLayoutVars>
          <dgm:bulletEnabled val="1"/>
        </dgm:presLayoutVars>
      </dgm:prSet>
      <dgm:spPr/>
    </dgm:pt>
    <dgm:pt modelId="{C3067AFA-C2FC-684F-8F35-065E12729D79}" type="pres">
      <dgm:prSet presAssocID="{E888192A-EB89-42BC-A7B6-612EAD45F420}" presName="sibTrans" presStyleCnt="0"/>
      <dgm:spPr/>
    </dgm:pt>
    <dgm:pt modelId="{FFD00D7C-095A-E642-94B4-3176267BE72A}" type="pres">
      <dgm:prSet presAssocID="{F75B246E-3A00-4848-9D7C-0D9B8CB70C16}" presName="node" presStyleLbl="node1" presStyleIdx="2" presStyleCnt="3">
        <dgm:presLayoutVars>
          <dgm:bulletEnabled val="1"/>
        </dgm:presLayoutVars>
      </dgm:prSet>
      <dgm:spPr/>
    </dgm:pt>
  </dgm:ptLst>
  <dgm:cxnLst>
    <dgm:cxn modelId="{3BC8216C-F92F-3A48-8CEE-F0A6E23610A0}" type="presOf" srcId="{01661996-C062-4092-810B-040BADDA79B7}" destId="{F3150F22-43D2-9B4C-B1EE-AAA61E728A2C}" srcOrd="0" destOrd="0" presId="urn:microsoft.com/office/officeart/2005/8/layout/default"/>
    <dgm:cxn modelId="{20AF427C-E478-624B-B8A5-C966FAD7D057}" type="presOf" srcId="{9DDCA069-2A18-4900-BAF7-9D1730B37D70}" destId="{7C3FC89D-47E4-4743-A3D8-DD9C9E93A30D}" srcOrd="0" destOrd="0" presId="urn:microsoft.com/office/officeart/2005/8/layout/default"/>
    <dgm:cxn modelId="{0D0E4799-BED7-1140-97DD-F2CF63957A16}" type="presOf" srcId="{2955745E-5435-4AC1-A7F1-98AA6107E17D}" destId="{9E311EDC-EF88-594E-9570-9DA8AA6F93D3}" srcOrd="0" destOrd="0" presId="urn:microsoft.com/office/officeart/2005/8/layout/default"/>
    <dgm:cxn modelId="{CB6C61B2-24BF-401F-97D7-73F677A8123C}" srcId="{01661996-C062-4092-810B-040BADDA79B7}" destId="{2955745E-5435-4AC1-A7F1-98AA6107E17D}" srcOrd="0" destOrd="0" parTransId="{1127B480-0A78-4573-9A27-345A38E658D2}" sibTransId="{0E9F6A7D-536E-468E-869B-A2EB07003883}"/>
    <dgm:cxn modelId="{4E60ABB3-2833-4E4F-9B6E-4488304334C4}" type="presOf" srcId="{F75B246E-3A00-4848-9D7C-0D9B8CB70C16}" destId="{FFD00D7C-095A-E642-94B4-3176267BE72A}" srcOrd="0" destOrd="0" presId="urn:microsoft.com/office/officeart/2005/8/layout/default"/>
    <dgm:cxn modelId="{6202F0B6-4FE1-4D0F-820D-564F4A8FD603}" srcId="{01661996-C062-4092-810B-040BADDA79B7}" destId="{9DDCA069-2A18-4900-BAF7-9D1730B37D70}" srcOrd="1" destOrd="0" parTransId="{14173799-2A23-4281-AAF0-AC8C0A82FD85}" sibTransId="{E888192A-EB89-42BC-A7B6-612EAD45F420}"/>
    <dgm:cxn modelId="{EFB748BF-1FAB-4213-ADD0-7938C31E3287}" srcId="{01661996-C062-4092-810B-040BADDA79B7}" destId="{F75B246E-3A00-4848-9D7C-0D9B8CB70C16}" srcOrd="2" destOrd="0" parTransId="{F83A8892-978E-4B4F-B1AC-A1373E5D317A}" sibTransId="{9558CEC6-7A96-4119-8DA8-5A2A5E2464DF}"/>
    <dgm:cxn modelId="{A6A75914-0C60-A54F-BE64-E8C106F89A3B}" type="presParOf" srcId="{F3150F22-43D2-9B4C-B1EE-AAA61E728A2C}" destId="{9E311EDC-EF88-594E-9570-9DA8AA6F93D3}" srcOrd="0" destOrd="0" presId="urn:microsoft.com/office/officeart/2005/8/layout/default"/>
    <dgm:cxn modelId="{D7C9041B-4E70-9C46-9A12-59A106F96E29}" type="presParOf" srcId="{F3150F22-43D2-9B4C-B1EE-AAA61E728A2C}" destId="{532EC33B-AADD-6B47-9D13-E41F1B713A9E}" srcOrd="1" destOrd="0" presId="urn:microsoft.com/office/officeart/2005/8/layout/default"/>
    <dgm:cxn modelId="{38FC7457-BC7E-1046-A598-14B6CBEACF9C}" type="presParOf" srcId="{F3150F22-43D2-9B4C-B1EE-AAA61E728A2C}" destId="{7C3FC89D-47E4-4743-A3D8-DD9C9E93A30D}" srcOrd="2" destOrd="0" presId="urn:microsoft.com/office/officeart/2005/8/layout/default"/>
    <dgm:cxn modelId="{D1F07A3D-9F2B-DE4A-85D2-D58F973B5167}" type="presParOf" srcId="{F3150F22-43D2-9B4C-B1EE-AAA61E728A2C}" destId="{C3067AFA-C2FC-684F-8F35-065E12729D79}" srcOrd="3" destOrd="0" presId="urn:microsoft.com/office/officeart/2005/8/layout/default"/>
    <dgm:cxn modelId="{CE26DE56-8B9B-9D45-8F39-48860E4A3A83}" type="presParOf" srcId="{F3150F22-43D2-9B4C-B1EE-AAA61E728A2C}" destId="{FFD00D7C-095A-E642-94B4-3176267BE72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3C1AAAA-59CE-4A5B-9249-4C950776EB9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8DB38ED-DC13-4135-B5FB-FB5D6D1B8D18}">
      <dgm:prSet/>
      <dgm:spPr/>
      <dgm:t>
        <a:bodyPr/>
        <a:lstStyle/>
        <a:p>
          <a:r>
            <a:rPr lang="en-US"/>
            <a:t>Expandir vacinação HPV</a:t>
          </a:r>
        </a:p>
      </dgm:t>
    </dgm:pt>
    <dgm:pt modelId="{062A5CE3-9184-4403-BB56-1B60A6DF9955}" type="parTrans" cxnId="{6A572470-6CD5-47E4-9874-D42D80035CE8}">
      <dgm:prSet/>
      <dgm:spPr/>
      <dgm:t>
        <a:bodyPr/>
        <a:lstStyle/>
        <a:p>
          <a:endParaRPr lang="en-US"/>
        </a:p>
      </dgm:t>
    </dgm:pt>
    <dgm:pt modelId="{0B791D1C-AF18-47CC-8B9C-14492EEF16B8}" type="sibTrans" cxnId="{6A572470-6CD5-47E4-9874-D42D80035CE8}">
      <dgm:prSet/>
      <dgm:spPr/>
      <dgm:t>
        <a:bodyPr/>
        <a:lstStyle/>
        <a:p>
          <a:endParaRPr lang="en-US"/>
        </a:p>
      </dgm:t>
    </dgm:pt>
    <dgm:pt modelId="{A43E60AE-B06E-4B02-89CF-FABC933F13F1}">
      <dgm:prSet/>
      <dgm:spPr/>
      <dgm:t>
        <a:bodyPr/>
        <a:lstStyle/>
        <a:p>
          <a:r>
            <a:rPr lang="en-US"/>
            <a:t>Rastreamento organizado</a:t>
          </a:r>
        </a:p>
      </dgm:t>
    </dgm:pt>
    <dgm:pt modelId="{443DBE03-D246-4AA1-B2D6-1B233C95C8B5}" type="parTrans" cxnId="{12843F79-23BF-45A1-AAFD-A88D83BAF242}">
      <dgm:prSet/>
      <dgm:spPr/>
      <dgm:t>
        <a:bodyPr/>
        <a:lstStyle/>
        <a:p>
          <a:endParaRPr lang="en-US"/>
        </a:p>
      </dgm:t>
    </dgm:pt>
    <dgm:pt modelId="{6C73E0B1-E415-4EA6-85F5-9548C22FFE98}" type="sibTrans" cxnId="{12843F79-23BF-45A1-AAFD-A88D83BAF242}">
      <dgm:prSet/>
      <dgm:spPr/>
      <dgm:t>
        <a:bodyPr/>
        <a:lstStyle/>
        <a:p>
          <a:endParaRPr lang="en-US"/>
        </a:p>
      </dgm:t>
    </dgm:pt>
    <dgm:pt modelId="{35566057-DD4D-4305-9630-3B6B6F9690C3}">
      <dgm:prSet/>
      <dgm:spPr/>
      <dgm:t>
        <a:bodyPr/>
        <a:lstStyle/>
        <a:p>
          <a:r>
            <a:rPr lang="en-US"/>
            <a:t>Testagem genética</a:t>
          </a:r>
        </a:p>
      </dgm:t>
    </dgm:pt>
    <dgm:pt modelId="{D8F13FAE-D3D3-4E22-90BE-2CAF596DBF41}" type="parTrans" cxnId="{CFA9B691-54A7-4480-8E57-8B2D893499DB}">
      <dgm:prSet/>
      <dgm:spPr/>
      <dgm:t>
        <a:bodyPr/>
        <a:lstStyle/>
        <a:p>
          <a:endParaRPr lang="en-US"/>
        </a:p>
      </dgm:t>
    </dgm:pt>
    <dgm:pt modelId="{73009919-A251-43FD-8DC5-A4FE21D803C1}" type="sibTrans" cxnId="{CFA9B691-54A7-4480-8E57-8B2D893499DB}">
      <dgm:prSet/>
      <dgm:spPr/>
      <dgm:t>
        <a:bodyPr/>
        <a:lstStyle/>
        <a:p>
          <a:endParaRPr lang="en-US"/>
        </a:p>
      </dgm:t>
    </dgm:pt>
    <dgm:pt modelId="{B0627708-09C7-1140-A9BB-A597B166455D}" type="pres">
      <dgm:prSet presAssocID="{43C1AAAA-59CE-4A5B-9249-4C950776EB95}" presName="linear" presStyleCnt="0">
        <dgm:presLayoutVars>
          <dgm:animLvl val="lvl"/>
          <dgm:resizeHandles val="exact"/>
        </dgm:presLayoutVars>
      </dgm:prSet>
      <dgm:spPr/>
    </dgm:pt>
    <dgm:pt modelId="{BE6F8E7F-51EB-DC41-B188-E2C7890C5DB7}" type="pres">
      <dgm:prSet presAssocID="{58DB38ED-DC13-4135-B5FB-FB5D6D1B8D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FDEF36-0ABA-6241-A516-3CE4E85ED790}" type="pres">
      <dgm:prSet presAssocID="{0B791D1C-AF18-47CC-8B9C-14492EEF16B8}" presName="spacer" presStyleCnt="0"/>
      <dgm:spPr/>
    </dgm:pt>
    <dgm:pt modelId="{0B40B35F-CA37-E84D-AE03-4AACB1C6642C}" type="pres">
      <dgm:prSet presAssocID="{A43E60AE-B06E-4B02-89CF-FABC933F13F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3C8673-7C93-DF4E-B35D-0FDEA935FC53}" type="pres">
      <dgm:prSet presAssocID="{6C73E0B1-E415-4EA6-85F5-9548C22FFE98}" presName="spacer" presStyleCnt="0"/>
      <dgm:spPr/>
    </dgm:pt>
    <dgm:pt modelId="{FF383F72-1CB9-7B4C-93A4-FD4209051A59}" type="pres">
      <dgm:prSet presAssocID="{35566057-DD4D-4305-9630-3B6B6F9690C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AAFE946-9E5E-2846-811B-E150EA03A58B}" type="presOf" srcId="{58DB38ED-DC13-4135-B5FB-FB5D6D1B8D18}" destId="{BE6F8E7F-51EB-DC41-B188-E2C7890C5DB7}" srcOrd="0" destOrd="0" presId="urn:microsoft.com/office/officeart/2005/8/layout/vList2"/>
    <dgm:cxn modelId="{6A572470-6CD5-47E4-9874-D42D80035CE8}" srcId="{43C1AAAA-59CE-4A5B-9249-4C950776EB95}" destId="{58DB38ED-DC13-4135-B5FB-FB5D6D1B8D18}" srcOrd="0" destOrd="0" parTransId="{062A5CE3-9184-4403-BB56-1B60A6DF9955}" sibTransId="{0B791D1C-AF18-47CC-8B9C-14492EEF16B8}"/>
    <dgm:cxn modelId="{12843F79-23BF-45A1-AAFD-A88D83BAF242}" srcId="{43C1AAAA-59CE-4A5B-9249-4C950776EB95}" destId="{A43E60AE-B06E-4B02-89CF-FABC933F13F1}" srcOrd="1" destOrd="0" parTransId="{443DBE03-D246-4AA1-B2D6-1B233C95C8B5}" sibTransId="{6C73E0B1-E415-4EA6-85F5-9548C22FFE98}"/>
    <dgm:cxn modelId="{0B38E080-625C-F24D-B765-DB3C7E619252}" type="presOf" srcId="{43C1AAAA-59CE-4A5B-9249-4C950776EB95}" destId="{B0627708-09C7-1140-A9BB-A597B166455D}" srcOrd="0" destOrd="0" presId="urn:microsoft.com/office/officeart/2005/8/layout/vList2"/>
    <dgm:cxn modelId="{CFA9B691-54A7-4480-8E57-8B2D893499DB}" srcId="{43C1AAAA-59CE-4A5B-9249-4C950776EB95}" destId="{35566057-DD4D-4305-9630-3B6B6F9690C3}" srcOrd="2" destOrd="0" parTransId="{D8F13FAE-D3D3-4E22-90BE-2CAF596DBF41}" sibTransId="{73009919-A251-43FD-8DC5-A4FE21D803C1}"/>
    <dgm:cxn modelId="{8D4865DF-7201-B147-B167-B3B20CCEBE8E}" type="presOf" srcId="{A43E60AE-B06E-4B02-89CF-FABC933F13F1}" destId="{0B40B35F-CA37-E84D-AE03-4AACB1C6642C}" srcOrd="0" destOrd="0" presId="urn:microsoft.com/office/officeart/2005/8/layout/vList2"/>
    <dgm:cxn modelId="{DB0175FB-E81C-1A4D-899F-19D9BC80B617}" type="presOf" srcId="{35566057-DD4D-4305-9630-3B6B6F9690C3}" destId="{FF383F72-1CB9-7B4C-93A4-FD4209051A59}" srcOrd="0" destOrd="0" presId="urn:microsoft.com/office/officeart/2005/8/layout/vList2"/>
    <dgm:cxn modelId="{311DD207-ABF4-2043-A88E-325882E80787}" type="presParOf" srcId="{B0627708-09C7-1140-A9BB-A597B166455D}" destId="{BE6F8E7F-51EB-DC41-B188-E2C7890C5DB7}" srcOrd="0" destOrd="0" presId="urn:microsoft.com/office/officeart/2005/8/layout/vList2"/>
    <dgm:cxn modelId="{A69942D4-33E9-634F-A8AE-01D213A90CF1}" type="presParOf" srcId="{B0627708-09C7-1140-A9BB-A597B166455D}" destId="{40FDEF36-0ABA-6241-A516-3CE4E85ED790}" srcOrd="1" destOrd="0" presId="urn:microsoft.com/office/officeart/2005/8/layout/vList2"/>
    <dgm:cxn modelId="{9FAAB20D-BB0E-1347-A865-C5FAA80A4D35}" type="presParOf" srcId="{B0627708-09C7-1140-A9BB-A597B166455D}" destId="{0B40B35F-CA37-E84D-AE03-4AACB1C6642C}" srcOrd="2" destOrd="0" presId="urn:microsoft.com/office/officeart/2005/8/layout/vList2"/>
    <dgm:cxn modelId="{465C53A4-C681-EE4E-9229-C55F69E9F63C}" type="presParOf" srcId="{B0627708-09C7-1140-A9BB-A597B166455D}" destId="{953C8673-7C93-DF4E-B35D-0FDEA935FC53}" srcOrd="3" destOrd="0" presId="urn:microsoft.com/office/officeart/2005/8/layout/vList2"/>
    <dgm:cxn modelId="{17C1B4DF-A52C-644A-BD73-9900E3B8EEBA}" type="presParOf" srcId="{B0627708-09C7-1140-A9BB-A597B166455D}" destId="{FF383F72-1CB9-7B4C-93A4-FD4209051A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FDEDAA-B120-4E89-9C86-BB3DDAB7F827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037142-06E5-4AB0-8CA0-F1722283DCF3}">
      <dgm:prSet/>
      <dgm:spPr/>
      <dgm:t>
        <a:bodyPr/>
        <a:lstStyle/>
        <a:p>
          <a:r>
            <a:rPr lang="en-US"/>
            <a:t>Prevenção salva vidas</a:t>
          </a:r>
        </a:p>
      </dgm:t>
    </dgm:pt>
    <dgm:pt modelId="{7A46D2E6-B432-4DEB-BDF1-C4050B1747DA}" type="parTrans" cxnId="{8B069D4C-E23D-4F91-AD8A-F61BC718A1B1}">
      <dgm:prSet/>
      <dgm:spPr/>
      <dgm:t>
        <a:bodyPr/>
        <a:lstStyle/>
        <a:p>
          <a:endParaRPr lang="en-US"/>
        </a:p>
      </dgm:t>
    </dgm:pt>
    <dgm:pt modelId="{2A4F3D54-A988-4257-8337-B4F6FEA24DBE}" type="sibTrans" cxnId="{8B069D4C-E23D-4F91-AD8A-F61BC718A1B1}">
      <dgm:prSet/>
      <dgm:spPr/>
      <dgm:t>
        <a:bodyPr/>
        <a:lstStyle/>
        <a:p>
          <a:endParaRPr lang="en-US"/>
        </a:p>
      </dgm:t>
    </dgm:pt>
    <dgm:pt modelId="{1FBA8E66-D113-46F5-AC07-44B1B0454675}">
      <dgm:prSet/>
      <dgm:spPr/>
      <dgm:t>
        <a:bodyPr/>
        <a:lstStyle/>
        <a:p>
          <a:r>
            <a:rPr lang="en-US"/>
            <a:t>Organização do sistema é essencial</a:t>
          </a:r>
        </a:p>
      </dgm:t>
    </dgm:pt>
    <dgm:pt modelId="{7D189186-2F1F-4F2C-961B-7F4EA23D5921}" type="parTrans" cxnId="{2B6C1EF1-9E86-4547-94DE-0AC777607D04}">
      <dgm:prSet/>
      <dgm:spPr/>
      <dgm:t>
        <a:bodyPr/>
        <a:lstStyle/>
        <a:p>
          <a:endParaRPr lang="en-US"/>
        </a:p>
      </dgm:t>
    </dgm:pt>
    <dgm:pt modelId="{E7729D29-C27C-4D52-98AF-3C9CEBCE42CF}" type="sibTrans" cxnId="{2B6C1EF1-9E86-4547-94DE-0AC777607D04}">
      <dgm:prSet/>
      <dgm:spPr/>
      <dgm:t>
        <a:bodyPr/>
        <a:lstStyle/>
        <a:p>
          <a:endParaRPr lang="en-US"/>
        </a:p>
      </dgm:t>
    </dgm:pt>
    <dgm:pt modelId="{70F29E9A-256C-4E4B-9726-481B427795E4}" type="pres">
      <dgm:prSet presAssocID="{9FFDEDAA-B120-4E89-9C86-BB3DDAB7F827}" presName="linear" presStyleCnt="0">
        <dgm:presLayoutVars>
          <dgm:animLvl val="lvl"/>
          <dgm:resizeHandles val="exact"/>
        </dgm:presLayoutVars>
      </dgm:prSet>
      <dgm:spPr/>
    </dgm:pt>
    <dgm:pt modelId="{D1B62579-B0F7-C041-8B86-172FE89987F1}" type="pres">
      <dgm:prSet presAssocID="{B8037142-06E5-4AB0-8CA0-F1722283DC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6AE8211-C3B3-A14A-A107-0434BE7590C6}" type="pres">
      <dgm:prSet presAssocID="{2A4F3D54-A988-4257-8337-B4F6FEA24DBE}" presName="spacer" presStyleCnt="0"/>
      <dgm:spPr/>
    </dgm:pt>
    <dgm:pt modelId="{D75E8EB7-E3B1-8348-8D0C-DE35FCB20833}" type="pres">
      <dgm:prSet presAssocID="{1FBA8E66-D113-46F5-AC07-44B1B045467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B069D4C-E23D-4F91-AD8A-F61BC718A1B1}" srcId="{9FFDEDAA-B120-4E89-9C86-BB3DDAB7F827}" destId="{B8037142-06E5-4AB0-8CA0-F1722283DCF3}" srcOrd="0" destOrd="0" parTransId="{7A46D2E6-B432-4DEB-BDF1-C4050B1747DA}" sibTransId="{2A4F3D54-A988-4257-8337-B4F6FEA24DBE}"/>
    <dgm:cxn modelId="{C957FF55-77D7-1148-836D-44D7A3935271}" type="presOf" srcId="{9FFDEDAA-B120-4E89-9C86-BB3DDAB7F827}" destId="{70F29E9A-256C-4E4B-9726-481B427795E4}" srcOrd="0" destOrd="0" presId="urn:microsoft.com/office/officeart/2005/8/layout/vList2"/>
    <dgm:cxn modelId="{7C100895-237A-C540-BAE4-6462B87115D2}" type="presOf" srcId="{1FBA8E66-D113-46F5-AC07-44B1B0454675}" destId="{D75E8EB7-E3B1-8348-8D0C-DE35FCB20833}" srcOrd="0" destOrd="0" presId="urn:microsoft.com/office/officeart/2005/8/layout/vList2"/>
    <dgm:cxn modelId="{AD956CDA-B564-7E4B-B153-310CDAAB4B70}" type="presOf" srcId="{B8037142-06E5-4AB0-8CA0-F1722283DCF3}" destId="{D1B62579-B0F7-C041-8B86-172FE89987F1}" srcOrd="0" destOrd="0" presId="urn:microsoft.com/office/officeart/2005/8/layout/vList2"/>
    <dgm:cxn modelId="{2B6C1EF1-9E86-4547-94DE-0AC777607D04}" srcId="{9FFDEDAA-B120-4E89-9C86-BB3DDAB7F827}" destId="{1FBA8E66-D113-46F5-AC07-44B1B0454675}" srcOrd="1" destOrd="0" parTransId="{7D189186-2F1F-4F2C-961B-7F4EA23D5921}" sibTransId="{E7729D29-C27C-4D52-98AF-3C9CEBCE42CF}"/>
    <dgm:cxn modelId="{CA4488B2-2089-0646-90BE-D619C4A46F88}" type="presParOf" srcId="{70F29E9A-256C-4E4B-9726-481B427795E4}" destId="{D1B62579-B0F7-C041-8B86-172FE89987F1}" srcOrd="0" destOrd="0" presId="urn:microsoft.com/office/officeart/2005/8/layout/vList2"/>
    <dgm:cxn modelId="{6E7958B6-63A7-2D4F-891B-B2CEC1E43BFE}" type="presParOf" srcId="{70F29E9A-256C-4E4B-9726-481B427795E4}" destId="{A6AE8211-C3B3-A14A-A107-0434BE7590C6}" srcOrd="1" destOrd="0" presId="urn:microsoft.com/office/officeart/2005/8/layout/vList2"/>
    <dgm:cxn modelId="{D2CF8D14-CCBA-C34B-A7AA-F89D3FC0E893}" type="presParOf" srcId="{70F29E9A-256C-4E4B-9726-481B427795E4}" destId="{D75E8EB7-E3B1-8348-8D0C-DE35FCB2083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260E0-8C78-4B89-943F-134A1C3DC3C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3DBE1CE-F9A6-4370-A2D4-CDAEC288BBAD}">
      <dgm:prSet/>
      <dgm:spPr/>
      <dgm:t>
        <a:bodyPr/>
        <a:lstStyle/>
        <a:p>
          <a:r>
            <a:rPr lang="en-US"/>
            <a:t>Exames em excesso em algumas mulheres</a:t>
          </a:r>
        </a:p>
      </dgm:t>
    </dgm:pt>
    <dgm:pt modelId="{335571A1-66B0-44EF-88D2-52B4B7F7667C}" type="parTrans" cxnId="{4EE03783-3285-4891-A6FF-C548A86BCF5C}">
      <dgm:prSet/>
      <dgm:spPr/>
      <dgm:t>
        <a:bodyPr/>
        <a:lstStyle/>
        <a:p>
          <a:endParaRPr lang="en-US"/>
        </a:p>
      </dgm:t>
    </dgm:pt>
    <dgm:pt modelId="{0327A1A4-B77A-4572-90D4-F21CD86DFF40}" type="sibTrans" cxnId="{4EE03783-3285-4891-A6FF-C548A86BCF5C}">
      <dgm:prSet/>
      <dgm:spPr/>
      <dgm:t>
        <a:bodyPr/>
        <a:lstStyle/>
        <a:p>
          <a:endParaRPr lang="en-US"/>
        </a:p>
      </dgm:t>
    </dgm:pt>
    <dgm:pt modelId="{C69DF8BB-2EC0-41A2-91BF-D80A979C3381}">
      <dgm:prSet/>
      <dgm:spPr/>
      <dgm:t>
        <a:bodyPr/>
        <a:lstStyle/>
        <a:p>
          <a:r>
            <a:rPr lang="en-US"/>
            <a:t>Outras nunca rastreadas</a:t>
          </a:r>
        </a:p>
      </dgm:t>
    </dgm:pt>
    <dgm:pt modelId="{4DE7206F-65DB-4E90-814B-6B2784109564}" type="parTrans" cxnId="{AFA34CC0-9807-4495-AB38-A4CAD2378F4B}">
      <dgm:prSet/>
      <dgm:spPr/>
      <dgm:t>
        <a:bodyPr/>
        <a:lstStyle/>
        <a:p>
          <a:endParaRPr lang="en-US"/>
        </a:p>
      </dgm:t>
    </dgm:pt>
    <dgm:pt modelId="{D84860E3-27F5-443E-B270-C696901EDC9C}" type="sibTrans" cxnId="{AFA34CC0-9807-4495-AB38-A4CAD2378F4B}">
      <dgm:prSet/>
      <dgm:spPr/>
      <dgm:t>
        <a:bodyPr/>
        <a:lstStyle/>
        <a:p>
          <a:endParaRPr lang="en-US"/>
        </a:p>
      </dgm:t>
    </dgm:pt>
    <dgm:pt modelId="{D0E8793F-6CE3-412F-BE18-206B4F4C30D4}">
      <dgm:prSet/>
      <dgm:spPr/>
      <dgm:t>
        <a:bodyPr/>
        <a:lstStyle/>
        <a:p>
          <a:r>
            <a:rPr lang="en-US"/>
            <a:t>Falha no acompanhamento</a:t>
          </a:r>
        </a:p>
      </dgm:t>
    </dgm:pt>
    <dgm:pt modelId="{AB687B9E-1EF1-450D-B38E-0970E7EFE139}" type="parTrans" cxnId="{147BBE6A-AD36-4D14-BA28-37E617BED43F}">
      <dgm:prSet/>
      <dgm:spPr/>
      <dgm:t>
        <a:bodyPr/>
        <a:lstStyle/>
        <a:p>
          <a:endParaRPr lang="en-US"/>
        </a:p>
      </dgm:t>
    </dgm:pt>
    <dgm:pt modelId="{EDA4A314-A786-4C4A-AF33-7D81267E9179}" type="sibTrans" cxnId="{147BBE6A-AD36-4D14-BA28-37E617BED43F}">
      <dgm:prSet/>
      <dgm:spPr/>
      <dgm:t>
        <a:bodyPr/>
        <a:lstStyle/>
        <a:p>
          <a:endParaRPr lang="en-US"/>
        </a:p>
      </dgm:t>
    </dgm:pt>
    <dgm:pt modelId="{567DC1B0-5AFB-0C4B-AF42-D0B3EEE97F74}" type="pres">
      <dgm:prSet presAssocID="{30F260E0-8C78-4B89-943F-134A1C3DC3CF}" presName="diagram" presStyleCnt="0">
        <dgm:presLayoutVars>
          <dgm:dir/>
          <dgm:resizeHandles val="exact"/>
        </dgm:presLayoutVars>
      </dgm:prSet>
      <dgm:spPr/>
    </dgm:pt>
    <dgm:pt modelId="{64589801-BEBA-8443-92C8-B72469198016}" type="pres">
      <dgm:prSet presAssocID="{03DBE1CE-F9A6-4370-A2D4-CDAEC288BBAD}" presName="node" presStyleLbl="node1" presStyleIdx="0" presStyleCnt="3">
        <dgm:presLayoutVars>
          <dgm:bulletEnabled val="1"/>
        </dgm:presLayoutVars>
      </dgm:prSet>
      <dgm:spPr/>
    </dgm:pt>
    <dgm:pt modelId="{2D7BB18E-8439-4D46-9001-0BD8F0AF5F15}" type="pres">
      <dgm:prSet presAssocID="{0327A1A4-B77A-4572-90D4-F21CD86DFF40}" presName="sibTrans" presStyleCnt="0"/>
      <dgm:spPr/>
    </dgm:pt>
    <dgm:pt modelId="{DDAC68A5-8487-8042-95C2-909724E26831}" type="pres">
      <dgm:prSet presAssocID="{C69DF8BB-2EC0-41A2-91BF-D80A979C3381}" presName="node" presStyleLbl="node1" presStyleIdx="1" presStyleCnt="3">
        <dgm:presLayoutVars>
          <dgm:bulletEnabled val="1"/>
        </dgm:presLayoutVars>
      </dgm:prSet>
      <dgm:spPr/>
    </dgm:pt>
    <dgm:pt modelId="{A805F694-51CC-854F-9AED-0F58DA5CF2D6}" type="pres">
      <dgm:prSet presAssocID="{D84860E3-27F5-443E-B270-C696901EDC9C}" presName="sibTrans" presStyleCnt="0"/>
      <dgm:spPr/>
    </dgm:pt>
    <dgm:pt modelId="{5E34D7F6-759E-1B40-840D-248AB81254A8}" type="pres">
      <dgm:prSet presAssocID="{D0E8793F-6CE3-412F-BE18-206B4F4C30D4}" presName="node" presStyleLbl="node1" presStyleIdx="2" presStyleCnt="3">
        <dgm:presLayoutVars>
          <dgm:bulletEnabled val="1"/>
        </dgm:presLayoutVars>
      </dgm:prSet>
      <dgm:spPr/>
    </dgm:pt>
  </dgm:ptLst>
  <dgm:cxnLst>
    <dgm:cxn modelId="{147BBE6A-AD36-4D14-BA28-37E617BED43F}" srcId="{30F260E0-8C78-4B89-943F-134A1C3DC3CF}" destId="{D0E8793F-6CE3-412F-BE18-206B4F4C30D4}" srcOrd="2" destOrd="0" parTransId="{AB687B9E-1EF1-450D-B38E-0970E7EFE139}" sibTransId="{EDA4A314-A786-4C4A-AF33-7D81267E9179}"/>
    <dgm:cxn modelId="{4EE03783-3285-4891-A6FF-C548A86BCF5C}" srcId="{30F260E0-8C78-4B89-943F-134A1C3DC3CF}" destId="{03DBE1CE-F9A6-4370-A2D4-CDAEC288BBAD}" srcOrd="0" destOrd="0" parTransId="{335571A1-66B0-44EF-88D2-52B4B7F7667C}" sibTransId="{0327A1A4-B77A-4572-90D4-F21CD86DFF40}"/>
    <dgm:cxn modelId="{B2EDA492-0133-F44E-AE9D-BEE97A9D1714}" type="presOf" srcId="{D0E8793F-6CE3-412F-BE18-206B4F4C30D4}" destId="{5E34D7F6-759E-1B40-840D-248AB81254A8}" srcOrd="0" destOrd="0" presId="urn:microsoft.com/office/officeart/2005/8/layout/default"/>
    <dgm:cxn modelId="{D3E6BEA0-96DC-5C4C-B9F7-D1E989B7EF36}" type="presOf" srcId="{03DBE1CE-F9A6-4370-A2D4-CDAEC288BBAD}" destId="{64589801-BEBA-8443-92C8-B72469198016}" srcOrd="0" destOrd="0" presId="urn:microsoft.com/office/officeart/2005/8/layout/default"/>
    <dgm:cxn modelId="{AFA34CC0-9807-4495-AB38-A4CAD2378F4B}" srcId="{30F260E0-8C78-4B89-943F-134A1C3DC3CF}" destId="{C69DF8BB-2EC0-41A2-91BF-D80A979C3381}" srcOrd="1" destOrd="0" parTransId="{4DE7206F-65DB-4E90-814B-6B2784109564}" sibTransId="{D84860E3-27F5-443E-B270-C696901EDC9C}"/>
    <dgm:cxn modelId="{A82D34E7-AC0B-414B-B7C3-C073650DBE3B}" type="presOf" srcId="{30F260E0-8C78-4B89-943F-134A1C3DC3CF}" destId="{567DC1B0-5AFB-0C4B-AF42-D0B3EEE97F74}" srcOrd="0" destOrd="0" presId="urn:microsoft.com/office/officeart/2005/8/layout/default"/>
    <dgm:cxn modelId="{763811FF-E6E3-D44A-B124-6A19B8059BEA}" type="presOf" srcId="{C69DF8BB-2EC0-41A2-91BF-D80A979C3381}" destId="{DDAC68A5-8487-8042-95C2-909724E26831}" srcOrd="0" destOrd="0" presId="urn:microsoft.com/office/officeart/2005/8/layout/default"/>
    <dgm:cxn modelId="{B39AE4F8-7299-D54B-A145-191AFD5A1F92}" type="presParOf" srcId="{567DC1B0-5AFB-0C4B-AF42-D0B3EEE97F74}" destId="{64589801-BEBA-8443-92C8-B72469198016}" srcOrd="0" destOrd="0" presId="urn:microsoft.com/office/officeart/2005/8/layout/default"/>
    <dgm:cxn modelId="{555EC5BC-9A69-954F-91F8-45919DBFC02E}" type="presParOf" srcId="{567DC1B0-5AFB-0C4B-AF42-D0B3EEE97F74}" destId="{2D7BB18E-8439-4D46-9001-0BD8F0AF5F15}" srcOrd="1" destOrd="0" presId="urn:microsoft.com/office/officeart/2005/8/layout/default"/>
    <dgm:cxn modelId="{1371FD54-1B94-3E44-A09B-CEB74ECE284E}" type="presParOf" srcId="{567DC1B0-5AFB-0C4B-AF42-D0B3EEE97F74}" destId="{DDAC68A5-8487-8042-95C2-909724E26831}" srcOrd="2" destOrd="0" presId="urn:microsoft.com/office/officeart/2005/8/layout/default"/>
    <dgm:cxn modelId="{6BE3E37D-3CC2-6F44-B4B9-98E5753391FC}" type="presParOf" srcId="{567DC1B0-5AFB-0C4B-AF42-D0B3EEE97F74}" destId="{A805F694-51CC-854F-9AED-0F58DA5CF2D6}" srcOrd="3" destOrd="0" presId="urn:microsoft.com/office/officeart/2005/8/layout/default"/>
    <dgm:cxn modelId="{CAE0F2EE-51C2-2842-87B2-AFB2068FAAB4}" type="presParOf" srcId="{567DC1B0-5AFB-0C4B-AF42-D0B3EEE97F74}" destId="{5E34D7F6-759E-1B40-840D-248AB81254A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7DEE5-9F3D-4CC8-9217-165A091F9A1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9E4956C-1CCC-43D1-AD97-AB68659FDD8B}">
      <dgm:prSet/>
      <dgm:spPr/>
      <dgm:t>
        <a:bodyPr/>
        <a:lstStyle/>
        <a:p>
          <a:r>
            <a:rPr lang="en-US"/>
            <a:t>Programa organizado</a:t>
          </a:r>
        </a:p>
      </dgm:t>
    </dgm:pt>
    <dgm:pt modelId="{46B7B9BF-FC4C-42BA-9321-0361095189D4}" type="parTrans" cxnId="{CDDEB5B8-30B2-4AA1-B932-29BE0F1F8098}">
      <dgm:prSet/>
      <dgm:spPr/>
      <dgm:t>
        <a:bodyPr/>
        <a:lstStyle/>
        <a:p>
          <a:endParaRPr lang="en-US"/>
        </a:p>
      </dgm:t>
    </dgm:pt>
    <dgm:pt modelId="{A949BBA8-AE1C-4B96-955A-52AF17FD8390}" type="sibTrans" cxnId="{CDDEB5B8-30B2-4AA1-B932-29BE0F1F8098}">
      <dgm:prSet/>
      <dgm:spPr/>
      <dgm:t>
        <a:bodyPr/>
        <a:lstStyle/>
        <a:p>
          <a:endParaRPr lang="en-US"/>
        </a:p>
      </dgm:t>
    </dgm:pt>
    <dgm:pt modelId="{F8C5F156-8A97-4B03-BF38-D3EDA384E1F1}">
      <dgm:prSet/>
      <dgm:spPr/>
      <dgm:t>
        <a:bodyPr/>
        <a:lstStyle/>
        <a:p>
          <a:r>
            <a:rPr lang="en-US"/>
            <a:t>Convocação ativa</a:t>
          </a:r>
        </a:p>
      </dgm:t>
    </dgm:pt>
    <dgm:pt modelId="{BA51AAC5-5DF7-4163-AFBC-37C1A35F74C4}" type="parTrans" cxnId="{05B14D6B-F01F-425B-AE52-0FE15B11E036}">
      <dgm:prSet/>
      <dgm:spPr/>
      <dgm:t>
        <a:bodyPr/>
        <a:lstStyle/>
        <a:p>
          <a:endParaRPr lang="en-US"/>
        </a:p>
      </dgm:t>
    </dgm:pt>
    <dgm:pt modelId="{D1FF553E-AA74-4BE9-A43E-BD10C3B362DF}" type="sibTrans" cxnId="{05B14D6B-F01F-425B-AE52-0FE15B11E036}">
      <dgm:prSet/>
      <dgm:spPr/>
      <dgm:t>
        <a:bodyPr/>
        <a:lstStyle/>
        <a:p>
          <a:endParaRPr lang="en-US"/>
        </a:p>
      </dgm:t>
    </dgm:pt>
    <dgm:pt modelId="{1BA402AB-5238-46B0-811D-BD12479E3C57}">
      <dgm:prSet/>
      <dgm:spPr/>
      <dgm:t>
        <a:bodyPr/>
        <a:lstStyle/>
        <a:p>
          <a:r>
            <a:rPr lang="en-US"/>
            <a:t>Incorporação do teste HPV</a:t>
          </a:r>
        </a:p>
      </dgm:t>
    </dgm:pt>
    <dgm:pt modelId="{FE11883C-CC76-48D0-917F-41A879E624D7}" type="parTrans" cxnId="{68B99271-2D8B-4387-B0F1-5DA8529F696C}">
      <dgm:prSet/>
      <dgm:spPr/>
      <dgm:t>
        <a:bodyPr/>
        <a:lstStyle/>
        <a:p>
          <a:endParaRPr lang="en-US"/>
        </a:p>
      </dgm:t>
    </dgm:pt>
    <dgm:pt modelId="{C23C98BA-9E15-4DFD-BA8B-FD2EFCB99F05}" type="sibTrans" cxnId="{68B99271-2D8B-4387-B0F1-5DA8529F696C}">
      <dgm:prSet/>
      <dgm:spPr/>
      <dgm:t>
        <a:bodyPr/>
        <a:lstStyle/>
        <a:p>
          <a:endParaRPr lang="en-US"/>
        </a:p>
      </dgm:t>
    </dgm:pt>
    <dgm:pt modelId="{AFBA3AF3-2F7D-AB45-8E28-AC7BCFDE9732}" type="pres">
      <dgm:prSet presAssocID="{3AA7DEE5-9F3D-4CC8-9217-165A091F9A1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33A5D6-E918-4148-90CC-33C7C1FF24F0}" type="pres">
      <dgm:prSet presAssocID="{29E4956C-1CCC-43D1-AD97-AB68659FDD8B}" presName="hierRoot1" presStyleCnt="0"/>
      <dgm:spPr/>
    </dgm:pt>
    <dgm:pt modelId="{CB715264-8ACC-694B-8487-1E32E84F8D73}" type="pres">
      <dgm:prSet presAssocID="{29E4956C-1CCC-43D1-AD97-AB68659FDD8B}" presName="composite" presStyleCnt="0"/>
      <dgm:spPr/>
    </dgm:pt>
    <dgm:pt modelId="{AF3A7E42-C4D7-9C49-AE8A-34618E6A1EA3}" type="pres">
      <dgm:prSet presAssocID="{29E4956C-1CCC-43D1-AD97-AB68659FDD8B}" presName="background" presStyleLbl="node0" presStyleIdx="0" presStyleCnt="3"/>
      <dgm:spPr/>
    </dgm:pt>
    <dgm:pt modelId="{8CAB034F-FFB7-F442-B182-F662945D26EF}" type="pres">
      <dgm:prSet presAssocID="{29E4956C-1CCC-43D1-AD97-AB68659FDD8B}" presName="text" presStyleLbl="fgAcc0" presStyleIdx="0" presStyleCnt="3">
        <dgm:presLayoutVars>
          <dgm:chPref val="3"/>
        </dgm:presLayoutVars>
      </dgm:prSet>
      <dgm:spPr/>
    </dgm:pt>
    <dgm:pt modelId="{69B37F0D-E352-104A-8DB4-0DD166C0E5A8}" type="pres">
      <dgm:prSet presAssocID="{29E4956C-1CCC-43D1-AD97-AB68659FDD8B}" presName="hierChild2" presStyleCnt="0"/>
      <dgm:spPr/>
    </dgm:pt>
    <dgm:pt modelId="{CD65E0E6-7357-4B4D-B51C-60E5620F906F}" type="pres">
      <dgm:prSet presAssocID="{F8C5F156-8A97-4B03-BF38-D3EDA384E1F1}" presName="hierRoot1" presStyleCnt="0"/>
      <dgm:spPr/>
    </dgm:pt>
    <dgm:pt modelId="{DC170FEC-4E4C-4740-A95D-6EB3C0E27118}" type="pres">
      <dgm:prSet presAssocID="{F8C5F156-8A97-4B03-BF38-D3EDA384E1F1}" presName="composite" presStyleCnt="0"/>
      <dgm:spPr/>
    </dgm:pt>
    <dgm:pt modelId="{7DF67672-9119-8D4D-950D-27B6F926762B}" type="pres">
      <dgm:prSet presAssocID="{F8C5F156-8A97-4B03-BF38-D3EDA384E1F1}" presName="background" presStyleLbl="node0" presStyleIdx="1" presStyleCnt="3"/>
      <dgm:spPr/>
    </dgm:pt>
    <dgm:pt modelId="{2CE9DAD3-75E6-D74B-B423-E033563C7277}" type="pres">
      <dgm:prSet presAssocID="{F8C5F156-8A97-4B03-BF38-D3EDA384E1F1}" presName="text" presStyleLbl="fgAcc0" presStyleIdx="1" presStyleCnt="3">
        <dgm:presLayoutVars>
          <dgm:chPref val="3"/>
        </dgm:presLayoutVars>
      </dgm:prSet>
      <dgm:spPr/>
    </dgm:pt>
    <dgm:pt modelId="{810547A7-0FEC-934F-913A-DD2A31F744E4}" type="pres">
      <dgm:prSet presAssocID="{F8C5F156-8A97-4B03-BF38-D3EDA384E1F1}" presName="hierChild2" presStyleCnt="0"/>
      <dgm:spPr/>
    </dgm:pt>
    <dgm:pt modelId="{37D03F20-DB6D-F645-BDEA-94C1BE7FAE85}" type="pres">
      <dgm:prSet presAssocID="{1BA402AB-5238-46B0-811D-BD12479E3C57}" presName="hierRoot1" presStyleCnt="0"/>
      <dgm:spPr/>
    </dgm:pt>
    <dgm:pt modelId="{2BDC3A4F-FA37-F941-AB2F-C66FBFBF1255}" type="pres">
      <dgm:prSet presAssocID="{1BA402AB-5238-46B0-811D-BD12479E3C57}" presName="composite" presStyleCnt="0"/>
      <dgm:spPr/>
    </dgm:pt>
    <dgm:pt modelId="{CB8428F9-0B7D-4C48-B0FD-25E1837B7338}" type="pres">
      <dgm:prSet presAssocID="{1BA402AB-5238-46B0-811D-BD12479E3C57}" presName="background" presStyleLbl="node0" presStyleIdx="2" presStyleCnt="3"/>
      <dgm:spPr/>
    </dgm:pt>
    <dgm:pt modelId="{CC6FB92D-4F44-8D4E-9300-A6D720948270}" type="pres">
      <dgm:prSet presAssocID="{1BA402AB-5238-46B0-811D-BD12479E3C57}" presName="text" presStyleLbl="fgAcc0" presStyleIdx="2" presStyleCnt="3">
        <dgm:presLayoutVars>
          <dgm:chPref val="3"/>
        </dgm:presLayoutVars>
      </dgm:prSet>
      <dgm:spPr/>
    </dgm:pt>
    <dgm:pt modelId="{BF3B9475-BBD6-9544-B0EB-515E94F15427}" type="pres">
      <dgm:prSet presAssocID="{1BA402AB-5238-46B0-811D-BD12479E3C57}" presName="hierChild2" presStyleCnt="0"/>
      <dgm:spPr/>
    </dgm:pt>
  </dgm:ptLst>
  <dgm:cxnLst>
    <dgm:cxn modelId="{CEFBF84F-D2B2-1949-A5DE-0EDCB8565533}" type="presOf" srcId="{1BA402AB-5238-46B0-811D-BD12479E3C57}" destId="{CC6FB92D-4F44-8D4E-9300-A6D720948270}" srcOrd="0" destOrd="0" presId="urn:microsoft.com/office/officeart/2005/8/layout/hierarchy1"/>
    <dgm:cxn modelId="{05B14D6B-F01F-425B-AE52-0FE15B11E036}" srcId="{3AA7DEE5-9F3D-4CC8-9217-165A091F9A1A}" destId="{F8C5F156-8A97-4B03-BF38-D3EDA384E1F1}" srcOrd="1" destOrd="0" parTransId="{BA51AAC5-5DF7-4163-AFBC-37C1A35F74C4}" sibTransId="{D1FF553E-AA74-4BE9-A43E-BD10C3B362DF}"/>
    <dgm:cxn modelId="{68B99271-2D8B-4387-B0F1-5DA8529F696C}" srcId="{3AA7DEE5-9F3D-4CC8-9217-165A091F9A1A}" destId="{1BA402AB-5238-46B0-811D-BD12479E3C57}" srcOrd="2" destOrd="0" parTransId="{FE11883C-CC76-48D0-917F-41A879E624D7}" sibTransId="{C23C98BA-9E15-4DFD-BA8B-FD2EFCB99F05}"/>
    <dgm:cxn modelId="{82F66982-C0CB-294E-B3C7-13010D3001F7}" type="presOf" srcId="{3AA7DEE5-9F3D-4CC8-9217-165A091F9A1A}" destId="{AFBA3AF3-2F7D-AB45-8E28-AC7BCFDE9732}" srcOrd="0" destOrd="0" presId="urn:microsoft.com/office/officeart/2005/8/layout/hierarchy1"/>
    <dgm:cxn modelId="{A4C3B38A-5C20-D044-BBC2-75F5A5D41D25}" type="presOf" srcId="{29E4956C-1CCC-43D1-AD97-AB68659FDD8B}" destId="{8CAB034F-FFB7-F442-B182-F662945D26EF}" srcOrd="0" destOrd="0" presId="urn:microsoft.com/office/officeart/2005/8/layout/hierarchy1"/>
    <dgm:cxn modelId="{F985378B-52DE-824C-B391-DC1E2E7546DB}" type="presOf" srcId="{F8C5F156-8A97-4B03-BF38-D3EDA384E1F1}" destId="{2CE9DAD3-75E6-D74B-B423-E033563C7277}" srcOrd="0" destOrd="0" presId="urn:microsoft.com/office/officeart/2005/8/layout/hierarchy1"/>
    <dgm:cxn modelId="{CDDEB5B8-30B2-4AA1-B932-29BE0F1F8098}" srcId="{3AA7DEE5-9F3D-4CC8-9217-165A091F9A1A}" destId="{29E4956C-1CCC-43D1-AD97-AB68659FDD8B}" srcOrd="0" destOrd="0" parTransId="{46B7B9BF-FC4C-42BA-9321-0361095189D4}" sibTransId="{A949BBA8-AE1C-4B96-955A-52AF17FD8390}"/>
    <dgm:cxn modelId="{65CCF545-6BC8-B546-B509-F835461EC3E8}" type="presParOf" srcId="{AFBA3AF3-2F7D-AB45-8E28-AC7BCFDE9732}" destId="{4E33A5D6-E918-4148-90CC-33C7C1FF24F0}" srcOrd="0" destOrd="0" presId="urn:microsoft.com/office/officeart/2005/8/layout/hierarchy1"/>
    <dgm:cxn modelId="{E6AC595A-AE36-5546-8A74-5B8D1F97C6F0}" type="presParOf" srcId="{4E33A5D6-E918-4148-90CC-33C7C1FF24F0}" destId="{CB715264-8ACC-694B-8487-1E32E84F8D73}" srcOrd="0" destOrd="0" presId="urn:microsoft.com/office/officeart/2005/8/layout/hierarchy1"/>
    <dgm:cxn modelId="{66724433-200D-494F-B0FC-CA2AB9CE8196}" type="presParOf" srcId="{CB715264-8ACC-694B-8487-1E32E84F8D73}" destId="{AF3A7E42-C4D7-9C49-AE8A-34618E6A1EA3}" srcOrd="0" destOrd="0" presId="urn:microsoft.com/office/officeart/2005/8/layout/hierarchy1"/>
    <dgm:cxn modelId="{F2E1A08A-08A6-2442-B650-1E249A28C93A}" type="presParOf" srcId="{CB715264-8ACC-694B-8487-1E32E84F8D73}" destId="{8CAB034F-FFB7-F442-B182-F662945D26EF}" srcOrd="1" destOrd="0" presId="urn:microsoft.com/office/officeart/2005/8/layout/hierarchy1"/>
    <dgm:cxn modelId="{45E0595C-67A1-8F40-906B-47A42DE82E88}" type="presParOf" srcId="{4E33A5D6-E918-4148-90CC-33C7C1FF24F0}" destId="{69B37F0D-E352-104A-8DB4-0DD166C0E5A8}" srcOrd="1" destOrd="0" presId="urn:microsoft.com/office/officeart/2005/8/layout/hierarchy1"/>
    <dgm:cxn modelId="{28167969-9704-084E-8AC5-E778C1FF3D0A}" type="presParOf" srcId="{AFBA3AF3-2F7D-AB45-8E28-AC7BCFDE9732}" destId="{CD65E0E6-7357-4B4D-B51C-60E5620F906F}" srcOrd="1" destOrd="0" presId="urn:microsoft.com/office/officeart/2005/8/layout/hierarchy1"/>
    <dgm:cxn modelId="{CE63D0D2-C371-FE45-A51F-E4E8CE78961B}" type="presParOf" srcId="{CD65E0E6-7357-4B4D-B51C-60E5620F906F}" destId="{DC170FEC-4E4C-4740-A95D-6EB3C0E27118}" srcOrd="0" destOrd="0" presId="urn:microsoft.com/office/officeart/2005/8/layout/hierarchy1"/>
    <dgm:cxn modelId="{3A6BB4A5-B917-ED45-A28C-E4136F5DBAA0}" type="presParOf" srcId="{DC170FEC-4E4C-4740-A95D-6EB3C0E27118}" destId="{7DF67672-9119-8D4D-950D-27B6F926762B}" srcOrd="0" destOrd="0" presId="urn:microsoft.com/office/officeart/2005/8/layout/hierarchy1"/>
    <dgm:cxn modelId="{A55593DB-F5BD-5C4C-90B9-581FE039A8BE}" type="presParOf" srcId="{DC170FEC-4E4C-4740-A95D-6EB3C0E27118}" destId="{2CE9DAD3-75E6-D74B-B423-E033563C7277}" srcOrd="1" destOrd="0" presId="urn:microsoft.com/office/officeart/2005/8/layout/hierarchy1"/>
    <dgm:cxn modelId="{ED59CD4F-F373-A345-9197-B34C829A0866}" type="presParOf" srcId="{CD65E0E6-7357-4B4D-B51C-60E5620F906F}" destId="{810547A7-0FEC-934F-913A-DD2A31F744E4}" srcOrd="1" destOrd="0" presId="urn:microsoft.com/office/officeart/2005/8/layout/hierarchy1"/>
    <dgm:cxn modelId="{F6F1D42C-C450-6445-B20B-5605E298E7FA}" type="presParOf" srcId="{AFBA3AF3-2F7D-AB45-8E28-AC7BCFDE9732}" destId="{37D03F20-DB6D-F645-BDEA-94C1BE7FAE85}" srcOrd="2" destOrd="0" presId="urn:microsoft.com/office/officeart/2005/8/layout/hierarchy1"/>
    <dgm:cxn modelId="{61D2E632-9CFB-E742-861E-E89A80019A81}" type="presParOf" srcId="{37D03F20-DB6D-F645-BDEA-94C1BE7FAE85}" destId="{2BDC3A4F-FA37-F941-AB2F-C66FBFBF1255}" srcOrd="0" destOrd="0" presId="urn:microsoft.com/office/officeart/2005/8/layout/hierarchy1"/>
    <dgm:cxn modelId="{68B99DCA-834D-7041-A39C-461C37E5565F}" type="presParOf" srcId="{2BDC3A4F-FA37-F941-AB2F-C66FBFBF1255}" destId="{CB8428F9-0B7D-4C48-B0FD-25E1837B7338}" srcOrd="0" destOrd="0" presId="urn:microsoft.com/office/officeart/2005/8/layout/hierarchy1"/>
    <dgm:cxn modelId="{0C5A2905-5023-E944-8136-A1DE5DA555D9}" type="presParOf" srcId="{2BDC3A4F-FA37-F941-AB2F-C66FBFBF1255}" destId="{CC6FB92D-4F44-8D4E-9300-A6D720948270}" srcOrd="1" destOrd="0" presId="urn:microsoft.com/office/officeart/2005/8/layout/hierarchy1"/>
    <dgm:cxn modelId="{BA58C0E7-2D17-074E-BC91-B3589FB7EB13}" type="presParOf" srcId="{37D03F20-DB6D-F645-BDEA-94C1BE7FAE85}" destId="{BF3B9475-BBD6-9544-B0EB-515E94F1542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486393-C3EB-42CE-B354-287B14CA567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7F9C3FC-701A-42C6-B5DA-9224CC5688BB}">
      <dgm:prSet/>
      <dgm:spPr/>
      <dgm:t>
        <a:bodyPr/>
        <a:lstStyle/>
        <a:p>
          <a:r>
            <a:rPr lang="en-US"/>
            <a:t>Citologia: menor sensibilidade</a:t>
          </a:r>
        </a:p>
      </dgm:t>
    </dgm:pt>
    <dgm:pt modelId="{7D76396C-A751-4D9D-87F9-9691E99F032A}" type="parTrans" cxnId="{F10A8618-03E4-4DD4-953D-20AC0C6C8668}">
      <dgm:prSet/>
      <dgm:spPr/>
      <dgm:t>
        <a:bodyPr/>
        <a:lstStyle/>
        <a:p>
          <a:endParaRPr lang="en-US"/>
        </a:p>
      </dgm:t>
    </dgm:pt>
    <dgm:pt modelId="{26E0ED8C-F2D5-445F-B2EE-4AF3910F8912}" type="sibTrans" cxnId="{F10A8618-03E4-4DD4-953D-20AC0C6C8668}">
      <dgm:prSet/>
      <dgm:spPr/>
      <dgm:t>
        <a:bodyPr/>
        <a:lstStyle/>
        <a:p>
          <a:endParaRPr lang="en-US"/>
        </a:p>
      </dgm:t>
    </dgm:pt>
    <dgm:pt modelId="{A551ABA6-E601-4791-83BC-EB6711C50470}">
      <dgm:prSet/>
      <dgm:spPr/>
      <dgm:t>
        <a:bodyPr/>
        <a:lstStyle/>
        <a:p>
          <a:r>
            <a:rPr lang="en-US"/>
            <a:t>HPV: maior sensibilidade</a:t>
          </a:r>
        </a:p>
      </dgm:t>
    </dgm:pt>
    <dgm:pt modelId="{3D5B91F7-DD75-421C-B1C2-15013CAD6653}" type="parTrans" cxnId="{C25D961E-B3EC-4394-94D6-B89CC246D388}">
      <dgm:prSet/>
      <dgm:spPr/>
      <dgm:t>
        <a:bodyPr/>
        <a:lstStyle/>
        <a:p>
          <a:endParaRPr lang="en-US"/>
        </a:p>
      </dgm:t>
    </dgm:pt>
    <dgm:pt modelId="{F071D324-D312-423C-B59F-ED10881DE843}" type="sibTrans" cxnId="{C25D961E-B3EC-4394-94D6-B89CC246D388}">
      <dgm:prSet/>
      <dgm:spPr/>
      <dgm:t>
        <a:bodyPr/>
        <a:lstStyle/>
        <a:p>
          <a:endParaRPr lang="en-US"/>
        </a:p>
      </dgm:t>
    </dgm:pt>
    <dgm:pt modelId="{4B004830-DA8B-47CE-9ABC-A5EC8C41CD86}">
      <dgm:prSet/>
      <dgm:spPr/>
      <dgm:t>
        <a:bodyPr/>
        <a:lstStyle/>
        <a:p>
          <a:r>
            <a:rPr lang="en-US"/>
            <a:t>HPV permite rastreamento organizado</a:t>
          </a:r>
        </a:p>
      </dgm:t>
    </dgm:pt>
    <dgm:pt modelId="{F7B27495-4E13-491F-80FE-9778AE264958}" type="parTrans" cxnId="{F5215961-E71A-49E4-9C81-727F586D74AB}">
      <dgm:prSet/>
      <dgm:spPr/>
      <dgm:t>
        <a:bodyPr/>
        <a:lstStyle/>
        <a:p>
          <a:endParaRPr lang="en-US"/>
        </a:p>
      </dgm:t>
    </dgm:pt>
    <dgm:pt modelId="{2ED5B072-59B2-4AB0-B286-101EA436BD8F}" type="sibTrans" cxnId="{F5215961-E71A-49E4-9C81-727F586D74AB}">
      <dgm:prSet/>
      <dgm:spPr/>
      <dgm:t>
        <a:bodyPr/>
        <a:lstStyle/>
        <a:p>
          <a:endParaRPr lang="en-US"/>
        </a:p>
      </dgm:t>
    </dgm:pt>
    <dgm:pt modelId="{386C940B-8974-FE4D-99B4-B8B46062F10E}" type="pres">
      <dgm:prSet presAssocID="{8E486393-C3EB-42CE-B354-287B14CA56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1F0FB4-0B57-B546-A6AA-9E7C0D293323}" type="pres">
      <dgm:prSet presAssocID="{E7F9C3FC-701A-42C6-B5DA-9224CC5688BB}" presName="hierRoot1" presStyleCnt="0"/>
      <dgm:spPr/>
    </dgm:pt>
    <dgm:pt modelId="{321E0931-5155-7845-AE90-75ADEC495017}" type="pres">
      <dgm:prSet presAssocID="{E7F9C3FC-701A-42C6-B5DA-9224CC5688BB}" presName="composite" presStyleCnt="0"/>
      <dgm:spPr/>
    </dgm:pt>
    <dgm:pt modelId="{50A6D8DD-AE1C-E345-B411-A3AC5C4D7BC2}" type="pres">
      <dgm:prSet presAssocID="{E7F9C3FC-701A-42C6-B5DA-9224CC5688BB}" presName="background" presStyleLbl="node0" presStyleIdx="0" presStyleCnt="3"/>
      <dgm:spPr/>
    </dgm:pt>
    <dgm:pt modelId="{7B1F0478-86E3-C147-8C7B-D979D4F0D9B2}" type="pres">
      <dgm:prSet presAssocID="{E7F9C3FC-701A-42C6-B5DA-9224CC5688BB}" presName="text" presStyleLbl="fgAcc0" presStyleIdx="0" presStyleCnt="3">
        <dgm:presLayoutVars>
          <dgm:chPref val="3"/>
        </dgm:presLayoutVars>
      </dgm:prSet>
      <dgm:spPr/>
    </dgm:pt>
    <dgm:pt modelId="{74428677-AAC3-9644-AAA2-6C37240377D6}" type="pres">
      <dgm:prSet presAssocID="{E7F9C3FC-701A-42C6-B5DA-9224CC5688BB}" presName="hierChild2" presStyleCnt="0"/>
      <dgm:spPr/>
    </dgm:pt>
    <dgm:pt modelId="{783DA873-2C25-C340-9AC0-31A18084F716}" type="pres">
      <dgm:prSet presAssocID="{A551ABA6-E601-4791-83BC-EB6711C50470}" presName="hierRoot1" presStyleCnt="0"/>
      <dgm:spPr/>
    </dgm:pt>
    <dgm:pt modelId="{556294AB-5027-2344-8014-8094213F3CF0}" type="pres">
      <dgm:prSet presAssocID="{A551ABA6-E601-4791-83BC-EB6711C50470}" presName="composite" presStyleCnt="0"/>
      <dgm:spPr/>
    </dgm:pt>
    <dgm:pt modelId="{411F596B-BAF0-C949-8560-60610DE18CE9}" type="pres">
      <dgm:prSet presAssocID="{A551ABA6-E601-4791-83BC-EB6711C50470}" presName="background" presStyleLbl="node0" presStyleIdx="1" presStyleCnt="3"/>
      <dgm:spPr/>
    </dgm:pt>
    <dgm:pt modelId="{44712103-6258-374D-A78E-9DB05CC93BA7}" type="pres">
      <dgm:prSet presAssocID="{A551ABA6-E601-4791-83BC-EB6711C50470}" presName="text" presStyleLbl="fgAcc0" presStyleIdx="1" presStyleCnt="3">
        <dgm:presLayoutVars>
          <dgm:chPref val="3"/>
        </dgm:presLayoutVars>
      </dgm:prSet>
      <dgm:spPr/>
    </dgm:pt>
    <dgm:pt modelId="{FE3BF1F9-CA7D-D744-9846-75FF71C20EF3}" type="pres">
      <dgm:prSet presAssocID="{A551ABA6-E601-4791-83BC-EB6711C50470}" presName="hierChild2" presStyleCnt="0"/>
      <dgm:spPr/>
    </dgm:pt>
    <dgm:pt modelId="{43F956A4-AD3B-9649-BA13-4D30BC13C55E}" type="pres">
      <dgm:prSet presAssocID="{4B004830-DA8B-47CE-9ABC-A5EC8C41CD86}" presName="hierRoot1" presStyleCnt="0"/>
      <dgm:spPr/>
    </dgm:pt>
    <dgm:pt modelId="{B3AD300E-3BAA-9547-8CBA-C046FF9987C8}" type="pres">
      <dgm:prSet presAssocID="{4B004830-DA8B-47CE-9ABC-A5EC8C41CD86}" presName="composite" presStyleCnt="0"/>
      <dgm:spPr/>
    </dgm:pt>
    <dgm:pt modelId="{8A1FAF98-D5E3-3E49-871C-DEB514DEEE88}" type="pres">
      <dgm:prSet presAssocID="{4B004830-DA8B-47CE-9ABC-A5EC8C41CD86}" presName="background" presStyleLbl="node0" presStyleIdx="2" presStyleCnt="3"/>
      <dgm:spPr/>
    </dgm:pt>
    <dgm:pt modelId="{B9181F1C-EDE5-B447-A352-C267AAAACEAA}" type="pres">
      <dgm:prSet presAssocID="{4B004830-DA8B-47CE-9ABC-A5EC8C41CD86}" presName="text" presStyleLbl="fgAcc0" presStyleIdx="2" presStyleCnt="3">
        <dgm:presLayoutVars>
          <dgm:chPref val="3"/>
        </dgm:presLayoutVars>
      </dgm:prSet>
      <dgm:spPr/>
    </dgm:pt>
    <dgm:pt modelId="{A5C51A02-2B16-284A-9F09-F2636F9D1A25}" type="pres">
      <dgm:prSet presAssocID="{4B004830-DA8B-47CE-9ABC-A5EC8C41CD86}" presName="hierChild2" presStyleCnt="0"/>
      <dgm:spPr/>
    </dgm:pt>
  </dgm:ptLst>
  <dgm:cxnLst>
    <dgm:cxn modelId="{F10A8618-03E4-4DD4-953D-20AC0C6C8668}" srcId="{8E486393-C3EB-42CE-B354-287B14CA5679}" destId="{E7F9C3FC-701A-42C6-B5DA-9224CC5688BB}" srcOrd="0" destOrd="0" parTransId="{7D76396C-A751-4D9D-87F9-9691E99F032A}" sibTransId="{26E0ED8C-F2D5-445F-B2EE-4AF3910F8912}"/>
    <dgm:cxn modelId="{C25D961E-B3EC-4394-94D6-B89CC246D388}" srcId="{8E486393-C3EB-42CE-B354-287B14CA5679}" destId="{A551ABA6-E601-4791-83BC-EB6711C50470}" srcOrd="1" destOrd="0" parTransId="{3D5B91F7-DD75-421C-B1C2-15013CAD6653}" sibTransId="{F071D324-D312-423C-B59F-ED10881DE843}"/>
    <dgm:cxn modelId="{D8209C60-CE8B-584A-A09D-A58333416BE4}" type="presOf" srcId="{E7F9C3FC-701A-42C6-B5DA-9224CC5688BB}" destId="{7B1F0478-86E3-C147-8C7B-D979D4F0D9B2}" srcOrd="0" destOrd="0" presId="urn:microsoft.com/office/officeart/2005/8/layout/hierarchy1"/>
    <dgm:cxn modelId="{F5215961-E71A-49E4-9C81-727F586D74AB}" srcId="{8E486393-C3EB-42CE-B354-287B14CA5679}" destId="{4B004830-DA8B-47CE-9ABC-A5EC8C41CD86}" srcOrd="2" destOrd="0" parTransId="{F7B27495-4E13-491F-80FE-9778AE264958}" sibTransId="{2ED5B072-59B2-4AB0-B286-101EA436BD8F}"/>
    <dgm:cxn modelId="{F7231488-5619-774C-91A7-C89AEF6A00F6}" type="presOf" srcId="{8E486393-C3EB-42CE-B354-287B14CA5679}" destId="{386C940B-8974-FE4D-99B4-B8B46062F10E}" srcOrd="0" destOrd="0" presId="urn:microsoft.com/office/officeart/2005/8/layout/hierarchy1"/>
    <dgm:cxn modelId="{10F1D3D5-F6BD-B843-A363-2B863E83CE6F}" type="presOf" srcId="{4B004830-DA8B-47CE-9ABC-A5EC8C41CD86}" destId="{B9181F1C-EDE5-B447-A352-C267AAAACEAA}" srcOrd="0" destOrd="0" presId="urn:microsoft.com/office/officeart/2005/8/layout/hierarchy1"/>
    <dgm:cxn modelId="{099690FF-8512-224B-B0B5-E2A84DE0AB20}" type="presOf" srcId="{A551ABA6-E601-4791-83BC-EB6711C50470}" destId="{44712103-6258-374D-A78E-9DB05CC93BA7}" srcOrd="0" destOrd="0" presId="urn:microsoft.com/office/officeart/2005/8/layout/hierarchy1"/>
    <dgm:cxn modelId="{4EE601D4-7420-5D4F-9470-7050EE3B1DD5}" type="presParOf" srcId="{386C940B-8974-FE4D-99B4-B8B46062F10E}" destId="{0E1F0FB4-0B57-B546-A6AA-9E7C0D293323}" srcOrd="0" destOrd="0" presId="urn:microsoft.com/office/officeart/2005/8/layout/hierarchy1"/>
    <dgm:cxn modelId="{B4999AC4-9330-474A-896B-9DEAE13D2556}" type="presParOf" srcId="{0E1F0FB4-0B57-B546-A6AA-9E7C0D293323}" destId="{321E0931-5155-7845-AE90-75ADEC495017}" srcOrd="0" destOrd="0" presId="urn:microsoft.com/office/officeart/2005/8/layout/hierarchy1"/>
    <dgm:cxn modelId="{B125C2E6-C59C-9A4B-9D7C-1F74908D0F31}" type="presParOf" srcId="{321E0931-5155-7845-AE90-75ADEC495017}" destId="{50A6D8DD-AE1C-E345-B411-A3AC5C4D7BC2}" srcOrd="0" destOrd="0" presId="urn:microsoft.com/office/officeart/2005/8/layout/hierarchy1"/>
    <dgm:cxn modelId="{9F4E66C3-2FBA-D24C-9568-ADEB652D9051}" type="presParOf" srcId="{321E0931-5155-7845-AE90-75ADEC495017}" destId="{7B1F0478-86E3-C147-8C7B-D979D4F0D9B2}" srcOrd="1" destOrd="0" presId="urn:microsoft.com/office/officeart/2005/8/layout/hierarchy1"/>
    <dgm:cxn modelId="{2A296D9E-67D7-A444-8BA6-E1FC6DEE43F9}" type="presParOf" srcId="{0E1F0FB4-0B57-B546-A6AA-9E7C0D293323}" destId="{74428677-AAC3-9644-AAA2-6C37240377D6}" srcOrd="1" destOrd="0" presId="urn:microsoft.com/office/officeart/2005/8/layout/hierarchy1"/>
    <dgm:cxn modelId="{F983B959-54F0-454F-AAFB-A38F60A3FD9D}" type="presParOf" srcId="{386C940B-8974-FE4D-99B4-B8B46062F10E}" destId="{783DA873-2C25-C340-9AC0-31A18084F716}" srcOrd="1" destOrd="0" presId="urn:microsoft.com/office/officeart/2005/8/layout/hierarchy1"/>
    <dgm:cxn modelId="{5DED8ED6-D6A4-9C49-AA76-712C16F460F0}" type="presParOf" srcId="{783DA873-2C25-C340-9AC0-31A18084F716}" destId="{556294AB-5027-2344-8014-8094213F3CF0}" srcOrd="0" destOrd="0" presId="urn:microsoft.com/office/officeart/2005/8/layout/hierarchy1"/>
    <dgm:cxn modelId="{E6B6CC52-89A4-E648-A70C-89C26BAA64FD}" type="presParOf" srcId="{556294AB-5027-2344-8014-8094213F3CF0}" destId="{411F596B-BAF0-C949-8560-60610DE18CE9}" srcOrd="0" destOrd="0" presId="urn:microsoft.com/office/officeart/2005/8/layout/hierarchy1"/>
    <dgm:cxn modelId="{D00150BF-F52A-744E-B7D0-D16E4162D208}" type="presParOf" srcId="{556294AB-5027-2344-8014-8094213F3CF0}" destId="{44712103-6258-374D-A78E-9DB05CC93BA7}" srcOrd="1" destOrd="0" presId="urn:microsoft.com/office/officeart/2005/8/layout/hierarchy1"/>
    <dgm:cxn modelId="{0C439B15-433D-0E47-A3F8-527E736D9CD3}" type="presParOf" srcId="{783DA873-2C25-C340-9AC0-31A18084F716}" destId="{FE3BF1F9-CA7D-D744-9846-75FF71C20EF3}" srcOrd="1" destOrd="0" presId="urn:microsoft.com/office/officeart/2005/8/layout/hierarchy1"/>
    <dgm:cxn modelId="{2C8EC2A3-2502-7F49-B9CE-70B2FE8CCFAD}" type="presParOf" srcId="{386C940B-8974-FE4D-99B4-B8B46062F10E}" destId="{43F956A4-AD3B-9649-BA13-4D30BC13C55E}" srcOrd="2" destOrd="0" presId="urn:microsoft.com/office/officeart/2005/8/layout/hierarchy1"/>
    <dgm:cxn modelId="{364EB0A1-EDB1-6246-9912-F0303305ED15}" type="presParOf" srcId="{43F956A4-AD3B-9649-BA13-4D30BC13C55E}" destId="{B3AD300E-3BAA-9547-8CBA-C046FF9987C8}" srcOrd="0" destOrd="0" presId="urn:microsoft.com/office/officeart/2005/8/layout/hierarchy1"/>
    <dgm:cxn modelId="{60EE9D50-7B46-9348-816E-EA36C4B34E46}" type="presParOf" srcId="{B3AD300E-3BAA-9547-8CBA-C046FF9987C8}" destId="{8A1FAF98-D5E3-3E49-871C-DEB514DEEE88}" srcOrd="0" destOrd="0" presId="urn:microsoft.com/office/officeart/2005/8/layout/hierarchy1"/>
    <dgm:cxn modelId="{5999C714-ED10-944C-B344-7BAC1E8AFCED}" type="presParOf" srcId="{B3AD300E-3BAA-9547-8CBA-C046FF9987C8}" destId="{B9181F1C-EDE5-B447-A352-C267AAAACEAA}" srcOrd="1" destOrd="0" presId="urn:microsoft.com/office/officeart/2005/8/layout/hierarchy1"/>
    <dgm:cxn modelId="{36972F34-EC85-A64A-86CE-5C20F40EC6A6}" type="presParOf" srcId="{43F956A4-AD3B-9649-BA13-4D30BC13C55E}" destId="{A5C51A02-2B16-284A-9F09-F2636F9D1A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49A939-1EDE-4495-B03A-1B4D09C5039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A037DE4-F181-4113-A48B-2B82F32BC753}">
      <dgm:prSet/>
      <dgm:spPr/>
      <dgm:t>
        <a:bodyPr/>
        <a:lstStyle/>
        <a:p>
          <a:r>
            <a:rPr lang="en-US"/>
            <a:t>90% vacinação</a:t>
          </a:r>
        </a:p>
      </dgm:t>
    </dgm:pt>
    <dgm:pt modelId="{3F7FFD8E-642A-413D-B636-22C6E0635938}" type="parTrans" cxnId="{38A47EE6-7B87-460A-87B3-10F32F4D7158}">
      <dgm:prSet/>
      <dgm:spPr/>
      <dgm:t>
        <a:bodyPr/>
        <a:lstStyle/>
        <a:p>
          <a:endParaRPr lang="en-US"/>
        </a:p>
      </dgm:t>
    </dgm:pt>
    <dgm:pt modelId="{3ABAF019-D89C-4E2A-B64F-1108773E8D70}" type="sibTrans" cxnId="{38A47EE6-7B87-460A-87B3-10F32F4D7158}">
      <dgm:prSet/>
      <dgm:spPr/>
      <dgm:t>
        <a:bodyPr/>
        <a:lstStyle/>
        <a:p>
          <a:endParaRPr lang="en-US"/>
        </a:p>
      </dgm:t>
    </dgm:pt>
    <dgm:pt modelId="{48BFC300-4B8F-4895-BDCC-B27B49F91117}">
      <dgm:prSet/>
      <dgm:spPr/>
      <dgm:t>
        <a:bodyPr/>
        <a:lstStyle/>
        <a:p>
          <a:r>
            <a:rPr lang="en-US"/>
            <a:t>70% rastreamento</a:t>
          </a:r>
        </a:p>
      </dgm:t>
    </dgm:pt>
    <dgm:pt modelId="{3BB5AEB4-325C-45D0-94E4-5E343F576569}" type="parTrans" cxnId="{E960E225-0727-4662-B59B-4AA02ADD72EF}">
      <dgm:prSet/>
      <dgm:spPr/>
      <dgm:t>
        <a:bodyPr/>
        <a:lstStyle/>
        <a:p>
          <a:endParaRPr lang="en-US"/>
        </a:p>
      </dgm:t>
    </dgm:pt>
    <dgm:pt modelId="{8A1C112C-2D54-44E5-9542-6A6D0E62A874}" type="sibTrans" cxnId="{E960E225-0727-4662-B59B-4AA02ADD72EF}">
      <dgm:prSet/>
      <dgm:spPr/>
      <dgm:t>
        <a:bodyPr/>
        <a:lstStyle/>
        <a:p>
          <a:endParaRPr lang="en-US"/>
        </a:p>
      </dgm:t>
    </dgm:pt>
    <dgm:pt modelId="{6D095419-DCE5-4234-BAEA-1D51160C93C5}">
      <dgm:prSet/>
      <dgm:spPr/>
      <dgm:t>
        <a:bodyPr/>
        <a:lstStyle/>
        <a:p>
          <a:r>
            <a:rPr lang="en-US"/>
            <a:t>90% tratamento</a:t>
          </a:r>
        </a:p>
      </dgm:t>
    </dgm:pt>
    <dgm:pt modelId="{DCE37F6E-6991-4965-B5F6-FB32A556289F}" type="parTrans" cxnId="{5F41BFA7-4EA3-4B57-AF29-1C4CCDE990E3}">
      <dgm:prSet/>
      <dgm:spPr/>
      <dgm:t>
        <a:bodyPr/>
        <a:lstStyle/>
        <a:p>
          <a:endParaRPr lang="en-US"/>
        </a:p>
      </dgm:t>
    </dgm:pt>
    <dgm:pt modelId="{E6C2482A-3A3E-43AE-9643-EDCE74C98580}" type="sibTrans" cxnId="{5F41BFA7-4EA3-4B57-AF29-1C4CCDE990E3}">
      <dgm:prSet/>
      <dgm:spPr/>
      <dgm:t>
        <a:bodyPr/>
        <a:lstStyle/>
        <a:p>
          <a:endParaRPr lang="en-US"/>
        </a:p>
      </dgm:t>
    </dgm:pt>
    <dgm:pt modelId="{983DC200-38D4-4ED5-9735-FF8BFB6EA3F7}" type="pres">
      <dgm:prSet presAssocID="{9949A939-1EDE-4495-B03A-1B4D09C50391}" presName="root" presStyleCnt="0">
        <dgm:presLayoutVars>
          <dgm:dir/>
          <dgm:resizeHandles val="exact"/>
        </dgm:presLayoutVars>
      </dgm:prSet>
      <dgm:spPr/>
    </dgm:pt>
    <dgm:pt modelId="{D2CA032E-DD44-4D77-9941-36427A211CF8}" type="pres">
      <dgm:prSet presAssocID="{1A037DE4-F181-4113-A48B-2B82F32BC753}" presName="compNode" presStyleCnt="0"/>
      <dgm:spPr/>
    </dgm:pt>
    <dgm:pt modelId="{4C128D27-4926-4611-A972-791C4F65D573}" type="pres">
      <dgm:prSet presAssocID="{1A037DE4-F181-4113-A48B-2B82F32BC75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gulha"/>
        </a:ext>
      </dgm:extLst>
    </dgm:pt>
    <dgm:pt modelId="{D4EDD685-670F-4E2E-8CC1-68274E6E22D1}" type="pres">
      <dgm:prSet presAssocID="{1A037DE4-F181-4113-A48B-2B82F32BC753}" presName="spaceRect" presStyleCnt="0"/>
      <dgm:spPr/>
    </dgm:pt>
    <dgm:pt modelId="{B5E12070-8971-46E0-AEA9-E1BF222B6A2A}" type="pres">
      <dgm:prSet presAssocID="{1A037DE4-F181-4113-A48B-2B82F32BC753}" presName="textRect" presStyleLbl="revTx" presStyleIdx="0" presStyleCnt="3">
        <dgm:presLayoutVars>
          <dgm:chMax val="1"/>
          <dgm:chPref val="1"/>
        </dgm:presLayoutVars>
      </dgm:prSet>
      <dgm:spPr/>
    </dgm:pt>
    <dgm:pt modelId="{D58D2160-D5F2-4940-A035-13827D276B36}" type="pres">
      <dgm:prSet presAssocID="{3ABAF019-D89C-4E2A-B64F-1108773E8D70}" presName="sibTrans" presStyleCnt="0"/>
      <dgm:spPr/>
    </dgm:pt>
    <dgm:pt modelId="{A14F2A2B-3D7F-4A2B-BC5B-2D5BF4C7EFA2}" type="pres">
      <dgm:prSet presAssocID="{48BFC300-4B8F-4895-BDCC-B27B49F91117}" presName="compNode" presStyleCnt="0"/>
      <dgm:spPr/>
    </dgm:pt>
    <dgm:pt modelId="{CEF042F9-5245-499F-921A-E14BA44DD562}" type="pres">
      <dgm:prSet presAssocID="{48BFC300-4B8F-4895-BDCC-B27B49F9111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70280355-1CE1-4C0C-8CD2-3044C5AEE296}" type="pres">
      <dgm:prSet presAssocID="{48BFC300-4B8F-4895-BDCC-B27B49F91117}" presName="spaceRect" presStyleCnt="0"/>
      <dgm:spPr/>
    </dgm:pt>
    <dgm:pt modelId="{2F04320A-AEAD-45FF-A3B2-4DA87CB8D5E2}" type="pres">
      <dgm:prSet presAssocID="{48BFC300-4B8F-4895-BDCC-B27B49F91117}" presName="textRect" presStyleLbl="revTx" presStyleIdx="1" presStyleCnt="3">
        <dgm:presLayoutVars>
          <dgm:chMax val="1"/>
          <dgm:chPref val="1"/>
        </dgm:presLayoutVars>
      </dgm:prSet>
      <dgm:spPr/>
    </dgm:pt>
    <dgm:pt modelId="{B16A1897-A167-42FC-8CB3-076BB8DFA1D2}" type="pres">
      <dgm:prSet presAssocID="{8A1C112C-2D54-44E5-9542-6A6D0E62A874}" presName="sibTrans" presStyleCnt="0"/>
      <dgm:spPr/>
    </dgm:pt>
    <dgm:pt modelId="{C148E20B-4080-4982-8355-02F8037CB8F9}" type="pres">
      <dgm:prSet presAssocID="{6D095419-DCE5-4234-BAEA-1D51160C93C5}" presName="compNode" presStyleCnt="0"/>
      <dgm:spPr/>
    </dgm:pt>
    <dgm:pt modelId="{EBC7BACF-1156-4699-A047-1AB32AAD5E3B}" type="pres">
      <dgm:prSet presAssocID="{6D095419-DCE5-4234-BAEA-1D51160C93C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a"/>
        </a:ext>
      </dgm:extLst>
    </dgm:pt>
    <dgm:pt modelId="{61BD6082-B4C4-481B-B8C6-9F0DC7729CBC}" type="pres">
      <dgm:prSet presAssocID="{6D095419-DCE5-4234-BAEA-1D51160C93C5}" presName="spaceRect" presStyleCnt="0"/>
      <dgm:spPr/>
    </dgm:pt>
    <dgm:pt modelId="{BB883366-3FB8-4C2C-8B6F-DC90C2ACF24F}" type="pres">
      <dgm:prSet presAssocID="{6D095419-DCE5-4234-BAEA-1D51160C93C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960E225-0727-4662-B59B-4AA02ADD72EF}" srcId="{9949A939-1EDE-4495-B03A-1B4D09C50391}" destId="{48BFC300-4B8F-4895-BDCC-B27B49F91117}" srcOrd="1" destOrd="0" parTransId="{3BB5AEB4-325C-45D0-94E4-5E343F576569}" sibTransId="{8A1C112C-2D54-44E5-9542-6A6D0E62A874}"/>
    <dgm:cxn modelId="{F6BE2C62-53A4-4C2B-9F80-4190A9E5560D}" type="presOf" srcId="{6D095419-DCE5-4234-BAEA-1D51160C93C5}" destId="{BB883366-3FB8-4C2C-8B6F-DC90C2ACF24F}" srcOrd="0" destOrd="0" presId="urn:microsoft.com/office/officeart/2018/2/layout/IconLabelList"/>
    <dgm:cxn modelId="{5F41BFA7-4EA3-4B57-AF29-1C4CCDE990E3}" srcId="{9949A939-1EDE-4495-B03A-1B4D09C50391}" destId="{6D095419-DCE5-4234-BAEA-1D51160C93C5}" srcOrd="2" destOrd="0" parTransId="{DCE37F6E-6991-4965-B5F6-FB32A556289F}" sibTransId="{E6C2482A-3A3E-43AE-9643-EDCE74C98580}"/>
    <dgm:cxn modelId="{400C09C8-3626-41E8-B576-BC530688F7AD}" type="presOf" srcId="{48BFC300-4B8F-4895-BDCC-B27B49F91117}" destId="{2F04320A-AEAD-45FF-A3B2-4DA87CB8D5E2}" srcOrd="0" destOrd="0" presId="urn:microsoft.com/office/officeart/2018/2/layout/IconLabelList"/>
    <dgm:cxn modelId="{38A47EE6-7B87-460A-87B3-10F32F4D7158}" srcId="{9949A939-1EDE-4495-B03A-1B4D09C50391}" destId="{1A037DE4-F181-4113-A48B-2B82F32BC753}" srcOrd="0" destOrd="0" parTransId="{3F7FFD8E-642A-413D-B636-22C6E0635938}" sibTransId="{3ABAF019-D89C-4E2A-B64F-1108773E8D70}"/>
    <dgm:cxn modelId="{230D0CE9-431F-48B3-8741-30CCF6CF2A5D}" type="presOf" srcId="{9949A939-1EDE-4495-B03A-1B4D09C50391}" destId="{983DC200-38D4-4ED5-9735-FF8BFB6EA3F7}" srcOrd="0" destOrd="0" presId="urn:microsoft.com/office/officeart/2018/2/layout/IconLabelList"/>
    <dgm:cxn modelId="{372A86EF-A716-44DD-B67F-94A6499A1703}" type="presOf" srcId="{1A037DE4-F181-4113-A48B-2B82F32BC753}" destId="{B5E12070-8971-46E0-AEA9-E1BF222B6A2A}" srcOrd="0" destOrd="0" presId="urn:microsoft.com/office/officeart/2018/2/layout/IconLabelList"/>
    <dgm:cxn modelId="{06C356A8-4694-4102-B7F6-2CD982519CBB}" type="presParOf" srcId="{983DC200-38D4-4ED5-9735-FF8BFB6EA3F7}" destId="{D2CA032E-DD44-4D77-9941-36427A211CF8}" srcOrd="0" destOrd="0" presId="urn:microsoft.com/office/officeart/2018/2/layout/IconLabelList"/>
    <dgm:cxn modelId="{184FC976-4FF2-480F-8ADD-C46E2DFDFCEA}" type="presParOf" srcId="{D2CA032E-DD44-4D77-9941-36427A211CF8}" destId="{4C128D27-4926-4611-A972-791C4F65D573}" srcOrd="0" destOrd="0" presId="urn:microsoft.com/office/officeart/2018/2/layout/IconLabelList"/>
    <dgm:cxn modelId="{66F99BCF-0FDE-4599-8AC2-1AE0BF9A9CE2}" type="presParOf" srcId="{D2CA032E-DD44-4D77-9941-36427A211CF8}" destId="{D4EDD685-670F-4E2E-8CC1-68274E6E22D1}" srcOrd="1" destOrd="0" presId="urn:microsoft.com/office/officeart/2018/2/layout/IconLabelList"/>
    <dgm:cxn modelId="{830640D9-C141-4F8F-8C53-1DB5BE2C4ED4}" type="presParOf" srcId="{D2CA032E-DD44-4D77-9941-36427A211CF8}" destId="{B5E12070-8971-46E0-AEA9-E1BF222B6A2A}" srcOrd="2" destOrd="0" presId="urn:microsoft.com/office/officeart/2018/2/layout/IconLabelList"/>
    <dgm:cxn modelId="{832D1277-D67C-42C5-BAB1-6BE6F5AFDAEB}" type="presParOf" srcId="{983DC200-38D4-4ED5-9735-FF8BFB6EA3F7}" destId="{D58D2160-D5F2-4940-A035-13827D276B36}" srcOrd="1" destOrd="0" presId="urn:microsoft.com/office/officeart/2018/2/layout/IconLabelList"/>
    <dgm:cxn modelId="{336C594A-6965-499E-945B-BACC83758866}" type="presParOf" srcId="{983DC200-38D4-4ED5-9735-FF8BFB6EA3F7}" destId="{A14F2A2B-3D7F-4A2B-BC5B-2D5BF4C7EFA2}" srcOrd="2" destOrd="0" presId="urn:microsoft.com/office/officeart/2018/2/layout/IconLabelList"/>
    <dgm:cxn modelId="{FD4EB18E-D72C-4F5D-83DB-0DA7B8B331E3}" type="presParOf" srcId="{A14F2A2B-3D7F-4A2B-BC5B-2D5BF4C7EFA2}" destId="{CEF042F9-5245-499F-921A-E14BA44DD562}" srcOrd="0" destOrd="0" presId="urn:microsoft.com/office/officeart/2018/2/layout/IconLabelList"/>
    <dgm:cxn modelId="{F88D55CB-962A-464E-8D2A-D80CC1FBD35E}" type="presParOf" srcId="{A14F2A2B-3D7F-4A2B-BC5B-2D5BF4C7EFA2}" destId="{70280355-1CE1-4C0C-8CD2-3044C5AEE296}" srcOrd="1" destOrd="0" presId="urn:microsoft.com/office/officeart/2018/2/layout/IconLabelList"/>
    <dgm:cxn modelId="{F5852C47-067B-4255-9658-6A2CCAAD8A3B}" type="presParOf" srcId="{A14F2A2B-3D7F-4A2B-BC5B-2D5BF4C7EFA2}" destId="{2F04320A-AEAD-45FF-A3B2-4DA87CB8D5E2}" srcOrd="2" destOrd="0" presId="urn:microsoft.com/office/officeart/2018/2/layout/IconLabelList"/>
    <dgm:cxn modelId="{719E4A81-EFC0-4864-A5EF-9E7466542249}" type="presParOf" srcId="{983DC200-38D4-4ED5-9735-FF8BFB6EA3F7}" destId="{B16A1897-A167-42FC-8CB3-076BB8DFA1D2}" srcOrd="3" destOrd="0" presId="urn:microsoft.com/office/officeart/2018/2/layout/IconLabelList"/>
    <dgm:cxn modelId="{376B6574-052A-40E8-A868-ED3651BBA14C}" type="presParOf" srcId="{983DC200-38D4-4ED5-9735-FF8BFB6EA3F7}" destId="{C148E20B-4080-4982-8355-02F8037CB8F9}" srcOrd="4" destOrd="0" presId="urn:microsoft.com/office/officeart/2018/2/layout/IconLabelList"/>
    <dgm:cxn modelId="{2CADBAC3-B277-4F72-875C-B370F06EE101}" type="presParOf" srcId="{C148E20B-4080-4982-8355-02F8037CB8F9}" destId="{EBC7BACF-1156-4699-A047-1AB32AAD5E3B}" srcOrd="0" destOrd="0" presId="urn:microsoft.com/office/officeart/2018/2/layout/IconLabelList"/>
    <dgm:cxn modelId="{0F7CC2F8-13AF-41CE-96AE-96D9BD3A6877}" type="presParOf" srcId="{C148E20B-4080-4982-8355-02F8037CB8F9}" destId="{61BD6082-B4C4-481B-B8C6-9F0DC7729CBC}" srcOrd="1" destOrd="0" presId="urn:microsoft.com/office/officeart/2018/2/layout/IconLabelList"/>
    <dgm:cxn modelId="{1E1EC4E8-8934-455B-BF58-D12BE4B39A42}" type="presParOf" srcId="{C148E20B-4080-4982-8355-02F8037CB8F9}" destId="{BB883366-3FB8-4C2C-8B6F-DC90C2ACF24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980474-E4D6-4EEC-912E-33A4AF341D1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1476BD1-91F5-422A-8F4F-EED33BA2C3F5}">
      <dgm:prSet/>
      <dgm:spPr/>
      <dgm:t>
        <a:bodyPr/>
        <a:lstStyle/>
        <a:p>
          <a:pPr>
            <a:defRPr cap="all"/>
          </a:pPr>
          <a:r>
            <a:rPr lang="en-US"/>
            <a:t>Alta letalidade</a:t>
          </a:r>
        </a:p>
      </dgm:t>
    </dgm:pt>
    <dgm:pt modelId="{1A8D9071-83A5-4CAE-A17A-D45655888B61}" type="parTrans" cxnId="{FD260405-5D8A-4741-98F5-C26F522383F0}">
      <dgm:prSet/>
      <dgm:spPr/>
      <dgm:t>
        <a:bodyPr/>
        <a:lstStyle/>
        <a:p>
          <a:endParaRPr lang="en-US"/>
        </a:p>
      </dgm:t>
    </dgm:pt>
    <dgm:pt modelId="{E2E30D23-417E-46DF-BD75-42C1542E1D51}" type="sibTrans" cxnId="{FD260405-5D8A-4741-98F5-C26F522383F0}">
      <dgm:prSet/>
      <dgm:spPr/>
      <dgm:t>
        <a:bodyPr/>
        <a:lstStyle/>
        <a:p>
          <a:endParaRPr lang="en-US"/>
        </a:p>
      </dgm:t>
    </dgm:pt>
    <dgm:pt modelId="{E3C1DC59-EB94-41C6-A28E-12F72E9EA471}">
      <dgm:prSet/>
      <dgm:spPr/>
      <dgm:t>
        <a:bodyPr/>
        <a:lstStyle/>
        <a:p>
          <a:pPr>
            <a:defRPr cap="all"/>
          </a:pPr>
          <a:r>
            <a:rPr lang="en-US"/>
            <a:t>Diagnóstico tardio</a:t>
          </a:r>
        </a:p>
      </dgm:t>
    </dgm:pt>
    <dgm:pt modelId="{980914CB-9FA9-4952-8E9E-806D580E5FC3}" type="parTrans" cxnId="{DEFFCD3F-71E0-46C6-AF15-DA3F3EB1931B}">
      <dgm:prSet/>
      <dgm:spPr/>
      <dgm:t>
        <a:bodyPr/>
        <a:lstStyle/>
        <a:p>
          <a:endParaRPr lang="en-US"/>
        </a:p>
      </dgm:t>
    </dgm:pt>
    <dgm:pt modelId="{08D10C96-5185-4688-AD3A-200AA2ABC0E0}" type="sibTrans" cxnId="{DEFFCD3F-71E0-46C6-AF15-DA3F3EB1931B}">
      <dgm:prSet/>
      <dgm:spPr/>
      <dgm:t>
        <a:bodyPr/>
        <a:lstStyle/>
        <a:p>
          <a:endParaRPr lang="en-US"/>
        </a:p>
      </dgm:t>
    </dgm:pt>
    <dgm:pt modelId="{2E60F7D4-C4E3-410C-92B7-0A1F2A988438}">
      <dgm:prSet/>
      <dgm:spPr/>
      <dgm:t>
        <a:bodyPr/>
        <a:lstStyle/>
        <a:p>
          <a:pPr>
            <a:defRPr cap="all"/>
          </a:pPr>
          <a:r>
            <a:rPr lang="en-US"/>
            <a:t>Sem rastreamento eficaz</a:t>
          </a:r>
        </a:p>
      </dgm:t>
    </dgm:pt>
    <dgm:pt modelId="{480DF75E-1450-485C-A1BF-E2D39DCC4346}" type="parTrans" cxnId="{65B8D36E-CC6B-4940-9069-EFBAEA2787D8}">
      <dgm:prSet/>
      <dgm:spPr/>
      <dgm:t>
        <a:bodyPr/>
        <a:lstStyle/>
        <a:p>
          <a:endParaRPr lang="en-US"/>
        </a:p>
      </dgm:t>
    </dgm:pt>
    <dgm:pt modelId="{AA4A7EC5-0AA0-4EAE-84C1-4F9775D24355}" type="sibTrans" cxnId="{65B8D36E-CC6B-4940-9069-EFBAEA2787D8}">
      <dgm:prSet/>
      <dgm:spPr/>
      <dgm:t>
        <a:bodyPr/>
        <a:lstStyle/>
        <a:p>
          <a:endParaRPr lang="en-US"/>
        </a:p>
      </dgm:t>
    </dgm:pt>
    <dgm:pt modelId="{0C692997-F68C-4F47-AB23-BB9AA900375C}" type="pres">
      <dgm:prSet presAssocID="{92980474-E4D6-4EEC-912E-33A4AF341D11}" presName="root" presStyleCnt="0">
        <dgm:presLayoutVars>
          <dgm:dir/>
          <dgm:resizeHandles val="exact"/>
        </dgm:presLayoutVars>
      </dgm:prSet>
      <dgm:spPr/>
    </dgm:pt>
    <dgm:pt modelId="{9F467D6B-D367-4F45-82B6-EFF7AAB2305C}" type="pres">
      <dgm:prSet presAssocID="{61476BD1-91F5-422A-8F4F-EED33BA2C3F5}" presName="compNode" presStyleCnt="0"/>
      <dgm:spPr/>
    </dgm:pt>
    <dgm:pt modelId="{4CA66D6C-DC3E-465F-9532-525AE362D7AA}" type="pres">
      <dgm:prSet presAssocID="{61476BD1-91F5-422A-8F4F-EED33BA2C3F5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FA8E736-5DF0-499A-B7AB-3AC1B7E9AA0C}" type="pres">
      <dgm:prSet presAssocID="{61476BD1-91F5-422A-8F4F-EED33BA2C3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DBBFB594-B4C1-4F4B-8AB6-10F32C6609A1}" type="pres">
      <dgm:prSet presAssocID="{61476BD1-91F5-422A-8F4F-EED33BA2C3F5}" presName="spaceRect" presStyleCnt="0"/>
      <dgm:spPr/>
    </dgm:pt>
    <dgm:pt modelId="{9754C060-EB79-4E55-8E96-6BAD71C297F6}" type="pres">
      <dgm:prSet presAssocID="{61476BD1-91F5-422A-8F4F-EED33BA2C3F5}" presName="textRect" presStyleLbl="revTx" presStyleIdx="0" presStyleCnt="3">
        <dgm:presLayoutVars>
          <dgm:chMax val="1"/>
          <dgm:chPref val="1"/>
        </dgm:presLayoutVars>
      </dgm:prSet>
      <dgm:spPr/>
    </dgm:pt>
    <dgm:pt modelId="{0F56CD51-6849-4821-9AE5-7C783001C40D}" type="pres">
      <dgm:prSet presAssocID="{E2E30D23-417E-46DF-BD75-42C1542E1D51}" presName="sibTrans" presStyleCnt="0"/>
      <dgm:spPr/>
    </dgm:pt>
    <dgm:pt modelId="{A31C1EB2-2B35-40CD-BD89-5CEBFB70A10E}" type="pres">
      <dgm:prSet presAssocID="{E3C1DC59-EB94-41C6-A28E-12F72E9EA471}" presName="compNode" presStyleCnt="0"/>
      <dgm:spPr/>
    </dgm:pt>
    <dgm:pt modelId="{DC85E1A4-B4BF-4C39-AFD8-7B3F32D15846}" type="pres">
      <dgm:prSet presAssocID="{E3C1DC59-EB94-41C6-A28E-12F72E9EA47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FCCAF04-EEF7-48E5-9FC8-A7AD2D8A9F01}" type="pres">
      <dgm:prSet presAssocID="{E3C1DC59-EB94-41C6-A28E-12F72E9EA47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2A80AA47-6338-4D36-A0AA-62D766EB2FEE}" type="pres">
      <dgm:prSet presAssocID="{E3C1DC59-EB94-41C6-A28E-12F72E9EA471}" presName="spaceRect" presStyleCnt="0"/>
      <dgm:spPr/>
    </dgm:pt>
    <dgm:pt modelId="{9A4CAC03-9F43-47CD-8F82-293FDE85A077}" type="pres">
      <dgm:prSet presAssocID="{E3C1DC59-EB94-41C6-A28E-12F72E9EA471}" presName="textRect" presStyleLbl="revTx" presStyleIdx="1" presStyleCnt="3">
        <dgm:presLayoutVars>
          <dgm:chMax val="1"/>
          <dgm:chPref val="1"/>
        </dgm:presLayoutVars>
      </dgm:prSet>
      <dgm:spPr/>
    </dgm:pt>
    <dgm:pt modelId="{5201EDAD-4718-4E48-94A5-A93689F058EE}" type="pres">
      <dgm:prSet presAssocID="{08D10C96-5185-4688-AD3A-200AA2ABC0E0}" presName="sibTrans" presStyleCnt="0"/>
      <dgm:spPr/>
    </dgm:pt>
    <dgm:pt modelId="{5BC5EDED-688E-4BE9-9EB8-122E330F5E99}" type="pres">
      <dgm:prSet presAssocID="{2E60F7D4-C4E3-410C-92B7-0A1F2A988438}" presName="compNode" presStyleCnt="0"/>
      <dgm:spPr/>
    </dgm:pt>
    <dgm:pt modelId="{AC92F758-34E0-4E7B-AA15-78315D2EA233}" type="pres">
      <dgm:prSet presAssocID="{2E60F7D4-C4E3-410C-92B7-0A1F2A988438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41493E2-B41B-43BD-B181-9E12BD6AFB73}" type="pres">
      <dgm:prSet presAssocID="{2E60F7D4-C4E3-410C-92B7-0A1F2A98843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a mosca"/>
        </a:ext>
      </dgm:extLst>
    </dgm:pt>
    <dgm:pt modelId="{244FA0F3-4CA4-4E14-A47E-0C2D0810BE08}" type="pres">
      <dgm:prSet presAssocID="{2E60F7D4-C4E3-410C-92B7-0A1F2A988438}" presName="spaceRect" presStyleCnt="0"/>
      <dgm:spPr/>
    </dgm:pt>
    <dgm:pt modelId="{DD7DF5F0-AF3F-4115-8E9C-72BE8FA001D6}" type="pres">
      <dgm:prSet presAssocID="{2E60F7D4-C4E3-410C-92B7-0A1F2A98843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D260405-5D8A-4741-98F5-C26F522383F0}" srcId="{92980474-E4D6-4EEC-912E-33A4AF341D11}" destId="{61476BD1-91F5-422A-8F4F-EED33BA2C3F5}" srcOrd="0" destOrd="0" parTransId="{1A8D9071-83A5-4CAE-A17A-D45655888B61}" sibTransId="{E2E30D23-417E-46DF-BD75-42C1542E1D51}"/>
    <dgm:cxn modelId="{DC12D01D-688D-49CC-9290-02C4D8DCF3F9}" type="presOf" srcId="{61476BD1-91F5-422A-8F4F-EED33BA2C3F5}" destId="{9754C060-EB79-4E55-8E96-6BAD71C297F6}" srcOrd="0" destOrd="0" presId="urn:microsoft.com/office/officeart/2018/5/layout/IconLeafLabelList"/>
    <dgm:cxn modelId="{DEFFCD3F-71E0-46C6-AF15-DA3F3EB1931B}" srcId="{92980474-E4D6-4EEC-912E-33A4AF341D11}" destId="{E3C1DC59-EB94-41C6-A28E-12F72E9EA471}" srcOrd="1" destOrd="0" parTransId="{980914CB-9FA9-4952-8E9E-806D580E5FC3}" sibTransId="{08D10C96-5185-4688-AD3A-200AA2ABC0E0}"/>
    <dgm:cxn modelId="{F3800F53-38C6-4A04-9C57-0A97CF097D20}" type="presOf" srcId="{2E60F7D4-C4E3-410C-92B7-0A1F2A988438}" destId="{DD7DF5F0-AF3F-4115-8E9C-72BE8FA001D6}" srcOrd="0" destOrd="0" presId="urn:microsoft.com/office/officeart/2018/5/layout/IconLeafLabelList"/>
    <dgm:cxn modelId="{741F2959-7AAE-4233-AF61-1E4094068203}" type="presOf" srcId="{92980474-E4D6-4EEC-912E-33A4AF341D11}" destId="{0C692997-F68C-4F47-AB23-BB9AA900375C}" srcOrd="0" destOrd="0" presId="urn:microsoft.com/office/officeart/2018/5/layout/IconLeafLabelList"/>
    <dgm:cxn modelId="{65B8D36E-CC6B-4940-9069-EFBAEA2787D8}" srcId="{92980474-E4D6-4EEC-912E-33A4AF341D11}" destId="{2E60F7D4-C4E3-410C-92B7-0A1F2A988438}" srcOrd="2" destOrd="0" parTransId="{480DF75E-1450-485C-A1BF-E2D39DCC4346}" sibTransId="{AA4A7EC5-0AA0-4EAE-84C1-4F9775D24355}"/>
    <dgm:cxn modelId="{D9E8A1C1-13C8-4130-AF64-82626E842F07}" type="presOf" srcId="{E3C1DC59-EB94-41C6-A28E-12F72E9EA471}" destId="{9A4CAC03-9F43-47CD-8F82-293FDE85A077}" srcOrd="0" destOrd="0" presId="urn:microsoft.com/office/officeart/2018/5/layout/IconLeafLabelList"/>
    <dgm:cxn modelId="{81F85754-6D4C-44DE-AB30-DDAFCFEA3271}" type="presParOf" srcId="{0C692997-F68C-4F47-AB23-BB9AA900375C}" destId="{9F467D6B-D367-4F45-82B6-EFF7AAB2305C}" srcOrd="0" destOrd="0" presId="urn:microsoft.com/office/officeart/2018/5/layout/IconLeafLabelList"/>
    <dgm:cxn modelId="{D4AB64E5-0102-4832-AB48-9645D43BC2D9}" type="presParOf" srcId="{9F467D6B-D367-4F45-82B6-EFF7AAB2305C}" destId="{4CA66D6C-DC3E-465F-9532-525AE362D7AA}" srcOrd="0" destOrd="0" presId="urn:microsoft.com/office/officeart/2018/5/layout/IconLeafLabelList"/>
    <dgm:cxn modelId="{CC6491B7-99DB-4E9F-B9B0-61B23A1E1BD4}" type="presParOf" srcId="{9F467D6B-D367-4F45-82B6-EFF7AAB2305C}" destId="{6FA8E736-5DF0-499A-B7AB-3AC1B7E9AA0C}" srcOrd="1" destOrd="0" presId="urn:microsoft.com/office/officeart/2018/5/layout/IconLeafLabelList"/>
    <dgm:cxn modelId="{77A1D76E-C851-42DE-8A61-2E53E0615EED}" type="presParOf" srcId="{9F467D6B-D367-4F45-82B6-EFF7AAB2305C}" destId="{DBBFB594-B4C1-4F4B-8AB6-10F32C6609A1}" srcOrd="2" destOrd="0" presId="urn:microsoft.com/office/officeart/2018/5/layout/IconLeafLabelList"/>
    <dgm:cxn modelId="{1DEE45FC-B6CE-43EA-93AE-47E6CDDD0D97}" type="presParOf" srcId="{9F467D6B-D367-4F45-82B6-EFF7AAB2305C}" destId="{9754C060-EB79-4E55-8E96-6BAD71C297F6}" srcOrd="3" destOrd="0" presId="urn:microsoft.com/office/officeart/2018/5/layout/IconLeafLabelList"/>
    <dgm:cxn modelId="{F697F374-826B-40F7-AF75-A93B0A282676}" type="presParOf" srcId="{0C692997-F68C-4F47-AB23-BB9AA900375C}" destId="{0F56CD51-6849-4821-9AE5-7C783001C40D}" srcOrd="1" destOrd="0" presId="urn:microsoft.com/office/officeart/2018/5/layout/IconLeafLabelList"/>
    <dgm:cxn modelId="{015FF727-8449-422B-96FF-8472AAD2FD27}" type="presParOf" srcId="{0C692997-F68C-4F47-AB23-BB9AA900375C}" destId="{A31C1EB2-2B35-40CD-BD89-5CEBFB70A10E}" srcOrd="2" destOrd="0" presId="urn:microsoft.com/office/officeart/2018/5/layout/IconLeafLabelList"/>
    <dgm:cxn modelId="{F19CB8AC-D810-4AE2-A244-6E17941ABABD}" type="presParOf" srcId="{A31C1EB2-2B35-40CD-BD89-5CEBFB70A10E}" destId="{DC85E1A4-B4BF-4C39-AFD8-7B3F32D15846}" srcOrd="0" destOrd="0" presId="urn:microsoft.com/office/officeart/2018/5/layout/IconLeafLabelList"/>
    <dgm:cxn modelId="{54830ADB-512A-4A3F-A7C3-7444705F7CDD}" type="presParOf" srcId="{A31C1EB2-2B35-40CD-BD89-5CEBFB70A10E}" destId="{5FCCAF04-EEF7-48E5-9FC8-A7AD2D8A9F01}" srcOrd="1" destOrd="0" presId="urn:microsoft.com/office/officeart/2018/5/layout/IconLeafLabelList"/>
    <dgm:cxn modelId="{85C99D95-2F9A-41D2-8347-628D58D2CF84}" type="presParOf" srcId="{A31C1EB2-2B35-40CD-BD89-5CEBFB70A10E}" destId="{2A80AA47-6338-4D36-A0AA-62D766EB2FEE}" srcOrd="2" destOrd="0" presId="urn:microsoft.com/office/officeart/2018/5/layout/IconLeafLabelList"/>
    <dgm:cxn modelId="{007FC3DD-EAA0-4401-9E20-69ECCCBBEC94}" type="presParOf" srcId="{A31C1EB2-2B35-40CD-BD89-5CEBFB70A10E}" destId="{9A4CAC03-9F43-47CD-8F82-293FDE85A077}" srcOrd="3" destOrd="0" presId="urn:microsoft.com/office/officeart/2018/5/layout/IconLeafLabelList"/>
    <dgm:cxn modelId="{0048A91C-861E-4949-A242-E2886AFF6CE4}" type="presParOf" srcId="{0C692997-F68C-4F47-AB23-BB9AA900375C}" destId="{5201EDAD-4718-4E48-94A5-A93689F058EE}" srcOrd="3" destOrd="0" presId="urn:microsoft.com/office/officeart/2018/5/layout/IconLeafLabelList"/>
    <dgm:cxn modelId="{604FEE87-650A-4B31-AA9C-2C683EB2088B}" type="presParOf" srcId="{0C692997-F68C-4F47-AB23-BB9AA900375C}" destId="{5BC5EDED-688E-4BE9-9EB8-122E330F5E99}" srcOrd="4" destOrd="0" presId="urn:microsoft.com/office/officeart/2018/5/layout/IconLeafLabelList"/>
    <dgm:cxn modelId="{13E394A5-CFE7-403C-99A8-DC260D649548}" type="presParOf" srcId="{5BC5EDED-688E-4BE9-9EB8-122E330F5E99}" destId="{AC92F758-34E0-4E7B-AA15-78315D2EA233}" srcOrd="0" destOrd="0" presId="urn:microsoft.com/office/officeart/2018/5/layout/IconLeafLabelList"/>
    <dgm:cxn modelId="{A758C2D5-0673-4C0D-ABED-C6D9493038D5}" type="presParOf" srcId="{5BC5EDED-688E-4BE9-9EB8-122E330F5E99}" destId="{841493E2-B41B-43BD-B181-9E12BD6AFB73}" srcOrd="1" destOrd="0" presId="urn:microsoft.com/office/officeart/2018/5/layout/IconLeafLabelList"/>
    <dgm:cxn modelId="{E36F3238-102C-4E95-A435-478AD76682F0}" type="presParOf" srcId="{5BC5EDED-688E-4BE9-9EB8-122E330F5E99}" destId="{244FA0F3-4CA4-4E14-A47E-0C2D0810BE08}" srcOrd="2" destOrd="0" presId="urn:microsoft.com/office/officeart/2018/5/layout/IconLeafLabelList"/>
    <dgm:cxn modelId="{45BB102F-FCE4-48CF-B0DC-BC88E402EE9E}" type="presParOf" srcId="{5BC5EDED-688E-4BE9-9EB8-122E330F5E99}" destId="{DD7DF5F0-AF3F-4115-8E9C-72BE8FA001D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21A6F2-3314-4CD6-9AD6-E3E41800DF5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F10D0C2-9645-4D9A-9DB2-FFEC6E47AB53}">
      <dgm:prSet/>
      <dgm:spPr/>
      <dgm:t>
        <a:bodyPr/>
        <a:lstStyle/>
        <a:p>
          <a:r>
            <a:rPr lang="en-US"/>
            <a:t>Sem método eficaz</a:t>
          </a:r>
        </a:p>
      </dgm:t>
    </dgm:pt>
    <dgm:pt modelId="{866DFFCB-E83B-4155-9B6A-9D68CB6B586F}" type="parTrans" cxnId="{13090F6D-984F-46FB-9CD5-9EA45DAED175}">
      <dgm:prSet/>
      <dgm:spPr/>
      <dgm:t>
        <a:bodyPr/>
        <a:lstStyle/>
        <a:p>
          <a:endParaRPr lang="en-US"/>
        </a:p>
      </dgm:t>
    </dgm:pt>
    <dgm:pt modelId="{5E38559F-2508-439E-9CDA-FEF736C0879D}" type="sibTrans" cxnId="{13090F6D-984F-46FB-9CD5-9EA45DAED175}">
      <dgm:prSet/>
      <dgm:spPr/>
      <dgm:t>
        <a:bodyPr/>
        <a:lstStyle/>
        <a:p>
          <a:endParaRPr lang="en-US"/>
        </a:p>
      </dgm:t>
    </dgm:pt>
    <dgm:pt modelId="{0E53FF3C-C9F3-4519-BC52-9ADD23CF60AF}">
      <dgm:prSet/>
      <dgm:spPr/>
      <dgm:t>
        <a:bodyPr/>
        <a:lstStyle/>
        <a:p>
          <a:r>
            <a:rPr lang="en-US"/>
            <a:t>Falsos positivos</a:t>
          </a:r>
        </a:p>
      </dgm:t>
    </dgm:pt>
    <dgm:pt modelId="{B323C402-A78D-4ECC-8625-E289A2C90E2C}" type="parTrans" cxnId="{998F1DF0-0490-4D92-8446-CFAA14203A34}">
      <dgm:prSet/>
      <dgm:spPr/>
      <dgm:t>
        <a:bodyPr/>
        <a:lstStyle/>
        <a:p>
          <a:endParaRPr lang="en-US"/>
        </a:p>
      </dgm:t>
    </dgm:pt>
    <dgm:pt modelId="{80532F61-8F49-4234-A5A8-0E8D41C2A647}" type="sibTrans" cxnId="{998F1DF0-0490-4D92-8446-CFAA14203A34}">
      <dgm:prSet/>
      <dgm:spPr/>
      <dgm:t>
        <a:bodyPr/>
        <a:lstStyle/>
        <a:p>
          <a:endParaRPr lang="en-US"/>
        </a:p>
      </dgm:t>
    </dgm:pt>
    <dgm:pt modelId="{2585CA4E-F129-4541-8E68-7FC1FA15F38E}">
      <dgm:prSet/>
      <dgm:spPr/>
      <dgm:t>
        <a:bodyPr/>
        <a:lstStyle/>
        <a:p>
          <a:r>
            <a:rPr lang="en-US"/>
            <a:t>Sem impacto em mortalidade</a:t>
          </a:r>
        </a:p>
      </dgm:t>
    </dgm:pt>
    <dgm:pt modelId="{883FAF92-8BBE-47B0-8822-5B28B8151FBC}" type="parTrans" cxnId="{614804AD-037D-4EED-8060-956A2AE6D520}">
      <dgm:prSet/>
      <dgm:spPr/>
      <dgm:t>
        <a:bodyPr/>
        <a:lstStyle/>
        <a:p>
          <a:endParaRPr lang="en-US"/>
        </a:p>
      </dgm:t>
    </dgm:pt>
    <dgm:pt modelId="{9AFFDE65-DB66-4FB4-BEE5-64ECF850E959}" type="sibTrans" cxnId="{614804AD-037D-4EED-8060-956A2AE6D520}">
      <dgm:prSet/>
      <dgm:spPr/>
      <dgm:t>
        <a:bodyPr/>
        <a:lstStyle/>
        <a:p>
          <a:endParaRPr lang="en-US"/>
        </a:p>
      </dgm:t>
    </dgm:pt>
    <dgm:pt modelId="{01D47E5A-5A52-E24B-B027-0354E783D8D1}" type="pres">
      <dgm:prSet presAssocID="{1721A6F2-3314-4CD6-9AD6-E3E41800DF59}" presName="outerComposite" presStyleCnt="0">
        <dgm:presLayoutVars>
          <dgm:chMax val="5"/>
          <dgm:dir/>
          <dgm:resizeHandles val="exact"/>
        </dgm:presLayoutVars>
      </dgm:prSet>
      <dgm:spPr/>
    </dgm:pt>
    <dgm:pt modelId="{3C3232A2-44D0-7B4A-9951-F6E4EAF0E602}" type="pres">
      <dgm:prSet presAssocID="{1721A6F2-3314-4CD6-9AD6-E3E41800DF59}" presName="dummyMaxCanvas" presStyleCnt="0">
        <dgm:presLayoutVars/>
      </dgm:prSet>
      <dgm:spPr/>
    </dgm:pt>
    <dgm:pt modelId="{F076E47B-B04A-EE45-A92E-B0B35FF3B4A3}" type="pres">
      <dgm:prSet presAssocID="{1721A6F2-3314-4CD6-9AD6-E3E41800DF59}" presName="ThreeNodes_1" presStyleLbl="node1" presStyleIdx="0" presStyleCnt="3">
        <dgm:presLayoutVars>
          <dgm:bulletEnabled val="1"/>
        </dgm:presLayoutVars>
      </dgm:prSet>
      <dgm:spPr/>
    </dgm:pt>
    <dgm:pt modelId="{1E327D07-52D4-9045-BB46-010D9DDD7303}" type="pres">
      <dgm:prSet presAssocID="{1721A6F2-3314-4CD6-9AD6-E3E41800DF59}" presName="ThreeNodes_2" presStyleLbl="node1" presStyleIdx="1" presStyleCnt="3">
        <dgm:presLayoutVars>
          <dgm:bulletEnabled val="1"/>
        </dgm:presLayoutVars>
      </dgm:prSet>
      <dgm:spPr/>
    </dgm:pt>
    <dgm:pt modelId="{C7F17488-9641-2749-904C-FD66B7945123}" type="pres">
      <dgm:prSet presAssocID="{1721A6F2-3314-4CD6-9AD6-E3E41800DF59}" presName="ThreeNodes_3" presStyleLbl="node1" presStyleIdx="2" presStyleCnt="3">
        <dgm:presLayoutVars>
          <dgm:bulletEnabled val="1"/>
        </dgm:presLayoutVars>
      </dgm:prSet>
      <dgm:spPr/>
    </dgm:pt>
    <dgm:pt modelId="{2EFADCF4-B542-A04D-839B-755E3418604F}" type="pres">
      <dgm:prSet presAssocID="{1721A6F2-3314-4CD6-9AD6-E3E41800DF59}" presName="ThreeConn_1-2" presStyleLbl="fgAccFollowNode1" presStyleIdx="0" presStyleCnt="2">
        <dgm:presLayoutVars>
          <dgm:bulletEnabled val="1"/>
        </dgm:presLayoutVars>
      </dgm:prSet>
      <dgm:spPr/>
    </dgm:pt>
    <dgm:pt modelId="{8E98A405-A243-ED43-92A1-3800E6E05BD4}" type="pres">
      <dgm:prSet presAssocID="{1721A6F2-3314-4CD6-9AD6-E3E41800DF59}" presName="ThreeConn_2-3" presStyleLbl="fgAccFollowNode1" presStyleIdx="1" presStyleCnt="2">
        <dgm:presLayoutVars>
          <dgm:bulletEnabled val="1"/>
        </dgm:presLayoutVars>
      </dgm:prSet>
      <dgm:spPr/>
    </dgm:pt>
    <dgm:pt modelId="{0D50A351-D154-254D-859E-DEB993B5272B}" type="pres">
      <dgm:prSet presAssocID="{1721A6F2-3314-4CD6-9AD6-E3E41800DF59}" presName="ThreeNodes_1_text" presStyleLbl="node1" presStyleIdx="2" presStyleCnt="3">
        <dgm:presLayoutVars>
          <dgm:bulletEnabled val="1"/>
        </dgm:presLayoutVars>
      </dgm:prSet>
      <dgm:spPr/>
    </dgm:pt>
    <dgm:pt modelId="{DB5A8E68-99D7-BE48-9444-4EA0E0469E9F}" type="pres">
      <dgm:prSet presAssocID="{1721A6F2-3314-4CD6-9AD6-E3E41800DF59}" presName="ThreeNodes_2_text" presStyleLbl="node1" presStyleIdx="2" presStyleCnt="3">
        <dgm:presLayoutVars>
          <dgm:bulletEnabled val="1"/>
        </dgm:presLayoutVars>
      </dgm:prSet>
      <dgm:spPr/>
    </dgm:pt>
    <dgm:pt modelId="{C6B23C53-CABC-8B45-91F5-F0ABFED54AF6}" type="pres">
      <dgm:prSet presAssocID="{1721A6F2-3314-4CD6-9AD6-E3E41800DF5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457D610-0A7F-A648-BE45-EA7892C51A47}" type="presOf" srcId="{5F10D0C2-9645-4D9A-9DB2-FFEC6E47AB53}" destId="{0D50A351-D154-254D-859E-DEB993B5272B}" srcOrd="1" destOrd="0" presId="urn:microsoft.com/office/officeart/2005/8/layout/vProcess5"/>
    <dgm:cxn modelId="{38613454-4AB6-0645-B61B-DE585E359F28}" type="presOf" srcId="{2585CA4E-F129-4541-8E68-7FC1FA15F38E}" destId="{C7F17488-9641-2749-904C-FD66B7945123}" srcOrd="0" destOrd="0" presId="urn:microsoft.com/office/officeart/2005/8/layout/vProcess5"/>
    <dgm:cxn modelId="{A897C15F-3A97-6E4D-BEF3-4370E9C6D4B3}" type="presOf" srcId="{1721A6F2-3314-4CD6-9AD6-E3E41800DF59}" destId="{01D47E5A-5A52-E24B-B027-0354E783D8D1}" srcOrd="0" destOrd="0" presId="urn:microsoft.com/office/officeart/2005/8/layout/vProcess5"/>
    <dgm:cxn modelId="{13090F6D-984F-46FB-9CD5-9EA45DAED175}" srcId="{1721A6F2-3314-4CD6-9AD6-E3E41800DF59}" destId="{5F10D0C2-9645-4D9A-9DB2-FFEC6E47AB53}" srcOrd="0" destOrd="0" parTransId="{866DFFCB-E83B-4155-9B6A-9D68CB6B586F}" sibTransId="{5E38559F-2508-439E-9CDA-FEF736C0879D}"/>
    <dgm:cxn modelId="{9599877B-F60D-5A46-929A-CAB877423E84}" type="presOf" srcId="{2585CA4E-F129-4541-8E68-7FC1FA15F38E}" destId="{C6B23C53-CABC-8B45-91F5-F0ABFED54AF6}" srcOrd="1" destOrd="0" presId="urn:microsoft.com/office/officeart/2005/8/layout/vProcess5"/>
    <dgm:cxn modelId="{D2D4FD82-4ED2-E84E-8221-387850FF9445}" type="presOf" srcId="{5E38559F-2508-439E-9CDA-FEF736C0879D}" destId="{2EFADCF4-B542-A04D-839B-755E3418604F}" srcOrd="0" destOrd="0" presId="urn:microsoft.com/office/officeart/2005/8/layout/vProcess5"/>
    <dgm:cxn modelId="{B444F08D-3C9E-8F49-A638-9553D6C9FDA6}" type="presOf" srcId="{80532F61-8F49-4234-A5A8-0E8D41C2A647}" destId="{8E98A405-A243-ED43-92A1-3800E6E05BD4}" srcOrd="0" destOrd="0" presId="urn:microsoft.com/office/officeart/2005/8/layout/vProcess5"/>
    <dgm:cxn modelId="{FAEF239D-127E-834C-A9D2-762D1157D648}" type="presOf" srcId="{0E53FF3C-C9F3-4519-BC52-9ADD23CF60AF}" destId="{DB5A8E68-99D7-BE48-9444-4EA0E0469E9F}" srcOrd="1" destOrd="0" presId="urn:microsoft.com/office/officeart/2005/8/layout/vProcess5"/>
    <dgm:cxn modelId="{4CB434A2-3930-F146-B4FA-D79C732B021E}" type="presOf" srcId="{0E53FF3C-C9F3-4519-BC52-9ADD23CF60AF}" destId="{1E327D07-52D4-9045-BB46-010D9DDD7303}" srcOrd="0" destOrd="0" presId="urn:microsoft.com/office/officeart/2005/8/layout/vProcess5"/>
    <dgm:cxn modelId="{614804AD-037D-4EED-8060-956A2AE6D520}" srcId="{1721A6F2-3314-4CD6-9AD6-E3E41800DF59}" destId="{2585CA4E-F129-4541-8E68-7FC1FA15F38E}" srcOrd="2" destOrd="0" parTransId="{883FAF92-8BBE-47B0-8822-5B28B8151FBC}" sibTransId="{9AFFDE65-DB66-4FB4-BEE5-64ECF850E959}"/>
    <dgm:cxn modelId="{F1FA69C2-9281-8E41-8902-2D43A9A96836}" type="presOf" srcId="{5F10D0C2-9645-4D9A-9DB2-FFEC6E47AB53}" destId="{F076E47B-B04A-EE45-A92E-B0B35FF3B4A3}" srcOrd="0" destOrd="0" presId="urn:microsoft.com/office/officeart/2005/8/layout/vProcess5"/>
    <dgm:cxn modelId="{998F1DF0-0490-4D92-8446-CFAA14203A34}" srcId="{1721A6F2-3314-4CD6-9AD6-E3E41800DF59}" destId="{0E53FF3C-C9F3-4519-BC52-9ADD23CF60AF}" srcOrd="1" destOrd="0" parTransId="{B323C402-A78D-4ECC-8625-E289A2C90E2C}" sibTransId="{80532F61-8F49-4234-A5A8-0E8D41C2A647}"/>
    <dgm:cxn modelId="{4B89A552-561D-9649-99EA-246D34E4786F}" type="presParOf" srcId="{01D47E5A-5A52-E24B-B027-0354E783D8D1}" destId="{3C3232A2-44D0-7B4A-9951-F6E4EAF0E602}" srcOrd="0" destOrd="0" presId="urn:microsoft.com/office/officeart/2005/8/layout/vProcess5"/>
    <dgm:cxn modelId="{1EB92098-501C-4840-A141-E549CE7B475A}" type="presParOf" srcId="{01D47E5A-5A52-E24B-B027-0354E783D8D1}" destId="{F076E47B-B04A-EE45-A92E-B0B35FF3B4A3}" srcOrd="1" destOrd="0" presId="urn:microsoft.com/office/officeart/2005/8/layout/vProcess5"/>
    <dgm:cxn modelId="{ABB08EF5-47AB-8D41-8884-45B83B068206}" type="presParOf" srcId="{01D47E5A-5A52-E24B-B027-0354E783D8D1}" destId="{1E327D07-52D4-9045-BB46-010D9DDD7303}" srcOrd="2" destOrd="0" presId="urn:microsoft.com/office/officeart/2005/8/layout/vProcess5"/>
    <dgm:cxn modelId="{50CBA8D6-956F-494C-B978-1878D79CBAE5}" type="presParOf" srcId="{01D47E5A-5A52-E24B-B027-0354E783D8D1}" destId="{C7F17488-9641-2749-904C-FD66B7945123}" srcOrd="3" destOrd="0" presId="urn:microsoft.com/office/officeart/2005/8/layout/vProcess5"/>
    <dgm:cxn modelId="{3C61BE51-40FA-5F48-8024-94E3C1114F33}" type="presParOf" srcId="{01D47E5A-5A52-E24B-B027-0354E783D8D1}" destId="{2EFADCF4-B542-A04D-839B-755E3418604F}" srcOrd="4" destOrd="0" presId="urn:microsoft.com/office/officeart/2005/8/layout/vProcess5"/>
    <dgm:cxn modelId="{6D2FA5AB-8B57-7F47-939B-F8483F905643}" type="presParOf" srcId="{01D47E5A-5A52-E24B-B027-0354E783D8D1}" destId="{8E98A405-A243-ED43-92A1-3800E6E05BD4}" srcOrd="5" destOrd="0" presId="urn:microsoft.com/office/officeart/2005/8/layout/vProcess5"/>
    <dgm:cxn modelId="{C2A5E3B5-806F-314E-AFAE-5D8B87C9D9BA}" type="presParOf" srcId="{01D47E5A-5A52-E24B-B027-0354E783D8D1}" destId="{0D50A351-D154-254D-859E-DEB993B5272B}" srcOrd="6" destOrd="0" presId="urn:microsoft.com/office/officeart/2005/8/layout/vProcess5"/>
    <dgm:cxn modelId="{44CB1C46-9C58-E84A-BF92-5A542008FE24}" type="presParOf" srcId="{01D47E5A-5A52-E24B-B027-0354E783D8D1}" destId="{DB5A8E68-99D7-BE48-9444-4EA0E0469E9F}" srcOrd="7" destOrd="0" presId="urn:microsoft.com/office/officeart/2005/8/layout/vProcess5"/>
    <dgm:cxn modelId="{9672C772-2BBF-704C-B72F-8D2F2033A372}" type="presParOf" srcId="{01D47E5A-5A52-E24B-B027-0354E783D8D1}" destId="{C6B23C53-CABC-8B45-91F5-F0ABFED54AF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208A075-1854-4F18-8818-4C0DF9F30BE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95A389D-7B5C-4B8D-BA2D-917B66023EC0}">
      <dgm:prSet/>
      <dgm:spPr/>
      <dgm:t>
        <a:bodyPr/>
        <a:lstStyle/>
        <a:p>
          <a:r>
            <a:rPr lang="en-US"/>
            <a:t>Sem rastreamento populacional</a:t>
          </a:r>
        </a:p>
      </dgm:t>
    </dgm:pt>
    <dgm:pt modelId="{C3CEF68E-7BD2-4A8F-81EC-160C09B759CB}" type="parTrans" cxnId="{CFE8165B-DC26-435D-8B51-92BF9DD62F52}">
      <dgm:prSet/>
      <dgm:spPr/>
      <dgm:t>
        <a:bodyPr/>
        <a:lstStyle/>
        <a:p>
          <a:endParaRPr lang="en-US"/>
        </a:p>
      </dgm:t>
    </dgm:pt>
    <dgm:pt modelId="{8862D716-C064-4F92-A06B-B9679DDA503C}" type="sibTrans" cxnId="{CFE8165B-DC26-435D-8B51-92BF9DD62F52}">
      <dgm:prSet/>
      <dgm:spPr/>
      <dgm:t>
        <a:bodyPr/>
        <a:lstStyle/>
        <a:p>
          <a:endParaRPr lang="en-US"/>
        </a:p>
      </dgm:t>
    </dgm:pt>
    <dgm:pt modelId="{3CFA2C84-5865-47E8-9303-3C9378E92336}">
      <dgm:prSet/>
      <dgm:spPr/>
      <dgm:t>
        <a:bodyPr/>
        <a:lstStyle/>
        <a:p>
          <a:r>
            <a:rPr lang="en-US"/>
            <a:t>Testagem genética (BRCA)</a:t>
          </a:r>
        </a:p>
      </dgm:t>
    </dgm:pt>
    <dgm:pt modelId="{CE40DAB7-5F39-483E-A19E-1AEBE6F7CE44}" type="parTrans" cxnId="{C261A745-9E2D-4D30-A6BB-9551EDB934EB}">
      <dgm:prSet/>
      <dgm:spPr/>
      <dgm:t>
        <a:bodyPr/>
        <a:lstStyle/>
        <a:p>
          <a:endParaRPr lang="en-US"/>
        </a:p>
      </dgm:t>
    </dgm:pt>
    <dgm:pt modelId="{F87D5584-ECE5-4454-97FA-01DD46ADA4AE}" type="sibTrans" cxnId="{C261A745-9E2D-4D30-A6BB-9551EDB934EB}">
      <dgm:prSet/>
      <dgm:spPr/>
      <dgm:t>
        <a:bodyPr/>
        <a:lstStyle/>
        <a:p>
          <a:endParaRPr lang="en-US"/>
        </a:p>
      </dgm:t>
    </dgm:pt>
    <dgm:pt modelId="{0ACDC60A-316F-4E5E-98A2-B50C0C8B086F}">
      <dgm:prSet/>
      <dgm:spPr/>
      <dgm:t>
        <a:bodyPr/>
        <a:lstStyle/>
        <a:p>
          <a:r>
            <a:rPr lang="en-US"/>
            <a:t>Prevenção baseada em risco</a:t>
          </a:r>
        </a:p>
      </dgm:t>
    </dgm:pt>
    <dgm:pt modelId="{A877CD68-ED0F-4D34-8D3D-C10632931FDD}" type="parTrans" cxnId="{FDBD3435-F5D8-4332-9637-89BAF2EFF5A0}">
      <dgm:prSet/>
      <dgm:spPr/>
      <dgm:t>
        <a:bodyPr/>
        <a:lstStyle/>
        <a:p>
          <a:endParaRPr lang="en-US"/>
        </a:p>
      </dgm:t>
    </dgm:pt>
    <dgm:pt modelId="{90AF90C1-8B0A-4EFD-B64B-F199C7AD249D}" type="sibTrans" cxnId="{FDBD3435-F5D8-4332-9637-89BAF2EFF5A0}">
      <dgm:prSet/>
      <dgm:spPr/>
      <dgm:t>
        <a:bodyPr/>
        <a:lstStyle/>
        <a:p>
          <a:endParaRPr lang="en-US"/>
        </a:p>
      </dgm:t>
    </dgm:pt>
    <dgm:pt modelId="{5BB1EEDF-68F6-084F-B2A1-C1CD8727C8FE}" type="pres">
      <dgm:prSet presAssocID="{D208A075-1854-4F18-8818-4C0DF9F30BEB}" presName="cycle" presStyleCnt="0">
        <dgm:presLayoutVars>
          <dgm:dir/>
          <dgm:resizeHandles val="exact"/>
        </dgm:presLayoutVars>
      </dgm:prSet>
      <dgm:spPr/>
    </dgm:pt>
    <dgm:pt modelId="{590D0D0B-6BF3-1243-8269-A4221F6BE0DA}" type="pres">
      <dgm:prSet presAssocID="{695A389D-7B5C-4B8D-BA2D-917B66023EC0}" presName="dummy" presStyleCnt="0"/>
      <dgm:spPr/>
    </dgm:pt>
    <dgm:pt modelId="{8D8F1CE9-B2B6-6D48-8366-C3E8B6E8BF81}" type="pres">
      <dgm:prSet presAssocID="{695A389D-7B5C-4B8D-BA2D-917B66023EC0}" presName="node" presStyleLbl="revTx" presStyleIdx="0" presStyleCnt="3">
        <dgm:presLayoutVars>
          <dgm:bulletEnabled val="1"/>
        </dgm:presLayoutVars>
      </dgm:prSet>
      <dgm:spPr/>
    </dgm:pt>
    <dgm:pt modelId="{B16359AE-5A8E-F84F-B185-EDE44FEAFA80}" type="pres">
      <dgm:prSet presAssocID="{8862D716-C064-4F92-A06B-B9679DDA503C}" presName="sibTrans" presStyleLbl="node1" presStyleIdx="0" presStyleCnt="3"/>
      <dgm:spPr/>
    </dgm:pt>
    <dgm:pt modelId="{D461BF18-5F84-3343-84C6-C46BAF3DE207}" type="pres">
      <dgm:prSet presAssocID="{3CFA2C84-5865-47E8-9303-3C9378E92336}" presName="dummy" presStyleCnt="0"/>
      <dgm:spPr/>
    </dgm:pt>
    <dgm:pt modelId="{707D2A11-AFA8-CC44-9380-6EA1D3537DD9}" type="pres">
      <dgm:prSet presAssocID="{3CFA2C84-5865-47E8-9303-3C9378E92336}" presName="node" presStyleLbl="revTx" presStyleIdx="1" presStyleCnt="3">
        <dgm:presLayoutVars>
          <dgm:bulletEnabled val="1"/>
        </dgm:presLayoutVars>
      </dgm:prSet>
      <dgm:spPr/>
    </dgm:pt>
    <dgm:pt modelId="{A03D1F26-1E6F-AC49-9B44-8B7A4E8DC9EC}" type="pres">
      <dgm:prSet presAssocID="{F87D5584-ECE5-4454-97FA-01DD46ADA4AE}" presName="sibTrans" presStyleLbl="node1" presStyleIdx="1" presStyleCnt="3"/>
      <dgm:spPr/>
    </dgm:pt>
    <dgm:pt modelId="{CF16F335-4AD3-734F-86EC-E787C4EF6329}" type="pres">
      <dgm:prSet presAssocID="{0ACDC60A-316F-4E5E-98A2-B50C0C8B086F}" presName="dummy" presStyleCnt="0"/>
      <dgm:spPr/>
    </dgm:pt>
    <dgm:pt modelId="{F91F5FE5-DBDC-4B4B-ADBF-942E5D2BB06C}" type="pres">
      <dgm:prSet presAssocID="{0ACDC60A-316F-4E5E-98A2-B50C0C8B086F}" presName="node" presStyleLbl="revTx" presStyleIdx="2" presStyleCnt="3">
        <dgm:presLayoutVars>
          <dgm:bulletEnabled val="1"/>
        </dgm:presLayoutVars>
      </dgm:prSet>
      <dgm:spPr/>
    </dgm:pt>
    <dgm:pt modelId="{E62EE6EC-9506-C744-9F53-2E1CC4D560C3}" type="pres">
      <dgm:prSet presAssocID="{90AF90C1-8B0A-4EFD-B64B-F199C7AD249D}" presName="sibTrans" presStyleLbl="node1" presStyleIdx="2" presStyleCnt="3"/>
      <dgm:spPr/>
    </dgm:pt>
  </dgm:ptLst>
  <dgm:cxnLst>
    <dgm:cxn modelId="{EB22B405-FF0C-3A4D-9CB3-4A075C63D061}" type="presOf" srcId="{D208A075-1854-4F18-8818-4C0DF9F30BEB}" destId="{5BB1EEDF-68F6-084F-B2A1-C1CD8727C8FE}" srcOrd="0" destOrd="0" presId="urn:microsoft.com/office/officeart/2005/8/layout/cycle1"/>
    <dgm:cxn modelId="{E566ED26-4FAC-8D4A-9EEA-1476A8E39837}" type="presOf" srcId="{90AF90C1-8B0A-4EFD-B64B-F199C7AD249D}" destId="{E62EE6EC-9506-C744-9F53-2E1CC4D560C3}" srcOrd="0" destOrd="0" presId="urn:microsoft.com/office/officeart/2005/8/layout/cycle1"/>
    <dgm:cxn modelId="{FDBD3435-F5D8-4332-9637-89BAF2EFF5A0}" srcId="{D208A075-1854-4F18-8818-4C0DF9F30BEB}" destId="{0ACDC60A-316F-4E5E-98A2-B50C0C8B086F}" srcOrd="2" destOrd="0" parTransId="{A877CD68-ED0F-4D34-8D3D-C10632931FDD}" sibTransId="{90AF90C1-8B0A-4EFD-B64B-F199C7AD249D}"/>
    <dgm:cxn modelId="{C261A745-9E2D-4D30-A6BB-9551EDB934EB}" srcId="{D208A075-1854-4F18-8818-4C0DF9F30BEB}" destId="{3CFA2C84-5865-47E8-9303-3C9378E92336}" srcOrd="1" destOrd="0" parTransId="{CE40DAB7-5F39-483E-A19E-1AEBE6F7CE44}" sibTransId="{F87D5584-ECE5-4454-97FA-01DD46ADA4AE}"/>
    <dgm:cxn modelId="{CFE8165B-DC26-435D-8B51-92BF9DD62F52}" srcId="{D208A075-1854-4F18-8818-4C0DF9F30BEB}" destId="{695A389D-7B5C-4B8D-BA2D-917B66023EC0}" srcOrd="0" destOrd="0" parTransId="{C3CEF68E-7BD2-4A8F-81EC-160C09B759CB}" sibTransId="{8862D716-C064-4F92-A06B-B9679DDA503C}"/>
    <dgm:cxn modelId="{00C52A5E-5211-EF4F-A0CB-57B2701C2EE4}" type="presOf" srcId="{8862D716-C064-4F92-A06B-B9679DDA503C}" destId="{B16359AE-5A8E-F84F-B185-EDE44FEAFA80}" srcOrd="0" destOrd="0" presId="urn:microsoft.com/office/officeart/2005/8/layout/cycle1"/>
    <dgm:cxn modelId="{9F8FBC9C-1C8C-BC43-86A6-97F9AC79EAF1}" type="presOf" srcId="{3CFA2C84-5865-47E8-9303-3C9378E92336}" destId="{707D2A11-AFA8-CC44-9380-6EA1D3537DD9}" srcOrd="0" destOrd="0" presId="urn:microsoft.com/office/officeart/2005/8/layout/cycle1"/>
    <dgm:cxn modelId="{843529AA-4773-6949-AA40-A430896831F9}" type="presOf" srcId="{0ACDC60A-316F-4E5E-98A2-B50C0C8B086F}" destId="{F91F5FE5-DBDC-4B4B-ADBF-942E5D2BB06C}" srcOrd="0" destOrd="0" presId="urn:microsoft.com/office/officeart/2005/8/layout/cycle1"/>
    <dgm:cxn modelId="{E6DBD9C5-1A67-DF44-9683-8CAFE1EF5189}" type="presOf" srcId="{695A389D-7B5C-4B8D-BA2D-917B66023EC0}" destId="{8D8F1CE9-B2B6-6D48-8366-C3E8B6E8BF81}" srcOrd="0" destOrd="0" presId="urn:microsoft.com/office/officeart/2005/8/layout/cycle1"/>
    <dgm:cxn modelId="{1A5E95CB-EF9D-4844-B0E1-590994268D0D}" type="presOf" srcId="{F87D5584-ECE5-4454-97FA-01DD46ADA4AE}" destId="{A03D1F26-1E6F-AC49-9B44-8B7A4E8DC9EC}" srcOrd="0" destOrd="0" presId="urn:microsoft.com/office/officeart/2005/8/layout/cycle1"/>
    <dgm:cxn modelId="{652BF7A4-81D2-E24B-9150-417746FB4EEB}" type="presParOf" srcId="{5BB1EEDF-68F6-084F-B2A1-C1CD8727C8FE}" destId="{590D0D0B-6BF3-1243-8269-A4221F6BE0DA}" srcOrd="0" destOrd="0" presId="urn:microsoft.com/office/officeart/2005/8/layout/cycle1"/>
    <dgm:cxn modelId="{12318558-0094-C34A-B7C0-3BE77F3AA6DC}" type="presParOf" srcId="{5BB1EEDF-68F6-084F-B2A1-C1CD8727C8FE}" destId="{8D8F1CE9-B2B6-6D48-8366-C3E8B6E8BF81}" srcOrd="1" destOrd="0" presId="urn:microsoft.com/office/officeart/2005/8/layout/cycle1"/>
    <dgm:cxn modelId="{B1E0E1AF-A3D6-6C4E-BF0E-46DDD1DCB320}" type="presParOf" srcId="{5BB1EEDF-68F6-084F-B2A1-C1CD8727C8FE}" destId="{B16359AE-5A8E-F84F-B185-EDE44FEAFA80}" srcOrd="2" destOrd="0" presId="urn:microsoft.com/office/officeart/2005/8/layout/cycle1"/>
    <dgm:cxn modelId="{39D81DB4-FF57-6448-87E6-FCA81D782959}" type="presParOf" srcId="{5BB1EEDF-68F6-084F-B2A1-C1CD8727C8FE}" destId="{D461BF18-5F84-3343-84C6-C46BAF3DE207}" srcOrd="3" destOrd="0" presId="urn:microsoft.com/office/officeart/2005/8/layout/cycle1"/>
    <dgm:cxn modelId="{DED6F952-F966-8D4C-A25D-91010B264D66}" type="presParOf" srcId="{5BB1EEDF-68F6-084F-B2A1-C1CD8727C8FE}" destId="{707D2A11-AFA8-CC44-9380-6EA1D3537DD9}" srcOrd="4" destOrd="0" presId="urn:microsoft.com/office/officeart/2005/8/layout/cycle1"/>
    <dgm:cxn modelId="{3983C13B-3103-7B47-A654-3851A1D532E8}" type="presParOf" srcId="{5BB1EEDF-68F6-084F-B2A1-C1CD8727C8FE}" destId="{A03D1F26-1E6F-AC49-9B44-8B7A4E8DC9EC}" srcOrd="5" destOrd="0" presId="urn:microsoft.com/office/officeart/2005/8/layout/cycle1"/>
    <dgm:cxn modelId="{7491F312-E508-604E-9FF9-8200260E8607}" type="presParOf" srcId="{5BB1EEDF-68F6-084F-B2A1-C1CD8727C8FE}" destId="{CF16F335-4AD3-734F-86EC-E787C4EF6329}" srcOrd="6" destOrd="0" presId="urn:microsoft.com/office/officeart/2005/8/layout/cycle1"/>
    <dgm:cxn modelId="{C0A3D55D-0D0B-C94D-BF6D-B9F9C72E0487}" type="presParOf" srcId="{5BB1EEDF-68F6-084F-B2A1-C1CD8727C8FE}" destId="{F91F5FE5-DBDC-4B4B-ADBF-942E5D2BB06C}" srcOrd="7" destOrd="0" presId="urn:microsoft.com/office/officeart/2005/8/layout/cycle1"/>
    <dgm:cxn modelId="{2AAF2819-306E-924B-899B-86D3AC92687F}" type="presParOf" srcId="{5BB1EEDF-68F6-084F-B2A1-C1CD8727C8FE}" destId="{E62EE6EC-9506-C744-9F53-2E1CC4D560C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847333D-6EA2-4FD7-A2AF-F63309D419C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68F81BB-6217-49AC-92F6-5E0ACCE46BC5}">
      <dgm:prSet/>
      <dgm:spPr/>
      <dgm:t>
        <a:bodyPr/>
        <a:lstStyle/>
        <a:p>
          <a:r>
            <a:rPr lang="en-US"/>
            <a:t>Acesso desigual</a:t>
          </a:r>
        </a:p>
      </dgm:t>
    </dgm:pt>
    <dgm:pt modelId="{92FF7665-AC4A-41A6-83ED-420AA6A3A52C}" type="parTrans" cxnId="{2131169E-27E4-40DF-9515-D1C54B44DF94}">
      <dgm:prSet/>
      <dgm:spPr/>
      <dgm:t>
        <a:bodyPr/>
        <a:lstStyle/>
        <a:p>
          <a:endParaRPr lang="en-US"/>
        </a:p>
      </dgm:t>
    </dgm:pt>
    <dgm:pt modelId="{58AF97DB-799E-46E2-B831-2A9270E37E00}" type="sibTrans" cxnId="{2131169E-27E4-40DF-9515-D1C54B44DF94}">
      <dgm:prSet/>
      <dgm:spPr/>
      <dgm:t>
        <a:bodyPr/>
        <a:lstStyle/>
        <a:p>
          <a:endParaRPr lang="en-US"/>
        </a:p>
      </dgm:t>
    </dgm:pt>
    <dgm:pt modelId="{71A33E51-080F-4237-A43E-B89D0301357F}">
      <dgm:prSet/>
      <dgm:spPr/>
      <dgm:t>
        <a:bodyPr/>
        <a:lstStyle/>
        <a:p>
          <a:r>
            <a:rPr lang="en-US"/>
            <a:t>Diferenças regionais</a:t>
          </a:r>
        </a:p>
      </dgm:t>
    </dgm:pt>
    <dgm:pt modelId="{46E58643-7150-4DA5-B1E9-0A088475C94A}" type="parTrans" cxnId="{21654C24-EAA0-4C00-A78B-AB2E199C178D}">
      <dgm:prSet/>
      <dgm:spPr/>
      <dgm:t>
        <a:bodyPr/>
        <a:lstStyle/>
        <a:p>
          <a:endParaRPr lang="en-US"/>
        </a:p>
      </dgm:t>
    </dgm:pt>
    <dgm:pt modelId="{B451216D-D852-486B-8F4E-6A78F898AF93}" type="sibTrans" cxnId="{21654C24-EAA0-4C00-A78B-AB2E199C178D}">
      <dgm:prSet/>
      <dgm:spPr/>
      <dgm:t>
        <a:bodyPr/>
        <a:lstStyle/>
        <a:p>
          <a:endParaRPr lang="en-US"/>
        </a:p>
      </dgm:t>
    </dgm:pt>
    <dgm:pt modelId="{D7DA4E67-1CEC-4949-BA26-3265E7D6A7E7}">
      <dgm:prSet/>
      <dgm:spPr/>
      <dgm:t>
        <a:bodyPr/>
        <a:lstStyle/>
        <a:p>
          <a:r>
            <a:rPr lang="en-US"/>
            <a:t>Impacto direto na mortalidade</a:t>
          </a:r>
        </a:p>
      </dgm:t>
    </dgm:pt>
    <dgm:pt modelId="{F40B197B-2956-44B2-90C7-028493500C1C}" type="parTrans" cxnId="{172B3D62-4962-40AF-A3BA-9C1447910EE3}">
      <dgm:prSet/>
      <dgm:spPr/>
      <dgm:t>
        <a:bodyPr/>
        <a:lstStyle/>
        <a:p>
          <a:endParaRPr lang="en-US"/>
        </a:p>
      </dgm:t>
    </dgm:pt>
    <dgm:pt modelId="{0D585AE6-4EFD-4D6D-8FAC-AE8E3A66EC6B}" type="sibTrans" cxnId="{172B3D62-4962-40AF-A3BA-9C1447910EE3}">
      <dgm:prSet/>
      <dgm:spPr/>
      <dgm:t>
        <a:bodyPr/>
        <a:lstStyle/>
        <a:p>
          <a:endParaRPr lang="en-US"/>
        </a:p>
      </dgm:t>
    </dgm:pt>
    <dgm:pt modelId="{D4A47945-B10C-5146-821A-4EEC6CD1D300}" type="pres">
      <dgm:prSet presAssocID="{1847333D-6EA2-4FD7-A2AF-F63309D419C6}" presName="diagram" presStyleCnt="0">
        <dgm:presLayoutVars>
          <dgm:dir/>
          <dgm:resizeHandles val="exact"/>
        </dgm:presLayoutVars>
      </dgm:prSet>
      <dgm:spPr/>
    </dgm:pt>
    <dgm:pt modelId="{A902B90B-84E9-CC4A-AB0F-5A55141867BC}" type="pres">
      <dgm:prSet presAssocID="{368F81BB-6217-49AC-92F6-5E0ACCE46BC5}" presName="node" presStyleLbl="node1" presStyleIdx="0" presStyleCnt="3">
        <dgm:presLayoutVars>
          <dgm:bulletEnabled val="1"/>
        </dgm:presLayoutVars>
      </dgm:prSet>
      <dgm:spPr/>
    </dgm:pt>
    <dgm:pt modelId="{EFDCD780-32D1-2143-90CF-8A4351177E90}" type="pres">
      <dgm:prSet presAssocID="{58AF97DB-799E-46E2-B831-2A9270E37E00}" presName="sibTrans" presStyleCnt="0"/>
      <dgm:spPr/>
    </dgm:pt>
    <dgm:pt modelId="{F2703FC3-B04E-7A48-AA99-A29867BD129D}" type="pres">
      <dgm:prSet presAssocID="{71A33E51-080F-4237-A43E-B89D0301357F}" presName="node" presStyleLbl="node1" presStyleIdx="1" presStyleCnt="3">
        <dgm:presLayoutVars>
          <dgm:bulletEnabled val="1"/>
        </dgm:presLayoutVars>
      </dgm:prSet>
      <dgm:spPr/>
    </dgm:pt>
    <dgm:pt modelId="{2A0457DE-6BB9-C343-8F73-3AF4E2AA3794}" type="pres">
      <dgm:prSet presAssocID="{B451216D-D852-486B-8F4E-6A78F898AF93}" presName="sibTrans" presStyleCnt="0"/>
      <dgm:spPr/>
    </dgm:pt>
    <dgm:pt modelId="{03869CFD-3D5D-834F-B2B8-C2375BAA939A}" type="pres">
      <dgm:prSet presAssocID="{D7DA4E67-1CEC-4949-BA26-3265E7D6A7E7}" presName="node" presStyleLbl="node1" presStyleIdx="2" presStyleCnt="3">
        <dgm:presLayoutVars>
          <dgm:bulletEnabled val="1"/>
        </dgm:presLayoutVars>
      </dgm:prSet>
      <dgm:spPr/>
    </dgm:pt>
  </dgm:ptLst>
  <dgm:cxnLst>
    <dgm:cxn modelId="{21654C24-EAA0-4C00-A78B-AB2E199C178D}" srcId="{1847333D-6EA2-4FD7-A2AF-F63309D419C6}" destId="{71A33E51-080F-4237-A43E-B89D0301357F}" srcOrd="1" destOrd="0" parTransId="{46E58643-7150-4DA5-B1E9-0A088475C94A}" sibTransId="{B451216D-D852-486B-8F4E-6A78F898AF93}"/>
    <dgm:cxn modelId="{172B3D62-4962-40AF-A3BA-9C1447910EE3}" srcId="{1847333D-6EA2-4FD7-A2AF-F63309D419C6}" destId="{D7DA4E67-1CEC-4949-BA26-3265E7D6A7E7}" srcOrd="2" destOrd="0" parTransId="{F40B197B-2956-44B2-90C7-028493500C1C}" sibTransId="{0D585AE6-4EFD-4D6D-8FAC-AE8E3A66EC6B}"/>
    <dgm:cxn modelId="{CF9EA981-65B2-DF4C-87CF-AAC6207022C6}" type="presOf" srcId="{368F81BB-6217-49AC-92F6-5E0ACCE46BC5}" destId="{A902B90B-84E9-CC4A-AB0F-5A55141867BC}" srcOrd="0" destOrd="0" presId="urn:microsoft.com/office/officeart/2005/8/layout/default"/>
    <dgm:cxn modelId="{66667892-9C63-144E-B08A-2422B2F227B9}" type="presOf" srcId="{1847333D-6EA2-4FD7-A2AF-F63309D419C6}" destId="{D4A47945-B10C-5146-821A-4EEC6CD1D300}" srcOrd="0" destOrd="0" presId="urn:microsoft.com/office/officeart/2005/8/layout/default"/>
    <dgm:cxn modelId="{2131169E-27E4-40DF-9515-D1C54B44DF94}" srcId="{1847333D-6EA2-4FD7-A2AF-F63309D419C6}" destId="{368F81BB-6217-49AC-92F6-5E0ACCE46BC5}" srcOrd="0" destOrd="0" parTransId="{92FF7665-AC4A-41A6-83ED-420AA6A3A52C}" sibTransId="{58AF97DB-799E-46E2-B831-2A9270E37E00}"/>
    <dgm:cxn modelId="{899051E0-2AC3-324B-85EB-D6EFF9A6E684}" type="presOf" srcId="{D7DA4E67-1CEC-4949-BA26-3265E7D6A7E7}" destId="{03869CFD-3D5D-834F-B2B8-C2375BAA939A}" srcOrd="0" destOrd="0" presId="urn:microsoft.com/office/officeart/2005/8/layout/default"/>
    <dgm:cxn modelId="{5A055CF5-8D74-9A4D-8708-8A2FDA7540CF}" type="presOf" srcId="{71A33E51-080F-4237-A43E-B89D0301357F}" destId="{F2703FC3-B04E-7A48-AA99-A29867BD129D}" srcOrd="0" destOrd="0" presId="urn:microsoft.com/office/officeart/2005/8/layout/default"/>
    <dgm:cxn modelId="{CA784505-D525-EC40-85EE-AB4437269573}" type="presParOf" srcId="{D4A47945-B10C-5146-821A-4EEC6CD1D300}" destId="{A902B90B-84E9-CC4A-AB0F-5A55141867BC}" srcOrd="0" destOrd="0" presId="urn:microsoft.com/office/officeart/2005/8/layout/default"/>
    <dgm:cxn modelId="{C9A90065-62B5-1243-97A1-5F13D8ABC4E5}" type="presParOf" srcId="{D4A47945-B10C-5146-821A-4EEC6CD1D300}" destId="{EFDCD780-32D1-2143-90CF-8A4351177E90}" srcOrd="1" destOrd="0" presId="urn:microsoft.com/office/officeart/2005/8/layout/default"/>
    <dgm:cxn modelId="{1BE4FF61-FB45-DA4C-AB63-B7AAECCC88DB}" type="presParOf" srcId="{D4A47945-B10C-5146-821A-4EEC6CD1D300}" destId="{F2703FC3-B04E-7A48-AA99-A29867BD129D}" srcOrd="2" destOrd="0" presId="urn:microsoft.com/office/officeart/2005/8/layout/default"/>
    <dgm:cxn modelId="{1D0DB469-728E-5E42-AF78-301DDE576423}" type="presParOf" srcId="{D4A47945-B10C-5146-821A-4EEC6CD1D300}" destId="{2A0457DE-6BB9-C343-8F73-3AF4E2AA3794}" srcOrd="3" destOrd="0" presId="urn:microsoft.com/office/officeart/2005/8/layout/default"/>
    <dgm:cxn modelId="{8C43DCD0-F500-E044-A33C-FB6BA97175CE}" type="presParOf" srcId="{D4A47945-B10C-5146-821A-4EEC6CD1D300}" destId="{03869CFD-3D5D-834F-B2B8-C2375BAA939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11EDC-EF88-594E-9570-9DA8AA6F93D3}">
      <dsp:nvSpPr>
        <dsp:cNvPr id="0" name=""/>
        <dsp:cNvSpPr/>
      </dsp:nvSpPr>
      <dsp:spPr>
        <a:xfrm>
          <a:off x="715337" y="2413"/>
          <a:ext cx="3221521" cy="19329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Modelo oportunístico</a:t>
          </a:r>
        </a:p>
      </dsp:txBody>
      <dsp:txXfrm>
        <a:off x="715337" y="2413"/>
        <a:ext cx="3221521" cy="1932912"/>
      </dsp:txXfrm>
    </dsp:sp>
    <dsp:sp modelId="{7C3FC89D-47E4-4743-A3D8-DD9C9E93A30D}">
      <dsp:nvSpPr>
        <dsp:cNvPr id="0" name=""/>
        <dsp:cNvSpPr/>
      </dsp:nvSpPr>
      <dsp:spPr>
        <a:xfrm>
          <a:off x="4259011" y="2413"/>
          <a:ext cx="3221521" cy="19329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Sem convocação ativa</a:t>
          </a:r>
        </a:p>
      </dsp:txBody>
      <dsp:txXfrm>
        <a:off x="4259011" y="2413"/>
        <a:ext cx="3221521" cy="1932912"/>
      </dsp:txXfrm>
    </dsp:sp>
    <dsp:sp modelId="{FFD00D7C-095A-E642-94B4-3176267BE72A}">
      <dsp:nvSpPr>
        <dsp:cNvPr id="0" name=""/>
        <dsp:cNvSpPr/>
      </dsp:nvSpPr>
      <dsp:spPr>
        <a:xfrm>
          <a:off x="2487174" y="2257478"/>
          <a:ext cx="3221521" cy="19329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Perda de seguimento</a:t>
          </a:r>
        </a:p>
      </dsp:txBody>
      <dsp:txXfrm>
        <a:off x="2487174" y="2257478"/>
        <a:ext cx="3221521" cy="19329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F8E7F-51EB-DC41-B188-E2C7890C5DB7}">
      <dsp:nvSpPr>
        <dsp:cNvPr id="0" name=""/>
        <dsp:cNvSpPr/>
      </dsp:nvSpPr>
      <dsp:spPr>
        <a:xfrm>
          <a:off x="0" y="37309"/>
          <a:ext cx="5000124" cy="17105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Expandir vacinação HPV</a:t>
          </a:r>
        </a:p>
      </dsp:txBody>
      <dsp:txXfrm>
        <a:off x="83502" y="120811"/>
        <a:ext cx="4833120" cy="1543536"/>
      </dsp:txXfrm>
    </dsp:sp>
    <dsp:sp modelId="{0B40B35F-CA37-E84D-AE03-4AACB1C6642C}">
      <dsp:nvSpPr>
        <dsp:cNvPr id="0" name=""/>
        <dsp:cNvSpPr/>
      </dsp:nvSpPr>
      <dsp:spPr>
        <a:xfrm>
          <a:off x="0" y="1871689"/>
          <a:ext cx="5000124" cy="171054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Rastreamento organizado</a:t>
          </a:r>
        </a:p>
      </dsp:txBody>
      <dsp:txXfrm>
        <a:off x="83502" y="1955191"/>
        <a:ext cx="4833120" cy="1543536"/>
      </dsp:txXfrm>
    </dsp:sp>
    <dsp:sp modelId="{FF383F72-1CB9-7B4C-93A4-FD4209051A59}">
      <dsp:nvSpPr>
        <dsp:cNvPr id="0" name=""/>
        <dsp:cNvSpPr/>
      </dsp:nvSpPr>
      <dsp:spPr>
        <a:xfrm>
          <a:off x="0" y="3706069"/>
          <a:ext cx="5000124" cy="171054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Testagem genética</a:t>
          </a:r>
        </a:p>
      </dsp:txBody>
      <dsp:txXfrm>
        <a:off x="83502" y="3789571"/>
        <a:ext cx="4833120" cy="15435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62579-B0F7-C041-8B86-172FE89987F1}">
      <dsp:nvSpPr>
        <dsp:cNvPr id="0" name=""/>
        <dsp:cNvSpPr/>
      </dsp:nvSpPr>
      <dsp:spPr>
        <a:xfrm>
          <a:off x="0" y="30070"/>
          <a:ext cx="5000124" cy="26292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Prevenção salva vidas</a:t>
          </a:r>
        </a:p>
      </dsp:txBody>
      <dsp:txXfrm>
        <a:off x="128347" y="158417"/>
        <a:ext cx="4743430" cy="2372515"/>
      </dsp:txXfrm>
    </dsp:sp>
    <dsp:sp modelId="{D75E8EB7-E3B1-8348-8D0C-DE35FCB20833}">
      <dsp:nvSpPr>
        <dsp:cNvPr id="0" name=""/>
        <dsp:cNvSpPr/>
      </dsp:nvSpPr>
      <dsp:spPr>
        <a:xfrm>
          <a:off x="0" y="2794640"/>
          <a:ext cx="5000124" cy="262920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Organização do sistema é essencial</a:t>
          </a:r>
        </a:p>
      </dsp:txBody>
      <dsp:txXfrm>
        <a:off x="128347" y="2922987"/>
        <a:ext cx="4743430" cy="2372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89801-BEBA-8443-92C8-B72469198016}">
      <dsp:nvSpPr>
        <dsp:cNvPr id="0" name=""/>
        <dsp:cNvSpPr/>
      </dsp:nvSpPr>
      <dsp:spPr>
        <a:xfrm>
          <a:off x="715337" y="2413"/>
          <a:ext cx="3221521" cy="19329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Exames em excesso em algumas mulheres</a:t>
          </a:r>
        </a:p>
      </dsp:txBody>
      <dsp:txXfrm>
        <a:off x="715337" y="2413"/>
        <a:ext cx="3221521" cy="1932912"/>
      </dsp:txXfrm>
    </dsp:sp>
    <dsp:sp modelId="{DDAC68A5-8487-8042-95C2-909724E26831}">
      <dsp:nvSpPr>
        <dsp:cNvPr id="0" name=""/>
        <dsp:cNvSpPr/>
      </dsp:nvSpPr>
      <dsp:spPr>
        <a:xfrm>
          <a:off x="4259011" y="2413"/>
          <a:ext cx="3221521" cy="1932912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Outras nunca rastreadas</a:t>
          </a:r>
        </a:p>
      </dsp:txBody>
      <dsp:txXfrm>
        <a:off x="4259011" y="2413"/>
        <a:ext cx="3221521" cy="1932912"/>
      </dsp:txXfrm>
    </dsp:sp>
    <dsp:sp modelId="{5E34D7F6-759E-1B40-840D-248AB81254A8}">
      <dsp:nvSpPr>
        <dsp:cNvPr id="0" name=""/>
        <dsp:cNvSpPr/>
      </dsp:nvSpPr>
      <dsp:spPr>
        <a:xfrm>
          <a:off x="2487174" y="2257478"/>
          <a:ext cx="3221521" cy="1932912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Falha no acompanhamento</a:t>
          </a:r>
        </a:p>
      </dsp:txBody>
      <dsp:txXfrm>
        <a:off x="2487174" y="2257478"/>
        <a:ext cx="3221521" cy="19329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A7E42-C4D7-9C49-AE8A-34618E6A1EA3}">
      <dsp:nvSpPr>
        <dsp:cNvPr id="0" name=""/>
        <dsp:cNvSpPr/>
      </dsp:nvSpPr>
      <dsp:spPr>
        <a:xfrm>
          <a:off x="0" y="991179"/>
          <a:ext cx="2305088" cy="1463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B034F-FFB7-F442-B182-F662945D26EF}">
      <dsp:nvSpPr>
        <dsp:cNvPr id="0" name=""/>
        <dsp:cNvSpPr/>
      </dsp:nvSpPr>
      <dsp:spPr>
        <a:xfrm>
          <a:off x="256120" y="1234494"/>
          <a:ext cx="2305088" cy="146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Programa organizado</a:t>
          </a:r>
        </a:p>
      </dsp:txBody>
      <dsp:txXfrm>
        <a:off x="298991" y="1277365"/>
        <a:ext cx="2219346" cy="1377989"/>
      </dsp:txXfrm>
    </dsp:sp>
    <dsp:sp modelId="{7DF67672-9119-8D4D-950D-27B6F926762B}">
      <dsp:nvSpPr>
        <dsp:cNvPr id="0" name=""/>
        <dsp:cNvSpPr/>
      </dsp:nvSpPr>
      <dsp:spPr>
        <a:xfrm>
          <a:off x="2817330" y="991179"/>
          <a:ext cx="2305088" cy="1463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9DAD3-75E6-D74B-B423-E033563C7277}">
      <dsp:nvSpPr>
        <dsp:cNvPr id="0" name=""/>
        <dsp:cNvSpPr/>
      </dsp:nvSpPr>
      <dsp:spPr>
        <a:xfrm>
          <a:off x="3073451" y="1234494"/>
          <a:ext cx="2305088" cy="146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Convocação ativa</a:t>
          </a:r>
        </a:p>
      </dsp:txBody>
      <dsp:txXfrm>
        <a:off x="3116322" y="1277365"/>
        <a:ext cx="2219346" cy="1377989"/>
      </dsp:txXfrm>
    </dsp:sp>
    <dsp:sp modelId="{CB8428F9-0B7D-4C48-B0FD-25E1837B7338}">
      <dsp:nvSpPr>
        <dsp:cNvPr id="0" name=""/>
        <dsp:cNvSpPr/>
      </dsp:nvSpPr>
      <dsp:spPr>
        <a:xfrm>
          <a:off x="5634661" y="991179"/>
          <a:ext cx="2305088" cy="1463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FB92D-4F44-8D4E-9300-A6D720948270}">
      <dsp:nvSpPr>
        <dsp:cNvPr id="0" name=""/>
        <dsp:cNvSpPr/>
      </dsp:nvSpPr>
      <dsp:spPr>
        <a:xfrm>
          <a:off x="5890782" y="1234494"/>
          <a:ext cx="2305088" cy="146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Incorporação do teste HPV</a:t>
          </a:r>
        </a:p>
      </dsp:txBody>
      <dsp:txXfrm>
        <a:off x="5933653" y="1277365"/>
        <a:ext cx="2219346" cy="13779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6D8DD-AE1C-E345-B411-A3AC5C4D7BC2}">
      <dsp:nvSpPr>
        <dsp:cNvPr id="0" name=""/>
        <dsp:cNvSpPr/>
      </dsp:nvSpPr>
      <dsp:spPr>
        <a:xfrm>
          <a:off x="0" y="991179"/>
          <a:ext cx="2305088" cy="1463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F0478-86E3-C147-8C7B-D979D4F0D9B2}">
      <dsp:nvSpPr>
        <dsp:cNvPr id="0" name=""/>
        <dsp:cNvSpPr/>
      </dsp:nvSpPr>
      <dsp:spPr>
        <a:xfrm>
          <a:off x="256120" y="1234494"/>
          <a:ext cx="2305088" cy="146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Citologia: menor sensibilidade</a:t>
          </a:r>
        </a:p>
      </dsp:txBody>
      <dsp:txXfrm>
        <a:off x="298991" y="1277365"/>
        <a:ext cx="2219346" cy="1377989"/>
      </dsp:txXfrm>
    </dsp:sp>
    <dsp:sp modelId="{411F596B-BAF0-C949-8560-60610DE18CE9}">
      <dsp:nvSpPr>
        <dsp:cNvPr id="0" name=""/>
        <dsp:cNvSpPr/>
      </dsp:nvSpPr>
      <dsp:spPr>
        <a:xfrm>
          <a:off x="2817330" y="991179"/>
          <a:ext cx="2305088" cy="1463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12103-6258-374D-A78E-9DB05CC93BA7}">
      <dsp:nvSpPr>
        <dsp:cNvPr id="0" name=""/>
        <dsp:cNvSpPr/>
      </dsp:nvSpPr>
      <dsp:spPr>
        <a:xfrm>
          <a:off x="3073451" y="1234494"/>
          <a:ext cx="2305088" cy="146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HPV: maior sensibilidade</a:t>
          </a:r>
        </a:p>
      </dsp:txBody>
      <dsp:txXfrm>
        <a:off x="3116322" y="1277365"/>
        <a:ext cx="2219346" cy="1377989"/>
      </dsp:txXfrm>
    </dsp:sp>
    <dsp:sp modelId="{8A1FAF98-D5E3-3E49-871C-DEB514DEEE88}">
      <dsp:nvSpPr>
        <dsp:cNvPr id="0" name=""/>
        <dsp:cNvSpPr/>
      </dsp:nvSpPr>
      <dsp:spPr>
        <a:xfrm>
          <a:off x="5634661" y="991179"/>
          <a:ext cx="2305088" cy="14637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81F1C-EDE5-B447-A352-C267AAAACEAA}">
      <dsp:nvSpPr>
        <dsp:cNvPr id="0" name=""/>
        <dsp:cNvSpPr/>
      </dsp:nvSpPr>
      <dsp:spPr>
        <a:xfrm>
          <a:off x="5890782" y="1234494"/>
          <a:ext cx="2305088" cy="1463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HPV permite rastreamento organizado</a:t>
          </a:r>
        </a:p>
      </dsp:txBody>
      <dsp:txXfrm>
        <a:off x="5933653" y="1277365"/>
        <a:ext cx="2219346" cy="13779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28D27-4926-4611-A972-791C4F65D573}">
      <dsp:nvSpPr>
        <dsp:cNvPr id="0" name=""/>
        <dsp:cNvSpPr/>
      </dsp:nvSpPr>
      <dsp:spPr>
        <a:xfrm>
          <a:off x="73847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12070-8971-46E0-AEA9-E1BF222B6A2A}">
      <dsp:nvSpPr>
        <dsp:cNvPr id="0" name=""/>
        <dsp:cNvSpPr/>
      </dsp:nvSpPr>
      <dsp:spPr>
        <a:xfrm>
          <a:off x="78583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90% vacinação</a:t>
          </a:r>
        </a:p>
      </dsp:txBody>
      <dsp:txXfrm>
        <a:off x="78583" y="2435142"/>
        <a:ext cx="2399612" cy="720000"/>
      </dsp:txXfrm>
    </dsp:sp>
    <dsp:sp modelId="{CEF042F9-5245-499F-921A-E14BA44DD562}">
      <dsp:nvSpPr>
        <dsp:cNvPr id="0" name=""/>
        <dsp:cNvSpPr/>
      </dsp:nvSpPr>
      <dsp:spPr>
        <a:xfrm>
          <a:off x="3558022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4320A-AEAD-45FF-A3B2-4DA87CB8D5E2}">
      <dsp:nvSpPr>
        <dsp:cNvPr id="0" name=""/>
        <dsp:cNvSpPr/>
      </dsp:nvSpPr>
      <dsp:spPr>
        <a:xfrm>
          <a:off x="2898129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70% rastreamento</a:t>
          </a:r>
        </a:p>
      </dsp:txBody>
      <dsp:txXfrm>
        <a:off x="2898129" y="2435142"/>
        <a:ext cx="2399612" cy="720000"/>
      </dsp:txXfrm>
    </dsp:sp>
    <dsp:sp modelId="{EBC7BACF-1156-4699-A047-1AB32AAD5E3B}">
      <dsp:nvSpPr>
        <dsp:cNvPr id="0" name=""/>
        <dsp:cNvSpPr/>
      </dsp:nvSpPr>
      <dsp:spPr>
        <a:xfrm>
          <a:off x="637756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83366-3FB8-4C2C-8B6F-DC90C2ACF24F}">
      <dsp:nvSpPr>
        <dsp:cNvPr id="0" name=""/>
        <dsp:cNvSpPr/>
      </dsp:nvSpPr>
      <dsp:spPr>
        <a:xfrm>
          <a:off x="5717674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90% tratamento</a:t>
          </a:r>
        </a:p>
      </dsp:txBody>
      <dsp:txXfrm>
        <a:off x="5717674" y="2435142"/>
        <a:ext cx="239961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66D6C-DC3E-465F-9532-525AE362D7AA}">
      <dsp:nvSpPr>
        <dsp:cNvPr id="0" name=""/>
        <dsp:cNvSpPr/>
      </dsp:nvSpPr>
      <dsp:spPr>
        <a:xfrm>
          <a:off x="518185" y="517202"/>
          <a:ext cx="1475437" cy="1475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8E736-5DF0-499A-B7AB-3AC1B7E9AA0C}">
      <dsp:nvSpPr>
        <dsp:cNvPr id="0" name=""/>
        <dsp:cNvSpPr/>
      </dsp:nvSpPr>
      <dsp:spPr>
        <a:xfrm>
          <a:off x="832623" y="831639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4C060-EB79-4E55-8E96-6BAD71C297F6}">
      <dsp:nvSpPr>
        <dsp:cNvPr id="0" name=""/>
        <dsp:cNvSpPr/>
      </dsp:nvSpPr>
      <dsp:spPr>
        <a:xfrm>
          <a:off x="46529" y="24522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Alta letalidade</a:t>
          </a:r>
        </a:p>
      </dsp:txBody>
      <dsp:txXfrm>
        <a:off x="46529" y="2452202"/>
        <a:ext cx="2418750" cy="720000"/>
      </dsp:txXfrm>
    </dsp:sp>
    <dsp:sp modelId="{DC85E1A4-B4BF-4C39-AFD8-7B3F32D15846}">
      <dsp:nvSpPr>
        <dsp:cNvPr id="0" name=""/>
        <dsp:cNvSpPr/>
      </dsp:nvSpPr>
      <dsp:spPr>
        <a:xfrm>
          <a:off x="3360216" y="517202"/>
          <a:ext cx="1475437" cy="1475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CAF04-EEF7-48E5-9FC8-A7AD2D8A9F01}">
      <dsp:nvSpPr>
        <dsp:cNvPr id="0" name=""/>
        <dsp:cNvSpPr/>
      </dsp:nvSpPr>
      <dsp:spPr>
        <a:xfrm>
          <a:off x="3674654" y="831639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CAC03-9F43-47CD-8F82-293FDE85A077}">
      <dsp:nvSpPr>
        <dsp:cNvPr id="0" name=""/>
        <dsp:cNvSpPr/>
      </dsp:nvSpPr>
      <dsp:spPr>
        <a:xfrm>
          <a:off x="2888560" y="24522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Diagnóstico tardio</a:t>
          </a:r>
        </a:p>
      </dsp:txBody>
      <dsp:txXfrm>
        <a:off x="2888560" y="2452202"/>
        <a:ext cx="2418750" cy="720000"/>
      </dsp:txXfrm>
    </dsp:sp>
    <dsp:sp modelId="{AC92F758-34E0-4E7B-AA15-78315D2EA233}">
      <dsp:nvSpPr>
        <dsp:cNvPr id="0" name=""/>
        <dsp:cNvSpPr/>
      </dsp:nvSpPr>
      <dsp:spPr>
        <a:xfrm>
          <a:off x="6202248" y="517202"/>
          <a:ext cx="1475437" cy="1475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493E2-B41B-43BD-B181-9E12BD6AFB73}">
      <dsp:nvSpPr>
        <dsp:cNvPr id="0" name=""/>
        <dsp:cNvSpPr/>
      </dsp:nvSpPr>
      <dsp:spPr>
        <a:xfrm>
          <a:off x="6516685" y="831639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DF5F0-AF3F-4115-8E9C-72BE8FA001D6}">
      <dsp:nvSpPr>
        <dsp:cNvPr id="0" name=""/>
        <dsp:cNvSpPr/>
      </dsp:nvSpPr>
      <dsp:spPr>
        <a:xfrm>
          <a:off x="5730591" y="24522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Sem rastreamento eficaz</a:t>
          </a:r>
        </a:p>
      </dsp:txBody>
      <dsp:txXfrm>
        <a:off x="5730591" y="2452202"/>
        <a:ext cx="241875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6E47B-B04A-EE45-A92E-B0B35FF3B4A3}">
      <dsp:nvSpPr>
        <dsp:cNvPr id="0" name=""/>
        <dsp:cNvSpPr/>
      </dsp:nvSpPr>
      <dsp:spPr>
        <a:xfrm>
          <a:off x="0" y="0"/>
          <a:ext cx="6966490" cy="12578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Sem método eficaz</a:t>
          </a:r>
        </a:p>
      </dsp:txBody>
      <dsp:txXfrm>
        <a:off x="36841" y="36841"/>
        <a:ext cx="5609181" cy="1184159"/>
      </dsp:txXfrm>
    </dsp:sp>
    <dsp:sp modelId="{1E327D07-52D4-9045-BB46-010D9DDD7303}">
      <dsp:nvSpPr>
        <dsp:cNvPr id="0" name=""/>
        <dsp:cNvSpPr/>
      </dsp:nvSpPr>
      <dsp:spPr>
        <a:xfrm>
          <a:off x="614690" y="1467481"/>
          <a:ext cx="6966490" cy="1257841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Falsos positivos</a:t>
          </a:r>
        </a:p>
      </dsp:txBody>
      <dsp:txXfrm>
        <a:off x="651531" y="1504322"/>
        <a:ext cx="5460521" cy="1184159"/>
      </dsp:txXfrm>
    </dsp:sp>
    <dsp:sp modelId="{C7F17488-9641-2749-904C-FD66B7945123}">
      <dsp:nvSpPr>
        <dsp:cNvPr id="0" name=""/>
        <dsp:cNvSpPr/>
      </dsp:nvSpPr>
      <dsp:spPr>
        <a:xfrm>
          <a:off x="1229380" y="2934963"/>
          <a:ext cx="6966490" cy="1257841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Sem impacto em mortalidade</a:t>
          </a:r>
        </a:p>
      </dsp:txBody>
      <dsp:txXfrm>
        <a:off x="1266221" y="2971804"/>
        <a:ext cx="5460521" cy="1184159"/>
      </dsp:txXfrm>
    </dsp:sp>
    <dsp:sp modelId="{2EFADCF4-B542-A04D-839B-755E3418604F}">
      <dsp:nvSpPr>
        <dsp:cNvPr id="0" name=""/>
        <dsp:cNvSpPr/>
      </dsp:nvSpPr>
      <dsp:spPr>
        <a:xfrm>
          <a:off x="6148893" y="953863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332852" y="953863"/>
        <a:ext cx="449678" cy="615241"/>
      </dsp:txXfrm>
    </dsp:sp>
    <dsp:sp modelId="{8E98A405-A243-ED43-92A1-3800E6E05BD4}">
      <dsp:nvSpPr>
        <dsp:cNvPr id="0" name=""/>
        <dsp:cNvSpPr/>
      </dsp:nvSpPr>
      <dsp:spPr>
        <a:xfrm>
          <a:off x="6763583" y="2412959"/>
          <a:ext cx="817596" cy="8175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947542" y="2412959"/>
        <a:ext cx="449678" cy="6152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F1CE9-B2B6-6D48-8366-C3E8B6E8BF81}">
      <dsp:nvSpPr>
        <dsp:cNvPr id="0" name=""/>
        <dsp:cNvSpPr/>
      </dsp:nvSpPr>
      <dsp:spPr>
        <a:xfrm>
          <a:off x="4636237" y="309709"/>
          <a:ext cx="1580746" cy="1580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Sem rastreamento populacional</a:t>
          </a:r>
        </a:p>
      </dsp:txBody>
      <dsp:txXfrm>
        <a:off x="4636237" y="309709"/>
        <a:ext cx="1580746" cy="1580746"/>
      </dsp:txXfrm>
    </dsp:sp>
    <dsp:sp modelId="{B16359AE-5A8E-F84F-B185-EDE44FEAFA80}">
      <dsp:nvSpPr>
        <dsp:cNvPr id="0" name=""/>
        <dsp:cNvSpPr/>
      </dsp:nvSpPr>
      <dsp:spPr>
        <a:xfrm>
          <a:off x="2229780" y="-960"/>
          <a:ext cx="3736309" cy="3736309"/>
        </a:xfrm>
        <a:prstGeom prst="circularArrow">
          <a:avLst>
            <a:gd name="adj1" fmla="val 8250"/>
            <a:gd name="adj2" fmla="val 576249"/>
            <a:gd name="adj3" fmla="val 2963253"/>
            <a:gd name="adj4" fmla="val 52126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7D2A11-AFA8-CC44-9380-6EA1D3537DD9}">
      <dsp:nvSpPr>
        <dsp:cNvPr id="0" name=""/>
        <dsp:cNvSpPr/>
      </dsp:nvSpPr>
      <dsp:spPr>
        <a:xfrm>
          <a:off x="3307562" y="2611042"/>
          <a:ext cx="1580746" cy="1580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Testagem genética (BRCA)</a:t>
          </a:r>
        </a:p>
      </dsp:txBody>
      <dsp:txXfrm>
        <a:off x="3307562" y="2611042"/>
        <a:ext cx="1580746" cy="1580746"/>
      </dsp:txXfrm>
    </dsp:sp>
    <dsp:sp modelId="{A03D1F26-1E6F-AC49-9B44-8B7A4E8DC9EC}">
      <dsp:nvSpPr>
        <dsp:cNvPr id="0" name=""/>
        <dsp:cNvSpPr/>
      </dsp:nvSpPr>
      <dsp:spPr>
        <a:xfrm>
          <a:off x="2229780" y="-960"/>
          <a:ext cx="3736309" cy="3736309"/>
        </a:xfrm>
        <a:prstGeom prst="circularArrow">
          <a:avLst>
            <a:gd name="adj1" fmla="val 8250"/>
            <a:gd name="adj2" fmla="val 576249"/>
            <a:gd name="adj3" fmla="val 10171625"/>
            <a:gd name="adj4" fmla="val 7260498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F5FE5-DBDC-4B4B-ADBF-942E5D2BB06C}">
      <dsp:nvSpPr>
        <dsp:cNvPr id="0" name=""/>
        <dsp:cNvSpPr/>
      </dsp:nvSpPr>
      <dsp:spPr>
        <a:xfrm>
          <a:off x="1978886" y="309709"/>
          <a:ext cx="1580746" cy="1580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Prevenção baseada em risco</a:t>
          </a:r>
        </a:p>
      </dsp:txBody>
      <dsp:txXfrm>
        <a:off x="1978886" y="309709"/>
        <a:ext cx="1580746" cy="1580746"/>
      </dsp:txXfrm>
    </dsp:sp>
    <dsp:sp modelId="{E62EE6EC-9506-C744-9F53-2E1CC4D560C3}">
      <dsp:nvSpPr>
        <dsp:cNvPr id="0" name=""/>
        <dsp:cNvSpPr/>
      </dsp:nvSpPr>
      <dsp:spPr>
        <a:xfrm>
          <a:off x="2229780" y="-960"/>
          <a:ext cx="3736309" cy="3736309"/>
        </a:xfrm>
        <a:prstGeom prst="circularArrow">
          <a:avLst>
            <a:gd name="adj1" fmla="val 8250"/>
            <a:gd name="adj2" fmla="val 576249"/>
            <a:gd name="adj3" fmla="val 16856158"/>
            <a:gd name="adj4" fmla="val 14967593"/>
            <a:gd name="adj5" fmla="val 96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2B90B-84E9-CC4A-AB0F-5A55141867BC}">
      <dsp:nvSpPr>
        <dsp:cNvPr id="0" name=""/>
        <dsp:cNvSpPr/>
      </dsp:nvSpPr>
      <dsp:spPr>
        <a:xfrm>
          <a:off x="1045320" y="2124"/>
          <a:ext cx="2868885" cy="1721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Acesso desigual</a:t>
          </a:r>
        </a:p>
      </dsp:txBody>
      <dsp:txXfrm>
        <a:off x="1045320" y="2124"/>
        <a:ext cx="2868885" cy="1721331"/>
      </dsp:txXfrm>
    </dsp:sp>
    <dsp:sp modelId="{F2703FC3-B04E-7A48-AA99-A29867BD129D}">
      <dsp:nvSpPr>
        <dsp:cNvPr id="0" name=""/>
        <dsp:cNvSpPr/>
      </dsp:nvSpPr>
      <dsp:spPr>
        <a:xfrm>
          <a:off x="4201094" y="2124"/>
          <a:ext cx="2868885" cy="17213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Diferenças regionais</a:t>
          </a:r>
        </a:p>
      </dsp:txBody>
      <dsp:txXfrm>
        <a:off x="4201094" y="2124"/>
        <a:ext cx="2868885" cy="1721331"/>
      </dsp:txXfrm>
    </dsp:sp>
    <dsp:sp modelId="{03869CFD-3D5D-834F-B2B8-C2375BAA939A}">
      <dsp:nvSpPr>
        <dsp:cNvPr id="0" name=""/>
        <dsp:cNvSpPr/>
      </dsp:nvSpPr>
      <dsp:spPr>
        <a:xfrm>
          <a:off x="2623207" y="2010343"/>
          <a:ext cx="2868885" cy="17213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Impacto direto na mortalidade</a:t>
          </a:r>
        </a:p>
      </dsp:txBody>
      <dsp:txXfrm>
        <a:off x="2623207" y="2010343"/>
        <a:ext cx="2868885" cy="1721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0841A-6A95-0E46-AF1C-4F467DB89872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32BC3-31BF-F248-84CC-6EA72EA52A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67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Atualmente, a meta oficial do Ministério da Saúde é atingir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cobertura em ambos os sexos (9 a 14 anos).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8CA1B-85C1-1642-9E05-ADF40337FC5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66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o relatório mais recente do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 (Controle do Câncer do Colo do Útero: Dados e Números 2025/2026)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análises do sistema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SISCAN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panorama é o seguinte.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cobertura de rastreamento estimada para o Brasil está em torno de 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35,6% a 54%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 na população-alvo (mulheres de 25 a 64 anos).</a:t>
            </a:r>
          </a:p>
          <a:p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8CA1B-85C1-1642-9E05-ADF40337FC5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303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63F1-105B-3B48-5DB5-DB993EC3E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B4AD0A0-F7AC-35C3-A9E3-7F0634DCE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2B13F01-ED3E-D32F-43C1-87BEADE89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Portaria SECTICS/MS nº 45, de 4 de outubro de 2024: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Documento oficial que formalizou a incorporação do teste de identificação de mutação dos genes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BRCA1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BRCA2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 âmbito do SUS.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 11.664/2008 (Atualizada em 2025):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Alteração legislativa aprovada pelo Senado em setembro de 2025, que assegura o direito ao teste genético para mulheres de alto risco para câncer de mama e ovário no sistema público.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890BBC-C33B-244B-E789-E0C94F108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8CA1B-85C1-1642-9E05-ADF40337FC5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96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32BC3-31BF-F248-84CC-6EA72EA52A8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80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54739-0651-3C81-BE1A-E49B01BFD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53F7B8-0B18-A09D-7964-4FD0BA45E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855673A-2C50-7221-F913-E2C6B60CB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89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5DF2F-3C08-F04E-4F51-24B64763E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6C2315-ADC7-4D10-9F90-9447757400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369589-83EC-F7B2-01F4-0A1B86AAF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C53798D-9046-3D80-609B-8C977CD31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C2176-F59E-4738-B4AC-A3D7C6852697}" type="slidenum">
              <a:rPr lang="pt-BR" smtClean="0"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449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84720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55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4459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47" y="-13230"/>
            <a:ext cx="7540322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Câncer</a:t>
            </a: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Ovário</a:t>
            </a: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Colo do </a:t>
            </a:r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Útero</a:t>
            </a: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4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Brasil</a:t>
            </a:r>
            <a:endParaRPr lang="en-US" sz="4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537" y="2937930"/>
            <a:ext cx="7504463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Cenário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epidemiológico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políticas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públicas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384E722-E625-3F40-958B-D509BEEE1995}"/>
              </a:ext>
            </a:extLst>
          </p:cNvPr>
          <p:cNvSpPr/>
          <p:nvPr/>
        </p:nvSpPr>
        <p:spPr>
          <a:xfrm>
            <a:off x="1550330" y="4676496"/>
            <a:ext cx="8460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2100"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Daniele Assad, MD, MSc, PhD, CRM: 12.485 DF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2100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Oncologista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Clínica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, Hospital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Sírio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Libanês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- DF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2100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Diretoria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da SBOC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2100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Diretoria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do Grupo EVA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SzPts val="2100"/>
            </a:pP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Comitê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de Survivorship e </a:t>
            </a:r>
            <a:r>
              <a:rPr lang="en-GB" dirty="0" err="1">
                <a:latin typeface="Arial"/>
                <a:ea typeface="Arial"/>
                <a:cs typeface="Arial"/>
                <a:sym typeface="Arial"/>
              </a:rPr>
              <a:t>Diversidade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 do GBECAM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pt-BR" sz="3500">
                <a:solidFill>
                  <a:srgbClr val="FFFFFF"/>
                </a:solidFill>
              </a:rPr>
              <a:t>Cobertura não é efetividade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21734B-1281-22F3-8674-2AD2A4BC7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158790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916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pt-BR" sz="3500">
                <a:solidFill>
                  <a:srgbClr val="FFFFFF"/>
                </a:solidFill>
              </a:rPr>
              <a:t>Como melhorar o rastreamento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E997B2-8571-5480-5317-8DF1FDBED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83269"/>
              </p:ext>
            </p:extLst>
          </p:nvPr>
        </p:nvGraphicFramePr>
        <p:xfrm>
          <a:off x="584028" y="3516858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78F6893-9FF1-9741-BCFF-DF45893C3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237126"/>
              </p:ext>
            </p:extLst>
          </p:nvPr>
        </p:nvGraphicFramePr>
        <p:xfrm>
          <a:off x="584028" y="1426154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3134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pt-BR" sz="3500">
                <a:solidFill>
                  <a:srgbClr val="FFFFFF"/>
                </a:solidFill>
              </a:rPr>
              <a:t>Meta global (OMS)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7F3510-3E68-C75D-C4B4-E9E91B07FC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559014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pt-BR" sz="3500">
                <a:solidFill>
                  <a:srgbClr val="FFFFFF"/>
                </a:solidFill>
              </a:rPr>
              <a:t>Câncer de Ovário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5A2736-AC26-7A33-9221-73C01A77C8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729510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894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6402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70175"/>
            <a:ext cx="9138997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5265546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001" y="5263483"/>
            <a:ext cx="9143999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spaço Reservado para Conteúdo 4" descr="Uma imagem contendo Texto&#10;&#10;Descrição gerada automaticamente">
            <a:extLst>
              <a:ext uri="{FF2B5EF4-FFF2-40B4-BE49-F238E27FC236}">
                <a16:creationId xmlns:a16="http://schemas.microsoft.com/office/drawing/2014/main" id="{8A03FDEF-6830-124F-A740-BC99C9ED8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1" y="1355834"/>
            <a:ext cx="8118934" cy="3206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958" y="5518942"/>
            <a:ext cx="6249619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 b="1"/>
            </a:pPr>
            <a:r>
              <a:rPr lang="en-US" sz="4800" dirty="0">
                <a:solidFill>
                  <a:schemeClr val="bg1"/>
                </a:solidFill>
              </a:rPr>
              <a:t>8.020 </a:t>
            </a:r>
            <a:r>
              <a:rPr lang="en-US" sz="4800" dirty="0" err="1">
                <a:solidFill>
                  <a:schemeClr val="bg1"/>
                </a:solidFill>
              </a:rPr>
              <a:t>novos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casos</a:t>
            </a:r>
            <a:r>
              <a:rPr lang="en-US" sz="4800" b="1" dirty="0">
                <a:solidFill>
                  <a:schemeClr val="bg1"/>
                </a:solidFill>
              </a:rPr>
              <a:t>/</a:t>
            </a:r>
            <a:r>
              <a:rPr lang="en-US" sz="4800" b="1" dirty="0" err="1">
                <a:solidFill>
                  <a:schemeClr val="bg1"/>
                </a:solidFill>
              </a:rPr>
              <a:t>ano</a:t>
            </a:r>
            <a:r>
              <a:rPr lang="en-US" sz="4800" b="1" dirty="0">
                <a:solidFill>
                  <a:schemeClr val="bg1"/>
                </a:solidFill>
              </a:rPr>
              <a:t> -</a:t>
            </a:r>
            <a:r>
              <a:rPr lang="en-US" sz="4800" dirty="0" err="1">
                <a:solidFill>
                  <a:schemeClr val="bg1"/>
                </a:solidFill>
              </a:rPr>
              <a:t>câncer</a:t>
            </a:r>
            <a:r>
              <a:rPr lang="en-US" sz="4800" dirty="0">
                <a:solidFill>
                  <a:schemeClr val="bg1"/>
                </a:solidFill>
              </a:rPr>
              <a:t> de </a:t>
            </a:r>
            <a:r>
              <a:rPr lang="en-US" sz="4800" dirty="0" err="1">
                <a:solidFill>
                  <a:schemeClr val="bg1"/>
                </a:solidFill>
              </a:rPr>
              <a:t>ovário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9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pt-BR" sz="3500">
                <a:solidFill>
                  <a:srgbClr val="FFFFFF"/>
                </a:solidFill>
              </a:rPr>
              <a:t>Por que não rastrear ovário?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CA005B-4633-DDE4-FD69-6011BF3799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510411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681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pt-BR" sz="3500" dirty="0">
                <a:solidFill>
                  <a:srgbClr val="FFFFFF"/>
                </a:solidFill>
              </a:rPr>
              <a:t>Prevenção do câncer de ovário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8BBF33BB-52D7-1E2E-7C58-D6869BFC03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490420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7983D5CE-2BD6-F941-97B3-BD087C42DBD1}"/>
              </a:ext>
            </a:extLst>
          </p:cNvPr>
          <p:cNvSpPr txBox="1"/>
          <p:nvPr/>
        </p:nvSpPr>
        <p:spPr>
          <a:xfrm>
            <a:off x="325820" y="4551058"/>
            <a:ext cx="1923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</a:rPr>
              <a:t>Cirurgia redutora de risco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6A4F1-E733-81D1-EF8E-D9D785FB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21EFC-DFA8-7B73-E977-6D71065C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Testagem BRCA</a:t>
            </a:r>
          </a:p>
        </p:txBody>
      </p:sp>
      <p:graphicFrame>
        <p:nvGraphicFramePr>
          <p:cNvPr id="8" name="Table 0">
            <a:extLst>
              <a:ext uri="{FF2B5EF4-FFF2-40B4-BE49-F238E27FC236}">
                <a16:creationId xmlns:a16="http://schemas.microsoft.com/office/drawing/2014/main" id="{9C51F3DF-E1CA-4440-FF57-3104C84F301C}"/>
              </a:ext>
            </a:extLst>
          </p:cNvPr>
          <p:cNvGraphicFramePr>
            <a:graphicFrameLocks noGrp="1"/>
          </p:cNvGraphicFramePr>
          <p:nvPr/>
        </p:nvGraphicFramePr>
        <p:xfrm>
          <a:off x="255967" y="2172483"/>
          <a:ext cx="8435340" cy="2327148"/>
        </p:xfrm>
        <a:graphic>
          <a:graphicData uri="http://schemas.openxmlformats.org/drawingml/2006/table">
            <a:tbl>
              <a:tblPr/>
              <a:tblGrid>
                <a:gridCol w="178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6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Dimensao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 anchor="ctr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2E4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000" b="1" dirty="0" err="1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Setor</a:t>
                      </a: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Privado - Saude Suplementar (ANS)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 anchor="ctr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7C5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SUS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 anchor="ctr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8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6D2E46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Base normativa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Rol de Procedimentos da ANS - DUT 110.7 (RN 465/2021); cobertura obrigatoria desde 02/01/2014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Sem amparo nacional. Leis estaduais (RJ, MG, GO, DF, AM); PL 265/20 (Camara) e PL 5.181/2023 (Senado) em tramitacao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6D2E46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Universalidade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Universal entre beneficiarios de planos regulamentados, observados os criterios da DUT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Restrita a estados com legislacao efetivada. Na rede federal, apenas INCA (RJ) e HCPA (Porto Alegre) </a:t>
                      </a:r>
                      <a:r>
                        <a:rPr lang="en-US" sz="800" dirty="0" err="1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realizam</a:t>
                      </a: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o teste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64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b="1" dirty="0">
                          <a:solidFill>
                            <a:srgbClr val="6D2E46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Cancer de ovario diagnosticado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Cobertura obrigatoria para cancer de ovario do tipo epitelial, independentemente de historia familiar </a:t>
                      </a:r>
                      <a:r>
                        <a:rPr lang="en-US" sz="800" dirty="0" err="1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ou</a:t>
                      </a: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pessoal</a:t>
                      </a: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A </a:t>
                      </a:r>
                      <a:r>
                        <a:rPr lang="en-US" sz="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paciente</a:t>
                      </a: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tem</a:t>
                      </a: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 um familiar de 1º, 2º </a:t>
                      </a:r>
                      <a:r>
                        <a:rPr lang="en-US" sz="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ou</a:t>
                      </a: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 3º </a:t>
                      </a:r>
                      <a:r>
                        <a:rPr lang="en-US" sz="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grau</a:t>
                      </a: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 com </a:t>
                      </a:r>
                      <a:r>
                        <a:rPr lang="en-US" sz="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mutação</a:t>
                      </a: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 BRCA </a:t>
                      </a:r>
                      <a:r>
                        <a:rPr lang="en-US" sz="80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conhecida</a:t>
                      </a:r>
                      <a:r>
                        <a:rPr lang="en-US" sz="800" dirty="0">
                          <a:latin typeface="Calibri" charset="0"/>
                          <a:ea typeface="Calibri" charset="0"/>
                          <a:cs typeface="Calibri" charset="0"/>
                        </a:rPr>
                        <a:t>.</a:t>
                      </a: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Variavel </a:t>
                      </a:r>
                      <a:r>
                        <a:rPr lang="en-US" sz="800" dirty="0" err="1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por</a:t>
                      </a:r>
                      <a:r>
                        <a:rPr lang="en-US" sz="800" dirty="0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 </a:t>
                      </a:r>
                      <a:r>
                        <a:rPr lang="en-US" sz="800" dirty="0" err="1">
                          <a:solidFill>
                            <a:srgbClr val="2B1A22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estado</a:t>
                      </a:r>
                      <a:endParaRPr lang="en-US" sz="8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54864" marR="54864" marT="54864" marB="54864">
                    <a:lnL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C9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Espaço Reservado para Conteúdo 8">
            <a:extLst>
              <a:ext uri="{FF2B5EF4-FFF2-40B4-BE49-F238E27FC236}">
                <a16:creationId xmlns:a16="http://schemas.microsoft.com/office/drawing/2014/main" id="{F2EE1041-B6D3-EEAD-2F4B-0F39665FF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1360" y="4540915"/>
            <a:ext cx="1205715" cy="1277342"/>
          </a:xfrm>
          <a:prstGeom prst="rect">
            <a:avLst/>
          </a:prstGeom>
        </p:spPr>
      </p:pic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280845F7-B103-65E2-FCC6-8C65BDA78858}"/>
              </a:ext>
            </a:extLst>
          </p:cNvPr>
          <p:cNvSpPr/>
          <p:nvPr/>
        </p:nvSpPr>
        <p:spPr>
          <a:xfrm>
            <a:off x="3554569" y="4631434"/>
            <a:ext cx="2975020" cy="10528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bg1"/>
                </a:solidFill>
              </a:rPr>
              <a:t>Em abril de 2026, a </a:t>
            </a:r>
            <a:r>
              <a:rPr lang="pt-BR" sz="1350" dirty="0" err="1">
                <a:solidFill>
                  <a:schemeClr val="bg1"/>
                </a:solidFill>
              </a:rPr>
              <a:t>Conitec</a:t>
            </a:r>
            <a:r>
              <a:rPr lang="pt-BR" sz="1350" dirty="0">
                <a:solidFill>
                  <a:schemeClr val="bg1"/>
                </a:solidFill>
              </a:rPr>
              <a:t> votou pela aprovação da implementação da testagem BRCA1 e BRCA2 no SUS</a:t>
            </a:r>
            <a:endParaRPr lang="pt-BR" sz="135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22DBBC-9497-0867-0838-2B8BA499699D}"/>
              </a:ext>
            </a:extLst>
          </p:cNvPr>
          <p:cNvSpPr txBox="1"/>
          <p:nvPr/>
        </p:nvSpPr>
        <p:spPr>
          <a:xfrm>
            <a:off x="555074" y="5816085"/>
            <a:ext cx="87799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 dirty="0">
                <a:latin typeface="Arial" panose="020B0604020202020204" pitchFamily="34" charset="0"/>
                <a:cs typeface="Arial" panose="020B0604020202020204" pitchFamily="34" charset="0"/>
              </a:rPr>
              <a:t>1. Portaria SECTICS/MS nº 45, de 4 de outubro de 2024. 2. Consulta Pública CONITEC nº 03/2026. 3. Lei nº 11.664/2008 (Atualizada em 2025/2026). 4. Resolução Normativa (RN) nº 465/2021 da ANS </a:t>
            </a:r>
          </a:p>
        </p:txBody>
      </p:sp>
    </p:spTree>
    <p:extLst>
      <p:ext uri="{BB962C8B-B14F-4D97-AF65-F5344CB8AC3E}">
        <p14:creationId xmlns:p14="http://schemas.microsoft.com/office/powerpoint/2010/main" val="287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8699" y="294538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400" b="1"/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Testagem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Genética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Câncer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Ovário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Jornada no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Brasil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18" y="786935"/>
            <a:ext cx="7293023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 sz="2000" b="1"/>
            </a:pPr>
            <a:r>
              <a:rPr lang="en-US" sz="1700" dirty="0" err="1"/>
              <a:t>Modelo</a:t>
            </a:r>
            <a:r>
              <a:rPr lang="en-US" sz="1700" dirty="0"/>
              <a:t> Ideal</a:t>
            </a:r>
          </a:p>
          <a:p>
            <a:pPr marL="22860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• </a:t>
            </a:r>
            <a:r>
              <a:rPr lang="en-US" sz="1700" dirty="0" err="1"/>
              <a:t>Diagnóstico</a:t>
            </a:r>
            <a:endParaRPr lang="en-US" sz="1700" dirty="0"/>
          </a:p>
          <a:p>
            <a:pPr marL="22860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• Teste BRCA universal</a:t>
            </a:r>
          </a:p>
          <a:p>
            <a:pPr marL="22860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chemeClr val="accent2"/>
                </a:solidFill>
              </a:rPr>
              <a:t>• </a:t>
            </a:r>
            <a:r>
              <a:rPr lang="en-US" sz="1700" b="1" dirty="0" err="1">
                <a:solidFill>
                  <a:schemeClr val="accent2"/>
                </a:solidFill>
              </a:rPr>
              <a:t>Identificação</a:t>
            </a:r>
            <a:r>
              <a:rPr lang="en-US" sz="1700" b="1" dirty="0">
                <a:solidFill>
                  <a:schemeClr val="accent2"/>
                </a:solidFill>
              </a:rPr>
              <a:t> de </a:t>
            </a:r>
            <a:r>
              <a:rPr lang="en-US" sz="1700" b="1" dirty="0" err="1">
                <a:solidFill>
                  <a:schemeClr val="accent2"/>
                </a:solidFill>
              </a:rPr>
              <a:t>risco</a:t>
            </a:r>
            <a:endParaRPr lang="en-US" sz="1700" b="1" dirty="0">
              <a:solidFill>
                <a:schemeClr val="accent2"/>
              </a:solidFill>
            </a:endParaRPr>
          </a:p>
          <a:p>
            <a:pPr marL="22860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• </a:t>
            </a:r>
            <a:r>
              <a:rPr lang="en-US" sz="1700" b="1" dirty="0" err="1">
                <a:solidFill>
                  <a:schemeClr val="accent2"/>
                </a:solidFill>
              </a:rPr>
              <a:t>Prevenção</a:t>
            </a:r>
            <a:r>
              <a:rPr lang="en-US" sz="1700" b="1" dirty="0">
                <a:solidFill>
                  <a:schemeClr val="accent2"/>
                </a:solidFill>
              </a:rPr>
              <a:t> familiar</a:t>
            </a:r>
          </a:p>
          <a:p>
            <a:pPr marL="228600" lvl="1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• </a:t>
            </a:r>
            <a:r>
              <a:rPr lang="en-US" sz="1700" dirty="0" err="1"/>
              <a:t>Tratamento</a:t>
            </a:r>
            <a:r>
              <a:rPr lang="en-US" sz="1700" dirty="0"/>
              <a:t> </a:t>
            </a:r>
            <a:r>
              <a:rPr lang="en-US" sz="1700" dirty="0" err="1"/>
              <a:t>personalizado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2724768" y="1654276"/>
            <a:ext cx="4029821" cy="2169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 sz="2000" b="1"/>
            </a:pPr>
            <a:r>
              <a:rPr dirty="0" err="1"/>
              <a:t>Realidade</a:t>
            </a:r>
            <a:r>
              <a:rPr dirty="0"/>
              <a:t> no </a:t>
            </a:r>
            <a:r>
              <a:rPr dirty="0" err="1"/>
              <a:t>Brasil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Diagnóstico</a:t>
            </a:r>
            <a:r>
              <a:rPr dirty="0"/>
              <a:t> </a:t>
            </a:r>
            <a:r>
              <a:rPr dirty="0" err="1"/>
              <a:t>tardio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Baixo</a:t>
            </a:r>
            <a:r>
              <a:rPr dirty="0"/>
              <a:t> </a:t>
            </a:r>
            <a:r>
              <a:rPr dirty="0" err="1"/>
              <a:t>acesso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teste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Fluxo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estruturado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Desigualdade</a:t>
            </a:r>
            <a:r>
              <a:rPr dirty="0"/>
              <a:t> regional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Perda</a:t>
            </a:r>
            <a:r>
              <a:rPr dirty="0"/>
              <a:t> de </a:t>
            </a:r>
            <a:r>
              <a:rPr dirty="0" err="1"/>
              <a:t>oportunidade</a:t>
            </a:r>
            <a:r>
              <a:rPr dirty="0"/>
              <a:t> </a:t>
            </a:r>
            <a:r>
              <a:rPr dirty="0" err="1"/>
              <a:t>preventiva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5943599" y="1704064"/>
            <a:ext cx="3112583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 sz="2000" b="1"/>
            </a:pPr>
            <a:r>
              <a:rPr dirty="0" err="1"/>
              <a:t>Impacto</a:t>
            </a:r>
            <a:r>
              <a:rPr dirty="0"/>
              <a:t> </a:t>
            </a:r>
            <a:r>
              <a:rPr dirty="0" err="1"/>
              <a:t>Potencial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Redução</a:t>
            </a:r>
            <a:r>
              <a:rPr dirty="0"/>
              <a:t> de </a:t>
            </a:r>
            <a:r>
              <a:rPr dirty="0" err="1"/>
              <a:t>mortalidade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Prevenção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familiares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Uso</a:t>
            </a:r>
            <a:r>
              <a:rPr dirty="0"/>
              <a:t> </a:t>
            </a:r>
            <a:r>
              <a:rPr dirty="0" err="1"/>
              <a:t>racional</a:t>
            </a:r>
            <a:r>
              <a:rPr dirty="0"/>
              <a:t> de </a:t>
            </a:r>
            <a:r>
              <a:rPr dirty="0" err="1"/>
              <a:t>terapias</a:t>
            </a:r>
            <a:endParaRPr lang="pt-BR" dirty="0"/>
          </a:p>
          <a:p>
            <a:pPr lvl="1">
              <a:spcAft>
                <a:spcPts val="600"/>
              </a:spcAft>
            </a:pPr>
            <a:r>
              <a:rPr dirty="0"/>
              <a:t>• </a:t>
            </a:r>
            <a:r>
              <a:rPr dirty="0" err="1"/>
              <a:t>Eficiência</a:t>
            </a:r>
            <a:r>
              <a:rPr dirty="0"/>
              <a:t> do </a:t>
            </a:r>
            <a:r>
              <a:rPr dirty="0" err="1"/>
              <a:t>sistema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770227" y="4540950"/>
            <a:ext cx="7938905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 sz="2000" b="1"/>
            </a:pPr>
            <a:r>
              <a:rPr lang="pt-BR" sz="2000" dirty="0">
                <a:solidFill>
                  <a:schemeClr val="accent2"/>
                </a:solidFill>
              </a:rPr>
              <a:t>Expandir a testagem genética </a:t>
            </a:r>
            <a:r>
              <a:rPr lang="pt-BR" sz="2000" dirty="0"/>
              <a:t>é uma estratégia de prevenção e eficiência </a:t>
            </a:r>
          </a:p>
          <a:p>
            <a:pPr algn="ctr">
              <a:spcAft>
                <a:spcPts val="600"/>
              </a:spcAft>
              <a:defRPr sz="2000" b="1"/>
            </a:pPr>
            <a:r>
              <a:rPr lang="pt-BR" sz="2000" dirty="0"/>
              <a:t>em saúde pública.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5943600"/>
            <a:ext cx="482997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t>Fonte: INCA; Diretrizes SBOC; NCCN; ESMO; OMS.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564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3998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201"/>
            <a:ext cx="84582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990599"/>
            <a:ext cx="7429500" cy="685800"/>
          </a:xfrm>
        </p:spPr>
        <p:txBody>
          <a:bodyPr anchor="t">
            <a:normAutofit fontScale="90000"/>
          </a:bodyPr>
          <a:lstStyle/>
          <a:p>
            <a:r>
              <a:rPr lang="pt-BR" sz="3500" dirty="0"/>
              <a:t>Desigualdade no Brasil e Gargalos do sistema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AC6CA2-AE27-B18E-2F1C-47BF1F2F2A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528437"/>
              </p:ext>
            </p:extLst>
          </p:nvPr>
        </p:nvGraphicFramePr>
        <p:xfrm>
          <a:off x="514350" y="2137228"/>
          <a:ext cx="81153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DE95B13C-BD65-F441-A32A-07D6C601897D}"/>
              </a:ext>
            </a:extLst>
          </p:cNvPr>
          <p:cNvSpPr txBox="1"/>
          <p:nvPr/>
        </p:nvSpPr>
        <p:spPr>
          <a:xfrm>
            <a:off x="6306207" y="4498428"/>
            <a:ext cx="232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Atraso no tratamento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91E0FC-AE6D-4D46-9608-DE11C8DC9D97}"/>
              </a:ext>
            </a:extLst>
          </p:cNvPr>
          <p:cNvSpPr txBox="1"/>
          <p:nvPr/>
        </p:nvSpPr>
        <p:spPr>
          <a:xfrm>
            <a:off x="662152" y="4498428"/>
            <a:ext cx="2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Diagnóstico tardio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16FCB6-DC51-6940-B2E8-E850135EF9C4}"/>
              </a:ext>
            </a:extLst>
          </p:cNvPr>
          <p:cNvSpPr txBox="1"/>
          <p:nvPr/>
        </p:nvSpPr>
        <p:spPr>
          <a:xfrm>
            <a:off x="3416519" y="5947226"/>
            <a:ext cx="521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Fragmentação da rede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2D3DA-C3FF-8343-8B33-CE0A39BC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3500">
                <a:solidFill>
                  <a:srgbClr val="FFFFFF"/>
                </a:solidFill>
              </a:rPr>
              <a:t>Conflito de interesses</a:t>
            </a:r>
          </a:p>
        </p:txBody>
      </p:sp>
      <p:sp>
        <p:nvSpPr>
          <p:cNvPr id="4" name="Google Shape;78;g13c6f2fe937_0_1">
            <a:extLst>
              <a:ext uri="{FF2B5EF4-FFF2-40B4-BE49-F238E27FC236}">
                <a16:creationId xmlns:a16="http://schemas.microsoft.com/office/drawing/2014/main" id="{6F149367-BA54-9240-B233-49B7C42F8B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  <a:prstGeom prst="rect">
            <a:avLst/>
          </a:prstGeom>
        </p:spPr>
        <p:txBody>
          <a:bodyPr spcFirstLastPara="1" vert="horz" lIns="37325" tIns="37325" rIns="37325" bIns="37325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None/>
            </a:pPr>
            <a:endParaRPr lang="pt-BR" sz="1700" b="1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00000"/>
              <a:tabLst>
                <a:tab pos="187331" algn="l"/>
              </a:tabLst>
            </a:pP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Participo de estudos clí­nicos patrocinado pelas empresas Lilly, Daiichi, </a:t>
            </a:r>
            <a:r>
              <a:rPr lang="pt-BR" sz="1700">
                <a:latin typeface="Arial" panose="020B0604020202020204" pitchFamily="34" charset="0"/>
                <a:cs typeface="Arial" panose="020B0604020202020204" pitchFamily="34" charset="0"/>
              </a:rPr>
              <a:t>BeiGene</a:t>
            </a: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; </a:t>
            </a: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53846"/>
              <a:tabLst>
                <a:tab pos="187331" algn="l"/>
              </a:tabLst>
            </a:pPr>
            <a:endParaRPr lang="pt-BR" sz="17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083" indent="-34208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00000"/>
              <a:tabLst>
                <a:tab pos="414029" algn="l"/>
              </a:tabLst>
            </a:pP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Participo como speaker de eventos das empresas AstraZeneca, MSD, Novartis, Roche, . GSK. Daiichi;</a:t>
            </a: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53846"/>
              <a:tabLst>
                <a:tab pos="187331" algn="l"/>
              </a:tabLst>
            </a:pPr>
            <a:endParaRPr lang="pt-BR" sz="17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00000"/>
              <a:tabLst>
                <a:tab pos="187331" algn="l"/>
              </a:tabLst>
            </a:pP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Participo de Advisory Boards das empresas AstraZeneca, Gilead, GSK, Sanofi, MSD; </a:t>
            </a: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53846"/>
              <a:tabLst>
                <a:tab pos="187331" algn="l"/>
              </a:tabLst>
            </a:pPr>
            <a:endParaRPr lang="pt-BR" sz="17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00000"/>
              <a:tabLst>
                <a:tab pos="187331" algn="l"/>
              </a:tabLst>
            </a:pP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Não tenho ações de quaisquer destas companhias;</a:t>
            </a: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53846"/>
              <a:tabLst>
                <a:tab pos="187331" algn="l"/>
              </a:tabLst>
            </a:pPr>
            <a:endParaRPr lang="pt-BR" sz="170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32128" indent="-22126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00000"/>
              <a:tabLst>
                <a:tab pos="187331" algn="l"/>
              </a:tabLst>
            </a:pP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Meus pré-requisitos para participar destas atividades são a autonomia do pensamento </a:t>
            </a:r>
          </a:p>
          <a:p>
            <a:pPr marL="1086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030A0"/>
              </a:buClr>
              <a:buSzPct val="100000"/>
              <a:tabLst>
                <a:tab pos="187331" algn="l"/>
              </a:tabLst>
            </a:pPr>
            <a: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cientí­fico, a independência de opiniões e a liberdade de expressão.</a:t>
            </a:r>
            <a:br>
              <a:rPr lang="pt-BR" sz="170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endParaRPr lang="pt-BR" sz="170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336653" indent="-33665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None/>
            </a:pPr>
            <a:endParaRPr lang="pt-BR" sz="1700"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47948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2A60E0BB-8D6D-E142-A74F-C068D4EEE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13" y="1219326"/>
            <a:ext cx="8086684" cy="533721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7A448E77-3A16-0F47-B831-A14F37C9A000}"/>
              </a:ext>
            </a:extLst>
          </p:cNvPr>
          <p:cNvSpPr txBox="1"/>
          <p:nvPr/>
        </p:nvSpPr>
        <p:spPr>
          <a:xfrm>
            <a:off x="1028699" y="294538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400" b="1"/>
            </a:pP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Tempo para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início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tratamento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oncológico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no cancer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ginecológico</a:t>
            </a:r>
            <a:endParaRPr lang="en-US" sz="1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400" b="1"/>
            </a:pP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Brasil</a:t>
            </a:r>
            <a:endParaRPr lang="en-US" sz="1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8190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EE13B-3EDD-8B64-9DE1-F13ECFF44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086500E-22B5-D714-A514-EB857BB7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77" y="1661224"/>
            <a:ext cx="3042392" cy="304239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2BC167C-9AF4-9857-6388-2277E6280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12" y="4670983"/>
            <a:ext cx="2847429" cy="105683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E6248D5-A632-7007-97A7-B83725662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25" y="1934015"/>
            <a:ext cx="2847429" cy="105683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A4410B5-2DA8-E292-121D-A7FBB3378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50" y="3401448"/>
            <a:ext cx="2847429" cy="105683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C046AD4-D875-AB0A-4E73-83BB529BC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2" y="3417764"/>
            <a:ext cx="2847429" cy="10568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873DF3F-6B04-1506-D653-19996F0BF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7" y="1950332"/>
            <a:ext cx="2847429" cy="10568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5CC7F22-31A8-3809-4E32-288ED4130044}"/>
              </a:ext>
            </a:extLst>
          </p:cNvPr>
          <p:cNvSpPr/>
          <p:nvPr/>
        </p:nvSpPr>
        <p:spPr>
          <a:xfrm>
            <a:off x="423440" y="1132303"/>
            <a:ext cx="8768298" cy="445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72">
              <a:lnSpc>
                <a:spcPct val="80000"/>
              </a:lnSpc>
            </a:pPr>
            <a:r>
              <a:rPr lang="pt-BR" sz="2800" b="1" dirty="0">
                <a:latin typeface="Calibri"/>
                <a:ea typeface="Calibri"/>
                <a:cs typeface="Calibri"/>
                <a:sym typeface="Calibri"/>
              </a:rPr>
              <a:t>Desafios à incorporação de medicamentos oncológicos</a:t>
            </a:r>
            <a:endParaRPr lang="pt-BR" sz="2800" dirty="0">
              <a:solidFill>
                <a:srgbClr val="0087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33734A4-98AB-B72C-5A72-E23DDC44DA9D}"/>
              </a:ext>
            </a:extLst>
          </p:cNvPr>
          <p:cNvSpPr/>
          <p:nvPr/>
        </p:nvSpPr>
        <p:spPr>
          <a:xfrm>
            <a:off x="604673" y="2226090"/>
            <a:ext cx="250831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</a:pPr>
            <a:r>
              <a:rPr lang="en-US" sz="1250" b="1" spc="150" dirty="0" err="1">
                <a:solidFill>
                  <a:schemeClr val="bg1"/>
                </a:solidFill>
              </a:rPr>
              <a:t>Restrição</a:t>
            </a:r>
            <a:r>
              <a:rPr lang="en-US" sz="1250" b="1" spc="150" dirty="0">
                <a:solidFill>
                  <a:schemeClr val="bg1"/>
                </a:solidFill>
              </a:rPr>
              <a:t> </a:t>
            </a:r>
            <a:r>
              <a:rPr lang="en-US" sz="1250" b="1" spc="150" dirty="0" err="1">
                <a:solidFill>
                  <a:schemeClr val="bg1"/>
                </a:solidFill>
              </a:rPr>
              <a:t>orçamentária</a:t>
            </a:r>
            <a:r>
              <a:rPr lang="en-US" sz="1250" b="1" spc="150" dirty="0">
                <a:solidFill>
                  <a:schemeClr val="bg1"/>
                </a:solidFill>
              </a:rPr>
              <a:t> e </a:t>
            </a:r>
          </a:p>
          <a:p>
            <a:pPr>
              <a:buClrTx/>
              <a:buFontTx/>
            </a:pPr>
            <a:r>
              <a:rPr lang="en-US" sz="1250" b="1" spc="150" dirty="0" err="1">
                <a:solidFill>
                  <a:schemeClr val="bg1"/>
                </a:solidFill>
              </a:rPr>
              <a:t>sustentabilidade</a:t>
            </a:r>
            <a:r>
              <a:rPr lang="en-US" sz="1250" b="1" spc="150" dirty="0">
                <a:solidFill>
                  <a:schemeClr val="bg1"/>
                </a:solidFill>
              </a:rPr>
              <a:t> </a:t>
            </a:r>
            <a:r>
              <a:rPr lang="en-US" sz="1250" b="1" spc="150" dirty="0" err="1">
                <a:solidFill>
                  <a:schemeClr val="bg1"/>
                </a:solidFill>
              </a:rPr>
              <a:t>financeira</a:t>
            </a:r>
            <a:endParaRPr lang="en-US" sz="1250" b="1" spc="150" dirty="0">
              <a:solidFill>
                <a:schemeClr val="bg1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ADA1E76-F010-7C9B-2489-D2CB35CB314B}"/>
              </a:ext>
            </a:extLst>
          </p:cNvPr>
          <p:cNvSpPr/>
          <p:nvPr/>
        </p:nvSpPr>
        <p:spPr>
          <a:xfrm>
            <a:off x="679155" y="3766265"/>
            <a:ext cx="1992469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</a:pPr>
            <a:r>
              <a:rPr lang="pt-BR" sz="1250" b="1" spc="150" dirty="0">
                <a:solidFill>
                  <a:schemeClr val="bg1"/>
                </a:solidFill>
              </a:rPr>
              <a:t>Processo regulatório </a:t>
            </a:r>
            <a:endParaRPr lang="en-US" sz="1250" b="1" spc="150" dirty="0">
              <a:solidFill>
                <a:schemeClr val="bg1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99DCCF6F-D344-7F39-E7C6-87F429649F6A}"/>
              </a:ext>
            </a:extLst>
          </p:cNvPr>
          <p:cNvSpPr/>
          <p:nvPr/>
        </p:nvSpPr>
        <p:spPr>
          <a:xfrm>
            <a:off x="6804523" y="3700086"/>
            <a:ext cx="2459619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</a:pPr>
            <a:r>
              <a:rPr lang="pt-BR" sz="1250" b="1" spc="150" dirty="0">
                <a:solidFill>
                  <a:schemeClr val="bg1"/>
                </a:solidFill>
              </a:rPr>
              <a:t>Judicialização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B2BEF9A-13B5-1D98-A486-5F86971F7B1A}"/>
              </a:ext>
            </a:extLst>
          </p:cNvPr>
          <p:cNvSpPr/>
          <p:nvPr/>
        </p:nvSpPr>
        <p:spPr>
          <a:xfrm>
            <a:off x="3506274" y="4977189"/>
            <a:ext cx="2211764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</a:pPr>
            <a:r>
              <a:rPr lang="pt-BR" sz="1250" b="1" spc="150" dirty="0">
                <a:solidFill>
                  <a:schemeClr val="bg1"/>
                </a:solidFill>
              </a:rPr>
              <a:t>Desigualdades regionais</a:t>
            </a:r>
            <a:endParaRPr lang="en-US" sz="1250" b="1" spc="150" dirty="0">
              <a:solidFill>
                <a:schemeClr val="bg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C3D97BA-5BFA-44C9-CA1A-6929479DA553}"/>
              </a:ext>
            </a:extLst>
          </p:cNvPr>
          <p:cNvSpPr/>
          <p:nvPr/>
        </p:nvSpPr>
        <p:spPr>
          <a:xfrm>
            <a:off x="6442386" y="2223903"/>
            <a:ext cx="196790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</a:pPr>
            <a:r>
              <a:rPr lang="pt-BR" sz="1250" b="1" spc="150" dirty="0">
                <a:solidFill>
                  <a:schemeClr val="bg1"/>
                </a:solidFill>
              </a:rPr>
              <a:t>Barreiras à pesquisa clínica </a:t>
            </a:r>
            <a:endParaRPr lang="en-US" sz="1250" b="1" spc="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0A11F-496F-DD57-A0DE-C241A960E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p23">
            <a:extLst>
              <a:ext uri="{FF2B5EF4-FFF2-40B4-BE49-F238E27FC236}">
                <a16:creationId xmlns:a16="http://schemas.microsoft.com/office/drawing/2014/main" id="{73D76243-DA35-3442-62C9-7F7A8265067A}"/>
              </a:ext>
            </a:extLst>
          </p:cNvPr>
          <p:cNvSpPr txBox="1"/>
          <p:nvPr/>
        </p:nvSpPr>
        <p:spPr>
          <a:xfrm>
            <a:off x="-353961" y="1034957"/>
            <a:ext cx="758804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773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Arial"/>
                <a:sym typeface="Arial"/>
              </a:rPr>
              <a:t>Índice de Priorização de medicamentos</a:t>
            </a:r>
          </a:p>
        </p:txBody>
      </p:sp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742F8C76-48CD-DE80-D491-D3CEBAF00DE5}"/>
              </a:ext>
            </a:extLst>
          </p:cNvPr>
          <p:cNvSpPr txBox="1"/>
          <p:nvPr/>
        </p:nvSpPr>
        <p:spPr>
          <a:xfrm>
            <a:off x="-139451" y="1487729"/>
            <a:ext cx="453881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773"/>
            <a:r>
              <a: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Arial"/>
                <a:sym typeface="Arial"/>
              </a:rPr>
              <a:t>para incorporação no SUS e saúde suplementar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2A13C-D109-15E7-DEEE-1C807A41B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965" y="1733860"/>
            <a:ext cx="2783340" cy="39417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EBE7DCA-C5B7-AA7B-C8D1-32D546524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958" y="3224577"/>
            <a:ext cx="2110195" cy="2376564"/>
          </a:xfrm>
          <a:prstGeom prst="rect">
            <a:avLst/>
          </a:prstGeom>
        </p:spPr>
      </p:pic>
      <p:sp>
        <p:nvSpPr>
          <p:cNvPr id="19" name="Google Shape;151;p23">
            <a:extLst>
              <a:ext uri="{FF2B5EF4-FFF2-40B4-BE49-F238E27FC236}">
                <a16:creationId xmlns:a16="http://schemas.microsoft.com/office/drawing/2014/main" id="{C959F2B0-AD1E-58A5-73B7-D7B34ED54121}"/>
              </a:ext>
            </a:extLst>
          </p:cNvPr>
          <p:cNvSpPr txBox="1"/>
          <p:nvPr/>
        </p:nvSpPr>
        <p:spPr>
          <a:xfrm>
            <a:off x="888031" y="2134367"/>
            <a:ext cx="434057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773"/>
            <a:r>
              <a:rPr lang="pt-BR" sz="1200" dirty="0">
                <a:latin typeface="Montserrat" panose="00000500000000000000" pitchFamily="2" charset="0"/>
                <a:cs typeface="Arial"/>
                <a:sym typeface="Arial"/>
              </a:rPr>
              <a:t>O documento foi desenvolvido com o objetivo de qualificar e facilitar o processo de incorporação de medicamentos, promovendo um acesso mais equitativo e eficiente aos pacientes com câncer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516918E-33C7-3D60-E174-4788E2208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5" y="5379240"/>
            <a:ext cx="1014483" cy="4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5EE5E-803E-4EE6-82A9-7E8BDE2B7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C04A32B-F495-1775-9485-0FE154CAC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5" y="5379240"/>
            <a:ext cx="1014483" cy="443804"/>
          </a:xfrm>
          <a:prstGeom prst="rect">
            <a:avLst/>
          </a:prstGeom>
        </p:spPr>
      </p:pic>
      <p:sp>
        <p:nvSpPr>
          <p:cNvPr id="2" name="Google Shape;151;p23">
            <a:extLst>
              <a:ext uri="{FF2B5EF4-FFF2-40B4-BE49-F238E27FC236}">
                <a16:creationId xmlns:a16="http://schemas.microsoft.com/office/drawing/2014/main" id="{466F441E-A18A-61B7-4399-95BB8DD113AA}"/>
              </a:ext>
            </a:extLst>
          </p:cNvPr>
          <p:cNvSpPr txBox="1"/>
          <p:nvPr/>
        </p:nvSpPr>
        <p:spPr>
          <a:xfrm>
            <a:off x="-353961" y="1034957"/>
            <a:ext cx="758804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773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Arial"/>
                <a:sym typeface="Arial"/>
              </a:rPr>
              <a:t>Índice de Priorização de medicamentos</a:t>
            </a:r>
          </a:p>
        </p:txBody>
      </p:sp>
      <p:sp>
        <p:nvSpPr>
          <p:cNvPr id="3" name="Google Shape;151;p23">
            <a:extLst>
              <a:ext uri="{FF2B5EF4-FFF2-40B4-BE49-F238E27FC236}">
                <a16:creationId xmlns:a16="http://schemas.microsoft.com/office/drawing/2014/main" id="{EACBBC04-3107-4D4D-68FB-68785659C61E}"/>
              </a:ext>
            </a:extLst>
          </p:cNvPr>
          <p:cNvSpPr txBox="1"/>
          <p:nvPr/>
        </p:nvSpPr>
        <p:spPr>
          <a:xfrm>
            <a:off x="-84804" y="1404273"/>
            <a:ext cx="453881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773"/>
            <a:r>
              <a:rPr lang="pt-B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Arial"/>
                <a:sym typeface="Arial"/>
              </a:rPr>
              <a:t>para incorporação no SUS e saúde suplementar</a:t>
            </a:r>
          </a:p>
        </p:txBody>
      </p:sp>
      <p:sp>
        <p:nvSpPr>
          <p:cNvPr id="15" name="Google Shape;151;p23">
            <a:extLst>
              <a:ext uri="{FF2B5EF4-FFF2-40B4-BE49-F238E27FC236}">
                <a16:creationId xmlns:a16="http://schemas.microsoft.com/office/drawing/2014/main" id="{EE5F65F8-A808-C13B-3AA5-D7405495D678}"/>
              </a:ext>
            </a:extLst>
          </p:cNvPr>
          <p:cNvSpPr txBox="1"/>
          <p:nvPr/>
        </p:nvSpPr>
        <p:spPr>
          <a:xfrm>
            <a:off x="1369477" y="2201880"/>
            <a:ext cx="616907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773"/>
            <a:r>
              <a:rPr lang="pt-BR" sz="1200" u="sng" dirty="0">
                <a:solidFill>
                  <a:schemeClr val="bg1"/>
                </a:solidFill>
                <a:latin typeface="Montserrat" panose="00000500000000000000" pitchFamily="2" charset="0"/>
                <a:cs typeface="Arial"/>
                <a:sym typeface="Arial"/>
              </a:rPr>
              <a:t>Os critérios propostos para a priorização de recomendação incluem: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A2F3207-D4A1-FFE6-6D59-9006FF46F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13" t="1840" r="645" b="1059"/>
          <a:stretch/>
        </p:blipFill>
        <p:spPr>
          <a:xfrm>
            <a:off x="1330482" y="2749362"/>
            <a:ext cx="6483036" cy="2326831"/>
          </a:xfrm>
          <a:prstGeom prst="rect">
            <a:avLst/>
          </a:prstGeom>
          <a:effectLst>
            <a:outerShdw blurRad="635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9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C79BC-66A8-A2A0-A678-BC55DD68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DD360F1-FA8C-57E2-FD8E-9A4FF06C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5" y="1725930"/>
            <a:ext cx="1360404" cy="1926777"/>
          </a:xfrm>
          <a:prstGeom prst="rect">
            <a:avLst/>
          </a:prstGeom>
          <a:effectLst>
            <a:reflection blurRad="6350" stA="12000" endPos="34000" dist="50800" dir="5400000" sy="-100000" algn="bl" rotWithShape="0"/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B33F0E0-7566-6DFC-1696-B3908D7C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911" y="2551507"/>
            <a:ext cx="1360405" cy="1926535"/>
          </a:xfrm>
          <a:prstGeom prst="rect">
            <a:avLst/>
          </a:prstGeom>
          <a:effectLst>
            <a:reflection blurRad="6350" stA="12000" endPos="34000" dist="50800" dir="5400000" sy="-100000" algn="bl" rotWithShape="0"/>
          </a:effectLst>
        </p:spPr>
      </p:pic>
      <p:sp>
        <p:nvSpPr>
          <p:cNvPr id="16" name="Paralelogramo 15">
            <a:extLst>
              <a:ext uri="{FF2B5EF4-FFF2-40B4-BE49-F238E27FC236}">
                <a16:creationId xmlns:a16="http://schemas.microsoft.com/office/drawing/2014/main" id="{B8E30E49-80AD-55F2-FC3C-4FBA663A72FD}"/>
              </a:ext>
            </a:extLst>
          </p:cNvPr>
          <p:cNvSpPr/>
          <p:nvPr/>
        </p:nvSpPr>
        <p:spPr>
          <a:xfrm>
            <a:off x="1750104" y="857250"/>
            <a:ext cx="7191669" cy="5143500"/>
          </a:xfrm>
          <a:prstGeom prst="parallelogram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575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5635E81-0A44-51EE-EA76-93651DF5BB2C}"/>
              </a:ext>
            </a:extLst>
          </p:cNvPr>
          <p:cNvSpPr/>
          <p:nvPr/>
        </p:nvSpPr>
        <p:spPr>
          <a:xfrm>
            <a:off x="7620001" y="857250"/>
            <a:ext cx="152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75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CF168D0-5F23-5EE7-90E0-9C452F64BBFB}"/>
              </a:ext>
            </a:extLst>
          </p:cNvPr>
          <p:cNvSpPr txBox="1"/>
          <p:nvPr/>
        </p:nvSpPr>
        <p:spPr>
          <a:xfrm>
            <a:off x="4567357" y="1597420"/>
            <a:ext cx="288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Diretrizes SBOC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EE17A2D-7844-E073-9143-B7BC6D14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855" y="3377132"/>
            <a:ext cx="1296115" cy="1887229"/>
          </a:xfrm>
          <a:prstGeom prst="rect">
            <a:avLst/>
          </a:prstGeom>
          <a:effectLst>
            <a:reflection blurRad="6350" stA="12000" endPos="34000" dist="50800" dir="5400000" sy="-100000" algn="bl" rotWithShape="0"/>
          </a:effectLst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2126994C-D263-6F15-EB93-1FDF44E9BD9D}"/>
              </a:ext>
            </a:extLst>
          </p:cNvPr>
          <p:cNvSpPr/>
          <p:nvPr/>
        </p:nvSpPr>
        <p:spPr>
          <a:xfrm>
            <a:off x="7170617" y="2742633"/>
            <a:ext cx="1709740" cy="3384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defTabSz="685807">
              <a:defRPr/>
            </a:pPr>
            <a:endParaRPr lang="pt-BR" sz="788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9" name="Imagem 38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563A12A6-5371-9FE8-3C3E-30A732447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5" y="5379240"/>
            <a:ext cx="1014483" cy="443804"/>
          </a:xfrm>
          <a:prstGeom prst="rect">
            <a:avLst/>
          </a:prstGeom>
        </p:spPr>
      </p:pic>
      <p:sp>
        <p:nvSpPr>
          <p:cNvPr id="40" name="CaixaDeTexto 5">
            <a:extLst>
              <a:ext uri="{FF2B5EF4-FFF2-40B4-BE49-F238E27FC236}">
                <a16:creationId xmlns:a16="http://schemas.microsoft.com/office/drawing/2014/main" id="{056DB5B9-26C3-434D-B822-B067BA0BDB71}"/>
              </a:ext>
            </a:extLst>
          </p:cNvPr>
          <p:cNvSpPr txBox="1"/>
          <p:nvPr/>
        </p:nvSpPr>
        <p:spPr>
          <a:xfrm>
            <a:off x="2944970" y="2325003"/>
            <a:ext cx="6093054" cy="281064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rgbClr val="FFFFFF"/>
                </a:solidFill>
                <a:latin typeface="Montserrat"/>
              </a:rPr>
              <a:t>Condutas terapêuticas que orientam os especialistas</a:t>
            </a:r>
          </a:p>
          <a:p>
            <a:pPr marL="214315" indent="-214315" algn="ctr">
              <a:lnSpc>
                <a:spcPct val="150000"/>
              </a:lnSpc>
              <a:buFont typeface="Arial"/>
              <a:buChar char="•"/>
            </a:pPr>
            <a:endParaRPr lang="pt-BR" sz="1200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rgbClr val="FFFFFF"/>
                </a:solidFill>
                <a:latin typeface="Montserrat"/>
              </a:rPr>
              <a:t>Classificadas de acordo com as forças de recomendação </a:t>
            </a: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rgbClr val="FFFFFF"/>
                </a:solidFill>
                <a:latin typeface="Montserrat"/>
              </a:rPr>
              <a:t>e evidências na literatura científica</a:t>
            </a:r>
          </a:p>
          <a:p>
            <a:pPr algn="ctr">
              <a:lnSpc>
                <a:spcPct val="150000"/>
              </a:lnSpc>
            </a:pPr>
            <a:endParaRPr lang="pt-BR" sz="1200" dirty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rgbClr val="FFFFFF"/>
                </a:solidFill>
                <a:latin typeface="Montserrat"/>
              </a:rPr>
              <a:t>Nova seção exclusiva sobre prevenção e </a:t>
            </a: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rgbClr val="FFFFFF"/>
                </a:solidFill>
                <a:latin typeface="Montserrat"/>
              </a:rPr>
              <a:t>rastreamento dentro de cada Diretriz</a:t>
            </a:r>
          </a:p>
          <a:p>
            <a:pPr marL="214315" indent="-214315" algn="ctr">
              <a:lnSpc>
                <a:spcPct val="150000"/>
              </a:lnSpc>
              <a:buFont typeface="Arial"/>
              <a:buChar char="•"/>
            </a:pPr>
            <a:endParaRPr lang="pt-BR" sz="1200" dirty="0">
              <a:solidFill>
                <a:srgbClr val="FFFFFF"/>
              </a:solidFill>
              <a:latin typeface="Montserrat"/>
              <a:ea typeface="Calibri" panose="020F0502020204030204"/>
              <a:cs typeface="Calibri" panose="020F0502020204030204"/>
            </a:endParaRPr>
          </a:p>
          <a:p>
            <a:pPr marL="214315" indent="-214315" algn="ctr">
              <a:lnSpc>
                <a:spcPct val="150000"/>
              </a:lnSpc>
              <a:buFont typeface="Arial"/>
              <a:buChar char="•"/>
            </a:pPr>
            <a:endParaRPr lang="pt-BR" sz="1200" dirty="0">
              <a:solidFill>
                <a:srgbClr val="FFFFFF"/>
              </a:solidFill>
              <a:latin typeface="Montserrat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pt-BR" sz="1200" b="1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38</a:t>
            </a:r>
            <a:r>
              <a:rPr lang="pt-BR" sz="1200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 Diretrizes </a:t>
            </a:r>
            <a:r>
              <a:rPr lang="pt-BR" sz="1200" b="1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vigentes</a:t>
            </a:r>
            <a:r>
              <a:rPr lang="pt-BR" sz="1200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 em 2024 e </a:t>
            </a:r>
            <a:r>
              <a:rPr lang="pt-BR" sz="1200" b="1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41</a:t>
            </a:r>
            <a:r>
              <a:rPr lang="pt-BR" sz="1200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 </a:t>
            </a:r>
            <a:r>
              <a:rPr lang="pt-BR" sz="1200" b="1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previstas</a:t>
            </a:r>
            <a:r>
              <a:rPr lang="pt-BR" sz="1200" dirty="0">
                <a:solidFill>
                  <a:srgbClr val="FFFFFF"/>
                </a:solidFill>
                <a:latin typeface="Montserrat"/>
                <a:ea typeface="Calibri" panose="020F0502020204030204"/>
                <a:cs typeface="Calibri" panose="020F0502020204030204"/>
              </a:rPr>
              <a:t> para 2025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AFA7B944-14C3-08D5-74DE-89075A73A798}"/>
              </a:ext>
            </a:extLst>
          </p:cNvPr>
          <p:cNvCxnSpPr/>
          <p:nvPr/>
        </p:nvCxnSpPr>
        <p:spPr>
          <a:xfrm>
            <a:off x="3494545" y="2478645"/>
            <a:ext cx="3613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85DC86A9-9A08-6CA8-6209-387E0D1DFCCF}"/>
              </a:ext>
            </a:extLst>
          </p:cNvPr>
          <p:cNvCxnSpPr/>
          <p:nvPr/>
        </p:nvCxnSpPr>
        <p:spPr>
          <a:xfrm>
            <a:off x="3361277" y="3071665"/>
            <a:ext cx="3613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D81DAC1-505F-F803-85FC-8BB29C139D02}"/>
              </a:ext>
            </a:extLst>
          </p:cNvPr>
          <p:cNvSpPr/>
          <p:nvPr/>
        </p:nvSpPr>
        <p:spPr>
          <a:xfrm>
            <a:off x="3434087" y="4686491"/>
            <a:ext cx="5027622" cy="60013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75" dirty="0"/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0016FC66-3F8B-79F3-222C-8C374E58C752}"/>
              </a:ext>
            </a:extLst>
          </p:cNvPr>
          <p:cNvCxnSpPr/>
          <p:nvPr/>
        </p:nvCxnSpPr>
        <p:spPr>
          <a:xfrm>
            <a:off x="3977847" y="3882265"/>
            <a:ext cx="36133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9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pt-BR" sz="2700">
                <a:solidFill>
                  <a:srgbClr val="FFFFFF"/>
                </a:solidFill>
              </a:rPr>
              <a:t>Oportunidades</a:t>
            </a: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E328DCE8-3E4B-9232-8588-F535D4DA0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929385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pt-BR" sz="3500" dirty="0">
                <a:solidFill>
                  <a:srgbClr val="FFFFFF"/>
                </a:solidFill>
              </a:rPr>
              <a:t>Conclusão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522EBE-7B18-AAEF-8AF0-4AC35A42D3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377260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82344"/>
            <a:ext cx="9143997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6086475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5282344"/>
            <a:ext cx="9143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4785" y="5490971"/>
            <a:ext cx="5221554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8000" b="1"/>
            </a:pP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17.000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400"/>
            </a:pPr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casos/ano – câncer do colo do útero</a:t>
            </a:r>
          </a:p>
        </p:txBody>
      </p:sp>
      <p:pic>
        <p:nvPicPr>
          <p:cNvPr id="3" name="Espaço Reservado para Conteúdo 4" descr="Uma imagem contendo Texto&#10;&#10;Descrição gerada automaticamente">
            <a:extLst>
              <a:ext uri="{FF2B5EF4-FFF2-40B4-BE49-F238E27FC236}">
                <a16:creationId xmlns:a16="http://schemas.microsoft.com/office/drawing/2014/main" id="{8A03FDEF-6830-124F-A740-BC99C9ED8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" y="972495"/>
            <a:ext cx="8495662" cy="33557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100"/>
              <a:t>Prevenção de diagnóstico precoce existem?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33297"/>
            <a:ext cx="3464715" cy="3843666"/>
          </a:xfrm>
        </p:spPr>
        <p:txBody>
          <a:bodyPr>
            <a:normAutofit/>
          </a:bodyPr>
          <a:lstStyle/>
          <a:p>
            <a:r>
              <a:rPr lang="pt-BR" sz="1700" dirty="0"/>
              <a:t>Vacina HPV (até 90% redução)</a:t>
            </a:r>
          </a:p>
          <a:p>
            <a:r>
              <a:rPr lang="pt-BR" sz="1700" dirty="0"/>
              <a:t>Rastreamento (Papanicolau / HPV)</a:t>
            </a:r>
          </a:p>
          <a:p>
            <a:r>
              <a:rPr lang="pt-BR" sz="1700" dirty="0"/>
              <a:t>Falha no seguimento</a:t>
            </a:r>
          </a:p>
        </p:txBody>
      </p:sp>
      <p:pic>
        <p:nvPicPr>
          <p:cNvPr id="12" name="Picture 4" descr="Agulha e frasco">
            <a:extLst>
              <a:ext uri="{FF2B5EF4-FFF2-40B4-BE49-F238E27FC236}">
                <a16:creationId xmlns:a16="http://schemas.microsoft.com/office/drawing/2014/main" id="{271FF27C-AEAE-190E-A329-B8F98237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46" r="50526" b="-1"/>
          <a:stretch>
            <a:fillRect/>
          </a:stretch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04240-C5DB-1B23-A6F1-B9D31A9A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04"/>
            <a:ext cx="8308428" cy="84366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highlight>
                  <a:srgbClr val="000080"/>
                </a:highlight>
              </a:rPr>
              <a:t>Cobertura Vacinal HPV no SUS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077F7CE-1885-3495-DF7C-7CA2B5D40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17" y="2125266"/>
            <a:ext cx="5295631" cy="3237259"/>
          </a:xfrm>
          <a:prstGeom prst="rect">
            <a:avLst/>
          </a:prstGeom>
        </p:spPr>
      </p:pic>
      <p:graphicFrame>
        <p:nvGraphicFramePr>
          <p:cNvPr id="5" name="Espaço Reservado para Conteúdo 5">
            <a:extLst>
              <a:ext uri="{FF2B5EF4-FFF2-40B4-BE49-F238E27FC236}">
                <a16:creationId xmlns:a16="http://schemas.microsoft.com/office/drawing/2014/main" id="{10CD915A-03AB-1281-62CA-879ECBCF56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283439"/>
              </p:ext>
            </p:extLst>
          </p:nvPr>
        </p:nvGraphicFramePr>
        <p:xfrm>
          <a:off x="5525036" y="2801555"/>
          <a:ext cx="3523448" cy="1993857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1225034">
                  <a:extLst>
                    <a:ext uri="{9D8B030D-6E8A-4147-A177-3AD203B41FA5}">
                      <a16:colId xmlns:a16="http://schemas.microsoft.com/office/drawing/2014/main" val="4172068731"/>
                    </a:ext>
                  </a:extLst>
                </a:gridCol>
                <a:gridCol w="1135370">
                  <a:extLst>
                    <a:ext uri="{9D8B030D-6E8A-4147-A177-3AD203B41FA5}">
                      <a16:colId xmlns:a16="http://schemas.microsoft.com/office/drawing/2014/main" val="1689967349"/>
                    </a:ext>
                  </a:extLst>
                </a:gridCol>
                <a:gridCol w="1163044">
                  <a:extLst>
                    <a:ext uri="{9D8B030D-6E8A-4147-A177-3AD203B41FA5}">
                      <a16:colId xmlns:a16="http://schemas.microsoft.com/office/drawing/2014/main" val="1158595876"/>
                    </a:ext>
                  </a:extLst>
                </a:gridCol>
              </a:tblGrid>
              <a:tr h="4931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cap="none" spc="0">
                          <a:solidFill>
                            <a:schemeClr val="tx1"/>
                          </a:solidFill>
                        </a:rPr>
                        <a:t>Público-alvo (9-14 anos)</a:t>
                      </a:r>
                    </a:p>
                  </a:txBody>
                  <a:tcPr marL="97675" marR="75134" marT="75134" marB="7513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cap="none" spc="0">
                          <a:solidFill>
                            <a:schemeClr val="tx1"/>
                          </a:solidFill>
                        </a:rPr>
                        <a:t>Cobertura Estimada (2024)</a:t>
                      </a:r>
                    </a:p>
                  </a:txBody>
                  <a:tcPr marL="97675" marR="75134" marT="75134" marB="7513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cap="none" spc="0">
                          <a:solidFill>
                            <a:schemeClr val="tx1"/>
                          </a:solidFill>
                        </a:rPr>
                        <a:t>Situação</a:t>
                      </a:r>
                    </a:p>
                  </a:txBody>
                  <a:tcPr marL="97675" marR="75134" marT="75134" marB="7513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062192"/>
                  </a:ext>
                </a:extLst>
              </a:tr>
              <a:tr h="6646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b="1" cap="none" spc="0">
                          <a:solidFill>
                            <a:schemeClr val="tx1"/>
                          </a:solidFill>
                        </a:rPr>
                        <a:t>Meninas</a:t>
                      </a:r>
                      <a:endParaRPr lang="pt-BR" sz="11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7675" marR="75134" marT="75134" marB="7513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b="1" cap="none" spc="0">
                          <a:solidFill>
                            <a:schemeClr val="tx1"/>
                          </a:solidFill>
                        </a:rPr>
                        <a:t>&gt; 82%</a:t>
                      </a:r>
                      <a:endParaRPr lang="pt-BR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7675" marR="75134" marT="75134" marB="7513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cap="none" spc="0">
                          <a:solidFill>
                            <a:schemeClr val="tx1"/>
                          </a:solidFill>
                        </a:rPr>
                        <a:t>Próximo à meta; superou a média global (12%).</a:t>
                      </a:r>
                    </a:p>
                  </a:txBody>
                  <a:tcPr marL="97675" marR="75134" marT="75134" marB="7513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4145866"/>
                  </a:ext>
                </a:extLst>
              </a:tr>
              <a:tr h="8360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b="1" cap="none" spc="0">
                          <a:solidFill>
                            <a:schemeClr val="tx1"/>
                          </a:solidFill>
                        </a:rPr>
                        <a:t>Meninos</a:t>
                      </a:r>
                      <a:endParaRPr lang="pt-BR" sz="11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7675" marR="75134" marT="75134" marB="75134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b="1" cap="none" spc="0">
                          <a:solidFill>
                            <a:schemeClr val="tx1"/>
                          </a:solidFill>
                        </a:rPr>
                        <a:t>~ 67%</a:t>
                      </a:r>
                      <a:endParaRPr lang="pt-BR" sz="1100" cap="none" spc="0">
                        <a:solidFill>
                          <a:schemeClr val="tx1"/>
                        </a:solidFill>
                      </a:endParaRPr>
                    </a:p>
                  </a:txBody>
                  <a:tcPr marL="97675" marR="75134" marT="75134" marB="7513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100" cap="none" spc="0">
                          <a:solidFill>
                            <a:schemeClr val="tx1"/>
                          </a:solidFill>
                        </a:rPr>
                        <a:t>Crescimento expressivo, mas ainda abaixo das meninas.</a:t>
                      </a:r>
                      <a:endParaRPr lang="pt-BR" sz="11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97675" marR="75134" marT="75134" marB="75134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41927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36A4567D-614F-3A96-5C32-1E0E78F173C7}"/>
              </a:ext>
            </a:extLst>
          </p:cNvPr>
          <p:cNvSpPr txBox="1"/>
          <p:nvPr/>
        </p:nvSpPr>
        <p:spPr>
          <a:xfrm>
            <a:off x="7383124" y="5804542"/>
            <a:ext cx="1713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>
                <a:latin typeface="Arial" panose="020B0604020202020204" pitchFamily="34" charset="0"/>
                <a:cs typeface="Arial" panose="020B0604020202020204" pitchFamily="34" charset="0"/>
              </a:rPr>
              <a:t>Portal Gov.br (Ministério da Saúde) </a:t>
            </a:r>
          </a:p>
          <a:p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281613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8699" y="294538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/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Baixo conhecimento compromete a prevenção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203" y="3163304"/>
            <a:ext cx="7152779" cy="3480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 b="1"/>
            </a:pPr>
            <a:r>
              <a:rPr lang="en-US" sz="1600" dirty="0" err="1"/>
              <a:t>Conhecimento</a:t>
            </a:r>
            <a:r>
              <a:rPr lang="en-US" sz="1600" dirty="0"/>
              <a:t> ↓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sz="1600" dirty="0"/>
              <a:t>→ </a:t>
            </a:r>
            <a:r>
              <a:rPr lang="en-US" sz="1600" dirty="0" err="1"/>
              <a:t>Baixa</a:t>
            </a:r>
            <a:r>
              <a:rPr lang="en-US" sz="1600" dirty="0"/>
              <a:t> </a:t>
            </a:r>
            <a:r>
              <a:rPr lang="en-US" sz="1600" dirty="0" err="1"/>
              <a:t>adesão</a:t>
            </a:r>
            <a:r>
              <a:rPr lang="en-US" sz="1600" dirty="0"/>
              <a:t> </a:t>
            </a:r>
            <a:r>
              <a:rPr lang="en-US" sz="1600" dirty="0" err="1"/>
              <a:t>ao</a:t>
            </a:r>
            <a:r>
              <a:rPr lang="en-US" sz="1600" dirty="0"/>
              <a:t> </a:t>
            </a:r>
            <a:r>
              <a:rPr lang="en-US" sz="1600" dirty="0" err="1"/>
              <a:t>rastreamento</a:t>
            </a:r>
            <a:endParaRPr lang="en-US" sz="1600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sz="1600" dirty="0"/>
              <a:t>→ </a:t>
            </a:r>
            <a:r>
              <a:rPr lang="en-US" sz="1600" dirty="0" err="1"/>
              <a:t>Menor</a:t>
            </a:r>
            <a:r>
              <a:rPr lang="en-US" sz="1600" dirty="0"/>
              <a:t> </a:t>
            </a:r>
            <a:r>
              <a:rPr lang="en-US" sz="1600" dirty="0" err="1"/>
              <a:t>vacinação</a:t>
            </a:r>
            <a:r>
              <a:rPr lang="en-US" sz="1600" dirty="0"/>
              <a:t> HPV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pPr>
            <a:r>
              <a:rPr lang="en-US" sz="1600" dirty="0"/>
              <a:t>→ </a:t>
            </a:r>
            <a:r>
              <a:rPr lang="en-US" sz="1600" dirty="0" err="1"/>
              <a:t>Diagnóstico</a:t>
            </a:r>
            <a:r>
              <a:rPr lang="en-US" sz="1600" dirty="0"/>
              <a:t> </a:t>
            </a:r>
            <a:r>
              <a:rPr lang="en-US" sz="1600" dirty="0" err="1"/>
              <a:t>tardio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62301" y="1776604"/>
            <a:ext cx="2691506" cy="229293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 sz="4800" b="1"/>
            </a:pPr>
            <a:r>
              <a:rPr dirty="0"/>
              <a:t>40%</a:t>
            </a:r>
            <a:endParaRPr lang="pt-BR" dirty="0"/>
          </a:p>
          <a:p>
            <a:pPr>
              <a:spcAft>
                <a:spcPts val="600"/>
              </a:spcAft>
              <a:defRPr sz="2000"/>
            </a:pPr>
            <a:r>
              <a:rPr dirty="0" err="1"/>
              <a:t>Conhecem</a:t>
            </a:r>
            <a:r>
              <a:rPr dirty="0"/>
              <a:t> o HPV</a:t>
            </a:r>
            <a:endParaRPr lang="pt-BR" dirty="0"/>
          </a:p>
          <a:p>
            <a:pPr>
              <a:spcAft>
                <a:spcPts val="600"/>
              </a:spcAft>
              <a:defRPr sz="4000" b="1"/>
            </a:pPr>
            <a:r>
              <a:rPr dirty="0"/>
              <a:t>8%</a:t>
            </a:r>
            <a:endParaRPr lang="pt-BR" dirty="0"/>
          </a:p>
          <a:p>
            <a:pPr>
              <a:spcAft>
                <a:spcPts val="600"/>
              </a:spcAft>
              <a:defRPr sz="2000"/>
            </a:pPr>
            <a:r>
              <a:rPr dirty="0" err="1"/>
              <a:t>Conhecem</a:t>
            </a:r>
            <a:r>
              <a:rPr dirty="0"/>
              <a:t> a </a:t>
            </a:r>
            <a:r>
              <a:rPr dirty="0" err="1"/>
              <a:t>vacina</a:t>
            </a:r>
            <a:r>
              <a:rPr dirty="0"/>
              <a:t> HPV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3237585" y="5029735"/>
            <a:ext cx="56977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 sz="2400" b="1"/>
            </a:pPr>
            <a:r>
              <a:rPr lang="pt-BR" sz="2400" dirty="0"/>
              <a:t>Sem informação, não há prevenção efetiva.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9324" y="6194130"/>
            <a:ext cx="568418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dirty="0"/>
              <a:t>Fonte: </a:t>
            </a:r>
            <a:r>
              <a:rPr dirty="0" err="1"/>
              <a:t>Lobão</a:t>
            </a:r>
            <a:r>
              <a:rPr dirty="0"/>
              <a:t> WM et al. Journal of Cancer Education, 2018.</a:t>
            </a:r>
            <a:endParaRPr lang="pt-BR" dirty="0"/>
          </a:p>
        </p:txBody>
      </p:sp>
      <p:pic>
        <p:nvPicPr>
          <p:cNvPr id="8" name="Imagem 7" descr="Gráfico, Gráfico de barras&#10;&#10;Descrição gerada automaticamente">
            <a:extLst>
              <a:ext uri="{FF2B5EF4-FFF2-40B4-BE49-F238E27FC236}">
                <a16:creationId xmlns:a16="http://schemas.microsoft.com/office/drawing/2014/main" id="{DF568FAA-B014-A741-BF9A-EE0C4D19C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91" y="1597432"/>
            <a:ext cx="3846085" cy="26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28699" y="294538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400" b="1"/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Como ampliar a vacinação contra HPV no Brasil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091" y="947211"/>
            <a:ext cx="7293023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200" b="1"/>
            </a:pP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barreiras</a:t>
            </a:r>
            <a:endParaRPr lang="en-US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dirty="0" err="1"/>
              <a:t>Baixo</a:t>
            </a:r>
            <a:r>
              <a:rPr lang="en-US" dirty="0"/>
              <a:t> </a:t>
            </a:r>
            <a:r>
              <a:rPr lang="en-US" dirty="0" err="1"/>
              <a:t>conhecimento</a:t>
            </a:r>
            <a:r>
              <a:rPr lang="en-US" dirty="0"/>
              <a:t> da </a:t>
            </a:r>
            <a:r>
              <a:rPr lang="en-US" dirty="0" err="1"/>
              <a:t>população</a:t>
            </a:r>
            <a:endParaRPr lang="en-US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dirty="0" err="1"/>
              <a:t>Medo</a:t>
            </a:r>
            <a:r>
              <a:rPr lang="en-US" dirty="0"/>
              <a:t> e </a:t>
            </a:r>
            <a:r>
              <a:rPr lang="en-US" dirty="0" err="1"/>
              <a:t>desinformação</a:t>
            </a:r>
            <a:endParaRPr lang="en-US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dirty="0"/>
              <a:t>Falta de </a:t>
            </a:r>
            <a:r>
              <a:rPr lang="en-US" dirty="0" err="1"/>
              <a:t>busca</a:t>
            </a:r>
            <a:r>
              <a:rPr lang="en-US" dirty="0"/>
              <a:t> </a:t>
            </a:r>
            <a:r>
              <a:rPr lang="en-US" dirty="0" err="1"/>
              <a:t>ativa</a:t>
            </a:r>
            <a:endParaRPr lang="en-US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dirty="0" err="1"/>
              <a:t>Desigualdade</a:t>
            </a:r>
            <a:r>
              <a:rPr lang="en-US" dirty="0"/>
              <a:t> regional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2855" y="1825115"/>
            <a:ext cx="4641142" cy="22006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 sz="2200" b="1"/>
            </a:pPr>
            <a:r>
              <a:rPr dirty="0" err="1"/>
              <a:t>Ações</a:t>
            </a:r>
            <a:r>
              <a:rPr dirty="0"/>
              <a:t> </a:t>
            </a:r>
            <a:r>
              <a:rPr dirty="0" err="1"/>
              <a:t>prioritárias</a:t>
            </a:r>
            <a:endParaRPr lang="pt-BR" dirty="0"/>
          </a:p>
          <a:p>
            <a:pPr lvl="1">
              <a:spcAft>
                <a:spcPts val="600"/>
              </a:spcAft>
              <a:defRPr sz="1800"/>
            </a:pPr>
            <a:r>
              <a:rPr dirty="0" err="1"/>
              <a:t>Ampliar</a:t>
            </a:r>
            <a:r>
              <a:rPr dirty="0"/>
              <a:t> </a:t>
            </a:r>
            <a:r>
              <a:rPr dirty="0" err="1"/>
              <a:t>cobertura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áreas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atendidas</a:t>
            </a:r>
            <a:endParaRPr lang="pt-BR" dirty="0"/>
          </a:p>
          <a:p>
            <a:pPr lvl="1">
              <a:spcAft>
                <a:spcPts val="600"/>
              </a:spcAft>
              <a:defRPr sz="1800"/>
            </a:pPr>
            <a:r>
              <a:rPr dirty="0" err="1"/>
              <a:t>Implementar</a:t>
            </a:r>
            <a:r>
              <a:rPr dirty="0"/>
              <a:t> </a:t>
            </a:r>
            <a:r>
              <a:rPr dirty="0" err="1"/>
              <a:t>busca</a:t>
            </a:r>
            <a:r>
              <a:rPr dirty="0"/>
              <a:t> </a:t>
            </a:r>
            <a:r>
              <a:rPr dirty="0" err="1"/>
              <a:t>ativa</a:t>
            </a:r>
            <a:r>
              <a:rPr dirty="0"/>
              <a:t> de </a:t>
            </a:r>
            <a:r>
              <a:rPr dirty="0" err="1"/>
              <a:t>adolescentes</a:t>
            </a:r>
            <a:endParaRPr lang="pt-BR" dirty="0"/>
          </a:p>
          <a:p>
            <a:pPr lvl="1">
              <a:spcAft>
                <a:spcPts val="600"/>
              </a:spcAft>
              <a:defRPr sz="1800"/>
            </a:pPr>
            <a:r>
              <a:rPr dirty="0" err="1"/>
              <a:t>Expandir</a:t>
            </a:r>
            <a:r>
              <a:rPr dirty="0"/>
              <a:t> </a:t>
            </a:r>
            <a:r>
              <a:rPr dirty="0" err="1"/>
              <a:t>vacinação</a:t>
            </a:r>
            <a:r>
              <a:rPr dirty="0"/>
              <a:t> </a:t>
            </a:r>
            <a:r>
              <a:rPr dirty="0" err="1"/>
              <a:t>nas</a:t>
            </a:r>
            <a:r>
              <a:rPr dirty="0"/>
              <a:t> </a:t>
            </a:r>
            <a:r>
              <a:rPr dirty="0" err="1"/>
              <a:t>escolas</a:t>
            </a:r>
            <a:endParaRPr lang="pt-BR" dirty="0"/>
          </a:p>
          <a:p>
            <a:pPr lvl="1">
              <a:spcAft>
                <a:spcPts val="600"/>
              </a:spcAft>
              <a:defRPr sz="1800"/>
            </a:pPr>
            <a:r>
              <a:rPr dirty="0" err="1"/>
              <a:t>Comunicar</a:t>
            </a:r>
            <a:r>
              <a:rPr dirty="0"/>
              <a:t> que </a:t>
            </a:r>
            <a:r>
              <a:rPr dirty="0" err="1"/>
              <a:t>vacina</a:t>
            </a:r>
            <a:r>
              <a:rPr dirty="0"/>
              <a:t> </a:t>
            </a:r>
            <a:r>
              <a:rPr dirty="0" err="1"/>
              <a:t>previne</a:t>
            </a:r>
            <a:r>
              <a:rPr dirty="0"/>
              <a:t> </a:t>
            </a:r>
            <a:r>
              <a:rPr dirty="0" err="1"/>
              <a:t>câncer</a:t>
            </a:r>
            <a:endParaRPr lang="pt-BR" dirty="0"/>
          </a:p>
          <a:p>
            <a:pPr lvl="1">
              <a:spcAft>
                <a:spcPts val="600"/>
              </a:spcAft>
              <a:defRPr sz="1800"/>
            </a:pPr>
            <a:r>
              <a:rPr dirty="0" err="1"/>
              <a:t>Reforçar</a:t>
            </a:r>
            <a:r>
              <a:rPr dirty="0"/>
              <a:t> </a:t>
            </a:r>
            <a:r>
              <a:rPr dirty="0" err="1"/>
              <a:t>segurança</a:t>
            </a:r>
            <a:r>
              <a:rPr dirty="0"/>
              <a:t> da </a:t>
            </a:r>
            <a:r>
              <a:rPr dirty="0" err="1"/>
              <a:t>vacina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5486400"/>
            <a:ext cx="594643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 sz="2400" b="1"/>
            </a:pPr>
            <a:r>
              <a:rPr lang="pt-BR" sz="2400"/>
              <a:t>A vacina existe — o desafio é garantir acesso.</a:t>
            </a:r>
          </a:p>
        </p:txBody>
      </p:sp>
    </p:spTree>
    <p:extLst>
      <p:ext uri="{BB962C8B-B14F-4D97-AF65-F5344CB8AC3E}">
        <p14:creationId xmlns:p14="http://schemas.microsoft.com/office/powerpoint/2010/main" val="201882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pt-BR" sz="3500">
                <a:solidFill>
                  <a:srgbClr val="FFFFFF"/>
                </a:solidFill>
              </a:rPr>
              <a:t>Problema do rastreamento no Brasil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092AEA-F811-FEED-D608-D62DCF2A5D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243989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7248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D5EAC-34AA-49B3-0C5B-BE94678B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Cobertura colpocitológico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AC4D74B-8664-BEB4-A896-9C748EFEA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06651"/>
            <a:ext cx="4070032" cy="32635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A44A00-DF77-BC02-30F0-AF5DF8E8D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962" y="2206651"/>
            <a:ext cx="1480540" cy="345264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AEB5015-F4B9-4A6E-E3E1-E4E64099DBBC}"/>
              </a:ext>
            </a:extLst>
          </p:cNvPr>
          <p:cNvSpPr txBox="1"/>
          <p:nvPr/>
        </p:nvSpPr>
        <p:spPr>
          <a:xfrm>
            <a:off x="4713502" y="5818257"/>
            <a:ext cx="449514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50" dirty="0">
                <a:latin typeface="Arial" panose="020B0604020202020204" pitchFamily="34" charset="0"/>
                <a:cs typeface="Arial" panose="020B0604020202020204" pitchFamily="34" charset="0"/>
              </a:rPr>
              <a:t>1. INCA (Controle do Câncer do Colo do Útero: Dados e Números 2025/2026). 2. SISCAN/DATASUS</a:t>
            </a:r>
            <a:endParaRPr lang="pt-BR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E20993-817E-72ED-B5B6-0E5AEC3BDDB7}"/>
              </a:ext>
            </a:extLst>
          </p:cNvPr>
          <p:cNvSpPr txBox="1"/>
          <p:nvPr/>
        </p:nvSpPr>
        <p:spPr>
          <a:xfrm>
            <a:off x="4859630" y="4375327"/>
            <a:ext cx="3946299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Regiões Sul e Sudeste: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 Apresentam as maiores taxas de cobertura e menor incidência de câncer avançado.</a:t>
            </a:r>
          </a:p>
          <a:p>
            <a:pPr algn="just"/>
            <a:endParaRPr lang="pt-B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Regiões Norte e Nordeste: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 O câncer de colo do útero ainda figura como a </a:t>
            </a:r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segunda causa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 de incidência oncológica (atrás apenas da mama), refletindo a dificuldade de acesso ao exame citopatológico e ao seguimento diagnóstico.</a:t>
            </a:r>
          </a:p>
          <a:p>
            <a:endParaRPr lang="pt-BR" sz="135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3588C5-14C6-1AA7-72B7-91C02B3553C6}"/>
              </a:ext>
            </a:extLst>
          </p:cNvPr>
          <p:cNvSpPr txBox="1"/>
          <p:nvPr/>
        </p:nvSpPr>
        <p:spPr>
          <a:xfrm>
            <a:off x="4859631" y="2524548"/>
            <a:ext cx="3824637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dos Indicadores (Triênio 2023-2025/2026)</a:t>
            </a:r>
          </a:p>
          <a:p>
            <a:endParaRPr lang="pt-BR" sz="1350" dirty="0"/>
          </a:p>
        </p:txBody>
      </p:sp>
      <p:graphicFrame>
        <p:nvGraphicFramePr>
          <p:cNvPr id="16" name="Espaço Reservado para Conteúdo 3">
            <a:extLst>
              <a:ext uri="{FF2B5EF4-FFF2-40B4-BE49-F238E27FC236}">
                <a16:creationId xmlns:a16="http://schemas.microsoft.com/office/drawing/2014/main" id="{6CCC8928-AD67-707F-E629-D10871EE8AC2}"/>
              </a:ext>
            </a:extLst>
          </p:cNvPr>
          <p:cNvGraphicFramePr>
            <a:graphicFrameLocks/>
          </p:cNvGraphicFramePr>
          <p:nvPr/>
        </p:nvGraphicFramePr>
        <p:xfrm>
          <a:off x="4859631" y="2853599"/>
          <a:ext cx="3850782" cy="8686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83594">
                  <a:extLst>
                    <a:ext uri="{9D8B030D-6E8A-4147-A177-3AD203B41FA5}">
                      <a16:colId xmlns:a16="http://schemas.microsoft.com/office/drawing/2014/main" val="3358868268"/>
                    </a:ext>
                  </a:extLst>
                </a:gridCol>
                <a:gridCol w="1283594">
                  <a:extLst>
                    <a:ext uri="{9D8B030D-6E8A-4147-A177-3AD203B41FA5}">
                      <a16:colId xmlns:a16="http://schemas.microsoft.com/office/drawing/2014/main" val="712457633"/>
                    </a:ext>
                  </a:extLst>
                </a:gridCol>
                <a:gridCol w="1283594">
                  <a:extLst>
                    <a:ext uri="{9D8B030D-6E8A-4147-A177-3AD203B41FA5}">
                      <a16:colId xmlns:a16="http://schemas.microsoft.com/office/drawing/2014/main" val="2371965223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dirty="0"/>
                        <a:t>Situação Atual</a:t>
                      </a:r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/>
                        <a:t>Meta (OMS/Brasil)</a:t>
                      </a:r>
                      <a:endParaRPr lang="pt-B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7119188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 dirty="0"/>
                        <a:t>Cobertura de Rastreamento</a:t>
                      </a:r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dirty="0"/>
                        <a:t>35,6% - 54%</a:t>
                      </a:r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200" b="1" dirty="0"/>
                        <a:t>&gt; 70%</a:t>
                      </a:r>
                      <a:endParaRPr lang="pt-B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875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217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1213</Words>
  <Application>Microsoft Macintosh PowerPoint</Application>
  <PresentationFormat>Apresentação na tela (4:3)</PresentationFormat>
  <Paragraphs>191</Paragraphs>
  <Slides>26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Calibri</vt:lpstr>
      <vt:lpstr>Montserrat</vt:lpstr>
      <vt:lpstr>Times</vt:lpstr>
      <vt:lpstr>Office Theme</vt:lpstr>
      <vt:lpstr>Câncer de Ovário e Colo do Útero no Brasil</vt:lpstr>
      <vt:lpstr>Conflito de interesses</vt:lpstr>
      <vt:lpstr>Apresentação do PowerPoint</vt:lpstr>
      <vt:lpstr>Prevenção de diagnóstico precoce existem?</vt:lpstr>
      <vt:lpstr>Cobertura Vacinal HPV no SUS</vt:lpstr>
      <vt:lpstr>Apresentação do PowerPoint</vt:lpstr>
      <vt:lpstr>Apresentação do PowerPoint</vt:lpstr>
      <vt:lpstr>Problema do rastreamento no Brasil</vt:lpstr>
      <vt:lpstr>Cobertura colpocitológico </vt:lpstr>
      <vt:lpstr>Cobertura não é efetividade</vt:lpstr>
      <vt:lpstr>Como melhorar o rastreamento</vt:lpstr>
      <vt:lpstr>Meta global (OMS)</vt:lpstr>
      <vt:lpstr>Câncer de Ovário</vt:lpstr>
      <vt:lpstr>Apresentação do PowerPoint</vt:lpstr>
      <vt:lpstr>Por que não rastrear ovário?</vt:lpstr>
      <vt:lpstr>Prevenção do câncer de ovário</vt:lpstr>
      <vt:lpstr>Testagem BRCA</vt:lpstr>
      <vt:lpstr>Apresentação do PowerPoint</vt:lpstr>
      <vt:lpstr>Desigualdade no Brasil e Gargalos do sistema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Oportunidades</vt:lpstr>
      <vt:lpstr>Conclusão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Câncer de Ovário e Colo do Útero no Brasil</dc:title>
  <dc:creator>daniele assad</dc:creator>
  <cp:lastModifiedBy>daniele assad</cp:lastModifiedBy>
  <cp:revision>1</cp:revision>
  <dcterms:created xsi:type="dcterms:W3CDTF">2026-05-05T11:22:24Z</dcterms:created>
  <dcterms:modified xsi:type="dcterms:W3CDTF">2026-05-05T11:25:52Z</dcterms:modified>
</cp:coreProperties>
</file>