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9" r:id="rId4"/>
    <p:sldMasterId id="2147483717" r:id="rId5"/>
  </p:sldMasterIdLst>
  <p:notesMasterIdLst>
    <p:notesMasterId r:id="rId17"/>
  </p:notesMasterIdLst>
  <p:handoutMasterIdLst>
    <p:handoutMasterId r:id="rId18"/>
  </p:handoutMasterIdLst>
  <p:sldIdLst>
    <p:sldId id="256" r:id="rId6"/>
    <p:sldId id="1470" r:id="rId7"/>
    <p:sldId id="915" r:id="rId8"/>
    <p:sldId id="3253" r:id="rId9"/>
    <p:sldId id="3194" r:id="rId10"/>
    <p:sldId id="3264" r:id="rId11"/>
    <p:sldId id="3266" r:id="rId12"/>
    <p:sldId id="2946" r:id="rId13"/>
    <p:sldId id="3224" r:id="rId14"/>
    <p:sldId id="3272" r:id="rId15"/>
    <p:sldId id="292" r:id="rId16"/>
  </p:sldIdLst>
  <p:sldSz cx="12192000" cy="6858000"/>
  <p:notesSz cx="6858000" cy="9144000"/>
  <p:embeddedFontLst>
    <p:embeddedFont>
      <p:font typeface="Aptos SemiBold" panose="020B0004020202020204" pitchFamily="34" charset="0"/>
      <p:regular r:id="rId19"/>
      <p:bold r:id="rId20"/>
      <p:italic r:id="rId21"/>
      <p:boldItalic r:id="rId22"/>
    </p:embeddedFont>
    <p:embeddedFont>
      <p:font typeface="Roboto Light" panose="02000000000000000000" pitchFamily="2" charset="0"/>
      <p:regular r:id="rId23"/>
      <p:italic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82BF4EC-F428-4F92-830D-C3E197FBA1D8}">
          <p14:sldIdLst>
            <p14:sldId id="256"/>
            <p14:sldId id="1470"/>
            <p14:sldId id="915"/>
            <p14:sldId id="3253"/>
            <p14:sldId id="3194"/>
            <p14:sldId id="3264"/>
            <p14:sldId id="3266"/>
            <p14:sldId id="2946"/>
            <p14:sldId id="3224"/>
            <p14:sldId id="3272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orient="horz" pos="210" userDrawn="1">
          <p15:clr>
            <a:srgbClr val="A4A3A4"/>
          </p15:clr>
        </p15:guide>
        <p15:guide id="5" pos="483" userDrawn="1">
          <p15:clr>
            <a:srgbClr val="A4A3A4"/>
          </p15:clr>
        </p15:guide>
        <p15:guide id="6" pos="6970" userDrawn="1">
          <p15:clr>
            <a:srgbClr val="A4A3A4"/>
          </p15:clr>
        </p15:guide>
        <p15:guide id="7" orient="horz" pos="142" userDrawn="1">
          <p15:clr>
            <a:srgbClr val="A4A3A4"/>
          </p15:clr>
        </p15:guide>
        <p15:guide id="8" pos="7537" userDrawn="1">
          <p15:clr>
            <a:srgbClr val="A4A3A4"/>
          </p15:clr>
        </p15:guide>
        <p15:guide id="9" pos="41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NFIENZA Enrico" initials="CE" lastIdx="3" clrIdx="0">
    <p:extLst>
      <p:ext uri="{19B8F6BF-5375-455C-9EA6-DF929625EA0E}">
        <p15:presenceInfo xmlns:p15="http://schemas.microsoft.com/office/powerpoint/2012/main" userId="S::confienz@iiasa.ac.at::96df3f4e-d910-48c8-8a35-4499a48c2be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4778"/>
    <a:srgbClr val="F9FBFB"/>
    <a:srgbClr val="843C0C"/>
    <a:srgbClr val="4A8522"/>
    <a:srgbClr val="96969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16" autoAdjust="0"/>
    <p:restoredTop sz="93878" autoAdjust="0"/>
  </p:normalViewPr>
  <p:slideViewPr>
    <p:cSldViewPr snapToGrid="0">
      <p:cViewPr varScale="1">
        <p:scale>
          <a:sx n="84" d="100"/>
          <a:sy n="84" d="100"/>
        </p:scale>
        <p:origin x="528" y="60"/>
      </p:cViewPr>
      <p:guideLst>
        <p:guide orient="horz" pos="2183"/>
        <p:guide pos="3840"/>
        <p:guide pos="211"/>
        <p:guide orient="horz" pos="210"/>
        <p:guide pos="483"/>
        <p:guide pos="6970"/>
        <p:guide orient="horz" pos="142"/>
        <p:guide pos="7537"/>
        <p:guide pos="411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15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E7595E-30B5-4881-A67A-59FBF9FFADCE}" type="datetimeFigureOut">
              <a:rPr lang="en-GB" smtClean="0">
                <a:latin typeface="Aptos" panose="020B0004020202020204" pitchFamily="34" charset="0"/>
              </a:rPr>
              <a:t>06/08/2025</a:t>
            </a:fld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718F1-308F-41AC-8857-FD9197395213}" type="slidenum">
              <a:rPr lang="en-GB" smtClean="0">
                <a:latin typeface="Aptos" panose="020B0004020202020204" pitchFamily="34" charset="0"/>
              </a:rPr>
              <a:t>‹nº›</a:t>
            </a:fld>
            <a:endParaRPr lang="en-GB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185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ptos" panose="020B0004020202020204" pitchFamily="34" charset="0"/>
              </a:defRPr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ptos" panose="020B0004020202020204" pitchFamily="34" charset="0"/>
              </a:defRPr>
            </a:lvl1pPr>
          </a:lstStyle>
          <a:p>
            <a:fld id="{DCDC1507-D4EE-4DF4-AE88-50F72BBA6FB6}" type="datetimeFigureOut">
              <a:rPr lang="LID4096" smtClean="0"/>
              <a:pPr/>
              <a:t>08/06/2025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ptos" panose="020B0004020202020204" pitchFamily="34" charset="0"/>
              </a:defRPr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ptos" panose="020B0004020202020204" pitchFamily="34" charset="0"/>
              </a:defRPr>
            </a:lvl1pPr>
          </a:lstStyle>
          <a:p>
            <a:fld id="{9D612B2D-EF34-4F4F-9D00-EFAFA3C79867}" type="slidenum">
              <a:rPr lang="LID4096" smtClean="0"/>
              <a:pPr/>
              <a:t>‹nº›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69858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A84EC-E4D9-B444-9498-E13A697CE814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ＭＳ Ｐゴシック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91429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8F88CD-E6A9-4549-9759-3E60CAEE3DFF}" type="slidenum">
              <a:rPr kumimoji="0" lang="en-ZA" altLang="ja-JP" sz="120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ZA" altLang="ja-JP" sz="12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930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88CD-E6A9-4549-9759-3E60CAEE3DFF}" type="slidenum">
              <a:rPr lang="en-ZA" altLang="ja-JP" smtClean="0"/>
              <a:pPr/>
              <a:t>8</a:t>
            </a:fld>
            <a:endParaRPr lang="en-ZA" altLang="ja-JP" dirty="0"/>
          </a:p>
        </p:txBody>
      </p:sp>
    </p:spTree>
    <p:extLst>
      <p:ext uri="{BB962C8B-B14F-4D97-AF65-F5344CB8AC3E}">
        <p14:creationId xmlns:p14="http://schemas.microsoft.com/office/powerpoint/2010/main" val="1705811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A03452EB-536F-9E48-A05F-E9019F261C96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8674" name="Text Placeholder 2">
            <a:extLst>
              <a:ext uri="{FF2B5EF4-FFF2-40B4-BE49-F238E27FC236}">
                <a16:creationId xmlns:a16="http://schemas.microsoft.com/office/drawing/2014/main" id="{663D6008-927A-6E41-9835-6AE7EE6BFC9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altLang="zh-CN"/>
              <a:t>Uma das formas de classificar uma série temporal é passando os dados da série temporal diretamente para algoritmos de aprendizado de máquina.</a:t>
            </a:r>
          </a:p>
          <a:p>
            <a:endParaRPr lang="en-US" altLang="zh-CN"/>
          </a:p>
          <a:p>
            <a:r>
              <a:rPr lang="en-US" altLang="zh-CN"/>
              <a:t>Primeiramente, as séries temporais devem vir de algum lugar. Conceptualmente, as séries temporais vem de cubos de dados de observação da Terra, que são imagens organizadas que representam as dimensões espaciais (x e y) e a temporal.</a:t>
            </a:r>
          </a:p>
          <a:p>
            <a:endParaRPr lang="en-US" altLang="zh-CN"/>
          </a:p>
          <a:p>
            <a:r>
              <a:rPr lang="en-US" altLang="zh-CN"/>
              <a:t>Usando amostras que indicam um intervalo de datas e uma localização espacial associados a uma classe de uso e cobertura da Terra, podemos treinar modelos de aprendizado de máquina para gerar mapas de uso e cobertura.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64B64E-215E-4DBA-A6FE-EE1232111A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E42FB4-0455-4A45-AE55-65B0F40669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2811" y="138627"/>
            <a:ext cx="701833" cy="62082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9953625" y="5396757"/>
            <a:ext cx="1992194" cy="146124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Aptos" panose="020B00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896577"/>
            <a:ext cx="10668000" cy="2194038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 lang="en-US" sz="3200" b="0" i="0" kern="1200" cap="none" baseline="0" dirty="0">
                <a:solidFill>
                  <a:srgbClr val="FFC000"/>
                </a:solidFill>
                <a:latin typeface="Aptos" panose="020B0004020202020204" pitchFamily="34" charset="0"/>
                <a:ea typeface="+mj-ea"/>
                <a:cs typeface="Arial" pitchFamily="34" charset="0"/>
              </a:defRPr>
            </a:lvl1pPr>
          </a:lstStyle>
          <a:p>
            <a:pPr marL="35719" lvl="0" indent="0" eaLnBrk="0" fontAlgn="base" hangingPunct="0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12695"/>
            <a:ext cx="10668000" cy="7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0" rIns="0" bIns="0" numCol="1" rtlCol="0" anchor="ctr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lang="en-US" sz="1800" b="0" i="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cs typeface="Calibri Light" panose="020F0302020204030204" pitchFamily="34" charset="0"/>
              </a:defRPr>
            </a:lvl1pPr>
          </a:lstStyle>
          <a:p>
            <a:pPr marL="196454" lvl="0" indent="-160735" eaLnBrk="0" fontAlgn="base" hangingPunct="0">
              <a:spcBef>
                <a:spcPct val="0"/>
              </a:spcBef>
              <a:spcAft>
                <a:spcPct val="0"/>
              </a:spcAft>
              <a:tabLst/>
            </a:pPr>
            <a:r>
              <a:rPr lang="en-US" dirty="0"/>
              <a:t>Click to edit Master subtitle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89909" y="6715336"/>
            <a:ext cx="152997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0" i="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© Neil Palmer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93596C5-A244-40B0-88FE-C4F0D2496E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066" y="5954810"/>
            <a:ext cx="1478252" cy="777925"/>
          </a:xfrm>
          <a:prstGeom prst="rect">
            <a:avLst/>
          </a:prstGeom>
        </p:spPr>
      </p:pic>
      <p:pic>
        <p:nvPicPr>
          <p:cNvPr id="7" name="Picture 6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F8651DD6-965C-EC76-60B7-B57D19625A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997" y="5522686"/>
            <a:ext cx="1418558" cy="35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1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21254DF5-5E35-7E45-AE94-287447B828FC}" type="datetimeFigureOut">
              <a:rPr lang="en-US" smtClean="0"/>
              <a:pPr/>
              <a:t>8/6/2025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67E3B875-91A9-7D47-AC8B-65F6CFFB24F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09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  <a:lvl2pPr>
              <a:defRPr b="0" i="0">
                <a:latin typeface="Aptos" panose="020B0004020202020204" pitchFamily="34" charset="0"/>
              </a:defRPr>
            </a:lvl2pPr>
            <a:lvl3pPr>
              <a:defRPr b="0" i="0">
                <a:latin typeface="Aptos" panose="020B0004020202020204" pitchFamily="34" charset="0"/>
              </a:defRPr>
            </a:lvl3pPr>
            <a:lvl4pPr>
              <a:defRPr b="0" i="0">
                <a:latin typeface="Aptos" panose="020B0004020202020204" pitchFamily="34" charset="0"/>
              </a:defRPr>
            </a:lvl4pPr>
            <a:lvl5pPr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21254DF5-5E35-7E45-AE94-287447B828FC}" type="datetimeFigureOut">
              <a:rPr lang="en-US" smtClean="0"/>
              <a:pPr/>
              <a:t>8/6/2025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67E3B875-91A9-7D47-AC8B-65F6CFFB24F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942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21254DF5-5E35-7E45-AE94-287447B828FC}" type="datetimeFigureOut">
              <a:rPr lang="en-US" smtClean="0"/>
              <a:pPr/>
              <a:t>8/6/2025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67E3B875-91A9-7D47-AC8B-65F6CFFB24F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35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  <a:lvl2pPr>
              <a:defRPr b="0" i="0">
                <a:latin typeface="Aptos" panose="020B0004020202020204" pitchFamily="34" charset="0"/>
              </a:defRPr>
            </a:lvl2pPr>
            <a:lvl3pPr>
              <a:defRPr b="0" i="0">
                <a:latin typeface="Aptos" panose="020B0004020202020204" pitchFamily="34" charset="0"/>
              </a:defRPr>
            </a:lvl3pPr>
            <a:lvl4pPr>
              <a:defRPr b="0" i="0">
                <a:latin typeface="Aptos" panose="020B0004020202020204" pitchFamily="34" charset="0"/>
              </a:defRPr>
            </a:lvl4pPr>
            <a:lvl5pPr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  <a:lvl2pPr>
              <a:defRPr b="0" i="0">
                <a:latin typeface="Aptos" panose="020B0004020202020204" pitchFamily="34" charset="0"/>
              </a:defRPr>
            </a:lvl2pPr>
            <a:lvl3pPr>
              <a:defRPr b="0" i="0">
                <a:latin typeface="Aptos" panose="020B0004020202020204" pitchFamily="34" charset="0"/>
              </a:defRPr>
            </a:lvl3pPr>
            <a:lvl4pPr>
              <a:defRPr b="0" i="0">
                <a:latin typeface="Aptos" panose="020B0004020202020204" pitchFamily="34" charset="0"/>
              </a:defRPr>
            </a:lvl4pPr>
            <a:lvl5pPr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21254DF5-5E35-7E45-AE94-287447B828FC}" type="datetimeFigureOut">
              <a:rPr lang="en-US" smtClean="0"/>
              <a:pPr/>
              <a:t>8/6/2025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67E3B875-91A9-7D47-AC8B-65F6CFFB24F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579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ptos" panose="020B00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  <a:lvl2pPr>
              <a:defRPr b="0" i="0">
                <a:latin typeface="Aptos" panose="020B0004020202020204" pitchFamily="34" charset="0"/>
              </a:defRPr>
            </a:lvl2pPr>
            <a:lvl3pPr>
              <a:defRPr b="0" i="0">
                <a:latin typeface="Aptos" panose="020B0004020202020204" pitchFamily="34" charset="0"/>
              </a:defRPr>
            </a:lvl3pPr>
            <a:lvl4pPr>
              <a:defRPr b="0" i="0">
                <a:latin typeface="Aptos" panose="020B0004020202020204" pitchFamily="34" charset="0"/>
              </a:defRPr>
            </a:lvl4pPr>
            <a:lvl5pPr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ptos" panose="020B00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  <a:lvl2pPr>
              <a:defRPr b="0" i="0">
                <a:latin typeface="Aptos" panose="020B0004020202020204" pitchFamily="34" charset="0"/>
              </a:defRPr>
            </a:lvl2pPr>
            <a:lvl3pPr>
              <a:defRPr b="0" i="0">
                <a:latin typeface="Aptos" panose="020B0004020202020204" pitchFamily="34" charset="0"/>
              </a:defRPr>
            </a:lvl3pPr>
            <a:lvl4pPr>
              <a:defRPr b="0" i="0">
                <a:latin typeface="Aptos" panose="020B0004020202020204" pitchFamily="34" charset="0"/>
              </a:defRPr>
            </a:lvl4pPr>
            <a:lvl5pPr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21254DF5-5E35-7E45-AE94-287447B828FC}" type="datetimeFigureOut">
              <a:rPr lang="en-US" smtClean="0"/>
              <a:pPr/>
              <a:t>8/6/2025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67E3B875-91A9-7D47-AC8B-65F6CFFB24F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586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21254DF5-5E35-7E45-AE94-287447B828FC}" type="datetimeFigureOut">
              <a:rPr lang="en-US" smtClean="0"/>
              <a:pPr/>
              <a:t>8/6/2025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67E3B875-91A9-7D47-AC8B-65F6CFFB24F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33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67E3B875-91A9-7D47-AC8B-65F6CFFB24F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933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ptos" panose="020B0004020202020204" pitchFamily="34" charset="0"/>
              </a:defRPr>
            </a:lvl1pPr>
            <a:lvl2pPr>
              <a:defRPr sz="2800" b="0" i="0">
                <a:latin typeface="Aptos" panose="020B0004020202020204" pitchFamily="34" charset="0"/>
              </a:defRPr>
            </a:lvl2pPr>
            <a:lvl3pPr>
              <a:defRPr sz="2400" b="0" i="0">
                <a:latin typeface="Aptos" panose="020B0004020202020204" pitchFamily="34" charset="0"/>
              </a:defRPr>
            </a:lvl3pPr>
            <a:lvl4pPr>
              <a:defRPr sz="2000" b="0" i="0">
                <a:latin typeface="Aptos" panose="020B0004020202020204" pitchFamily="34" charset="0"/>
              </a:defRPr>
            </a:lvl4pPr>
            <a:lvl5pPr>
              <a:defRPr sz="2000" b="0" i="0">
                <a:latin typeface="Aptos" panose="020B00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21254DF5-5E35-7E45-AE94-287447B828FC}" type="datetimeFigureOut">
              <a:rPr lang="en-US" smtClean="0"/>
              <a:pPr/>
              <a:t>8/6/2025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67E3B875-91A9-7D47-AC8B-65F6CFFB24F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922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 b="0" i="0">
                <a:latin typeface="Aptos" panose="020B00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21254DF5-5E35-7E45-AE94-287447B828FC}" type="datetimeFigureOut">
              <a:rPr lang="en-US" smtClean="0"/>
              <a:pPr/>
              <a:t>8/6/2025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67E3B875-91A9-7D47-AC8B-65F6CFFB24F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883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ptos" panose="020B0004020202020204" pitchFamily="34" charset="0"/>
              </a:defRPr>
            </a:lvl1pPr>
            <a:lvl2pPr>
              <a:defRPr b="0" i="0">
                <a:latin typeface="Aptos" panose="020B0004020202020204" pitchFamily="34" charset="0"/>
              </a:defRPr>
            </a:lvl2pPr>
            <a:lvl3pPr>
              <a:defRPr b="0" i="0">
                <a:latin typeface="Aptos" panose="020B0004020202020204" pitchFamily="34" charset="0"/>
              </a:defRPr>
            </a:lvl3pPr>
            <a:lvl4pPr>
              <a:defRPr b="0" i="0">
                <a:latin typeface="Aptos" panose="020B0004020202020204" pitchFamily="34" charset="0"/>
              </a:defRPr>
            </a:lvl4pPr>
            <a:lvl5pPr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21254DF5-5E35-7E45-AE94-287447B828FC}" type="datetimeFigureOut">
              <a:rPr lang="en-US" smtClean="0"/>
              <a:pPr/>
              <a:t>8/6/2025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67E3B875-91A9-7D47-AC8B-65F6CFFB24F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76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8365" y="191069"/>
            <a:ext cx="8447840" cy="830996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lnSpc>
                <a:spcPct val="100000"/>
              </a:lnSpc>
              <a:defRPr sz="3200" b="0" i="0" cap="none" baseline="0">
                <a:solidFill>
                  <a:srgbClr val="002060"/>
                </a:solidFill>
                <a:latin typeface="Aptos" panose="020B0004020202020204" pitchFamily="34" charset="0"/>
                <a:ea typeface="Adobe Heiti Std R" panose="020B0400000000000000" pitchFamily="34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7784" y="6531794"/>
            <a:ext cx="2386718" cy="252438"/>
          </a:xfrm>
          <a:prstGeom prst="rect">
            <a:avLst/>
          </a:prstGeom>
        </p:spPr>
        <p:txBody>
          <a:bodyPr/>
          <a:lstStyle>
            <a:lvl1pPr>
              <a:defRPr sz="1050" b="0" i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9892" y="6531803"/>
            <a:ext cx="5950423" cy="252437"/>
          </a:xfrm>
          <a:prstGeom prst="rect">
            <a:avLst/>
          </a:prstGeom>
        </p:spPr>
        <p:txBody>
          <a:bodyPr/>
          <a:lstStyle>
            <a:lvl1pPr algn="ctr">
              <a:defRPr sz="1050" b="0" i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66831" y="6531793"/>
            <a:ext cx="2743200" cy="252438"/>
          </a:xfrm>
          <a:prstGeom prst="rect">
            <a:avLst/>
          </a:prstGeom>
        </p:spPr>
        <p:txBody>
          <a:bodyPr/>
          <a:lstStyle>
            <a:lvl1pPr algn="r">
              <a:defRPr sz="1050" b="0" i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2D82840D-D123-430E-B8CC-9AA98430F160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19BBE71-8998-4A8C-8818-BB7175CDDB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81181" y="2176851"/>
            <a:ext cx="8447840" cy="2504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defRPr>
            </a:lvl1pPr>
            <a:lvl2pPr>
              <a:defRPr sz="1200" b="0" i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defRPr>
            </a:lvl2pPr>
            <a:lvl3pPr>
              <a:defRPr sz="1050" b="0" i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defRPr>
            </a:lvl3pPr>
            <a:lvl4pPr>
              <a:defRPr sz="1000" b="0" i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defRPr>
            </a:lvl4pPr>
            <a:lvl5pPr>
              <a:defRPr sz="1000" b="0" i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EA0C8C-8969-407A-9EF1-1D63446809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1" y="6378249"/>
            <a:ext cx="439823" cy="46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40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ptos" panose="020B0004020202020204" pitchFamily="34" charset="0"/>
              </a:defRPr>
            </a:lvl1pPr>
            <a:lvl2pPr>
              <a:defRPr b="0" i="0">
                <a:latin typeface="Aptos" panose="020B0004020202020204" pitchFamily="34" charset="0"/>
              </a:defRPr>
            </a:lvl2pPr>
            <a:lvl3pPr>
              <a:defRPr b="0" i="0">
                <a:latin typeface="Aptos" panose="020B0004020202020204" pitchFamily="34" charset="0"/>
              </a:defRPr>
            </a:lvl3pPr>
            <a:lvl4pPr>
              <a:defRPr b="0" i="0">
                <a:latin typeface="Aptos" panose="020B0004020202020204" pitchFamily="34" charset="0"/>
              </a:defRPr>
            </a:lvl4pPr>
            <a:lvl5pPr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21254DF5-5E35-7E45-AE94-287447B828FC}" type="datetimeFigureOut">
              <a:rPr lang="en-US" smtClean="0"/>
              <a:pPr/>
              <a:t>8/6/2025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67E3B875-91A9-7D47-AC8B-65F6CFFB24F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545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609602" y="221957"/>
            <a:ext cx="10972801" cy="754285"/>
          </a:xfrm>
          <a:prstGeom prst="rect">
            <a:avLst/>
          </a:prstGeom>
        </p:spPr>
        <p:txBody>
          <a:bodyPr lIns="65022" tIns="65022" rIns="65022" bIns="65022">
            <a:normAutofit/>
          </a:bodyPr>
          <a:lstStyle>
            <a:lvl1pPr defTabSz="914344">
              <a:defRPr sz="3797" b="0" i="0">
                <a:solidFill>
                  <a:srgbClr val="003D6C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Calibri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026" name="Picture 2" descr="mage result for GEO group on Earth Observations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02048"/>
            <a:ext cx="2117912" cy="55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10170614" y="6396435"/>
            <a:ext cx="2021387" cy="461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r" defTabSz="41074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65" b="0" i="0" u="none" kern="0" dirty="0">
                <a:solidFill>
                  <a:srgbClr val="0365C0">
                    <a:lumMod val="75000"/>
                  </a:srgbClr>
                </a:solidFill>
                <a:latin typeface="Aptos" panose="020B0004020202020204" pitchFamily="34" charset="0"/>
                <a:ea typeface="Franklin Gothic Book Regular" charset="0"/>
                <a:cs typeface="Franklin Gothic Book Regular" charset="0"/>
                <a:sym typeface="Helvetica Light"/>
              </a:rPr>
              <a:t>@geosec2025</a:t>
            </a:r>
          </a:p>
          <a:p>
            <a:pPr algn="r" defTabSz="41074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65" b="0" i="0" u="none" kern="0" dirty="0" err="1">
                <a:solidFill>
                  <a:srgbClr val="0365C0">
                    <a:lumMod val="75000"/>
                  </a:srgbClr>
                </a:solidFill>
                <a:latin typeface="Aptos" panose="020B0004020202020204" pitchFamily="34" charset="0"/>
                <a:ea typeface="Franklin Gothic Book Regular" charset="0"/>
                <a:cs typeface="Franklin Gothic Book Regular" charset="0"/>
                <a:sym typeface="Helvetica Light"/>
              </a:rPr>
              <a:t>www.earthobservations.org</a:t>
            </a:r>
            <a:endParaRPr lang="en-US" sz="1265" b="0" i="0" u="none" kern="0" dirty="0">
              <a:solidFill>
                <a:srgbClr val="0365C0">
                  <a:lumMod val="75000"/>
                </a:srgbClr>
              </a:solidFill>
              <a:latin typeface="Aptos" panose="020B0004020202020204" pitchFamily="34" charset="0"/>
              <a:ea typeface="Franklin Gothic Book Regular" charset="0"/>
              <a:cs typeface="Franklin Gothic Book Regular" charset="0"/>
              <a:sym typeface="Helvetica Light"/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C21D41F-14F2-B249-80A6-3AB632E4B9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987" y="1295387"/>
            <a:ext cx="6904211" cy="1148408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0261A8"/>
                </a:solidFill>
                <a:latin typeface="Aptos" panose="020B0004020202020204" pitchFamily="34" charset="0"/>
              </a:defRPr>
            </a:lvl1pPr>
            <a:lvl2pPr>
              <a:defRPr sz="2400" b="0" i="0">
                <a:solidFill>
                  <a:srgbClr val="0261A8"/>
                </a:solidFill>
                <a:latin typeface="Aptos" panose="020B0004020202020204" pitchFamily="34" charset="0"/>
              </a:defRPr>
            </a:lvl2pPr>
            <a:lvl3pPr>
              <a:defRPr sz="2400" b="0" i="0">
                <a:solidFill>
                  <a:srgbClr val="0261A8"/>
                </a:solidFill>
                <a:latin typeface="Aptos" panose="020B0004020202020204" pitchFamily="34" charset="0"/>
              </a:defRPr>
            </a:lvl3pPr>
            <a:lvl4pPr>
              <a:defRPr sz="2400" b="0" i="0">
                <a:solidFill>
                  <a:srgbClr val="0261A8"/>
                </a:solidFill>
                <a:latin typeface="Aptos" panose="020B0004020202020204" pitchFamily="34" charset="0"/>
              </a:defRPr>
            </a:lvl4pPr>
            <a:lvl5pPr>
              <a:defRPr sz="2400" b="0" i="0">
                <a:solidFill>
                  <a:srgbClr val="0261A8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5647549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">
  <p:cSld name="0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6"/>
          <p:cNvSpPr txBox="1">
            <a:spLocks noGrp="1"/>
          </p:cNvSpPr>
          <p:nvPr>
            <p:ph type="sldNum" idx="12"/>
          </p:nvPr>
        </p:nvSpPr>
        <p:spPr>
          <a:xfrm>
            <a:off x="26292" y="6334962"/>
            <a:ext cx="6510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3B3D40"/>
                </a:solidFill>
                <a:latin typeface="Aptos" panose="020B0004020202020204" pitchFamily="34" charset="0"/>
                <a:ea typeface="Aptos" panose="020B0004020202020204" pitchFamily="34" charset="0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3" name="Google Shape;23;p96"/>
          <p:cNvSpPr txBox="1">
            <a:spLocks noGrp="1"/>
          </p:cNvSpPr>
          <p:nvPr>
            <p:ph type="title"/>
          </p:nvPr>
        </p:nvSpPr>
        <p:spPr>
          <a:xfrm>
            <a:off x="603864" y="821984"/>
            <a:ext cx="10930467" cy="71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500"/>
              <a:buFont typeface="Roboto Light"/>
              <a:buNone/>
              <a:defRPr sz="4333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815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5760">
          <p15:clr>
            <a:srgbClr val="FBAE40"/>
          </p15:clr>
        </p15:guide>
        <p15:guide id="3" pos="320">
          <p15:clr>
            <a:srgbClr val="FBAE40"/>
          </p15:clr>
        </p15:guide>
        <p15:guide id="4" pos="600">
          <p15:clr>
            <a:srgbClr val="FBAE40"/>
          </p15:clr>
        </p15:guide>
        <p15:guide id="5" pos="760">
          <p15:clr>
            <a:srgbClr val="FBAE40"/>
          </p15:clr>
        </p15:guide>
        <p15:guide id="6" pos="1040">
          <p15:clr>
            <a:srgbClr val="FBAE40"/>
          </p15:clr>
        </p15:guide>
        <p15:guide id="7" pos="1200">
          <p15:clr>
            <a:srgbClr val="FBAE40"/>
          </p15:clr>
        </p15:guide>
        <p15:guide id="8" pos="1480">
          <p15:clr>
            <a:srgbClr val="FBAE40"/>
          </p15:clr>
        </p15:guide>
        <p15:guide id="9" pos="1640">
          <p15:clr>
            <a:srgbClr val="FBAE40"/>
          </p15:clr>
        </p15:guide>
        <p15:guide id="10" pos="1920">
          <p15:clr>
            <a:srgbClr val="FBAE40"/>
          </p15:clr>
        </p15:guide>
        <p15:guide id="11" pos="2080">
          <p15:clr>
            <a:srgbClr val="FBAE40"/>
          </p15:clr>
        </p15:guide>
        <p15:guide id="12" pos="2360">
          <p15:clr>
            <a:srgbClr val="FBAE40"/>
          </p15:clr>
        </p15:guide>
        <p15:guide id="13" pos="2520">
          <p15:clr>
            <a:srgbClr val="FBAE40"/>
          </p15:clr>
        </p15:guide>
        <p15:guide id="14" pos="2800">
          <p15:clr>
            <a:srgbClr val="FBAE40"/>
          </p15:clr>
        </p15:guide>
        <p15:guide id="15" pos="2960">
          <p15:clr>
            <a:srgbClr val="FBAE40"/>
          </p15:clr>
        </p15:guide>
        <p15:guide id="16" pos="3240">
          <p15:clr>
            <a:srgbClr val="FBAE40"/>
          </p15:clr>
        </p15:guide>
        <p15:guide id="17" pos="3400">
          <p15:clr>
            <a:srgbClr val="FBAE40"/>
          </p15:clr>
        </p15:guide>
        <p15:guide id="18" pos="3680">
          <p15:clr>
            <a:srgbClr val="FBAE40"/>
          </p15:clr>
        </p15:guide>
        <p15:guide id="19" pos="3840">
          <p15:clr>
            <a:srgbClr val="FBAE40"/>
          </p15:clr>
        </p15:guide>
        <p15:guide id="20" pos="4120">
          <p15:clr>
            <a:srgbClr val="FBAE40"/>
          </p15:clr>
        </p15:guide>
        <p15:guide id="21" pos="4280">
          <p15:clr>
            <a:srgbClr val="FBAE40"/>
          </p15:clr>
        </p15:guide>
        <p15:guide id="22" pos="4560">
          <p15:clr>
            <a:srgbClr val="FBAE40"/>
          </p15:clr>
        </p15:guide>
        <p15:guide id="23" pos="4720">
          <p15:clr>
            <a:srgbClr val="FBAE40"/>
          </p15:clr>
        </p15:guide>
        <p15:guide id="24" pos="5000">
          <p15:clr>
            <a:srgbClr val="FBAE40"/>
          </p15:clr>
        </p15:guide>
        <p15:guide id="25" pos="5160">
          <p15:clr>
            <a:srgbClr val="FBAE40"/>
          </p15:clr>
        </p15:guide>
        <p15:guide id="26" pos="544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3240">
          <p15:clr>
            <a:srgbClr val="FBAE40"/>
          </p15:clr>
        </p15:guide>
        <p15:guide id="29" orient="horz" pos="320">
          <p15:clr>
            <a:srgbClr val="FBAE40"/>
          </p15:clr>
        </p15:guide>
        <p15:guide id="30" orient="horz" pos="620">
          <p15:clr>
            <a:srgbClr val="FBAE40"/>
          </p15:clr>
        </p15:guide>
        <p15:guide id="31" orient="horz" pos="780">
          <p15:clr>
            <a:srgbClr val="FBAE40"/>
          </p15:clr>
        </p15:guide>
        <p15:guide id="32" orient="horz" pos="1080">
          <p15:clr>
            <a:srgbClr val="FBAE40"/>
          </p15:clr>
        </p15:guide>
        <p15:guide id="33" orient="horz" pos="1240">
          <p15:clr>
            <a:srgbClr val="FBAE40"/>
          </p15:clr>
        </p15:guide>
        <p15:guide id="34" orient="horz" pos="1540">
          <p15:clr>
            <a:srgbClr val="FBAE40"/>
          </p15:clr>
        </p15:guide>
        <p15:guide id="35" orient="horz" pos="1700">
          <p15:clr>
            <a:srgbClr val="FBAE40"/>
          </p15:clr>
        </p15:guide>
        <p15:guide id="36" orient="horz" pos="2000">
          <p15:clr>
            <a:srgbClr val="FBAE40"/>
          </p15:clr>
        </p15:guide>
        <p15:guide id="37" orient="horz" pos="2160">
          <p15:clr>
            <a:srgbClr val="FBAE40"/>
          </p15:clr>
        </p15:guide>
        <p15:guide id="38" orient="horz" pos="2460">
          <p15:clr>
            <a:srgbClr val="FBAE40"/>
          </p15:clr>
        </p15:guide>
        <p15:guide id="39" orient="horz" pos="2620">
          <p15:clr>
            <a:srgbClr val="FBAE40"/>
          </p15:clr>
        </p15:guide>
        <p15:guide id="40" orient="horz" pos="29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 hasCustomPrompt="1"/>
          </p:nvPr>
        </p:nvSpPr>
        <p:spPr>
          <a:xfrm>
            <a:off x="1190626" y="2268142"/>
            <a:ext cx="9810751" cy="23217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0" i="0">
                <a:solidFill>
                  <a:srgbClr val="004375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980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598B0C5-9E56-4142-8F60-600270623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50135"/>
            <a:ext cx="12192000" cy="928047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lang="en-US" sz="1800" b="0" i="0" baseline="0" dirty="0">
                <a:solidFill>
                  <a:srgbClr val="FFC000"/>
                </a:solidFill>
                <a:latin typeface="Aptos" panose="020B0004020202020204" pitchFamily="34" charset="0"/>
              </a:defRPr>
            </a:lvl1pPr>
          </a:lstStyle>
          <a:p>
            <a:pPr lvl="0" algn="ctr" eaLnBrk="0" fontAlgn="base" hangingPunct="0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3781" y="6469039"/>
            <a:ext cx="2780721" cy="252438"/>
          </a:xfrm>
          <a:prstGeom prst="rect">
            <a:avLst/>
          </a:prstGeom>
        </p:spPr>
        <p:txBody>
          <a:bodyPr/>
          <a:lstStyle>
            <a:lvl1pPr>
              <a:defRPr sz="1050" b="0" i="0">
                <a:solidFill>
                  <a:srgbClr val="FFC000"/>
                </a:solidFill>
                <a:latin typeface="Aptos" panose="020B00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9892" y="6469048"/>
            <a:ext cx="5950423" cy="252437"/>
          </a:xfrm>
          <a:prstGeom prst="rect">
            <a:avLst/>
          </a:prstGeom>
        </p:spPr>
        <p:txBody>
          <a:bodyPr/>
          <a:lstStyle>
            <a:lvl1pPr algn="ctr">
              <a:defRPr sz="1050" b="0" i="0">
                <a:solidFill>
                  <a:srgbClr val="FFC000"/>
                </a:solidFill>
                <a:latin typeface="Aptos" panose="020B00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66831" y="6469038"/>
            <a:ext cx="2743200" cy="252438"/>
          </a:xfrm>
          <a:prstGeom prst="rect">
            <a:avLst/>
          </a:prstGeom>
        </p:spPr>
        <p:txBody>
          <a:bodyPr/>
          <a:lstStyle>
            <a:lvl1pPr algn="r">
              <a:defRPr sz="1050" b="0" i="0">
                <a:solidFill>
                  <a:srgbClr val="FFC000"/>
                </a:solidFill>
                <a:latin typeface="Aptos" panose="020B0004020202020204" pitchFamily="34" charset="0"/>
              </a:defRPr>
            </a:lvl1pPr>
          </a:lstStyle>
          <a:p>
            <a:fld id="{2D82840D-D123-430E-B8CC-9AA98430F160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-89909" y="6715336"/>
            <a:ext cx="152997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0" i="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© Neil Palmer</a:t>
            </a:r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FE42C39C-0549-4BA3-955A-EF05E5FA57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81181" y="2176851"/>
            <a:ext cx="8447840" cy="2504303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anchor="ctr"/>
          <a:lstStyle>
            <a:lvl1pPr marL="0" indent="0" algn="ctr">
              <a:buNone/>
              <a:defRPr sz="1400" b="0" i="0">
                <a:solidFill>
                  <a:srgbClr val="FFC000"/>
                </a:solidFill>
                <a:latin typeface="Aptos" panose="020B0004020202020204" pitchFamily="34" charset="0"/>
              </a:defRPr>
            </a:lvl1pPr>
            <a:lvl2pPr marL="257175" indent="0" algn="ctr">
              <a:buNone/>
              <a:defRPr sz="1200">
                <a:solidFill>
                  <a:srgbClr val="FFC000"/>
                </a:solidFill>
              </a:defRPr>
            </a:lvl2pPr>
            <a:lvl3pPr algn="ctr">
              <a:defRPr sz="1050">
                <a:solidFill>
                  <a:srgbClr val="FFC000"/>
                </a:solidFill>
              </a:defRPr>
            </a:lvl3pPr>
            <a:lvl4pPr algn="ctr">
              <a:defRPr sz="1000">
                <a:solidFill>
                  <a:srgbClr val="FFC000"/>
                </a:solidFill>
              </a:defRPr>
            </a:lvl4pPr>
            <a:lvl5pPr marL="1028700" indent="0" algn="ctr">
              <a:buNone/>
              <a:defRPr sz="1000">
                <a:solidFill>
                  <a:srgbClr val="FFC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381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DF98C7-41D4-40D2-BA6A-C1798A567F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36581"/>
            <a:ext cx="10668000" cy="1447529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 lang="en-US" sz="2400" b="0" i="0" cap="none" dirty="0">
                <a:solidFill>
                  <a:srgbClr val="FFC000"/>
                </a:solidFill>
                <a:latin typeface="Aptos" panose="020B0004020202020204" pitchFamily="34" charset="0"/>
                <a:ea typeface="+mj-ea"/>
                <a:cs typeface="Arial" pitchFamily="34" charset="0"/>
              </a:defRPr>
            </a:lvl1pPr>
          </a:lstStyle>
          <a:p>
            <a:pPr marL="35719" lvl="0" indent="0" eaLnBrk="0" fontAlgn="base" hangingPunct="0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89909" y="6715336"/>
            <a:ext cx="152997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0" i="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© Neil Palmer</a:t>
            </a:r>
          </a:p>
        </p:txBody>
      </p:sp>
    </p:spTree>
    <p:extLst>
      <p:ext uri="{BB962C8B-B14F-4D97-AF65-F5344CB8AC3E}">
        <p14:creationId xmlns:p14="http://schemas.microsoft.com/office/powerpoint/2010/main" val="2358119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A4F5B-C466-45F6-9BA4-56D3C9D36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5" y="187705"/>
            <a:ext cx="10333044" cy="617514"/>
          </a:xfrm>
          <a:prstGeom prst="rect">
            <a:avLst/>
          </a:prstGeom>
        </p:spPr>
        <p:txBody>
          <a:bodyPr anchor="b"/>
          <a:lstStyle>
            <a:lvl1pPr>
              <a:defRPr sz="3200" b="0" i="0" cap="none" baseline="0">
                <a:solidFill>
                  <a:schemeClr val="accent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slide title </a:t>
            </a:r>
            <a:endParaRPr lang="LID4096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021E21-EC26-46F3-9211-FDF2206330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225" y="846705"/>
            <a:ext cx="10333044" cy="617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Click to edit slide subtitle</a:t>
            </a:r>
            <a:endParaRPr lang="LID4096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39CE426-2606-4D3C-8A89-D60995C5F34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21225" y="6484314"/>
            <a:ext cx="1416506" cy="251912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solidFill>
                  <a:schemeClr val="accent5"/>
                </a:solidFill>
                <a:latin typeface="Aptos" panose="020B00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693EC10-7E01-42AA-860A-B020F380B59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4210" y="6484314"/>
            <a:ext cx="8643580" cy="25191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solidFill>
                  <a:schemeClr val="accent5"/>
                </a:solidFill>
                <a:latin typeface="Aptos" panose="020B00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9AC84B-0836-4A53-987B-9F70B53178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54269" y="6485367"/>
            <a:ext cx="1450918" cy="250859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chemeClr val="accent5"/>
                </a:solidFill>
                <a:latin typeface="Aptos" panose="020B0004020202020204" pitchFamily="34" charset="0"/>
              </a:defRPr>
            </a:lvl1pPr>
          </a:lstStyle>
          <a:p>
            <a:fld id="{2D82840D-D123-430E-B8CC-9AA98430F160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13AEC78-9376-41B0-B477-9CDF5CDC188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729552" y="1972101"/>
            <a:ext cx="6732896" cy="291379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424590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625476" y="298452"/>
            <a:ext cx="10972801" cy="1143001"/>
          </a:xfrm>
          <a:prstGeom prst="rect">
            <a:avLst/>
          </a:prstGeom>
        </p:spPr>
        <p:txBody>
          <a:bodyPr lIns="65022" tIns="65022" rIns="65022" bIns="65022">
            <a:normAutofit/>
          </a:bodyPr>
          <a:lstStyle>
            <a:lvl1pPr defTabSz="914367">
              <a:defRPr sz="3797" b="0" i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Calibri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026" name="Picture 2" descr="mage result for GEO group on Earth Observations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02048"/>
            <a:ext cx="2117912" cy="55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10170612" y="6396305"/>
            <a:ext cx="2021388" cy="461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66" b="0" i="0" u="none" kern="0" dirty="0">
                <a:solidFill>
                  <a:srgbClr val="0365C0">
                    <a:lumMod val="75000"/>
                  </a:srgbClr>
                </a:solidFill>
                <a:latin typeface="Aptos" panose="020B0004020202020204" pitchFamily="34" charset="0"/>
                <a:ea typeface="Franklin Gothic Book Regular" charset="0"/>
                <a:cs typeface="Franklin Gothic Book Regular" charset="0"/>
                <a:sym typeface="Helvetica Light"/>
              </a:rPr>
              <a:t>@geosec2025</a:t>
            </a:r>
          </a:p>
          <a:p>
            <a:pPr algn="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66" b="0" i="0" u="none" kern="0" dirty="0" err="1">
                <a:solidFill>
                  <a:srgbClr val="0365C0">
                    <a:lumMod val="75000"/>
                  </a:srgbClr>
                </a:solidFill>
                <a:latin typeface="Aptos" panose="020B0004020202020204" pitchFamily="34" charset="0"/>
                <a:ea typeface="Franklin Gothic Book Regular" charset="0"/>
                <a:cs typeface="Franklin Gothic Book Regular" charset="0"/>
                <a:sym typeface="Helvetica Light"/>
              </a:rPr>
              <a:t>www.earthobservations.org</a:t>
            </a:r>
            <a:endParaRPr lang="en-US" sz="1266" b="0" i="0" u="none" kern="0" dirty="0">
              <a:solidFill>
                <a:srgbClr val="0365C0">
                  <a:lumMod val="75000"/>
                </a:srgbClr>
              </a:solidFill>
              <a:latin typeface="Aptos" panose="020B0004020202020204" pitchFamily="34" charset="0"/>
              <a:ea typeface="Franklin Gothic Book Regular" charset="0"/>
              <a:cs typeface="Franklin Gothic Book Regular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70703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E43264-508A-FA73-6B6F-66C6845A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27C9427C-79AE-4249-8220-4E7B74300269}" type="datetimeFigureOut">
              <a:rPr lang="en-CH" smtClean="0"/>
              <a:pPr/>
              <a:t>08/06/2025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9B2CA3-813E-5763-6A83-3B3C64D9D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0CC6B-E67E-47CC-148C-0F306265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835055F6-2904-4B40-821C-9819CD23245D}" type="slidenum">
              <a:rPr lang="en-CH" smtClean="0"/>
              <a:pPr/>
              <a:t>‹nº›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69195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1027">
            <a:extLst>
              <a:ext uri="{FF2B5EF4-FFF2-40B4-BE49-F238E27FC236}">
                <a16:creationId xmlns:a16="http://schemas.microsoft.com/office/drawing/2014/main" id="{4C097BB6-5864-4445-8C59-21E764E682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0FF0B821-8A1A-9646-BA63-573EA866F720}" type="datetime1">
              <a:rPr lang="zh-CN" altLang="en-US" smtClean="0"/>
              <a:pPr/>
              <a:t>2025/8/6</a:t>
            </a:fld>
            <a:endParaRPr lang="zh-CN" altLang="en-US" dirty="0"/>
          </a:p>
        </p:txBody>
      </p:sp>
      <p:sp>
        <p:nvSpPr>
          <p:cNvPr id="4" name="Footer Placeholder 1028">
            <a:extLst>
              <a:ext uri="{FF2B5EF4-FFF2-40B4-BE49-F238E27FC236}">
                <a16:creationId xmlns:a16="http://schemas.microsoft.com/office/drawing/2014/main" id="{54D57834-62E3-B449-BED7-F29596F2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Slide Number Placeholder 1029">
            <a:extLst>
              <a:ext uri="{FF2B5EF4-FFF2-40B4-BE49-F238E27FC236}">
                <a16:creationId xmlns:a16="http://schemas.microsoft.com/office/drawing/2014/main" id="{3086BDF6-4D03-404E-B687-E6B1831ED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236BC66B-D080-7040-8948-0A4BE8A09EFD}" type="slidenum">
              <a:rPr lang="zh-CN" altLang="en-US" smtClean="0"/>
              <a:pPr/>
              <a:t>‹nº›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453782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86531-6298-B7E5-CCF2-F7BAB51CF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0A71E2-1832-A604-758E-429C7ABB6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F963B18F-EB71-5445-A11C-587AD63174F0}" type="datetimeFigureOut">
              <a:rPr lang="en-CH" smtClean="0"/>
              <a:pPr/>
              <a:t>08/06/2025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E9C801-1359-0418-691D-921F847D4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34CC48-7991-7498-E5D2-E25D46465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2EDF81E8-367C-7D4A-8ACA-4683C44DCCC3}" type="slidenum">
              <a:rPr lang="en-CH" smtClean="0"/>
              <a:pPr/>
              <a:t>‹nº›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04327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283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6" r:id="rId6"/>
    <p:sldLayoutId id="2147483734" r:id="rId7"/>
    <p:sldLayoutId id="2147483735" r:id="rId8"/>
    <p:sldLayoutId id="2147483736" r:id="rId9"/>
  </p:sldLayoutIdLs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800" kern="1200" cap="all" baseline="0" dirty="0">
          <a:solidFill>
            <a:schemeClr val="accent6">
              <a:lumMod val="75000"/>
            </a:schemeClr>
          </a:solidFill>
          <a:latin typeface="Calibri" panose="020F0502020204030204" pitchFamily="34" charset="0"/>
          <a:ea typeface="+mj-ea"/>
          <a:cs typeface="Arial" pitchFamily="34" charset="0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lang="en-US" sz="1350" kern="1200" smtClean="0">
          <a:solidFill>
            <a:schemeClr val="accent6">
              <a:lumMod val="75000"/>
            </a:schemeClr>
          </a:solidFill>
          <a:latin typeface="Calibri" panose="020F0502020204030204" pitchFamily="34" charset="0"/>
          <a:ea typeface="+mn-ea"/>
          <a:cs typeface="Arial" pitchFamily="34" charset="0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lang="en-US" sz="1125" kern="1200" smtClean="0">
          <a:solidFill>
            <a:schemeClr val="accent6">
              <a:lumMod val="75000"/>
            </a:schemeClr>
          </a:solidFill>
          <a:latin typeface="Calibri" panose="020F0502020204030204" pitchFamily="34" charset="0"/>
          <a:ea typeface="+mn-ea"/>
          <a:cs typeface="Arial" pitchFamily="34" charset="0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lang="en-US" sz="1013" kern="1200" smtClean="0">
          <a:solidFill>
            <a:schemeClr val="accent6">
              <a:lumMod val="75000"/>
            </a:schemeClr>
          </a:solidFill>
          <a:latin typeface="Calibri" panose="020F0502020204030204" pitchFamily="34" charset="0"/>
          <a:ea typeface="+mn-ea"/>
          <a:cs typeface="Arial" pitchFamily="34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lang="en-US" sz="900" kern="1200" smtClean="0">
          <a:solidFill>
            <a:schemeClr val="accent6">
              <a:lumMod val="75000"/>
            </a:schemeClr>
          </a:solidFill>
          <a:latin typeface="Calibri" panose="020F0502020204030204" pitchFamily="34" charset="0"/>
          <a:ea typeface="+mn-ea"/>
          <a:cs typeface="Arial" pitchFamily="34" charset="0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lang="en-US" sz="900" kern="1200" dirty="0">
          <a:solidFill>
            <a:schemeClr val="accent6">
              <a:lumMod val="75000"/>
            </a:schemeClr>
          </a:solidFill>
          <a:latin typeface="Calibri" panose="020F0502020204030204" pitchFamily="34" charset="0"/>
          <a:ea typeface="+mn-ea"/>
          <a:cs typeface="Arial" pitchFamily="34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21254DF5-5E35-7E45-AE94-287447B828FC}" type="datetimeFigureOut">
              <a:rPr lang="en-US" smtClean="0"/>
              <a:pPr/>
              <a:t>8/6/2025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67E3B875-91A9-7D47-AC8B-65F6CFFB24F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38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30" r:id="rId12"/>
    <p:sldLayoutId id="2147483732" r:id="rId13"/>
    <p:sldLayoutId id="214748373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C9D22-EF5E-027C-F692-710DDF360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25562"/>
            <a:ext cx="10668000" cy="3365054"/>
          </a:xfrm>
        </p:spPr>
        <p:txBody>
          <a:bodyPr/>
          <a:lstStyle/>
          <a:p>
            <a:r>
              <a:rPr lang="en-GB" sz="4800" dirty="0" err="1">
                <a:latin typeface="Aptos SemiBold" panose="020B0004020202020204" pitchFamily="34" charset="0"/>
              </a:rPr>
              <a:t>Monitoramento</a:t>
            </a:r>
            <a:r>
              <a:rPr lang="en-GB" sz="4800" dirty="0">
                <a:latin typeface="Aptos SemiBold" panose="020B0004020202020204" pitchFamily="34" charset="0"/>
              </a:rPr>
              <a:t> </a:t>
            </a:r>
            <a:r>
              <a:rPr lang="en-GB" sz="4800" dirty="0" err="1">
                <a:latin typeface="Aptos SemiBold" panose="020B0004020202020204" pitchFamily="34" charset="0"/>
              </a:rPr>
              <a:t>ambiental</a:t>
            </a:r>
            <a:r>
              <a:rPr lang="en-GB" sz="4800" dirty="0">
                <a:latin typeface="Aptos SemiBold" panose="020B0004020202020204" pitchFamily="34" charset="0"/>
              </a:rPr>
              <a:t> no </a:t>
            </a:r>
            <a:r>
              <a:rPr lang="en-GB" sz="4800" dirty="0" err="1">
                <a:latin typeface="Aptos SemiBold" panose="020B0004020202020204" pitchFamily="34" charset="0"/>
              </a:rPr>
              <a:t>Brasil</a:t>
            </a:r>
            <a:br>
              <a:rPr lang="en-GB" sz="4800" dirty="0">
                <a:latin typeface="Aptos" panose="020B0004020202020204" pitchFamily="34" charset="0"/>
              </a:rPr>
            </a:br>
            <a:br>
              <a:rPr lang="en-GB" sz="4800" dirty="0">
                <a:latin typeface="Aptos" panose="020B0004020202020204" pitchFamily="34" charset="0"/>
              </a:rPr>
            </a:br>
            <a:r>
              <a:rPr lang="en-GB" sz="4000" dirty="0">
                <a:latin typeface="Aptos SemiBold" panose="020B0004020202020204" pitchFamily="34" charset="0"/>
              </a:rPr>
              <a:t>Gilberto Câmara (INPE)</a:t>
            </a:r>
            <a:endParaRPr lang="en-CH" sz="4000" dirty="0">
              <a:latin typeface="Aptos SemiBold" panose="020B0004020202020204" pitchFamily="34" charset="0"/>
            </a:endParaRP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2E2F9BBB-2530-7AD7-4FC4-08530E088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477" y="6229986"/>
            <a:ext cx="10668000" cy="777925"/>
          </a:xfrm>
        </p:spPr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638576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982F90EE-D5E9-1A1E-EF24-5B74EAD0F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94" y="180696"/>
            <a:ext cx="11845965" cy="754053"/>
          </a:xfrm>
          <a:prstGeom prst="rect">
            <a:avLst/>
          </a:prstGeom>
          <a:noFill/>
          <a:ln>
            <a:noFill/>
          </a:ln>
        </p:spPr>
        <p:txBody>
          <a:bodyPr wrap="square" lIns="68559" tIns="68580" rIns="68559" bIns="6858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000" dirty="0">
                <a:solidFill>
                  <a:srgbClr val="19326C"/>
                </a:solidFill>
                <a:latin typeface="Aptos" panose="020B0004020202020204" pitchFamily="34" charset="0"/>
                <a:cs typeface="Franklin Gothic Book Regular" charset="0"/>
              </a:rPr>
              <a:t>EO para </a:t>
            </a:r>
            <a:r>
              <a:rPr lang="en-US" sz="4000" dirty="0" err="1">
                <a:solidFill>
                  <a:srgbClr val="19326C"/>
                </a:solidFill>
                <a:latin typeface="Aptos" panose="020B0004020202020204" pitchFamily="34" charset="0"/>
                <a:cs typeface="Franklin Gothic Book Regular" charset="0"/>
              </a:rPr>
              <a:t>conformidade</a:t>
            </a:r>
            <a:endParaRPr lang="en-US" sz="4000" dirty="0">
              <a:solidFill>
                <a:srgbClr val="8E0001"/>
              </a:solidFill>
              <a:latin typeface="Aptos" panose="020B0004020202020204" pitchFamily="34" charset="0"/>
              <a:cs typeface="Franklin Gothic Book Regular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C508362-A898-4AF8-F6EE-65E37DC65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6" y="1229360"/>
            <a:ext cx="3589654" cy="484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TRMA responds to new EU deforestation regulations | Tire Business">
            <a:extLst>
              <a:ext uri="{FF2B5EF4-FFF2-40B4-BE49-F238E27FC236}">
                <a16:creationId xmlns:a16="http://schemas.microsoft.com/office/drawing/2014/main" id="{E1E2F8C1-6EB4-6828-7DE6-959DB7421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20" y="1291590"/>
            <a:ext cx="5621082" cy="233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F6D54A-169C-3EF3-2ABC-0E07B464A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3794372"/>
            <a:ext cx="5684520" cy="19281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B3F2A9DD-1F8A-1BFA-8DE2-886860DE5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1" y="6042790"/>
            <a:ext cx="11521439" cy="569387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68559" tIns="68580" rIns="68559" bIns="6858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Franklin Gothic Book Regular" charset="0"/>
              </a:rPr>
              <a:t>Mapas de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Franklin Gothic Book Regular" charset="0"/>
              </a:rPr>
              <a:t>desmatamento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Franklin Gothic Book Regular" charset="0"/>
              </a:rPr>
              <a:t> da Terra para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Franklin Gothic Book Regular" charset="0"/>
              </a:rPr>
              <a:t>aplicação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Franklin Gothic Book Regular" charset="0"/>
              </a:rPr>
              <a:t> da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cs typeface="Franklin Gothic Book Regular" charset="0"/>
              </a:rPr>
              <a:t>conformidade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  <a:cs typeface="Franklin Gothic Book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348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69EFA422-C99C-D84F-8607-9DBFF2A00E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66456" y="1"/>
            <a:ext cx="9859088" cy="1241830"/>
          </a:xfrm>
        </p:spPr>
        <p:txBody>
          <a:bodyPr vert="horz" wrap="square" lIns="109545" tIns="54773" rIns="109545" bIns="54773" numCol="1" rtlCol="0" anchor="ctr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en-US" sz="4400" cap="none" dirty="0">
                <a:solidFill>
                  <a:srgbClr val="2A3E74"/>
                </a:solidFill>
                <a:latin typeface="Aptos SemiBold" panose="020B0004020202020204" pitchFamily="34" charset="0"/>
              </a:rPr>
              <a:t>Novas </a:t>
            </a:r>
            <a:r>
              <a:rPr lang="en-US" altLang="en-US" sz="4400" cap="none" dirty="0" err="1">
                <a:solidFill>
                  <a:srgbClr val="2A3E74"/>
                </a:solidFill>
                <a:latin typeface="Aptos SemiBold" panose="020B0004020202020204" pitchFamily="34" charset="0"/>
              </a:rPr>
              <a:t>tecnologias</a:t>
            </a:r>
            <a:endParaRPr lang="en-US" altLang="en-US" sz="4400" cap="none" dirty="0">
              <a:solidFill>
                <a:srgbClr val="2A3E74"/>
              </a:solidFill>
              <a:latin typeface="Aptos SemiBold" panose="020B00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C5BC4-434D-F741-9089-634EEBFF3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B7BE8-07D2-124D-9AF8-14779EEE36EE}" type="slidenum">
              <a:rPr lang="zh-CN" altLang="en-US"/>
              <a:pPr/>
              <a:t>11</a:t>
            </a:fld>
            <a:endParaRPr lang="zh-CN" alt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0217F2A-2DEA-7B44-A05B-C6DD24B15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181" y="1129025"/>
            <a:ext cx="7786838" cy="54991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9468D3-2A67-E14C-A337-9DF8A2ACA703}"/>
              </a:ext>
            </a:extLst>
          </p:cNvPr>
          <p:cNvGrpSpPr/>
          <p:nvPr/>
        </p:nvGrpSpPr>
        <p:grpSpPr>
          <a:xfrm>
            <a:off x="0" y="19545"/>
            <a:ext cx="12192000" cy="6852560"/>
            <a:chOff x="0" y="19545"/>
            <a:chExt cx="12192000" cy="68525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D7B8466-B693-274F-BBC9-0CD203FF7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468415"/>
              <a:ext cx="6096000" cy="34036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CC93B5-9B63-EF40-A89B-198C8517D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473061"/>
              <a:ext cx="6096000" cy="336539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1F4F04F-B970-224F-8579-892690754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9545"/>
              <a:ext cx="6096000" cy="351459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3AC711-A3F4-6141-8950-D5C1AA15C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29801"/>
              <a:ext cx="6096000" cy="3428358"/>
            </a:xfrm>
            <a:prstGeom prst="rect">
              <a:avLst/>
            </a:prstGeom>
          </p:spPr>
        </p:pic>
        <p:sp>
          <p:nvSpPr>
            <p:cNvPr id="34821" name="Text Box 3"/>
            <p:cNvSpPr txBox="1">
              <a:spLocks noChangeArrowheads="1"/>
            </p:cNvSpPr>
            <p:nvPr/>
          </p:nvSpPr>
          <p:spPr bwMode="auto">
            <a:xfrm>
              <a:off x="1415480" y="2080119"/>
              <a:ext cx="9361040" cy="3264742"/>
            </a:xfrm>
            <a:prstGeom prst="rect">
              <a:avLst/>
            </a:prstGeom>
            <a:solidFill>
              <a:srgbClr val="EDEDED">
                <a:alpha val="82000"/>
              </a:srgbClr>
            </a:solidFill>
            <a:ln>
              <a:noFill/>
            </a:ln>
          </p:spPr>
          <p:txBody>
            <a:bodyPr wrap="square" tIns="92584" bIns="92584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7D"/>
                </a:buClr>
                <a:buSzPct val="75000"/>
                <a:defRPr/>
              </a:pPr>
              <a:r>
                <a:rPr lang="en-US" sz="4000">
                  <a:solidFill>
                    <a:srgbClr val="000090"/>
                  </a:solidFill>
                  <a:latin typeface="Aptos" panose="020B0004020202020204" pitchFamily="34" charset="0"/>
                </a:rPr>
                <a:t>As questões ambientais são mais bem tratadas com a participação de todos os cidadãos. Cada indivíduo deve ter acesso adequado às informações relativas ao ambiente.</a:t>
              </a:r>
              <a:endParaRPr lang="en-US" sz="4000" u="none" dirty="0">
                <a:solidFill>
                  <a:srgbClr val="00007F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7" name="Text Box 2">
              <a:extLst>
                <a:ext uri="{FF2B5EF4-FFF2-40B4-BE49-F238E27FC236}">
                  <a16:creationId xmlns:a16="http://schemas.microsoft.com/office/drawing/2014/main" id="{81C1282A-F7E9-7048-A3FA-B8D1E06315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2005" y="5572200"/>
              <a:ext cx="780097" cy="171377"/>
            </a:xfrm>
            <a:prstGeom prst="rect">
              <a:avLst/>
            </a:prstGeom>
            <a:solidFill>
              <a:srgbClr val="E8F0FF">
                <a:alpha val="36078"/>
              </a:srgbClr>
            </a:solidFill>
            <a:ln>
              <a:noFill/>
            </a:ln>
          </p:spPr>
          <p:txBody>
            <a:bodyPr wrap="square" lIns="46277" tIns="23138" rIns="46277" bIns="23138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810" u="none" dirty="0">
                  <a:solidFill>
                    <a:srgbClr val="4472C4">
                      <a:lumMod val="75000"/>
                    </a:srgbClr>
                  </a:solidFill>
                  <a:latin typeface="Aptos" panose="020B0004020202020204" pitchFamily="34" charset="0"/>
                  <a:cs typeface="Franklin Gothic Book Regular" charset="0"/>
                </a:rPr>
                <a:t>images: USGS</a:t>
              </a: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C4FD1095-BCCC-BD41-B753-2DC0730A1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5480" y="34984"/>
              <a:ext cx="9363231" cy="717835"/>
            </a:xfrm>
            <a:prstGeom prst="rect">
              <a:avLst/>
            </a:prstGeom>
            <a:solidFill>
              <a:srgbClr val="C5DBFB">
                <a:alpha val="8352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27431" bIns="0"/>
            <a:lstStyle>
              <a:lvl1pPr marL="39688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499"/>
                </a:spcBef>
                <a:spcAft>
                  <a:spcPts val="0"/>
                </a:spcAft>
                <a:defRPr/>
              </a:pPr>
              <a:r>
                <a:rPr lang="en-US" altLang="en-US" sz="4400" dirty="0" err="1">
                  <a:solidFill>
                    <a:srgbClr val="00007F"/>
                  </a:solidFill>
                  <a:latin typeface="Aptos SemiBold" panose="020B0004020202020204" pitchFamily="34" charset="0"/>
                  <a:sym typeface="Calibri Bold" pitchFamily="124" charset="0"/>
                </a:rPr>
                <a:t>Declaração</a:t>
              </a:r>
              <a:r>
                <a:rPr lang="en-US" altLang="en-US" sz="4400" dirty="0">
                  <a:solidFill>
                    <a:srgbClr val="00007F"/>
                  </a:solidFill>
                  <a:latin typeface="Aptos SemiBold" panose="020B0004020202020204" pitchFamily="34" charset="0"/>
                  <a:sym typeface="Calibri Bold" pitchFamily="124" charset="0"/>
                </a:rPr>
                <a:t> RIO-92 – </a:t>
              </a:r>
              <a:r>
                <a:rPr lang="en-US" altLang="en-US" sz="4400" dirty="0" err="1">
                  <a:solidFill>
                    <a:srgbClr val="00007F"/>
                  </a:solidFill>
                  <a:latin typeface="Aptos SemiBold" panose="020B0004020202020204" pitchFamily="34" charset="0"/>
                  <a:sym typeface="Calibri Bold" pitchFamily="124" charset="0"/>
                </a:rPr>
                <a:t>princípio</a:t>
              </a:r>
              <a:r>
                <a:rPr lang="en-US" altLang="en-US" sz="4400" dirty="0">
                  <a:solidFill>
                    <a:srgbClr val="00007F"/>
                  </a:solidFill>
                  <a:latin typeface="Aptos SemiBold" panose="020B0004020202020204" pitchFamily="34" charset="0"/>
                  <a:sym typeface="Calibri Bold" pitchFamily="124" charset="0"/>
                </a:rPr>
                <a:t> #10</a:t>
              </a:r>
              <a:endParaRPr lang="en-US" altLang="en-US" sz="4400" u="none" dirty="0">
                <a:solidFill>
                  <a:srgbClr val="00007F"/>
                </a:solidFill>
                <a:latin typeface="Aptos SemiBold" panose="020B0004020202020204" pitchFamily="34" charset="0"/>
                <a:sym typeface="Calibri Bold" pitchFamily="12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128378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>
          <a:xfrm>
            <a:off x="860503" y="0"/>
            <a:ext cx="10515600" cy="1325563"/>
          </a:xfrm>
        </p:spPr>
        <p:txBody>
          <a:bodyPr/>
          <a:lstStyle/>
          <a:p>
            <a:r>
              <a:rPr lang="en-US" sz="4400" cap="none" dirty="0" err="1">
                <a:latin typeface="Aptos Display" panose="020B0004020202020204" pitchFamily="34" charset="0"/>
              </a:rPr>
              <a:t>Fundamentos</a:t>
            </a:r>
            <a:r>
              <a:rPr lang="en-US" sz="4400" cap="none" dirty="0">
                <a:latin typeface="Aptos Display" panose="020B0004020202020204" pitchFamily="34" charset="0"/>
              </a:rPr>
              <a:t> das </a:t>
            </a:r>
            <a:r>
              <a:rPr lang="en-US" sz="4400" cap="none" dirty="0" err="1">
                <a:latin typeface="Aptos Display" panose="020B0004020202020204" pitchFamily="34" charset="0"/>
              </a:rPr>
              <a:t>democracias</a:t>
            </a:r>
            <a:r>
              <a:rPr lang="en-US" sz="4400" cap="none" dirty="0">
                <a:latin typeface="Aptos Display" panose="020B0004020202020204" pitchFamily="34" charset="0"/>
              </a:rPr>
              <a:t> </a:t>
            </a:r>
            <a:r>
              <a:rPr lang="en-US" sz="4400" cap="none" dirty="0" err="1">
                <a:latin typeface="Aptos Display" panose="020B0004020202020204" pitchFamily="34" charset="0"/>
              </a:rPr>
              <a:t>modernas</a:t>
            </a:r>
            <a:endParaRPr lang="en-US" sz="4400" cap="none" dirty="0">
              <a:latin typeface="Aptos Display" panose="020B0004020202020204" pitchFamily="34" charset="0"/>
            </a:endParaRPr>
          </a:p>
        </p:txBody>
      </p:sp>
      <p:sp>
        <p:nvSpPr>
          <p:cNvPr id="89090" name="Isosceles Triangle 2"/>
          <p:cNvSpPr>
            <a:spLocks noChangeArrowheads="1"/>
          </p:cNvSpPr>
          <p:nvPr/>
        </p:nvSpPr>
        <p:spPr bwMode="auto">
          <a:xfrm>
            <a:off x="3642489" y="1907450"/>
            <a:ext cx="4382966" cy="3546231"/>
          </a:xfrm>
          <a:prstGeom prst="triangle">
            <a:avLst>
              <a:gd name="adj" fmla="val 50000"/>
            </a:avLst>
          </a:prstGeom>
          <a:solidFill>
            <a:srgbClr val="F1F18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GB" sz="1495" dirty="0">
              <a:latin typeface="Aptos" panose="020B0004020202020204" pitchFamily="34" charset="0"/>
            </a:endParaRPr>
          </a:p>
        </p:txBody>
      </p:sp>
      <p:sp>
        <p:nvSpPr>
          <p:cNvPr id="89091" name="TextBox 3"/>
          <p:cNvSpPr txBox="1">
            <a:spLocks noChangeArrowheads="1"/>
          </p:cNvSpPr>
          <p:nvPr/>
        </p:nvSpPr>
        <p:spPr bwMode="auto">
          <a:xfrm>
            <a:off x="3422894" y="1258319"/>
            <a:ext cx="61045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charset="0"/>
              </a:rPr>
              <a:t>Estado (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charset="0"/>
              </a:rPr>
              <a:t>poder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charset="0"/>
              </a:rPr>
              <a:t> da equipe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charset="0"/>
              </a:rPr>
              <a:t>técnica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charset="0"/>
              </a:rPr>
              <a:t>)</a:t>
            </a:r>
          </a:p>
        </p:txBody>
      </p:sp>
      <p:sp>
        <p:nvSpPr>
          <p:cNvPr id="89092" name="TextBox 4"/>
          <p:cNvSpPr txBox="1">
            <a:spLocks noChangeArrowheads="1"/>
          </p:cNvSpPr>
          <p:nvPr/>
        </p:nvSpPr>
        <p:spPr bwMode="auto">
          <a:xfrm>
            <a:off x="7765780" y="5080081"/>
            <a:ext cx="37768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/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charset="0"/>
              </a:rPr>
              <a:t>Sociedade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charset="0"/>
              </a:rPr>
              <a:t>
(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charset="0"/>
              </a:rPr>
              <a:t>verificação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charset="0"/>
              </a:rPr>
              <a:t>pública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charset="0"/>
              </a:rPr>
              <a:t>)</a:t>
            </a:r>
          </a:p>
        </p:txBody>
      </p:sp>
      <p:sp>
        <p:nvSpPr>
          <p:cNvPr id="89093" name="TextBox 5"/>
          <p:cNvSpPr txBox="1">
            <a:spLocks noChangeArrowheads="1"/>
          </p:cNvSpPr>
          <p:nvPr/>
        </p:nvSpPr>
        <p:spPr bwMode="auto">
          <a:xfrm>
            <a:off x="614858" y="5140303"/>
            <a:ext cx="323518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charset="0"/>
              </a:rPr>
              <a:t>Estado de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charset="0"/>
              </a:rPr>
              <a:t>direito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charset="0"/>
              </a:rPr>
              <a:t>
(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charset="0"/>
              </a:rPr>
              <a:t>limita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charset="0"/>
              </a:rPr>
              <a:t> o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charset="0"/>
              </a:rPr>
              <a:t>poder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charset="0"/>
              </a:rPr>
              <a:t>)</a:t>
            </a:r>
          </a:p>
        </p:txBody>
      </p:sp>
      <p:sp>
        <p:nvSpPr>
          <p:cNvPr id="89095" name="Hexagon 2"/>
          <p:cNvSpPr>
            <a:spLocks noChangeArrowheads="1"/>
          </p:cNvSpPr>
          <p:nvPr/>
        </p:nvSpPr>
        <p:spPr bwMode="auto">
          <a:xfrm>
            <a:off x="5063285" y="3442553"/>
            <a:ext cx="1554990" cy="1046698"/>
          </a:xfrm>
          <a:prstGeom prst="hexagon">
            <a:avLst>
              <a:gd name="adj" fmla="val 0"/>
              <a:gd name="vf" fmla="val 115470"/>
            </a:avLst>
          </a:prstGeom>
          <a:solidFill>
            <a:srgbClr val="B8B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sz="2585" dirty="0">
                <a:latin typeface="Aptos" panose="020B0004020202020204" pitchFamily="34" charset="0"/>
                <a:cs typeface="Calibri" charset="0"/>
              </a:rPr>
              <a:t>Science </a:t>
            </a:r>
          </a:p>
          <a:p>
            <a:pPr algn="ctr"/>
            <a:r>
              <a:rPr lang="en-US" sz="2585" dirty="0">
                <a:latin typeface="Aptos" panose="020B0004020202020204" pitchFamily="34" charset="0"/>
                <a:cs typeface="Calibri" charset="0"/>
              </a:rPr>
              <a:t>Institutions</a:t>
            </a:r>
          </a:p>
        </p:txBody>
      </p:sp>
      <p:cxnSp>
        <p:nvCxnSpPr>
          <p:cNvPr id="89096" name="Straight Arrow Connector 4"/>
          <p:cNvCxnSpPr>
            <a:cxnSpLocks noChangeShapeType="1"/>
          </p:cNvCxnSpPr>
          <p:nvPr/>
        </p:nvCxnSpPr>
        <p:spPr bwMode="auto">
          <a:xfrm>
            <a:off x="6718331" y="4502648"/>
            <a:ext cx="744415" cy="716573"/>
          </a:xfrm>
          <a:prstGeom prst="straightConnector1">
            <a:avLst/>
          </a:prstGeom>
          <a:noFill/>
          <a:ln w="79375">
            <a:solidFill>
              <a:srgbClr val="8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097" name="Straight Arrow Connector 12"/>
          <p:cNvCxnSpPr>
            <a:cxnSpLocks noChangeShapeType="1"/>
          </p:cNvCxnSpPr>
          <p:nvPr/>
        </p:nvCxnSpPr>
        <p:spPr bwMode="auto">
          <a:xfrm flipV="1">
            <a:off x="5833971" y="2272315"/>
            <a:ext cx="0" cy="1056147"/>
          </a:xfrm>
          <a:prstGeom prst="straightConnector1">
            <a:avLst/>
          </a:prstGeom>
          <a:noFill/>
          <a:ln w="79375">
            <a:solidFill>
              <a:srgbClr val="8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098" name="Straight Arrow Connector 16"/>
          <p:cNvCxnSpPr>
            <a:cxnSpLocks noChangeShapeType="1"/>
          </p:cNvCxnSpPr>
          <p:nvPr/>
        </p:nvCxnSpPr>
        <p:spPr bwMode="auto">
          <a:xfrm flipH="1">
            <a:off x="4171275" y="4502647"/>
            <a:ext cx="857250" cy="825012"/>
          </a:xfrm>
          <a:prstGeom prst="straightConnector1">
            <a:avLst/>
          </a:prstGeom>
          <a:noFill/>
          <a:ln w="79375">
            <a:solidFill>
              <a:srgbClr val="8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468263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DB0CB-484F-0D5E-FCCB-46CA336096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24" y="1436615"/>
            <a:ext cx="7371393" cy="4180093"/>
          </a:xfrm>
          <a:prstGeom prst="rect">
            <a:avLst/>
          </a:prstGeom>
        </p:spPr>
      </p:pic>
      <p:pic>
        <p:nvPicPr>
          <p:cNvPr id="5" name="Picture 5" descr="cbers3_4">
            <a:extLst>
              <a:ext uri="{FF2B5EF4-FFF2-40B4-BE49-F238E27FC236}">
                <a16:creationId xmlns:a16="http://schemas.microsoft.com/office/drawing/2014/main" id="{DB35C734-6448-2613-5933-52B9851B3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432" y="1452010"/>
            <a:ext cx="4625568" cy="286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28B9069-835B-5765-E500-7D0936D73B58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266427" cy="1293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kumimoji="1" sz="2200" b="1">
                <a:solidFill>
                  <a:schemeClr val="bg1"/>
                </a:solidFill>
                <a:latin typeface="Humnst777 BT" panose="020B0603030504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200" b="1">
                <a:solidFill>
                  <a:schemeClr val="bg1"/>
                </a:solidFill>
                <a:latin typeface="Humnst777 BT" panose="020B0603030504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200" b="1">
                <a:solidFill>
                  <a:schemeClr val="bg1"/>
                </a:solidFill>
                <a:latin typeface="Humnst777 BT" panose="020B0603030504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200" b="1">
                <a:solidFill>
                  <a:schemeClr val="bg1"/>
                </a:solidFill>
                <a:latin typeface="Humnst777 BT" panose="020B0603030504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200" b="1">
                <a:solidFill>
                  <a:schemeClr val="bg1"/>
                </a:solidFill>
                <a:latin typeface="Humnst777 BT" panose="020B0603030504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anose="020B0603030504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anose="020B0603030504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anose="020B0603030504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anose="020B0603030504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kumimoji="0" lang="pt-BR" altLang="en-US" sz="4000" b="0" dirty="0">
                <a:solidFill>
                  <a:srgbClr val="003366"/>
                </a:solidFill>
                <a:latin typeface="Aptos" panose="020B0004020202020204" pitchFamily="34" charset="0"/>
              </a:rPr>
              <a:t>Brasil: líder mundial em tecnologia de monitoramento ambiental por satélite</a:t>
            </a:r>
          </a:p>
        </p:txBody>
      </p:sp>
    </p:spTree>
    <p:extLst>
      <p:ext uri="{BB962C8B-B14F-4D97-AF65-F5344CB8AC3E}">
        <p14:creationId xmlns:p14="http://schemas.microsoft.com/office/powerpoint/2010/main" val="1534978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F0CE8A-6DBB-A4EF-30ED-BE8475B18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22" y="108737"/>
            <a:ext cx="11056485" cy="6749263"/>
          </a:xfrm>
          <a:prstGeom prst="rect">
            <a:avLst/>
          </a:prstGeom>
        </p:spPr>
      </p:pic>
      <p:sp>
        <p:nvSpPr>
          <p:cNvPr id="2" name="Retângulo 4">
            <a:extLst>
              <a:ext uri="{FF2B5EF4-FFF2-40B4-BE49-F238E27FC236}">
                <a16:creationId xmlns:a16="http://schemas.microsoft.com/office/drawing/2014/main" id="{483CFC48-627F-1EFA-A922-9E2912D14284}"/>
              </a:ext>
            </a:extLst>
          </p:cNvPr>
          <p:cNvSpPr/>
          <p:nvPr/>
        </p:nvSpPr>
        <p:spPr>
          <a:xfrm>
            <a:off x="1057274" y="0"/>
            <a:ext cx="9572625" cy="769334"/>
          </a:xfrm>
          <a:prstGeom prst="rect">
            <a:avLst/>
          </a:prstGeom>
          <a:solidFill>
            <a:schemeClr val="bg1">
              <a:lumMod val="95000"/>
              <a:alpha val="76863"/>
            </a:schemeClr>
          </a:solidFill>
        </p:spPr>
        <p:txBody>
          <a:bodyPr wrap="square" lIns="91330" tIns="45667" rIns="91330" bIns="45667">
            <a:spAutoFit/>
          </a:bodyPr>
          <a:lstStyle/>
          <a:p>
            <a:pPr algn="ctr">
              <a:defRPr/>
            </a:pPr>
            <a:r>
              <a:rPr lang="pt-BR" sz="4400" dirty="0">
                <a:solidFill>
                  <a:srgbClr val="003D6C"/>
                </a:solidFill>
                <a:latin typeface="Aptos" panose="020B0004020202020204" pitchFamily="34" charset="0"/>
                <a:cs typeface="Calibri"/>
              </a:rPr>
              <a:t>Atribuindo significado à natureza</a:t>
            </a:r>
          </a:p>
        </p:txBody>
      </p:sp>
    </p:spTree>
    <p:extLst>
      <p:ext uri="{BB962C8B-B14F-4D97-AF65-F5344CB8AC3E}">
        <p14:creationId xmlns:p14="http://schemas.microsoft.com/office/powerpoint/2010/main" val="1550072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740096-477D-0848-89B4-96A000D5B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708" y="298452"/>
            <a:ext cx="10972801" cy="1143001"/>
          </a:xfrm>
        </p:spPr>
        <p:txBody>
          <a:bodyPr>
            <a:normAutofit/>
          </a:bodyPr>
          <a:lstStyle/>
          <a:p>
            <a:pPr algn="ctr"/>
            <a:r>
              <a:rPr lang="en-US" sz="4400" b="1" cap="none" dirty="0">
                <a:solidFill>
                  <a:srgbClr val="004375"/>
                </a:solidFill>
                <a:latin typeface="Aptos SemiBold" panose="020B0004020202020204" pitchFamily="34" charset="0"/>
              </a:rPr>
              <a:t>O </a:t>
            </a:r>
            <a:r>
              <a:rPr lang="en-US" sz="4400" b="1" cap="none" dirty="0" err="1">
                <a:solidFill>
                  <a:srgbClr val="004375"/>
                </a:solidFill>
                <a:latin typeface="Aptos SemiBold" panose="020B0004020202020204" pitchFamily="34" charset="0"/>
              </a:rPr>
              <a:t>papel</a:t>
            </a:r>
            <a:r>
              <a:rPr lang="en-US" sz="4400" b="1" cap="none" dirty="0">
                <a:solidFill>
                  <a:srgbClr val="004375"/>
                </a:solidFill>
                <a:latin typeface="Aptos SemiBold" panose="020B0004020202020204" pitchFamily="34" charset="0"/>
              </a:rPr>
              <a:t> do INPE</a:t>
            </a:r>
            <a:endParaRPr lang="en-CH" sz="4400" b="1" cap="none" dirty="0">
              <a:latin typeface="Aptos SemiBold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D0CE5A-101B-6241-8E0C-7F3D283D94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973" y="1582391"/>
            <a:ext cx="3784053" cy="3222332"/>
          </a:xfrm>
          <a:prstGeom prst="rect">
            <a:avLst/>
          </a:prstGeom>
        </p:spPr>
      </p:pic>
      <p:sp>
        <p:nvSpPr>
          <p:cNvPr id="41" name="Rectangle 4">
            <a:extLst>
              <a:ext uri="{FF2B5EF4-FFF2-40B4-BE49-F238E27FC236}">
                <a16:creationId xmlns:a16="http://schemas.microsoft.com/office/drawing/2014/main" id="{93160459-0F6F-154D-AF90-DAE6653ACD90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5174466"/>
            <a:ext cx="3113257" cy="917138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>
            <a:lvl1pPr marL="31252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2505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3758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5011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62640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87516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18769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0022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1275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10751" rtl="0" eaLnBrk="1" fontAlgn="base" latinLnBrk="0" hangingPunct="1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US" sz="2800" u="none" strike="noStrike" kern="0" cap="none" spc="0" normalizeH="0" baseline="0" noProof="0" dirty="0" err="1">
                <a:ln>
                  <a:noFill/>
                </a:ln>
                <a:solidFill>
                  <a:srgbClr val="19326C"/>
                </a:solidFill>
                <a:effectLst/>
                <a:uLnTx/>
                <a:uFillTx/>
                <a:latin typeface="Aptos" panose="020B0004020202020204" pitchFamily="34" charset="0"/>
                <a:ea typeface="Calibri" charset="0"/>
                <a:cs typeface="Calibri" charset="0"/>
                <a:sym typeface="Helvetica Light"/>
              </a:rPr>
              <a:t>Institucionalidade</a:t>
            </a: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rgbClr val="19326C"/>
                </a:solidFill>
                <a:effectLst/>
                <a:uLnTx/>
                <a:uFillTx/>
                <a:latin typeface="Aptos" panose="020B0004020202020204" pitchFamily="34" charset="0"/>
                <a:ea typeface="Calibri" charset="0"/>
                <a:cs typeface="Calibri" charset="0"/>
                <a:sym typeface="Helvetica Light"/>
              </a:rPr>
              <a:t>  e </a:t>
            </a:r>
            <a:r>
              <a:rPr kumimoji="0" lang="en-US" sz="2800" u="none" strike="noStrike" kern="0" cap="none" spc="0" normalizeH="0" baseline="0" noProof="0" dirty="0" err="1">
                <a:ln>
                  <a:noFill/>
                </a:ln>
                <a:solidFill>
                  <a:srgbClr val="19326C"/>
                </a:solidFill>
                <a:effectLst/>
                <a:uLnTx/>
                <a:uFillTx/>
                <a:latin typeface="Aptos" panose="020B0004020202020204" pitchFamily="34" charset="0"/>
                <a:ea typeface="Calibri" charset="0"/>
                <a:cs typeface="Calibri" charset="0"/>
                <a:sym typeface="Helvetica Light"/>
              </a:rPr>
              <a:t>missões</a:t>
            </a: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rgbClr val="19326C"/>
              </a:solidFill>
              <a:effectLst/>
              <a:uLnTx/>
              <a:uFillTx/>
              <a:latin typeface="Aptos" panose="020B0004020202020204" pitchFamily="34" charset="0"/>
              <a:ea typeface="Calibri" charset="0"/>
              <a:cs typeface="Calibri" charset="0"/>
              <a:sym typeface="Helvetica Ligh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7A0F48D-D1CB-474F-B5D5-3311EDD0C0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02" y="1562454"/>
            <a:ext cx="3784054" cy="322233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D812A13-A8BF-FA40-8C8F-1925BEC05F1A}"/>
              </a:ext>
            </a:extLst>
          </p:cNvPr>
          <p:cNvGrpSpPr/>
          <p:nvPr/>
        </p:nvGrpSpPr>
        <p:grpSpPr>
          <a:xfrm>
            <a:off x="8233546" y="1452660"/>
            <a:ext cx="3695102" cy="3377940"/>
            <a:chOff x="8233546" y="1452660"/>
            <a:chExt cx="3695102" cy="3377940"/>
          </a:xfrm>
        </p:grpSpPr>
        <p:sp>
          <p:nvSpPr>
            <p:cNvPr id="4" name="AutoShape 20"/>
            <p:cNvSpPr>
              <a:spLocks noChangeArrowheads="1"/>
            </p:cNvSpPr>
            <p:nvPr/>
          </p:nvSpPr>
          <p:spPr bwMode="auto">
            <a:xfrm>
              <a:off x="8233546" y="1452660"/>
              <a:ext cx="3695102" cy="3377940"/>
            </a:xfrm>
            <a:prstGeom prst="can">
              <a:avLst>
                <a:gd name="adj" fmla="val 25000"/>
              </a:avLst>
            </a:prstGeom>
            <a:gradFill rotWithShape="0">
              <a:gsLst>
                <a:gs pos="0">
                  <a:srgbClr val="CC9900"/>
                </a:gs>
                <a:gs pos="50000">
                  <a:srgbClr val="E3C774"/>
                </a:gs>
                <a:gs pos="100000">
                  <a:srgbClr val="CC99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6" u="sng" strike="noStrike" kern="1200" cap="none" spc="0" normalizeH="0" baseline="0" noProof="0" dirty="0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Aptos" panose="020B0004020202020204" pitchFamily="34" charset="0"/>
                <a:ea typeface="MS PGothic" panose="020B0600070205080204" pitchFamily="34" charset="-128"/>
              </a:endParaRPr>
            </a:p>
          </p:txBody>
        </p:sp>
        <p:pic>
          <p:nvPicPr>
            <p:cNvPr id="25" name="Imagem 8">
              <a:extLst>
                <a:ext uri="{FF2B5EF4-FFF2-40B4-BE49-F238E27FC236}">
                  <a16:creationId xmlns:a16="http://schemas.microsoft.com/office/drawing/2014/main" id="{4D25B3A9-E7B2-D84B-85AD-D21B573FB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3215" y="2420888"/>
              <a:ext cx="2815763" cy="2062906"/>
            </a:xfrm>
            <a:prstGeom prst="rect">
              <a:avLst/>
            </a:prstGeom>
          </p:spPr>
        </p:pic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86BBF487-D7F2-D992-70E3-122875B6D0CC}"/>
              </a:ext>
            </a:extLst>
          </p:cNvPr>
          <p:cNvSpPr txBox="1">
            <a:spLocks noChangeArrowheads="1"/>
          </p:cNvSpPr>
          <p:nvPr/>
        </p:nvSpPr>
        <p:spPr>
          <a:xfrm>
            <a:off x="4481857" y="5174248"/>
            <a:ext cx="3114675" cy="917575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lang="en-US" sz="1350" kern="120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lang="en-US" sz="1125" kern="120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lang="en-US" sz="1013" kern="120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lang="en-US" sz="900" kern="120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lang="en-US" sz="900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800" dirty="0" err="1">
                <a:solidFill>
                  <a:srgbClr val="19326C"/>
                </a:solidFill>
                <a:latin typeface="Aptos" panose="020B0004020202020204" pitchFamily="34" charset="0"/>
                <a:ea typeface="Calibri" charset="0"/>
                <a:cs typeface="Calibri" charset="0"/>
              </a:rPr>
              <a:t>Conhecimento</a:t>
            </a:r>
            <a:r>
              <a:rPr lang="en-GB" sz="2800" dirty="0">
                <a:solidFill>
                  <a:srgbClr val="19326C"/>
                </a:solidFill>
                <a:latin typeface="Aptos" panose="020B0004020202020204" pitchFamily="34" charset="0"/>
                <a:ea typeface="Calibri" charset="0"/>
                <a:cs typeface="Calibri" charset="0"/>
              </a:rPr>
              <a:t> </a:t>
            </a:r>
            <a:r>
              <a:rPr lang="en-GB" sz="2800" dirty="0" err="1">
                <a:solidFill>
                  <a:srgbClr val="19326C"/>
                </a:solidFill>
                <a:latin typeface="Aptos" panose="020B0004020202020204" pitchFamily="34" charset="0"/>
                <a:ea typeface="Calibri" charset="0"/>
                <a:cs typeface="Calibri" charset="0"/>
              </a:rPr>
              <a:t>científico</a:t>
            </a:r>
            <a:endParaRPr lang="en-GB" sz="2800" dirty="0">
              <a:solidFill>
                <a:srgbClr val="19326C"/>
              </a:solidFill>
              <a:latin typeface="Aptos" panose="020B0004020202020204" pitchFamily="34" charset="0"/>
              <a:ea typeface="Calibri" charset="0"/>
              <a:cs typeface="Calibri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29C0B00C-8088-839B-A747-F1EF6D2099D7}"/>
              </a:ext>
            </a:extLst>
          </p:cNvPr>
          <p:cNvSpPr txBox="1">
            <a:spLocks noChangeArrowheads="1"/>
          </p:cNvSpPr>
          <p:nvPr/>
        </p:nvSpPr>
        <p:spPr>
          <a:xfrm>
            <a:off x="8528520" y="5174248"/>
            <a:ext cx="3474293" cy="917575"/>
          </a:xfrm>
          <a:prstGeom prst="rect">
            <a:avLst/>
          </a:prstGeom>
          <a:solidFill>
            <a:srgbClr val="E8F0FF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rgbClr val="19326C"/>
                </a:solidFill>
                <a:latin typeface="Aptos" panose="020B0004020202020204" pitchFamily="34" charset="0"/>
                <a:ea typeface="Calibri" charset="0"/>
                <a:cs typeface="Calibri" charset="0"/>
              </a:rPr>
              <a:t>Dados livres</a:t>
            </a:r>
          </a:p>
        </p:txBody>
      </p:sp>
    </p:spTree>
    <p:extLst>
      <p:ext uri="{BB962C8B-B14F-4D97-AF65-F5344CB8AC3E}">
        <p14:creationId xmlns:p14="http://schemas.microsoft.com/office/powerpoint/2010/main" val="1108992242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74F3BE-840F-4A1D-EC2A-89CBF57F4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12" y="894303"/>
            <a:ext cx="10509185" cy="5807947"/>
          </a:xfrm>
          <a:prstGeom prst="rect">
            <a:avLst/>
          </a:prstGeom>
        </p:spPr>
      </p:pic>
      <p:sp>
        <p:nvSpPr>
          <p:cNvPr id="3" name="Shape 138">
            <a:extLst>
              <a:ext uri="{FF2B5EF4-FFF2-40B4-BE49-F238E27FC236}">
                <a16:creationId xmlns:a16="http://schemas.microsoft.com/office/drawing/2014/main" id="{9BE6104F-919E-53E8-B31C-0D7BE14562A9}"/>
              </a:ext>
            </a:extLst>
          </p:cNvPr>
          <p:cNvSpPr/>
          <p:nvPr/>
        </p:nvSpPr>
        <p:spPr>
          <a:xfrm>
            <a:off x="508000" y="0"/>
            <a:ext cx="10535920" cy="746356"/>
          </a:xfrm>
          <a:prstGeom prst="rect">
            <a:avLst/>
          </a:prstGeom>
          <a:solidFill>
            <a:srgbClr val="E9F5FE">
              <a:alpha val="5215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ctr" defTabSz="685775" hangingPunct="0">
              <a:defRPr sz="5900" b="1">
                <a:solidFill>
                  <a:srgbClr val="0365C0">
                    <a:hueOff val="273562"/>
                    <a:satOff val="2937"/>
                    <a:lumOff val="-22233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400" kern="0" dirty="0">
                <a:solidFill>
                  <a:srgbClr val="003D6C"/>
                </a:solidFill>
                <a:latin typeface="Aptos SemiBold" panose="020B0004020202020204" pitchFamily="34" charset="0"/>
                <a:ea typeface="Roboto" panose="02000000000000000000" pitchFamily="2" charset="0"/>
                <a:cs typeface="Arial"/>
                <a:sym typeface="Arial"/>
              </a:rPr>
              <a:t>A </a:t>
            </a:r>
            <a:r>
              <a:rPr lang="en-US" sz="4400" kern="0" dirty="0" err="1">
                <a:solidFill>
                  <a:srgbClr val="003D6C"/>
                </a:solidFill>
                <a:latin typeface="Aptos SemiBold" panose="020B0004020202020204" pitchFamily="34" charset="0"/>
                <a:ea typeface="Roboto" panose="02000000000000000000" pitchFamily="2" charset="0"/>
                <a:cs typeface="Arial"/>
                <a:sym typeface="Arial"/>
              </a:rPr>
              <a:t>transparência</a:t>
            </a:r>
            <a:r>
              <a:rPr lang="en-US" sz="4400" kern="0" dirty="0">
                <a:solidFill>
                  <a:srgbClr val="003D6C"/>
                </a:solidFill>
                <a:latin typeface="Aptos SemiBold" panose="020B0004020202020204" pitchFamily="34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3D6C"/>
                </a:solidFill>
                <a:latin typeface="Aptos SemiBold" panose="020B0004020202020204" pitchFamily="34" charset="0"/>
                <a:ea typeface="Roboto" panose="02000000000000000000" pitchFamily="2" charset="0"/>
                <a:cs typeface="Arial"/>
                <a:sym typeface="Arial"/>
              </a:rPr>
              <a:t>constrói</a:t>
            </a:r>
            <a:r>
              <a:rPr lang="en-US" sz="4400" kern="0" dirty="0">
                <a:solidFill>
                  <a:srgbClr val="003D6C"/>
                </a:solidFill>
                <a:latin typeface="Aptos SemiBold" panose="020B0004020202020204" pitchFamily="34" charset="0"/>
                <a:ea typeface="Roboto" panose="02000000000000000000" pitchFamily="2" charset="0"/>
                <a:cs typeface="Arial"/>
                <a:sym typeface="Arial"/>
              </a:rPr>
              <a:t> a </a:t>
            </a:r>
            <a:r>
              <a:rPr lang="en-US" sz="4400" kern="0" dirty="0" err="1">
                <a:solidFill>
                  <a:srgbClr val="003D6C"/>
                </a:solidFill>
                <a:latin typeface="Aptos SemiBold" panose="020B0004020202020204" pitchFamily="34" charset="0"/>
                <a:ea typeface="Roboto" panose="02000000000000000000" pitchFamily="2" charset="0"/>
                <a:cs typeface="Arial"/>
                <a:sym typeface="Arial"/>
              </a:rPr>
              <a:t>governança</a:t>
            </a:r>
            <a:r>
              <a:rPr lang="en-US" sz="4400" kern="0" dirty="0">
                <a:solidFill>
                  <a:srgbClr val="003D6C"/>
                </a:solidFill>
                <a:latin typeface="Aptos SemiBold" panose="020B0004020202020204" pitchFamily="34" charset="0"/>
                <a:ea typeface="Roboto" panose="02000000000000000000" pitchFamily="2" charset="0"/>
                <a:cs typeface="Arial"/>
                <a:sym typeface="Arial"/>
              </a:rPr>
              <a:t>!</a:t>
            </a:r>
            <a:endParaRPr lang="en-US" sz="4400" kern="0" dirty="0">
              <a:solidFill>
                <a:srgbClr val="8B0505"/>
              </a:solidFill>
              <a:latin typeface="Aptos SemiBold" panose="020B0004020202020204" pitchFamily="34" charset="0"/>
              <a:ea typeface="Roboto" panose="020000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9986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>
            <a:extLst>
              <a:ext uri="{FF2B5EF4-FFF2-40B4-BE49-F238E27FC236}">
                <a16:creationId xmlns:a16="http://schemas.microsoft.com/office/drawing/2014/main" id="{DD4F3056-FFFF-3343-A581-1477254E1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5646550"/>
            <a:ext cx="11301413" cy="1000274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68559" tIns="68580" rIns="68559" bIns="6858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Aptos Display" panose="020B0004020202020204" pitchFamily="34" charset="0"/>
                <a:cs typeface="Franklin Gothic Book Regular" charset="0"/>
              </a:rPr>
              <a:t>Dados transparentes e confiáveis: fundos de REDD+ (US$ 1,3 bilhão), tomadores de decisão (NDC do Brasil), pesquisadores (1.000+ artigos)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ptos Display" panose="020B0004020202020204" pitchFamily="34" charset="0"/>
              <a:cs typeface="Franklin Gothic Book Regular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59872083-E548-B1D4-E183-55D94569D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155" y="211176"/>
            <a:ext cx="10178018" cy="754053"/>
          </a:xfrm>
          <a:prstGeom prst="rect">
            <a:avLst/>
          </a:prstGeom>
          <a:noFill/>
          <a:ln>
            <a:noFill/>
          </a:ln>
        </p:spPr>
        <p:txBody>
          <a:bodyPr wrap="square" lIns="68559" tIns="68580" rIns="68559" bIns="6858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000" dirty="0" err="1">
                <a:solidFill>
                  <a:srgbClr val="19326C"/>
                </a:solidFill>
                <a:latin typeface="Aptos Display" panose="020B0004020202020204" pitchFamily="34" charset="0"/>
                <a:cs typeface="Franklin Gothic Book Regular" charset="0"/>
              </a:rPr>
              <a:t>Desmatamento</a:t>
            </a:r>
            <a:r>
              <a:rPr lang="en-US" sz="4000" dirty="0">
                <a:solidFill>
                  <a:srgbClr val="19326C"/>
                </a:solidFill>
                <a:latin typeface="Aptos Display" panose="020B0004020202020204" pitchFamily="34" charset="0"/>
                <a:cs typeface="Franklin Gothic Book Regular" charset="0"/>
              </a:rPr>
              <a:t> </a:t>
            </a:r>
            <a:r>
              <a:rPr lang="en-US" sz="4000" dirty="0" err="1">
                <a:solidFill>
                  <a:srgbClr val="19326C"/>
                </a:solidFill>
                <a:latin typeface="Aptos Display" panose="020B0004020202020204" pitchFamily="34" charset="0"/>
                <a:cs typeface="Franklin Gothic Book Regular" charset="0"/>
              </a:rPr>
              <a:t>na</a:t>
            </a:r>
            <a:r>
              <a:rPr lang="en-US" sz="4000" dirty="0">
                <a:solidFill>
                  <a:srgbClr val="19326C"/>
                </a:solidFill>
                <a:latin typeface="Aptos Display" panose="020B0004020202020204" pitchFamily="34" charset="0"/>
                <a:cs typeface="Franklin Gothic Book Regular" charset="0"/>
              </a:rPr>
              <a:t> Amazônia</a:t>
            </a:r>
            <a:endParaRPr lang="en-US" sz="4000" dirty="0">
              <a:solidFill>
                <a:srgbClr val="8E0001"/>
              </a:solidFill>
              <a:latin typeface="Aptos Display" panose="020B0004020202020204" pitchFamily="34" charset="0"/>
              <a:cs typeface="Franklin Gothic Book Regular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7D109B-946B-25A5-7682-F6FFD01D3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55" y="1091343"/>
            <a:ext cx="10324092" cy="4488114"/>
          </a:xfrm>
          <a:prstGeom prst="rect">
            <a:avLst/>
          </a:prstGeom>
        </p:spPr>
      </p:pic>
      <p:pic>
        <p:nvPicPr>
          <p:cNvPr id="4" name="Picture 4" descr="About - INPE - Organizations - OasisHUB">
            <a:extLst>
              <a:ext uri="{FF2B5EF4-FFF2-40B4-BE49-F238E27FC236}">
                <a16:creationId xmlns:a16="http://schemas.microsoft.com/office/drawing/2014/main" id="{72CF8FCF-08DA-DF59-D067-1779740A8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77243" y="0"/>
            <a:ext cx="1597044" cy="132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495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C25209-07DD-EADF-0A92-382907123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8" y="893944"/>
            <a:ext cx="8496284" cy="5810046"/>
          </a:xfrm>
          <a:prstGeom prst="rect">
            <a:avLst/>
          </a:prstGeom>
        </p:spPr>
      </p:pic>
      <p:sp>
        <p:nvSpPr>
          <p:cNvPr id="2" name="Shape 138">
            <a:extLst>
              <a:ext uri="{FF2B5EF4-FFF2-40B4-BE49-F238E27FC236}">
                <a16:creationId xmlns:a16="http://schemas.microsoft.com/office/drawing/2014/main" id="{C56B10E1-54D7-5E3C-3F13-67B0C4B908A7}"/>
              </a:ext>
            </a:extLst>
          </p:cNvPr>
          <p:cNvSpPr/>
          <p:nvPr/>
        </p:nvSpPr>
        <p:spPr>
          <a:xfrm>
            <a:off x="2264781" y="154011"/>
            <a:ext cx="7827866" cy="74635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ctr" defTabSz="685775" hangingPunct="0">
              <a:defRPr sz="5900" b="1">
                <a:solidFill>
                  <a:srgbClr val="0365C0">
                    <a:hueOff val="273562"/>
                    <a:satOff val="2937"/>
                    <a:lumOff val="-22233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400" kern="0" dirty="0" err="1">
                <a:solidFill>
                  <a:srgbClr val="003D6C"/>
                </a:solidFill>
                <a:latin typeface="Aptos" panose="020B0004020202020204" pitchFamily="34" charset="0"/>
                <a:ea typeface="Roboto" panose="02000000000000000000" pitchFamily="2" charset="0"/>
                <a:cs typeface="Arial"/>
                <a:sym typeface="Arial"/>
              </a:rPr>
              <a:t>Desmatamento</a:t>
            </a:r>
            <a:r>
              <a:rPr lang="en-US" sz="4400" kern="0" dirty="0">
                <a:solidFill>
                  <a:srgbClr val="003D6C"/>
                </a:solidFill>
                <a:latin typeface="Aptos" panose="020B0004020202020204" pitchFamily="34" charset="0"/>
                <a:ea typeface="Roboto" panose="02000000000000000000" pitchFamily="2" charset="0"/>
                <a:cs typeface="Arial"/>
                <a:sym typeface="Arial"/>
              </a:rPr>
              <a:t>: legal e </a:t>
            </a:r>
            <a:r>
              <a:rPr lang="en-US" sz="4400" kern="0" dirty="0" err="1">
                <a:solidFill>
                  <a:srgbClr val="003D6C"/>
                </a:solidFill>
                <a:latin typeface="Aptos" panose="020B0004020202020204" pitchFamily="34" charset="0"/>
                <a:ea typeface="Roboto" panose="02000000000000000000" pitchFamily="2" charset="0"/>
                <a:cs typeface="Arial"/>
                <a:sym typeface="Arial"/>
              </a:rPr>
              <a:t>ilegal</a:t>
            </a:r>
            <a:endParaRPr lang="en-US" sz="4400" kern="0" dirty="0">
              <a:solidFill>
                <a:srgbClr val="8B0505"/>
              </a:solidFill>
              <a:latin typeface="Aptos" panose="020B0004020202020204" pitchFamily="34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D88B4975-5CD6-E9D9-D52C-DEA4F4A0C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8668"/>
            <a:ext cx="3023585" cy="3693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ptos" panose="020B0004020202020204" pitchFamily="34" charset="0"/>
                <a:cs typeface="Calibri" charset="0"/>
              </a:rPr>
              <a:t>source: Camara et al. (2023)</a:t>
            </a:r>
          </a:p>
        </p:txBody>
      </p:sp>
    </p:spTree>
    <p:extLst>
      <p:ext uri="{BB962C8B-B14F-4D97-AF65-F5344CB8AC3E}">
        <p14:creationId xmlns:p14="http://schemas.microsoft.com/office/powerpoint/2010/main" val="1397063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8E635E610E32429D89E64E3B2F0269" ma:contentTypeVersion="8" ma:contentTypeDescription="Create a new document." ma:contentTypeScope="" ma:versionID="35314c57e5b1c058fe62f138f04b7134">
  <xsd:schema xmlns:xsd="http://www.w3.org/2001/XMLSchema" xmlns:xs="http://www.w3.org/2001/XMLSchema" xmlns:p="http://schemas.microsoft.com/office/2006/metadata/properties" xmlns:ns2="9e8a3792-7cd5-4d14-94df-d9ddc1909eda" targetNamespace="http://schemas.microsoft.com/office/2006/metadata/properties" ma:root="true" ma:fieldsID="799ada4014a91bf20b550951773ee063" ns2:_="">
    <xsd:import namespace="9e8a3792-7cd5-4d14-94df-d9ddc1909e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8a3792-7cd5-4d14-94df-d9ddc1909e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56B773-F4FF-4B64-BF06-4FC8CBC8D59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06AEC19-AB56-4411-946E-7740EA8DFA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38AC81-49C1-4291-81B2-AA4BD882F8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8a3792-7cd5-4d14-94df-d9ddc1909e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1607</TotalTime>
  <Words>276</Words>
  <Application>Microsoft Office PowerPoint</Application>
  <PresentationFormat>Widescreen</PresentationFormat>
  <Paragraphs>33</Paragraphs>
  <Slides>11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11</vt:i4>
      </vt:variant>
    </vt:vector>
  </HeadingPairs>
  <TitlesOfParts>
    <vt:vector size="20" baseType="lpstr">
      <vt:lpstr>MS PGothic</vt:lpstr>
      <vt:lpstr>Roboto Light</vt:lpstr>
      <vt:lpstr>Aptos SemiBold</vt:lpstr>
      <vt:lpstr>Aptos Display</vt:lpstr>
      <vt:lpstr>Arial</vt:lpstr>
      <vt:lpstr>Calibri</vt:lpstr>
      <vt:lpstr>Aptos</vt:lpstr>
      <vt:lpstr>Office Theme</vt:lpstr>
      <vt:lpstr>1_Office Theme</vt:lpstr>
      <vt:lpstr>Monitoramento ambiental no Brasil  Gilberto Câmara (INPE)</vt:lpstr>
      <vt:lpstr>Apresentação do PowerPoint</vt:lpstr>
      <vt:lpstr>Fundamentos das democracias modernas</vt:lpstr>
      <vt:lpstr>Apresentação do PowerPoint</vt:lpstr>
      <vt:lpstr>Apresentação do PowerPoint</vt:lpstr>
      <vt:lpstr>O papel do INPE</vt:lpstr>
      <vt:lpstr>Apresentação do PowerPoint</vt:lpstr>
      <vt:lpstr>Apresentação do PowerPoint</vt:lpstr>
      <vt:lpstr>Apresentação do PowerPoint</vt:lpstr>
      <vt:lpstr>Apresentação do PowerPoint</vt:lpstr>
      <vt:lpstr>Novas tecnologias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Ping</dc:creator>
  <cp:lastModifiedBy>Aguirre Estorilio Silva Pinto Neto</cp:lastModifiedBy>
  <cp:revision>77</cp:revision>
  <dcterms:created xsi:type="dcterms:W3CDTF">2017-04-15T17:58:05Z</dcterms:created>
  <dcterms:modified xsi:type="dcterms:W3CDTF">2025-08-06T14:48:05Z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0x010100068E635E610E32429D89E64E3B2F0269</vt:lpwstr>
  </property>
  <property fmtid="{D5CDD505-2E9C-101B-9397-08002B2CF9AE}" pid="3" name="AuthorIds_UIVersion_1024">
    <vt:lpwstr>11</vt:lpwstr>
  </property>
</Properties>
</file>